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Proxima Nova"/>
      <p:regular r:id="rId36"/>
      <p:bold r:id="rId37"/>
      <p:italic r:id="rId38"/>
      <p:boldItalic r:id="rId39"/>
    </p:embeddedFont>
    <p:embeddedFont>
      <p:font typeface="Lexend Mega"/>
      <p:regular r:id="rId40"/>
      <p:bold r:id="rId41"/>
    </p:embeddedFont>
    <p:embeddedFont>
      <p:font typeface="Darker Grotesque"/>
      <p:regular r:id="rId42"/>
      <p:bold r:id="rId43"/>
    </p:embeddedFont>
    <p:embeddedFont>
      <p:font typeface="Proxima Nova Semibold"/>
      <p:regular r:id="rId44"/>
      <p:bold r:id="rId45"/>
      <p:boldItalic r:id="rId46"/>
    </p:embeddedFont>
    <p:embeddedFont>
      <p:font typeface="Space Grotesk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25">
          <p15:clr>
            <a:srgbClr val="9AA0A6"/>
          </p15:clr>
        </p15:guide>
        <p15:guide id="2" orient="horz" pos="263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25" orient="horz"/>
        <p:guide pos="263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exendMega-regular.fntdata"/><Relationship Id="rId20" Type="http://schemas.openxmlformats.org/officeDocument/2006/relationships/slide" Target="slides/slide14.xml"/><Relationship Id="rId42" Type="http://schemas.openxmlformats.org/officeDocument/2006/relationships/font" Target="fonts/DarkerGrotesque-regular.fntdata"/><Relationship Id="rId41" Type="http://schemas.openxmlformats.org/officeDocument/2006/relationships/font" Target="fonts/LexendMega-bold.fntdata"/><Relationship Id="rId22" Type="http://schemas.openxmlformats.org/officeDocument/2006/relationships/slide" Target="slides/slide16.xml"/><Relationship Id="rId44" Type="http://schemas.openxmlformats.org/officeDocument/2006/relationships/font" Target="fonts/ProximaNovaSemibold-regular.fntdata"/><Relationship Id="rId21" Type="http://schemas.openxmlformats.org/officeDocument/2006/relationships/slide" Target="slides/slide15.xml"/><Relationship Id="rId43" Type="http://schemas.openxmlformats.org/officeDocument/2006/relationships/font" Target="fonts/DarkerGrotesque-bold.fntdata"/><Relationship Id="rId24" Type="http://schemas.openxmlformats.org/officeDocument/2006/relationships/slide" Target="slides/slide18.xml"/><Relationship Id="rId46" Type="http://schemas.openxmlformats.org/officeDocument/2006/relationships/font" Target="fonts/ProximaNovaSemibold-boldItalic.fntdata"/><Relationship Id="rId23" Type="http://schemas.openxmlformats.org/officeDocument/2006/relationships/slide" Target="slides/slide17.xml"/><Relationship Id="rId45" Type="http://schemas.openxmlformats.org/officeDocument/2006/relationships/font" Target="fonts/ProximaNovaSemi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SpaceGrotesk-bold.fntdata"/><Relationship Id="rId25" Type="http://schemas.openxmlformats.org/officeDocument/2006/relationships/slide" Target="slides/slide19.xml"/><Relationship Id="rId47" Type="http://schemas.openxmlformats.org/officeDocument/2006/relationships/font" Target="fonts/SpaceGrotesk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ProximaNova-bold.fntdata"/><Relationship Id="rId14" Type="http://schemas.openxmlformats.org/officeDocument/2006/relationships/slide" Target="slides/slide8.xml"/><Relationship Id="rId36" Type="http://schemas.openxmlformats.org/officeDocument/2006/relationships/font" Target="fonts/ProximaNova-regular.fntdata"/><Relationship Id="rId17" Type="http://schemas.openxmlformats.org/officeDocument/2006/relationships/slide" Target="slides/slide11.xml"/><Relationship Id="rId39" Type="http://schemas.openxmlformats.org/officeDocument/2006/relationships/font" Target="fonts/ProximaNova-boldItalic.fntdata"/><Relationship Id="rId16" Type="http://schemas.openxmlformats.org/officeDocument/2006/relationships/slide" Target="slides/slide10.xml"/><Relationship Id="rId38" Type="http://schemas.openxmlformats.org/officeDocument/2006/relationships/font" Target="fonts/ProximaNova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76a7d7fb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076a7d7fb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76a7d7fb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076a7d7fb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76a7d7fb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076a7d7fb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76a7d7fb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76a7d7fb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0724aca4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0724aca4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1d838b627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e1d838b627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207fd22f2_0_25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207fd22f2_0_25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724aca48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0724aca48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0724aca48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0724aca48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724aca48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0724aca48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1d838b62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e1d838b62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724aca48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0724aca48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724aca48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724aca48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0724aca48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0724aca48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0724aca48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0724aca48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0724aca48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0724aca48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0724aca48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0724aca48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076a7d894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076a7d894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0415720c46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0415720c46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0724aca48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0724aca48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e822df7759_0_23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e822df7759_0_23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1d838b62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e1d838b62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76a7d7f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76a7d7f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76a7d7fb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76a7d7fb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76a7d7fb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76a7d7fb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76a7d7fb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076a7d7fb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76a7d7fb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76a7d7fb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76a7d7fb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076a7d7fb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8900044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4754648">
            <a:off x="538205" y="3378207"/>
            <a:ext cx="1245874" cy="1155274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7089505" y="3088942"/>
            <a:ext cx="2054496" cy="2054556"/>
          </a:xfrm>
          <a:custGeom>
            <a:rect b="b" l="l" r="r" t="t"/>
            <a:pathLst>
              <a:path extrusionOk="0" h="34526" w="34525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5325" y="1216850"/>
            <a:ext cx="6225000" cy="3081000"/>
          </a:xfrm>
          <a:prstGeom prst="roundRect">
            <a:avLst>
              <a:gd fmla="val 6018" name="adj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rotWithShape="0" algn="bl" dir="7560000" dist="571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737525" y="1364975"/>
            <a:ext cx="5669100" cy="23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737525" y="3500150"/>
            <a:ext cx="5669100" cy="60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 rot="5400000">
            <a:off x="3278336" y="-490404"/>
            <a:ext cx="995183" cy="1990194"/>
          </a:xfrm>
          <a:custGeom>
            <a:rect b="b" l="l" r="r" t="t"/>
            <a:pathLst>
              <a:path extrusionOk="0" h="69050" w="34525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637916">
            <a:off x="7793234" y="476934"/>
            <a:ext cx="694185" cy="643552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/>
          <p:nvPr/>
        </p:nvSpPr>
        <p:spPr>
          <a:xfrm rot="5400000">
            <a:off x="2556584" y="-345163"/>
            <a:ext cx="690327" cy="1380655"/>
          </a:xfrm>
          <a:custGeom>
            <a:rect b="b" l="l" r="r" t="t"/>
            <a:pathLst>
              <a:path extrusionOk="0" h="69050" w="34525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1"/>
          <p:cNvSpPr/>
          <p:nvPr/>
        </p:nvSpPr>
        <p:spPr>
          <a:xfrm rot="-5400000">
            <a:off x="5289124" y="3070315"/>
            <a:ext cx="1382122" cy="2764244"/>
          </a:xfrm>
          <a:custGeom>
            <a:rect b="b" l="l" r="r" t="t"/>
            <a:pathLst>
              <a:path extrusionOk="0" h="69050" w="34525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1"/>
          <p:cNvSpPr/>
          <p:nvPr/>
        </p:nvSpPr>
        <p:spPr>
          <a:xfrm rot="10800000">
            <a:off x="7433979" y="861732"/>
            <a:ext cx="1710023" cy="3420047"/>
          </a:xfrm>
          <a:custGeom>
            <a:rect b="b" l="l" r="r" t="t"/>
            <a:pathLst>
              <a:path extrusionOk="0" h="69050" w="34525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1"/>
          <p:cNvSpPr/>
          <p:nvPr/>
        </p:nvSpPr>
        <p:spPr>
          <a:xfrm>
            <a:off x="4" y="861732"/>
            <a:ext cx="1710023" cy="3420047"/>
          </a:xfrm>
          <a:custGeom>
            <a:rect b="b" l="l" r="r" t="t"/>
            <a:pathLst>
              <a:path extrusionOk="0" h="69050" w="34525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>
            <a:off x="648825" y="877550"/>
            <a:ext cx="7782000" cy="3478500"/>
          </a:xfrm>
          <a:prstGeom prst="roundRect">
            <a:avLst>
              <a:gd fmla="val 6018" name="adj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rotWithShape="0" algn="bl" dir="7560000" dist="571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/>
          <p:nvPr/>
        </p:nvSpPr>
        <p:spPr>
          <a:xfrm rot="5157784">
            <a:off x="5574284" y="497224"/>
            <a:ext cx="811799" cy="752787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1"/>
          <p:cNvSpPr/>
          <p:nvPr/>
        </p:nvSpPr>
        <p:spPr>
          <a:xfrm rot="5157930">
            <a:off x="2745513" y="4072542"/>
            <a:ext cx="624430" cy="579038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1"/>
          <p:cNvSpPr txBox="1"/>
          <p:nvPr>
            <p:ph hasCustomPrompt="1" type="title"/>
          </p:nvPr>
        </p:nvSpPr>
        <p:spPr>
          <a:xfrm>
            <a:off x="3980513" y="1836425"/>
            <a:ext cx="3904500" cy="11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b="1"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/>
          <p:nvPr>
            <p:ph idx="1" type="subTitle"/>
          </p:nvPr>
        </p:nvSpPr>
        <p:spPr>
          <a:xfrm>
            <a:off x="3980513" y="2819700"/>
            <a:ext cx="3904500" cy="592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 rot="10800000">
            <a:off x="7814960" y="3814421"/>
            <a:ext cx="1329040" cy="1329078"/>
          </a:xfrm>
          <a:custGeom>
            <a:rect b="b" l="l" r="r" t="t"/>
            <a:pathLst>
              <a:path extrusionOk="0" h="34526" w="34525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0" y="0"/>
            <a:ext cx="2090316" cy="2090377"/>
          </a:xfrm>
          <a:custGeom>
            <a:rect b="b" l="l" r="r" t="t"/>
            <a:pathLst>
              <a:path extrusionOk="0" h="34526" w="34525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 rot="-7177366">
            <a:off x="7501681" y="621044"/>
            <a:ext cx="931753" cy="864020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4633200" y="3093375"/>
            <a:ext cx="3371400" cy="1685700"/>
          </a:xfrm>
          <a:prstGeom prst="roundRect">
            <a:avLst>
              <a:gd fmla="val 6018" name="adj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rotWithShape="0" algn="bl" dir="7560000" dist="571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1139400" y="3093375"/>
            <a:ext cx="3371400" cy="1685700"/>
          </a:xfrm>
          <a:prstGeom prst="roundRect">
            <a:avLst>
              <a:gd fmla="val 6018" name="adj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rotWithShape="0" algn="bl" dir="7560000" dist="571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4633200" y="1282425"/>
            <a:ext cx="3371400" cy="1685700"/>
          </a:xfrm>
          <a:prstGeom prst="roundRect">
            <a:avLst>
              <a:gd fmla="val 6018" name="adj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rotWithShape="0" algn="bl" dir="7560000" dist="571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1139400" y="1282425"/>
            <a:ext cx="3371400" cy="1685700"/>
          </a:xfrm>
          <a:prstGeom prst="roundRect">
            <a:avLst>
              <a:gd fmla="val 6018" name="adj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rotWithShape="0" algn="bl" dir="7560000" dist="571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 rot="5158009">
            <a:off x="718655" y="3272079"/>
            <a:ext cx="579641" cy="537504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 txBox="1"/>
          <p:nvPr>
            <p:ph type="title"/>
          </p:nvPr>
        </p:nvSpPr>
        <p:spPr>
          <a:xfrm>
            <a:off x="1139425" y="1718375"/>
            <a:ext cx="33714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400"/>
            </a:lvl1pPr>
            <a:lvl2pPr lvl="1" rtl="0" algn="ctr">
              <a:spcBef>
                <a:spcPts val="40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1387975" y="2090350"/>
            <a:ext cx="28743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2" type="title"/>
          </p:nvPr>
        </p:nvSpPr>
        <p:spPr>
          <a:xfrm>
            <a:off x="4633175" y="1718375"/>
            <a:ext cx="33714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400"/>
            </a:lvl1pPr>
            <a:lvl2pPr lvl="1" rtl="0" algn="ctr">
              <a:spcBef>
                <a:spcPts val="40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" name="Google Shape;107;p13"/>
          <p:cNvSpPr txBox="1"/>
          <p:nvPr>
            <p:ph idx="3" type="subTitle"/>
          </p:nvPr>
        </p:nvSpPr>
        <p:spPr>
          <a:xfrm>
            <a:off x="4881725" y="2090350"/>
            <a:ext cx="28743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4" type="title"/>
          </p:nvPr>
        </p:nvSpPr>
        <p:spPr>
          <a:xfrm>
            <a:off x="1139425" y="3592628"/>
            <a:ext cx="33714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9" name="Google Shape;109;p13"/>
          <p:cNvSpPr txBox="1"/>
          <p:nvPr>
            <p:ph idx="5" type="subTitle"/>
          </p:nvPr>
        </p:nvSpPr>
        <p:spPr>
          <a:xfrm>
            <a:off x="1387975" y="3964595"/>
            <a:ext cx="28743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6" type="title"/>
          </p:nvPr>
        </p:nvSpPr>
        <p:spPr>
          <a:xfrm>
            <a:off x="4645067" y="3592628"/>
            <a:ext cx="33477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1" name="Google Shape;111;p13"/>
          <p:cNvSpPr txBox="1"/>
          <p:nvPr>
            <p:ph idx="7" type="subTitle"/>
          </p:nvPr>
        </p:nvSpPr>
        <p:spPr>
          <a:xfrm>
            <a:off x="4881725" y="3964595"/>
            <a:ext cx="28743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hasCustomPrompt="1" idx="8" type="title"/>
          </p:nvPr>
        </p:nvSpPr>
        <p:spPr>
          <a:xfrm>
            <a:off x="2428975" y="1281827"/>
            <a:ext cx="7923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/>
          <p:nvPr>
            <p:ph hasCustomPrompt="1" idx="9" type="title"/>
          </p:nvPr>
        </p:nvSpPr>
        <p:spPr>
          <a:xfrm>
            <a:off x="2428975" y="3155784"/>
            <a:ext cx="7923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/>
          <p:nvPr>
            <p:ph hasCustomPrompt="1" idx="13" type="title"/>
          </p:nvPr>
        </p:nvSpPr>
        <p:spPr>
          <a:xfrm>
            <a:off x="5922775" y="1281827"/>
            <a:ext cx="7923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/>
          <p:nvPr>
            <p:ph hasCustomPrompt="1" idx="14" type="title"/>
          </p:nvPr>
        </p:nvSpPr>
        <p:spPr>
          <a:xfrm>
            <a:off x="5922775" y="3142475"/>
            <a:ext cx="7923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/>
          <p:nvPr>
            <p:ph idx="15" type="title"/>
          </p:nvPr>
        </p:nvSpPr>
        <p:spPr>
          <a:xfrm>
            <a:off x="720000" y="409925"/>
            <a:ext cx="7704000" cy="81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_1_1_1_2_1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/>
          <p:nvPr/>
        </p:nvSpPr>
        <p:spPr>
          <a:xfrm rot="5400000">
            <a:off x="7581979" y="-21"/>
            <a:ext cx="1561997" cy="1562043"/>
          </a:xfrm>
          <a:custGeom>
            <a:rect b="b" l="l" r="r" t="t"/>
            <a:pathLst>
              <a:path extrusionOk="0" h="34526" w="34525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/>
          <p:nvPr/>
        </p:nvSpPr>
        <p:spPr>
          <a:xfrm rot="-5400000">
            <a:off x="4115269" y="3706916"/>
            <a:ext cx="953839" cy="1907679"/>
          </a:xfrm>
          <a:custGeom>
            <a:rect b="b" l="l" r="r" t="t"/>
            <a:pathLst>
              <a:path extrusionOk="0" h="69050" w="34525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"/>
          <p:cNvSpPr/>
          <p:nvPr/>
        </p:nvSpPr>
        <p:spPr>
          <a:xfrm flipH="1" rot="-5400000">
            <a:off x="29" y="-21"/>
            <a:ext cx="1561997" cy="1562043"/>
          </a:xfrm>
          <a:custGeom>
            <a:rect b="b" l="l" r="r" t="t"/>
            <a:pathLst>
              <a:path extrusionOk="0" h="34526" w="34525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 txBox="1"/>
          <p:nvPr>
            <p:ph type="title"/>
          </p:nvPr>
        </p:nvSpPr>
        <p:spPr>
          <a:xfrm>
            <a:off x="720000" y="409925"/>
            <a:ext cx="7704000" cy="81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_1_1_1_2_1_1">
    <p:bg>
      <p:bgPr>
        <a:gradFill>
          <a:gsLst>
            <a:gs pos="0">
              <a:schemeClr val="lt2"/>
            </a:gs>
            <a:gs pos="50000">
              <a:schemeClr val="lt2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/>
          <p:nvPr/>
        </p:nvSpPr>
        <p:spPr>
          <a:xfrm rot="10800000">
            <a:off x="8060576" y="4060072"/>
            <a:ext cx="1083395" cy="1083426"/>
          </a:xfrm>
          <a:custGeom>
            <a:rect b="b" l="l" r="r" t="t"/>
            <a:pathLst>
              <a:path extrusionOk="0" h="34526" w="34525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 rot="-5400000">
            <a:off x="-15" y="3201226"/>
            <a:ext cx="1942290" cy="1942260"/>
          </a:xfrm>
          <a:custGeom>
            <a:rect b="b" l="l" r="r" t="t"/>
            <a:pathLst>
              <a:path extrusionOk="0" h="34526" w="34525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 rot="5157282">
            <a:off x="7865362" y="584235"/>
            <a:ext cx="659710" cy="611754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 rot="5400000">
            <a:off x="956916" y="-236930"/>
            <a:ext cx="473856" cy="947711"/>
          </a:xfrm>
          <a:custGeom>
            <a:rect b="b" l="l" r="r" t="t"/>
            <a:pathLst>
              <a:path extrusionOk="0" h="69050" w="34525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 rot="5157624">
            <a:off x="3833662" y="4501764"/>
            <a:ext cx="462447" cy="428830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 txBox="1"/>
          <p:nvPr>
            <p:ph type="title"/>
          </p:nvPr>
        </p:nvSpPr>
        <p:spPr>
          <a:xfrm>
            <a:off x="720000" y="409925"/>
            <a:ext cx="7704000" cy="81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 rot="5400000">
            <a:off x="7201734" y="26"/>
            <a:ext cx="1942290" cy="1942260"/>
          </a:xfrm>
          <a:custGeom>
            <a:rect b="b" l="l" r="r" t="t"/>
            <a:pathLst>
              <a:path extrusionOk="0" h="34526" w="34525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 rot="-5400000">
            <a:off x="-15" y="3201226"/>
            <a:ext cx="1942290" cy="1942260"/>
          </a:xfrm>
          <a:custGeom>
            <a:rect b="b" l="l" r="r" t="t"/>
            <a:pathLst>
              <a:path extrusionOk="0" h="34526" w="34525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4949450" y="1886800"/>
            <a:ext cx="3346200" cy="1840500"/>
          </a:xfrm>
          <a:prstGeom prst="roundRect">
            <a:avLst>
              <a:gd fmla="val 6018" name="adj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rotWithShape="0" algn="bl" dir="7560000" dist="571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 rot="5158356">
            <a:off x="1476975" y="729053"/>
            <a:ext cx="522158" cy="484200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 rot="5158747">
            <a:off x="6662697" y="4027134"/>
            <a:ext cx="751319" cy="696703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 txBox="1"/>
          <p:nvPr>
            <p:ph idx="1" type="subTitle"/>
          </p:nvPr>
        </p:nvSpPr>
        <p:spPr>
          <a:xfrm>
            <a:off x="5276950" y="2098925"/>
            <a:ext cx="2668500" cy="13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type="title"/>
          </p:nvPr>
        </p:nvSpPr>
        <p:spPr>
          <a:xfrm>
            <a:off x="720000" y="409925"/>
            <a:ext cx="7704000" cy="81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 rot="10800000">
            <a:off x="7475579" y="3475092"/>
            <a:ext cx="1668421" cy="1668383"/>
          </a:xfrm>
          <a:custGeom>
            <a:rect b="b" l="l" r="r" t="t"/>
            <a:pathLst>
              <a:path extrusionOk="0" h="34526" w="34525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 rot="-3669547">
            <a:off x="255143" y="3972376"/>
            <a:ext cx="916163" cy="849564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720000" y="1076450"/>
            <a:ext cx="7704000" cy="3527700"/>
          </a:xfrm>
          <a:prstGeom prst="roundRect">
            <a:avLst>
              <a:gd fmla="val 6018" name="adj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rotWithShape="0" algn="bl" dir="7560000" dist="571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 rot="5158479">
            <a:off x="7757319" y="352816"/>
            <a:ext cx="668279" cy="619699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 txBox="1"/>
          <p:nvPr>
            <p:ph idx="1" type="body"/>
          </p:nvPr>
        </p:nvSpPr>
        <p:spPr>
          <a:xfrm>
            <a:off x="1152500" y="1381075"/>
            <a:ext cx="6839100" cy="32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○"/>
              <a:defRPr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■"/>
              <a:defRPr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■"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type="title"/>
          </p:nvPr>
        </p:nvSpPr>
        <p:spPr>
          <a:xfrm>
            <a:off x="720000" y="409925"/>
            <a:ext cx="7704000" cy="81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/>
          <p:nvPr/>
        </p:nvSpPr>
        <p:spPr>
          <a:xfrm rot="-7222215">
            <a:off x="2141324" y="3809774"/>
            <a:ext cx="607165" cy="563027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 flipH="1" rot="-5400000">
            <a:off x="29" y="-21"/>
            <a:ext cx="1561997" cy="1562043"/>
          </a:xfrm>
          <a:custGeom>
            <a:rect b="b" l="l" r="r" t="t"/>
            <a:pathLst>
              <a:path extrusionOk="0" h="34526" w="34525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 rot="5400000">
            <a:off x="7581979" y="-21"/>
            <a:ext cx="1561997" cy="1562043"/>
          </a:xfrm>
          <a:custGeom>
            <a:rect b="b" l="l" r="r" t="t"/>
            <a:pathLst>
              <a:path extrusionOk="0" h="34526" w="34525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403800" y="1798425"/>
            <a:ext cx="2336400" cy="2808300"/>
          </a:xfrm>
          <a:prstGeom prst="roundRect">
            <a:avLst>
              <a:gd fmla="val 6018" name="adj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rotWithShape="0" algn="bl" dir="7560000" dist="571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5982625" y="1167600"/>
            <a:ext cx="2336400" cy="2808300"/>
          </a:xfrm>
          <a:prstGeom prst="roundRect">
            <a:avLst>
              <a:gd fmla="val 6018" name="adj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rotWithShape="0" algn="bl" dir="7560000" dist="571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824975" y="1167600"/>
            <a:ext cx="2336400" cy="2808300"/>
          </a:xfrm>
          <a:prstGeom prst="roundRect">
            <a:avLst>
              <a:gd fmla="val 6018" name="adj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rotWithShape="0" algn="bl" dir="7560000" dist="571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 rot="-5400000">
            <a:off x="7125589" y="3944229"/>
            <a:ext cx="795629" cy="1591257"/>
          </a:xfrm>
          <a:custGeom>
            <a:rect b="b" l="l" r="r" t="t"/>
            <a:pathLst>
              <a:path extrusionOk="0" h="69050" w="34525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 txBox="1"/>
          <p:nvPr>
            <p:ph type="title"/>
          </p:nvPr>
        </p:nvSpPr>
        <p:spPr>
          <a:xfrm>
            <a:off x="1054175" y="2088525"/>
            <a:ext cx="1878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3" name="Google Shape;153;p18"/>
          <p:cNvSpPr txBox="1"/>
          <p:nvPr>
            <p:ph idx="1" type="subTitle"/>
          </p:nvPr>
        </p:nvSpPr>
        <p:spPr>
          <a:xfrm>
            <a:off x="1054175" y="2432975"/>
            <a:ext cx="1878000" cy="10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54" name="Google Shape;154;p18"/>
          <p:cNvSpPr txBox="1"/>
          <p:nvPr>
            <p:ph idx="2" type="title"/>
          </p:nvPr>
        </p:nvSpPr>
        <p:spPr>
          <a:xfrm>
            <a:off x="3403800" y="280880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5" name="Google Shape;155;p18"/>
          <p:cNvSpPr txBox="1"/>
          <p:nvPr>
            <p:ph idx="3" type="subTitle"/>
          </p:nvPr>
        </p:nvSpPr>
        <p:spPr>
          <a:xfrm>
            <a:off x="3633000" y="3152500"/>
            <a:ext cx="1878000" cy="10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4" type="title"/>
          </p:nvPr>
        </p:nvSpPr>
        <p:spPr>
          <a:xfrm>
            <a:off x="6211825" y="2088525"/>
            <a:ext cx="1878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7" name="Google Shape;157;p18"/>
          <p:cNvSpPr txBox="1"/>
          <p:nvPr>
            <p:ph idx="5" type="subTitle"/>
          </p:nvPr>
        </p:nvSpPr>
        <p:spPr>
          <a:xfrm>
            <a:off x="6211825" y="2432975"/>
            <a:ext cx="1878000" cy="10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6" type="title"/>
          </p:nvPr>
        </p:nvSpPr>
        <p:spPr>
          <a:xfrm>
            <a:off x="720000" y="409925"/>
            <a:ext cx="7704000" cy="81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8900732" scaled="0"/>
        </a:gra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/>
          <p:nvPr/>
        </p:nvSpPr>
        <p:spPr>
          <a:xfrm rot="5157961">
            <a:off x="3950373" y="4324262"/>
            <a:ext cx="603342" cy="559483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10" y="1"/>
            <a:ext cx="1942290" cy="1942260"/>
          </a:xfrm>
          <a:custGeom>
            <a:rect b="b" l="l" r="r" t="t"/>
            <a:pathLst>
              <a:path extrusionOk="0" h="34526" w="34525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720000" y="1232350"/>
            <a:ext cx="7704000" cy="3371700"/>
          </a:xfrm>
          <a:prstGeom prst="roundRect">
            <a:avLst>
              <a:gd fmla="val 6018" name="adj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rotWithShape="0" algn="bl" dir="7560000" dist="571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 rot="5400000">
            <a:off x="7260572" y="-456343"/>
            <a:ext cx="912668" cy="1825337"/>
          </a:xfrm>
          <a:custGeom>
            <a:rect b="b" l="l" r="r" t="t"/>
            <a:pathLst>
              <a:path extrusionOk="0" h="69050" w="34525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 rot="5158413">
            <a:off x="8141828" y="2650109"/>
            <a:ext cx="577956" cy="535942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 txBox="1"/>
          <p:nvPr>
            <p:ph type="title"/>
          </p:nvPr>
        </p:nvSpPr>
        <p:spPr>
          <a:xfrm>
            <a:off x="1857750" y="1584050"/>
            <a:ext cx="25146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6" name="Google Shape;166;p19"/>
          <p:cNvSpPr txBox="1"/>
          <p:nvPr>
            <p:ph idx="1" type="subTitle"/>
          </p:nvPr>
        </p:nvSpPr>
        <p:spPr>
          <a:xfrm>
            <a:off x="1857750" y="2059094"/>
            <a:ext cx="251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67" name="Google Shape;167;p19"/>
          <p:cNvSpPr txBox="1"/>
          <p:nvPr>
            <p:ph idx="2" type="title"/>
          </p:nvPr>
        </p:nvSpPr>
        <p:spPr>
          <a:xfrm>
            <a:off x="5433375" y="1584050"/>
            <a:ext cx="25146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8" name="Google Shape;168;p19"/>
          <p:cNvSpPr txBox="1"/>
          <p:nvPr>
            <p:ph idx="3" type="subTitle"/>
          </p:nvPr>
        </p:nvSpPr>
        <p:spPr>
          <a:xfrm>
            <a:off x="5433375" y="2059094"/>
            <a:ext cx="251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69" name="Google Shape;169;p19"/>
          <p:cNvSpPr txBox="1"/>
          <p:nvPr>
            <p:ph idx="4" type="title"/>
          </p:nvPr>
        </p:nvSpPr>
        <p:spPr>
          <a:xfrm>
            <a:off x="1857750" y="3110822"/>
            <a:ext cx="25146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0" name="Google Shape;170;p19"/>
          <p:cNvSpPr txBox="1"/>
          <p:nvPr>
            <p:ph idx="5" type="subTitle"/>
          </p:nvPr>
        </p:nvSpPr>
        <p:spPr>
          <a:xfrm>
            <a:off x="1857750" y="3585876"/>
            <a:ext cx="251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71" name="Google Shape;171;p19"/>
          <p:cNvSpPr txBox="1"/>
          <p:nvPr>
            <p:ph idx="6" type="title"/>
          </p:nvPr>
        </p:nvSpPr>
        <p:spPr>
          <a:xfrm>
            <a:off x="5442244" y="3110822"/>
            <a:ext cx="24969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2" name="Google Shape;172;p19"/>
          <p:cNvSpPr txBox="1"/>
          <p:nvPr>
            <p:ph idx="7" type="subTitle"/>
          </p:nvPr>
        </p:nvSpPr>
        <p:spPr>
          <a:xfrm>
            <a:off x="5433375" y="3585875"/>
            <a:ext cx="251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73" name="Google Shape;173;p19"/>
          <p:cNvSpPr txBox="1"/>
          <p:nvPr>
            <p:ph idx="8" type="title"/>
          </p:nvPr>
        </p:nvSpPr>
        <p:spPr>
          <a:xfrm>
            <a:off x="720000" y="409925"/>
            <a:ext cx="7704000" cy="81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/>
          <p:nvPr/>
        </p:nvSpPr>
        <p:spPr>
          <a:xfrm flipH="1" rot="-5400000">
            <a:off x="28" y="11830"/>
            <a:ext cx="1907161" cy="1907216"/>
          </a:xfrm>
          <a:custGeom>
            <a:rect b="b" l="l" r="r" t="t"/>
            <a:pathLst>
              <a:path extrusionOk="0" h="34526" w="34525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 rot="5400000">
            <a:off x="7236803" y="11830"/>
            <a:ext cx="1907161" cy="1907216"/>
          </a:xfrm>
          <a:custGeom>
            <a:rect b="b" l="l" r="r" t="t"/>
            <a:pathLst>
              <a:path extrusionOk="0" h="34526" w="34525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720000" y="1232350"/>
            <a:ext cx="7704000" cy="3554700"/>
          </a:xfrm>
          <a:prstGeom prst="roundRect">
            <a:avLst>
              <a:gd fmla="val 6018" name="adj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rotWithShape="0" algn="bl" dir="7560000" dist="571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 rot="2914189">
            <a:off x="390987" y="3930408"/>
            <a:ext cx="505267" cy="468537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 rot="-7222215">
            <a:off x="8250374" y="3134486"/>
            <a:ext cx="607165" cy="563027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 txBox="1"/>
          <p:nvPr>
            <p:ph type="title"/>
          </p:nvPr>
        </p:nvSpPr>
        <p:spPr>
          <a:xfrm>
            <a:off x="986413" y="1891938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1" name="Google Shape;181;p20"/>
          <p:cNvSpPr txBox="1"/>
          <p:nvPr>
            <p:ph idx="1" type="subTitle"/>
          </p:nvPr>
        </p:nvSpPr>
        <p:spPr>
          <a:xfrm>
            <a:off x="986413" y="2372863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82" name="Google Shape;182;p20"/>
          <p:cNvSpPr txBox="1"/>
          <p:nvPr>
            <p:ph idx="2" type="title"/>
          </p:nvPr>
        </p:nvSpPr>
        <p:spPr>
          <a:xfrm>
            <a:off x="3419244" y="1891938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3" name="Google Shape;183;p20"/>
          <p:cNvSpPr txBox="1"/>
          <p:nvPr>
            <p:ph idx="3" type="subTitle"/>
          </p:nvPr>
        </p:nvSpPr>
        <p:spPr>
          <a:xfrm>
            <a:off x="3419246" y="2372863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84" name="Google Shape;184;p20"/>
          <p:cNvSpPr txBox="1"/>
          <p:nvPr>
            <p:ph idx="4" type="title"/>
          </p:nvPr>
        </p:nvSpPr>
        <p:spPr>
          <a:xfrm>
            <a:off x="986413" y="360887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5" name="Google Shape;185;p20"/>
          <p:cNvSpPr txBox="1"/>
          <p:nvPr>
            <p:ph idx="5" type="subTitle"/>
          </p:nvPr>
        </p:nvSpPr>
        <p:spPr>
          <a:xfrm>
            <a:off x="986413" y="40898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86" name="Google Shape;186;p20"/>
          <p:cNvSpPr txBox="1"/>
          <p:nvPr>
            <p:ph idx="6" type="title"/>
          </p:nvPr>
        </p:nvSpPr>
        <p:spPr>
          <a:xfrm>
            <a:off x="3419246" y="360887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7" name="Google Shape;187;p20"/>
          <p:cNvSpPr txBox="1"/>
          <p:nvPr>
            <p:ph idx="7" type="subTitle"/>
          </p:nvPr>
        </p:nvSpPr>
        <p:spPr>
          <a:xfrm>
            <a:off x="3419246" y="40898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88" name="Google Shape;188;p20"/>
          <p:cNvSpPr txBox="1"/>
          <p:nvPr>
            <p:ph idx="8" type="title"/>
          </p:nvPr>
        </p:nvSpPr>
        <p:spPr>
          <a:xfrm>
            <a:off x="5852083" y="1891938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9" name="Google Shape;189;p20"/>
          <p:cNvSpPr txBox="1"/>
          <p:nvPr>
            <p:ph idx="9" type="subTitle"/>
          </p:nvPr>
        </p:nvSpPr>
        <p:spPr>
          <a:xfrm>
            <a:off x="5852083" y="2372863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0" name="Google Shape;190;p20"/>
          <p:cNvSpPr txBox="1"/>
          <p:nvPr>
            <p:ph idx="13" type="title"/>
          </p:nvPr>
        </p:nvSpPr>
        <p:spPr>
          <a:xfrm>
            <a:off x="5852083" y="360887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1" name="Google Shape;191;p20"/>
          <p:cNvSpPr txBox="1"/>
          <p:nvPr>
            <p:ph idx="14" type="subTitle"/>
          </p:nvPr>
        </p:nvSpPr>
        <p:spPr>
          <a:xfrm>
            <a:off x="5852083" y="40898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2" name="Google Shape;192;p20"/>
          <p:cNvSpPr txBox="1"/>
          <p:nvPr>
            <p:ph idx="15" type="title"/>
          </p:nvPr>
        </p:nvSpPr>
        <p:spPr>
          <a:xfrm>
            <a:off x="720000" y="409925"/>
            <a:ext cx="7704000" cy="81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-6237061">
            <a:off x="3330664" y="4022283"/>
            <a:ext cx="485677" cy="450371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-12" y="539499"/>
            <a:ext cx="2032228" cy="4064456"/>
          </a:xfrm>
          <a:custGeom>
            <a:rect b="b" l="l" r="r" t="t"/>
            <a:pathLst>
              <a:path extrusionOk="0" h="69050" w="34525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6901176" y="2833700"/>
            <a:ext cx="1956143" cy="1813771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865425" y="952625"/>
            <a:ext cx="7413300" cy="3295800"/>
          </a:xfrm>
          <a:prstGeom prst="roundRect">
            <a:avLst>
              <a:gd fmla="val 6018" name="adj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rotWithShape="0" algn="bl" dir="7560000" dist="571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rot="5157685">
            <a:off x="6199093" y="492241"/>
            <a:ext cx="856403" cy="794148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3903950" y="2377375"/>
            <a:ext cx="4148700" cy="841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b="1"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3903950" y="1496250"/>
            <a:ext cx="15777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3903950" y="3031450"/>
            <a:ext cx="4148700" cy="4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/>
          <p:nvPr/>
        </p:nvSpPr>
        <p:spPr>
          <a:xfrm rot="5158241">
            <a:off x="7503911" y="1205001"/>
            <a:ext cx="1133896" cy="1051468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1907150" y="539500"/>
            <a:ext cx="5265300" cy="1999500"/>
          </a:xfrm>
          <a:prstGeom prst="roundRect">
            <a:avLst>
              <a:gd fmla="val 6018" name="adj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rotWithShape="0" algn="bl" dir="7560000" dist="571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1907150" y="2703975"/>
            <a:ext cx="5265300" cy="1999500"/>
          </a:xfrm>
          <a:prstGeom prst="roundRect">
            <a:avLst>
              <a:gd fmla="val 6018" name="adj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rotWithShape="0" algn="bl" dir="7560000" dist="571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-21" y="0"/>
            <a:ext cx="1228572" cy="1228521"/>
          </a:xfrm>
          <a:custGeom>
            <a:rect b="b" l="l" r="r" t="t"/>
            <a:pathLst>
              <a:path extrusionOk="0" h="34526" w="34525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 rot="10800000">
            <a:off x="7791486" y="3791009"/>
            <a:ext cx="1352517" cy="1352470"/>
          </a:xfrm>
          <a:custGeom>
            <a:rect b="b" l="l" r="r" t="t"/>
            <a:pathLst>
              <a:path extrusionOk="0" h="34526" w="34525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 rot="-3669713">
            <a:off x="535640" y="2891200"/>
            <a:ext cx="1043221" cy="967385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 txBox="1"/>
          <p:nvPr>
            <p:ph hasCustomPrompt="1" type="title"/>
          </p:nvPr>
        </p:nvSpPr>
        <p:spPr>
          <a:xfrm>
            <a:off x="1971550" y="830950"/>
            <a:ext cx="52008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1" name="Google Shape;201;p21"/>
          <p:cNvSpPr txBox="1"/>
          <p:nvPr>
            <p:ph idx="1" type="subTitle"/>
          </p:nvPr>
        </p:nvSpPr>
        <p:spPr>
          <a:xfrm>
            <a:off x="1971625" y="1659250"/>
            <a:ext cx="5200800" cy="540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02" name="Google Shape;202;p21"/>
          <p:cNvSpPr txBox="1"/>
          <p:nvPr>
            <p:ph hasCustomPrompt="1" idx="2" type="title"/>
          </p:nvPr>
        </p:nvSpPr>
        <p:spPr>
          <a:xfrm>
            <a:off x="1971550" y="3019278"/>
            <a:ext cx="52008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3" name="Google Shape;203;p21"/>
          <p:cNvSpPr txBox="1"/>
          <p:nvPr>
            <p:ph idx="3" type="subTitle"/>
          </p:nvPr>
        </p:nvSpPr>
        <p:spPr>
          <a:xfrm>
            <a:off x="1971625" y="3847575"/>
            <a:ext cx="5200800" cy="540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/>
          <p:nvPr/>
        </p:nvSpPr>
        <p:spPr>
          <a:xfrm rot="5400000">
            <a:off x="725379" y="-725458"/>
            <a:ext cx="1450913" cy="2901826"/>
          </a:xfrm>
          <a:custGeom>
            <a:rect b="b" l="l" r="r" t="t"/>
            <a:pathLst>
              <a:path extrusionOk="0" h="69050" w="34525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 rot="-5400000">
            <a:off x="6578954" y="2586107"/>
            <a:ext cx="1710023" cy="3420047"/>
          </a:xfrm>
          <a:custGeom>
            <a:rect b="b" l="l" r="r" t="t"/>
            <a:pathLst>
              <a:path extrusionOk="0" h="69050" w="34525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1939350" y="318750"/>
            <a:ext cx="5265300" cy="4506000"/>
          </a:xfrm>
          <a:prstGeom prst="roundRect">
            <a:avLst>
              <a:gd fmla="val 6018" name="adj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rotWithShape="0" algn="bl" dir="7560000" dist="571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/>
          <p:nvPr/>
        </p:nvSpPr>
        <p:spPr>
          <a:xfrm rot="5158696">
            <a:off x="6937258" y="1190311"/>
            <a:ext cx="666223" cy="617793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2"/>
          <p:cNvSpPr/>
          <p:nvPr/>
        </p:nvSpPr>
        <p:spPr>
          <a:xfrm rot="5158273">
            <a:off x="1259491" y="3599650"/>
            <a:ext cx="869083" cy="805906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2"/>
          <p:cNvSpPr/>
          <p:nvPr/>
        </p:nvSpPr>
        <p:spPr>
          <a:xfrm rot="5159430">
            <a:off x="550974" y="2396507"/>
            <a:ext cx="599032" cy="555486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"/>
          <p:cNvSpPr/>
          <p:nvPr/>
        </p:nvSpPr>
        <p:spPr>
          <a:xfrm rot="-5400000">
            <a:off x="8070758" y="2480017"/>
            <a:ext cx="498344" cy="462117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"/>
          <p:cNvSpPr txBox="1"/>
          <p:nvPr>
            <p:ph type="ctrTitle"/>
          </p:nvPr>
        </p:nvSpPr>
        <p:spPr>
          <a:xfrm>
            <a:off x="2429950" y="499475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3" name="Google Shape;213;p22"/>
          <p:cNvSpPr txBox="1"/>
          <p:nvPr>
            <p:ph idx="1" type="subTitle"/>
          </p:nvPr>
        </p:nvSpPr>
        <p:spPr>
          <a:xfrm>
            <a:off x="2425075" y="1458000"/>
            <a:ext cx="4293900" cy="12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4" name="Google Shape;214;p22"/>
          <p:cNvSpPr txBox="1"/>
          <p:nvPr>
            <p:ph idx="2" type="subTitle"/>
          </p:nvPr>
        </p:nvSpPr>
        <p:spPr>
          <a:xfrm>
            <a:off x="2425000" y="4147700"/>
            <a:ext cx="4293900" cy="4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5" name="Google Shape;215;p22"/>
          <p:cNvSpPr txBox="1"/>
          <p:nvPr/>
        </p:nvSpPr>
        <p:spPr>
          <a:xfrm>
            <a:off x="2282350" y="3628375"/>
            <a:ext cx="45792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CREDITS: This presentation template was created by </a:t>
            </a:r>
            <a:r>
              <a:rPr b="1" lang="en">
                <a:solidFill>
                  <a:schemeClr val="lt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, including icons by </a:t>
            </a:r>
            <a:r>
              <a:rPr b="1" lang="en">
                <a:solidFill>
                  <a:schemeClr val="lt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and infographics &amp; images by </a:t>
            </a:r>
            <a:r>
              <a:rPr b="1" lang="en">
                <a:solidFill>
                  <a:schemeClr val="lt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lt1"/>
              </a:solidFill>
              <a:highlight>
                <a:srgbClr val="DFDEFC"/>
              </a:highlight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/>
          <p:nvPr/>
        </p:nvSpPr>
        <p:spPr>
          <a:xfrm flipH="1" rot="10800000">
            <a:off x="-1" y="3037329"/>
            <a:ext cx="2106111" cy="2106172"/>
          </a:xfrm>
          <a:custGeom>
            <a:rect b="b" l="l" r="r" t="t"/>
            <a:pathLst>
              <a:path extrusionOk="0" h="34526" w="34525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"/>
          <p:cNvSpPr/>
          <p:nvPr/>
        </p:nvSpPr>
        <p:spPr>
          <a:xfrm flipH="1">
            <a:off x="7582004" y="5379"/>
            <a:ext cx="1561997" cy="1562043"/>
          </a:xfrm>
          <a:custGeom>
            <a:rect b="b" l="l" r="r" t="t"/>
            <a:pathLst>
              <a:path extrusionOk="0" h="34526" w="34525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"/>
          <p:cNvSpPr/>
          <p:nvPr/>
        </p:nvSpPr>
        <p:spPr>
          <a:xfrm rot="1724920">
            <a:off x="1175007" y="3347650"/>
            <a:ext cx="985422" cy="913788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 rot="-5400000">
            <a:off x="7088807" y="3088315"/>
            <a:ext cx="1370125" cy="2740249"/>
          </a:xfrm>
          <a:custGeom>
            <a:rect b="b" l="l" r="r" t="t"/>
            <a:pathLst>
              <a:path extrusionOk="0" h="69050" w="34525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 rot="-7221948">
            <a:off x="6766403" y="532504"/>
            <a:ext cx="547588" cy="507782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 rot="5400000">
            <a:off x="1330947" y="-553325"/>
            <a:ext cx="1117402" cy="2234803"/>
          </a:xfrm>
          <a:custGeom>
            <a:rect b="b" l="l" r="r" t="t"/>
            <a:pathLst>
              <a:path extrusionOk="0" h="69050" w="34525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0800025" scaled="0"/>
        </a:gra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rot="10800000">
            <a:off x="8406459" y="4405964"/>
            <a:ext cx="737540" cy="737562"/>
          </a:xfrm>
          <a:custGeom>
            <a:rect b="b" l="l" r="r" t="t"/>
            <a:pathLst>
              <a:path extrusionOk="0" h="34526" w="34525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-1" y="-1"/>
            <a:ext cx="766110" cy="766132"/>
          </a:xfrm>
          <a:custGeom>
            <a:rect b="b" l="l" r="r" t="t"/>
            <a:pathLst>
              <a:path extrusionOk="0" h="34526" w="34525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720000" y="207900"/>
            <a:ext cx="7704000" cy="4727700"/>
          </a:xfrm>
          <a:prstGeom prst="roundRect">
            <a:avLst>
              <a:gd fmla="val 6018" name="adj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rotWithShape="0" algn="bl" dir="7560000" dist="571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720000" y="409925"/>
            <a:ext cx="7704000" cy="81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292925" y="1152475"/>
            <a:ext cx="655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 sz="12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○"/>
              <a:defRPr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■"/>
              <a:defRPr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■"/>
              <a:defRPr/>
            </a:lvl9pPr>
          </a:lstStyle>
          <a:p/>
        </p:txBody>
      </p:sp>
      <p:sp>
        <p:nvSpPr>
          <p:cNvPr id="31" name="Google Shape;31;p4"/>
          <p:cNvSpPr/>
          <p:nvPr/>
        </p:nvSpPr>
        <p:spPr>
          <a:xfrm rot="2930623">
            <a:off x="425531" y="3497858"/>
            <a:ext cx="575347" cy="533523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 rot="5158396">
            <a:off x="8153820" y="2254633"/>
            <a:ext cx="683956" cy="634236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 rot="-5400000">
            <a:off x="28" y="3236305"/>
            <a:ext cx="1907161" cy="1907216"/>
          </a:xfrm>
          <a:custGeom>
            <a:rect b="b" l="l" r="r" t="t"/>
            <a:pathLst>
              <a:path extrusionOk="0" h="34526" w="34525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 flipH="1" rot="5400000">
            <a:off x="7236803" y="3236305"/>
            <a:ext cx="1907161" cy="1907216"/>
          </a:xfrm>
          <a:custGeom>
            <a:rect b="b" l="l" r="r" t="t"/>
            <a:pathLst>
              <a:path extrusionOk="0" h="34526" w="34525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720000" y="1232350"/>
            <a:ext cx="7704000" cy="3554700"/>
          </a:xfrm>
          <a:prstGeom prst="roundRect">
            <a:avLst>
              <a:gd fmla="val 6018" name="adj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rotWithShape="0" algn="bl" dir="7560000" dist="571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 rot="-1521171">
            <a:off x="3365894" y="4554108"/>
            <a:ext cx="456491" cy="423150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 rot="5157265">
            <a:off x="477270" y="385291"/>
            <a:ext cx="683412" cy="633732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 rot="5400000">
            <a:off x="7579459" y="-376472"/>
            <a:ext cx="767318" cy="1534464"/>
          </a:xfrm>
          <a:custGeom>
            <a:rect b="b" l="l" r="r" t="t"/>
            <a:pathLst>
              <a:path extrusionOk="0" h="69050" w="34525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4785491" y="1542625"/>
            <a:ext cx="32697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b="1" sz="24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2" type="subTitle"/>
          </p:nvPr>
        </p:nvSpPr>
        <p:spPr>
          <a:xfrm>
            <a:off x="4785491" y="3009700"/>
            <a:ext cx="32697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b="1" sz="24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3" type="subTitle"/>
          </p:nvPr>
        </p:nvSpPr>
        <p:spPr>
          <a:xfrm>
            <a:off x="4785491" y="1990900"/>
            <a:ext cx="3269700" cy="10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4" type="subTitle"/>
          </p:nvPr>
        </p:nvSpPr>
        <p:spPr>
          <a:xfrm>
            <a:off x="4785491" y="3457975"/>
            <a:ext cx="3269700" cy="10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type="title"/>
          </p:nvPr>
        </p:nvSpPr>
        <p:spPr>
          <a:xfrm>
            <a:off x="720000" y="409925"/>
            <a:ext cx="7704000" cy="81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lt2"/>
            </a:gs>
            <a:gs pos="50000">
              <a:schemeClr val="lt2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/>
        </p:nvSpPr>
        <p:spPr>
          <a:xfrm rot="5400000">
            <a:off x="7236803" y="-20"/>
            <a:ext cx="1907161" cy="1907216"/>
          </a:xfrm>
          <a:custGeom>
            <a:rect b="b" l="l" r="r" t="t"/>
            <a:pathLst>
              <a:path extrusionOk="0" h="34526" w="34525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 rot="-5400000">
            <a:off x="19" y="3844735"/>
            <a:ext cx="1298744" cy="1298782"/>
          </a:xfrm>
          <a:custGeom>
            <a:rect b="b" l="l" r="r" t="t"/>
            <a:pathLst>
              <a:path extrusionOk="0" h="34526" w="34525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 rot="-7222215">
            <a:off x="8202224" y="4322449"/>
            <a:ext cx="607165" cy="563027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/>
          <p:nvPr/>
        </p:nvSpPr>
        <p:spPr>
          <a:xfrm rot="2700000">
            <a:off x="830126" y="534175"/>
            <a:ext cx="607092" cy="562961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720000" y="409925"/>
            <a:ext cx="7704000" cy="81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 flipH="1" rot="5400000">
            <a:off x="6516095" y="2515569"/>
            <a:ext cx="2627870" cy="2627946"/>
          </a:xfrm>
          <a:custGeom>
            <a:rect b="b" l="l" r="r" t="t"/>
            <a:pathLst>
              <a:path extrusionOk="0" h="34526" w="34525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/>
          <p:nvPr/>
        </p:nvSpPr>
        <p:spPr>
          <a:xfrm flipH="1" rot="10800000">
            <a:off x="51" y="3973440"/>
            <a:ext cx="1169966" cy="1170086"/>
          </a:xfrm>
          <a:custGeom>
            <a:rect b="b" l="l" r="r" t="t"/>
            <a:pathLst>
              <a:path extrusionOk="0" h="34526" w="34525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 rot="8629681">
            <a:off x="4428553" y="4324660"/>
            <a:ext cx="504338" cy="467676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 rot="392513">
            <a:off x="7768807" y="329050"/>
            <a:ext cx="630713" cy="585035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 rot="-2006335">
            <a:off x="243061" y="259832"/>
            <a:ext cx="353365" cy="327677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 txBox="1"/>
          <p:nvPr>
            <p:ph type="title"/>
          </p:nvPr>
        </p:nvSpPr>
        <p:spPr>
          <a:xfrm>
            <a:off x="1091300" y="811050"/>
            <a:ext cx="4597500" cy="675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1097475" y="1537350"/>
            <a:ext cx="4021500" cy="27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9" name="Google Shape;59;p7"/>
          <p:cNvSpPr/>
          <p:nvPr/>
        </p:nvSpPr>
        <p:spPr>
          <a:xfrm>
            <a:off x="713225" y="539500"/>
            <a:ext cx="7719000" cy="4064400"/>
          </a:xfrm>
          <a:prstGeom prst="roundRect">
            <a:avLst>
              <a:gd fmla="val 6018" name="adj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rotWithShape="0" algn="bl" dir="7560000" dist="571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 rot="-5400000">
            <a:off x="28" y="3236305"/>
            <a:ext cx="1907161" cy="1907216"/>
          </a:xfrm>
          <a:custGeom>
            <a:rect b="b" l="l" r="r" t="t"/>
            <a:pathLst>
              <a:path extrusionOk="0" h="34526" w="34525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 rot="5400000">
            <a:off x="7236803" y="-20"/>
            <a:ext cx="1907161" cy="1907216"/>
          </a:xfrm>
          <a:custGeom>
            <a:rect b="b" l="l" r="r" t="t"/>
            <a:pathLst>
              <a:path extrusionOk="0" h="34526" w="34525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/>
          <p:nvPr/>
        </p:nvSpPr>
        <p:spPr>
          <a:xfrm rot="2700000">
            <a:off x="1472746" y="297714"/>
            <a:ext cx="1117040" cy="1035838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648825" y="832500"/>
            <a:ext cx="7782000" cy="3478500"/>
          </a:xfrm>
          <a:prstGeom prst="roundRect">
            <a:avLst>
              <a:gd fmla="val 6018" name="adj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rotWithShape="0" algn="bl" dir="7560000" dist="571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 rot="2700000">
            <a:off x="6705565" y="3983442"/>
            <a:ext cx="889051" cy="824422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>
            <p:ph type="title"/>
          </p:nvPr>
        </p:nvSpPr>
        <p:spPr>
          <a:xfrm>
            <a:off x="1388100" y="1965750"/>
            <a:ext cx="6367800" cy="121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 rot="-867048">
            <a:off x="7909692" y="1739942"/>
            <a:ext cx="1042130" cy="966374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 rot="-5400000">
            <a:off x="23" y="3575153"/>
            <a:ext cx="1568298" cy="1568344"/>
          </a:xfrm>
          <a:custGeom>
            <a:rect b="b" l="l" r="r" t="t"/>
            <a:pathLst>
              <a:path extrusionOk="0" h="34526" w="34525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/>
          <p:nvPr/>
        </p:nvSpPr>
        <p:spPr>
          <a:xfrm rot="-7177366">
            <a:off x="5652981" y="249269"/>
            <a:ext cx="931753" cy="864020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25" y="0"/>
            <a:ext cx="1299780" cy="1299818"/>
          </a:xfrm>
          <a:custGeom>
            <a:rect b="b" l="l" r="r" t="t"/>
            <a:pathLst>
              <a:path extrusionOk="0" h="34526" w="34525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/>
          <p:nvPr/>
        </p:nvSpPr>
        <p:spPr>
          <a:xfrm>
            <a:off x="865425" y="365850"/>
            <a:ext cx="7413300" cy="4411800"/>
          </a:xfrm>
          <a:prstGeom prst="roundRect">
            <a:avLst>
              <a:gd fmla="val 6018" name="adj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rotWithShape="0" algn="bl" dir="7560000" dist="571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9"/>
          <p:cNvSpPr/>
          <p:nvPr/>
        </p:nvSpPr>
        <p:spPr>
          <a:xfrm rot="2930703">
            <a:off x="616493" y="1528092"/>
            <a:ext cx="518222" cy="480550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/>
          <p:nvPr/>
        </p:nvSpPr>
        <p:spPr>
          <a:xfrm rot="5936171">
            <a:off x="7486641" y="4616343"/>
            <a:ext cx="349942" cy="324503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 txBox="1"/>
          <p:nvPr>
            <p:ph type="title"/>
          </p:nvPr>
        </p:nvSpPr>
        <p:spPr>
          <a:xfrm>
            <a:off x="1882475" y="2583121"/>
            <a:ext cx="5379000" cy="69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9"/>
          <p:cNvSpPr txBox="1"/>
          <p:nvPr>
            <p:ph idx="1" type="subTitle"/>
          </p:nvPr>
        </p:nvSpPr>
        <p:spPr>
          <a:xfrm>
            <a:off x="1882475" y="3278269"/>
            <a:ext cx="53790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/>
          <p:nvPr/>
        </p:nvSpPr>
        <p:spPr>
          <a:xfrm>
            <a:off x="11700" y="11700"/>
            <a:ext cx="9144000" cy="5143500"/>
          </a:xfrm>
          <a:prstGeom prst="rect">
            <a:avLst/>
          </a:prstGeom>
          <a:solidFill>
            <a:srgbClr val="76006A">
              <a:alpha val="3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824975" y="629375"/>
            <a:ext cx="5142300" cy="1956600"/>
          </a:xfrm>
          <a:prstGeom prst="roundRect">
            <a:avLst>
              <a:gd fmla="val 6018" name="adj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rotWithShape="0" algn="bl" dir="7560000" dist="571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/>
          <p:nvPr/>
        </p:nvSpPr>
        <p:spPr>
          <a:xfrm rot="10800000">
            <a:off x="7236803" y="3236280"/>
            <a:ext cx="1907161" cy="1907216"/>
          </a:xfrm>
          <a:custGeom>
            <a:rect b="b" l="l" r="r" t="t"/>
            <a:pathLst>
              <a:path extrusionOk="0" h="34526" w="34525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/>
          <p:nvPr/>
        </p:nvSpPr>
        <p:spPr>
          <a:xfrm>
            <a:off x="2" y="3"/>
            <a:ext cx="824975" cy="824999"/>
          </a:xfrm>
          <a:custGeom>
            <a:rect b="b" l="l" r="r" t="t"/>
            <a:pathLst>
              <a:path extrusionOk="0" h="34526" w="34525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"/>
          <p:cNvSpPr txBox="1"/>
          <p:nvPr>
            <p:ph type="title"/>
          </p:nvPr>
        </p:nvSpPr>
        <p:spPr>
          <a:xfrm>
            <a:off x="1034375" y="767475"/>
            <a:ext cx="4723500" cy="1642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0"/>
          <p:cNvSpPr/>
          <p:nvPr/>
        </p:nvSpPr>
        <p:spPr>
          <a:xfrm rot="2700000">
            <a:off x="2122349" y="2325336"/>
            <a:ext cx="531272" cy="492652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18900044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pace Grotesk"/>
              <a:buNone/>
              <a:defRPr b="1" sz="3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Char char="●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indent="-3429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Char char="○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indent="-3429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Char char="■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Char char="●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indent="-3429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Char char="○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indent="-3429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Char char="■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indent="-3429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Char char="●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indent="-3429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Char char="○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indent="-3429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Darker Grotesque"/>
              <a:buChar char="■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225" name="Google Shape;225;p24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bit.ly/2PfT4lq" TargetMode="External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18900044" scaled="0"/>
        </a:gra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ctrTitle"/>
          </p:nvPr>
        </p:nvSpPr>
        <p:spPr>
          <a:xfrm>
            <a:off x="1737450" y="1672625"/>
            <a:ext cx="5669100" cy="23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Lottery Scheduling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 txBox="1"/>
          <p:nvPr>
            <p:ph type="title"/>
          </p:nvPr>
        </p:nvSpPr>
        <p:spPr>
          <a:xfrm>
            <a:off x="1091300" y="811050"/>
            <a:ext cx="45975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Gerador de números aleatórios</a:t>
            </a:r>
            <a:endParaRPr sz="2300"/>
          </a:p>
        </p:txBody>
      </p:sp>
      <p:sp>
        <p:nvSpPr>
          <p:cNvPr id="303" name="Google Shape;303;p35"/>
          <p:cNvSpPr/>
          <p:nvPr/>
        </p:nvSpPr>
        <p:spPr>
          <a:xfrm rot="-4754429">
            <a:off x="5035132" y="1350914"/>
            <a:ext cx="3059297" cy="2777667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5"/>
          <p:cNvSpPr txBox="1"/>
          <p:nvPr>
            <p:ph idx="1" type="body"/>
          </p:nvPr>
        </p:nvSpPr>
        <p:spPr>
          <a:xfrm>
            <a:off x="1097475" y="1537350"/>
            <a:ext cx="4021500" cy="27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Para a realizar a escolha de um ticket vencedor, é necessário escolher um número que representa o ticket de forma aleatória, seguindo a ideia de um sorteio real.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Para se escolher um número de forma aleatória, foi implementado um gerador linear congruente - LCG.</a:t>
            </a:r>
            <a:endParaRPr/>
          </a:p>
        </p:txBody>
      </p:sp>
      <p:pic>
        <p:nvPicPr>
          <p:cNvPr id="305" name="Google Shape;305;p35"/>
          <p:cNvPicPr preferRelativeResize="0"/>
          <p:nvPr/>
        </p:nvPicPr>
        <p:blipFill rotWithShape="1">
          <a:blip r:embed="rId3">
            <a:alphaModFix/>
          </a:blip>
          <a:srcRect b="0" l="32677" r="32677" t="0"/>
          <a:stretch/>
        </p:blipFill>
        <p:spPr>
          <a:xfrm>
            <a:off x="5166185" y="1343997"/>
            <a:ext cx="2797200" cy="2791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 txBox="1"/>
          <p:nvPr>
            <p:ph type="title"/>
          </p:nvPr>
        </p:nvSpPr>
        <p:spPr>
          <a:xfrm>
            <a:off x="1091300" y="811050"/>
            <a:ext cx="45975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Gerador de números aleatórios</a:t>
            </a:r>
            <a:endParaRPr sz="2300"/>
          </a:p>
        </p:txBody>
      </p:sp>
      <p:sp>
        <p:nvSpPr>
          <p:cNvPr id="311" name="Google Shape;311;p36"/>
          <p:cNvSpPr/>
          <p:nvPr/>
        </p:nvSpPr>
        <p:spPr>
          <a:xfrm rot="-4754429">
            <a:off x="5035132" y="1350914"/>
            <a:ext cx="3059297" cy="2777667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6"/>
          <p:cNvSpPr txBox="1"/>
          <p:nvPr>
            <p:ph idx="1" type="body"/>
          </p:nvPr>
        </p:nvSpPr>
        <p:spPr>
          <a:xfrm>
            <a:off x="1097475" y="1537350"/>
            <a:ext cx="4021500" cy="27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O</a:t>
            </a:r>
            <a:r>
              <a:rPr lang="en"/>
              <a:t> LCG funciona a partir de uma semente que é inicializada em 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Então é realizada a seguinte operação: (semente * 1103515245 + 12345) &amp; RAND_MAX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Onde RAND_MAX = ((1U &lt;&lt; 31) - 1)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Obs: a semente pode ser iniciada a partir de outro valor.</a:t>
            </a:r>
            <a:endParaRPr/>
          </a:p>
        </p:txBody>
      </p:sp>
      <p:pic>
        <p:nvPicPr>
          <p:cNvPr id="313" name="Google Shape;313;p36"/>
          <p:cNvPicPr preferRelativeResize="0"/>
          <p:nvPr/>
        </p:nvPicPr>
        <p:blipFill rotWithShape="1">
          <a:blip r:embed="rId3">
            <a:alphaModFix/>
          </a:blip>
          <a:srcRect b="0" l="32677" r="32677" t="0"/>
          <a:stretch/>
        </p:blipFill>
        <p:spPr>
          <a:xfrm>
            <a:off x="5166185" y="1343997"/>
            <a:ext cx="2797200" cy="2791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 txBox="1"/>
          <p:nvPr>
            <p:ph type="title"/>
          </p:nvPr>
        </p:nvSpPr>
        <p:spPr>
          <a:xfrm>
            <a:off x="1091300" y="811050"/>
            <a:ext cx="45975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</a:t>
            </a:r>
            <a:r>
              <a:rPr lang="en" sz="3200"/>
              <a:t>ompensation Tickets</a:t>
            </a:r>
            <a:endParaRPr sz="3200"/>
          </a:p>
        </p:txBody>
      </p:sp>
      <p:sp>
        <p:nvSpPr>
          <p:cNvPr id="319" name="Google Shape;319;p37"/>
          <p:cNvSpPr/>
          <p:nvPr/>
        </p:nvSpPr>
        <p:spPr>
          <a:xfrm rot="-4754429">
            <a:off x="5035132" y="1350914"/>
            <a:ext cx="3059297" cy="2777667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7"/>
          <p:cNvSpPr txBox="1"/>
          <p:nvPr>
            <p:ph idx="1" type="body"/>
          </p:nvPr>
        </p:nvSpPr>
        <p:spPr>
          <a:xfrm>
            <a:off x="1097475" y="1537350"/>
            <a:ext cx="4021500" cy="27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O compensation tickets se trata de uma política para garantir o consumo justo de recursos do processador.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Se um processo consome apenas uma fração de f de seu quantum, ele pode receber um ticket de compensação para aumentar seu quantum em 1/f, até o próximo quantum ser iniciado.</a:t>
            </a:r>
            <a:endParaRPr/>
          </a:p>
        </p:txBody>
      </p:sp>
      <p:pic>
        <p:nvPicPr>
          <p:cNvPr id="321" name="Google Shape;321;p37"/>
          <p:cNvPicPr preferRelativeResize="0"/>
          <p:nvPr/>
        </p:nvPicPr>
        <p:blipFill rotWithShape="1">
          <a:blip r:embed="rId3">
            <a:alphaModFix/>
          </a:blip>
          <a:srcRect b="0" l="21818" r="21818" t="0"/>
          <a:stretch/>
        </p:blipFill>
        <p:spPr>
          <a:xfrm>
            <a:off x="5166185" y="1343997"/>
            <a:ext cx="2797200" cy="2791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/>
          <p:nvPr>
            <p:ph type="title"/>
          </p:nvPr>
        </p:nvSpPr>
        <p:spPr>
          <a:xfrm>
            <a:off x="1091300" y="811050"/>
            <a:ext cx="45975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Compensation Tickets</a:t>
            </a:r>
            <a:endParaRPr sz="3200"/>
          </a:p>
        </p:txBody>
      </p:sp>
      <p:sp>
        <p:nvSpPr>
          <p:cNvPr id="327" name="Google Shape;327;p38"/>
          <p:cNvSpPr/>
          <p:nvPr/>
        </p:nvSpPr>
        <p:spPr>
          <a:xfrm rot="-4754429">
            <a:off x="5035132" y="1350914"/>
            <a:ext cx="3059297" cy="2777667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8"/>
          <p:cNvSpPr txBox="1"/>
          <p:nvPr>
            <p:ph idx="1" type="body"/>
          </p:nvPr>
        </p:nvSpPr>
        <p:spPr>
          <a:xfrm>
            <a:off x="1097475" y="1537350"/>
            <a:ext cx="4021500" cy="27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A implementação desta política é feita com um pequeno cálculo que utiliza o parâmetro counter dos processos e o tamanho do quantum.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Após o cálculo da compensação, este valor é atribuído aos tickets do processo atual e ao número total de tickets que foram criados.</a:t>
            </a:r>
            <a:endParaRPr/>
          </a:p>
        </p:txBody>
      </p:sp>
      <p:pic>
        <p:nvPicPr>
          <p:cNvPr id="329" name="Google Shape;329;p38"/>
          <p:cNvPicPr preferRelativeResize="0"/>
          <p:nvPr/>
        </p:nvPicPr>
        <p:blipFill rotWithShape="1">
          <a:blip r:embed="rId3">
            <a:alphaModFix/>
          </a:blip>
          <a:srcRect b="0" l="21818" r="21818" t="0"/>
          <a:stretch/>
        </p:blipFill>
        <p:spPr>
          <a:xfrm>
            <a:off x="5166185" y="1343997"/>
            <a:ext cx="2797200" cy="2791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"/>
          <p:cNvSpPr txBox="1"/>
          <p:nvPr>
            <p:ph type="title"/>
          </p:nvPr>
        </p:nvSpPr>
        <p:spPr>
          <a:xfrm>
            <a:off x="1269725" y="2591412"/>
            <a:ext cx="41487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Implementação</a:t>
            </a:r>
            <a:endParaRPr/>
          </a:p>
        </p:txBody>
      </p:sp>
      <p:sp>
        <p:nvSpPr>
          <p:cNvPr id="335" name="Google Shape;335;p39"/>
          <p:cNvSpPr txBox="1"/>
          <p:nvPr>
            <p:ph idx="2" type="title"/>
          </p:nvPr>
        </p:nvSpPr>
        <p:spPr>
          <a:xfrm>
            <a:off x="1269725" y="1710287"/>
            <a:ext cx="15777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6" name="Google Shape;336;p39"/>
          <p:cNvSpPr/>
          <p:nvPr/>
        </p:nvSpPr>
        <p:spPr>
          <a:xfrm>
            <a:off x="5539252" y="1424850"/>
            <a:ext cx="2293800" cy="2293800"/>
          </a:xfrm>
          <a:prstGeom prst="ellipse">
            <a:avLst/>
          </a:pr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39"/>
          <p:cNvPicPr preferRelativeResize="0"/>
          <p:nvPr/>
        </p:nvPicPr>
        <p:blipFill rotWithShape="1">
          <a:blip r:embed="rId3">
            <a:alphaModFix/>
          </a:blip>
          <a:srcRect b="0" l="16834" r="16834" t="0"/>
          <a:stretch/>
        </p:blipFill>
        <p:spPr>
          <a:xfrm>
            <a:off x="5539252" y="1427076"/>
            <a:ext cx="2293800" cy="2289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/>
          <p:nvPr>
            <p:ph type="title"/>
          </p:nvPr>
        </p:nvSpPr>
        <p:spPr>
          <a:xfrm>
            <a:off x="1091300" y="811050"/>
            <a:ext cx="45975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Organização</a:t>
            </a:r>
            <a:endParaRPr/>
          </a:p>
        </p:txBody>
      </p:sp>
      <p:sp>
        <p:nvSpPr>
          <p:cNvPr id="343" name="Google Shape;343;p40"/>
          <p:cNvSpPr/>
          <p:nvPr/>
        </p:nvSpPr>
        <p:spPr>
          <a:xfrm rot="-4754429">
            <a:off x="5035132" y="1350914"/>
            <a:ext cx="3059297" cy="2777667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0"/>
          <p:cNvSpPr txBox="1"/>
          <p:nvPr>
            <p:ph idx="1" type="body"/>
          </p:nvPr>
        </p:nvSpPr>
        <p:spPr>
          <a:xfrm>
            <a:off x="1097475" y="1537350"/>
            <a:ext cx="4021500" cy="27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Após estudarmos o código no NANVIX, chegamos à conclusão de que o ciclo de vida do processo passa pelas seguintes etapas e arquivos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Definição (</a:t>
            </a:r>
            <a:r>
              <a:rPr i="1" lang="en"/>
              <a:t>pm.h </a:t>
            </a:r>
            <a:r>
              <a:rPr lang="en"/>
              <a:t>e </a:t>
            </a:r>
            <a:r>
              <a:rPr i="1" lang="en"/>
              <a:t>pm.c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Criação (</a:t>
            </a:r>
            <a:r>
              <a:rPr i="1" lang="en"/>
              <a:t>fork.c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Gerenciamento (</a:t>
            </a:r>
            <a:r>
              <a:rPr i="1" lang="en"/>
              <a:t>sched.c </a:t>
            </a:r>
            <a:r>
              <a:rPr lang="en"/>
              <a:t>e </a:t>
            </a:r>
            <a:r>
              <a:rPr i="1" lang="en"/>
              <a:t>sleep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Destruição (</a:t>
            </a:r>
            <a:r>
              <a:rPr i="1" lang="en"/>
              <a:t>die.c</a:t>
            </a:r>
            <a:r>
              <a:rPr lang="en"/>
              <a:t>)</a:t>
            </a:r>
            <a:endParaRPr/>
          </a:p>
        </p:txBody>
      </p:sp>
      <p:pic>
        <p:nvPicPr>
          <p:cNvPr id="345" name="Google Shape;345;p40"/>
          <p:cNvPicPr preferRelativeResize="0"/>
          <p:nvPr/>
        </p:nvPicPr>
        <p:blipFill rotWithShape="1">
          <a:blip r:embed="rId3">
            <a:alphaModFix/>
          </a:blip>
          <a:srcRect b="0" l="16728" r="16728" t="0"/>
          <a:stretch/>
        </p:blipFill>
        <p:spPr>
          <a:xfrm>
            <a:off x="5166185" y="1343997"/>
            <a:ext cx="2797200" cy="2791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1"/>
          <p:cNvSpPr txBox="1"/>
          <p:nvPr>
            <p:ph idx="1" type="subTitle"/>
          </p:nvPr>
        </p:nvSpPr>
        <p:spPr>
          <a:xfrm>
            <a:off x="1268700" y="442139"/>
            <a:ext cx="66066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/>
              <a:t>pm.h</a:t>
            </a:r>
            <a:endParaRPr b="1" i="1" sz="3000"/>
          </a:p>
        </p:txBody>
      </p:sp>
      <p:sp>
        <p:nvSpPr>
          <p:cNvPr id="351" name="Google Shape;351;p41"/>
          <p:cNvSpPr txBox="1"/>
          <p:nvPr>
            <p:ph idx="1" type="subTitle"/>
          </p:nvPr>
        </p:nvSpPr>
        <p:spPr>
          <a:xfrm>
            <a:off x="1882500" y="1076646"/>
            <a:ext cx="53790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Arquivo responsável pela estrutura dos processos.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Aqui adicionamos o atributo ‘tickets’ nas informações de scheduling dos processos e definimos o quantum como 10.</a:t>
            </a:r>
            <a:endParaRPr/>
          </a:p>
        </p:txBody>
      </p:sp>
      <p:pic>
        <p:nvPicPr>
          <p:cNvPr id="352" name="Google Shape;35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275" y="2768796"/>
            <a:ext cx="606742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1"/>
          <p:cNvSpPr/>
          <p:nvPr/>
        </p:nvSpPr>
        <p:spPr>
          <a:xfrm>
            <a:off x="2355413" y="4231525"/>
            <a:ext cx="4758900" cy="194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786" y="2251825"/>
            <a:ext cx="7788175" cy="1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"/>
          <p:cNvSpPr txBox="1"/>
          <p:nvPr>
            <p:ph idx="1" type="subTitle"/>
          </p:nvPr>
        </p:nvSpPr>
        <p:spPr>
          <a:xfrm>
            <a:off x="1268700" y="442139"/>
            <a:ext cx="66066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/>
              <a:t>pm.c</a:t>
            </a:r>
            <a:endParaRPr b="1" i="1" sz="3000"/>
          </a:p>
        </p:txBody>
      </p:sp>
      <p:sp>
        <p:nvSpPr>
          <p:cNvPr id="360" name="Google Shape;360;p42"/>
          <p:cNvSpPr txBox="1"/>
          <p:nvPr>
            <p:ph idx="1" type="subTitle"/>
          </p:nvPr>
        </p:nvSpPr>
        <p:spPr>
          <a:xfrm>
            <a:off x="1882500" y="1076646"/>
            <a:ext cx="53790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Arquivo responsável pela instanciação da tabela de processos, na função </a:t>
            </a:r>
            <a:r>
              <a:rPr i="1" lang="en"/>
              <a:t>pm_init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 instanciação da tabela de processos, colocamos todos os processos com 0 tickets e setamos o total de tickets do sistema como 0</a:t>
            </a:r>
            <a:endParaRPr/>
          </a:p>
        </p:txBody>
      </p:sp>
      <p:sp>
        <p:nvSpPr>
          <p:cNvPr id="361" name="Google Shape;361;p42"/>
          <p:cNvSpPr/>
          <p:nvPr/>
        </p:nvSpPr>
        <p:spPr>
          <a:xfrm>
            <a:off x="5768325" y="3611875"/>
            <a:ext cx="1826700" cy="25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2" name="Google Shape;3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850" y="3303475"/>
            <a:ext cx="6210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2"/>
          <p:cNvSpPr/>
          <p:nvPr/>
        </p:nvSpPr>
        <p:spPr>
          <a:xfrm>
            <a:off x="1466850" y="3984700"/>
            <a:ext cx="1826700" cy="25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2"/>
          <p:cNvSpPr/>
          <p:nvPr/>
        </p:nvSpPr>
        <p:spPr>
          <a:xfrm>
            <a:off x="5768325" y="3611875"/>
            <a:ext cx="1826700" cy="25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3"/>
          <p:cNvSpPr txBox="1"/>
          <p:nvPr>
            <p:ph idx="1" type="subTitle"/>
          </p:nvPr>
        </p:nvSpPr>
        <p:spPr>
          <a:xfrm>
            <a:off x="1268700" y="442139"/>
            <a:ext cx="66066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/>
              <a:t>fork</a:t>
            </a:r>
            <a:r>
              <a:rPr b="1" i="1" lang="en" sz="3000"/>
              <a:t>.c</a:t>
            </a:r>
            <a:endParaRPr b="1" i="1" sz="3000"/>
          </a:p>
        </p:txBody>
      </p:sp>
      <p:sp>
        <p:nvSpPr>
          <p:cNvPr id="370" name="Google Shape;370;p43"/>
          <p:cNvSpPr txBox="1"/>
          <p:nvPr>
            <p:ph idx="1" type="subTitle"/>
          </p:nvPr>
        </p:nvSpPr>
        <p:spPr>
          <a:xfrm>
            <a:off x="1882500" y="1076651"/>
            <a:ext cx="5379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Arquivo responsável pela criação de novos processos por meio de chamada </a:t>
            </a:r>
            <a:r>
              <a:rPr i="1" lang="en"/>
              <a:t>sys_fork.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 criação do processo, setamos seu número de tickets como 1, para evitar starvation, e somamos 1 ao número total de tickets do sistema antes de chamar a função </a:t>
            </a:r>
            <a:r>
              <a:rPr i="1" lang="en"/>
              <a:t>sched</a:t>
            </a:r>
            <a:r>
              <a:rPr lang="en"/>
              <a:t>.</a:t>
            </a:r>
            <a:endParaRPr/>
          </a:p>
        </p:txBody>
      </p:sp>
      <p:pic>
        <p:nvPicPr>
          <p:cNvPr id="371" name="Google Shape;37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2750" y="3178775"/>
            <a:ext cx="2992725" cy="88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3"/>
          <p:cNvSpPr/>
          <p:nvPr/>
        </p:nvSpPr>
        <p:spPr>
          <a:xfrm>
            <a:off x="3855225" y="3153400"/>
            <a:ext cx="1730400" cy="500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4"/>
          <p:cNvSpPr txBox="1"/>
          <p:nvPr>
            <p:ph idx="1" type="subTitle"/>
          </p:nvPr>
        </p:nvSpPr>
        <p:spPr>
          <a:xfrm>
            <a:off x="1268700" y="442139"/>
            <a:ext cx="66066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/>
              <a:t>sched</a:t>
            </a:r>
            <a:r>
              <a:rPr b="1" i="1" lang="en" sz="3000"/>
              <a:t>.c </a:t>
            </a:r>
            <a:r>
              <a:rPr b="1" lang="en" sz="3000"/>
              <a:t>- LCG</a:t>
            </a:r>
            <a:endParaRPr b="1" sz="3000"/>
          </a:p>
        </p:txBody>
      </p:sp>
      <p:sp>
        <p:nvSpPr>
          <p:cNvPr id="378" name="Google Shape;378;p44"/>
          <p:cNvSpPr txBox="1"/>
          <p:nvPr>
            <p:ph idx="1" type="subTitle"/>
          </p:nvPr>
        </p:nvSpPr>
        <p:spPr>
          <a:xfrm>
            <a:off x="1882500" y="1076646"/>
            <a:ext cx="53790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Arquivo onde fizemos a maioria das mudanças.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Primeiro, adicionamos nesse arquivo a função que realiza o escolha do número a ser sorteado, um número pseudo-aleatorio. Para isso, usamos uma implementação pronta de um LCG, mantendo as constantes indicadas.</a:t>
            </a:r>
            <a:endParaRPr/>
          </a:p>
        </p:txBody>
      </p:sp>
      <p:pic>
        <p:nvPicPr>
          <p:cNvPr id="379" name="Google Shape;37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263" y="3055871"/>
            <a:ext cx="4943475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1388100" y="1225475"/>
            <a:ext cx="63678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INE5412 - SO 1</a:t>
            </a:r>
            <a:endParaRPr/>
          </a:p>
        </p:txBody>
      </p:sp>
      <p:sp>
        <p:nvSpPr>
          <p:cNvPr id="237" name="Google Shape;237;p27"/>
          <p:cNvSpPr txBox="1"/>
          <p:nvPr>
            <p:ph idx="4294967295" type="body"/>
          </p:nvPr>
        </p:nvSpPr>
        <p:spPr>
          <a:xfrm>
            <a:off x="2561250" y="2437475"/>
            <a:ext cx="40215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Thiago Martendal [16104594]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Felipe de C. Santos [17200441]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14/12/2021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5"/>
          <p:cNvSpPr txBox="1"/>
          <p:nvPr>
            <p:ph idx="1" type="subTitle"/>
          </p:nvPr>
        </p:nvSpPr>
        <p:spPr>
          <a:xfrm>
            <a:off x="1268700" y="442139"/>
            <a:ext cx="66066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/>
              <a:t>s</a:t>
            </a:r>
            <a:r>
              <a:rPr b="1" i="1" lang="en" sz="3000"/>
              <a:t>ched.c - sorteio</a:t>
            </a:r>
            <a:endParaRPr b="1" i="1" sz="3000"/>
          </a:p>
        </p:txBody>
      </p:sp>
      <p:sp>
        <p:nvSpPr>
          <p:cNvPr id="385" name="Google Shape;385;p45"/>
          <p:cNvSpPr txBox="1"/>
          <p:nvPr>
            <p:ph idx="1" type="subTitle"/>
          </p:nvPr>
        </p:nvSpPr>
        <p:spPr>
          <a:xfrm>
            <a:off x="1882500" y="1076646"/>
            <a:ext cx="53790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sorteio é feito na função </a:t>
            </a:r>
            <a:r>
              <a:rPr i="1" lang="en"/>
              <a:t>yeld</a:t>
            </a:r>
            <a:r>
              <a:rPr lang="en"/>
              <a:t>, onde originalmente era escolhido o próximo processo. Reutilizamos a estrutura de laço já existente, que percorre a tabela de processos ignorando aqueles que não estejam prontos (state != PROC_READY).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Primeiro, usamos o LCG para escolher um número aleatório </a:t>
            </a:r>
            <a:r>
              <a:rPr b="1" lang="en"/>
              <a:t>r</a:t>
            </a:r>
            <a:r>
              <a:rPr lang="en"/>
              <a:t>, e realizamos o mod com o total de tickets para garantir que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 &gt;= r &gt;= ntickets</a:t>
            </a:r>
            <a:endParaRPr b="1"/>
          </a:p>
        </p:txBody>
      </p:sp>
      <p:pic>
        <p:nvPicPr>
          <p:cNvPr id="386" name="Google Shape;38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325" y="3767300"/>
            <a:ext cx="3553362" cy="5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6"/>
          <p:cNvSpPr txBox="1"/>
          <p:nvPr>
            <p:ph idx="1" type="subTitle"/>
          </p:nvPr>
        </p:nvSpPr>
        <p:spPr>
          <a:xfrm>
            <a:off x="1268700" y="442139"/>
            <a:ext cx="66066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/>
              <a:t>sched.c - sorteio</a:t>
            </a:r>
            <a:endParaRPr b="1" i="1" sz="3000"/>
          </a:p>
        </p:txBody>
      </p:sp>
      <p:sp>
        <p:nvSpPr>
          <p:cNvPr id="392" name="Google Shape;392;p46"/>
          <p:cNvSpPr txBox="1"/>
          <p:nvPr>
            <p:ph idx="1" type="subTitle"/>
          </p:nvPr>
        </p:nvSpPr>
        <p:spPr>
          <a:xfrm>
            <a:off x="1882500" y="1019589"/>
            <a:ext cx="5379000" cy="24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 o número sorteado, nos falta ver qual processo é “dono” deste ticket.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isso, usamos uma lógica como a apresentada no artigo original, onde percorremos a lista de processos existentes e somamos o valor de seus tickets em um contador, até que a soma seja maior ou igual ao número sorteado, indicando que o último processo selecionado é o sorteado.</a:t>
            </a:r>
            <a:endParaRPr/>
          </a:p>
        </p:txBody>
      </p:sp>
      <p:pic>
        <p:nvPicPr>
          <p:cNvPr id="393" name="Google Shape;39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0312" y="3173925"/>
            <a:ext cx="3123375" cy="131792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6"/>
          <p:cNvSpPr txBox="1"/>
          <p:nvPr/>
        </p:nvSpPr>
        <p:spPr>
          <a:xfrm>
            <a:off x="3124550" y="4395700"/>
            <a:ext cx="263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Imagem retirada do artigo original.</a:t>
            </a:r>
            <a:endParaRPr>
              <a:solidFill>
                <a:srgbClr val="F2F2F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7"/>
          <p:cNvSpPr txBox="1"/>
          <p:nvPr>
            <p:ph idx="1" type="subTitle"/>
          </p:nvPr>
        </p:nvSpPr>
        <p:spPr>
          <a:xfrm>
            <a:off x="1268700" y="442139"/>
            <a:ext cx="66066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/>
              <a:t>sched.c - sorteio</a:t>
            </a:r>
            <a:endParaRPr b="1" i="1" sz="3000"/>
          </a:p>
        </p:txBody>
      </p:sp>
      <p:sp>
        <p:nvSpPr>
          <p:cNvPr id="400" name="Google Shape;400;p47"/>
          <p:cNvSpPr txBox="1"/>
          <p:nvPr>
            <p:ph idx="1" type="subTitle"/>
          </p:nvPr>
        </p:nvSpPr>
        <p:spPr>
          <a:xfrm>
            <a:off x="1268700" y="442139"/>
            <a:ext cx="66066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/>
              <a:t>sched.c - sorteio</a:t>
            </a:r>
            <a:endParaRPr b="1" i="1" sz="3000"/>
          </a:p>
        </p:txBody>
      </p:sp>
      <p:sp>
        <p:nvSpPr>
          <p:cNvPr id="401" name="Google Shape;401;p47"/>
          <p:cNvSpPr txBox="1"/>
          <p:nvPr>
            <p:ph idx="1" type="subTitle"/>
          </p:nvPr>
        </p:nvSpPr>
        <p:spPr>
          <a:xfrm>
            <a:off x="1882500" y="3682691"/>
            <a:ext cx="53790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 isso, temos em </a:t>
            </a:r>
            <a:r>
              <a:rPr i="1" lang="en"/>
              <a:t>next</a:t>
            </a:r>
            <a:r>
              <a:rPr lang="en"/>
              <a:t> o processo que foi escolhido pelo Lottery Scheduling.</a:t>
            </a:r>
            <a:endParaRPr/>
          </a:p>
        </p:txBody>
      </p:sp>
      <p:pic>
        <p:nvPicPr>
          <p:cNvPr id="402" name="Google Shape;40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900" y="1131375"/>
            <a:ext cx="38862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8"/>
          <p:cNvSpPr txBox="1"/>
          <p:nvPr>
            <p:ph idx="1" type="subTitle"/>
          </p:nvPr>
        </p:nvSpPr>
        <p:spPr>
          <a:xfrm>
            <a:off x="1268700" y="442139"/>
            <a:ext cx="66066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/>
              <a:t>sleep</a:t>
            </a:r>
            <a:r>
              <a:rPr b="1" i="1" lang="en" sz="3000"/>
              <a:t>.c - compensação</a:t>
            </a:r>
            <a:endParaRPr b="1" i="1" sz="3000"/>
          </a:p>
        </p:txBody>
      </p:sp>
      <p:sp>
        <p:nvSpPr>
          <p:cNvPr id="408" name="Google Shape;408;p48"/>
          <p:cNvSpPr txBox="1"/>
          <p:nvPr>
            <p:ph idx="1" type="subTitle"/>
          </p:nvPr>
        </p:nvSpPr>
        <p:spPr>
          <a:xfrm>
            <a:off x="1882500" y="1076646"/>
            <a:ext cx="53790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“compensação” dos tickets foi feita na função </a:t>
            </a:r>
            <a:r>
              <a:rPr i="1" lang="en"/>
              <a:t>sleep.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Usamos o atributo “counter” dos processos, que guarda o quanto sobrou do </a:t>
            </a:r>
            <a:r>
              <a:rPr i="1" lang="en"/>
              <a:t>quantum</a:t>
            </a:r>
            <a:r>
              <a:rPr lang="en"/>
              <a:t> disponível para aquele processo, e calculamos sua compensação:</a:t>
            </a:r>
            <a:endParaRPr/>
          </a:p>
        </p:txBody>
      </p:sp>
      <p:sp>
        <p:nvSpPr>
          <p:cNvPr id="409" name="Google Shape;409;p48"/>
          <p:cNvSpPr txBox="1"/>
          <p:nvPr>
            <p:ph idx="1" type="subTitle"/>
          </p:nvPr>
        </p:nvSpPr>
        <p:spPr>
          <a:xfrm>
            <a:off x="1882500" y="3421046"/>
            <a:ext cx="53790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Sendo ela proporcional ao tempo usado do total disponível. Adicionamos a compensação ao número de tickets do processo, e ao número total de tickets do sistema.</a:t>
            </a:r>
            <a:endParaRPr/>
          </a:p>
        </p:txBody>
      </p:sp>
      <p:pic>
        <p:nvPicPr>
          <p:cNvPr id="410" name="Google Shape;41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013" y="2394521"/>
            <a:ext cx="437197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9"/>
          <p:cNvSpPr txBox="1"/>
          <p:nvPr>
            <p:ph idx="1" type="subTitle"/>
          </p:nvPr>
        </p:nvSpPr>
        <p:spPr>
          <a:xfrm>
            <a:off x="1268700" y="442139"/>
            <a:ext cx="66066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/>
              <a:t>die</a:t>
            </a:r>
            <a:r>
              <a:rPr b="1" i="1" lang="en" sz="3000"/>
              <a:t>.c</a:t>
            </a:r>
            <a:endParaRPr b="1" i="1" sz="3000"/>
          </a:p>
        </p:txBody>
      </p:sp>
      <p:sp>
        <p:nvSpPr>
          <p:cNvPr id="416" name="Google Shape;416;p49"/>
          <p:cNvSpPr txBox="1"/>
          <p:nvPr>
            <p:ph idx="1" type="subTitle"/>
          </p:nvPr>
        </p:nvSpPr>
        <p:spPr>
          <a:xfrm>
            <a:off x="1882500" y="1076646"/>
            <a:ext cx="53790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 destruição de um processo, é importante que seus tickets sejam removidos, e que sejam removidos também do total de tickets do sistema, para que não interfiram nos proximos sorteios.. Isso é feito na função </a:t>
            </a:r>
            <a:r>
              <a:rPr i="1" lang="en"/>
              <a:t>die</a:t>
            </a:r>
            <a:r>
              <a:rPr lang="en"/>
              <a:t>:</a:t>
            </a:r>
            <a:endParaRPr/>
          </a:p>
        </p:txBody>
      </p:sp>
      <p:pic>
        <p:nvPicPr>
          <p:cNvPr id="417" name="Google Shape;41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738" y="2463100"/>
            <a:ext cx="4308525" cy="5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0"/>
          <p:cNvSpPr txBox="1"/>
          <p:nvPr>
            <p:ph idx="1" type="subTitle"/>
          </p:nvPr>
        </p:nvSpPr>
        <p:spPr>
          <a:xfrm>
            <a:off x="1882475" y="3202069"/>
            <a:ext cx="53790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 esses arquivos alterados, podemos testar o novo escalonador do nanvix com o teste original dele, ‘test sched’. Aqui encontramos uma inconsistência: apesar de passar em todos os testes, o nanvix nos retorna um aviso de ‘core dumped’ no segundo teste.</a:t>
            </a:r>
            <a:endParaRPr>
              <a:highlight>
                <a:srgbClr val="212121"/>
              </a:highlight>
            </a:endParaRPr>
          </a:p>
        </p:txBody>
      </p:sp>
      <p:sp>
        <p:nvSpPr>
          <p:cNvPr id="423" name="Google Shape;423;p50"/>
          <p:cNvSpPr txBox="1"/>
          <p:nvPr>
            <p:ph type="title"/>
          </p:nvPr>
        </p:nvSpPr>
        <p:spPr>
          <a:xfrm>
            <a:off x="1882475" y="2506921"/>
            <a:ext cx="53790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424" name="Google Shape;424;p50"/>
          <p:cNvSpPr/>
          <p:nvPr/>
        </p:nvSpPr>
        <p:spPr>
          <a:xfrm>
            <a:off x="3588213" y="617225"/>
            <a:ext cx="1967700" cy="1967700"/>
          </a:xfrm>
          <a:prstGeom prst="ellipse">
            <a:avLst/>
          </a:pr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5" name="Google Shape;425;p50"/>
          <p:cNvPicPr preferRelativeResize="0"/>
          <p:nvPr/>
        </p:nvPicPr>
        <p:blipFill rotWithShape="1">
          <a:blip r:embed="rId3">
            <a:alphaModFix/>
          </a:blip>
          <a:srcRect b="5101" l="22328" r="17744" t="5092"/>
          <a:stretch/>
        </p:blipFill>
        <p:spPr>
          <a:xfrm>
            <a:off x="3588113" y="619031"/>
            <a:ext cx="1967700" cy="1964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1"/>
          <p:cNvSpPr txBox="1"/>
          <p:nvPr/>
        </p:nvSpPr>
        <p:spPr>
          <a:xfrm>
            <a:off x="3323550" y="3675812"/>
            <a:ext cx="263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Realização dos testes</a:t>
            </a:r>
            <a:endParaRPr i="1">
              <a:solidFill>
                <a:srgbClr val="F2F2F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pic>
        <p:nvPicPr>
          <p:cNvPr id="431" name="Google Shape;43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500" y="787250"/>
            <a:ext cx="6934400" cy="27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2"/>
          <p:cNvSpPr txBox="1"/>
          <p:nvPr/>
        </p:nvSpPr>
        <p:spPr>
          <a:xfrm>
            <a:off x="3323550" y="3675812"/>
            <a:ext cx="263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Realização dos testes - Atualizado</a:t>
            </a:r>
            <a:endParaRPr i="1">
              <a:solidFill>
                <a:srgbClr val="F2F2F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pic>
        <p:nvPicPr>
          <p:cNvPr id="437" name="Google Shape;43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487" y="756502"/>
            <a:ext cx="5788425" cy="27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3"/>
          <p:cNvSpPr txBox="1"/>
          <p:nvPr>
            <p:ph type="title"/>
          </p:nvPr>
        </p:nvSpPr>
        <p:spPr>
          <a:xfrm>
            <a:off x="1388100" y="1965750"/>
            <a:ext cx="63678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5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idx="15" type="title"/>
          </p:nvPr>
        </p:nvSpPr>
        <p:spPr>
          <a:xfrm>
            <a:off x="720000" y="409925"/>
            <a:ext cx="7704000" cy="8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Conteúdo</a:t>
            </a:r>
            <a:endParaRPr/>
          </a:p>
        </p:txBody>
      </p:sp>
      <p:sp>
        <p:nvSpPr>
          <p:cNvPr id="243" name="Google Shape;243;p28"/>
          <p:cNvSpPr txBox="1"/>
          <p:nvPr>
            <p:ph type="title"/>
          </p:nvPr>
        </p:nvSpPr>
        <p:spPr>
          <a:xfrm>
            <a:off x="1139425" y="1995045"/>
            <a:ext cx="3371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Lottery Sched</a:t>
            </a:r>
            <a:endParaRPr/>
          </a:p>
        </p:txBody>
      </p:sp>
      <p:sp>
        <p:nvSpPr>
          <p:cNvPr id="244" name="Google Shape;244;p28"/>
          <p:cNvSpPr txBox="1"/>
          <p:nvPr>
            <p:ph idx="2" type="title"/>
          </p:nvPr>
        </p:nvSpPr>
        <p:spPr>
          <a:xfrm>
            <a:off x="4633175" y="1995045"/>
            <a:ext cx="3371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Sorteio</a:t>
            </a:r>
            <a:endParaRPr/>
          </a:p>
        </p:txBody>
      </p:sp>
      <p:sp>
        <p:nvSpPr>
          <p:cNvPr id="245" name="Google Shape;245;p28"/>
          <p:cNvSpPr txBox="1"/>
          <p:nvPr>
            <p:ph idx="4" type="title"/>
          </p:nvPr>
        </p:nvSpPr>
        <p:spPr>
          <a:xfrm>
            <a:off x="1139425" y="3869298"/>
            <a:ext cx="3371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Implementação</a:t>
            </a:r>
            <a:endParaRPr/>
          </a:p>
        </p:txBody>
      </p:sp>
      <p:sp>
        <p:nvSpPr>
          <p:cNvPr id="246" name="Google Shape;246;p28"/>
          <p:cNvSpPr txBox="1"/>
          <p:nvPr>
            <p:ph idx="6" type="title"/>
          </p:nvPr>
        </p:nvSpPr>
        <p:spPr>
          <a:xfrm>
            <a:off x="4645067" y="3869298"/>
            <a:ext cx="3347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</a:t>
            </a:r>
            <a:endParaRPr/>
          </a:p>
        </p:txBody>
      </p:sp>
      <p:sp>
        <p:nvSpPr>
          <p:cNvPr id="247" name="Google Shape;247;p28"/>
          <p:cNvSpPr txBox="1"/>
          <p:nvPr>
            <p:ph idx="8" type="title"/>
          </p:nvPr>
        </p:nvSpPr>
        <p:spPr>
          <a:xfrm>
            <a:off x="2428975" y="1558497"/>
            <a:ext cx="7923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8" name="Google Shape;248;p28"/>
          <p:cNvSpPr txBox="1"/>
          <p:nvPr>
            <p:ph idx="9" type="title"/>
          </p:nvPr>
        </p:nvSpPr>
        <p:spPr>
          <a:xfrm>
            <a:off x="2428975" y="3432454"/>
            <a:ext cx="7923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9" name="Google Shape;249;p28"/>
          <p:cNvSpPr txBox="1"/>
          <p:nvPr>
            <p:ph idx="13" type="title"/>
          </p:nvPr>
        </p:nvSpPr>
        <p:spPr>
          <a:xfrm>
            <a:off x="5922775" y="1558497"/>
            <a:ext cx="7923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0" name="Google Shape;250;p28"/>
          <p:cNvSpPr txBox="1"/>
          <p:nvPr>
            <p:ph idx="14" type="title"/>
          </p:nvPr>
        </p:nvSpPr>
        <p:spPr>
          <a:xfrm>
            <a:off x="5922775" y="3419145"/>
            <a:ext cx="7923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>
            <p:ph type="title"/>
          </p:nvPr>
        </p:nvSpPr>
        <p:spPr>
          <a:xfrm>
            <a:off x="1096650" y="2492725"/>
            <a:ext cx="41487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Lottery Sched</a:t>
            </a:r>
            <a:endParaRPr/>
          </a:p>
        </p:txBody>
      </p:sp>
      <p:sp>
        <p:nvSpPr>
          <p:cNvPr id="256" name="Google Shape;256;p29"/>
          <p:cNvSpPr txBox="1"/>
          <p:nvPr>
            <p:ph idx="2" type="title"/>
          </p:nvPr>
        </p:nvSpPr>
        <p:spPr>
          <a:xfrm>
            <a:off x="1096650" y="1611600"/>
            <a:ext cx="15777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7" name="Google Shape;257;p29"/>
          <p:cNvSpPr/>
          <p:nvPr/>
        </p:nvSpPr>
        <p:spPr>
          <a:xfrm>
            <a:off x="5423902" y="1424850"/>
            <a:ext cx="2293800" cy="2293800"/>
          </a:xfrm>
          <a:prstGeom prst="ellipse">
            <a:avLst/>
          </a:pr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29"/>
          <p:cNvPicPr preferRelativeResize="0"/>
          <p:nvPr/>
        </p:nvPicPr>
        <p:blipFill rotWithShape="1">
          <a:blip r:embed="rId3">
            <a:alphaModFix/>
          </a:blip>
          <a:srcRect b="0" l="15589" r="15582" t="0"/>
          <a:stretch/>
        </p:blipFill>
        <p:spPr>
          <a:xfrm>
            <a:off x="5423902" y="1427076"/>
            <a:ext cx="2293800" cy="2289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>
            <p:ph type="title"/>
          </p:nvPr>
        </p:nvSpPr>
        <p:spPr>
          <a:xfrm>
            <a:off x="1091300" y="811050"/>
            <a:ext cx="45975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é o processo</a:t>
            </a:r>
            <a:endParaRPr/>
          </a:p>
        </p:txBody>
      </p:sp>
      <p:sp>
        <p:nvSpPr>
          <p:cNvPr id="264" name="Google Shape;264;p30"/>
          <p:cNvSpPr/>
          <p:nvPr/>
        </p:nvSpPr>
        <p:spPr>
          <a:xfrm rot="-4754429">
            <a:off x="5035132" y="1350914"/>
            <a:ext cx="3059297" cy="2777667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0"/>
          <p:cNvSpPr txBox="1"/>
          <p:nvPr>
            <p:ph idx="1" type="body"/>
          </p:nvPr>
        </p:nvSpPr>
        <p:spPr>
          <a:xfrm>
            <a:off x="1097475" y="1537350"/>
            <a:ext cx="4021500" cy="27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O escalonamento de processos lottery scheduling é inspirado no modelo de funcionamento de uma loteria real.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Cada processo recebe uma quantidade de tickets de loteria, e então é realizado o sorteio.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Se um processo possui o ticket vencedor do sorteio, este processo é selecionado para executar.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66" name="Google Shape;266;p30"/>
          <p:cNvPicPr preferRelativeResize="0"/>
          <p:nvPr/>
        </p:nvPicPr>
        <p:blipFill rotWithShape="1">
          <a:blip r:embed="rId3">
            <a:alphaModFix/>
          </a:blip>
          <a:srcRect b="0" l="21792" r="21792" t="0"/>
          <a:stretch/>
        </p:blipFill>
        <p:spPr>
          <a:xfrm>
            <a:off x="5166185" y="1343997"/>
            <a:ext cx="2797200" cy="2791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type="title"/>
          </p:nvPr>
        </p:nvSpPr>
        <p:spPr>
          <a:xfrm>
            <a:off x="1091300" y="811050"/>
            <a:ext cx="45975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Porque funciona</a:t>
            </a:r>
            <a:endParaRPr/>
          </a:p>
        </p:txBody>
      </p:sp>
      <p:sp>
        <p:nvSpPr>
          <p:cNvPr id="272" name="Google Shape;272;p31"/>
          <p:cNvSpPr/>
          <p:nvPr/>
        </p:nvSpPr>
        <p:spPr>
          <a:xfrm rot="-4754429">
            <a:off x="5035132" y="1350914"/>
            <a:ext cx="3059297" cy="2777667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1"/>
          <p:cNvSpPr txBox="1"/>
          <p:nvPr>
            <p:ph idx="1" type="body"/>
          </p:nvPr>
        </p:nvSpPr>
        <p:spPr>
          <a:xfrm>
            <a:off x="1097475" y="1537350"/>
            <a:ext cx="4021500" cy="27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A distribuição dos tickets é feita para todos os processos, de forma que não sobrem tickets não distribuídos.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Dessa forma, é garantido que sempre existirá um vencedor cada vez que o sorteio é realizado.</a:t>
            </a:r>
            <a:endParaRPr/>
          </a:p>
        </p:txBody>
      </p:sp>
      <p:pic>
        <p:nvPicPr>
          <p:cNvPr id="274" name="Google Shape;274;p31"/>
          <p:cNvPicPr preferRelativeResize="0"/>
          <p:nvPr/>
        </p:nvPicPr>
        <p:blipFill rotWithShape="1">
          <a:blip r:embed="rId3">
            <a:alphaModFix/>
          </a:blip>
          <a:srcRect b="0" l="21818" r="21818" t="0"/>
          <a:stretch/>
        </p:blipFill>
        <p:spPr>
          <a:xfrm>
            <a:off x="5166185" y="1343997"/>
            <a:ext cx="2797200" cy="2791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>
            <p:ph type="title"/>
          </p:nvPr>
        </p:nvSpPr>
        <p:spPr>
          <a:xfrm>
            <a:off x="1091300" y="811050"/>
            <a:ext cx="45975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</a:t>
            </a:r>
            <a:endParaRPr/>
          </a:p>
        </p:txBody>
      </p:sp>
      <p:sp>
        <p:nvSpPr>
          <p:cNvPr id="280" name="Google Shape;280;p32"/>
          <p:cNvSpPr/>
          <p:nvPr/>
        </p:nvSpPr>
        <p:spPr>
          <a:xfrm rot="-4754429">
            <a:off x="5035132" y="1350914"/>
            <a:ext cx="3059297" cy="2777667"/>
          </a:xfrm>
          <a:custGeom>
            <a:rect b="b" l="l" r="r" t="t"/>
            <a:pathLst>
              <a:path extrusionOk="0" h="69050" w="74463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2"/>
          <p:cNvSpPr txBox="1"/>
          <p:nvPr>
            <p:ph idx="1" type="body"/>
          </p:nvPr>
        </p:nvSpPr>
        <p:spPr>
          <a:xfrm>
            <a:off x="1097475" y="1537350"/>
            <a:ext cx="4021500" cy="27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Para a implementação do trabalho, o quantum escolhido foi de 10ms, pois foi o proposto no artigo original sobre lottery scheduling.</a:t>
            </a:r>
            <a:endParaRPr/>
          </a:p>
        </p:txBody>
      </p:sp>
      <p:pic>
        <p:nvPicPr>
          <p:cNvPr id="282" name="Google Shape;282;p32"/>
          <p:cNvPicPr preferRelativeResize="0"/>
          <p:nvPr/>
        </p:nvPicPr>
        <p:blipFill rotWithShape="1">
          <a:blip r:embed="rId3">
            <a:alphaModFix/>
          </a:blip>
          <a:srcRect b="0" l="21903" r="21903" t="0"/>
          <a:stretch/>
        </p:blipFill>
        <p:spPr>
          <a:xfrm>
            <a:off x="5166185" y="1343997"/>
            <a:ext cx="2797200" cy="2791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>
            <p:ph type="title"/>
          </p:nvPr>
        </p:nvSpPr>
        <p:spPr>
          <a:xfrm>
            <a:off x="929286" y="668264"/>
            <a:ext cx="45975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Starvation</a:t>
            </a:r>
            <a:endParaRPr/>
          </a:p>
        </p:txBody>
      </p:sp>
      <p:sp>
        <p:nvSpPr>
          <p:cNvPr id="288" name="Google Shape;288;p33"/>
          <p:cNvSpPr txBox="1"/>
          <p:nvPr>
            <p:ph idx="1" type="body"/>
          </p:nvPr>
        </p:nvSpPr>
        <p:spPr>
          <a:xfrm>
            <a:off x="935461" y="1242164"/>
            <a:ext cx="4405200" cy="27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O starvation ocorre quando um processo nunca é executado, pois processos de prioridade maior são sempre executados antes.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Como o lottery scheduling seleciona processos por sorteio, basta que um processo tenha apenas 1 ticket para ser sorteado em algum momento.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No trabalho, todos os processos iniciam com 1 ticket por padrão, o que soluciona o starvation.</a:t>
            </a:r>
            <a:endParaRPr/>
          </a:p>
        </p:txBody>
      </p:sp>
      <p:pic>
        <p:nvPicPr>
          <p:cNvPr id="289" name="Google Shape;289;p33"/>
          <p:cNvPicPr preferRelativeResize="0"/>
          <p:nvPr/>
        </p:nvPicPr>
        <p:blipFill rotWithShape="1">
          <a:blip r:embed="rId3">
            <a:alphaModFix/>
          </a:blip>
          <a:srcRect b="0" l="16600" r="16594" t="0"/>
          <a:stretch/>
        </p:blipFill>
        <p:spPr>
          <a:xfrm>
            <a:off x="5416135" y="1343572"/>
            <a:ext cx="2797200" cy="2791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type="title"/>
          </p:nvPr>
        </p:nvSpPr>
        <p:spPr>
          <a:xfrm>
            <a:off x="3903950" y="2377375"/>
            <a:ext cx="41487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Sorteio</a:t>
            </a:r>
            <a:endParaRPr/>
          </a:p>
        </p:txBody>
      </p:sp>
      <p:sp>
        <p:nvSpPr>
          <p:cNvPr id="295" name="Google Shape;295;p34"/>
          <p:cNvSpPr txBox="1"/>
          <p:nvPr>
            <p:ph idx="2" type="title"/>
          </p:nvPr>
        </p:nvSpPr>
        <p:spPr>
          <a:xfrm>
            <a:off x="3903950" y="1496250"/>
            <a:ext cx="15777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6" name="Google Shape;296;p34"/>
          <p:cNvSpPr/>
          <p:nvPr/>
        </p:nvSpPr>
        <p:spPr>
          <a:xfrm>
            <a:off x="1337927" y="1424800"/>
            <a:ext cx="2293800" cy="2293800"/>
          </a:xfrm>
          <a:prstGeom prst="ellipse">
            <a:avLst/>
          </a:pr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34"/>
          <p:cNvPicPr preferRelativeResize="0"/>
          <p:nvPr/>
        </p:nvPicPr>
        <p:blipFill rotWithShape="1">
          <a:blip r:embed="rId3">
            <a:alphaModFix/>
          </a:blip>
          <a:srcRect b="0" l="16603" r="16609" t="0"/>
          <a:stretch/>
        </p:blipFill>
        <p:spPr>
          <a:xfrm>
            <a:off x="1337927" y="1427026"/>
            <a:ext cx="2293800" cy="2289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ybercrime Minitheme by Slidesgo">
  <a:themeElements>
    <a:clrScheme name="Simple Light">
      <a:dk1>
        <a:srgbClr val="000000"/>
      </a:dk1>
      <a:lt1>
        <a:srgbClr val="FFFFFF"/>
      </a:lt1>
      <a:dk2>
        <a:srgbClr val="31023C"/>
      </a:dk2>
      <a:lt2>
        <a:srgbClr val="76006A"/>
      </a:lt2>
      <a:accent1>
        <a:srgbClr val="FF664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