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  <p:embeddedFont>
      <p:font typeface="Lato Black"/>
      <p:bold r:id="rId18"/>
      <p:boldItalic r:id="rId19"/>
    </p:embeddedFont>
    <p:embeddedFont>
      <p:font typeface="Reem Kufi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C2F82D-510F-4A8C-BFF0-8AB8E31F48F7}">
  <a:tblStyle styleId="{90C2F82D-510F-4A8C-BFF0-8AB8E31F48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eemKufi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eemKufi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Black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Black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acb625c5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acb625c5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acb625c5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acb625c5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acb625c5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acb625c5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acb625c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acb625c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acb625c5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acb625c5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acb625c5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acb625c5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acb625c5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acb625c5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 Black"/>
              <a:buAutoNum type="arabicPeriod"/>
            </a:pPr>
            <a:r>
              <a:rPr lang="pt-BR" sz="1500">
                <a:latin typeface="Lato Black"/>
                <a:ea typeface="Lato Black"/>
                <a:cs typeface="Lato Black"/>
                <a:sym typeface="Lato Black"/>
              </a:rPr>
              <a:t>Faça um resumo/tabela sobre alguns paradigmas de programação e cite as principais características de cada um deles. Cite também linguagens de cada um dos paradigmas.</a:t>
            </a:r>
            <a:endParaRPr sz="15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96200" y="1465125"/>
            <a:ext cx="7637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Linguagem de programação é </a:t>
            </a:r>
            <a:r>
              <a:rPr b="1" lang="pt-BR"/>
              <a:t>diferente</a:t>
            </a:r>
            <a:r>
              <a:rPr lang="pt-BR"/>
              <a:t> de paradigma de programação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Paradigma -&gt; tipo de estruturação respeitada pela linguagem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Paradigmas podem ser aplicados à linguagens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É possível uma linguagem ter mais de um paradigma (ex: Python)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14"/>
          <p:cNvGraphicFramePr/>
          <p:nvPr/>
        </p:nvGraphicFramePr>
        <p:xfrm>
          <a:off x="0" y="64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{90C2F82D-510F-4A8C-BFF0-8AB8E31F48F7}</a:tableStyleId>
              </a:tblPr>
              <a:tblGrid>
                <a:gridCol w="1532000"/>
                <a:gridCol w="2125600"/>
                <a:gridCol w="2092650"/>
                <a:gridCol w="2004650"/>
                <a:gridCol w="1389100"/>
              </a:tblGrid>
              <a:tr h="35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PARADIGMA</a:t>
                      </a:r>
                      <a:endParaRPr b="1">
                        <a:solidFill>
                          <a:srgbClr val="FFFFFF"/>
                        </a:solidFill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RESUMO</a:t>
                      </a:r>
                      <a:endParaRPr b="1">
                        <a:solidFill>
                          <a:srgbClr val="FFFFFF"/>
                        </a:solidFill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USADO EM</a:t>
                      </a:r>
                      <a:endParaRPr b="1">
                        <a:solidFill>
                          <a:srgbClr val="FFFFFF"/>
                        </a:solidFill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VANTAGENS</a:t>
                      </a:r>
                      <a:endParaRPr b="1">
                        <a:solidFill>
                          <a:srgbClr val="FFFFFF"/>
                        </a:solidFill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LINGUAGENS</a:t>
                      </a:r>
                      <a:endParaRPr b="1">
                        <a:solidFill>
                          <a:srgbClr val="FFFFFF"/>
                        </a:solidFill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108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Imperativo / Procedural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As instruções são passadas na sequência que são executadas (passo-a-passo)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Focado em </a:t>
                      </a:r>
                      <a:r>
                        <a:rPr b="1"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como</a:t>
                      </a: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resolver o problema (receita de bolo)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Projetos que não terão mudanças significativas ao longo do tempo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Eficiente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Modelagem de mundo real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COBOL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FORTRAN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PASCAL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115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Declarativo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Focado em </a:t>
                      </a:r>
                      <a:r>
                        <a:rPr b="1"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o que</a:t>
                      </a: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vai ser resolvido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286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Maior nível de abstração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286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Declarações iniciais de verdades lógicas imutáveis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Projetos onde não é importante a maneira que vai ser feito, e sim o resultado final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Correspondente à lógica matematica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HTML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SQL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LISP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115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Funcional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O programa é separado em blocos (funções) que usam variáveis apenas em seu escopo e retornam um resultado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Projetos com soluções baseadas em matemática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Alocação de memória automática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 recursividade é mais eficiente que laços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LISP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SCHEME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HASKELL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115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Lógico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Derivado do declarativo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286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Utiliza formas simbólicas como padrão de entrada e saída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286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Realiza inferências para produzir resultados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Ex: provar teoremas. São ditas algumas premissas e a partir delas é provado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Inteligência artificial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Criação de programas especialistas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Comprovação de teoremas.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Mercury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PROLOG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5"/>
          <p:cNvGraphicFramePr/>
          <p:nvPr/>
        </p:nvGraphicFramePr>
        <p:xfrm>
          <a:off x="0" y="64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{90C2F82D-510F-4A8C-BFF0-8AB8E31F48F7}</a:tableStyleId>
              </a:tblPr>
              <a:tblGrid>
                <a:gridCol w="1532000"/>
                <a:gridCol w="2125600"/>
                <a:gridCol w="2092650"/>
                <a:gridCol w="2004650"/>
                <a:gridCol w="1389100"/>
              </a:tblGrid>
              <a:tr h="35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PARADIGMA</a:t>
                      </a:r>
                      <a:endParaRPr b="1">
                        <a:solidFill>
                          <a:srgbClr val="FFFFFF"/>
                        </a:solidFill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RESUMO</a:t>
                      </a:r>
                      <a:endParaRPr b="1">
                        <a:solidFill>
                          <a:srgbClr val="FFFFFF"/>
                        </a:solidFill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USADO EM</a:t>
                      </a:r>
                      <a:endParaRPr b="1">
                        <a:solidFill>
                          <a:srgbClr val="FFFFFF"/>
                        </a:solidFill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VANTAGENS</a:t>
                      </a:r>
                      <a:endParaRPr b="1">
                        <a:solidFill>
                          <a:srgbClr val="FFFFFF"/>
                        </a:solidFill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LINGUAGENS</a:t>
                      </a:r>
                      <a:endParaRPr b="1">
                        <a:solidFill>
                          <a:srgbClr val="FFFFFF"/>
                        </a:solidFill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108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Orientado a Objetos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Surgiu como uma grande aposta para resolver gargalos da indústria de software, como produzir programas de forma mais rápida, com maior confiabilidade e a um custo menor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Desenvolvimento rápido de software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Multiplataforma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Conceito de herança, polimorfismo e encapsulamento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Java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C++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C#</a:t>
                      </a:r>
                      <a:b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Python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115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Orientado a Eventos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 execução do programa se dá a medida que determinados eventos são disparados pelo usuário. Portanto, quem usa é responsável pelo momento em que o programa é executado.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Usado por toda linguagem de programação que tem uso de recursos gráficos, como jogos e formulários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7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Lato Black"/>
                <a:ea typeface="Lato Black"/>
                <a:cs typeface="Lato Black"/>
                <a:sym typeface="Lato Black"/>
              </a:rPr>
              <a:t>2. </a:t>
            </a:r>
            <a:r>
              <a:rPr lang="pt-BR" sz="1500">
                <a:latin typeface="Lato Black"/>
                <a:ea typeface="Lato Black"/>
                <a:cs typeface="Lato Black"/>
                <a:sym typeface="Lato Black"/>
              </a:rPr>
              <a:t>Pesquise sobre outras linguagens de programação existentes e seus respectivos paradigmas.</a:t>
            </a:r>
            <a:endParaRPr sz="1500">
              <a:latin typeface="Lato Black"/>
              <a:ea typeface="Lato Black"/>
              <a:cs typeface="Lato Black"/>
              <a:sym typeface="Lato Black"/>
            </a:endParaRPr>
          </a:p>
        </p:txBody>
      </p:sp>
      <p:graphicFrame>
        <p:nvGraphicFramePr>
          <p:cNvPr id="71" name="Google Shape;71;p16"/>
          <p:cNvGraphicFramePr/>
          <p:nvPr/>
        </p:nvGraphicFramePr>
        <p:xfrm>
          <a:off x="952500" y="71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{90C2F82D-510F-4A8C-BFF0-8AB8E31F48F7}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LINGUAGEM</a:t>
                      </a:r>
                      <a:endParaRPr b="1">
                        <a:solidFill>
                          <a:srgbClr val="FFFFFF"/>
                        </a:solidFill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USADO EM</a:t>
                      </a:r>
                      <a:endParaRPr b="1">
                        <a:solidFill>
                          <a:srgbClr val="FFFFFF"/>
                        </a:solidFill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PARADIGMA</a:t>
                      </a:r>
                      <a:endParaRPr b="1">
                        <a:solidFill>
                          <a:srgbClr val="FFFFFF"/>
                        </a:solidFill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ato"/>
                          <a:ea typeface="Lato"/>
                          <a:cs typeface="Lato"/>
                          <a:sym typeface="Lato"/>
                        </a:rPr>
                        <a:t>Javascript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ato"/>
                          <a:ea typeface="Lato"/>
                          <a:cs typeface="Lato"/>
                          <a:sym typeface="Lato"/>
                        </a:rPr>
                        <a:t>Desenvolvimento frontend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ato"/>
                          <a:ea typeface="Lato"/>
                          <a:cs typeface="Lato"/>
                          <a:sym typeface="Lato"/>
                        </a:rPr>
                        <a:t>Multiparadigma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ato"/>
                          <a:ea typeface="Lato"/>
                          <a:cs typeface="Lato"/>
                          <a:sym typeface="Lato"/>
                        </a:rPr>
                        <a:t>(objetos, eventos e funcional)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ato"/>
                          <a:ea typeface="Lato"/>
                          <a:cs typeface="Lato"/>
                          <a:sym typeface="Lato"/>
                        </a:rPr>
                        <a:t>Swift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ato"/>
                          <a:ea typeface="Lato"/>
                          <a:cs typeface="Lato"/>
                          <a:sym typeface="Lato"/>
                        </a:rPr>
                        <a:t>Mobile (iOS)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ato"/>
                          <a:ea typeface="Lato"/>
                          <a:cs typeface="Lato"/>
                          <a:sym typeface="Lato"/>
                        </a:rPr>
                        <a:t>Multiparadigma (objetos, estruturada, imperativa compilada, concorrente, funcional)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ato"/>
                          <a:ea typeface="Lato"/>
                          <a:cs typeface="Lato"/>
                          <a:sym typeface="Lato"/>
                        </a:rPr>
                        <a:t>Kotlin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ato"/>
                          <a:ea typeface="Lato"/>
                          <a:cs typeface="Lato"/>
                          <a:sym typeface="Lato"/>
                        </a:rPr>
                        <a:t>Mobile (Android)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ato"/>
                          <a:ea typeface="Lato"/>
                          <a:cs typeface="Lato"/>
                          <a:sym typeface="Lato"/>
                        </a:rPr>
                        <a:t>Multiparadigma (objetos, funcional, imperativa, blocos, declarativa, concorrente, genérica)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ato"/>
                          <a:ea typeface="Lato"/>
                          <a:cs typeface="Lato"/>
                          <a:sym typeface="Lato"/>
                        </a:rPr>
                        <a:t>Go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ato"/>
                          <a:ea typeface="Lato"/>
                          <a:cs typeface="Lato"/>
                          <a:sym typeface="Lato"/>
                        </a:rPr>
                        <a:t>WebServer, machine learning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ato"/>
                          <a:ea typeface="Lato"/>
                          <a:cs typeface="Lato"/>
                          <a:sym typeface="Lato"/>
                        </a:rPr>
                        <a:t>Multiparadigma (concorrente, funcional, imperativa, objetos)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Lato Black"/>
                <a:ea typeface="Lato Black"/>
                <a:cs typeface="Lato Black"/>
                <a:sym typeface="Lato Black"/>
              </a:rPr>
              <a:t>3. </a:t>
            </a:r>
            <a:r>
              <a:rPr lang="pt-BR" sz="1500">
                <a:latin typeface="Lato Black"/>
                <a:ea typeface="Lato Black"/>
                <a:cs typeface="Lato Black"/>
                <a:sym typeface="Lato Black"/>
              </a:rPr>
              <a:t>O que é o paradigma de programação “orientado a agentes”? Pesquise sobre eles e cite algumas linguagens.</a:t>
            </a:r>
            <a:endParaRPr sz="15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Paradigma usado para inteligência artificial, principalmente na área de </a:t>
            </a:r>
            <a:r>
              <a:rPr i="1"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Inteligência Artificial Distribuida</a:t>
            </a: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idéia de um “Agente” é que ele seja capaz de execuções autônomas (sem interferência humana) e flexíveis, por possuirem: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-"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Reatividade: capacidade de perceber o ambiente e reagir a ele;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-"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Pró-atividade: capacidade de tomar decisões por vontade própria e exibir comportamento oportunista;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-"/>
            </a:pP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Sociabilidade: capacidade de interagir (com humanos ou com sistemas) para alcançar seus objetivos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-"/>
            </a:pPr>
            <a:r>
              <a:rPr b="1"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Orientação a objetos</a:t>
            </a:r>
            <a:r>
              <a:rPr lang="pt-B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assim como no mundo real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4301800" y="244800"/>
            <a:ext cx="2545800" cy="2119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18"/>
          <p:cNvGrpSpPr/>
          <p:nvPr/>
        </p:nvGrpSpPr>
        <p:grpSpPr>
          <a:xfrm>
            <a:off x="8244375" y="244800"/>
            <a:ext cx="665100" cy="2119800"/>
            <a:chOff x="8392275" y="737750"/>
            <a:chExt cx="665100" cy="2119800"/>
          </a:xfrm>
        </p:grpSpPr>
        <p:sp>
          <p:nvSpPr>
            <p:cNvPr id="84" name="Google Shape;84;p18"/>
            <p:cNvSpPr/>
            <p:nvPr/>
          </p:nvSpPr>
          <p:spPr>
            <a:xfrm>
              <a:off x="8392275" y="737750"/>
              <a:ext cx="665100" cy="21198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2857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8"/>
            <p:cNvSpPr txBox="1"/>
            <p:nvPr/>
          </p:nvSpPr>
          <p:spPr>
            <a:xfrm rot="5400000">
              <a:off x="7941977" y="1566800"/>
              <a:ext cx="1565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latin typeface="Reem Kufi"/>
                  <a:ea typeface="Reem Kufi"/>
                  <a:cs typeface="Reem Kufi"/>
                  <a:sym typeface="Reem Kufi"/>
                </a:rPr>
                <a:t>AMBIENTE</a:t>
              </a:r>
              <a:endParaRPr b="1" sz="1800">
                <a:latin typeface="Reem Kufi"/>
                <a:ea typeface="Reem Kufi"/>
                <a:cs typeface="Reem Kufi"/>
                <a:sym typeface="Reem Kufi"/>
              </a:endParaRPr>
            </a:p>
          </p:txBody>
        </p:sp>
      </p:grpSp>
      <p:sp>
        <p:nvSpPr>
          <p:cNvPr id="86" name="Google Shape;86;p18"/>
          <p:cNvSpPr txBox="1"/>
          <p:nvPr/>
        </p:nvSpPr>
        <p:spPr>
          <a:xfrm rot="-5400000">
            <a:off x="3849750" y="1073850"/>
            <a:ext cx="156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eem Kufi"/>
                <a:ea typeface="Reem Kufi"/>
                <a:cs typeface="Reem Kufi"/>
                <a:sym typeface="Reem Kufi"/>
              </a:rPr>
              <a:t>AGENTE</a:t>
            </a:r>
            <a:endParaRPr b="1" sz="1800"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5332025" y="901800"/>
            <a:ext cx="805800" cy="8058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700">
                <a:latin typeface="Reem Kufi"/>
                <a:ea typeface="Reem Kufi"/>
                <a:cs typeface="Reem Kufi"/>
                <a:sym typeface="Reem Kufi"/>
              </a:rPr>
              <a:t>?</a:t>
            </a:r>
            <a:endParaRPr b="1" sz="3700"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4933925" y="244800"/>
            <a:ext cx="16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eem Kufi"/>
                <a:ea typeface="Reem Kufi"/>
                <a:cs typeface="Reem Kufi"/>
                <a:sym typeface="Reem Kufi"/>
              </a:rPr>
              <a:t>SENSORES</a:t>
            </a:r>
            <a:endParaRPr b="1"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4933925" y="2032325"/>
            <a:ext cx="16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eem Kufi"/>
                <a:ea typeface="Reem Kufi"/>
                <a:cs typeface="Reem Kufi"/>
                <a:sym typeface="Reem Kufi"/>
              </a:rPr>
              <a:t>ATUADORES</a:t>
            </a:r>
            <a:endParaRPr b="1"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6725325" y="332725"/>
            <a:ext cx="16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eem Kufi"/>
                <a:ea typeface="Reem Kufi"/>
                <a:cs typeface="Reem Kufi"/>
                <a:sym typeface="Reem Kufi"/>
              </a:rPr>
              <a:t>percepções</a:t>
            </a:r>
            <a:endParaRPr b="1"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7174875" y="1569575"/>
            <a:ext cx="7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eem Kufi"/>
                <a:ea typeface="Reem Kufi"/>
                <a:cs typeface="Reem Kufi"/>
                <a:sym typeface="Reem Kufi"/>
              </a:rPr>
              <a:t>ações</a:t>
            </a:r>
            <a:endParaRPr b="1"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92" name="Google Shape;92;p18"/>
          <p:cNvCxnSpPr/>
          <p:nvPr/>
        </p:nvCxnSpPr>
        <p:spPr>
          <a:xfrm rot="10800000">
            <a:off x="6722825" y="748150"/>
            <a:ext cx="1579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8"/>
          <p:cNvCxnSpPr/>
          <p:nvPr/>
        </p:nvCxnSpPr>
        <p:spPr>
          <a:xfrm>
            <a:off x="6722825" y="1627925"/>
            <a:ext cx="1631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8"/>
          <p:cNvCxnSpPr/>
          <p:nvPr/>
        </p:nvCxnSpPr>
        <p:spPr>
          <a:xfrm>
            <a:off x="5744925" y="555877"/>
            <a:ext cx="0" cy="32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8"/>
          <p:cNvCxnSpPr/>
          <p:nvPr/>
        </p:nvCxnSpPr>
        <p:spPr>
          <a:xfrm>
            <a:off x="5734925" y="1747120"/>
            <a:ext cx="0" cy="32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8"/>
          <p:cNvSpPr txBox="1"/>
          <p:nvPr/>
        </p:nvSpPr>
        <p:spPr>
          <a:xfrm>
            <a:off x="5503175" y="2371650"/>
            <a:ext cx="29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Arquitetura genérica de um agente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103900" y="363675"/>
            <a:ext cx="394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eem Kufi"/>
                <a:ea typeface="Reem Kufi"/>
                <a:cs typeface="Reem Kufi"/>
                <a:sym typeface="Reem Kufi"/>
              </a:rPr>
              <a:t>ÁREAS QUE USAM AGENTES</a:t>
            </a:r>
            <a:endParaRPr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145475" y="966350"/>
            <a:ext cx="3948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- </a:t>
            </a:r>
            <a:r>
              <a:rPr b="1" lang="pt-BR">
                <a:latin typeface="Lato"/>
                <a:ea typeface="Lato"/>
                <a:cs typeface="Lato"/>
                <a:sym typeface="Lato"/>
              </a:rPr>
              <a:t>Controle e automação: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Por serem autônomos e distribuídos e reativos, os agentes são usado para controlar diversos processos, como transporte, tráfego aéreo e aceleradores de partículas;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- Telecomunicações: 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pela necessidade de controle em tempo real e mudança de dados, os agente são utilizados para gerenciamento de redes e transmissão e mudança de dados;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- E_commerce: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gerenciamento de portfólio, assistente de compras online e catálogos interativos. Auxilia na tomada de decisão;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- Jogos e interatividade: 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Criação de ambientes simulados ricos em interatividade (NPCs, jogos de esporte, etc)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401750" y="3173725"/>
            <a:ext cx="45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ex: Linguagem </a:t>
            </a:r>
            <a:r>
              <a:rPr b="1" lang="pt-BR"/>
              <a:t>AgentSpeak(L)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Lato Black"/>
                <a:ea typeface="Lato Black"/>
                <a:cs typeface="Lato Black"/>
                <a:sym typeface="Lato Black"/>
              </a:rPr>
              <a:t>4. </a:t>
            </a:r>
            <a:r>
              <a:rPr lang="pt-BR" sz="1500">
                <a:latin typeface="Lato Black"/>
                <a:ea typeface="Lato Black"/>
                <a:cs typeface="Lato Black"/>
                <a:sym typeface="Lato Black"/>
              </a:rPr>
              <a:t>Leia o capítulo 1 do livro: AHO, A.V.; SETHI, R. ULLMAN, J.D. Compiladores - Princípios, Técnicas e Ferramentas, Ed. Addison Wesley 2008 / LTC, 1995. (BU) </a:t>
            </a:r>
            <a:endParaRPr sz="1500"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