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2"/>
  </p:notesMasterIdLst>
  <p:sldIdLst>
    <p:sldId id="374" r:id="rId2"/>
    <p:sldId id="377" r:id="rId3"/>
    <p:sldId id="408" r:id="rId4"/>
    <p:sldId id="409" r:id="rId5"/>
    <p:sldId id="410" r:id="rId6"/>
    <p:sldId id="443"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378" r:id="rId39"/>
    <p:sldId id="406" r:id="rId40"/>
    <p:sldId id="407"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6E5"/>
    <a:srgbClr val="FFE1D4"/>
    <a:srgbClr val="D0FFBC"/>
    <a:srgbClr val="0E5229"/>
    <a:srgbClr val="043333"/>
    <a:srgbClr val="198A46"/>
    <a:srgbClr val="22B35B"/>
    <a:srgbClr val="00006E"/>
    <a:srgbClr val="FFEAD5"/>
    <a:srgbClr val="E41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84903" autoAdjust="0"/>
  </p:normalViewPr>
  <p:slideViewPr>
    <p:cSldViewPr snapToGrid="0">
      <p:cViewPr varScale="1">
        <p:scale>
          <a:sx n="53" d="100"/>
          <a:sy n="53" d="100"/>
        </p:scale>
        <p:origin x="41" y="538"/>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72" d="100"/>
        <a:sy n="72" d="100"/>
      </p:scale>
      <p:origin x="0" y="0"/>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680347F9-9581-4662-A01A-772B72F94BBC}"/>
    <pc:docChg chg="modSld">
      <pc:chgData name="泽健 谢" userId="14e061e5d2d09a9f" providerId="LiveId" clId="{680347F9-9581-4662-A01A-772B72F94BBC}" dt="2019-03-07T06:51:39.720" v="0" actId="688"/>
      <pc:docMkLst>
        <pc:docMk/>
      </pc:docMkLst>
      <pc:sldChg chg="modSp">
        <pc:chgData name="泽健 谢" userId="14e061e5d2d09a9f" providerId="LiveId" clId="{680347F9-9581-4662-A01A-772B72F94BBC}" dt="2019-03-07T06:51:39.720" v="0" actId="688"/>
        <pc:sldMkLst>
          <pc:docMk/>
          <pc:sldMk cId="3615920614" sldId="414"/>
        </pc:sldMkLst>
        <pc:spChg chg="mod">
          <ac:chgData name="泽健 谢" userId="14e061e5d2d09a9f" providerId="LiveId" clId="{680347F9-9581-4662-A01A-772B72F94BBC}" dt="2019-03-07T06:51:39.720" v="0" actId="688"/>
          <ac:spMkLst>
            <pc:docMk/>
            <pc:sldMk cId="3615920614" sldId="414"/>
            <ac:spMk id="40986"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4\Quantitative%20Eas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Sheet1!$B$6</c:f>
              <c:strCache>
                <c:ptCount val="1"/>
                <c:pt idx="0">
                  <c:v>AMBSL</c:v>
                </c:pt>
              </c:strCache>
            </c:strRef>
          </c:tx>
          <c:spPr>
            <a:ln w="44450">
              <a:solidFill>
                <a:srgbClr val="006600"/>
              </a:solidFill>
            </a:ln>
          </c:spPr>
          <c:marker>
            <c:symbol val="none"/>
          </c:marker>
          <c:xVal>
            <c:numRef>
              <c:f>Sheet1!$A$7:$A$714</c:f>
              <c:numCache>
                <c:formatCode>0.00</c:formatCode>
                <c:ptCount val="708"/>
                <c:pt idx="0">
                  <c:v>1956</c:v>
                </c:pt>
                <c:pt idx="1">
                  <c:v>1956.083333333333</c:v>
                </c:pt>
                <c:pt idx="2">
                  <c:v>1956.166666666667</c:v>
                </c:pt>
                <c:pt idx="3">
                  <c:v>1956.25</c:v>
                </c:pt>
                <c:pt idx="4">
                  <c:v>1956.333333333333</c:v>
                </c:pt>
                <c:pt idx="5">
                  <c:v>1956.416666666667</c:v>
                </c:pt>
                <c:pt idx="6">
                  <c:v>1956.5</c:v>
                </c:pt>
                <c:pt idx="7">
                  <c:v>1956.583333333333</c:v>
                </c:pt>
                <c:pt idx="8">
                  <c:v>1956.666666666667</c:v>
                </c:pt>
                <c:pt idx="9">
                  <c:v>1956.75</c:v>
                </c:pt>
                <c:pt idx="10">
                  <c:v>1956.833333333333</c:v>
                </c:pt>
                <c:pt idx="11">
                  <c:v>1956.916666666667</c:v>
                </c:pt>
                <c:pt idx="12">
                  <c:v>1957</c:v>
                </c:pt>
                <c:pt idx="13">
                  <c:v>1957.0833333333301</c:v>
                </c:pt>
                <c:pt idx="14">
                  <c:v>1957.1666666666699</c:v>
                </c:pt>
                <c:pt idx="15">
                  <c:v>1957.25</c:v>
                </c:pt>
                <c:pt idx="16">
                  <c:v>1957.3333333333301</c:v>
                </c:pt>
                <c:pt idx="17">
                  <c:v>1957.4166666666699</c:v>
                </c:pt>
                <c:pt idx="18">
                  <c:v>1957.5</c:v>
                </c:pt>
                <c:pt idx="19">
                  <c:v>1957.5833333333301</c:v>
                </c:pt>
                <c:pt idx="20">
                  <c:v>1957.6666666666699</c:v>
                </c:pt>
                <c:pt idx="21">
                  <c:v>1957.75</c:v>
                </c:pt>
                <c:pt idx="22">
                  <c:v>1957.8333333333301</c:v>
                </c:pt>
                <c:pt idx="23">
                  <c:v>1957.9166666666599</c:v>
                </c:pt>
                <c:pt idx="24">
                  <c:v>1958</c:v>
                </c:pt>
                <c:pt idx="25">
                  <c:v>1958.0833333333301</c:v>
                </c:pt>
                <c:pt idx="26">
                  <c:v>1958.1666666666599</c:v>
                </c:pt>
                <c:pt idx="27">
                  <c:v>1958.25</c:v>
                </c:pt>
                <c:pt idx="28">
                  <c:v>1958.3333333333301</c:v>
                </c:pt>
                <c:pt idx="29">
                  <c:v>1958.4166666666599</c:v>
                </c:pt>
                <c:pt idx="30">
                  <c:v>1958.5</c:v>
                </c:pt>
                <c:pt idx="31">
                  <c:v>1958.5833333333301</c:v>
                </c:pt>
                <c:pt idx="32">
                  <c:v>1958.6666666666599</c:v>
                </c:pt>
                <c:pt idx="33">
                  <c:v>1958.75</c:v>
                </c:pt>
                <c:pt idx="34">
                  <c:v>1958.8333333333301</c:v>
                </c:pt>
                <c:pt idx="35">
                  <c:v>1958.9166666666599</c:v>
                </c:pt>
                <c:pt idx="36">
                  <c:v>1959</c:v>
                </c:pt>
                <c:pt idx="37">
                  <c:v>1959.0833333333301</c:v>
                </c:pt>
                <c:pt idx="38">
                  <c:v>1959.1666666666599</c:v>
                </c:pt>
                <c:pt idx="39">
                  <c:v>1959.25</c:v>
                </c:pt>
                <c:pt idx="40">
                  <c:v>1959.3333333333301</c:v>
                </c:pt>
                <c:pt idx="41">
                  <c:v>1959.4166666666599</c:v>
                </c:pt>
                <c:pt idx="42">
                  <c:v>1959.5</c:v>
                </c:pt>
                <c:pt idx="43">
                  <c:v>1959.5833333333301</c:v>
                </c:pt>
                <c:pt idx="44">
                  <c:v>1959.6666666666599</c:v>
                </c:pt>
                <c:pt idx="45">
                  <c:v>1959.75</c:v>
                </c:pt>
                <c:pt idx="46">
                  <c:v>1959.8333333333301</c:v>
                </c:pt>
                <c:pt idx="47">
                  <c:v>1959.9166666666599</c:v>
                </c:pt>
                <c:pt idx="48">
                  <c:v>1960</c:v>
                </c:pt>
                <c:pt idx="49">
                  <c:v>1960.0833333333301</c:v>
                </c:pt>
                <c:pt idx="50">
                  <c:v>1960.1666666666599</c:v>
                </c:pt>
                <c:pt idx="51">
                  <c:v>1960.25</c:v>
                </c:pt>
                <c:pt idx="52">
                  <c:v>1960.3333333333301</c:v>
                </c:pt>
                <c:pt idx="53">
                  <c:v>1960.4166666666599</c:v>
                </c:pt>
                <c:pt idx="54">
                  <c:v>1960.5</c:v>
                </c:pt>
                <c:pt idx="55">
                  <c:v>1960.5833333333301</c:v>
                </c:pt>
                <c:pt idx="56">
                  <c:v>1960.6666666666599</c:v>
                </c:pt>
                <c:pt idx="57">
                  <c:v>1960.75</c:v>
                </c:pt>
                <c:pt idx="58">
                  <c:v>1960.8333333333301</c:v>
                </c:pt>
                <c:pt idx="59">
                  <c:v>1960.9166666666599</c:v>
                </c:pt>
                <c:pt idx="60">
                  <c:v>1961</c:v>
                </c:pt>
                <c:pt idx="61">
                  <c:v>1961.0833333333301</c:v>
                </c:pt>
                <c:pt idx="62">
                  <c:v>1961.1666666666599</c:v>
                </c:pt>
                <c:pt idx="63">
                  <c:v>1961.25</c:v>
                </c:pt>
                <c:pt idx="64">
                  <c:v>1961.3333333333301</c:v>
                </c:pt>
                <c:pt idx="65">
                  <c:v>1961.4166666666599</c:v>
                </c:pt>
                <c:pt idx="66">
                  <c:v>1961.49999999999</c:v>
                </c:pt>
                <c:pt idx="67">
                  <c:v>1961.5833333333301</c:v>
                </c:pt>
                <c:pt idx="68">
                  <c:v>1961.6666666666599</c:v>
                </c:pt>
                <c:pt idx="69">
                  <c:v>1961.74999999999</c:v>
                </c:pt>
                <c:pt idx="70">
                  <c:v>1961.8333333333301</c:v>
                </c:pt>
                <c:pt idx="71">
                  <c:v>1961.9166666666599</c:v>
                </c:pt>
                <c:pt idx="72">
                  <c:v>1961.99999999999</c:v>
                </c:pt>
                <c:pt idx="73">
                  <c:v>1962.0833333333301</c:v>
                </c:pt>
                <c:pt idx="74">
                  <c:v>1962.1666666666599</c:v>
                </c:pt>
                <c:pt idx="75">
                  <c:v>1962.24999999999</c:v>
                </c:pt>
                <c:pt idx="76">
                  <c:v>1962.3333333333301</c:v>
                </c:pt>
                <c:pt idx="77">
                  <c:v>1962.4166666666599</c:v>
                </c:pt>
                <c:pt idx="78">
                  <c:v>1962.49999999999</c:v>
                </c:pt>
                <c:pt idx="79">
                  <c:v>1962.5833333333301</c:v>
                </c:pt>
                <c:pt idx="80">
                  <c:v>1962.6666666666599</c:v>
                </c:pt>
                <c:pt idx="81">
                  <c:v>1962.74999999999</c:v>
                </c:pt>
                <c:pt idx="82">
                  <c:v>1962.8333333333301</c:v>
                </c:pt>
                <c:pt idx="83">
                  <c:v>1962.9166666666599</c:v>
                </c:pt>
                <c:pt idx="84">
                  <c:v>1962.99999999999</c:v>
                </c:pt>
                <c:pt idx="85">
                  <c:v>1963.0833333333301</c:v>
                </c:pt>
                <c:pt idx="86">
                  <c:v>1963.1666666666599</c:v>
                </c:pt>
                <c:pt idx="87">
                  <c:v>1963.24999999999</c:v>
                </c:pt>
                <c:pt idx="88">
                  <c:v>1963.3333333333301</c:v>
                </c:pt>
                <c:pt idx="89">
                  <c:v>1963.4166666666599</c:v>
                </c:pt>
                <c:pt idx="90">
                  <c:v>1963.49999999999</c:v>
                </c:pt>
                <c:pt idx="91">
                  <c:v>1963.5833333333301</c:v>
                </c:pt>
                <c:pt idx="92">
                  <c:v>1963.6666666666599</c:v>
                </c:pt>
                <c:pt idx="93">
                  <c:v>1963.74999999999</c:v>
                </c:pt>
                <c:pt idx="94">
                  <c:v>1963.8333333333301</c:v>
                </c:pt>
                <c:pt idx="95">
                  <c:v>1963.9166666666599</c:v>
                </c:pt>
                <c:pt idx="96">
                  <c:v>1963.99999999999</c:v>
                </c:pt>
                <c:pt idx="97">
                  <c:v>1964.0833333333301</c:v>
                </c:pt>
                <c:pt idx="98">
                  <c:v>1964.1666666666599</c:v>
                </c:pt>
                <c:pt idx="99">
                  <c:v>1964.24999999999</c:v>
                </c:pt>
                <c:pt idx="100">
                  <c:v>1964.3333333333301</c:v>
                </c:pt>
                <c:pt idx="101">
                  <c:v>1964.4166666666599</c:v>
                </c:pt>
                <c:pt idx="102">
                  <c:v>1964.49999999999</c:v>
                </c:pt>
                <c:pt idx="103">
                  <c:v>1964.5833333333301</c:v>
                </c:pt>
                <c:pt idx="104">
                  <c:v>1964.6666666666599</c:v>
                </c:pt>
                <c:pt idx="105">
                  <c:v>1964.74999999999</c:v>
                </c:pt>
                <c:pt idx="106">
                  <c:v>1964.8333333333301</c:v>
                </c:pt>
                <c:pt idx="107">
                  <c:v>1964.9166666666599</c:v>
                </c:pt>
                <c:pt idx="108">
                  <c:v>1964.99999999999</c:v>
                </c:pt>
                <c:pt idx="109">
                  <c:v>1965.0833333333301</c:v>
                </c:pt>
                <c:pt idx="110">
                  <c:v>1965.1666666666599</c:v>
                </c:pt>
                <c:pt idx="111">
                  <c:v>1965.24999999999</c:v>
                </c:pt>
                <c:pt idx="112">
                  <c:v>1965.3333333333201</c:v>
                </c:pt>
                <c:pt idx="113">
                  <c:v>1965.4166666666599</c:v>
                </c:pt>
                <c:pt idx="114">
                  <c:v>1965.49999999999</c:v>
                </c:pt>
                <c:pt idx="115">
                  <c:v>1965.5833333333201</c:v>
                </c:pt>
                <c:pt idx="116">
                  <c:v>1965.6666666666599</c:v>
                </c:pt>
                <c:pt idx="117">
                  <c:v>1965.74999999999</c:v>
                </c:pt>
                <c:pt idx="118">
                  <c:v>1965.8333333333201</c:v>
                </c:pt>
                <c:pt idx="119">
                  <c:v>1965.9166666666599</c:v>
                </c:pt>
                <c:pt idx="120">
                  <c:v>1965.99999999999</c:v>
                </c:pt>
                <c:pt idx="121">
                  <c:v>1966.0833333333201</c:v>
                </c:pt>
                <c:pt idx="122">
                  <c:v>1966.1666666666599</c:v>
                </c:pt>
                <c:pt idx="123">
                  <c:v>1966.24999999999</c:v>
                </c:pt>
                <c:pt idx="124">
                  <c:v>1966.3333333333201</c:v>
                </c:pt>
                <c:pt idx="125">
                  <c:v>1966.4166666666599</c:v>
                </c:pt>
                <c:pt idx="126">
                  <c:v>1966.49999999999</c:v>
                </c:pt>
                <c:pt idx="127">
                  <c:v>1966.5833333333201</c:v>
                </c:pt>
                <c:pt idx="128">
                  <c:v>1966.6666666666599</c:v>
                </c:pt>
                <c:pt idx="129">
                  <c:v>1966.74999999999</c:v>
                </c:pt>
                <c:pt idx="130">
                  <c:v>1966.8333333333201</c:v>
                </c:pt>
                <c:pt idx="131">
                  <c:v>1966.9166666666599</c:v>
                </c:pt>
                <c:pt idx="132">
                  <c:v>1966.99999999999</c:v>
                </c:pt>
                <c:pt idx="133">
                  <c:v>1967.0833333333201</c:v>
                </c:pt>
                <c:pt idx="134">
                  <c:v>1967.1666666666599</c:v>
                </c:pt>
                <c:pt idx="135">
                  <c:v>1967.24999999999</c:v>
                </c:pt>
                <c:pt idx="136">
                  <c:v>1967.3333333333201</c:v>
                </c:pt>
                <c:pt idx="137">
                  <c:v>1967.4166666666599</c:v>
                </c:pt>
                <c:pt idx="138">
                  <c:v>1967.49999999999</c:v>
                </c:pt>
                <c:pt idx="139">
                  <c:v>1967.5833333333201</c:v>
                </c:pt>
                <c:pt idx="140">
                  <c:v>1967.6666666666599</c:v>
                </c:pt>
                <c:pt idx="141">
                  <c:v>1967.74999999999</c:v>
                </c:pt>
                <c:pt idx="142">
                  <c:v>1967.8333333333201</c:v>
                </c:pt>
                <c:pt idx="143">
                  <c:v>1967.9166666666599</c:v>
                </c:pt>
                <c:pt idx="144">
                  <c:v>1967.99999999999</c:v>
                </c:pt>
                <c:pt idx="145">
                  <c:v>1968.0833333333201</c:v>
                </c:pt>
                <c:pt idx="146">
                  <c:v>1968.1666666666599</c:v>
                </c:pt>
                <c:pt idx="147">
                  <c:v>1968.24999999999</c:v>
                </c:pt>
                <c:pt idx="148">
                  <c:v>1968.3333333333201</c:v>
                </c:pt>
                <c:pt idx="149">
                  <c:v>1968.4166666666599</c:v>
                </c:pt>
                <c:pt idx="150">
                  <c:v>1968.49999999999</c:v>
                </c:pt>
                <c:pt idx="151">
                  <c:v>1968.5833333333201</c:v>
                </c:pt>
                <c:pt idx="152">
                  <c:v>1968.6666666666599</c:v>
                </c:pt>
                <c:pt idx="153">
                  <c:v>1968.74999999999</c:v>
                </c:pt>
                <c:pt idx="154">
                  <c:v>1968.8333333333201</c:v>
                </c:pt>
                <c:pt idx="155">
                  <c:v>1968.9166666666499</c:v>
                </c:pt>
                <c:pt idx="156">
                  <c:v>1968.99999999999</c:v>
                </c:pt>
                <c:pt idx="157">
                  <c:v>1969.0833333333201</c:v>
                </c:pt>
                <c:pt idx="158">
                  <c:v>1969.1666666666499</c:v>
                </c:pt>
                <c:pt idx="159">
                  <c:v>1969.24999999999</c:v>
                </c:pt>
                <c:pt idx="160">
                  <c:v>1969.3333333333201</c:v>
                </c:pt>
                <c:pt idx="161">
                  <c:v>1969.4166666666499</c:v>
                </c:pt>
                <c:pt idx="162">
                  <c:v>1969.49999999999</c:v>
                </c:pt>
                <c:pt idx="163">
                  <c:v>1969.5833333333201</c:v>
                </c:pt>
                <c:pt idx="164">
                  <c:v>1969.6666666666499</c:v>
                </c:pt>
                <c:pt idx="165">
                  <c:v>1969.74999999999</c:v>
                </c:pt>
                <c:pt idx="166">
                  <c:v>1969.8333333333201</c:v>
                </c:pt>
                <c:pt idx="167">
                  <c:v>1969.9166666666499</c:v>
                </c:pt>
                <c:pt idx="168">
                  <c:v>1969.99999999999</c:v>
                </c:pt>
                <c:pt idx="169">
                  <c:v>1970.0833333333201</c:v>
                </c:pt>
                <c:pt idx="170">
                  <c:v>1970.1666666666499</c:v>
                </c:pt>
                <c:pt idx="171">
                  <c:v>1970.24999999999</c:v>
                </c:pt>
                <c:pt idx="172">
                  <c:v>1970.3333333333201</c:v>
                </c:pt>
                <c:pt idx="173">
                  <c:v>1970.4166666666499</c:v>
                </c:pt>
                <c:pt idx="174">
                  <c:v>1970.49999999999</c:v>
                </c:pt>
                <c:pt idx="175">
                  <c:v>1970.5833333333201</c:v>
                </c:pt>
                <c:pt idx="176">
                  <c:v>1970.6666666666499</c:v>
                </c:pt>
                <c:pt idx="177">
                  <c:v>1970.74999999999</c:v>
                </c:pt>
                <c:pt idx="178">
                  <c:v>1970.8333333333201</c:v>
                </c:pt>
                <c:pt idx="179">
                  <c:v>1970.9166666666499</c:v>
                </c:pt>
                <c:pt idx="180">
                  <c:v>1970.99999999999</c:v>
                </c:pt>
                <c:pt idx="181">
                  <c:v>1971.0833333333201</c:v>
                </c:pt>
                <c:pt idx="182">
                  <c:v>1971.1666666666499</c:v>
                </c:pt>
                <c:pt idx="183">
                  <c:v>1971.24999999999</c:v>
                </c:pt>
                <c:pt idx="184">
                  <c:v>1971.3333333333201</c:v>
                </c:pt>
                <c:pt idx="185">
                  <c:v>1971.4166666666499</c:v>
                </c:pt>
                <c:pt idx="186">
                  <c:v>1971.49999999999</c:v>
                </c:pt>
                <c:pt idx="187">
                  <c:v>1971.5833333333201</c:v>
                </c:pt>
                <c:pt idx="188">
                  <c:v>1971.6666666666499</c:v>
                </c:pt>
                <c:pt idx="189">
                  <c:v>1971.74999999999</c:v>
                </c:pt>
                <c:pt idx="190">
                  <c:v>1971.8333333333201</c:v>
                </c:pt>
                <c:pt idx="191">
                  <c:v>1971.9166666666499</c:v>
                </c:pt>
                <c:pt idx="192">
                  <c:v>1971.99999999999</c:v>
                </c:pt>
                <c:pt idx="193">
                  <c:v>1972.0833333333201</c:v>
                </c:pt>
                <c:pt idx="194">
                  <c:v>1972.1666666666499</c:v>
                </c:pt>
                <c:pt idx="195">
                  <c:v>1972.24999999999</c:v>
                </c:pt>
                <c:pt idx="196">
                  <c:v>1972.3333333333201</c:v>
                </c:pt>
                <c:pt idx="197">
                  <c:v>1972.4166666666499</c:v>
                </c:pt>
                <c:pt idx="198">
                  <c:v>1972.49999999998</c:v>
                </c:pt>
                <c:pt idx="199">
                  <c:v>1972.5833333333201</c:v>
                </c:pt>
                <c:pt idx="200">
                  <c:v>1972.6666666666499</c:v>
                </c:pt>
                <c:pt idx="201">
                  <c:v>1972.74999999998</c:v>
                </c:pt>
                <c:pt idx="202">
                  <c:v>1972.8333333333201</c:v>
                </c:pt>
                <c:pt idx="203">
                  <c:v>1972.9166666666499</c:v>
                </c:pt>
                <c:pt idx="204">
                  <c:v>1972.99999999998</c:v>
                </c:pt>
                <c:pt idx="205">
                  <c:v>1973.0833333333201</c:v>
                </c:pt>
                <c:pt idx="206">
                  <c:v>1973.1666666666499</c:v>
                </c:pt>
                <c:pt idx="207">
                  <c:v>1973.24999999998</c:v>
                </c:pt>
                <c:pt idx="208">
                  <c:v>1973.3333333333201</c:v>
                </c:pt>
                <c:pt idx="209">
                  <c:v>1973.4166666666499</c:v>
                </c:pt>
                <c:pt idx="210">
                  <c:v>1973.49999999998</c:v>
                </c:pt>
                <c:pt idx="211">
                  <c:v>1973.5833333333201</c:v>
                </c:pt>
                <c:pt idx="212">
                  <c:v>1973.6666666666499</c:v>
                </c:pt>
                <c:pt idx="213">
                  <c:v>1973.74999999998</c:v>
                </c:pt>
                <c:pt idx="214">
                  <c:v>1973.8333333333201</c:v>
                </c:pt>
                <c:pt idx="215">
                  <c:v>1973.9166666666499</c:v>
                </c:pt>
                <c:pt idx="216">
                  <c:v>1973.99999999998</c:v>
                </c:pt>
                <c:pt idx="217">
                  <c:v>1974.0833333333201</c:v>
                </c:pt>
                <c:pt idx="218">
                  <c:v>1974.1666666666499</c:v>
                </c:pt>
                <c:pt idx="219">
                  <c:v>1974.24999999998</c:v>
                </c:pt>
                <c:pt idx="220">
                  <c:v>1974.3333333333201</c:v>
                </c:pt>
                <c:pt idx="221">
                  <c:v>1974.4166666666499</c:v>
                </c:pt>
                <c:pt idx="222">
                  <c:v>1974.49999999998</c:v>
                </c:pt>
                <c:pt idx="223">
                  <c:v>1974.5833333333201</c:v>
                </c:pt>
                <c:pt idx="224">
                  <c:v>1974.6666666666499</c:v>
                </c:pt>
                <c:pt idx="225">
                  <c:v>1974.74999999998</c:v>
                </c:pt>
                <c:pt idx="226">
                  <c:v>1974.8333333333201</c:v>
                </c:pt>
                <c:pt idx="227">
                  <c:v>1974.9166666666499</c:v>
                </c:pt>
                <c:pt idx="228">
                  <c:v>1974.99999999998</c:v>
                </c:pt>
                <c:pt idx="229">
                  <c:v>1975.0833333333201</c:v>
                </c:pt>
                <c:pt idx="230">
                  <c:v>1975.1666666666499</c:v>
                </c:pt>
                <c:pt idx="231">
                  <c:v>1975.24999999998</c:v>
                </c:pt>
                <c:pt idx="232">
                  <c:v>1975.3333333333201</c:v>
                </c:pt>
                <c:pt idx="233">
                  <c:v>1975.4166666666499</c:v>
                </c:pt>
                <c:pt idx="234">
                  <c:v>1975.49999999998</c:v>
                </c:pt>
                <c:pt idx="235">
                  <c:v>1975.5833333333201</c:v>
                </c:pt>
                <c:pt idx="236">
                  <c:v>1975.6666666666499</c:v>
                </c:pt>
                <c:pt idx="237">
                  <c:v>1975.74999999998</c:v>
                </c:pt>
                <c:pt idx="238">
                  <c:v>1975.8333333333201</c:v>
                </c:pt>
                <c:pt idx="239">
                  <c:v>1975.9166666666499</c:v>
                </c:pt>
                <c:pt idx="240">
                  <c:v>1975.99999999998</c:v>
                </c:pt>
                <c:pt idx="241">
                  <c:v>1976.0833333333201</c:v>
                </c:pt>
                <c:pt idx="242">
                  <c:v>1976.1666666666499</c:v>
                </c:pt>
                <c:pt idx="243">
                  <c:v>1976.24999999998</c:v>
                </c:pt>
                <c:pt idx="244">
                  <c:v>1976.3333333333101</c:v>
                </c:pt>
                <c:pt idx="245">
                  <c:v>1976.4166666666499</c:v>
                </c:pt>
                <c:pt idx="246">
                  <c:v>1976.49999999998</c:v>
                </c:pt>
                <c:pt idx="247">
                  <c:v>1976.5833333333101</c:v>
                </c:pt>
                <c:pt idx="248">
                  <c:v>1976.6666666666499</c:v>
                </c:pt>
                <c:pt idx="249">
                  <c:v>1976.74999999998</c:v>
                </c:pt>
                <c:pt idx="250">
                  <c:v>1976.8333333333101</c:v>
                </c:pt>
                <c:pt idx="251">
                  <c:v>1976.9166666666499</c:v>
                </c:pt>
                <c:pt idx="252">
                  <c:v>1976.99999999998</c:v>
                </c:pt>
                <c:pt idx="253">
                  <c:v>1977.0833333333101</c:v>
                </c:pt>
                <c:pt idx="254">
                  <c:v>1977.1666666666499</c:v>
                </c:pt>
                <c:pt idx="255">
                  <c:v>1977.24999999998</c:v>
                </c:pt>
                <c:pt idx="256">
                  <c:v>1977.3333333333101</c:v>
                </c:pt>
                <c:pt idx="257">
                  <c:v>1977.4166666666499</c:v>
                </c:pt>
                <c:pt idx="258">
                  <c:v>1977.49999999998</c:v>
                </c:pt>
                <c:pt idx="259">
                  <c:v>1977.5833333333101</c:v>
                </c:pt>
                <c:pt idx="260">
                  <c:v>1977.6666666666499</c:v>
                </c:pt>
                <c:pt idx="261">
                  <c:v>1977.74999999998</c:v>
                </c:pt>
                <c:pt idx="262">
                  <c:v>1977.8333333333101</c:v>
                </c:pt>
                <c:pt idx="263">
                  <c:v>1977.9166666666499</c:v>
                </c:pt>
                <c:pt idx="264">
                  <c:v>1977.99999999998</c:v>
                </c:pt>
                <c:pt idx="265">
                  <c:v>1978.0833333333101</c:v>
                </c:pt>
                <c:pt idx="266">
                  <c:v>1978.1666666666499</c:v>
                </c:pt>
                <c:pt idx="267">
                  <c:v>1978.24999999998</c:v>
                </c:pt>
                <c:pt idx="268">
                  <c:v>1978.3333333333101</c:v>
                </c:pt>
                <c:pt idx="269">
                  <c:v>1978.4166666666499</c:v>
                </c:pt>
                <c:pt idx="270">
                  <c:v>1978.49999999998</c:v>
                </c:pt>
                <c:pt idx="271">
                  <c:v>1978.5833333333101</c:v>
                </c:pt>
                <c:pt idx="272">
                  <c:v>1978.6666666666499</c:v>
                </c:pt>
                <c:pt idx="273">
                  <c:v>1978.74999999998</c:v>
                </c:pt>
                <c:pt idx="274">
                  <c:v>1978.8333333333101</c:v>
                </c:pt>
                <c:pt idx="275">
                  <c:v>1978.9166666666499</c:v>
                </c:pt>
                <c:pt idx="276">
                  <c:v>1978.99999999998</c:v>
                </c:pt>
                <c:pt idx="277">
                  <c:v>1979.0833333333101</c:v>
                </c:pt>
                <c:pt idx="278">
                  <c:v>1979.1666666666499</c:v>
                </c:pt>
                <c:pt idx="279">
                  <c:v>1979.24999999998</c:v>
                </c:pt>
                <c:pt idx="280">
                  <c:v>1979.3333333333101</c:v>
                </c:pt>
                <c:pt idx="281">
                  <c:v>1979.4166666666499</c:v>
                </c:pt>
                <c:pt idx="282">
                  <c:v>1979.49999999998</c:v>
                </c:pt>
                <c:pt idx="283">
                  <c:v>1979.5833333333101</c:v>
                </c:pt>
                <c:pt idx="284">
                  <c:v>1979.6666666666499</c:v>
                </c:pt>
                <c:pt idx="285">
                  <c:v>1979.74999999998</c:v>
                </c:pt>
                <c:pt idx="286">
                  <c:v>1979.8333333333101</c:v>
                </c:pt>
                <c:pt idx="287">
                  <c:v>1979.9166666666399</c:v>
                </c:pt>
                <c:pt idx="288">
                  <c:v>1979.99999999998</c:v>
                </c:pt>
                <c:pt idx="289">
                  <c:v>1980.0833333333101</c:v>
                </c:pt>
                <c:pt idx="290">
                  <c:v>1980.1666666666399</c:v>
                </c:pt>
                <c:pt idx="291">
                  <c:v>1980.24999999998</c:v>
                </c:pt>
                <c:pt idx="292">
                  <c:v>1980.3333333333101</c:v>
                </c:pt>
                <c:pt idx="293">
                  <c:v>1980.4166666666399</c:v>
                </c:pt>
                <c:pt idx="294">
                  <c:v>1980.49999999998</c:v>
                </c:pt>
                <c:pt idx="295">
                  <c:v>1980.5833333333101</c:v>
                </c:pt>
                <c:pt idx="296">
                  <c:v>1980.6666666666399</c:v>
                </c:pt>
                <c:pt idx="297">
                  <c:v>1980.74999999998</c:v>
                </c:pt>
                <c:pt idx="298">
                  <c:v>1980.8333333333101</c:v>
                </c:pt>
                <c:pt idx="299">
                  <c:v>1980.9166666666399</c:v>
                </c:pt>
                <c:pt idx="300">
                  <c:v>1980.99999999998</c:v>
                </c:pt>
                <c:pt idx="301">
                  <c:v>1981.0833333333101</c:v>
                </c:pt>
                <c:pt idx="302">
                  <c:v>1981.1666666666399</c:v>
                </c:pt>
                <c:pt idx="303">
                  <c:v>1981.24999999998</c:v>
                </c:pt>
                <c:pt idx="304">
                  <c:v>1981.3333333333101</c:v>
                </c:pt>
                <c:pt idx="305">
                  <c:v>1981.4166666666399</c:v>
                </c:pt>
                <c:pt idx="306">
                  <c:v>1981.49999999998</c:v>
                </c:pt>
                <c:pt idx="307">
                  <c:v>1981.5833333333101</c:v>
                </c:pt>
                <c:pt idx="308">
                  <c:v>1981.6666666666399</c:v>
                </c:pt>
                <c:pt idx="309">
                  <c:v>1981.74999999998</c:v>
                </c:pt>
                <c:pt idx="310">
                  <c:v>1981.8333333333101</c:v>
                </c:pt>
                <c:pt idx="311">
                  <c:v>1981.9166666666399</c:v>
                </c:pt>
                <c:pt idx="312">
                  <c:v>1981.99999999998</c:v>
                </c:pt>
                <c:pt idx="313">
                  <c:v>1982.0833333333101</c:v>
                </c:pt>
                <c:pt idx="314">
                  <c:v>1982.1666666666399</c:v>
                </c:pt>
                <c:pt idx="315">
                  <c:v>1982.24999999998</c:v>
                </c:pt>
                <c:pt idx="316">
                  <c:v>1982.3333333333101</c:v>
                </c:pt>
                <c:pt idx="317">
                  <c:v>1982.4166666666399</c:v>
                </c:pt>
                <c:pt idx="318">
                  <c:v>1982.49999999998</c:v>
                </c:pt>
                <c:pt idx="319">
                  <c:v>1982.5833333333101</c:v>
                </c:pt>
                <c:pt idx="320">
                  <c:v>1982.6666666666399</c:v>
                </c:pt>
                <c:pt idx="321">
                  <c:v>1982.74999999998</c:v>
                </c:pt>
                <c:pt idx="322">
                  <c:v>1982.8333333333101</c:v>
                </c:pt>
                <c:pt idx="323">
                  <c:v>1982.9166666666399</c:v>
                </c:pt>
                <c:pt idx="324">
                  <c:v>1982.99999999998</c:v>
                </c:pt>
                <c:pt idx="325">
                  <c:v>1983.0833333333101</c:v>
                </c:pt>
                <c:pt idx="326">
                  <c:v>1983.1666666666399</c:v>
                </c:pt>
                <c:pt idx="327">
                  <c:v>1983.24999999998</c:v>
                </c:pt>
                <c:pt idx="328">
                  <c:v>1983.3333333333101</c:v>
                </c:pt>
                <c:pt idx="329">
                  <c:v>1983.4166666666399</c:v>
                </c:pt>
                <c:pt idx="330">
                  <c:v>1983.49999999997</c:v>
                </c:pt>
                <c:pt idx="331">
                  <c:v>1983.5833333333101</c:v>
                </c:pt>
                <c:pt idx="332">
                  <c:v>1983.6666666666399</c:v>
                </c:pt>
                <c:pt idx="333">
                  <c:v>1983.74999999997</c:v>
                </c:pt>
                <c:pt idx="334">
                  <c:v>1983.8333333333101</c:v>
                </c:pt>
                <c:pt idx="335">
                  <c:v>1983.9166666666399</c:v>
                </c:pt>
                <c:pt idx="336">
                  <c:v>1983.99999999997</c:v>
                </c:pt>
                <c:pt idx="337">
                  <c:v>1984.0833333333101</c:v>
                </c:pt>
                <c:pt idx="338">
                  <c:v>1984.1666666666399</c:v>
                </c:pt>
                <c:pt idx="339">
                  <c:v>1984.24999999997</c:v>
                </c:pt>
                <c:pt idx="340">
                  <c:v>1984.3333333333101</c:v>
                </c:pt>
                <c:pt idx="341">
                  <c:v>1984.4166666666399</c:v>
                </c:pt>
                <c:pt idx="342">
                  <c:v>1984.49999999997</c:v>
                </c:pt>
                <c:pt idx="343">
                  <c:v>1984.5833333333101</c:v>
                </c:pt>
                <c:pt idx="344">
                  <c:v>1984.6666666666399</c:v>
                </c:pt>
                <c:pt idx="345">
                  <c:v>1984.74999999997</c:v>
                </c:pt>
                <c:pt idx="346">
                  <c:v>1984.8333333333101</c:v>
                </c:pt>
                <c:pt idx="347">
                  <c:v>1984.9166666666399</c:v>
                </c:pt>
                <c:pt idx="348">
                  <c:v>1984.99999999997</c:v>
                </c:pt>
                <c:pt idx="349">
                  <c:v>1985.0833333333101</c:v>
                </c:pt>
                <c:pt idx="350">
                  <c:v>1985.1666666666399</c:v>
                </c:pt>
                <c:pt idx="351">
                  <c:v>1985.24999999997</c:v>
                </c:pt>
                <c:pt idx="352">
                  <c:v>1985.3333333333101</c:v>
                </c:pt>
                <c:pt idx="353">
                  <c:v>1985.4166666666399</c:v>
                </c:pt>
                <c:pt idx="354">
                  <c:v>1985.49999999997</c:v>
                </c:pt>
                <c:pt idx="355">
                  <c:v>1985.5833333333101</c:v>
                </c:pt>
                <c:pt idx="356">
                  <c:v>1985.6666666666399</c:v>
                </c:pt>
                <c:pt idx="357">
                  <c:v>1985.74999999997</c:v>
                </c:pt>
                <c:pt idx="358">
                  <c:v>1985.8333333333101</c:v>
                </c:pt>
                <c:pt idx="359">
                  <c:v>1985.9166666666399</c:v>
                </c:pt>
                <c:pt idx="360">
                  <c:v>1985.99999999997</c:v>
                </c:pt>
                <c:pt idx="361">
                  <c:v>1986.0833333333101</c:v>
                </c:pt>
                <c:pt idx="362">
                  <c:v>1986.1666666666399</c:v>
                </c:pt>
                <c:pt idx="363">
                  <c:v>1986.24999999997</c:v>
                </c:pt>
                <c:pt idx="364">
                  <c:v>1986.3333333333101</c:v>
                </c:pt>
                <c:pt idx="365">
                  <c:v>1986.4166666666399</c:v>
                </c:pt>
                <c:pt idx="366">
                  <c:v>1986.49999999997</c:v>
                </c:pt>
                <c:pt idx="367">
                  <c:v>1986.5833333333101</c:v>
                </c:pt>
                <c:pt idx="368">
                  <c:v>1986.6666666666399</c:v>
                </c:pt>
                <c:pt idx="369">
                  <c:v>1986.74999999997</c:v>
                </c:pt>
                <c:pt idx="370">
                  <c:v>1986.8333333333101</c:v>
                </c:pt>
                <c:pt idx="371">
                  <c:v>1986.9166666666399</c:v>
                </c:pt>
                <c:pt idx="372">
                  <c:v>1986.99999999997</c:v>
                </c:pt>
                <c:pt idx="373">
                  <c:v>1987.0833333333101</c:v>
                </c:pt>
                <c:pt idx="374">
                  <c:v>1987.1666666666399</c:v>
                </c:pt>
                <c:pt idx="375">
                  <c:v>1987.24999999997</c:v>
                </c:pt>
                <c:pt idx="376">
                  <c:v>1987.3333333333001</c:v>
                </c:pt>
                <c:pt idx="377">
                  <c:v>1987.4166666666399</c:v>
                </c:pt>
                <c:pt idx="378">
                  <c:v>1987.49999999997</c:v>
                </c:pt>
                <c:pt idx="379">
                  <c:v>1987.5833333333001</c:v>
                </c:pt>
                <c:pt idx="380">
                  <c:v>1987.6666666666399</c:v>
                </c:pt>
                <c:pt idx="381">
                  <c:v>1987.74999999997</c:v>
                </c:pt>
                <c:pt idx="382">
                  <c:v>1987.8333333333001</c:v>
                </c:pt>
                <c:pt idx="383">
                  <c:v>1987.9166666666399</c:v>
                </c:pt>
                <c:pt idx="384">
                  <c:v>1987.99999999997</c:v>
                </c:pt>
                <c:pt idx="385">
                  <c:v>1988.0833333333001</c:v>
                </c:pt>
                <c:pt idx="386">
                  <c:v>1988.1666666666399</c:v>
                </c:pt>
                <c:pt idx="387">
                  <c:v>1988.24999999997</c:v>
                </c:pt>
                <c:pt idx="388">
                  <c:v>1988.3333333333001</c:v>
                </c:pt>
                <c:pt idx="389">
                  <c:v>1988.4166666666399</c:v>
                </c:pt>
                <c:pt idx="390">
                  <c:v>1988.49999999997</c:v>
                </c:pt>
                <c:pt idx="391">
                  <c:v>1988.5833333333001</c:v>
                </c:pt>
                <c:pt idx="392">
                  <c:v>1988.6666666666399</c:v>
                </c:pt>
                <c:pt idx="393">
                  <c:v>1988.74999999997</c:v>
                </c:pt>
                <c:pt idx="394">
                  <c:v>1988.8333333333001</c:v>
                </c:pt>
                <c:pt idx="395">
                  <c:v>1988.9166666666399</c:v>
                </c:pt>
                <c:pt idx="396">
                  <c:v>1988.99999999997</c:v>
                </c:pt>
                <c:pt idx="397">
                  <c:v>1989.0833333333001</c:v>
                </c:pt>
                <c:pt idx="398">
                  <c:v>1989.1666666666399</c:v>
                </c:pt>
                <c:pt idx="399">
                  <c:v>1989.24999999997</c:v>
                </c:pt>
                <c:pt idx="400">
                  <c:v>1989.3333333333001</c:v>
                </c:pt>
                <c:pt idx="401">
                  <c:v>1989.4166666666399</c:v>
                </c:pt>
                <c:pt idx="402">
                  <c:v>1989.49999999997</c:v>
                </c:pt>
                <c:pt idx="403">
                  <c:v>1989.5833333333001</c:v>
                </c:pt>
                <c:pt idx="404">
                  <c:v>1989.6666666666399</c:v>
                </c:pt>
                <c:pt idx="405">
                  <c:v>1989.74999999997</c:v>
                </c:pt>
                <c:pt idx="406">
                  <c:v>1989.8333333333001</c:v>
                </c:pt>
                <c:pt idx="407">
                  <c:v>1989.9166666666399</c:v>
                </c:pt>
                <c:pt idx="408">
                  <c:v>1989.99999999997</c:v>
                </c:pt>
                <c:pt idx="409">
                  <c:v>1990.0833333333001</c:v>
                </c:pt>
                <c:pt idx="410">
                  <c:v>1990.1666666666399</c:v>
                </c:pt>
                <c:pt idx="411">
                  <c:v>1990.24999999997</c:v>
                </c:pt>
                <c:pt idx="412">
                  <c:v>1990.3333333333001</c:v>
                </c:pt>
                <c:pt idx="413">
                  <c:v>1990.4166666666399</c:v>
                </c:pt>
                <c:pt idx="414">
                  <c:v>1990.49999999997</c:v>
                </c:pt>
                <c:pt idx="415">
                  <c:v>1990.5833333333001</c:v>
                </c:pt>
                <c:pt idx="416">
                  <c:v>1990.6666666666399</c:v>
                </c:pt>
                <c:pt idx="417">
                  <c:v>1990.74999999997</c:v>
                </c:pt>
                <c:pt idx="418">
                  <c:v>1990.8333333333001</c:v>
                </c:pt>
                <c:pt idx="419">
                  <c:v>1990.9166666666299</c:v>
                </c:pt>
                <c:pt idx="420">
                  <c:v>1990.99999999997</c:v>
                </c:pt>
                <c:pt idx="421">
                  <c:v>1991.0833333333001</c:v>
                </c:pt>
                <c:pt idx="422">
                  <c:v>1991.1666666666299</c:v>
                </c:pt>
                <c:pt idx="423">
                  <c:v>1991.24999999997</c:v>
                </c:pt>
                <c:pt idx="424">
                  <c:v>1991.3333333333001</c:v>
                </c:pt>
                <c:pt idx="425">
                  <c:v>1991.4166666666299</c:v>
                </c:pt>
                <c:pt idx="426">
                  <c:v>1991.49999999997</c:v>
                </c:pt>
                <c:pt idx="427">
                  <c:v>1991.5833333333001</c:v>
                </c:pt>
                <c:pt idx="428">
                  <c:v>1991.6666666666299</c:v>
                </c:pt>
                <c:pt idx="429">
                  <c:v>1991.74999999997</c:v>
                </c:pt>
                <c:pt idx="430">
                  <c:v>1991.8333333333001</c:v>
                </c:pt>
                <c:pt idx="431">
                  <c:v>1991.9166666666299</c:v>
                </c:pt>
                <c:pt idx="432">
                  <c:v>1991.99999999997</c:v>
                </c:pt>
                <c:pt idx="433">
                  <c:v>1992.0833333333001</c:v>
                </c:pt>
                <c:pt idx="434">
                  <c:v>1992.1666666666299</c:v>
                </c:pt>
                <c:pt idx="435">
                  <c:v>1992.24999999997</c:v>
                </c:pt>
                <c:pt idx="436">
                  <c:v>1992.3333333333001</c:v>
                </c:pt>
                <c:pt idx="437">
                  <c:v>1992.4166666666299</c:v>
                </c:pt>
                <c:pt idx="438">
                  <c:v>1992.49999999997</c:v>
                </c:pt>
                <c:pt idx="439">
                  <c:v>1992.5833333333001</c:v>
                </c:pt>
                <c:pt idx="440">
                  <c:v>1992.6666666666299</c:v>
                </c:pt>
                <c:pt idx="441">
                  <c:v>1992.74999999997</c:v>
                </c:pt>
                <c:pt idx="442">
                  <c:v>1992.8333333333001</c:v>
                </c:pt>
                <c:pt idx="443">
                  <c:v>1992.9166666666299</c:v>
                </c:pt>
                <c:pt idx="444">
                  <c:v>1992.99999999997</c:v>
                </c:pt>
                <c:pt idx="445">
                  <c:v>1993.0833333333001</c:v>
                </c:pt>
                <c:pt idx="446">
                  <c:v>1993.1666666666299</c:v>
                </c:pt>
                <c:pt idx="447">
                  <c:v>1993.24999999997</c:v>
                </c:pt>
                <c:pt idx="448">
                  <c:v>1993.3333333333001</c:v>
                </c:pt>
                <c:pt idx="449">
                  <c:v>1993.4166666666299</c:v>
                </c:pt>
                <c:pt idx="450">
                  <c:v>1993.49999999997</c:v>
                </c:pt>
                <c:pt idx="451">
                  <c:v>1993.5833333333001</c:v>
                </c:pt>
                <c:pt idx="452">
                  <c:v>1993.6666666666299</c:v>
                </c:pt>
                <c:pt idx="453">
                  <c:v>1993.74999999997</c:v>
                </c:pt>
                <c:pt idx="454">
                  <c:v>1993.8333333333001</c:v>
                </c:pt>
                <c:pt idx="455">
                  <c:v>1993.9166666666299</c:v>
                </c:pt>
                <c:pt idx="456">
                  <c:v>1993.99999999997</c:v>
                </c:pt>
                <c:pt idx="457">
                  <c:v>1994.0833333333001</c:v>
                </c:pt>
                <c:pt idx="458">
                  <c:v>1994.1666666666299</c:v>
                </c:pt>
                <c:pt idx="459">
                  <c:v>1994.24999999997</c:v>
                </c:pt>
                <c:pt idx="460">
                  <c:v>1994.3333333333001</c:v>
                </c:pt>
                <c:pt idx="461">
                  <c:v>1994.4166666666299</c:v>
                </c:pt>
                <c:pt idx="462">
                  <c:v>1994.49999999996</c:v>
                </c:pt>
                <c:pt idx="463">
                  <c:v>1994.5833333333001</c:v>
                </c:pt>
                <c:pt idx="464">
                  <c:v>1994.6666666666299</c:v>
                </c:pt>
                <c:pt idx="465">
                  <c:v>1994.74999999996</c:v>
                </c:pt>
                <c:pt idx="466">
                  <c:v>1994.8333333333001</c:v>
                </c:pt>
                <c:pt idx="467">
                  <c:v>1994.9166666666299</c:v>
                </c:pt>
                <c:pt idx="468">
                  <c:v>1994.99999999996</c:v>
                </c:pt>
                <c:pt idx="469">
                  <c:v>1995.0833333333001</c:v>
                </c:pt>
                <c:pt idx="470">
                  <c:v>1995.1666666666299</c:v>
                </c:pt>
                <c:pt idx="471">
                  <c:v>1995.24999999996</c:v>
                </c:pt>
                <c:pt idx="472">
                  <c:v>1995.3333333333001</c:v>
                </c:pt>
                <c:pt idx="473">
                  <c:v>1995.4166666666299</c:v>
                </c:pt>
                <c:pt idx="474">
                  <c:v>1995.49999999996</c:v>
                </c:pt>
                <c:pt idx="475">
                  <c:v>1995.5833333333001</c:v>
                </c:pt>
                <c:pt idx="476">
                  <c:v>1995.6666666666299</c:v>
                </c:pt>
                <c:pt idx="477">
                  <c:v>1995.74999999996</c:v>
                </c:pt>
                <c:pt idx="478">
                  <c:v>1995.8333333333001</c:v>
                </c:pt>
                <c:pt idx="479">
                  <c:v>1995.9166666666299</c:v>
                </c:pt>
                <c:pt idx="480">
                  <c:v>1995.99999999996</c:v>
                </c:pt>
                <c:pt idx="481">
                  <c:v>1996.0833333333001</c:v>
                </c:pt>
                <c:pt idx="482">
                  <c:v>1996.1666666666299</c:v>
                </c:pt>
                <c:pt idx="483">
                  <c:v>1996.24999999996</c:v>
                </c:pt>
                <c:pt idx="484">
                  <c:v>1996.3333333333001</c:v>
                </c:pt>
                <c:pt idx="485">
                  <c:v>1996.4166666666299</c:v>
                </c:pt>
                <c:pt idx="486">
                  <c:v>1996.49999999996</c:v>
                </c:pt>
                <c:pt idx="487">
                  <c:v>1996.5833333333001</c:v>
                </c:pt>
                <c:pt idx="488">
                  <c:v>1996.6666666666299</c:v>
                </c:pt>
                <c:pt idx="489">
                  <c:v>1996.74999999996</c:v>
                </c:pt>
                <c:pt idx="490">
                  <c:v>1996.8333333333001</c:v>
                </c:pt>
                <c:pt idx="491">
                  <c:v>1996.9166666666299</c:v>
                </c:pt>
                <c:pt idx="492">
                  <c:v>1996.99999999996</c:v>
                </c:pt>
                <c:pt idx="493">
                  <c:v>1997.0833333333001</c:v>
                </c:pt>
                <c:pt idx="494">
                  <c:v>1997.1666666666299</c:v>
                </c:pt>
                <c:pt idx="495">
                  <c:v>1997.24999999996</c:v>
                </c:pt>
                <c:pt idx="496">
                  <c:v>1997.3333333333001</c:v>
                </c:pt>
                <c:pt idx="497">
                  <c:v>1997.4166666666299</c:v>
                </c:pt>
                <c:pt idx="498">
                  <c:v>1997.49999999996</c:v>
                </c:pt>
                <c:pt idx="499">
                  <c:v>1997.5833333333001</c:v>
                </c:pt>
                <c:pt idx="500">
                  <c:v>1997.6666666666299</c:v>
                </c:pt>
                <c:pt idx="501">
                  <c:v>1997.74999999996</c:v>
                </c:pt>
                <c:pt idx="502">
                  <c:v>1997.8333333333001</c:v>
                </c:pt>
                <c:pt idx="503">
                  <c:v>1997.9166666666299</c:v>
                </c:pt>
                <c:pt idx="504">
                  <c:v>1997.99999999996</c:v>
                </c:pt>
                <c:pt idx="505">
                  <c:v>1998.0833333333001</c:v>
                </c:pt>
                <c:pt idx="506">
                  <c:v>1998.1666666666299</c:v>
                </c:pt>
                <c:pt idx="507">
                  <c:v>1998.24999999996</c:v>
                </c:pt>
                <c:pt idx="508">
                  <c:v>1998.3333333332901</c:v>
                </c:pt>
                <c:pt idx="509">
                  <c:v>1998.4166666666299</c:v>
                </c:pt>
                <c:pt idx="510">
                  <c:v>1998.49999999996</c:v>
                </c:pt>
                <c:pt idx="511">
                  <c:v>1998.5833333332901</c:v>
                </c:pt>
                <c:pt idx="512">
                  <c:v>1998.6666666666299</c:v>
                </c:pt>
                <c:pt idx="513">
                  <c:v>1998.74999999996</c:v>
                </c:pt>
                <c:pt idx="514">
                  <c:v>1998.8333333332901</c:v>
                </c:pt>
                <c:pt idx="515">
                  <c:v>1998.9166666666299</c:v>
                </c:pt>
                <c:pt idx="516">
                  <c:v>1998.99999999996</c:v>
                </c:pt>
                <c:pt idx="517">
                  <c:v>1999.0833333332901</c:v>
                </c:pt>
                <c:pt idx="518">
                  <c:v>1999.1666666666299</c:v>
                </c:pt>
                <c:pt idx="519">
                  <c:v>1999.24999999996</c:v>
                </c:pt>
                <c:pt idx="520">
                  <c:v>1999.3333333332901</c:v>
                </c:pt>
                <c:pt idx="521">
                  <c:v>1999.4166666666299</c:v>
                </c:pt>
                <c:pt idx="522">
                  <c:v>1999.49999999996</c:v>
                </c:pt>
                <c:pt idx="523">
                  <c:v>1999.5833333332901</c:v>
                </c:pt>
                <c:pt idx="524">
                  <c:v>1999.6666666666299</c:v>
                </c:pt>
                <c:pt idx="525">
                  <c:v>1999.74999999996</c:v>
                </c:pt>
                <c:pt idx="526">
                  <c:v>1999.8333333332901</c:v>
                </c:pt>
                <c:pt idx="527">
                  <c:v>1999.9166666666299</c:v>
                </c:pt>
                <c:pt idx="528">
                  <c:v>1999.99999999996</c:v>
                </c:pt>
                <c:pt idx="529">
                  <c:v>2000.0833333332901</c:v>
                </c:pt>
                <c:pt idx="530">
                  <c:v>2000.1666666666299</c:v>
                </c:pt>
                <c:pt idx="531">
                  <c:v>2000.24999999996</c:v>
                </c:pt>
                <c:pt idx="532">
                  <c:v>2000.3333333332901</c:v>
                </c:pt>
                <c:pt idx="533">
                  <c:v>2000.4166666666299</c:v>
                </c:pt>
                <c:pt idx="534">
                  <c:v>2000.49999999996</c:v>
                </c:pt>
                <c:pt idx="535">
                  <c:v>2000.5833333332901</c:v>
                </c:pt>
                <c:pt idx="536">
                  <c:v>2000.6666666666299</c:v>
                </c:pt>
                <c:pt idx="537">
                  <c:v>2000.74999999996</c:v>
                </c:pt>
                <c:pt idx="538">
                  <c:v>2000.8333333332901</c:v>
                </c:pt>
                <c:pt idx="539">
                  <c:v>2000.9166666666299</c:v>
                </c:pt>
                <c:pt idx="540">
                  <c:v>2000.99999999996</c:v>
                </c:pt>
                <c:pt idx="541">
                  <c:v>2001.0833333332901</c:v>
                </c:pt>
                <c:pt idx="542">
                  <c:v>2001.1666666666299</c:v>
                </c:pt>
                <c:pt idx="543">
                  <c:v>2001.24999999996</c:v>
                </c:pt>
                <c:pt idx="544">
                  <c:v>2001.3333333332901</c:v>
                </c:pt>
                <c:pt idx="545">
                  <c:v>2001.4166666666299</c:v>
                </c:pt>
                <c:pt idx="546">
                  <c:v>2001.49999999996</c:v>
                </c:pt>
                <c:pt idx="547">
                  <c:v>2001.5833333332901</c:v>
                </c:pt>
                <c:pt idx="548">
                  <c:v>2001.6666666666299</c:v>
                </c:pt>
                <c:pt idx="549">
                  <c:v>2001.74999999996</c:v>
                </c:pt>
                <c:pt idx="550">
                  <c:v>2001.8333333332901</c:v>
                </c:pt>
                <c:pt idx="551">
                  <c:v>2001.9166666666199</c:v>
                </c:pt>
                <c:pt idx="552">
                  <c:v>2001.99999999996</c:v>
                </c:pt>
                <c:pt idx="553">
                  <c:v>2002.0833333332901</c:v>
                </c:pt>
                <c:pt idx="554">
                  <c:v>2002.1666666666199</c:v>
                </c:pt>
                <c:pt idx="555">
                  <c:v>2002.24999999996</c:v>
                </c:pt>
                <c:pt idx="556">
                  <c:v>2002.3333333332901</c:v>
                </c:pt>
                <c:pt idx="557">
                  <c:v>2002.4166666666199</c:v>
                </c:pt>
                <c:pt idx="558">
                  <c:v>2002.49999999996</c:v>
                </c:pt>
                <c:pt idx="559">
                  <c:v>2002.5833333332901</c:v>
                </c:pt>
                <c:pt idx="560">
                  <c:v>2002.6666666666199</c:v>
                </c:pt>
                <c:pt idx="561">
                  <c:v>2002.74999999996</c:v>
                </c:pt>
                <c:pt idx="562">
                  <c:v>2002.8333333332901</c:v>
                </c:pt>
                <c:pt idx="563">
                  <c:v>2002.9166666666199</c:v>
                </c:pt>
                <c:pt idx="564">
                  <c:v>2002.99999999996</c:v>
                </c:pt>
                <c:pt idx="565">
                  <c:v>2003.0833333332901</c:v>
                </c:pt>
                <c:pt idx="566">
                  <c:v>2003.1666666666199</c:v>
                </c:pt>
                <c:pt idx="567">
                  <c:v>2003.24999999996</c:v>
                </c:pt>
                <c:pt idx="568">
                  <c:v>2003.3333333332901</c:v>
                </c:pt>
                <c:pt idx="569">
                  <c:v>2003.4166666666199</c:v>
                </c:pt>
                <c:pt idx="570">
                  <c:v>2003.49999999996</c:v>
                </c:pt>
                <c:pt idx="571">
                  <c:v>2003.5833333332901</c:v>
                </c:pt>
                <c:pt idx="572">
                  <c:v>2003.6666666666199</c:v>
                </c:pt>
                <c:pt idx="573">
                  <c:v>2003.74999999996</c:v>
                </c:pt>
                <c:pt idx="574">
                  <c:v>2003.8333333332901</c:v>
                </c:pt>
                <c:pt idx="575">
                  <c:v>2003.9166666666199</c:v>
                </c:pt>
                <c:pt idx="576">
                  <c:v>2003.99999999996</c:v>
                </c:pt>
                <c:pt idx="577">
                  <c:v>2004.0833333332901</c:v>
                </c:pt>
                <c:pt idx="578">
                  <c:v>2004.1666666666199</c:v>
                </c:pt>
                <c:pt idx="579">
                  <c:v>2004.24999999996</c:v>
                </c:pt>
                <c:pt idx="580">
                  <c:v>2004.3333333332901</c:v>
                </c:pt>
                <c:pt idx="581">
                  <c:v>2004.4166666666199</c:v>
                </c:pt>
                <c:pt idx="582">
                  <c:v>2004.49999999996</c:v>
                </c:pt>
                <c:pt idx="583">
                  <c:v>2004.5833333332901</c:v>
                </c:pt>
                <c:pt idx="584">
                  <c:v>2004.6666666666199</c:v>
                </c:pt>
                <c:pt idx="585">
                  <c:v>2004.74999999996</c:v>
                </c:pt>
                <c:pt idx="586">
                  <c:v>2004.8333333332901</c:v>
                </c:pt>
                <c:pt idx="587">
                  <c:v>2004.9166666666199</c:v>
                </c:pt>
                <c:pt idx="588">
                  <c:v>2004.99999999996</c:v>
                </c:pt>
                <c:pt idx="589">
                  <c:v>2005.0833333332901</c:v>
                </c:pt>
                <c:pt idx="590">
                  <c:v>2005.1666666666199</c:v>
                </c:pt>
                <c:pt idx="591">
                  <c:v>2005.24999999996</c:v>
                </c:pt>
                <c:pt idx="592">
                  <c:v>2005.3333333332901</c:v>
                </c:pt>
                <c:pt idx="593">
                  <c:v>2005.4166666666199</c:v>
                </c:pt>
                <c:pt idx="594">
                  <c:v>2005.49999999995</c:v>
                </c:pt>
                <c:pt idx="595">
                  <c:v>2005.5833333332901</c:v>
                </c:pt>
                <c:pt idx="596">
                  <c:v>2005.6666666666199</c:v>
                </c:pt>
                <c:pt idx="597">
                  <c:v>2005.74999999995</c:v>
                </c:pt>
                <c:pt idx="598">
                  <c:v>2005.8333333332901</c:v>
                </c:pt>
                <c:pt idx="599">
                  <c:v>2005.9166666666199</c:v>
                </c:pt>
                <c:pt idx="600">
                  <c:v>2005.99999999995</c:v>
                </c:pt>
                <c:pt idx="601">
                  <c:v>2006.0833333332901</c:v>
                </c:pt>
                <c:pt idx="602">
                  <c:v>2006.1666666666199</c:v>
                </c:pt>
                <c:pt idx="603">
                  <c:v>2006.24999999995</c:v>
                </c:pt>
                <c:pt idx="604">
                  <c:v>2006.3333333332901</c:v>
                </c:pt>
                <c:pt idx="605">
                  <c:v>2006.4166666666199</c:v>
                </c:pt>
                <c:pt idx="606">
                  <c:v>2006.49999999995</c:v>
                </c:pt>
                <c:pt idx="607">
                  <c:v>2006.5833333332901</c:v>
                </c:pt>
                <c:pt idx="608">
                  <c:v>2006.6666666666199</c:v>
                </c:pt>
                <c:pt idx="609">
                  <c:v>2006.74999999995</c:v>
                </c:pt>
                <c:pt idx="610">
                  <c:v>2006.8333333332901</c:v>
                </c:pt>
                <c:pt idx="611">
                  <c:v>2006.9166666666199</c:v>
                </c:pt>
                <c:pt idx="612">
                  <c:v>2006.99999999995</c:v>
                </c:pt>
                <c:pt idx="613">
                  <c:v>2007.0833333332901</c:v>
                </c:pt>
                <c:pt idx="614">
                  <c:v>2007.1666666666199</c:v>
                </c:pt>
                <c:pt idx="615">
                  <c:v>2007.24999999995</c:v>
                </c:pt>
                <c:pt idx="616">
                  <c:v>2007.3333333332901</c:v>
                </c:pt>
                <c:pt idx="617">
                  <c:v>2007.4166666666199</c:v>
                </c:pt>
                <c:pt idx="618">
                  <c:v>2007.49999999995</c:v>
                </c:pt>
                <c:pt idx="619">
                  <c:v>2007.5833333332901</c:v>
                </c:pt>
                <c:pt idx="620">
                  <c:v>2007.6666666666199</c:v>
                </c:pt>
                <c:pt idx="621">
                  <c:v>2007.74999999995</c:v>
                </c:pt>
                <c:pt idx="622">
                  <c:v>2007.8333333332901</c:v>
                </c:pt>
                <c:pt idx="623">
                  <c:v>2007.9166666666199</c:v>
                </c:pt>
                <c:pt idx="624">
                  <c:v>2007.99999999995</c:v>
                </c:pt>
                <c:pt idx="625">
                  <c:v>2008.0833333332901</c:v>
                </c:pt>
                <c:pt idx="626">
                  <c:v>2008.1666666666199</c:v>
                </c:pt>
                <c:pt idx="627">
                  <c:v>2008.24999999995</c:v>
                </c:pt>
                <c:pt idx="628">
                  <c:v>2008.3333333332901</c:v>
                </c:pt>
                <c:pt idx="629">
                  <c:v>2008.4166666666199</c:v>
                </c:pt>
                <c:pt idx="630">
                  <c:v>2008.49999999995</c:v>
                </c:pt>
                <c:pt idx="631">
                  <c:v>2008.5833333332901</c:v>
                </c:pt>
                <c:pt idx="632">
                  <c:v>2008.6666666666199</c:v>
                </c:pt>
                <c:pt idx="633">
                  <c:v>2008.74999999995</c:v>
                </c:pt>
                <c:pt idx="634">
                  <c:v>2008.8333333332901</c:v>
                </c:pt>
                <c:pt idx="635">
                  <c:v>2008.9166666666199</c:v>
                </c:pt>
                <c:pt idx="636">
                  <c:v>2008.99999999995</c:v>
                </c:pt>
                <c:pt idx="637">
                  <c:v>2009.0833333332901</c:v>
                </c:pt>
                <c:pt idx="638">
                  <c:v>2009.1666666666199</c:v>
                </c:pt>
                <c:pt idx="639">
                  <c:v>2009.24999999995</c:v>
                </c:pt>
                <c:pt idx="640">
                  <c:v>2009.3333333332801</c:v>
                </c:pt>
                <c:pt idx="641">
                  <c:v>2009.4166666666199</c:v>
                </c:pt>
                <c:pt idx="642">
                  <c:v>2009.49999999995</c:v>
                </c:pt>
                <c:pt idx="643">
                  <c:v>2009.5833333332801</c:v>
                </c:pt>
                <c:pt idx="644">
                  <c:v>2009.6666666666199</c:v>
                </c:pt>
                <c:pt idx="645">
                  <c:v>2009.74999999995</c:v>
                </c:pt>
                <c:pt idx="646">
                  <c:v>2009.8333333332801</c:v>
                </c:pt>
                <c:pt idx="647">
                  <c:v>2009.9166666666199</c:v>
                </c:pt>
                <c:pt idx="648">
                  <c:v>2009.99999999995</c:v>
                </c:pt>
                <c:pt idx="649">
                  <c:v>2010.0833333332801</c:v>
                </c:pt>
                <c:pt idx="650">
                  <c:v>2010.1666666666199</c:v>
                </c:pt>
                <c:pt idx="651">
                  <c:v>2010.24999999995</c:v>
                </c:pt>
                <c:pt idx="652">
                  <c:v>2010.3333333332801</c:v>
                </c:pt>
                <c:pt idx="653">
                  <c:v>2010.4166666666199</c:v>
                </c:pt>
                <c:pt idx="654">
                  <c:v>2010.49999999995</c:v>
                </c:pt>
                <c:pt idx="655">
                  <c:v>2010.5833333332801</c:v>
                </c:pt>
                <c:pt idx="656">
                  <c:v>2010.6666666666199</c:v>
                </c:pt>
                <c:pt idx="657">
                  <c:v>2010.74999999995</c:v>
                </c:pt>
                <c:pt idx="658">
                  <c:v>2010.8333333332801</c:v>
                </c:pt>
                <c:pt idx="659">
                  <c:v>2010.9166666666199</c:v>
                </c:pt>
                <c:pt idx="660">
                  <c:v>2010.99999999995</c:v>
                </c:pt>
                <c:pt idx="661">
                  <c:v>2011.0833333332801</c:v>
                </c:pt>
                <c:pt idx="662">
                  <c:v>2011.1666666666199</c:v>
                </c:pt>
                <c:pt idx="663">
                  <c:v>2011.24999999995</c:v>
                </c:pt>
                <c:pt idx="664">
                  <c:v>2011.3333333332801</c:v>
                </c:pt>
                <c:pt idx="665">
                  <c:v>2011.4166666666199</c:v>
                </c:pt>
                <c:pt idx="666">
                  <c:v>2011.49999999995</c:v>
                </c:pt>
                <c:pt idx="667">
                  <c:v>2011.5833333332801</c:v>
                </c:pt>
                <c:pt idx="668">
                  <c:v>2011.6666666666199</c:v>
                </c:pt>
                <c:pt idx="669">
                  <c:v>2011.74999999995</c:v>
                </c:pt>
                <c:pt idx="670">
                  <c:v>2011.8333333332801</c:v>
                </c:pt>
                <c:pt idx="671">
                  <c:v>2011.9166666666199</c:v>
                </c:pt>
                <c:pt idx="672">
                  <c:v>2011.99999999995</c:v>
                </c:pt>
                <c:pt idx="673">
                  <c:v>2012.0833333332801</c:v>
                </c:pt>
                <c:pt idx="674">
                  <c:v>2012.1666666666199</c:v>
                </c:pt>
                <c:pt idx="675">
                  <c:v>2012.24999999995</c:v>
                </c:pt>
                <c:pt idx="676">
                  <c:v>2012.3333333332801</c:v>
                </c:pt>
                <c:pt idx="677">
                  <c:v>2012.4166666666199</c:v>
                </c:pt>
                <c:pt idx="678">
                  <c:v>2012.49999999995</c:v>
                </c:pt>
                <c:pt idx="679">
                  <c:v>2012.5833333332801</c:v>
                </c:pt>
                <c:pt idx="680">
                  <c:v>2012.6666666666199</c:v>
                </c:pt>
                <c:pt idx="681">
                  <c:v>2012.74999999995</c:v>
                </c:pt>
                <c:pt idx="682">
                  <c:v>2012.8333333332801</c:v>
                </c:pt>
                <c:pt idx="683">
                  <c:v>2012.9166666666099</c:v>
                </c:pt>
                <c:pt idx="684">
                  <c:v>2012.99999999995</c:v>
                </c:pt>
                <c:pt idx="685">
                  <c:v>2013.0833333333201</c:v>
                </c:pt>
                <c:pt idx="686">
                  <c:v>2013.1666666666599</c:v>
                </c:pt>
                <c:pt idx="687">
                  <c:v>2013.25</c:v>
                </c:pt>
                <c:pt idx="688">
                  <c:v>2013.3333333333401</c:v>
                </c:pt>
                <c:pt idx="689">
                  <c:v>2013.4166666666799</c:v>
                </c:pt>
                <c:pt idx="690">
                  <c:v>2013.50000000002</c:v>
                </c:pt>
                <c:pt idx="691">
                  <c:v>2013.5833333333601</c:v>
                </c:pt>
                <c:pt idx="692">
                  <c:v>2013.6666666666999</c:v>
                </c:pt>
                <c:pt idx="693">
                  <c:v>2013.75000000004</c:v>
                </c:pt>
                <c:pt idx="694">
                  <c:v>2013.8333333333801</c:v>
                </c:pt>
                <c:pt idx="695">
                  <c:v>2013.9166666667199</c:v>
                </c:pt>
                <c:pt idx="696">
                  <c:v>2014.00000000006</c:v>
                </c:pt>
                <c:pt idx="697">
                  <c:v>2014.0833333334001</c:v>
                </c:pt>
                <c:pt idx="698">
                  <c:v>2014.16666666674</c:v>
                </c:pt>
                <c:pt idx="699">
                  <c:v>2014.25000000008</c:v>
                </c:pt>
                <c:pt idx="700">
                  <c:v>2014.3333333334199</c:v>
                </c:pt>
                <c:pt idx="701">
                  <c:v>2014.41666666676</c:v>
                </c:pt>
                <c:pt idx="702">
                  <c:v>2014.5000000001</c:v>
                </c:pt>
                <c:pt idx="703">
                  <c:v>2014.5833333334399</c:v>
                </c:pt>
                <c:pt idx="704">
                  <c:v>2014.66666666678</c:v>
                </c:pt>
                <c:pt idx="705">
                  <c:v>2014.7500000001201</c:v>
                </c:pt>
                <c:pt idx="706">
                  <c:v>2014.8333333334599</c:v>
                </c:pt>
                <c:pt idx="707">
                  <c:v>2014.9166666668</c:v>
                </c:pt>
              </c:numCache>
            </c:numRef>
          </c:xVal>
          <c:yVal>
            <c:numRef>
              <c:f>Sheet1!$B$7:$B$714</c:f>
              <c:numCache>
                <c:formatCode>0.000</c:formatCode>
                <c:ptCount val="708"/>
                <c:pt idx="0">
                  <c:v>37.313000000000002</c:v>
                </c:pt>
                <c:pt idx="1">
                  <c:v>37.297000000000011</c:v>
                </c:pt>
                <c:pt idx="2">
                  <c:v>37.487000000000002</c:v>
                </c:pt>
                <c:pt idx="3">
                  <c:v>37.417999999999999</c:v>
                </c:pt>
                <c:pt idx="4">
                  <c:v>37.399000000000001</c:v>
                </c:pt>
                <c:pt idx="5">
                  <c:v>37.467000000000013</c:v>
                </c:pt>
                <c:pt idx="6">
                  <c:v>37.429000000000002</c:v>
                </c:pt>
                <c:pt idx="7">
                  <c:v>37.421000000000006</c:v>
                </c:pt>
                <c:pt idx="8">
                  <c:v>37.57</c:v>
                </c:pt>
                <c:pt idx="9">
                  <c:v>37.506</c:v>
                </c:pt>
                <c:pt idx="10">
                  <c:v>37.724000000000011</c:v>
                </c:pt>
                <c:pt idx="11">
                  <c:v>37.799999999999997</c:v>
                </c:pt>
                <c:pt idx="12">
                  <c:v>37.756999999999998</c:v>
                </c:pt>
                <c:pt idx="13">
                  <c:v>37.726000000000013</c:v>
                </c:pt>
                <c:pt idx="14">
                  <c:v>37.744999999999997</c:v>
                </c:pt>
                <c:pt idx="15">
                  <c:v>37.859000000000002</c:v>
                </c:pt>
                <c:pt idx="16">
                  <c:v>37.707999999999998</c:v>
                </c:pt>
                <c:pt idx="17">
                  <c:v>37.784000000000013</c:v>
                </c:pt>
                <c:pt idx="18">
                  <c:v>37.850999999999999</c:v>
                </c:pt>
                <c:pt idx="19">
                  <c:v>37.766000000000012</c:v>
                </c:pt>
                <c:pt idx="20">
                  <c:v>37.819000000000003</c:v>
                </c:pt>
                <c:pt idx="21">
                  <c:v>37.784999999999997</c:v>
                </c:pt>
                <c:pt idx="22">
                  <c:v>37.722000000000001</c:v>
                </c:pt>
                <c:pt idx="23">
                  <c:v>37.843000000000004</c:v>
                </c:pt>
                <c:pt idx="24">
                  <c:v>37.781999999999996</c:v>
                </c:pt>
                <c:pt idx="25">
                  <c:v>37.883000000000003</c:v>
                </c:pt>
                <c:pt idx="26">
                  <c:v>38.076000000000001</c:v>
                </c:pt>
                <c:pt idx="27">
                  <c:v>38.17</c:v>
                </c:pt>
                <c:pt idx="28">
                  <c:v>38.365000000000002</c:v>
                </c:pt>
                <c:pt idx="29">
                  <c:v>38.558</c:v>
                </c:pt>
                <c:pt idx="30">
                  <c:v>38.519000000000013</c:v>
                </c:pt>
                <c:pt idx="31">
                  <c:v>38.646000000000001</c:v>
                </c:pt>
                <c:pt idx="32">
                  <c:v>38.507000000000012</c:v>
                </c:pt>
                <c:pt idx="33">
                  <c:v>38.542000000000002</c:v>
                </c:pt>
                <c:pt idx="34">
                  <c:v>38.628</c:v>
                </c:pt>
                <c:pt idx="35">
                  <c:v>38.713000000000001</c:v>
                </c:pt>
                <c:pt idx="36">
                  <c:v>38.756</c:v>
                </c:pt>
                <c:pt idx="37">
                  <c:v>38.895000000000003</c:v>
                </c:pt>
                <c:pt idx="38">
                  <c:v>38.896000000000001</c:v>
                </c:pt>
                <c:pt idx="39">
                  <c:v>39.009</c:v>
                </c:pt>
                <c:pt idx="40">
                  <c:v>39.089000000000013</c:v>
                </c:pt>
                <c:pt idx="41">
                  <c:v>39.061999999999998</c:v>
                </c:pt>
                <c:pt idx="42">
                  <c:v>39.137</c:v>
                </c:pt>
                <c:pt idx="43">
                  <c:v>39.230000000000011</c:v>
                </c:pt>
                <c:pt idx="44">
                  <c:v>39.155000000000001</c:v>
                </c:pt>
                <c:pt idx="45">
                  <c:v>39.107999999999997</c:v>
                </c:pt>
                <c:pt idx="46">
                  <c:v>39.039000000000001</c:v>
                </c:pt>
                <c:pt idx="47">
                  <c:v>39.07</c:v>
                </c:pt>
                <c:pt idx="48">
                  <c:v>39.155000000000001</c:v>
                </c:pt>
                <c:pt idx="49">
                  <c:v>39.043000000000013</c:v>
                </c:pt>
                <c:pt idx="50">
                  <c:v>39.019000000000013</c:v>
                </c:pt>
                <c:pt idx="51">
                  <c:v>39.042000000000002</c:v>
                </c:pt>
                <c:pt idx="52">
                  <c:v>39.103000000000002</c:v>
                </c:pt>
                <c:pt idx="53">
                  <c:v>39.11</c:v>
                </c:pt>
                <c:pt idx="54">
                  <c:v>39.200000000000003</c:v>
                </c:pt>
                <c:pt idx="55">
                  <c:v>39.274999999999999</c:v>
                </c:pt>
                <c:pt idx="56">
                  <c:v>39.414999999999999</c:v>
                </c:pt>
                <c:pt idx="57">
                  <c:v>39.499000000000002</c:v>
                </c:pt>
                <c:pt idx="58">
                  <c:v>39.604000000000013</c:v>
                </c:pt>
                <c:pt idx="59">
                  <c:v>39.561</c:v>
                </c:pt>
                <c:pt idx="60">
                  <c:v>39.659999999999997</c:v>
                </c:pt>
                <c:pt idx="61">
                  <c:v>39.758000000000003</c:v>
                </c:pt>
                <c:pt idx="62">
                  <c:v>39.724000000000011</c:v>
                </c:pt>
                <c:pt idx="63">
                  <c:v>39.711000000000013</c:v>
                </c:pt>
                <c:pt idx="64">
                  <c:v>39.718000000000011</c:v>
                </c:pt>
                <c:pt idx="65">
                  <c:v>39.865000000000002</c:v>
                </c:pt>
                <c:pt idx="66">
                  <c:v>39.881</c:v>
                </c:pt>
                <c:pt idx="67">
                  <c:v>40.119</c:v>
                </c:pt>
                <c:pt idx="68">
                  <c:v>40.266000000000012</c:v>
                </c:pt>
                <c:pt idx="69">
                  <c:v>40.503</c:v>
                </c:pt>
                <c:pt idx="70">
                  <c:v>40.658000000000001</c:v>
                </c:pt>
                <c:pt idx="71">
                  <c:v>40.758000000000003</c:v>
                </c:pt>
                <c:pt idx="72">
                  <c:v>40.903000000000013</c:v>
                </c:pt>
                <c:pt idx="73">
                  <c:v>40.909999999999997</c:v>
                </c:pt>
                <c:pt idx="74">
                  <c:v>41.088000000000001</c:v>
                </c:pt>
                <c:pt idx="75">
                  <c:v>41.295000000000002</c:v>
                </c:pt>
                <c:pt idx="76">
                  <c:v>41.424000000000007</c:v>
                </c:pt>
                <c:pt idx="77">
                  <c:v>41.512</c:v>
                </c:pt>
                <c:pt idx="78">
                  <c:v>41.627000000000002</c:v>
                </c:pt>
                <c:pt idx="79">
                  <c:v>41.74</c:v>
                </c:pt>
                <c:pt idx="80">
                  <c:v>41.728000000000002</c:v>
                </c:pt>
                <c:pt idx="81">
                  <c:v>41.945</c:v>
                </c:pt>
                <c:pt idx="82">
                  <c:v>42.112000000000002</c:v>
                </c:pt>
                <c:pt idx="83">
                  <c:v>42.281999999999996</c:v>
                </c:pt>
                <c:pt idx="84">
                  <c:v>42.386000000000003</c:v>
                </c:pt>
                <c:pt idx="85">
                  <c:v>42.583000000000013</c:v>
                </c:pt>
                <c:pt idx="86">
                  <c:v>42.781000000000013</c:v>
                </c:pt>
                <c:pt idx="87">
                  <c:v>42.951999999999998</c:v>
                </c:pt>
                <c:pt idx="88">
                  <c:v>43.185000000000002</c:v>
                </c:pt>
                <c:pt idx="89">
                  <c:v>43.302999999999997</c:v>
                </c:pt>
                <c:pt idx="90">
                  <c:v>43.615000000000002</c:v>
                </c:pt>
                <c:pt idx="91">
                  <c:v>43.691000000000003</c:v>
                </c:pt>
                <c:pt idx="92">
                  <c:v>43.908000000000001</c:v>
                </c:pt>
                <c:pt idx="93">
                  <c:v>44.027000000000001</c:v>
                </c:pt>
                <c:pt idx="94">
                  <c:v>44.252000000000002</c:v>
                </c:pt>
                <c:pt idx="95">
                  <c:v>44.721000000000011</c:v>
                </c:pt>
                <c:pt idx="96">
                  <c:v>44.74</c:v>
                </c:pt>
                <c:pt idx="97">
                  <c:v>44.823</c:v>
                </c:pt>
                <c:pt idx="98">
                  <c:v>45.123000000000012</c:v>
                </c:pt>
                <c:pt idx="99">
                  <c:v>45.28</c:v>
                </c:pt>
                <c:pt idx="100">
                  <c:v>45.484000000000002</c:v>
                </c:pt>
                <c:pt idx="101">
                  <c:v>45.805999999999997</c:v>
                </c:pt>
                <c:pt idx="102">
                  <c:v>45.921000000000006</c:v>
                </c:pt>
                <c:pt idx="103">
                  <c:v>46.21</c:v>
                </c:pt>
                <c:pt idx="104">
                  <c:v>46.52</c:v>
                </c:pt>
                <c:pt idx="105">
                  <c:v>46.677999999999997</c:v>
                </c:pt>
                <c:pt idx="106">
                  <c:v>46.906000000000013</c:v>
                </c:pt>
                <c:pt idx="107">
                  <c:v>47.039000000000001</c:v>
                </c:pt>
                <c:pt idx="108">
                  <c:v>47.211000000000013</c:v>
                </c:pt>
                <c:pt idx="109">
                  <c:v>47.514000000000003</c:v>
                </c:pt>
                <c:pt idx="110">
                  <c:v>47.692</c:v>
                </c:pt>
                <c:pt idx="111">
                  <c:v>47.866999999999997</c:v>
                </c:pt>
                <c:pt idx="112">
                  <c:v>47.988</c:v>
                </c:pt>
                <c:pt idx="113">
                  <c:v>48.238</c:v>
                </c:pt>
                <c:pt idx="114">
                  <c:v>48.464000000000013</c:v>
                </c:pt>
                <c:pt idx="115">
                  <c:v>48.71</c:v>
                </c:pt>
                <c:pt idx="116">
                  <c:v>48.924999999999997</c:v>
                </c:pt>
                <c:pt idx="117">
                  <c:v>49.36</c:v>
                </c:pt>
                <c:pt idx="118">
                  <c:v>49.576000000000001</c:v>
                </c:pt>
                <c:pt idx="119">
                  <c:v>49.944000000000003</c:v>
                </c:pt>
                <c:pt idx="120">
                  <c:v>50.127000000000002</c:v>
                </c:pt>
                <c:pt idx="121">
                  <c:v>50.392000000000003</c:v>
                </c:pt>
                <c:pt idx="122">
                  <c:v>50.599000000000011</c:v>
                </c:pt>
                <c:pt idx="123">
                  <c:v>50.924000000000007</c:v>
                </c:pt>
                <c:pt idx="124">
                  <c:v>51.128</c:v>
                </c:pt>
                <c:pt idx="125">
                  <c:v>51.229000000000013</c:v>
                </c:pt>
                <c:pt idx="126">
                  <c:v>51.585000000000001</c:v>
                </c:pt>
                <c:pt idx="127">
                  <c:v>51.526000000000003</c:v>
                </c:pt>
                <c:pt idx="128">
                  <c:v>51.784999999999997</c:v>
                </c:pt>
                <c:pt idx="129">
                  <c:v>51.811</c:v>
                </c:pt>
                <c:pt idx="130">
                  <c:v>51.991999999999997</c:v>
                </c:pt>
                <c:pt idx="131">
                  <c:v>52.188000000000002</c:v>
                </c:pt>
                <c:pt idx="132">
                  <c:v>52.465000000000003</c:v>
                </c:pt>
                <c:pt idx="133">
                  <c:v>52.759</c:v>
                </c:pt>
                <c:pt idx="134">
                  <c:v>53.261000000000003</c:v>
                </c:pt>
                <c:pt idx="135">
                  <c:v>53.247999999999998</c:v>
                </c:pt>
                <c:pt idx="136">
                  <c:v>53.488999999999997</c:v>
                </c:pt>
                <c:pt idx="137">
                  <c:v>53.802999999999997</c:v>
                </c:pt>
                <c:pt idx="138">
                  <c:v>54.061</c:v>
                </c:pt>
                <c:pt idx="139">
                  <c:v>54.274000000000001</c:v>
                </c:pt>
                <c:pt idx="140">
                  <c:v>54.679000000000002</c:v>
                </c:pt>
                <c:pt idx="141">
                  <c:v>55.03</c:v>
                </c:pt>
                <c:pt idx="142">
                  <c:v>55.27</c:v>
                </c:pt>
                <c:pt idx="143">
                  <c:v>55.543000000000013</c:v>
                </c:pt>
                <c:pt idx="144">
                  <c:v>55.837000000000003</c:v>
                </c:pt>
                <c:pt idx="145">
                  <c:v>56.096000000000011</c:v>
                </c:pt>
                <c:pt idx="146">
                  <c:v>56.487000000000002</c:v>
                </c:pt>
                <c:pt idx="147">
                  <c:v>56.69</c:v>
                </c:pt>
                <c:pt idx="148">
                  <c:v>56.898000000000003</c:v>
                </c:pt>
                <c:pt idx="149">
                  <c:v>57.339000000000013</c:v>
                </c:pt>
                <c:pt idx="150">
                  <c:v>57.612000000000002</c:v>
                </c:pt>
                <c:pt idx="151">
                  <c:v>58.024000000000001</c:v>
                </c:pt>
                <c:pt idx="152">
                  <c:v>58.319000000000003</c:v>
                </c:pt>
                <c:pt idx="153">
                  <c:v>58.707000000000001</c:v>
                </c:pt>
                <c:pt idx="154">
                  <c:v>59.097999999999999</c:v>
                </c:pt>
                <c:pt idx="155">
                  <c:v>59.427999999999997</c:v>
                </c:pt>
                <c:pt idx="156">
                  <c:v>59.750999999999998</c:v>
                </c:pt>
                <c:pt idx="157">
                  <c:v>59.953000000000003</c:v>
                </c:pt>
                <c:pt idx="158">
                  <c:v>60.017000000000003</c:v>
                </c:pt>
                <c:pt idx="159">
                  <c:v>60.03</c:v>
                </c:pt>
                <c:pt idx="160">
                  <c:v>60.484000000000002</c:v>
                </c:pt>
                <c:pt idx="161">
                  <c:v>60.649000000000001</c:v>
                </c:pt>
                <c:pt idx="162">
                  <c:v>60.497999999999998</c:v>
                </c:pt>
                <c:pt idx="163">
                  <c:v>61.003999999999998</c:v>
                </c:pt>
                <c:pt idx="164">
                  <c:v>61.126000000000012</c:v>
                </c:pt>
                <c:pt idx="165">
                  <c:v>61.362000000000002</c:v>
                </c:pt>
                <c:pt idx="166">
                  <c:v>61.865000000000002</c:v>
                </c:pt>
                <c:pt idx="167">
                  <c:v>62.029000000000003</c:v>
                </c:pt>
                <c:pt idx="168">
                  <c:v>62.218000000000011</c:v>
                </c:pt>
                <c:pt idx="169">
                  <c:v>62.405000000000001</c:v>
                </c:pt>
                <c:pt idx="170">
                  <c:v>62.53</c:v>
                </c:pt>
                <c:pt idx="171">
                  <c:v>63.058999999999997</c:v>
                </c:pt>
                <c:pt idx="172">
                  <c:v>63.457999999999998</c:v>
                </c:pt>
                <c:pt idx="173">
                  <c:v>63.724000000000011</c:v>
                </c:pt>
                <c:pt idx="174">
                  <c:v>64.073999999999998</c:v>
                </c:pt>
                <c:pt idx="175">
                  <c:v>64.539000000000001</c:v>
                </c:pt>
                <c:pt idx="176">
                  <c:v>65.164000000000001</c:v>
                </c:pt>
                <c:pt idx="177">
                  <c:v>65.465999999999994</c:v>
                </c:pt>
                <c:pt idx="178">
                  <c:v>65.742999999999995</c:v>
                </c:pt>
                <c:pt idx="179">
                  <c:v>66.215000000000003</c:v>
                </c:pt>
                <c:pt idx="180">
                  <c:v>66.651999999999987</c:v>
                </c:pt>
                <c:pt idx="181">
                  <c:v>67.259</c:v>
                </c:pt>
                <c:pt idx="182">
                  <c:v>67.656999999999982</c:v>
                </c:pt>
                <c:pt idx="183">
                  <c:v>67.938000000000002</c:v>
                </c:pt>
                <c:pt idx="184">
                  <c:v>68.573999999999998</c:v>
                </c:pt>
                <c:pt idx="185">
                  <c:v>68.971999999999994</c:v>
                </c:pt>
                <c:pt idx="186">
                  <c:v>69.533000000000001</c:v>
                </c:pt>
                <c:pt idx="187">
                  <c:v>69.89</c:v>
                </c:pt>
                <c:pt idx="188">
                  <c:v>70.388000000000005</c:v>
                </c:pt>
                <c:pt idx="189">
                  <c:v>70.488</c:v>
                </c:pt>
                <c:pt idx="190">
                  <c:v>70.888999999999982</c:v>
                </c:pt>
                <c:pt idx="191">
                  <c:v>71.022999999999982</c:v>
                </c:pt>
                <c:pt idx="192">
                  <c:v>71.548000000000002</c:v>
                </c:pt>
                <c:pt idx="193">
                  <c:v>72.324999999999974</c:v>
                </c:pt>
                <c:pt idx="194">
                  <c:v>72.528999999999982</c:v>
                </c:pt>
                <c:pt idx="195">
                  <c:v>72.950999999999993</c:v>
                </c:pt>
                <c:pt idx="196">
                  <c:v>73.345000000000013</c:v>
                </c:pt>
                <c:pt idx="197">
                  <c:v>73.903000000000006</c:v>
                </c:pt>
                <c:pt idx="198">
                  <c:v>74.290999999999997</c:v>
                </c:pt>
                <c:pt idx="199">
                  <c:v>74.846999999999994</c:v>
                </c:pt>
                <c:pt idx="200">
                  <c:v>75.153999999999982</c:v>
                </c:pt>
                <c:pt idx="201">
                  <c:v>75.935000000000002</c:v>
                </c:pt>
                <c:pt idx="202">
                  <c:v>76.45</c:v>
                </c:pt>
                <c:pt idx="203">
                  <c:v>77.043999999999997</c:v>
                </c:pt>
                <c:pt idx="204">
                  <c:v>77.932000000000002</c:v>
                </c:pt>
                <c:pt idx="205">
                  <c:v>78.260999999999996</c:v>
                </c:pt>
                <c:pt idx="206">
                  <c:v>79.095000000000013</c:v>
                </c:pt>
                <c:pt idx="207">
                  <c:v>79.638000000000005</c:v>
                </c:pt>
                <c:pt idx="208">
                  <c:v>79.956999999999994</c:v>
                </c:pt>
                <c:pt idx="209">
                  <c:v>80.382000000000005</c:v>
                </c:pt>
                <c:pt idx="210">
                  <c:v>81.462999999999994</c:v>
                </c:pt>
                <c:pt idx="211">
                  <c:v>81.581000000000003</c:v>
                </c:pt>
                <c:pt idx="212">
                  <c:v>82.016999999999996</c:v>
                </c:pt>
                <c:pt idx="213">
                  <c:v>82.656999999999982</c:v>
                </c:pt>
                <c:pt idx="214">
                  <c:v>82.956000000000003</c:v>
                </c:pt>
                <c:pt idx="215">
                  <c:v>83.477000000000004</c:v>
                </c:pt>
                <c:pt idx="216">
                  <c:v>84.281999999999996</c:v>
                </c:pt>
                <c:pt idx="217">
                  <c:v>85.016000000000005</c:v>
                </c:pt>
                <c:pt idx="218">
                  <c:v>85.388999999999982</c:v>
                </c:pt>
                <c:pt idx="219">
                  <c:v>86.46</c:v>
                </c:pt>
                <c:pt idx="220">
                  <c:v>87.076999999999998</c:v>
                </c:pt>
                <c:pt idx="221">
                  <c:v>87.644999999999996</c:v>
                </c:pt>
                <c:pt idx="222">
                  <c:v>88.328999999999979</c:v>
                </c:pt>
                <c:pt idx="223">
                  <c:v>88.66</c:v>
                </c:pt>
                <c:pt idx="224">
                  <c:v>89.356999999999999</c:v>
                </c:pt>
                <c:pt idx="225">
                  <c:v>89.947000000000003</c:v>
                </c:pt>
                <c:pt idx="226">
                  <c:v>90.584000000000003</c:v>
                </c:pt>
                <c:pt idx="227">
                  <c:v>91.441999999999993</c:v>
                </c:pt>
                <c:pt idx="228">
                  <c:v>91.046999999999997</c:v>
                </c:pt>
                <c:pt idx="229">
                  <c:v>92.024000000000001</c:v>
                </c:pt>
                <c:pt idx="230">
                  <c:v>92.522000000000006</c:v>
                </c:pt>
                <c:pt idx="231">
                  <c:v>92.724999999999994</c:v>
                </c:pt>
                <c:pt idx="232">
                  <c:v>92.700999999999993</c:v>
                </c:pt>
                <c:pt idx="233">
                  <c:v>94.533000000000001</c:v>
                </c:pt>
                <c:pt idx="234">
                  <c:v>94.296999999999997</c:v>
                </c:pt>
                <c:pt idx="235">
                  <c:v>94.71</c:v>
                </c:pt>
                <c:pt idx="236">
                  <c:v>95.224000000000004</c:v>
                </c:pt>
                <c:pt idx="237">
                  <c:v>95.331999999999994</c:v>
                </c:pt>
                <c:pt idx="238">
                  <c:v>96.169999999999973</c:v>
                </c:pt>
                <c:pt idx="239">
                  <c:v>96.742999999999995</c:v>
                </c:pt>
                <c:pt idx="240">
                  <c:v>96.296000000000006</c:v>
                </c:pt>
                <c:pt idx="241">
                  <c:v>97.394000000000005</c:v>
                </c:pt>
                <c:pt idx="242">
                  <c:v>98.253</c:v>
                </c:pt>
                <c:pt idx="243">
                  <c:v>98.848000000000013</c:v>
                </c:pt>
                <c:pt idx="244">
                  <c:v>99.361999999999995</c:v>
                </c:pt>
                <c:pt idx="245">
                  <c:v>99.995000000000005</c:v>
                </c:pt>
                <c:pt idx="246">
                  <c:v>100.099</c:v>
                </c:pt>
                <c:pt idx="247">
                  <c:v>100.935</c:v>
                </c:pt>
                <c:pt idx="248">
                  <c:v>101.34699999999999</c:v>
                </c:pt>
                <c:pt idx="249">
                  <c:v>101.812</c:v>
                </c:pt>
                <c:pt idx="250">
                  <c:v>102.678</c:v>
                </c:pt>
                <c:pt idx="251">
                  <c:v>102.95</c:v>
                </c:pt>
                <c:pt idx="252">
                  <c:v>103.827</c:v>
                </c:pt>
                <c:pt idx="253">
                  <c:v>104.246</c:v>
                </c:pt>
                <c:pt idx="254">
                  <c:v>105.145</c:v>
                </c:pt>
                <c:pt idx="255">
                  <c:v>105.91200000000001</c:v>
                </c:pt>
                <c:pt idx="256">
                  <c:v>106.376</c:v>
                </c:pt>
                <c:pt idx="257">
                  <c:v>106.999</c:v>
                </c:pt>
                <c:pt idx="258">
                  <c:v>108.215</c:v>
                </c:pt>
                <c:pt idx="259">
                  <c:v>108.949</c:v>
                </c:pt>
                <c:pt idx="260">
                  <c:v>109.444</c:v>
                </c:pt>
                <c:pt idx="261">
                  <c:v>110.383</c:v>
                </c:pt>
                <c:pt idx="262">
                  <c:v>110.98</c:v>
                </c:pt>
                <c:pt idx="263">
                  <c:v>112.06100000000001</c:v>
                </c:pt>
                <c:pt idx="264">
                  <c:v>112.896</c:v>
                </c:pt>
                <c:pt idx="265">
                  <c:v>114.053</c:v>
                </c:pt>
                <c:pt idx="266">
                  <c:v>114.495</c:v>
                </c:pt>
                <c:pt idx="267">
                  <c:v>115.321</c:v>
                </c:pt>
                <c:pt idx="268">
                  <c:v>116.465</c:v>
                </c:pt>
                <c:pt idx="269">
                  <c:v>117.48399999999999</c:v>
                </c:pt>
                <c:pt idx="270">
                  <c:v>118.336</c:v>
                </c:pt>
                <c:pt idx="271">
                  <c:v>118.7</c:v>
                </c:pt>
                <c:pt idx="272">
                  <c:v>119.661</c:v>
                </c:pt>
                <c:pt idx="273">
                  <c:v>120.706</c:v>
                </c:pt>
                <c:pt idx="274">
                  <c:v>121.34</c:v>
                </c:pt>
                <c:pt idx="275">
                  <c:v>121.816</c:v>
                </c:pt>
                <c:pt idx="276">
                  <c:v>122.568</c:v>
                </c:pt>
                <c:pt idx="277">
                  <c:v>122.828</c:v>
                </c:pt>
                <c:pt idx="278">
                  <c:v>123.489</c:v>
                </c:pt>
                <c:pt idx="279">
                  <c:v>124.248</c:v>
                </c:pt>
                <c:pt idx="280">
                  <c:v>124.78700000000001</c:v>
                </c:pt>
                <c:pt idx="281">
                  <c:v>125.714</c:v>
                </c:pt>
                <c:pt idx="282">
                  <c:v>126.749</c:v>
                </c:pt>
                <c:pt idx="283">
                  <c:v>127.70699999999999</c:v>
                </c:pt>
                <c:pt idx="284">
                  <c:v>128.679</c:v>
                </c:pt>
                <c:pt idx="285">
                  <c:v>129.98400000000001</c:v>
                </c:pt>
                <c:pt idx="286">
                  <c:v>130.386</c:v>
                </c:pt>
                <c:pt idx="287">
                  <c:v>131.34700000000001</c:v>
                </c:pt>
                <c:pt idx="288">
                  <c:v>132.113</c:v>
                </c:pt>
                <c:pt idx="289">
                  <c:v>133.08600000000001</c:v>
                </c:pt>
                <c:pt idx="290">
                  <c:v>134.11500000000001</c:v>
                </c:pt>
                <c:pt idx="291">
                  <c:v>134.24799999999999</c:v>
                </c:pt>
                <c:pt idx="292">
                  <c:v>134.69200000000001</c:v>
                </c:pt>
                <c:pt idx="293">
                  <c:v>135.71799999999999</c:v>
                </c:pt>
                <c:pt idx="294">
                  <c:v>136.828</c:v>
                </c:pt>
                <c:pt idx="295">
                  <c:v>138.19499999999999</c:v>
                </c:pt>
                <c:pt idx="296">
                  <c:v>139.363</c:v>
                </c:pt>
                <c:pt idx="297">
                  <c:v>140.501</c:v>
                </c:pt>
                <c:pt idx="298">
                  <c:v>141.76300000000001</c:v>
                </c:pt>
                <c:pt idx="299">
                  <c:v>141.483</c:v>
                </c:pt>
                <c:pt idx="300">
                  <c:v>140.88</c:v>
                </c:pt>
                <c:pt idx="301">
                  <c:v>142.38900000000001</c:v>
                </c:pt>
                <c:pt idx="302">
                  <c:v>143.27799999999999</c:v>
                </c:pt>
                <c:pt idx="303">
                  <c:v>144.65299999999999</c:v>
                </c:pt>
                <c:pt idx="304">
                  <c:v>145.22300000000001</c:v>
                </c:pt>
                <c:pt idx="305">
                  <c:v>145.37</c:v>
                </c:pt>
                <c:pt idx="306">
                  <c:v>146.51900000000001</c:v>
                </c:pt>
                <c:pt idx="307">
                  <c:v>147.10400000000001</c:v>
                </c:pt>
                <c:pt idx="308">
                  <c:v>147.54</c:v>
                </c:pt>
                <c:pt idx="309">
                  <c:v>147.64699999999999</c:v>
                </c:pt>
                <c:pt idx="310">
                  <c:v>148.72</c:v>
                </c:pt>
                <c:pt idx="311">
                  <c:v>150.00200000000001</c:v>
                </c:pt>
                <c:pt idx="312">
                  <c:v>150.82499999999999</c:v>
                </c:pt>
                <c:pt idx="313">
                  <c:v>151.88200000000001</c:v>
                </c:pt>
                <c:pt idx="314">
                  <c:v>152.09200000000001</c:v>
                </c:pt>
                <c:pt idx="315">
                  <c:v>153.41499999999999</c:v>
                </c:pt>
                <c:pt idx="316">
                  <c:v>154.54499999999999</c:v>
                </c:pt>
                <c:pt idx="317">
                  <c:v>155.47200000000001</c:v>
                </c:pt>
                <c:pt idx="318">
                  <c:v>156.19999999999999</c:v>
                </c:pt>
                <c:pt idx="319">
                  <c:v>157.422</c:v>
                </c:pt>
                <c:pt idx="320">
                  <c:v>158.83199999999999</c:v>
                </c:pt>
                <c:pt idx="321">
                  <c:v>160.46899999999999</c:v>
                </c:pt>
                <c:pt idx="322">
                  <c:v>161.78800000000001</c:v>
                </c:pt>
                <c:pt idx="323">
                  <c:v>163.01900000000001</c:v>
                </c:pt>
                <c:pt idx="324">
                  <c:v>163.62299999999999</c:v>
                </c:pt>
                <c:pt idx="325">
                  <c:v>165.96600000000001</c:v>
                </c:pt>
                <c:pt idx="326">
                  <c:v>167.892</c:v>
                </c:pt>
                <c:pt idx="327">
                  <c:v>169.626</c:v>
                </c:pt>
                <c:pt idx="328">
                  <c:v>171.143</c:v>
                </c:pt>
                <c:pt idx="329">
                  <c:v>172.33699999999999</c:v>
                </c:pt>
                <c:pt idx="330">
                  <c:v>173.78200000000001</c:v>
                </c:pt>
                <c:pt idx="331">
                  <c:v>175.233</c:v>
                </c:pt>
                <c:pt idx="332">
                  <c:v>176.357</c:v>
                </c:pt>
                <c:pt idx="333">
                  <c:v>178.345</c:v>
                </c:pt>
                <c:pt idx="334">
                  <c:v>179.565</c:v>
                </c:pt>
                <c:pt idx="335">
                  <c:v>180.178</c:v>
                </c:pt>
                <c:pt idx="336">
                  <c:v>182.203</c:v>
                </c:pt>
                <c:pt idx="337">
                  <c:v>182.99299999999999</c:v>
                </c:pt>
                <c:pt idx="338">
                  <c:v>184.71700000000001</c:v>
                </c:pt>
                <c:pt idx="339">
                  <c:v>186.01499999999999</c:v>
                </c:pt>
                <c:pt idx="340">
                  <c:v>187.11699999999999</c:v>
                </c:pt>
                <c:pt idx="341">
                  <c:v>188.185</c:v>
                </c:pt>
                <c:pt idx="342">
                  <c:v>189.155</c:v>
                </c:pt>
                <c:pt idx="343">
                  <c:v>189.45699999999999</c:v>
                </c:pt>
                <c:pt idx="344">
                  <c:v>190.57499999999999</c:v>
                </c:pt>
                <c:pt idx="345">
                  <c:v>190.61500000000001</c:v>
                </c:pt>
                <c:pt idx="346">
                  <c:v>192.06200000000001</c:v>
                </c:pt>
                <c:pt idx="347">
                  <c:v>192.726</c:v>
                </c:pt>
                <c:pt idx="348">
                  <c:v>193.78899999999999</c:v>
                </c:pt>
                <c:pt idx="349">
                  <c:v>194.95500000000001</c:v>
                </c:pt>
                <c:pt idx="350">
                  <c:v>196.346</c:v>
                </c:pt>
                <c:pt idx="351">
                  <c:v>197.04499999999999</c:v>
                </c:pt>
                <c:pt idx="352">
                  <c:v>198.91399999999999</c:v>
                </c:pt>
                <c:pt idx="353">
                  <c:v>200.98699999999999</c:v>
                </c:pt>
                <c:pt idx="354">
                  <c:v>202.50700000000001</c:v>
                </c:pt>
                <c:pt idx="355">
                  <c:v>204.31100000000001</c:v>
                </c:pt>
                <c:pt idx="356">
                  <c:v>206.303</c:v>
                </c:pt>
                <c:pt idx="357">
                  <c:v>207.45</c:v>
                </c:pt>
                <c:pt idx="358">
                  <c:v>208.18</c:v>
                </c:pt>
                <c:pt idx="359">
                  <c:v>211.08099999999999</c:v>
                </c:pt>
                <c:pt idx="360">
                  <c:v>210.47399999999999</c:v>
                </c:pt>
                <c:pt idx="361">
                  <c:v>211.126</c:v>
                </c:pt>
                <c:pt idx="362">
                  <c:v>213.74100000000001</c:v>
                </c:pt>
                <c:pt idx="363">
                  <c:v>215.304</c:v>
                </c:pt>
                <c:pt idx="364">
                  <c:v>217.37899999999999</c:v>
                </c:pt>
                <c:pt idx="365">
                  <c:v>219.483</c:v>
                </c:pt>
                <c:pt idx="366">
                  <c:v>221.32</c:v>
                </c:pt>
                <c:pt idx="367">
                  <c:v>223.441</c:v>
                </c:pt>
                <c:pt idx="368">
                  <c:v>224.95</c:v>
                </c:pt>
                <c:pt idx="369">
                  <c:v>226.62200000000001</c:v>
                </c:pt>
                <c:pt idx="370">
                  <c:v>229.32900000000001</c:v>
                </c:pt>
                <c:pt idx="371">
                  <c:v>232.33</c:v>
                </c:pt>
                <c:pt idx="372">
                  <c:v>233.828</c:v>
                </c:pt>
                <c:pt idx="373">
                  <c:v>236.149</c:v>
                </c:pt>
                <c:pt idx="374">
                  <c:v>235.28</c:v>
                </c:pt>
                <c:pt idx="375">
                  <c:v>237.84899999999999</c:v>
                </c:pt>
                <c:pt idx="376">
                  <c:v>241.161</c:v>
                </c:pt>
                <c:pt idx="377">
                  <c:v>240.35499999999999</c:v>
                </c:pt>
                <c:pt idx="378">
                  <c:v>241.02699999999999</c:v>
                </c:pt>
                <c:pt idx="379">
                  <c:v>243.02600000000001</c:v>
                </c:pt>
                <c:pt idx="380">
                  <c:v>243.74299999999999</c:v>
                </c:pt>
                <c:pt idx="381">
                  <c:v>247.09399999999999</c:v>
                </c:pt>
                <c:pt idx="382">
                  <c:v>247.58099999999999</c:v>
                </c:pt>
                <c:pt idx="383">
                  <c:v>248.72800000000001</c:v>
                </c:pt>
                <c:pt idx="384">
                  <c:v>250.899</c:v>
                </c:pt>
                <c:pt idx="385">
                  <c:v>251.46199999999999</c:v>
                </c:pt>
                <c:pt idx="386">
                  <c:v>251.79300000000001</c:v>
                </c:pt>
                <c:pt idx="387">
                  <c:v>256.23399999999953</c:v>
                </c:pt>
                <c:pt idx="388">
                  <c:v>256.66300000000001</c:v>
                </c:pt>
                <c:pt idx="389">
                  <c:v>258.62900000000002</c:v>
                </c:pt>
                <c:pt idx="390">
                  <c:v>261.19600000000003</c:v>
                </c:pt>
                <c:pt idx="391">
                  <c:v>261.709</c:v>
                </c:pt>
                <c:pt idx="392">
                  <c:v>262.91899999999953</c:v>
                </c:pt>
                <c:pt idx="393">
                  <c:v>264.15899999999999</c:v>
                </c:pt>
                <c:pt idx="394">
                  <c:v>265.70800000000003</c:v>
                </c:pt>
                <c:pt idx="395">
                  <c:v>266.11700000000002</c:v>
                </c:pt>
                <c:pt idx="396">
                  <c:v>267.33600000000001</c:v>
                </c:pt>
                <c:pt idx="397">
                  <c:v>265.97199999999953</c:v>
                </c:pt>
                <c:pt idx="398">
                  <c:v>268.27199999999948</c:v>
                </c:pt>
                <c:pt idx="399">
                  <c:v>269.28699999999952</c:v>
                </c:pt>
                <c:pt idx="400">
                  <c:v>269.80799999999999</c:v>
                </c:pt>
                <c:pt idx="401">
                  <c:v>270.697</c:v>
                </c:pt>
                <c:pt idx="402">
                  <c:v>271.98299999999949</c:v>
                </c:pt>
                <c:pt idx="403">
                  <c:v>271.91399999999948</c:v>
                </c:pt>
                <c:pt idx="404">
                  <c:v>272.60399999999993</c:v>
                </c:pt>
                <c:pt idx="405">
                  <c:v>274.22199999999953</c:v>
                </c:pt>
                <c:pt idx="406">
                  <c:v>275.03199999999953</c:v>
                </c:pt>
                <c:pt idx="407">
                  <c:v>276.95299999999992</c:v>
                </c:pt>
                <c:pt idx="408">
                  <c:v>278.59399999999948</c:v>
                </c:pt>
                <c:pt idx="409">
                  <c:v>279.37599999999992</c:v>
                </c:pt>
                <c:pt idx="410">
                  <c:v>281.83999999999992</c:v>
                </c:pt>
                <c:pt idx="411">
                  <c:v>285.18299999999999</c:v>
                </c:pt>
                <c:pt idx="412">
                  <c:v>286.23799999999949</c:v>
                </c:pt>
                <c:pt idx="413">
                  <c:v>289.27300000000002</c:v>
                </c:pt>
                <c:pt idx="414">
                  <c:v>290.58600000000001</c:v>
                </c:pt>
                <c:pt idx="415">
                  <c:v>293.96100000000001</c:v>
                </c:pt>
                <c:pt idx="416">
                  <c:v>297.19099999999992</c:v>
                </c:pt>
                <c:pt idx="417">
                  <c:v>298.74599999999992</c:v>
                </c:pt>
                <c:pt idx="418">
                  <c:v>300.74200000000002</c:v>
                </c:pt>
                <c:pt idx="419">
                  <c:v>304.07</c:v>
                </c:pt>
                <c:pt idx="420">
                  <c:v>306.30799999999999</c:v>
                </c:pt>
                <c:pt idx="421">
                  <c:v>309.76799999999992</c:v>
                </c:pt>
                <c:pt idx="422">
                  <c:v>312.60899999999992</c:v>
                </c:pt>
                <c:pt idx="423">
                  <c:v>313.54500000000002</c:v>
                </c:pt>
                <c:pt idx="424">
                  <c:v>315.55900000000008</c:v>
                </c:pt>
                <c:pt idx="425">
                  <c:v>316.904</c:v>
                </c:pt>
                <c:pt idx="426">
                  <c:v>319.19600000000003</c:v>
                </c:pt>
                <c:pt idx="427">
                  <c:v>320.50099999999992</c:v>
                </c:pt>
                <c:pt idx="428">
                  <c:v>322.32</c:v>
                </c:pt>
                <c:pt idx="429">
                  <c:v>324.084</c:v>
                </c:pt>
                <c:pt idx="430">
                  <c:v>326.8</c:v>
                </c:pt>
                <c:pt idx="431">
                  <c:v>330.553</c:v>
                </c:pt>
                <c:pt idx="432">
                  <c:v>331.41199999999952</c:v>
                </c:pt>
                <c:pt idx="433">
                  <c:v>333.98099999999948</c:v>
                </c:pt>
                <c:pt idx="434">
                  <c:v>337.46800000000002</c:v>
                </c:pt>
                <c:pt idx="435">
                  <c:v>340.15100000000001</c:v>
                </c:pt>
                <c:pt idx="436">
                  <c:v>343.24299999999999</c:v>
                </c:pt>
                <c:pt idx="437">
                  <c:v>344.452</c:v>
                </c:pt>
                <c:pt idx="438">
                  <c:v>347.57499999999999</c:v>
                </c:pt>
                <c:pt idx="439">
                  <c:v>351.80599999999993</c:v>
                </c:pt>
                <c:pt idx="440">
                  <c:v>356.18299999999999</c:v>
                </c:pt>
                <c:pt idx="441">
                  <c:v>359.97500000000002</c:v>
                </c:pt>
                <c:pt idx="442">
                  <c:v>363.72199999999953</c:v>
                </c:pt>
                <c:pt idx="443">
                  <c:v>365.54399999999993</c:v>
                </c:pt>
                <c:pt idx="444">
                  <c:v>368.084</c:v>
                </c:pt>
                <c:pt idx="445">
                  <c:v>371.28899999999948</c:v>
                </c:pt>
                <c:pt idx="446">
                  <c:v>373.39100000000002</c:v>
                </c:pt>
                <c:pt idx="447">
                  <c:v>376.82600000000002</c:v>
                </c:pt>
                <c:pt idx="448">
                  <c:v>380.84</c:v>
                </c:pt>
                <c:pt idx="449">
                  <c:v>384.82900000000001</c:v>
                </c:pt>
                <c:pt idx="450">
                  <c:v>387.72</c:v>
                </c:pt>
                <c:pt idx="451">
                  <c:v>391.20400000000001</c:v>
                </c:pt>
                <c:pt idx="452">
                  <c:v>396.45100000000002</c:v>
                </c:pt>
                <c:pt idx="453">
                  <c:v>400.92899999999952</c:v>
                </c:pt>
                <c:pt idx="454">
                  <c:v>402.66500000000002</c:v>
                </c:pt>
                <c:pt idx="455">
                  <c:v>405.32</c:v>
                </c:pt>
                <c:pt idx="456">
                  <c:v>409.03300000000002</c:v>
                </c:pt>
                <c:pt idx="457">
                  <c:v>413.18299999999999</c:v>
                </c:pt>
                <c:pt idx="458">
                  <c:v>415.64699999999999</c:v>
                </c:pt>
                <c:pt idx="459">
                  <c:v>418.86399999999992</c:v>
                </c:pt>
                <c:pt idx="460">
                  <c:v>420.63</c:v>
                </c:pt>
                <c:pt idx="461">
                  <c:v>423.46800000000002</c:v>
                </c:pt>
                <c:pt idx="462">
                  <c:v>427.29099999999949</c:v>
                </c:pt>
                <c:pt idx="463">
                  <c:v>428.24799999999999</c:v>
                </c:pt>
                <c:pt idx="464">
                  <c:v>430.03599999999949</c:v>
                </c:pt>
                <c:pt idx="465">
                  <c:v>432.82499999999999</c:v>
                </c:pt>
                <c:pt idx="466">
                  <c:v>434.59399999999948</c:v>
                </c:pt>
                <c:pt idx="467">
                  <c:v>434.78800000000001</c:v>
                </c:pt>
                <c:pt idx="468">
                  <c:v>437.43299999999948</c:v>
                </c:pt>
                <c:pt idx="469">
                  <c:v>438.53599999999949</c:v>
                </c:pt>
                <c:pt idx="470">
                  <c:v>442.55</c:v>
                </c:pt>
                <c:pt idx="471">
                  <c:v>445.73799999999949</c:v>
                </c:pt>
                <c:pt idx="472">
                  <c:v>448.642</c:v>
                </c:pt>
                <c:pt idx="473">
                  <c:v>448.69900000000001</c:v>
                </c:pt>
                <c:pt idx="474">
                  <c:v>449.19200000000001</c:v>
                </c:pt>
                <c:pt idx="475">
                  <c:v>450.95299999999992</c:v>
                </c:pt>
                <c:pt idx="476">
                  <c:v>451.92200000000003</c:v>
                </c:pt>
                <c:pt idx="477">
                  <c:v>453.23399999999953</c:v>
                </c:pt>
                <c:pt idx="478">
                  <c:v>453.33300000000003</c:v>
                </c:pt>
                <c:pt idx="479">
                  <c:v>455.10899999999992</c:v>
                </c:pt>
                <c:pt idx="480">
                  <c:v>456.90499999999992</c:v>
                </c:pt>
                <c:pt idx="481">
                  <c:v>455.39</c:v>
                </c:pt>
                <c:pt idx="482">
                  <c:v>459.73</c:v>
                </c:pt>
                <c:pt idx="483">
                  <c:v>460.27199999999948</c:v>
                </c:pt>
                <c:pt idx="484">
                  <c:v>462.09399999999948</c:v>
                </c:pt>
                <c:pt idx="485">
                  <c:v>464.41799999999961</c:v>
                </c:pt>
                <c:pt idx="486">
                  <c:v>467.19600000000003</c:v>
                </c:pt>
                <c:pt idx="487">
                  <c:v>469.84199999999993</c:v>
                </c:pt>
                <c:pt idx="488">
                  <c:v>472.09</c:v>
                </c:pt>
                <c:pt idx="489">
                  <c:v>473.72599999999949</c:v>
                </c:pt>
                <c:pt idx="490">
                  <c:v>475.51799999999992</c:v>
                </c:pt>
                <c:pt idx="491">
                  <c:v>479.04199999999992</c:v>
                </c:pt>
                <c:pt idx="492">
                  <c:v>480.87299999999999</c:v>
                </c:pt>
                <c:pt idx="493">
                  <c:v>483.28500000000003</c:v>
                </c:pt>
                <c:pt idx="494">
                  <c:v>485.06599999999992</c:v>
                </c:pt>
                <c:pt idx="495">
                  <c:v>488.01499999999999</c:v>
                </c:pt>
                <c:pt idx="496">
                  <c:v>489.75599999999991</c:v>
                </c:pt>
                <c:pt idx="497">
                  <c:v>490.99499999999949</c:v>
                </c:pt>
                <c:pt idx="498">
                  <c:v>494.52800000000002</c:v>
                </c:pt>
                <c:pt idx="499">
                  <c:v>497.40599999999961</c:v>
                </c:pt>
                <c:pt idx="500">
                  <c:v>499.07499999999999</c:v>
                </c:pt>
                <c:pt idx="501">
                  <c:v>502.16199999999992</c:v>
                </c:pt>
                <c:pt idx="502">
                  <c:v>506.07900000000001</c:v>
                </c:pt>
                <c:pt idx="503">
                  <c:v>509.57299999999992</c:v>
                </c:pt>
                <c:pt idx="504">
                  <c:v>512.02800000000002</c:v>
                </c:pt>
                <c:pt idx="505">
                  <c:v>513.83900000000006</c:v>
                </c:pt>
                <c:pt idx="506">
                  <c:v>517.00400000000002</c:v>
                </c:pt>
                <c:pt idx="507">
                  <c:v>519.25800000000004</c:v>
                </c:pt>
                <c:pt idx="508">
                  <c:v>519.72799999999938</c:v>
                </c:pt>
                <c:pt idx="509">
                  <c:v>522.70500000000004</c:v>
                </c:pt>
                <c:pt idx="510">
                  <c:v>523.19899999999996</c:v>
                </c:pt>
                <c:pt idx="511">
                  <c:v>526.6</c:v>
                </c:pt>
                <c:pt idx="512">
                  <c:v>531.33099999999945</c:v>
                </c:pt>
                <c:pt idx="513">
                  <c:v>536.00400000000002</c:v>
                </c:pt>
                <c:pt idx="514">
                  <c:v>538.87</c:v>
                </c:pt>
                <c:pt idx="515">
                  <c:v>541.64300000000003</c:v>
                </c:pt>
                <c:pt idx="516">
                  <c:v>547.14300000000003</c:v>
                </c:pt>
                <c:pt idx="517">
                  <c:v>551.62599999999998</c:v>
                </c:pt>
                <c:pt idx="518">
                  <c:v>555.875</c:v>
                </c:pt>
                <c:pt idx="519">
                  <c:v>558.94099999999946</c:v>
                </c:pt>
                <c:pt idx="520">
                  <c:v>565.07899999999995</c:v>
                </c:pt>
                <c:pt idx="521">
                  <c:v>567.5679999999993</c:v>
                </c:pt>
                <c:pt idx="522">
                  <c:v>569.07899999999995</c:v>
                </c:pt>
                <c:pt idx="523">
                  <c:v>572.50300000000004</c:v>
                </c:pt>
                <c:pt idx="524">
                  <c:v>580.197</c:v>
                </c:pt>
                <c:pt idx="525">
                  <c:v>589.803</c:v>
                </c:pt>
                <c:pt idx="526">
                  <c:v>604.23699999999997</c:v>
                </c:pt>
                <c:pt idx="527">
                  <c:v>628.12099999999998</c:v>
                </c:pt>
                <c:pt idx="528">
                  <c:v>618.60299999999938</c:v>
                </c:pt>
                <c:pt idx="529">
                  <c:v>602.28499999999997</c:v>
                </c:pt>
                <c:pt idx="530">
                  <c:v>600.01800000000003</c:v>
                </c:pt>
                <c:pt idx="531">
                  <c:v>601.78899999999999</c:v>
                </c:pt>
                <c:pt idx="532">
                  <c:v>604.23299999999938</c:v>
                </c:pt>
                <c:pt idx="533">
                  <c:v>605.47299999999996</c:v>
                </c:pt>
                <c:pt idx="534">
                  <c:v>606.45299999999918</c:v>
                </c:pt>
                <c:pt idx="535">
                  <c:v>605.65099999999939</c:v>
                </c:pt>
                <c:pt idx="536">
                  <c:v>606.40899999999999</c:v>
                </c:pt>
                <c:pt idx="537">
                  <c:v>610.39</c:v>
                </c:pt>
                <c:pt idx="538">
                  <c:v>611.28099999999995</c:v>
                </c:pt>
                <c:pt idx="539">
                  <c:v>612.76599999999996</c:v>
                </c:pt>
                <c:pt idx="540">
                  <c:v>616.73599999999999</c:v>
                </c:pt>
                <c:pt idx="541">
                  <c:v>619.42499999999939</c:v>
                </c:pt>
                <c:pt idx="542">
                  <c:v>622.21100000000001</c:v>
                </c:pt>
                <c:pt idx="543">
                  <c:v>625.428</c:v>
                </c:pt>
                <c:pt idx="544">
                  <c:v>630.35199999999918</c:v>
                </c:pt>
                <c:pt idx="545">
                  <c:v>632.62300000000005</c:v>
                </c:pt>
                <c:pt idx="546">
                  <c:v>638.38</c:v>
                </c:pt>
                <c:pt idx="547">
                  <c:v>645.82799999999918</c:v>
                </c:pt>
                <c:pt idx="548">
                  <c:v>671.48299999999938</c:v>
                </c:pt>
                <c:pt idx="549">
                  <c:v>663.79100000000005</c:v>
                </c:pt>
                <c:pt idx="550">
                  <c:v>661.22699999999998</c:v>
                </c:pt>
                <c:pt idx="551">
                  <c:v>665.58</c:v>
                </c:pt>
                <c:pt idx="552">
                  <c:v>673.73099999999999</c:v>
                </c:pt>
                <c:pt idx="553">
                  <c:v>681.875</c:v>
                </c:pt>
                <c:pt idx="554">
                  <c:v>685.13699999999938</c:v>
                </c:pt>
                <c:pt idx="555">
                  <c:v>688.99699999999996</c:v>
                </c:pt>
                <c:pt idx="556">
                  <c:v>692.75099999999998</c:v>
                </c:pt>
                <c:pt idx="557">
                  <c:v>697.00099999999998</c:v>
                </c:pt>
                <c:pt idx="558">
                  <c:v>700.99599999999998</c:v>
                </c:pt>
                <c:pt idx="559">
                  <c:v>702.80099999999948</c:v>
                </c:pt>
                <c:pt idx="560">
                  <c:v>704.27200000000005</c:v>
                </c:pt>
                <c:pt idx="561">
                  <c:v>710.71</c:v>
                </c:pt>
                <c:pt idx="562">
                  <c:v>712.61599999999999</c:v>
                </c:pt>
                <c:pt idx="563">
                  <c:v>714.04399999999998</c:v>
                </c:pt>
                <c:pt idx="564">
                  <c:v>719.60799999999938</c:v>
                </c:pt>
                <c:pt idx="565">
                  <c:v>728.90899999999999</c:v>
                </c:pt>
                <c:pt idx="566">
                  <c:v>732.45199999999932</c:v>
                </c:pt>
                <c:pt idx="567">
                  <c:v>736.65800000000002</c:v>
                </c:pt>
                <c:pt idx="568">
                  <c:v>738.85799999999904</c:v>
                </c:pt>
                <c:pt idx="569">
                  <c:v>739.91199999999947</c:v>
                </c:pt>
                <c:pt idx="570">
                  <c:v>741.59</c:v>
                </c:pt>
                <c:pt idx="571">
                  <c:v>745.66</c:v>
                </c:pt>
                <c:pt idx="572">
                  <c:v>745.83199999999931</c:v>
                </c:pt>
                <c:pt idx="573">
                  <c:v>753.928</c:v>
                </c:pt>
                <c:pt idx="574">
                  <c:v>754.98400000000004</c:v>
                </c:pt>
                <c:pt idx="575">
                  <c:v>752.95399999999938</c:v>
                </c:pt>
                <c:pt idx="576">
                  <c:v>756.81699999999944</c:v>
                </c:pt>
                <c:pt idx="577">
                  <c:v>763.23900000000003</c:v>
                </c:pt>
                <c:pt idx="578">
                  <c:v>764.399</c:v>
                </c:pt>
                <c:pt idx="579">
                  <c:v>768.07299999999998</c:v>
                </c:pt>
                <c:pt idx="580">
                  <c:v>770.18100000000004</c:v>
                </c:pt>
                <c:pt idx="581">
                  <c:v>775.41499999999996</c:v>
                </c:pt>
                <c:pt idx="582">
                  <c:v>780.95599999999945</c:v>
                </c:pt>
                <c:pt idx="583">
                  <c:v>781.81599999999946</c:v>
                </c:pt>
                <c:pt idx="584">
                  <c:v>786.28599999999994</c:v>
                </c:pt>
                <c:pt idx="585">
                  <c:v>792.21</c:v>
                </c:pt>
                <c:pt idx="586">
                  <c:v>793.875</c:v>
                </c:pt>
                <c:pt idx="587">
                  <c:v>787.95599999999945</c:v>
                </c:pt>
                <c:pt idx="588">
                  <c:v>793.80999999999949</c:v>
                </c:pt>
                <c:pt idx="589">
                  <c:v>800.41899999999998</c:v>
                </c:pt>
                <c:pt idx="590">
                  <c:v>800.90699999999947</c:v>
                </c:pt>
                <c:pt idx="591">
                  <c:v>802.3229999999993</c:v>
                </c:pt>
                <c:pt idx="592">
                  <c:v>800.43199999999945</c:v>
                </c:pt>
                <c:pt idx="593">
                  <c:v>804.94499999999948</c:v>
                </c:pt>
                <c:pt idx="594">
                  <c:v>806.59799999999996</c:v>
                </c:pt>
                <c:pt idx="595">
                  <c:v>808.05799999999931</c:v>
                </c:pt>
                <c:pt idx="596">
                  <c:v>812.42099999999948</c:v>
                </c:pt>
                <c:pt idx="597">
                  <c:v>816.72400000000005</c:v>
                </c:pt>
                <c:pt idx="598">
                  <c:v>817.46799999999917</c:v>
                </c:pt>
                <c:pt idx="599">
                  <c:v>815.43199999999945</c:v>
                </c:pt>
                <c:pt idx="600">
                  <c:v>825.16599999999949</c:v>
                </c:pt>
                <c:pt idx="601">
                  <c:v>832.40699999999947</c:v>
                </c:pt>
                <c:pt idx="602">
                  <c:v>834.04</c:v>
                </c:pt>
                <c:pt idx="603">
                  <c:v>835.32099999999946</c:v>
                </c:pt>
                <c:pt idx="604">
                  <c:v>836.96599999999944</c:v>
                </c:pt>
                <c:pt idx="605">
                  <c:v>836.88499999999999</c:v>
                </c:pt>
                <c:pt idx="606">
                  <c:v>834.99300000000005</c:v>
                </c:pt>
                <c:pt idx="607">
                  <c:v>834.63900000000001</c:v>
                </c:pt>
                <c:pt idx="608">
                  <c:v>834.22</c:v>
                </c:pt>
                <c:pt idx="609">
                  <c:v>837.89199999999948</c:v>
                </c:pt>
                <c:pt idx="610">
                  <c:v>840.3179999999993</c:v>
                </c:pt>
                <c:pt idx="611">
                  <c:v>837.70100000000002</c:v>
                </c:pt>
                <c:pt idx="612">
                  <c:v>843.49099999999999</c:v>
                </c:pt>
                <c:pt idx="613">
                  <c:v>847.25099999999998</c:v>
                </c:pt>
                <c:pt idx="614">
                  <c:v>848.16699999999946</c:v>
                </c:pt>
                <c:pt idx="615">
                  <c:v>848.9429999999993</c:v>
                </c:pt>
                <c:pt idx="616">
                  <c:v>849.59299999999996</c:v>
                </c:pt>
                <c:pt idx="617">
                  <c:v>851.14699999999948</c:v>
                </c:pt>
                <c:pt idx="618">
                  <c:v>851.84299999999917</c:v>
                </c:pt>
                <c:pt idx="619">
                  <c:v>853.38900000000001</c:v>
                </c:pt>
                <c:pt idx="620">
                  <c:v>851.44499999999948</c:v>
                </c:pt>
                <c:pt idx="621">
                  <c:v>856.40199999999948</c:v>
                </c:pt>
                <c:pt idx="622">
                  <c:v>857.42399999999998</c:v>
                </c:pt>
                <c:pt idx="623">
                  <c:v>847.36099999999931</c:v>
                </c:pt>
                <c:pt idx="624">
                  <c:v>851.35999999999945</c:v>
                </c:pt>
                <c:pt idx="625">
                  <c:v>857.096</c:v>
                </c:pt>
                <c:pt idx="626">
                  <c:v>860.65199999999948</c:v>
                </c:pt>
                <c:pt idx="627">
                  <c:v>855.64199999999948</c:v>
                </c:pt>
                <c:pt idx="628">
                  <c:v>860.66899999999998</c:v>
                </c:pt>
                <c:pt idx="629">
                  <c:v>863.88</c:v>
                </c:pt>
                <c:pt idx="630">
                  <c:v>871.63</c:v>
                </c:pt>
                <c:pt idx="631">
                  <c:v>872.29100000000005</c:v>
                </c:pt>
                <c:pt idx="632">
                  <c:v>936.48500000000001</c:v>
                </c:pt>
                <c:pt idx="633">
                  <c:v>1142.181</c:v>
                </c:pt>
                <c:pt idx="634">
                  <c:v>1480.7670000000001</c:v>
                </c:pt>
                <c:pt idx="635">
                  <c:v>1669.2639999999999</c:v>
                </c:pt>
                <c:pt idx="636">
                  <c:v>1730.163</c:v>
                </c:pt>
                <c:pt idx="637">
                  <c:v>1590.16</c:v>
                </c:pt>
                <c:pt idx="638">
                  <c:v>1668.4849999999999</c:v>
                </c:pt>
                <c:pt idx="639">
                  <c:v>1787.7059999999999</c:v>
                </c:pt>
                <c:pt idx="640">
                  <c:v>1799.221</c:v>
                </c:pt>
                <c:pt idx="641">
                  <c:v>1704.0050000000001</c:v>
                </c:pt>
                <c:pt idx="642">
                  <c:v>1693.74</c:v>
                </c:pt>
                <c:pt idx="643">
                  <c:v>1728.125</c:v>
                </c:pt>
                <c:pt idx="644">
                  <c:v>1819.7429999999999</c:v>
                </c:pt>
                <c:pt idx="645">
                  <c:v>1975.364</c:v>
                </c:pt>
                <c:pt idx="646">
                  <c:v>2044.6669999999999</c:v>
                </c:pt>
                <c:pt idx="647">
                  <c:v>2017.288</c:v>
                </c:pt>
                <c:pt idx="648">
                  <c:v>2010.088</c:v>
                </c:pt>
                <c:pt idx="649">
                  <c:v>2150.9110000000001</c:v>
                </c:pt>
                <c:pt idx="650">
                  <c:v>2106.5120000000002</c:v>
                </c:pt>
                <c:pt idx="651">
                  <c:v>2044.2919999999999</c:v>
                </c:pt>
                <c:pt idx="652">
                  <c:v>2034.4860000000001</c:v>
                </c:pt>
                <c:pt idx="653">
                  <c:v>2023.9970000000001</c:v>
                </c:pt>
                <c:pt idx="654">
                  <c:v>2015.1969999999999</c:v>
                </c:pt>
                <c:pt idx="655">
                  <c:v>2014.65</c:v>
                </c:pt>
                <c:pt idx="656">
                  <c:v>1981.1590000000001</c:v>
                </c:pt>
                <c:pt idx="657">
                  <c:v>1998.537</c:v>
                </c:pt>
                <c:pt idx="658">
                  <c:v>1991.144</c:v>
                </c:pt>
                <c:pt idx="659">
                  <c:v>2009.2950000000001</c:v>
                </c:pt>
                <c:pt idx="660">
                  <c:v>2057.1370000000002</c:v>
                </c:pt>
                <c:pt idx="661">
                  <c:v>2243.5720000000001</c:v>
                </c:pt>
                <c:pt idx="662">
                  <c:v>2428.2159999999999</c:v>
                </c:pt>
                <c:pt idx="663">
                  <c:v>2531.6680000000001</c:v>
                </c:pt>
                <c:pt idx="664">
                  <c:v>2590.3359999999998</c:v>
                </c:pt>
                <c:pt idx="665">
                  <c:v>2671.4459999999999</c:v>
                </c:pt>
                <c:pt idx="666">
                  <c:v>2703.4450000000002</c:v>
                </c:pt>
                <c:pt idx="667">
                  <c:v>2680.3249999999998</c:v>
                </c:pt>
                <c:pt idx="668">
                  <c:v>2656.502</c:v>
                </c:pt>
                <c:pt idx="669">
                  <c:v>2678.3910000000001</c:v>
                </c:pt>
                <c:pt idx="670">
                  <c:v>2622.98</c:v>
                </c:pt>
                <c:pt idx="671">
                  <c:v>2603.4859999999999</c:v>
                </c:pt>
                <c:pt idx="672">
                  <c:v>2647.5050000000001</c:v>
                </c:pt>
                <c:pt idx="673">
                  <c:v>2733.0810000000001</c:v>
                </c:pt>
                <c:pt idx="674">
                  <c:v>2684.203</c:v>
                </c:pt>
                <c:pt idx="675">
                  <c:v>2673.6660000000002</c:v>
                </c:pt>
                <c:pt idx="676">
                  <c:v>2634.893</c:v>
                </c:pt>
                <c:pt idx="677">
                  <c:v>2644.746999999998</c:v>
                </c:pt>
                <c:pt idx="678">
                  <c:v>2669.1640000000002</c:v>
                </c:pt>
                <c:pt idx="679">
                  <c:v>2669.39</c:v>
                </c:pt>
                <c:pt idx="680">
                  <c:v>2616.2379999999998</c:v>
                </c:pt>
                <c:pt idx="681">
                  <c:v>2648.761</c:v>
                </c:pt>
                <c:pt idx="682">
                  <c:v>2665.1010000000001</c:v>
                </c:pt>
                <c:pt idx="683">
                  <c:v>2656.8789999999999</c:v>
                </c:pt>
                <c:pt idx="684">
                  <c:v>2748.98</c:v>
                </c:pt>
                <c:pt idx="685">
                  <c:v>2874.4050000000002</c:v>
                </c:pt>
                <c:pt idx="686">
                  <c:v>2973.3470000000002</c:v>
                </c:pt>
                <c:pt idx="687">
                  <c:v>3045.674</c:v>
                </c:pt>
                <c:pt idx="688">
                  <c:v>3139.116</c:v>
                </c:pt>
                <c:pt idx="689" formatCode="General">
                  <c:v>3222.286999999998</c:v>
                </c:pt>
                <c:pt idx="690" formatCode="General">
                  <c:v>3310.26</c:v>
                </c:pt>
                <c:pt idx="691" formatCode="General">
                  <c:v>3419.5549999999998</c:v>
                </c:pt>
                <c:pt idx="692" formatCode="General">
                  <c:v>3508.9650000000001</c:v>
                </c:pt>
                <c:pt idx="693" formatCode="General">
                  <c:v>3630.628999999999</c:v>
                </c:pt>
                <c:pt idx="694" formatCode="General">
                  <c:v>3702.0830000000001</c:v>
                </c:pt>
                <c:pt idx="695" formatCode="General">
                  <c:v>3685.2979999999998</c:v>
                </c:pt>
                <c:pt idx="696" formatCode="General">
                  <c:v>3733.498</c:v>
                </c:pt>
                <c:pt idx="697" formatCode="General">
                  <c:v>3869.4369999999999</c:v>
                </c:pt>
                <c:pt idx="698" formatCode="General">
                  <c:v>3925.668999999999</c:v>
                </c:pt>
                <c:pt idx="699" formatCode="General">
                  <c:v>3965.0010000000002</c:v>
                </c:pt>
                <c:pt idx="700" formatCode="General">
                  <c:v>3932.3319999999999</c:v>
                </c:pt>
                <c:pt idx="701" formatCode="General">
                  <c:v>3970.779</c:v>
                </c:pt>
                <c:pt idx="702" formatCode="General">
                  <c:v>4008.88</c:v>
                </c:pt>
                <c:pt idx="703" formatCode="General">
                  <c:v>4096.9539999999997</c:v>
                </c:pt>
                <c:pt idx="704" formatCode="General">
                  <c:v>4072.0219999999999</c:v>
                </c:pt>
                <c:pt idx="705" formatCode="General">
                  <c:v>4041.2730000000001</c:v>
                </c:pt>
                <c:pt idx="706" formatCode="General">
                  <c:v>3847.9369999999999</c:v>
                </c:pt>
                <c:pt idx="707" formatCode="General">
                  <c:v>3898.404</c:v>
                </c:pt>
              </c:numCache>
            </c:numRef>
          </c:yVal>
          <c:smooth val="0"/>
          <c:extLst>
            <c:ext xmlns:c16="http://schemas.microsoft.com/office/drawing/2014/chart" uri="{C3380CC4-5D6E-409C-BE32-E72D297353CC}">
              <c16:uniqueId val="{00000000-43FF-427B-8831-A0CB3710885F}"/>
            </c:ext>
          </c:extLst>
        </c:ser>
        <c:dLbls>
          <c:showLegendKey val="0"/>
          <c:showVal val="0"/>
          <c:showCatName val="0"/>
          <c:showSerName val="0"/>
          <c:showPercent val="0"/>
          <c:showBubbleSize val="0"/>
        </c:dLbls>
        <c:axId val="-2097394408"/>
        <c:axId val="-2097391208"/>
      </c:scatterChart>
      <c:valAx>
        <c:axId val="-2097394408"/>
        <c:scaling>
          <c:orientation val="minMax"/>
          <c:max val="2015"/>
          <c:min val="196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zh-CN"/>
          </a:p>
        </c:txPr>
        <c:crossAx val="-2097391208"/>
        <c:crosses val="autoZero"/>
        <c:crossBetween val="midCat"/>
        <c:majorUnit val="5"/>
        <c:minorUnit val="1"/>
      </c:valAx>
      <c:valAx>
        <c:axId val="-2097391208"/>
        <c:scaling>
          <c:orientation val="minMax"/>
          <c:max val="4500"/>
          <c:min val="0"/>
        </c:scaling>
        <c:delete val="0"/>
        <c:axPos val="l"/>
        <c:title>
          <c:tx>
            <c:rich>
              <a:bodyPr rot="-5400000" vert="horz"/>
              <a:lstStyle/>
              <a:p>
                <a:pPr>
                  <a:defRPr/>
                </a:pPr>
                <a:r>
                  <a:rPr lang="en-US" sz="2000" b="0" i="1">
                    <a:latin typeface="Arial" pitchFamily="34" charset="0"/>
                    <a:cs typeface="Arial" pitchFamily="34" charset="0"/>
                  </a:rPr>
                  <a:t>billions of dollars</a:t>
                </a:r>
              </a:p>
            </c:rich>
          </c:tx>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097394408"/>
        <c:crosses val="autoZero"/>
        <c:crossBetween val="midCat"/>
        <c:majorUnit val="500"/>
        <c:minorUnit val="100"/>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Chapter</a:t>
            </a:r>
            <a:r>
              <a:rPr lang="en-US" baseline="0" dirty="0"/>
              <a:t> 4 covers topics that many students will have seen in their introductory course, including: the functions, types, and measures of money; fractional reserve banking and the money multiplier; the Fed’s tools for controlling the money supply; and bank runs. </a:t>
            </a:r>
          </a:p>
          <a:p>
            <a:pPr eaLnBrk="1" hangingPunct="1"/>
            <a:endParaRPr lang="en-US" baseline="0" dirty="0"/>
          </a:p>
          <a:p>
            <a:pPr eaLnBrk="1" hangingPunct="1"/>
            <a:r>
              <a:rPr lang="en-US" baseline="0" dirty="0"/>
              <a:t>As a result, you might consider a homework or quiz to get students to review these basic concepts on their own so you can use class time for the more intermediate-level material. This material includes: a more sophisticated model of the money multiplier; bank leverage and capital requirements. </a:t>
            </a:r>
          </a:p>
          <a:p>
            <a:pPr eaLnBrk="1" hangingPunct="1"/>
            <a:endParaRPr lang="en-US" baseline="0" dirty="0"/>
          </a:p>
          <a:p>
            <a:pPr eaLnBrk="1" hangingPunct="1"/>
            <a:r>
              <a:rPr lang="en-US" baseline="0" dirty="0"/>
              <a:t>The material in this chapter lends itself well to current events analysis; if you can free up class time by having students review the basics on their own, you might consider devoting class time to the discussion of current Federal Reserve policy, recent problems in banking sector, or other topical issues.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F1DD67-AFA9-4E14-8168-9D3F72574E45}" type="slidenum">
              <a:rPr lang="en-US"/>
              <a:pPr>
                <a:defRPr/>
              </a:pPr>
              <a:t>9</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717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6E81A6-9A71-47B1-A0B2-4BC151D397CD}" type="slidenum">
              <a:rPr lang="en-US" smtClean="0"/>
              <a:pPr/>
              <a:t>10</a:t>
            </a:fld>
            <a:endParaRPr lang="en-US"/>
          </a:p>
        </p:txBody>
      </p:sp>
      <p:sp>
        <p:nvSpPr>
          <p:cNvPr id="66564" name="Rectangle 3"/>
          <p:cNvSpPr>
            <a:spLocks noGrp="1" noChangeArrowheads="1"/>
          </p:cNvSpPr>
          <p:nvPr>
            <p:ph type="body" idx="1"/>
          </p:nvPr>
        </p:nvSpPr>
        <p:spPr/>
        <p:txBody>
          <a:bodyPr/>
          <a:lstStyle/>
          <a:p>
            <a:r>
              <a:rPr lang="en-US" dirty="0"/>
              <a:t>It might be worthwhile at this point to explain why deposits are liabilities and why reserves and loans are assets.</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1642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558925" y="650875"/>
            <a:ext cx="3748088" cy="2811463"/>
          </a:xfrm>
          <a:ln/>
        </p:spPr>
      </p:sp>
      <p:sp>
        <p:nvSpPr>
          <p:cNvPr id="675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Remind your students to keep in mind that </a:t>
            </a:r>
            <a:r>
              <a:rPr lang="en-US" i="1" dirty="0"/>
              <a:t>M</a:t>
            </a:r>
            <a:r>
              <a:rPr lang="en-US" dirty="0"/>
              <a:t> = </a:t>
            </a:r>
            <a:r>
              <a:rPr lang="en-US" i="1" dirty="0"/>
              <a:t>C</a:t>
            </a:r>
            <a:r>
              <a:rPr lang="en-US" dirty="0"/>
              <a:t> + </a:t>
            </a:r>
            <a:r>
              <a:rPr lang="en-US" i="1" dirty="0"/>
              <a:t>D</a:t>
            </a:r>
            <a:r>
              <a:rPr lang="en-US" dirty="0"/>
              <a:t> in all of the scenarios. </a:t>
            </a:r>
          </a:p>
        </p:txBody>
      </p:sp>
      <p:sp>
        <p:nvSpPr>
          <p:cNvPr id="4" name="Slide Number Placeholder 3"/>
          <p:cNvSpPr>
            <a:spLocks noGrp="1"/>
          </p:cNvSpPr>
          <p:nvPr>
            <p:ph type="sldNum" sz="quarter" idx="5"/>
          </p:nvPr>
        </p:nvSpPr>
        <p:spPr/>
        <p:txBody>
          <a:bodyPr/>
          <a:lstStyle/>
          <a:p>
            <a:pPr>
              <a:defRPr/>
            </a:pPr>
            <a:fld id="{DC3FA891-2792-4C5E-A945-ED67654EC261}" type="slidenum">
              <a:rPr lang="en-US" smtClean="0"/>
              <a:pPr>
                <a:defRPr/>
              </a:pPr>
              <a:t>11</a:t>
            </a:fld>
            <a:endParaRPr lang="en-US"/>
          </a:p>
        </p:txBody>
      </p:sp>
    </p:spTree>
    <p:extLst>
      <p:ext uri="{BB962C8B-B14F-4D97-AF65-F5344CB8AC3E}">
        <p14:creationId xmlns:p14="http://schemas.microsoft.com/office/powerpoint/2010/main" val="280912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E68BD1-6F5F-4F6B-A04F-F244680FFAB1}" type="slidenum">
              <a:rPr lang="en-US"/>
              <a:pPr>
                <a:defRPr/>
              </a:pPr>
              <a:t>12</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9809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506A0B-1AD5-4CBF-8004-735508AB27BC}" type="slidenum">
              <a:rPr lang="en-US"/>
              <a:pPr>
                <a:defRPr/>
              </a:pPr>
              <a:t>13</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50196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989FCF-5C49-4051-87E4-91D4D0C84AE7}" type="slidenum">
              <a:rPr lang="en-US"/>
              <a:pPr>
                <a:defRPr/>
              </a:pPr>
              <a:t>14</a:t>
            </a:fld>
            <a:endParaRPr lang="en-US"/>
          </a:p>
        </p:txBody>
      </p:sp>
      <p:sp>
        <p:nvSpPr>
          <p:cNvPr id="70659" name="Rectangle 2"/>
          <p:cNvSpPr>
            <a:spLocks noGrp="1" noRot="1" noChangeAspect="1" noChangeArrowheads="1" noTextEdit="1"/>
          </p:cNvSpPr>
          <p:nvPr>
            <p:ph type="sldImg"/>
          </p:nvPr>
        </p:nvSpPr>
        <p:spPr>
          <a:xfrm>
            <a:off x="1558925" y="650875"/>
            <a:ext cx="3748088" cy="2811463"/>
          </a:xfrm>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5525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0381D0-D7E9-4EF7-B436-C4942991047E}" type="slidenum">
              <a:rPr lang="en-US" smtClean="0"/>
              <a:pPr/>
              <a:t>15</a:t>
            </a:fld>
            <a:endParaRPr lang="en-US"/>
          </a:p>
        </p:txBody>
      </p:sp>
      <p:sp>
        <p:nvSpPr>
          <p:cNvPr id="71684" name="Rectangle 3"/>
          <p:cNvSpPr>
            <a:spLocks noGrp="1" noChangeArrowheads="1"/>
          </p:cNvSpPr>
          <p:nvPr>
            <p:ph type="body" idx="1"/>
          </p:nvPr>
        </p:nvSpPr>
        <p:spPr/>
        <p:txBody>
          <a:bodyPr/>
          <a:lstStyle/>
          <a:p>
            <a:r>
              <a:rPr lang="en-US" dirty="0"/>
              <a:t>Maybe the borrower deposits the $800 in the bank. Or maybe the borrower uses the money to buy something from someone else, who then deposits it in the bank. In either case, the $800 finds its way back into the banking system. </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75390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803777-D6E1-4E0A-B8B8-D49774C1AA1B}" type="slidenum">
              <a:rPr lang="en-US" smtClean="0"/>
              <a:pPr/>
              <a:t>16</a:t>
            </a:fld>
            <a:endParaRPr lang="en-US"/>
          </a:p>
        </p:txBody>
      </p:sp>
      <p:sp>
        <p:nvSpPr>
          <p:cNvPr id="72708" name="Rectangle 3"/>
          <p:cNvSpPr>
            <a:spLocks noGrp="1" noChangeArrowheads="1"/>
          </p:cNvSpPr>
          <p:nvPr>
            <p:ph type="body" idx="1"/>
          </p:nvPr>
        </p:nvSpPr>
        <p:spPr/>
        <p:txBody>
          <a:bodyPr/>
          <a:lstStyle/>
          <a:p>
            <a:r>
              <a:rPr lang="en-US" dirty="0"/>
              <a:t>Again, the person who borrowed the $640 will either deposit it in his/her own checking account or will use it to buy something from somebody who, in turn, deposits it in his/her checking account. In either case, the $640 winds up in a bank somewhere and that bank can then use it to make new loans.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808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5B8DF5-8D7C-4D75-B0AA-4DD0419198E0}" type="slidenum">
              <a:rPr lang="en-US"/>
              <a:pPr>
                <a:defRPr/>
              </a:pPr>
              <a:t>17</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0941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C9CEC5-2D21-4D7F-8E1F-CB768B461E62}" type="slidenum">
              <a:rPr lang="en-US"/>
              <a:pPr>
                <a:defRPr/>
              </a:pPr>
              <a:t>18</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4021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558925" y="650875"/>
            <a:ext cx="3748088" cy="2811463"/>
          </a:xfrm>
          <a:ln/>
        </p:spPr>
      </p:sp>
      <p:sp>
        <p:nvSpPr>
          <p:cNvPr id="911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slide and the following three slides correspond to the subsection “Bank Capital, Leverage, and Capital Requirements” on pp. 90-91. </a:t>
            </a:r>
          </a:p>
        </p:txBody>
      </p:sp>
      <p:sp>
        <p:nvSpPr>
          <p:cNvPr id="4" name="Slide Number Placeholder 3"/>
          <p:cNvSpPr>
            <a:spLocks noGrp="1"/>
          </p:cNvSpPr>
          <p:nvPr>
            <p:ph type="sldNum" sz="quarter" idx="5"/>
          </p:nvPr>
        </p:nvSpPr>
        <p:spPr/>
        <p:txBody>
          <a:bodyPr/>
          <a:lstStyle/>
          <a:p>
            <a:pPr>
              <a:defRPr/>
            </a:pPr>
            <a:fld id="{A5F8FA95-A10C-409A-99C2-EEF266D9E92B}" type="slidenum">
              <a:rPr lang="en-US" smtClean="0"/>
              <a:pPr>
                <a:defRPr/>
              </a:pPr>
              <a:t>19</a:t>
            </a:fld>
            <a:endParaRPr lang="en-US"/>
          </a:p>
        </p:txBody>
      </p:sp>
    </p:spTree>
    <p:extLst>
      <p:ext uri="{BB962C8B-B14F-4D97-AF65-F5344CB8AC3E}">
        <p14:creationId xmlns:p14="http://schemas.microsoft.com/office/powerpoint/2010/main" val="1981557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558925" y="650875"/>
            <a:ext cx="3748088" cy="2811463"/>
          </a:xfrm>
          <a:ln/>
        </p:spPr>
      </p:sp>
      <p:sp>
        <p:nvSpPr>
          <p:cNvPr id="921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Banks are highly leveraged. </a:t>
            </a:r>
          </a:p>
        </p:txBody>
      </p:sp>
      <p:sp>
        <p:nvSpPr>
          <p:cNvPr id="4" name="Slide Number Placeholder 3"/>
          <p:cNvSpPr>
            <a:spLocks noGrp="1"/>
          </p:cNvSpPr>
          <p:nvPr>
            <p:ph type="sldNum" sz="quarter" idx="5"/>
          </p:nvPr>
        </p:nvSpPr>
        <p:spPr/>
        <p:txBody>
          <a:bodyPr/>
          <a:lstStyle/>
          <a:p>
            <a:pPr>
              <a:defRPr/>
            </a:pPr>
            <a:fld id="{0BAD294B-C4A8-4D33-8869-E8FD32B4F924}" type="slidenum">
              <a:rPr lang="en-US" smtClean="0"/>
              <a:pPr>
                <a:defRPr/>
              </a:pPr>
              <a:t>20</a:t>
            </a:fld>
            <a:endParaRPr lang="en-US"/>
          </a:p>
        </p:txBody>
      </p:sp>
    </p:spTree>
    <p:extLst>
      <p:ext uri="{BB962C8B-B14F-4D97-AF65-F5344CB8AC3E}">
        <p14:creationId xmlns:p14="http://schemas.microsoft.com/office/powerpoint/2010/main" val="44183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558925" y="650875"/>
            <a:ext cx="3748088" cy="2811463"/>
          </a:xfrm>
          <a:ln/>
        </p:spPr>
      </p:sp>
      <p:sp>
        <p:nvSpPr>
          <p:cNvPr id="931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Because banks are highly leveraged, a small loss of assets could wipe out bank equity. </a:t>
            </a:r>
          </a:p>
        </p:txBody>
      </p:sp>
      <p:sp>
        <p:nvSpPr>
          <p:cNvPr id="4" name="Slide Number Placeholder 3"/>
          <p:cNvSpPr>
            <a:spLocks noGrp="1"/>
          </p:cNvSpPr>
          <p:nvPr>
            <p:ph type="sldNum" sz="quarter" idx="5"/>
          </p:nvPr>
        </p:nvSpPr>
        <p:spPr/>
        <p:txBody>
          <a:bodyPr/>
          <a:lstStyle/>
          <a:p>
            <a:pPr>
              <a:defRPr/>
            </a:pPr>
            <a:fld id="{3F0318AB-9EC2-4D9A-A1F1-BBE0CBB68224}" type="slidenum">
              <a:rPr lang="en-US" smtClean="0"/>
              <a:pPr>
                <a:defRPr/>
              </a:pPr>
              <a:t>21</a:t>
            </a:fld>
            <a:endParaRPr lang="en-US"/>
          </a:p>
        </p:txBody>
      </p:sp>
    </p:spTree>
    <p:extLst>
      <p:ext uri="{BB962C8B-B14F-4D97-AF65-F5344CB8AC3E}">
        <p14:creationId xmlns:p14="http://schemas.microsoft.com/office/powerpoint/2010/main" val="1764106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918127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69235D-8786-449F-AC68-D3173A50410C}" type="slidenum">
              <a:rPr lang="en-US"/>
              <a:pPr>
                <a:defRPr/>
              </a:pPr>
              <a:t>23</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64004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B9159F-D9F0-43FC-B689-02370E75AF51}" type="slidenum">
              <a:rPr lang="en-US" smtClean="0"/>
              <a:pPr/>
              <a:t>24</a:t>
            </a:fld>
            <a:endParaRPr lang="en-US"/>
          </a:p>
        </p:txBody>
      </p:sp>
      <p:sp>
        <p:nvSpPr>
          <p:cNvPr id="76804" name="Rectangle 3"/>
          <p:cNvSpPr>
            <a:spLocks noGrp="1" noChangeArrowheads="1"/>
          </p:cNvSpPr>
          <p:nvPr>
            <p:ph type="body" idx="1"/>
          </p:nvPr>
        </p:nvSpPr>
        <p:spPr/>
        <p:txBody>
          <a:bodyPr/>
          <a:lstStyle/>
          <a:p>
            <a:r>
              <a:rPr lang="en-US" dirty="0"/>
              <a:t>The point of all this algebra is to express the money supply in terms of the three exogenous variables described on the preceding slide. </a:t>
            </a:r>
          </a:p>
          <a:p>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054639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F85A09-EFD1-4C46-8D1C-FFA81A1AF40E}" type="slidenum">
              <a:rPr lang="en-US"/>
              <a:pPr>
                <a:defRPr/>
              </a:pPr>
              <a:t>25</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33994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70656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a:t>Note: An increase in </a:t>
            </a:r>
            <a:r>
              <a:rPr lang="en-US" b="1" i="1" dirty="0" err="1"/>
              <a:t>cr</a:t>
            </a:r>
            <a:r>
              <a:rPr lang="en-US" dirty="0"/>
              <a:t> raises both the numerator and denominator of the expression for </a:t>
            </a:r>
            <a:r>
              <a:rPr lang="en-US" b="1" i="1" dirty="0"/>
              <a:t>m</a:t>
            </a:r>
            <a:r>
              <a:rPr lang="en-US" dirty="0"/>
              <a:t>. But since </a:t>
            </a:r>
            <a:r>
              <a:rPr lang="en-US" b="1" i="1" dirty="0" err="1"/>
              <a:t>rr</a:t>
            </a:r>
            <a:r>
              <a:rPr lang="en-US" dirty="0"/>
              <a:t> &lt; 1, the denominator is smaller than the numerator, so a given increase in </a:t>
            </a:r>
            <a:r>
              <a:rPr lang="en-US" b="1" i="1" dirty="0" err="1"/>
              <a:t>cr</a:t>
            </a:r>
            <a:r>
              <a:rPr lang="en-US" dirty="0"/>
              <a:t> will increase the denominator proportionally more than the numerator, causing a decrease in </a:t>
            </a:r>
            <a:r>
              <a:rPr lang="en-US" b="1" i="1" dirty="0"/>
              <a:t>m</a:t>
            </a:r>
            <a:r>
              <a:rPr lang="en-US" dirty="0"/>
              <a:t>. </a:t>
            </a:r>
          </a:p>
          <a:p>
            <a:endParaRPr lang="en-US" dirty="0"/>
          </a:p>
          <a:p>
            <a:r>
              <a:rPr lang="en-US" dirty="0"/>
              <a:t>If your students know calculus, they can use the quotient rule to see that (</a:t>
            </a:r>
            <a:r>
              <a:rPr lang="en-US" dirty="0" err="1"/>
              <a:t>d</a:t>
            </a:r>
            <a:r>
              <a:rPr lang="en-US" b="1" i="1" dirty="0" err="1"/>
              <a:t>m</a:t>
            </a:r>
            <a:r>
              <a:rPr lang="en-US" dirty="0"/>
              <a:t>/</a:t>
            </a:r>
            <a:r>
              <a:rPr lang="en-US" dirty="0" err="1"/>
              <a:t>d</a:t>
            </a:r>
            <a:r>
              <a:rPr lang="en-US" b="1" i="1" dirty="0" err="1"/>
              <a:t>cr</a:t>
            </a:r>
            <a:r>
              <a:rPr lang="en-US" dirty="0"/>
              <a:t>) &lt; 0.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2231420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0925D-3408-4D31-98DF-2EA3DEA0FABB}" type="slidenum">
              <a:rPr lang="en-US"/>
              <a:pPr>
                <a:defRPr/>
              </a:pPr>
              <a:t>28</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2814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D0312E6-EF69-4660-8396-0056941F3257}" type="slidenum">
              <a:rPr lang="en-US" smtClean="0"/>
              <a:pPr eaLnBrk="1" hangingPunct="1"/>
              <a:t>2</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634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0925D-3408-4D31-98DF-2EA3DEA0FABB}" type="slidenum">
              <a:rPr lang="en-US"/>
              <a:pPr>
                <a:defRPr/>
              </a:pPr>
              <a:t>29</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5178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8B1AB2-8986-48A7-A714-A96D70434315}" type="slidenum">
              <a:rPr lang="en-US"/>
              <a:pPr>
                <a:defRPr/>
              </a:pPr>
              <a:t>30</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43628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a:t>Figure</a:t>
            </a:r>
            <a:r>
              <a:rPr lang="en-US" baseline="0" dirty="0"/>
              <a:t> 4-1 on p. 97. This slide and the next correspond to the case study “Quantitative Easing and the Exploding Monetary Base” on pp. 97-98.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31</a:t>
            </a:fld>
            <a:endParaRPr lang="en-US">
              <a:solidFill>
                <a:prstClr val="black"/>
              </a:solidFill>
            </a:endParaRPr>
          </a:p>
        </p:txBody>
      </p:sp>
    </p:spTree>
    <p:extLst>
      <p:ext uri="{BB962C8B-B14F-4D97-AF65-F5344CB8AC3E}">
        <p14:creationId xmlns:p14="http://schemas.microsoft.com/office/powerpoint/2010/main" val="1515584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a:t>See Case Study on pp. 97-98.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3342921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3099B9-8F66-47D2-9D6B-4AFDCC084AFC}" type="slidenum">
              <a:rPr lang="en-US"/>
              <a:pPr>
                <a:defRPr/>
              </a:pPr>
              <a:t>33</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2259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811E5F-4174-4806-8279-E50FA6DB1AEA}" type="slidenum">
              <a:rPr lang="en-US"/>
              <a:pPr>
                <a:defRPr/>
              </a:pPr>
              <a:t>34</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09803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AFAC34-7951-4EB4-8426-93DCCBD53C80}" type="slidenum">
              <a:rPr lang="en-US" smtClean="0"/>
              <a:pPr/>
              <a:t>35</a:t>
            </a:fld>
            <a:endParaRPr lang="en-US"/>
          </a:p>
        </p:txBody>
      </p:sp>
      <p:sp>
        <p:nvSpPr>
          <p:cNvPr id="89092" name="Rectangle 3"/>
          <p:cNvSpPr>
            <a:spLocks noGrp="1" noChangeArrowheads="1"/>
          </p:cNvSpPr>
          <p:nvPr>
            <p:ph type="body" idx="1"/>
          </p:nvPr>
        </p:nvSpPr>
        <p:spPr/>
        <p:txBody>
          <a:bodyPr/>
          <a:lstStyle/>
          <a:p>
            <a:r>
              <a:rPr lang="en-US" dirty="0"/>
              <a:t>Table 4-2, p. 99. Source: Adapted from Milton Friedman and Anna Schwartz</a:t>
            </a:r>
            <a:r>
              <a:rPr lang="en-US" i="1" dirty="0"/>
              <a:t>, A Monetary History of the United States, 1867-1960</a:t>
            </a:r>
            <a:r>
              <a:rPr lang="en-US" dirty="0"/>
              <a:t> (Princeton, NJ: Princeton University Press, 1963), Appendix A. </a:t>
            </a:r>
          </a:p>
          <a:p>
            <a:endParaRPr lang="en-US" dirty="0"/>
          </a:p>
          <a:p>
            <a:r>
              <a:rPr lang="en-US" dirty="0"/>
              <a:t>I have added an extra column with the percent changes to the table. </a:t>
            </a:r>
          </a:p>
          <a:p>
            <a:endParaRPr lang="en-US" dirty="0"/>
          </a:p>
          <a:p>
            <a:r>
              <a:rPr lang="en-US" dirty="0"/>
              <a:t>I have animated the table so that the rows appear in three groups. </a:t>
            </a:r>
          </a:p>
          <a:p>
            <a:pPr lvl="1"/>
            <a:r>
              <a:rPr lang="en-US" dirty="0"/>
              <a:t>First group: M, C, and D, because M = C + D</a:t>
            </a:r>
          </a:p>
          <a:p>
            <a:pPr lvl="1"/>
            <a:r>
              <a:rPr lang="en-US" dirty="0"/>
              <a:t>Second group: B, C, and R, because B = C + R</a:t>
            </a:r>
          </a:p>
          <a:p>
            <a:pPr lvl="1"/>
            <a:r>
              <a:rPr lang="en-US" dirty="0"/>
              <a:t>Third group: </a:t>
            </a:r>
            <a:r>
              <a:rPr lang="en-US" i="1" dirty="0"/>
              <a:t>m</a:t>
            </a:r>
            <a:r>
              <a:rPr lang="en-US" dirty="0"/>
              <a:t> and its components, </a:t>
            </a:r>
            <a:r>
              <a:rPr lang="en-US" i="1" dirty="0" err="1"/>
              <a:t>rr</a:t>
            </a:r>
            <a:r>
              <a:rPr lang="en-US" dirty="0"/>
              <a:t> and </a:t>
            </a:r>
            <a:r>
              <a:rPr lang="en-US" i="1" dirty="0" err="1"/>
              <a:t>cr</a:t>
            </a:r>
            <a:endParaRPr lang="en-US" i="1" dirty="0"/>
          </a:p>
          <a:p>
            <a:endParaRPr lang="en-US" dirty="0"/>
          </a:p>
          <a:p>
            <a:r>
              <a:rPr lang="en-US" dirty="0"/>
              <a:t>The base rises, yet the money multiplier falls so much that the money supply falls.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610369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7FB803-C51F-4F6D-9090-79B77E5676FB}" type="slidenum">
              <a:rPr lang="en-US"/>
              <a:pPr>
                <a:defRPr/>
              </a:pPr>
              <a:t>36</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51751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AB7DCD5-F6B1-44D8-A9FA-356B623BBA55}" type="slidenum">
              <a:rPr lang="en-US" smtClean="0"/>
              <a:pPr/>
              <a:t>3</a:t>
            </a:fld>
            <a:endParaRPr lang="en-US"/>
          </a:p>
        </p:txBody>
      </p:sp>
      <p:sp>
        <p:nvSpPr>
          <p:cNvPr id="107524" name="Rectangle 3"/>
          <p:cNvSpPr>
            <a:spLocks noGrp="1" noChangeArrowheads="1"/>
          </p:cNvSpPr>
          <p:nvPr>
            <p:ph type="body" idx="1"/>
          </p:nvPr>
        </p:nvSpPr>
        <p:spPr/>
        <p:txBody>
          <a:bodyPr/>
          <a:lstStyle/>
          <a:p>
            <a:r>
              <a:rPr lang="en-US" dirty="0"/>
              <a:t>If your students have taken principles of economics, they will probably be familiar with the material on this slide. </a:t>
            </a:r>
          </a:p>
          <a:p>
            <a:r>
              <a:rPr lang="en-US" dirty="0"/>
              <a:t>It might be worthwhile, though, to take an extra moment to be sure that students understand that the definition of store of value (an item that transfers purchasing power from the present to the future) simply means that money retains its value over time, so you need not spend all your money as soon as you receive it. The idea should be familiar, even though </a:t>
            </a:r>
            <a:r>
              <a:rPr lang="en-US" dirty="0" err="1"/>
              <a:t>Mankiw’s</a:t>
            </a:r>
            <a:r>
              <a:rPr lang="en-US" dirty="0"/>
              <a:t> wording is a bit more sophisticated than most other texts.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088487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6A4C1F7-739F-481E-92F7-5B6DE1070578}" type="slidenum">
              <a:rPr lang="en-US" smtClean="0"/>
              <a:pPr/>
              <a:t>4</a:t>
            </a:fld>
            <a:endParaRPr lang="en-US"/>
          </a:p>
        </p:txBody>
      </p:sp>
      <p:sp>
        <p:nvSpPr>
          <p:cNvPr id="108548" name="Rectangle 3"/>
          <p:cNvSpPr>
            <a:spLocks noGrp="1" noChangeArrowheads="1"/>
          </p:cNvSpPr>
          <p:nvPr>
            <p:ph type="body" idx="1"/>
          </p:nvPr>
        </p:nvSpPr>
        <p:spPr/>
        <p:txBody>
          <a:bodyPr/>
          <a:lstStyle/>
          <a:p>
            <a:r>
              <a:rPr lang="en-US" dirty="0"/>
              <a:t>Again, this material should be reviewed for most students. </a:t>
            </a:r>
          </a:p>
          <a:p>
            <a:endParaRPr lang="en-US" dirty="0"/>
          </a:p>
          <a:p>
            <a:r>
              <a:rPr lang="en-US" dirty="0"/>
              <a:t>Note: Many students have seen the film </a:t>
            </a:r>
            <a:r>
              <a:rPr lang="en-US" i="1" dirty="0"/>
              <a:t>The </a:t>
            </a:r>
            <a:r>
              <a:rPr lang="en-US" i="1" dirty="0" err="1"/>
              <a:t>Shawshank</a:t>
            </a:r>
            <a:r>
              <a:rPr lang="en-US" i="1" dirty="0"/>
              <a:t> Redemption </a:t>
            </a:r>
            <a:r>
              <a:rPr lang="en-US" dirty="0"/>
              <a:t>starring Tim Robbins and Morgan Freeman. Most of this film takes place in a prison. The prisoners have an informal “underground economy” in which cigarettes are used as money, even by prisoners who don’t smoke. Students who have seen the film will better understand “commodity money” if you mention this example. Also, the textbook (p. 83) has a case study on cigarettes being used as money in POW camps during WWII.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3925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a - yes</a:t>
            </a:r>
          </a:p>
          <a:p>
            <a:r>
              <a:rPr lang="en-US" dirty="0"/>
              <a:t>b - no, not the checks themselves, but the funds in checking accounts are money</a:t>
            </a:r>
          </a:p>
          <a:p>
            <a:r>
              <a:rPr lang="en-US" dirty="0"/>
              <a:t>c - yes (see b)</a:t>
            </a:r>
          </a:p>
          <a:p>
            <a:r>
              <a:rPr lang="en-US" dirty="0"/>
              <a:t>d - no, credit cards are a means of deferring payment</a:t>
            </a:r>
          </a:p>
          <a:p>
            <a:r>
              <a:rPr lang="en-US" dirty="0"/>
              <a:t>e - CDs are a store of value, and they are measured in money units. They are not readily spendable, though. </a:t>
            </a:r>
          </a:p>
          <a:p>
            <a:endParaRPr lang="en-US" dirty="0"/>
          </a:p>
          <a:p>
            <a:r>
              <a:rPr lang="en-US" dirty="0"/>
              <a:t>Suggestion: Ask students to determine, for each item listed, </a:t>
            </a:r>
            <a:r>
              <a:rPr lang="en-US" i="1" dirty="0"/>
              <a:t>which</a:t>
            </a:r>
            <a:r>
              <a:rPr lang="en-US" dirty="0"/>
              <a:t> of the functions of money it serves.</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33CC966-EB0B-4EB8-B7D8-6E973EF35AA1}" type="slidenum">
              <a:rPr lang="en-US" smtClean="0"/>
              <a:pPr/>
              <a:t>6</a:t>
            </a:fld>
            <a:endParaRPr lang="en-US"/>
          </a:p>
        </p:txBody>
      </p:sp>
      <p:sp>
        <p:nvSpPr>
          <p:cNvPr id="110596" name="Rectangle 3"/>
          <p:cNvSpPr>
            <a:spLocks noGrp="1" noChangeArrowheads="1"/>
          </p:cNvSpPr>
          <p:nvPr>
            <p:ph type="body" idx="1"/>
          </p:nvPr>
        </p:nvSpPr>
        <p:spPr/>
        <p:txBody>
          <a:bodyPr/>
          <a:lstStyle/>
          <a:p>
            <a:r>
              <a:rPr lang="en-US" dirty="0"/>
              <a:t>Again, this is mostly review.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77388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E991A4F-C1D0-4B35-8DBF-7D325C02B8AC}" type="slidenum">
              <a:rPr lang="en-US" smtClean="0"/>
              <a:pPr/>
              <a:t>7</a:t>
            </a:fld>
            <a:endParaRPr lang="en-US"/>
          </a:p>
        </p:txBody>
      </p:sp>
      <p:sp>
        <p:nvSpPr>
          <p:cNvPr id="111620" name="Rectangle 3"/>
          <p:cNvSpPr>
            <a:spLocks noGrp="1" noChangeArrowheads="1"/>
          </p:cNvSpPr>
          <p:nvPr>
            <p:ph type="body" idx="1"/>
          </p:nvPr>
        </p:nvSpPr>
        <p:spPr/>
        <p:txBody>
          <a:bodyPr/>
          <a:lstStyle/>
          <a:p>
            <a:r>
              <a:rPr lang="en-US" dirty="0"/>
              <a:t>Again, this is mostly review. </a:t>
            </a:r>
          </a:p>
          <a:p>
            <a:endParaRPr lang="en-US" dirty="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76062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ED2F656E-7125-4E13-BAB1-F310B255943B}" type="slidenum">
              <a:rPr lang="en-US" smtClean="0">
                <a:solidFill>
                  <a:prstClr val="black"/>
                </a:solidFill>
              </a:rPr>
              <a:pPr>
                <a:defRPr/>
              </a:pPr>
              <a:t>8</a:t>
            </a:fld>
            <a:endParaRPr lang="en-US">
              <a:solidFill>
                <a:prstClr val="black"/>
              </a:solidFill>
            </a:endParaRPr>
          </a:p>
        </p:txBody>
      </p:sp>
      <p:sp>
        <p:nvSpPr>
          <p:cNvPr id="112643" name="Rectangle 2"/>
          <p:cNvSpPr>
            <a:spLocks noGrp="1" noRot="1" noChangeAspect="1" noChangeArrowheads="1" noTextEdit="1"/>
          </p:cNvSpPr>
          <p:nvPr>
            <p:ph type="sldImg"/>
          </p:nvPr>
        </p:nvSpPr>
        <p:spPr>
          <a:xfrm>
            <a:off x="1558925" y="650875"/>
            <a:ext cx="3748088" cy="2811463"/>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0"/>
              </a:spcBef>
            </a:pPr>
            <a:r>
              <a:rPr lang="en-US" dirty="0"/>
              <a:t>The most important thing that students should get from this slide is the following:</a:t>
            </a:r>
          </a:p>
          <a:p>
            <a:pPr>
              <a:lnSpc>
                <a:spcPct val="105000"/>
              </a:lnSpc>
              <a:spcBef>
                <a:spcPct val="0"/>
              </a:spcBef>
            </a:pPr>
            <a:r>
              <a:rPr lang="en-US" dirty="0"/>
              <a:t>Each successive measure of the money supply is BIGGER and LESS LIQUID than the one it follows. </a:t>
            </a:r>
            <a:r>
              <a:rPr lang="en-US" i="1" dirty="0"/>
              <a:t>I.e.,: </a:t>
            </a:r>
          </a:p>
          <a:p>
            <a:pPr marL="288925" lvl="1" indent="-174625">
              <a:lnSpc>
                <a:spcPct val="105000"/>
              </a:lnSpc>
              <a:spcBef>
                <a:spcPct val="0"/>
              </a:spcBef>
              <a:buFontTx/>
              <a:buChar char="•"/>
            </a:pPr>
            <a:r>
              <a:rPr lang="en-US" dirty="0"/>
              <a:t>checking account deposits (in M1 but not C) are less liquid than currency. </a:t>
            </a:r>
          </a:p>
          <a:p>
            <a:pPr marL="288925" lvl="1" indent="-174625">
              <a:lnSpc>
                <a:spcPct val="105000"/>
              </a:lnSpc>
              <a:spcBef>
                <a:spcPct val="0"/>
              </a:spcBef>
              <a:buFontTx/>
              <a:buChar char="•"/>
            </a:pPr>
            <a:r>
              <a:rPr lang="en-US" dirty="0"/>
              <a:t>money market deposit account and savings account balances (in M2 but not M1) are less liquid than demand deposits. </a:t>
            </a:r>
          </a:p>
          <a:p>
            <a:pPr marL="288925" lvl="1" indent="-174625">
              <a:lnSpc>
                <a:spcPct val="105000"/>
              </a:lnSpc>
              <a:spcBef>
                <a:spcPct val="0"/>
              </a:spcBef>
              <a:buFontTx/>
              <a:buChar char="•"/>
            </a:pPr>
            <a:endParaRPr lang="en-US" dirty="0"/>
          </a:p>
          <a:p>
            <a:pPr>
              <a:lnSpc>
                <a:spcPct val="105000"/>
              </a:lnSpc>
              <a:spcBef>
                <a:spcPct val="0"/>
              </a:spcBef>
            </a:pPr>
            <a:r>
              <a:rPr lang="en-US" dirty="0"/>
              <a:t>Whether you require your students to learn the definitions of </a:t>
            </a:r>
            <a:r>
              <a:rPr lang="en-US" u="sng" dirty="0"/>
              <a:t>every</a:t>
            </a:r>
            <a:r>
              <a:rPr lang="en-US" dirty="0"/>
              <a:t> component of each monetary aggregate is up to you. Most professors agree that students should learn the definitions of M1, M2, demand deposits, and time deposits. Some professors feel that, since the quantity of information students can learn in a semester is finite, it is not worthwhile to require students to learn such terms as “repurchase agreements.” However, you might orally state the definitions of such terms to help students better understand the nature of the monetary aggregates.</a:t>
            </a:r>
          </a:p>
          <a:p>
            <a:pPr>
              <a:lnSpc>
                <a:spcPct val="105000"/>
              </a:lnSpc>
              <a:spcBef>
                <a:spcPct val="0"/>
              </a:spcBef>
            </a:pPr>
            <a:endParaRPr lang="en-US" dirty="0"/>
          </a:p>
          <a:p>
            <a:pPr>
              <a:lnSpc>
                <a:spcPct val="105000"/>
              </a:lnSpc>
              <a:spcBef>
                <a:spcPct val="0"/>
              </a:spcBef>
            </a:pPr>
            <a:r>
              <a:rPr lang="en-US" dirty="0"/>
              <a:t>Source: Federal Reserve Board, H.6 release. </a:t>
            </a:r>
          </a:p>
          <a:p>
            <a:pPr>
              <a:lnSpc>
                <a:spcPct val="105000"/>
              </a:lnSpc>
              <a:spcBef>
                <a:spcPct val="0"/>
              </a:spcBef>
            </a:pPr>
            <a:r>
              <a:rPr lang="en-US" dirty="0"/>
              <a:t>http://www.federalreserve.gov/releases/h6/current/h6.htm</a:t>
            </a:r>
          </a:p>
          <a:p>
            <a:pPr>
              <a:lnSpc>
                <a:spcPct val="105000"/>
              </a:lnSpc>
              <a:spcBef>
                <a:spcPct val="0"/>
              </a:spcBef>
            </a:pPr>
            <a:r>
              <a:rPr lang="en-US" dirty="0"/>
              <a:t>Figures are seasonally adjusted. </a:t>
            </a:r>
          </a:p>
        </p:txBody>
      </p:sp>
    </p:spTree>
    <p:extLst>
      <p:ext uri="{BB962C8B-B14F-4D97-AF65-F5344CB8AC3E}">
        <p14:creationId xmlns:p14="http://schemas.microsoft.com/office/powerpoint/2010/main" val="601103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21928"/>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The Monetary System: </a:t>
            </a:r>
            <a:br>
              <a:rPr lang="en-US" sz="3600" b="1" dirty="0">
                <a:solidFill>
                  <a:srgbClr val="FFEAD5"/>
                </a:solidFill>
                <a:effectLst>
                  <a:outerShdw blurRad="12700" dist="38100" dir="2700000" algn="tl" rotWithShape="0">
                    <a:schemeClr val="tx1">
                      <a:alpha val="67000"/>
                    </a:schemeClr>
                  </a:outerShdw>
                </a:effectLst>
                <a:latin typeface="+mj-lt"/>
              </a:rPr>
            </a:br>
            <a:r>
              <a:rPr lang="en-US" sz="3600" b="1" dirty="0">
                <a:solidFill>
                  <a:srgbClr val="FFEAD5"/>
                </a:solidFill>
                <a:effectLst>
                  <a:outerShdw blurRad="12700" dist="38100" dir="2700000" algn="tl" rotWithShape="0">
                    <a:schemeClr val="tx1">
                      <a:alpha val="67000"/>
                    </a:schemeClr>
                  </a:outerShdw>
                </a:effectLst>
                <a:latin typeface="+mj-lt"/>
              </a:rPr>
              <a:t>What It Is</a:t>
            </a:r>
            <a:r>
              <a:rPr lang="en-US" sz="3600" b="1" baseline="0" dirty="0">
                <a:solidFill>
                  <a:srgbClr val="FFEAD5"/>
                </a:solidFill>
                <a:effectLst>
                  <a:outerShdw blurRad="12700" dist="38100" dir="2700000" algn="tl" rotWithShape="0">
                    <a:schemeClr val="tx1">
                      <a:alpha val="67000"/>
                    </a:schemeClr>
                  </a:outerShdw>
                </a:effectLst>
                <a:latin typeface="+mj-lt"/>
              </a:rPr>
              <a:t> and How It Works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4</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4</a:t>
            </a:r>
            <a:r>
              <a:rPr lang="en-US" sz="1700" dirty="0">
                <a:solidFill>
                  <a:srgbClr val="198A46"/>
                </a:solidFill>
                <a:cs typeface="+mn-cs"/>
              </a:rPr>
              <a:t>  </a:t>
            </a:r>
            <a:r>
              <a:rPr lang="en-US" sz="2100" dirty="0">
                <a:solidFill>
                  <a:srgbClr val="198A46"/>
                </a:solidFill>
                <a:cs typeface="+mn-cs"/>
              </a:rPr>
              <a:t>The Monetary System</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25.xml"/><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5.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2.wmf"/><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dirty="0"/>
              <a:t>Banks’ role in the monetary system</a:t>
            </a:r>
          </a:p>
        </p:txBody>
      </p:sp>
      <p:sp>
        <p:nvSpPr>
          <p:cNvPr id="32773" name="Rectangle 5"/>
          <p:cNvSpPr>
            <a:spLocks noGrp="1" noChangeArrowheads="1"/>
          </p:cNvSpPr>
          <p:nvPr>
            <p:ph type="body" idx="1"/>
          </p:nvPr>
        </p:nvSpPr>
        <p:spPr/>
        <p:txBody>
          <a:bodyPr/>
          <a:lstStyle/>
          <a:p>
            <a:r>
              <a:rPr lang="en-US" dirty="0"/>
              <a:t>The money supply equals currency plus </a:t>
            </a:r>
            <a:br>
              <a:rPr lang="en-US" dirty="0"/>
            </a:br>
            <a:r>
              <a:rPr lang="en-US" dirty="0"/>
              <a:t>demand (checking account) deposits:</a:t>
            </a:r>
          </a:p>
          <a:p>
            <a:pPr>
              <a:buFont typeface="Wingdings" pitchFamily="2" charset="2"/>
              <a:buNone/>
            </a:pPr>
            <a:r>
              <a:rPr lang="en-US" dirty="0"/>
              <a:t>				</a:t>
            </a:r>
            <a:r>
              <a:rPr lang="en-US" b="1" i="1" dirty="0"/>
              <a:t>M</a:t>
            </a:r>
            <a:r>
              <a:rPr lang="en-US" dirty="0"/>
              <a:t> = </a:t>
            </a:r>
            <a:r>
              <a:rPr lang="en-US" b="1" i="1" dirty="0"/>
              <a:t>C</a:t>
            </a:r>
            <a:r>
              <a:rPr lang="en-US" dirty="0"/>
              <a:t> + </a:t>
            </a:r>
            <a:r>
              <a:rPr lang="en-US" b="1" i="1" dirty="0"/>
              <a:t>D</a:t>
            </a:r>
            <a:r>
              <a:rPr lang="en-US" dirty="0"/>
              <a:t> </a:t>
            </a:r>
          </a:p>
          <a:p>
            <a:r>
              <a:rPr lang="en-US" dirty="0"/>
              <a:t>Since the money supply includes demand deposits, the banking system plays an </a:t>
            </a:r>
            <a:br>
              <a:rPr lang="en-US" dirty="0"/>
            </a:br>
            <a:r>
              <a:rPr lang="en-US" dirty="0"/>
              <a:t>important role. </a:t>
            </a:r>
          </a:p>
        </p:txBody>
      </p:sp>
    </p:spTree>
    <p:extLst>
      <p:ext uri="{BB962C8B-B14F-4D97-AF65-F5344CB8AC3E}">
        <p14:creationId xmlns:p14="http://schemas.microsoft.com/office/powerpoint/2010/main" val="40337572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dirty="0"/>
              <a:t>A few preliminaries</a:t>
            </a:r>
          </a:p>
        </p:txBody>
      </p:sp>
      <p:sp>
        <p:nvSpPr>
          <p:cNvPr id="34821" name="Rectangle 5"/>
          <p:cNvSpPr>
            <a:spLocks noGrp="1" noChangeArrowheads="1"/>
          </p:cNvSpPr>
          <p:nvPr>
            <p:ph type="body" idx="1"/>
          </p:nvPr>
        </p:nvSpPr>
        <p:spPr>
          <a:xfrm>
            <a:off x="457200" y="1370013"/>
            <a:ext cx="8229600" cy="5146675"/>
          </a:xfrm>
        </p:spPr>
        <p:txBody>
          <a:bodyPr/>
          <a:lstStyle/>
          <a:p>
            <a:r>
              <a:rPr lang="en-US" b="1" dirty="0">
                <a:solidFill>
                  <a:srgbClr val="CC0000"/>
                </a:solidFill>
              </a:rPr>
              <a:t>Reserves</a:t>
            </a:r>
            <a:r>
              <a:rPr lang="en-US" dirty="0"/>
              <a:t> (</a:t>
            </a:r>
            <a:r>
              <a:rPr lang="en-US" b="1" i="1" dirty="0"/>
              <a:t>R</a:t>
            </a:r>
            <a:r>
              <a:rPr lang="en-US" sz="1100" dirty="0"/>
              <a:t> </a:t>
            </a:r>
            <a:r>
              <a:rPr lang="en-US" dirty="0"/>
              <a:t>): the portion of deposits that banks have not lent.</a:t>
            </a:r>
          </a:p>
          <a:p>
            <a:r>
              <a:rPr lang="en-US" dirty="0"/>
              <a:t>A bank’s liabilities include deposits;</a:t>
            </a:r>
          </a:p>
          <a:p>
            <a:pPr>
              <a:spcBef>
                <a:spcPct val="10000"/>
              </a:spcBef>
              <a:buFont typeface="Wingdings" pitchFamily="2" charset="2"/>
              <a:buNone/>
            </a:pPr>
            <a:r>
              <a:rPr lang="en-US" dirty="0"/>
              <a:t>	assets include reserves and outstanding loans.</a:t>
            </a:r>
          </a:p>
          <a:p>
            <a:r>
              <a:rPr lang="en-US" b="1" dirty="0">
                <a:solidFill>
                  <a:srgbClr val="CC0000"/>
                </a:solidFill>
              </a:rPr>
              <a:t>100-percent-reserve banking</a:t>
            </a:r>
            <a:r>
              <a:rPr lang="en-US" dirty="0"/>
              <a:t>: a system in which banks hold all deposits as reserves.</a:t>
            </a:r>
          </a:p>
          <a:p>
            <a:r>
              <a:rPr lang="en-US" b="1" dirty="0">
                <a:solidFill>
                  <a:srgbClr val="CC0000"/>
                </a:solidFill>
              </a:rPr>
              <a:t>Fractional-reserve banking</a:t>
            </a:r>
            <a:r>
              <a:rPr lang="en-US" dirty="0"/>
              <a:t>: </a:t>
            </a:r>
            <a:br>
              <a:rPr lang="en-US" dirty="0"/>
            </a:br>
            <a:r>
              <a:rPr lang="en-US" dirty="0"/>
              <a:t>a system in which banks hold a fraction of their deposits as reserves. </a:t>
            </a:r>
          </a:p>
        </p:txBody>
      </p:sp>
    </p:spTree>
    <p:extLst>
      <p:ext uri="{BB962C8B-B14F-4D97-AF65-F5344CB8AC3E}">
        <p14:creationId xmlns:p14="http://schemas.microsoft.com/office/powerpoint/2010/main" val="14432638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wipe(left)">
                                      <p:cBhvr>
                                        <p:cTn id="27" dur="500"/>
                                        <p:tgtEl>
                                          <p:spTgt spid="348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Banks’ role in the monetary system</a:t>
            </a:r>
          </a:p>
        </p:txBody>
      </p:sp>
      <p:sp>
        <p:nvSpPr>
          <p:cNvPr id="28675" name="Content Placeholder 2"/>
          <p:cNvSpPr>
            <a:spLocks noGrp="1"/>
          </p:cNvSpPr>
          <p:nvPr>
            <p:ph idx="1"/>
          </p:nvPr>
        </p:nvSpPr>
        <p:spPr/>
        <p:txBody>
          <a:bodyPr/>
          <a:lstStyle/>
          <a:p>
            <a:r>
              <a:rPr lang="en-US" dirty="0"/>
              <a:t>To understand the role of banks, we will consider three scenarios:</a:t>
            </a:r>
          </a:p>
          <a:p>
            <a:pPr marL="971550" lvl="1" indent="-514350">
              <a:lnSpc>
                <a:spcPct val="105000"/>
              </a:lnSpc>
              <a:buFont typeface="Wingdings" pitchFamily="2" charset="2"/>
              <a:buNone/>
            </a:pPr>
            <a:r>
              <a:rPr lang="en-US" sz="2500" b="1" dirty="0"/>
              <a:t>1.	</a:t>
            </a:r>
            <a:r>
              <a:rPr lang="en-US" dirty="0"/>
              <a:t>No banks</a:t>
            </a:r>
          </a:p>
          <a:p>
            <a:pPr marL="971550" lvl="1" indent="-514350">
              <a:lnSpc>
                <a:spcPct val="105000"/>
              </a:lnSpc>
              <a:buFont typeface="Wingdings" pitchFamily="2" charset="2"/>
              <a:buNone/>
            </a:pPr>
            <a:r>
              <a:rPr lang="en-US" sz="2500" b="1" dirty="0"/>
              <a:t>2.	</a:t>
            </a:r>
            <a:r>
              <a:rPr lang="en-US" dirty="0"/>
              <a:t>100-percent-reserve banking</a:t>
            </a:r>
            <a:br>
              <a:rPr lang="en-US" dirty="0"/>
            </a:br>
            <a:r>
              <a:rPr lang="en-US" dirty="0"/>
              <a:t>(banks hold all deposits as reserves)</a:t>
            </a:r>
          </a:p>
          <a:p>
            <a:pPr marL="971550" lvl="1" indent="-514350">
              <a:lnSpc>
                <a:spcPct val="105000"/>
              </a:lnSpc>
              <a:buFont typeface="Wingdings" pitchFamily="2" charset="2"/>
              <a:buNone/>
            </a:pPr>
            <a:r>
              <a:rPr lang="en-US" sz="2500" b="1" dirty="0"/>
              <a:t>3.	</a:t>
            </a:r>
            <a:r>
              <a:rPr lang="en-US" dirty="0"/>
              <a:t>Fractional-reserve banking</a:t>
            </a:r>
            <a:br>
              <a:rPr lang="en-US" dirty="0"/>
            </a:br>
            <a:r>
              <a:rPr lang="en-US" dirty="0"/>
              <a:t>(banks hold a fraction of deposits as reserves, use the rest to make loans)</a:t>
            </a:r>
          </a:p>
          <a:p>
            <a:r>
              <a:rPr lang="en-US" dirty="0"/>
              <a:t>In each scenario, we assume </a:t>
            </a:r>
            <a:r>
              <a:rPr lang="en-US" b="1" i="1" dirty="0"/>
              <a:t>C</a:t>
            </a:r>
            <a:r>
              <a:rPr lang="en-US" dirty="0"/>
              <a:t> = $1,000. </a:t>
            </a:r>
          </a:p>
        </p:txBody>
      </p:sp>
    </p:spTree>
    <p:extLst>
      <p:ext uri="{BB962C8B-B14F-4D97-AF65-F5344CB8AC3E}">
        <p14:creationId xmlns:p14="http://schemas.microsoft.com/office/powerpoint/2010/main" val="93254382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z="2700" dirty="0"/>
              <a:t>SCENARIO 1:  </a:t>
            </a:r>
            <a:br>
              <a:rPr lang="en-US" sz="2700" dirty="0"/>
            </a:br>
            <a:r>
              <a:rPr lang="en-US" sz="3100" dirty="0"/>
              <a:t>No banks</a:t>
            </a:r>
          </a:p>
        </p:txBody>
      </p:sp>
      <p:sp>
        <p:nvSpPr>
          <p:cNvPr id="32771" name="Rectangle 3"/>
          <p:cNvSpPr>
            <a:spLocks noGrp="1" noChangeArrowheads="1"/>
          </p:cNvSpPr>
          <p:nvPr>
            <p:ph type="body" idx="4294967295"/>
          </p:nvPr>
        </p:nvSpPr>
        <p:spPr>
          <a:xfrm>
            <a:off x="633413" y="1712913"/>
            <a:ext cx="7148512" cy="1262062"/>
          </a:xfrm>
        </p:spPr>
        <p:txBody>
          <a:bodyPr/>
          <a:lstStyle/>
          <a:p>
            <a:pPr marL="630238" indent="-630238">
              <a:buFont typeface="Wingdings" pitchFamily="2" charset="2"/>
              <a:buNone/>
            </a:pPr>
            <a:r>
              <a:rPr lang="en-US" dirty="0"/>
              <a:t>With no banks, </a:t>
            </a:r>
            <a:br>
              <a:rPr lang="en-US" dirty="0"/>
            </a:br>
            <a:r>
              <a:rPr lang="en-US" b="1" i="1" dirty="0"/>
              <a:t>D</a:t>
            </a:r>
            <a:r>
              <a:rPr lang="en-US" dirty="0"/>
              <a:t> = 0  and  </a:t>
            </a:r>
            <a:r>
              <a:rPr lang="en-US" b="1" i="1" dirty="0"/>
              <a:t>M</a:t>
            </a:r>
            <a:r>
              <a:rPr lang="en-US" dirty="0"/>
              <a:t> = </a:t>
            </a:r>
            <a:r>
              <a:rPr lang="en-US" b="1" i="1" dirty="0"/>
              <a:t>C</a:t>
            </a:r>
            <a:r>
              <a:rPr lang="en-US" dirty="0"/>
              <a:t> = $1,000.</a:t>
            </a:r>
          </a:p>
        </p:txBody>
      </p:sp>
    </p:spTree>
    <p:extLst>
      <p:ext uri="{BB962C8B-B14F-4D97-AF65-F5344CB8AC3E}">
        <p14:creationId xmlns:p14="http://schemas.microsoft.com/office/powerpoint/2010/main" val="512315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7"/>
          <p:cNvSpPr>
            <a:spLocks noGrp="1" noChangeArrowheads="1"/>
          </p:cNvSpPr>
          <p:nvPr>
            <p:ph type="title"/>
          </p:nvPr>
        </p:nvSpPr>
        <p:spPr/>
        <p:txBody>
          <a:bodyPr/>
          <a:lstStyle/>
          <a:p>
            <a:r>
              <a:rPr lang="en-US" sz="2700" dirty="0"/>
              <a:t>SCENARIO 2: </a:t>
            </a:r>
            <a:br>
              <a:rPr lang="en-US" sz="2700" dirty="0"/>
            </a:br>
            <a:r>
              <a:rPr lang="en-US" sz="3100" dirty="0"/>
              <a:t>100-percent-reserve banking</a:t>
            </a:r>
          </a:p>
        </p:txBody>
      </p:sp>
      <p:sp>
        <p:nvSpPr>
          <p:cNvPr id="38915" name="Rectangle 3"/>
          <p:cNvSpPr>
            <a:spLocks noGrp="1" noChangeArrowheads="1"/>
          </p:cNvSpPr>
          <p:nvPr>
            <p:ph type="body" idx="4294967295"/>
          </p:nvPr>
        </p:nvSpPr>
        <p:spPr>
          <a:xfrm>
            <a:off x="5637213" y="2517775"/>
            <a:ext cx="3124200" cy="3556000"/>
          </a:xfrm>
        </p:spPr>
        <p:txBody>
          <a:bodyPr/>
          <a:lstStyle/>
          <a:p>
            <a:pPr>
              <a:spcBef>
                <a:spcPct val="50000"/>
              </a:spcBef>
            </a:pPr>
            <a:r>
              <a:rPr lang="en-US" sz="2500" dirty="0"/>
              <a:t>After the deposit: </a:t>
            </a:r>
            <a:br>
              <a:rPr lang="en-US" sz="2500" dirty="0"/>
            </a:br>
            <a:r>
              <a:rPr lang="en-US" sz="2500" dirty="0"/>
              <a:t> </a:t>
            </a:r>
            <a:r>
              <a:rPr lang="en-US" sz="2500" b="1" i="1" dirty="0"/>
              <a:t>C</a:t>
            </a:r>
            <a:r>
              <a:rPr lang="en-US" sz="2500" dirty="0"/>
              <a:t> = $0, </a:t>
            </a:r>
            <a:br>
              <a:rPr lang="en-US" sz="2500" dirty="0"/>
            </a:br>
            <a:r>
              <a:rPr lang="en-US" sz="2500" dirty="0"/>
              <a:t> </a:t>
            </a:r>
            <a:r>
              <a:rPr lang="en-US" sz="2500" b="1" i="1" dirty="0"/>
              <a:t>D</a:t>
            </a:r>
            <a:r>
              <a:rPr lang="en-US" sz="2500" dirty="0"/>
              <a:t> = $1,000,  </a:t>
            </a:r>
            <a:br>
              <a:rPr lang="en-US" sz="2500" dirty="0"/>
            </a:br>
            <a:r>
              <a:rPr lang="en-US" sz="2500" dirty="0"/>
              <a:t> </a:t>
            </a:r>
            <a:r>
              <a:rPr lang="en-US" sz="2500" b="1" i="1" dirty="0"/>
              <a:t>M</a:t>
            </a:r>
            <a:r>
              <a:rPr lang="en-US" sz="2500" dirty="0"/>
              <a:t> = $1,000 </a:t>
            </a:r>
          </a:p>
          <a:p>
            <a:pPr>
              <a:spcBef>
                <a:spcPts val="1200"/>
              </a:spcBef>
            </a:pPr>
            <a:r>
              <a:rPr lang="en-US" sz="2500" i="1" dirty="0"/>
              <a:t>LESSON:</a:t>
            </a:r>
            <a:br>
              <a:rPr lang="en-US" sz="2500" i="1" dirty="0"/>
            </a:br>
            <a:r>
              <a:rPr lang="en-US" sz="2500" dirty="0"/>
              <a:t>100%-reserve banking has no impact on size of money supply. </a:t>
            </a:r>
          </a:p>
        </p:txBody>
      </p:sp>
      <p:grpSp>
        <p:nvGrpSpPr>
          <p:cNvPr id="2" name="Group 4"/>
          <p:cNvGrpSpPr>
            <a:grpSpLocks/>
          </p:cNvGrpSpPr>
          <p:nvPr/>
        </p:nvGrpSpPr>
        <p:grpSpPr bwMode="auto">
          <a:xfrm>
            <a:off x="228600" y="3062288"/>
            <a:ext cx="5181600" cy="3048000"/>
            <a:chOff x="144" y="1824"/>
            <a:chExt cx="3264" cy="1920"/>
          </a:xfrm>
        </p:grpSpPr>
        <p:grpSp>
          <p:nvGrpSpPr>
            <p:cNvPr id="30728" name="Group 5"/>
            <p:cNvGrpSpPr>
              <a:grpSpLocks/>
            </p:cNvGrpSpPr>
            <p:nvPr/>
          </p:nvGrpSpPr>
          <p:grpSpPr bwMode="auto">
            <a:xfrm>
              <a:off x="144" y="1824"/>
              <a:ext cx="3264" cy="1920"/>
              <a:chOff x="144" y="1824"/>
              <a:chExt cx="3264" cy="1920"/>
            </a:xfrm>
          </p:grpSpPr>
          <p:sp>
            <p:nvSpPr>
              <p:cNvPr id="30731"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0732" name="Group 7"/>
              <p:cNvGrpSpPr>
                <a:grpSpLocks/>
              </p:cNvGrpSpPr>
              <p:nvPr/>
            </p:nvGrpSpPr>
            <p:grpSpPr bwMode="auto">
              <a:xfrm>
                <a:off x="240" y="1968"/>
                <a:ext cx="3072" cy="1728"/>
                <a:chOff x="240" y="1968"/>
                <a:chExt cx="3072" cy="1728"/>
              </a:xfrm>
            </p:grpSpPr>
            <p:grpSp>
              <p:nvGrpSpPr>
                <p:cNvPr id="30733" name="Group 8"/>
                <p:cNvGrpSpPr>
                  <a:grpSpLocks/>
                </p:cNvGrpSpPr>
                <p:nvPr/>
              </p:nvGrpSpPr>
              <p:grpSpPr bwMode="auto">
                <a:xfrm>
                  <a:off x="240" y="2383"/>
                  <a:ext cx="3072" cy="1313"/>
                  <a:chOff x="240" y="2383"/>
                  <a:chExt cx="3072" cy="1313"/>
                </a:xfrm>
              </p:grpSpPr>
              <p:sp>
                <p:nvSpPr>
                  <p:cNvPr id="30735"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6"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0734"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FIRSTBANK’S </a:t>
                  </a:r>
                  <a:br>
                    <a:rPr lang="en-US" sz="2800" b="1">
                      <a:latin typeface="Times New Roman" pitchFamily="18" charset="0"/>
                    </a:rPr>
                  </a:br>
                  <a:r>
                    <a:rPr lang="en-US" sz="2800" b="1">
                      <a:latin typeface="Times New Roman" pitchFamily="18" charset="0"/>
                    </a:rPr>
                    <a:t>balance sheet</a:t>
                  </a:r>
                </a:p>
              </p:txBody>
            </p:sp>
          </p:grpSp>
        </p:grpSp>
        <p:sp>
          <p:nvSpPr>
            <p:cNvPr id="30729"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0730"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38926" name="Text Box 14"/>
          <p:cNvSpPr txBox="1">
            <a:spLocks noChangeArrowheads="1"/>
          </p:cNvSpPr>
          <p:nvPr/>
        </p:nvSpPr>
        <p:spPr bwMode="auto">
          <a:xfrm>
            <a:off x="434975" y="4433888"/>
            <a:ext cx="2362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reserves $1,000</a:t>
            </a:r>
          </a:p>
        </p:txBody>
      </p:sp>
      <p:sp>
        <p:nvSpPr>
          <p:cNvPr id="38927" name="Text Box 15"/>
          <p:cNvSpPr txBox="1">
            <a:spLocks noChangeArrowheads="1"/>
          </p:cNvSpPr>
          <p:nvPr/>
        </p:nvSpPr>
        <p:spPr bwMode="auto">
          <a:xfrm>
            <a:off x="2971800" y="4433888"/>
            <a:ext cx="2362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deposits $1,000</a:t>
            </a:r>
          </a:p>
        </p:txBody>
      </p:sp>
      <p:sp>
        <p:nvSpPr>
          <p:cNvPr id="38928" name="Rectangle 16"/>
          <p:cNvSpPr>
            <a:spLocks noChangeArrowheads="1"/>
          </p:cNvSpPr>
          <p:nvPr/>
        </p:nvSpPr>
        <p:spPr bwMode="auto">
          <a:xfrm>
            <a:off x="469900" y="1376363"/>
            <a:ext cx="81280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40000"/>
              </a:spcBef>
              <a:buClr>
                <a:srgbClr val="CC6600"/>
              </a:buClr>
              <a:buSzPct val="120000"/>
              <a:buFont typeface="Wingdings" pitchFamily="2" charset="2"/>
              <a:buChar char="§"/>
            </a:pPr>
            <a:r>
              <a:rPr lang="en-US" sz="2500" dirty="0"/>
              <a:t>Initially </a:t>
            </a:r>
            <a:r>
              <a:rPr lang="en-US" sz="2500" b="1" i="1" dirty="0"/>
              <a:t>C</a:t>
            </a:r>
            <a:r>
              <a:rPr lang="en-US" sz="2500" dirty="0"/>
              <a:t> = $1000, </a:t>
            </a:r>
            <a:r>
              <a:rPr lang="en-US" sz="2500" b="1" i="1" dirty="0"/>
              <a:t>D</a:t>
            </a:r>
            <a:r>
              <a:rPr lang="en-US" sz="2500" dirty="0"/>
              <a:t> = $0, </a:t>
            </a:r>
            <a:r>
              <a:rPr lang="en-US" sz="2500" b="1" i="1" dirty="0"/>
              <a:t>M</a:t>
            </a:r>
            <a:r>
              <a:rPr lang="en-US" sz="2500" dirty="0"/>
              <a:t> = $1,000. </a:t>
            </a:r>
          </a:p>
          <a:p>
            <a:pPr marL="342900" indent="-342900">
              <a:lnSpc>
                <a:spcPct val="105000"/>
              </a:lnSpc>
              <a:spcBef>
                <a:spcPct val="40000"/>
              </a:spcBef>
              <a:buClr>
                <a:srgbClr val="CC6600"/>
              </a:buClr>
              <a:buSzPct val="120000"/>
              <a:buFont typeface="Wingdings" pitchFamily="2" charset="2"/>
              <a:buChar char="§"/>
            </a:pPr>
            <a:r>
              <a:rPr lang="en-US" sz="2500" dirty="0"/>
              <a:t>Now suppose households deposit the $1,000 at “</a:t>
            </a:r>
            <a:r>
              <a:rPr lang="en-US" sz="2500" dirty="0" err="1"/>
              <a:t>Firstbank</a:t>
            </a:r>
            <a:r>
              <a:rPr lang="en-US" sz="2500" dirty="0"/>
              <a:t>.”</a:t>
            </a:r>
          </a:p>
        </p:txBody>
      </p:sp>
    </p:spTree>
    <p:extLst>
      <p:ext uri="{BB962C8B-B14F-4D97-AF65-F5344CB8AC3E}">
        <p14:creationId xmlns:p14="http://schemas.microsoft.com/office/powerpoint/2010/main" val="9619392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28">
                                            <p:txEl>
                                              <p:pRg st="0" end="0"/>
                                            </p:txEl>
                                          </p:spTgt>
                                        </p:tgtEl>
                                        <p:attrNameLst>
                                          <p:attrName>style.visibility</p:attrName>
                                        </p:attrNameLst>
                                      </p:cBhvr>
                                      <p:to>
                                        <p:strVal val="visible"/>
                                      </p:to>
                                    </p:set>
                                    <p:animEffect transition="in" filter="wipe(left)">
                                      <p:cBhvr>
                                        <p:cTn id="7" dur="500"/>
                                        <p:tgtEl>
                                          <p:spTgt spid="389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28">
                                            <p:txEl>
                                              <p:pRg st="1" end="1"/>
                                            </p:txEl>
                                          </p:spTgt>
                                        </p:tgtEl>
                                        <p:attrNameLst>
                                          <p:attrName>style.visibility</p:attrName>
                                        </p:attrNameLst>
                                      </p:cBhvr>
                                      <p:to>
                                        <p:strVal val="visible"/>
                                      </p:to>
                                    </p:set>
                                    <p:animEffect transition="in" filter="wipe(left)">
                                      <p:cBhvr>
                                        <p:cTn id="12" dur="500"/>
                                        <p:tgtEl>
                                          <p:spTgt spid="389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27"/>
                                        </p:tgtEl>
                                        <p:attrNameLst>
                                          <p:attrName>style.visibility</p:attrName>
                                        </p:attrNameLst>
                                      </p:cBhvr>
                                      <p:to>
                                        <p:strVal val="visible"/>
                                      </p:to>
                                    </p:set>
                                    <p:animEffect transition="in" filter="fade">
                                      <p:cBhvr>
                                        <p:cTn id="22" dur="500"/>
                                        <p:tgtEl>
                                          <p:spTgt spid="38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26"/>
                                        </p:tgtEl>
                                        <p:attrNameLst>
                                          <p:attrName>style.visibility</p:attrName>
                                        </p:attrNameLst>
                                      </p:cBhvr>
                                      <p:to>
                                        <p:strVal val="visible"/>
                                      </p:to>
                                    </p:set>
                                    <p:animEffect transition="in" filter="fade">
                                      <p:cBhvr>
                                        <p:cTn id="27" dur="500"/>
                                        <p:tgtEl>
                                          <p:spTgt spid="38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15">
                                            <p:txEl>
                                              <p:pRg st="0" end="0"/>
                                            </p:txEl>
                                          </p:spTgt>
                                        </p:tgtEl>
                                        <p:attrNameLst>
                                          <p:attrName>style.visibility</p:attrName>
                                        </p:attrNameLst>
                                      </p:cBhvr>
                                      <p:to>
                                        <p:strVal val="visible"/>
                                      </p:to>
                                    </p:set>
                                    <p:animEffect transition="in" filter="wipe(left)">
                                      <p:cBhvr>
                                        <p:cTn id="32" dur="500"/>
                                        <p:tgtEl>
                                          <p:spTgt spid="3891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915">
                                            <p:txEl>
                                              <p:pRg st="1" end="1"/>
                                            </p:txEl>
                                          </p:spTgt>
                                        </p:tgtEl>
                                        <p:attrNameLst>
                                          <p:attrName>style.visibility</p:attrName>
                                        </p:attrNameLst>
                                      </p:cBhvr>
                                      <p:to>
                                        <p:strVal val="visible"/>
                                      </p:to>
                                    </p:set>
                                    <p:animEffect transition="in" filter="wipe(left)">
                                      <p:cBhvr>
                                        <p:cTn id="37"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autoUpdateAnimBg="0"/>
      <p:bldP spid="38926" grpId="0" autoUpdateAnimBg="0"/>
      <p:bldP spid="38927" grpId="0" autoUpdateAnimBg="0"/>
      <p:bldP spid="3892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746" name="Group 4"/>
          <p:cNvGrpSpPr>
            <a:grpSpLocks/>
          </p:cNvGrpSpPr>
          <p:nvPr/>
        </p:nvGrpSpPr>
        <p:grpSpPr bwMode="auto">
          <a:xfrm>
            <a:off x="228600" y="3062288"/>
            <a:ext cx="5181600" cy="3048000"/>
            <a:chOff x="144" y="1824"/>
            <a:chExt cx="3264" cy="1920"/>
          </a:xfrm>
        </p:grpSpPr>
        <p:grpSp>
          <p:nvGrpSpPr>
            <p:cNvPr id="31754" name="Group 5"/>
            <p:cNvGrpSpPr>
              <a:grpSpLocks/>
            </p:cNvGrpSpPr>
            <p:nvPr/>
          </p:nvGrpSpPr>
          <p:grpSpPr bwMode="auto">
            <a:xfrm>
              <a:off x="144" y="1824"/>
              <a:ext cx="3264" cy="1920"/>
              <a:chOff x="144" y="1824"/>
              <a:chExt cx="3264" cy="1920"/>
            </a:xfrm>
          </p:grpSpPr>
          <p:sp>
            <p:nvSpPr>
              <p:cNvPr id="31757"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1758" name="Group 7"/>
              <p:cNvGrpSpPr>
                <a:grpSpLocks/>
              </p:cNvGrpSpPr>
              <p:nvPr/>
            </p:nvGrpSpPr>
            <p:grpSpPr bwMode="auto">
              <a:xfrm>
                <a:off x="240" y="1968"/>
                <a:ext cx="3072" cy="1728"/>
                <a:chOff x="240" y="1968"/>
                <a:chExt cx="3072" cy="1728"/>
              </a:xfrm>
            </p:grpSpPr>
            <p:grpSp>
              <p:nvGrpSpPr>
                <p:cNvPr id="31759" name="Group 8"/>
                <p:cNvGrpSpPr>
                  <a:grpSpLocks/>
                </p:cNvGrpSpPr>
                <p:nvPr/>
              </p:nvGrpSpPr>
              <p:grpSpPr bwMode="auto">
                <a:xfrm>
                  <a:off x="240" y="2383"/>
                  <a:ext cx="3072" cy="1313"/>
                  <a:chOff x="240" y="2383"/>
                  <a:chExt cx="3072" cy="1313"/>
                </a:xfrm>
              </p:grpSpPr>
              <p:sp>
                <p:nvSpPr>
                  <p:cNvPr id="31761"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762"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1760"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FIRSTBANK’S </a:t>
                  </a:r>
                  <a:br>
                    <a:rPr lang="en-US" sz="2800" b="1">
                      <a:latin typeface="Times New Roman" pitchFamily="18" charset="0"/>
                    </a:rPr>
                  </a:br>
                  <a:r>
                    <a:rPr lang="en-US" sz="2800" b="1">
                      <a:latin typeface="Times New Roman" pitchFamily="18" charset="0"/>
                    </a:rPr>
                    <a:t>balance sheet</a:t>
                  </a:r>
                </a:p>
              </p:txBody>
            </p:sp>
          </p:grpSp>
        </p:grpSp>
        <p:sp>
          <p:nvSpPr>
            <p:cNvPr id="31755"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1756"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31747" name="Text Box 16"/>
          <p:cNvSpPr txBox="1">
            <a:spLocks noChangeArrowheads="1"/>
          </p:cNvSpPr>
          <p:nvPr/>
        </p:nvSpPr>
        <p:spPr bwMode="auto">
          <a:xfrm>
            <a:off x="434975" y="4433888"/>
            <a:ext cx="2362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reserves $1,000</a:t>
            </a:r>
          </a:p>
        </p:txBody>
      </p:sp>
      <p:sp>
        <p:nvSpPr>
          <p:cNvPr id="40977" name="Text Box 17"/>
          <p:cNvSpPr txBox="1">
            <a:spLocks noChangeArrowheads="1"/>
          </p:cNvSpPr>
          <p:nvPr/>
        </p:nvSpPr>
        <p:spPr bwMode="auto">
          <a:xfrm>
            <a:off x="448623" y="4498975"/>
            <a:ext cx="2298700" cy="914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800" dirty="0">
                <a:solidFill>
                  <a:srgbClr val="FF0000"/>
                </a:solidFill>
                <a:latin typeface="Times New Roman" pitchFamily="18" charset="0"/>
              </a:rPr>
              <a:t>reserves  $200</a:t>
            </a:r>
          </a:p>
          <a:p>
            <a:pPr eaLnBrk="1" hangingPunct="1">
              <a:spcBef>
                <a:spcPct val="20000"/>
              </a:spcBef>
            </a:pPr>
            <a:r>
              <a:rPr lang="en-US" sz="2800" dirty="0">
                <a:solidFill>
                  <a:srgbClr val="FF0000"/>
                </a:solidFill>
                <a:latin typeface="Times New Roman" pitchFamily="18" charset="0"/>
              </a:rPr>
              <a:t>loans    $800</a:t>
            </a:r>
          </a:p>
        </p:txBody>
      </p:sp>
      <p:sp>
        <p:nvSpPr>
          <p:cNvPr id="31749" name="Rectangle 18"/>
          <p:cNvSpPr>
            <a:spLocks noGrp="1" noChangeArrowheads="1"/>
          </p:cNvSpPr>
          <p:nvPr>
            <p:ph type="title"/>
          </p:nvPr>
        </p:nvSpPr>
        <p:spPr/>
        <p:txBody>
          <a:bodyPr/>
          <a:lstStyle/>
          <a:p>
            <a:r>
              <a:rPr lang="en-US" sz="2700" dirty="0"/>
              <a:t>SCENARIO 3: </a:t>
            </a:r>
            <a:br>
              <a:rPr lang="en-US" sz="2700" dirty="0"/>
            </a:br>
            <a:r>
              <a:rPr lang="en-US" sz="3100" dirty="0"/>
              <a:t>Fractional-reserve banking</a:t>
            </a:r>
          </a:p>
        </p:txBody>
      </p:sp>
      <p:sp>
        <p:nvSpPr>
          <p:cNvPr id="40963" name="Rectangle 3"/>
          <p:cNvSpPr>
            <a:spLocks noGrp="1" noChangeArrowheads="1"/>
          </p:cNvSpPr>
          <p:nvPr>
            <p:ph type="body" idx="4294967295"/>
          </p:nvPr>
        </p:nvSpPr>
        <p:spPr>
          <a:xfrm>
            <a:off x="5699125" y="2933700"/>
            <a:ext cx="3200400" cy="3230563"/>
          </a:xfrm>
        </p:spPr>
        <p:txBody>
          <a:bodyPr/>
          <a:lstStyle/>
          <a:p>
            <a:pPr marL="0" indent="0">
              <a:spcBef>
                <a:spcPct val="20000"/>
              </a:spcBef>
              <a:buFont typeface="Wingdings" pitchFamily="2" charset="2"/>
              <a:buNone/>
            </a:pPr>
            <a:r>
              <a:rPr lang="en-US" sz="2500"/>
              <a:t>The money supply now equals $1,800:</a:t>
            </a:r>
          </a:p>
          <a:p>
            <a:pPr marL="339725" lvl="1" indent="-225425"/>
            <a:r>
              <a:rPr lang="en-US" sz="2500"/>
              <a:t>Depositor has $1,000 in </a:t>
            </a:r>
            <a:br>
              <a:rPr lang="en-US" sz="2500"/>
            </a:br>
            <a:r>
              <a:rPr lang="en-US" sz="2500"/>
              <a:t>demand deposits.</a:t>
            </a:r>
          </a:p>
          <a:p>
            <a:pPr marL="339725" lvl="1" indent="-225425"/>
            <a:r>
              <a:rPr lang="en-US" sz="2500"/>
              <a:t>Borrower holds $800 in currency.</a:t>
            </a:r>
          </a:p>
        </p:txBody>
      </p:sp>
      <p:sp>
        <p:nvSpPr>
          <p:cNvPr id="31751" name="Text Box 14"/>
          <p:cNvSpPr txBox="1">
            <a:spLocks noChangeArrowheads="1"/>
          </p:cNvSpPr>
          <p:nvPr/>
        </p:nvSpPr>
        <p:spPr bwMode="auto">
          <a:xfrm>
            <a:off x="2971800" y="4433888"/>
            <a:ext cx="2362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deposits $1,000</a:t>
            </a:r>
          </a:p>
        </p:txBody>
      </p:sp>
      <p:sp>
        <p:nvSpPr>
          <p:cNvPr id="40975" name="Rectangle 15"/>
          <p:cNvSpPr>
            <a:spLocks noChangeArrowheads="1"/>
          </p:cNvSpPr>
          <p:nvPr/>
        </p:nvSpPr>
        <p:spPr bwMode="auto">
          <a:xfrm>
            <a:off x="514350" y="1384300"/>
            <a:ext cx="75438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a:t>Suppose banks hold 20% of deposits in reserve, making loans with the rest.</a:t>
            </a:r>
          </a:p>
          <a:p>
            <a:pPr marL="342900" indent="-342900">
              <a:lnSpc>
                <a:spcPct val="105000"/>
              </a:lnSpc>
              <a:spcBef>
                <a:spcPct val="30000"/>
              </a:spcBef>
              <a:buClr>
                <a:srgbClr val="CC6600"/>
              </a:buClr>
              <a:buSzPct val="120000"/>
              <a:buFont typeface="Wingdings" pitchFamily="2" charset="2"/>
              <a:buChar char="§"/>
            </a:pPr>
            <a:r>
              <a:rPr lang="en-US" sz="2500" dirty="0" err="1"/>
              <a:t>Firstbank</a:t>
            </a:r>
            <a:r>
              <a:rPr lang="en-US" sz="2500" dirty="0"/>
              <a:t> will make $800 in loans. </a:t>
            </a:r>
          </a:p>
        </p:txBody>
      </p:sp>
      <p:sp>
        <p:nvSpPr>
          <p:cNvPr id="18" name="Rectangle 16"/>
          <p:cNvSpPr>
            <a:spLocks noChangeArrowheads="1"/>
          </p:cNvSpPr>
          <p:nvPr/>
        </p:nvSpPr>
        <p:spPr bwMode="auto">
          <a:xfrm>
            <a:off x="1279525" y="1465263"/>
            <a:ext cx="6858000" cy="1143000"/>
          </a:xfrm>
          <a:prstGeom prst="rect">
            <a:avLst/>
          </a:prstGeom>
          <a:solidFill>
            <a:srgbClr val="FFCC99"/>
          </a:solidFill>
          <a:ln w="38100" cmpd="dbl">
            <a:noFill/>
            <a:miter lim="800000"/>
            <a:headEnd/>
            <a:tailEnd/>
          </a:ln>
          <a:effectLst>
            <a:outerShdw blurRad="50800" dist="38100" dir="2700000" algn="tl" rotWithShape="0">
              <a:prstClr val="black">
                <a:alpha val="40000"/>
              </a:prstClr>
            </a:outerShdw>
          </a:effectLst>
        </p:spPr>
        <p:txBody>
          <a:bodyPr anchor="ctr" anchorCtr="1"/>
          <a:lstStyle/>
          <a:p>
            <a:pPr algn="ctr">
              <a:lnSpc>
                <a:spcPct val="105000"/>
              </a:lnSpc>
              <a:spcBef>
                <a:spcPct val="45000"/>
              </a:spcBef>
              <a:buClr>
                <a:srgbClr val="008080"/>
              </a:buClr>
              <a:buSzPct val="120000"/>
              <a:buFont typeface="Wingdings" pitchFamily="2" charset="2"/>
              <a:buNone/>
              <a:defRPr/>
            </a:pPr>
            <a:r>
              <a:rPr lang="en-US" sz="2700" i="1" dirty="0"/>
              <a:t>LESSON: In a fractional-reserve </a:t>
            </a:r>
            <a:br>
              <a:rPr lang="en-US" sz="2700" i="1" dirty="0"/>
            </a:br>
            <a:r>
              <a:rPr lang="en-US" sz="2700" i="1" dirty="0"/>
              <a:t>banking system, </a:t>
            </a:r>
            <a:r>
              <a:rPr lang="en-US" sz="2700" i="1" u="sng" dirty="0"/>
              <a:t>banks create money</a:t>
            </a:r>
            <a:r>
              <a:rPr lang="en-US" sz="2700" i="1" dirty="0"/>
              <a:t>.</a:t>
            </a:r>
          </a:p>
        </p:txBody>
      </p:sp>
    </p:spTree>
    <p:extLst>
      <p:ext uri="{BB962C8B-B14F-4D97-AF65-F5344CB8AC3E}">
        <p14:creationId xmlns:p14="http://schemas.microsoft.com/office/powerpoint/2010/main" val="6032157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5">
                                            <p:txEl>
                                              <p:pRg st="0" end="0"/>
                                            </p:txEl>
                                          </p:spTgt>
                                        </p:tgtEl>
                                        <p:attrNameLst>
                                          <p:attrName>style.visibility</p:attrName>
                                        </p:attrNameLst>
                                      </p:cBhvr>
                                      <p:to>
                                        <p:strVal val="visible"/>
                                      </p:to>
                                    </p:set>
                                    <p:animEffect transition="in" filter="wipe(left)">
                                      <p:cBhvr>
                                        <p:cTn id="7" dur="500"/>
                                        <p:tgtEl>
                                          <p:spTgt spid="409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75">
                                            <p:txEl>
                                              <p:pRg st="1" end="1"/>
                                            </p:txEl>
                                          </p:spTgt>
                                        </p:tgtEl>
                                        <p:attrNameLst>
                                          <p:attrName>style.visibility</p:attrName>
                                        </p:attrNameLst>
                                      </p:cBhvr>
                                      <p:to>
                                        <p:strVal val="visible"/>
                                      </p:to>
                                    </p:set>
                                    <p:animEffect transition="in" filter="wipe(left)">
                                      <p:cBhvr>
                                        <p:cTn id="12" dur="500"/>
                                        <p:tgtEl>
                                          <p:spTgt spid="409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77"/>
                                        </p:tgtEl>
                                        <p:attrNameLst>
                                          <p:attrName>style.visibility</p:attrName>
                                        </p:attrNameLst>
                                      </p:cBhvr>
                                      <p:to>
                                        <p:strVal val="visible"/>
                                      </p:to>
                                    </p:set>
                                    <p:animEffect transition="in" filter="fade">
                                      <p:cBhvr>
                                        <p:cTn id="17" dur="500"/>
                                        <p:tgtEl>
                                          <p:spTgt spid="40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0" end="0"/>
                                            </p:txEl>
                                          </p:spTgt>
                                        </p:tgtEl>
                                        <p:attrNameLst>
                                          <p:attrName>style.visibility</p:attrName>
                                        </p:attrNameLst>
                                      </p:cBhvr>
                                      <p:to>
                                        <p:strVal val="visible"/>
                                      </p:to>
                                    </p:set>
                                    <p:animEffect transition="in" filter="wipe(left)">
                                      <p:cBhvr>
                                        <p:cTn id="22" dur="500"/>
                                        <p:tgtEl>
                                          <p:spTgt spid="4096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1" end="1"/>
                                            </p:txEl>
                                          </p:spTgt>
                                        </p:tgtEl>
                                        <p:attrNameLst>
                                          <p:attrName>style.visibility</p:attrName>
                                        </p:attrNameLst>
                                      </p:cBhvr>
                                      <p:to>
                                        <p:strVal val="visible"/>
                                      </p:to>
                                    </p:set>
                                    <p:animEffect transition="in" filter="wipe(left)">
                                      <p:cBhvr>
                                        <p:cTn id="27" dur="500"/>
                                        <p:tgtEl>
                                          <p:spTgt spid="4096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3">
                                            <p:txEl>
                                              <p:pRg st="2" end="2"/>
                                            </p:txEl>
                                          </p:spTgt>
                                        </p:tgtEl>
                                        <p:attrNameLst>
                                          <p:attrName>style.visibility</p:attrName>
                                        </p:attrNameLst>
                                      </p:cBhvr>
                                      <p:to>
                                        <p:strVal val="visible"/>
                                      </p:to>
                                    </p:set>
                                    <p:animEffect transition="in" filter="wipe(left)">
                                      <p:cBhvr>
                                        <p:cTn id="32" dur="500"/>
                                        <p:tgtEl>
                                          <p:spTgt spid="4096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xit" presetSubtype="0" fill="hold" nodeType="withEffect">
                                  <p:stCondLst>
                                    <p:cond delay="0"/>
                                  </p:stCondLst>
                                  <p:childTnLst>
                                    <p:animEffect transition="out" filter="fade">
                                      <p:cBhvr>
                                        <p:cTn id="39" dur="250"/>
                                        <p:tgtEl>
                                          <p:spTgt spid="40975">
                                            <p:txEl>
                                              <p:pRg st="0" end="0"/>
                                            </p:txEl>
                                          </p:spTgt>
                                        </p:tgtEl>
                                      </p:cBhvr>
                                    </p:animEffect>
                                    <p:set>
                                      <p:cBhvr>
                                        <p:cTn id="40" dur="1" fill="hold">
                                          <p:stCondLst>
                                            <p:cond delay="249"/>
                                          </p:stCondLst>
                                        </p:cTn>
                                        <p:tgtEl>
                                          <p:spTgt spid="40975">
                                            <p:txEl>
                                              <p:pRg st="0" end="0"/>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50"/>
                                        <p:tgtEl>
                                          <p:spTgt spid="40975">
                                            <p:txEl>
                                              <p:pRg st="1" end="1"/>
                                            </p:txEl>
                                          </p:spTgt>
                                        </p:tgtEl>
                                      </p:cBhvr>
                                    </p:animEffect>
                                    <p:set>
                                      <p:cBhvr>
                                        <p:cTn id="43" dur="1" fill="hold">
                                          <p:stCondLst>
                                            <p:cond delay="249"/>
                                          </p:stCondLst>
                                        </p:cTn>
                                        <p:tgtEl>
                                          <p:spTgt spid="4097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7" grpId="0" animBg="1" autoUpdateAnimBg="0"/>
      <p:bldP spid="40963" grpId="0" build="p" bldLvl="3" autoUpdateAnimBg="0"/>
      <p:bldP spid="40975" grpId="0" build="p" autoUpdateAnimBg="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28600" y="3062288"/>
            <a:ext cx="5181600" cy="3048000"/>
            <a:chOff x="144" y="1824"/>
            <a:chExt cx="3264" cy="1920"/>
          </a:xfrm>
        </p:grpSpPr>
        <p:grpSp>
          <p:nvGrpSpPr>
            <p:cNvPr id="32777" name="Group 5"/>
            <p:cNvGrpSpPr>
              <a:grpSpLocks/>
            </p:cNvGrpSpPr>
            <p:nvPr/>
          </p:nvGrpSpPr>
          <p:grpSpPr bwMode="auto">
            <a:xfrm>
              <a:off x="144" y="1824"/>
              <a:ext cx="3264" cy="1920"/>
              <a:chOff x="144" y="1824"/>
              <a:chExt cx="3264" cy="1920"/>
            </a:xfrm>
          </p:grpSpPr>
          <p:sp>
            <p:nvSpPr>
              <p:cNvPr id="32780"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2781" name="Group 7"/>
              <p:cNvGrpSpPr>
                <a:grpSpLocks/>
              </p:cNvGrpSpPr>
              <p:nvPr/>
            </p:nvGrpSpPr>
            <p:grpSpPr bwMode="auto">
              <a:xfrm>
                <a:off x="240" y="1968"/>
                <a:ext cx="3072" cy="1728"/>
                <a:chOff x="240" y="1968"/>
                <a:chExt cx="3072" cy="1728"/>
              </a:xfrm>
            </p:grpSpPr>
            <p:grpSp>
              <p:nvGrpSpPr>
                <p:cNvPr id="32782" name="Group 8"/>
                <p:cNvGrpSpPr>
                  <a:grpSpLocks/>
                </p:cNvGrpSpPr>
                <p:nvPr/>
              </p:nvGrpSpPr>
              <p:grpSpPr bwMode="auto">
                <a:xfrm>
                  <a:off x="240" y="2383"/>
                  <a:ext cx="3072" cy="1313"/>
                  <a:chOff x="240" y="2383"/>
                  <a:chExt cx="3072" cy="1313"/>
                </a:xfrm>
              </p:grpSpPr>
              <p:sp>
                <p:nvSpPr>
                  <p:cNvPr id="32784"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5"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783"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SECONDBANK’S </a:t>
                  </a:r>
                  <a:br>
                    <a:rPr lang="en-US" sz="2800" b="1">
                      <a:latin typeface="Times New Roman" pitchFamily="18" charset="0"/>
                    </a:rPr>
                  </a:br>
                  <a:r>
                    <a:rPr lang="en-US" sz="2800" b="1">
                      <a:latin typeface="Times New Roman" pitchFamily="18" charset="0"/>
                    </a:rPr>
                    <a:t>balance sheet</a:t>
                  </a:r>
                </a:p>
              </p:txBody>
            </p:sp>
          </p:grpSp>
        </p:grpSp>
        <p:sp>
          <p:nvSpPr>
            <p:cNvPr id="32778"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2779"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45070" name="Text Box 14"/>
          <p:cNvSpPr txBox="1">
            <a:spLocks noChangeArrowheads="1"/>
          </p:cNvSpPr>
          <p:nvPr/>
        </p:nvSpPr>
        <p:spPr bwMode="auto">
          <a:xfrm>
            <a:off x="533400" y="4487863"/>
            <a:ext cx="2209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reserves 	$800</a:t>
            </a:r>
          </a:p>
          <a:p>
            <a:pPr eaLnBrk="1" hangingPunct="1">
              <a:spcBef>
                <a:spcPct val="20000"/>
              </a:spcBef>
            </a:pPr>
            <a:r>
              <a:rPr lang="en-US" sz="2800" dirty="0">
                <a:latin typeface="Times New Roman" pitchFamily="18" charset="0"/>
              </a:rPr>
              <a:t>loans 	$0</a:t>
            </a:r>
          </a:p>
        </p:txBody>
      </p:sp>
      <p:sp>
        <p:nvSpPr>
          <p:cNvPr id="45073" name="Text Box 17"/>
          <p:cNvSpPr txBox="1">
            <a:spLocks noChangeArrowheads="1"/>
          </p:cNvSpPr>
          <p:nvPr/>
        </p:nvSpPr>
        <p:spPr bwMode="auto">
          <a:xfrm>
            <a:off x="533400" y="4487863"/>
            <a:ext cx="2209800" cy="1143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a:solidFill>
                  <a:srgbClr val="FF0000"/>
                </a:solidFill>
                <a:latin typeface="Times New Roman" pitchFamily="18" charset="0"/>
              </a:rPr>
              <a:t>reserves 	$160</a:t>
            </a:r>
          </a:p>
          <a:p>
            <a:pPr eaLnBrk="1" hangingPunct="1">
              <a:spcBef>
                <a:spcPct val="20000"/>
              </a:spcBef>
            </a:pPr>
            <a:r>
              <a:rPr lang="en-US" sz="2800" dirty="0">
                <a:solidFill>
                  <a:srgbClr val="FF0000"/>
                </a:solidFill>
                <a:latin typeface="Times New Roman" pitchFamily="18" charset="0"/>
              </a:rPr>
              <a:t>loans 	$640</a:t>
            </a:r>
          </a:p>
        </p:txBody>
      </p:sp>
      <p:sp>
        <p:nvSpPr>
          <p:cNvPr id="32773" name="Rectangle 18"/>
          <p:cNvSpPr>
            <a:spLocks noGrp="1" noChangeArrowheads="1"/>
          </p:cNvSpPr>
          <p:nvPr>
            <p:ph type="title"/>
          </p:nvPr>
        </p:nvSpPr>
        <p:spPr/>
        <p:txBody>
          <a:bodyPr/>
          <a:lstStyle/>
          <a:p>
            <a:r>
              <a:rPr lang="en-US" sz="2700" dirty="0"/>
              <a:t>SCENARIO 3: </a:t>
            </a:r>
            <a:br>
              <a:rPr lang="en-US" sz="2700" dirty="0"/>
            </a:br>
            <a:r>
              <a:rPr lang="en-US" sz="3100" dirty="0"/>
              <a:t>Fractional-reserve banking</a:t>
            </a:r>
          </a:p>
        </p:txBody>
      </p:sp>
      <p:sp>
        <p:nvSpPr>
          <p:cNvPr id="45059" name="Rectangle 3"/>
          <p:cNvSpPr>
            <a:spLocks noGrp="1" noChangeArrowheads="1"/>
          </p:cNvSpPr>
          <p:nvPr>
            <p:ph type="body" idx="4294967295"/>
          </p:nvPr>
        </p:nvSpPr>
        <p:spPr>
          <a:xfrm>
            <a:off x="5608638" y="3055938"/>
            <a:ext cx="3276600" cy="3208337"/>
          </a:xfrm>
        </p:spPr>
        <p:txBody>
          <a:bodyPr/>
          <a:lstStyle/>
          <a:p>
            <a:pPr>
              <a:spcBef>
                <a:spcPct val="30000"/>
              </a:spcBef>
            </a:pPr>
            <a:r>
              <a:rPr lang="en-US" sz="2500"/>
              <a:t>Secondbank will loan 80% of this deposit.</a:t>
            </a:r>
          </a:p>
        </p:txBody>
      </p:sp>
      <p:sp>
        <p:nvSpPr>
          <p:cNvPr id="45071" name="Text Box 15"/>
          <p:cNvSpPr txBox="1">
            <a:spLocks noChangeArrowheads="1"/>
          </p:cNvSpPr>
          <p:nvPr/>
        </p:nvSpPr>
        <p:spPr bwMode="auto">
          <a:xfrm>
            <a:off x="3048000" y="4433888"/>
            <a:ext cx="2286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deposits $800</a:t>
            </a:r>
          </a:p>
        </p:txBody>
      </p:sp>
      <p:sp>
        <p:nvSpPr>
          <p:cNvPr id="45072" name="Rectangle 16"/>
          <p:cNvSpPr>
            <a:spLocks noChangeArrowheads="1"/>
          </p:cNvSpPr>
          <p:nvPr/>
        </p:nvSpPr>
        <p:spPr bwMode="auto">
          <a:xfrm>
            <a:off x="476250" y="1398588"/>
            <a:ext cx="73152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a:t>Suppose the borrower deposits the $800 in </a:t>
            </a:r>
            <a:r>
              <a:rPr lang="en-US" sz="2500" dirty="0" err="1"/>
              <a:t>Secondbank</a:t>
            </a:r>
            <a:r>
              <a:rPr lang="en-US" sz="2500" dirty="0"/>
              <a:t>. </a:t>
            </a:r>
          </a:p>
          <a:p>
            <a:pPr marL="342900" indent="-342900">
              <a:lnSpc>
                <a:spcPct val="105000"/>
              </a:lnSpc>
              <a:spcBef>
                <a:spcPct val="45000"/>
              </a:spcBef>
              <a:buClr>
                <a:srgbClr val="CC6600"/>
              </a:buClr>
              <a:buSzPct val="120000"/>
              <a:buFont typeface="Wingdings" pitchFamily="2" charset="2"/>
              <a:buChar char="§"/>
            </a:pPr>
            <a:r>
              <a:rPr lang="en-US" sz="2500" dirty="0"/>
              <a:t>Initially, </a:t>
            </a:r>
            <a:r>
              <a:rPr lang="en-US" sz="2500" dirty="0" err="1"/>
              <a:t>Secondbank’s</a:t>
            </a:r>
            <a:r>
              <a:rPr lang="en-US" sz="2500" dirty="0"/>
              <a:t> balance sheet is:</a:t>
            </a:r>
          </a:p>
        </p:txBody>
      </p:sp>
    </p:spTree>
    <p:extLst>
      <p:ext uri="{BB962C8B-B14F-4D97-AF65-F5344CB8AC3E}">
        <p14:creationId xmlns:p14="http://schemas.microsoft.com/office/powerpoint/2010/main" val="839751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72">
                                            <p:txEl>
                                              <p:pRg st="0" end="0"/>
                                            </p:txEl>
                                          </p:spTgt>
                                        </p:tgtEl>
                                        <p:attrNameLst>
                                          <p:attrName>style.visibility</p:attrName>
                                        </p:attrNameLst>
                                      </p:cBhvr>
                                      <p:to>
                                        <p:strVal val="visible"/>
                                      </p:to>
                                    </p:set>
                                    <p:animEffect transition="in" filter="wipe(left)">
                                      <p:cBhvr>
                                        <p:cTn id="7" dur="500"/>
                                        <p:tgtEl>
                                          <p:spTgt spid="450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72">
                                            <p:txEl>
                                              <p:pRg st="1" end="1"/>
                                            </p:txEl>
                                          </p:spTgt>
                                        </p:tgtEl>
                                        <p:attrNameLst>
                                          <p:attrName>style.visibility</p:attrName>
                                        </p:attrNameLst>
                                      </p:cBhvr>
                                      <p:to>
                                        <p:strVal val="visible"/>
                                      </p:to>
                                    </p:set>
                                    <p:animEffect transition="in" filter="wipe(left)">
                                      <p:cBhvr>
                                        <p:cTn id="12" dur="500"/>
                                        <p:tgtEl>
                                          <p:spTgt spid="450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71"/>
                                        </p:tgtEl>
                                        <p:attrNameLst>
                                          <p:attrName>style.visibility</p:attrName>
                                        </p:attrNameLst>
                                      </p:cBhvr>
                                      <p:to>
                                        <p:strVal val="visible"/>
                                      </p:to>
                                    </p:set>
                                    <p:animEffect transition="in" filter="fade">
                                      <p:cBhvr>
                                        <p:cTn id="22" dur="500"/>
                                        <p:tgtEl>
                                          <p:spTgt spid="45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70"/>
                                        </p:tgtEl>
                                        <p:attrNameLst>
                                          <p:attrName>style.visibility</p:attrName>
                                        </p:attrNameLst>
                                      </p:cBhvr>
                                      <p:to>
                                        <p:strVal val="visible"/>
                                      </p:to>
                                    </p:set>
                                    <p:animEffect transition="in" filter="fade">
                                      <p:cBhvr>
                                        <p:cTn id="27" dur="500"/>
                                        <p:tgtEl>
                                          <p:spTgt spid="45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59">
                                            <p:txEl>
                                              <p:pRg st="0" end="0"/>
                                            </p:txEl>
                                          </p:spTgt>
                                        </p:tgtEl>
                                        <p:attrNameLst>
                                          <p:attrName>style.visibility</p:attrName>
                                        </p:attrNameLst>
                                      </p:cBhvr>
                                      <p:to>
                                        <p:strVal val="visible"/>
                                      </p:to>
                                    </p:set>
                                    <p:animEffect transition="in" filter="wipe(left)">
                                      <p:cBhvr>
                                        <p:cTn id="32" dur="500"/>
                                        <p:tgtEl>
                                          <p:spTgt spid="4505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073"/>
                                        </p:tgtEl>
                                        <p:attrNameLst>
                                          <p:attrName>style.visibility</p:attrName>
                                        </p:attrNameLst>
                                      </p:cBhvr>
                                      <p:to>
                                        <p:strVal val="visible"/>
                                      </p:to>
                                    </p:set>
                                    <p:animEffect transition="in" filter="fade">
                                      <p:cBhvr>
                                        <p:cTn id="37" dur="500"/>
                                        <p:tgtEl>
                                          <p:spTgt spid="4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autoUpdateAnimBg="0"/>
      <p:bldP spid="45073" grpId="0" animBg="1" autoUpdateAnimBg="0"/>
      <p:bldP spid="45059" grpId="0" build="p" bldLvl="3" autoUpdateAnimBg="0"/>
      <p:bldP spid="45071" grpId="0" autoUpdateAnimBg="0"/>
      <p:bldP spid="4507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9"/>
          <p:cNvSpPr>
            <a:spLocks noGrp="1" noChangeArrowheads="1"/>
          </p:cNvSpPr>
          <p:nvPr>
            <p:ph type="title"/>
          </p:nvPr>
        </p:nvSpPr>
        <p:spPr/>
        <p:txBody>
          <a:bodyPr/>
          <a:lstStyle/>
          <a:p>
            <a:r>
              <a:rPr lang="en-US" sz="2700" dirty="0"/>
              <a:t>SCENARIO 3: </a:t>
            </a:r>
            <a:br>
              <a:rPr lang="en-US" sz="2700" dirty="0"/>
            </a:br>
            <a:r>
              <a:rPr lang="en-US" sz="3100" dirty="0"/>
              <a:t>Fractional-reserve banking</a:t>
            </a:r>
          </a:p>
        </p:txBody>
      </p:sp>
      <p:grpSp>
        <p:nvGrpSpPr>
          <p:cNvPr id="33795" name="Group 4"/>
          <p:cNvGrpSpPr>
            <a:grpSpLocks/>
          </p:cNvGrpSpPr>
          <p:nvPr/>
        </p:nvGrpSpPr>
        <p:grpSpPr bwMode="auto">
          <a:xfrm>
            <a:off x="228600" y="3062288"/>
            <a:ext cx="5181600" cy="3048000"/>
            <a:chOff x="144" y="1824"/>
            <a:chExt cx="3264" cy="1920"/>
          </a:xfrm>
        </p:grpSpPr>
        <p:grpSp>
          <p:nvGrpSpPr>
            <p:cNvPr id="33801" name="Group 5"/>
            <p:cNvGrpSpPr>
              <a:grpSpLocks/>
            </p:cNvGrpSpPr>
            <p:nvPr/>
          </p:nvGrpSpPr>
          <p:grpSpPr bwMode="auto">
            <a:xfrm>
              <a:off x="144" y="1824"/>
              <a:ext cx="3264" cy="1920"/>
              <a:chOff x="144" y="1824"/>
              <a:chExt cx="3264" cy="1920"/>
            </a:xfrm>
          </p:grpSpPr>
          <p:sp>
            <p:nvSpPr>
              <p:cNvPr id="33804"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3805" name="Group 7"/>
              <p:cNvGrpSpPr>
                <a:grpSpLocks/>
              </p:cNvGrpSpPr>
              <p:nvPr/>
            </p:nvGrpSpPr>
            <p:grpSpPr bwMode="auto">
              <a:xfrm>
                <a:off x="240" y="1968"/>
                <a:ext cx="3072" cy="1728"/>
                <a:chOff x="240" y="1968"/>
                <a:chExt cx="3072" cy="1728"/>
              </a:xfrm>
            </p:grpSpPr>
            <p:grpSp>
              <p:nvGrpSpPr>
                <p:cNvPr id="33806" name="Group 8"/>
                <p:cNvGrpSpPr>
                  <a:grpSpLocks/>
                </p:cNvGrpSpPr>
                <p:nvPr/>
              </p:nvGrpSpPr>
              <p:grpSpPr bwMode="auto">
                <a:xfrm>
                  <a:off x="240" y="2383"/>
                  <a:ext cx="3072" cy="1313"/>
                  <a:chOff x="240" y="2383"/>
                  <a:chExt cx="3072" cy="1313"/>
                </a:xfrm>
              </p:grpSpPr>
              <p:sp>
                <p:nvSpPr>
                  <p:cNvPr id="33808"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09"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3807"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THIRDBANK’S </a:t>
                  </a:r>
                  <a:br>
                    <a:rPr lang="en-US" sz="2800" b="1">
                      <a:latin typeface="Times New Roman" pitchFamily="18" charset="0"/>
                    </a:rPr>
                  </a:br>
                  <a:r>
                    <a:rPr lang="en-US" sz="2800" b="1">
                      <a:latin typeface="Times New Roman" pitchFamily="18" charset="0"/>
                    </a:rPr>
                    <a:t>balance sheet</a:t>
                  </a:r>
                </a:p>
              </p:txBody>
            </p:sp>
          </p:grpSp>
        </p:grpSp>
        <p:sp>
          <p:nvSpPr>
            <p:cNvPr id="33802"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3803"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47119" name="Text Box 15"/>
          <p:cNvSpPr txBox="1">
            <a:spLocks noChangeArrowheads="1"/>
          </p:cNvSpPr>
          <p:nvPr/>
        </p:nvSpPr>
        <p:spPr bwMode="auto">
          <a:xfrm>
            <a:off x="3048000" y="4433888"/>
            <a:ext cx="2286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deposits $640</a:t>
            </a:r>
          </a:p>
        </p:txBody>
      </p:sp>
      <p:sp>
        <p:nvSpPr>
          <p:cNvPr id="33797" name="Rectangle 16"/>
          <p:cNvSpPr>
            <a:spLocks noChangeArrowheads="1"/>
          </p:cNvSpPr>
          <p:nvPr/>
        </p:nvSpPr>
        <p:spPr bwMode="auto">
          <a:xfrm>
            <a:off x="458788" y="1417638"/>
            <a:ext cx="7620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a:t>If this $640 is eventually deposited in Thirdbank,</a:t>
            </a:r>
          </a:p>
        </p:txBody>
      </p:sp>
      <p:sp>
        <p:nvSpPr>
          <p:cNvPr id="47121" name="Rectangle 17"/>
          <p:cNvSpPr>
            <a:spLocks noChangeArrowheads="1"/>
          </p:cNvSpPr>
          <p:nvPr/>
        </p:nvSpPr>
        <p:spPr bwMode="auto">
          <a:xfrm>
            <a:off x="458788" y="2006600"/>
            <a:ext cx="76200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a:t>Then </a:t>
            </a:r>
            <a:r>
              <a:rPr lang="en-US" sz="2500" dirty="0" err="1"/>
              <a:t>Thirdbank</a:t>
            </a:r>
            <a:r>
              <a:rPr lang="en-US" sz="2500" dirty="0"/>
              <a:t> will keep 20% of it in reserve </a:t>
            </a:r>
            <a:br>
              <a:rPr lang="en-US" sz="2500" dirty="0"/>
            </a:br>
            <a:r>
              <a:rPr lang="en-US" sz="2500" dirty="0"/>
              <a:t>and loan the rest out: </a:t>
            </a:r>
          </a:p>
        </p:txBody>
      </p:sp>
      <p:sp>
        <p:nvSpPr>
          <p:cNvPr id="47118" name="Text Box 14"/>
          <p:cNvSpPr txBox="1">
            <a:spLocks noChangeArrowheads="1"/>
          </p:cNvSpPr>
          <p:nvPr/>
        </p:nvSpPr>
        <p:spPr bwMode="auto">
          <a:xfrm>
            <a:off x="533400" y="4487863"/>
            <a:ext cx="2209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a:latin typeface="Times New Roman" pitchFamily="18" charset="0"/>
              </a:rPr>
              <a:t>reserves 	$640</a:t>
            </a:r>
          </a:p>
          <a:p>
            <a:pPr eaLnBrk="1" hangingPunct="1">
              <a:spcBef>
                <a:spcPct val="20000"/>
              </a:spcBef>
            </a:pPr>
            <a:r>
              <a:rPr lang="en-US" sz="2800" dirty="0">
                <a:latin typeface="Times New Roman" pitchFamily="18" charset="0"/>
              </a:rPr>
              <a:t>loans 	$0</a:t>
            </a:r>
          </a:p>
        </p:txBody>
      </p:sp>
      <p:sp>
        <p:nvSpPr>
          <p:cNvPr id="47122" name="Text Box 18"/>
          <p:cNvSpPr txBox="1">
            <a:spLocks noChangeArrowheads="1"/>
          </p:cNvSpPr>
          <p:nvPr/>
        </p:nvSpPr>
        <p:spPr bwMode="auto">
          <a:xfrm>
            <a:off x="533400" y="4487863"/>
            <a:ext cx="2209800" cy="1143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a:solidFill>
                  <a:srgbClr val="FF0000"/>
                </a:solidFill>
                <a:latin typeface="Times New Roman" pitchFamily="18" charset="0"/>
              </a:rPr>
              <a:t>reserves 	$128</a:t>
            </a:r>
          </a:p>
          <a:p>
            <a:pPr eaLnBrk="1" hangingPunct="1">
              <a:spcBef>
                <a:spcPct val="20000"/>
              </a:spcBef>
            </a:pPr>
            <a:r>
              <a:rPr lang="en-US" sz="2800" dirty="0">
                <a:solidFill>
                  <a:srgbClr val="FF0000"/>
                </a:solidFill>
                <a:latin typeface="Times New Roman" pitchFamily="18" charset="0"/>
              </a:rPr>
              <a:t>loans 	$512</a:t>
            </a:r>
          </a:p>
        </p:txBody>
      </p:sp>
    </p:spTree>
    <p:extLst>
      <p:ext uri="{BB962C8B-B14F-4D97-AF65-F5344CB8AC3E}">
        <p14:creationId xmlns:p14="http://schemas.microsoft.com/office/powerpoint/2010/main" val="52784801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19"/>
                                        </p:tgtEl>
                                        <p:attrNameLst>
                                          <p:attrName>style.visibility</p:attrName>
                                        </p:attrNameLst>
                                      </p:cBhvr>
                                      <p:to>
                                        <p:strVal val="visible"/>
                                      </p:to>
                                    </p:set>
                                    <p:animEffect transition="in" filter="fade">
                                      <p:cBhvr>
                                        <p:cTn id="7" dur="500"/>
                                        <p:tgtEl>
                                          <p:spTgt spid="47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18"/>
                                        </p:tgtEl>
                                        <p:attrNameLst>
                                          <p:attrName>style.visibility</p:attrName>
                                        </p:attrNameLst>
                                      </p:cBhvr>
                                      <p:to>
                                        <p:strVal val="visible"/>
                                      </p:to>
                                    </p:set>
                                    <p:animEffect transition="in" filter="fade">
                                      <p:cBhvr>
                                        <p:cTn id="12" dur="500"/>
                                        <p:tgtEl>
                                          <p:spTgt spid="47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21"/>
                                        </p:tgtEl>
                                        <p:attrNameLst>
                                          <p:attrName>style.visibility</p:attrName>
                                        </p:attrNameLst>
                                      </p:cBhvr>
                                      <p:to>
                                        <p:strVal val="visible"/>
                                      </p:to>
                                    </p:set>
                                    <p:animEffect transition="in" filter="wipe(left)">
                                      <p:cBhvr>
                                        <p:cTn id="17" dur="500"/>
                                        <p:tgtEl>
                                          <p:spTgt spid="47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122"/>
                                        </p:tgtEl>
                                        <p:attrNameLst>
                                          <p:attrName>style.visibility</p:attrName>
                                        </p:attrNameLst>
                                      </p:cBhvr>
                                      <p:to>
                                        <p:strVal val="visible"/>
                                      </p:to>
                                    </p:set>
                                    <p:animEffect transition="in" filter="fade">
                                      <p:cBhvr>
                                        <p:cTn id="22" dur="500"/>
                                        <p:tgtEl>
                                          <p:spTgt spid="4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9" grpId="0" autoUpdateAnimBg="0"/>
      <p:bldP spid="47121" grpId="0" autoUpdateAnimBg="0"/>
      <p:bldP spid="47118" grpId="0" autoUpdateAnimBg="0"/>
      <p:bldP spid="4712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5324475" y="5383213"/>
            <a:ext cx="1828800" cy="5016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19" name="Rectangle 2"/>
          <p:cNvSpPr>
            <a:spLocks noGrp="1" noChangeArrowheads="1"/>
          </p:cNvSpPr>
          <p:nvPr>
            <p:ph type="title"/>
          </p:nvPr>
        </p:nvSpPr>
        <p:spPr/>
        <p:txBody>
          <a:bodyPr/>
          <a:lstStyle/>
          <a:p>
            <a:r>
              <a:rPr lang="en-US" sz="3100" dirty="0"/>
              <a:t>Finding the total amount of money:</a:t>
            </a:r>
          </a:p>
        </p:txBody>
      </p:sp>
      <p:sp>
        <p:nvSpPr>
          <p:cNvPr id="49155" name="Rectangle 3"/>
          <p:cNvSpPr>
            <a:spLocks noGrp="1" noChangeArrowheads="1"/>
          </p:cNvSpPr>
          <p:nvPr>
            <p:ph type="body" idx="1"/>
          </p:nvPr>
        </p:nvSpPr>
        <p:spPr>
          <a:xfrm>
            <a:off x="706438" y="1563688"/>
            <a:ext cx="6899275" cy="2597150"/>
          </a:xfrm>
        </p:spPr>
        <p:txBody>
          <a:bodyPr/>
          <a:lstStyle/>
          <a:p>
            <a:pPr marL="0" indent="0">
              <a:spcBef>
                <a:spcPct val="25000"/>
              </a:spcBef>
              <a:buFont typeface="Wingdings" pitchFamily="2" charset="2"/>
              <a:buNone/>
              <a:tabLst>
                <a:tab pos="279400" algn="l"/>
                <a:tab pos="2339975" algn="ctr"/>
                <a:tab pos="4117975" algn="l"/>
              </a:tabLst>
            </a:pPr>
            <a:r>
              <a:rPr lang="en-US" sz="2600" dirty="0"/>
              <a:t>		Original deposit 	= $1000</a:t>
            </a:r>
          </a:p>
          <a:p>
            <a:pPr marL="0" indent="0">
              <a:spcBef>
                <a:spcPct val="25000"/>
              </a:spcBef>
              <a:buFont typeface="Wingdings" pitchFamily="2" charset="2"/>
              <a:buNone/>
              <a:tabLst>
                <a:tab pos="279400" algn="l"/>
                <a:tab pos="2339975" algn="ctr"/>
                <a:tab pos="4117975" algn="l"/>
              </a:tabLst>
            </a:pPr>
            <a:r>
              <a:rPr lang="en-US" sz="2600" dirty="0"/>
              <a:t>	+ 	</a:t>
            </a:r>
            <a:r>
              <a:rPr lang="en-US" sz="2600" dirty="0" err="1"/>
              <a:t>Firstbank</a:t>
            </a:r>
            <a:r>
              <a:rPr lang="en-US" sz="2600" dirty="0"/>
              <a:t> lending	= $ 800</a:t>
            </a:r>
          </a:p>
          <a:p>
            <a:pPr marL="0" indent="0">
              <a:spcBef>
                <a:spcPct val="25000"/>
              </a:spcBef>
              <a:buFont typeface="Wingdings" pitchFamily="2" charset="2"/>
              <a:buNone/>
              <a:tabLst>
                <a:tab pos="279400" algn="l"/>
                <a:tab pos="2339975" algn="ctr"/>
                <a:tab pos="4117975" algn="l"/>
              </a:tabLst>
            </a:pPr>
            <a:r>
              <a:rPr lang="en-US" sz="2600" dirty="0"/>
              <a:t>	+ 	</a:t>
            </a:r>
            <a:r>
              <a:rPr lang="en-US" sz="2600" dirty="0" err="1"/>
              <a:t>Secondbank</a:t>
            </a:r>
            <a:r>
              <a:rPr lang="en-US" sz="2600" dirty="0"/>
              <a:t> lending 	= $ 640</a:t>
            </a:r>
          </a:p>
          <a:p>
            <a:pPr marL="0" indent="0">
              <a:spcBef>
                <a:spcPct val="25000"/>
              </a:spcBef>
              <a:buFont typeface="Wingdings" pitchFamily="2" charset="2"/>
              <a:buNone/>
              <a:tabLst>
                <a:tab pos="279400" algn="l"/>
                <a:tab pos="2339975" algn="ctr"/>
                <a:tab pos="4117975" algn="l"/>
              </a:tabLst>
            </a:pPr>
            <a:r>
              <a:rPr lang="en-US" sz="2600" dirty="0"/>
              <a:t>	+ 	</a:t>
            </a:r>
            <a:r>
              <a:rPr lang="en-US" sz="2600" dirty="0" err="1"/>
              <a:t>Thirdbank</a:t>
            </a:r>
            <a:r>
              <a:rPr lang="en-US" sz="2600" dirty="0"/>
              <a:t> lending	= $ 512</a:t>
            </a:r>
          </a:p>
          <a:p>
            <a:pPr marL="0" indent="0">
              <a:spcBef>
                <a:spcPct val="25000"/>
              </a:spcBef>
              <a:buFont typeface="Wingdings" pitchFamily="2" charset="2"/>
              <a:buNone/>
              <a:tabLst>
                <a:tab pos="279400" algn="l"/>
                <a:tab pos="2339975" algn="ctr"/>
                <a:tab pos="4117975" algn="l"/>
              </a:tabLst>
            </a:pPr>
            <a:r>
              <a:rPr lang="en-US" sz="2600" dirty="0"/>
              <a:t>	+ 	other lending…</a:t>
            </a:r>
          </a:p>
        </p:txBody>
      </p:sp>
      <p:sp>
        <p:nvSpPr>
          <p:cNvPr id="49156" name="Rectangle 4"/>
          <p:cNvSpPr>
            <a:spLocks noChangeArrowheads="1"/>
          </p:cNvSpPr>
          <p:nvPr/>
        </p:nvSpPr>
        <p:spPr bwMode="auto">
          <a:xfrm>
            <a:off x="1054100" y="4357688"/>
            <a:ext cx="72390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55000"/>
              </a:spcBef>
              <a:buClr>
                <a:srgbClr val="008080"/>
              </a:buClr>
              <a:buSzPct val="120000"/>
              <a:buFont typeface="Wingdings" pitchFamily="2" charset="2"/>
              <a:buNone/>
              <a:tabLst>
                <a:tab pos="336550" algn="l"/>
                <a:tab pos="3879850" algn="r"/>
                <a:tab pos="4006850" algn="l"/>
              </a:tabLst>
            </a:pPr>
            <a:r>
              <a:rPr lang="en-US" sz="2600" dirty="0"/>
              <a:t>Total money supply = (1</a:t>
            </a:r>
            <a:r>
              <a:rPr lang="en-US" sz="2600" i="1" dirty="0"/>
              <a:t>/</a:t>
            </a:r>
            <a:r>
              <a:rPr lang="en-US" sz="2600" b="1" i="1" dirty="0" err="1"/>
              <a:t>rr</a:t>
            </a:r>
            <a:r>
              <a:rPr lang="en-US" sz="1300" b="1" i="1" dirty="0"/>
              <a:t> </a:t>
            </a:r>
            <a:r>
              <a:rPr lang="en-US" sz="2600" dirty="0"/>
              <a:t>) </a:t>
            </a:r>
            <a:r>
              <a:rPr lang="en-US" sz="2800" b="1" dirty="0">
                <a:latin typeface="Times New Roman"/>
                <a:ea typeface="ＭＳ ゴシック"/>
                <a:cs typeface="Times New Roman"/>
              </a:rPr>
              <a:t>×</a:t>
            </a:r>
            <a:r>
              <a:rPr lang="en-US" sz="2600" dirty="0">
                <a:sym typeface="Symbol" pitchFamily="18" charset="2"/>
              </a:rPr>
              <a:t> $1,000 </a:t>
            </a:r>
            <a:br>
              <a:rPr lang="en-US" sz="2600" dirty="0">
                <a:sym typeface="Symbol" pitchFamily="18" charset="2"/>
              </a:rPr>
            </a:br>
            <a:r>
              <a:rPr lang="en-US" sz="2600" dirty="0">
                <a:sym typeface="Symbol" pitchFamily="18" charset="2"/>
              </a:rPr>
              <a:t>  </a:t>
            </a:r>
            <a:r>
              <a:rPr lang="en-US" sz="2600" dirty="0"/>
              <a:t>where </a:t>
            </a:r>
            <a:r>
              <a:rPr lang="en-US" sz="2600" b="1" i="1" dirty="0" err="1"/>
              <a:t>rr</a:t>
            </a:r>
            <a:r>
              <a:rPr lang="en-US" sz="2600" dirty="0"/>
              <a:t> = ratio of reserves to deposits</a:t>
            </a:r>
          </a:p>
          <a:p>
            <a:pPr>
              <a:lnSpc>
                <a:spcPct val="105000"/>
              </a:lnSpc>
              <a:spcBef>
                <a:spcPct val="50000"/>
              </a:spcBef>
              <a:buClr>
                <a:srgbClr val="008080"/>
              </a:buClr>
              <a:buSzPct val="120000"/>
              <a:buFont typeface="Wingdings" pitchFamily="2" charset="2"/>
              <a:buNone/>
              <a:tabLst>
                <a:tab pos="336550" algn="l"/>
                <a:tab pos="3879850" algn="r"/>
                <a:tab pos="4006850" algn="l"/>
              </a:tabLst>
            </a:pPr>
            <a:r>
              <a:rPr lang="en-US" sz="2600" dirty="0"/>
              <a:t>In our example, </a:t>
            </a:r>
            <a:r>
              <a:rPr lang="en-US" sz="2600" b="1" i="1" dirty="0" err="1"/>
              <a:t>rr</a:t>
            </a:r>
            <a:r>
              <a:rPr lang="en-US" sz="2600" dirty="0"/>
              <a:t> = 0.2, so </a:t>
            </a:r>
            <a:r>
              <a:rPr lang="en-US" sz="2600" b="1" i="1" dirty="0"/>
              <a:t>M</a:t>
            </a:r>
            <a:r>
              <a:rPr lang="en-US" sz="2600" dirty="0"/>
              <a:t> = $5,000</a:t>
            </a:r>
          </a:p>
        </p:txBody>
      </p:sp>
      <p:sp>
        <p:nvSpPr>
          <p:cNvPr id="49157" name="Line 5"/>
          <p:cNvSpPr>
            <a:spLocks noChangeShapeType="1"/>
          </p:cNvSpPr>
          <p:nvPr/>
        </p:nvSpPr>
        <p:spPr bwMode="auto">
          <a:xfrm>
            <a:off x="819150" y="4283075"/>
            <a:ext cx="5867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189031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strips(downRight)">
                                      <p:cBhvr>
                                        <p:cTn id="22" dur="5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strips(downRight)">
                                      <p:cBhvr>
                                        <p:cTn id="27" dur="5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7"/>
                                        </p:tgtEl>
                                        <p:attrNameLst>
                                          <p:attrName>style.visibility</p:attrName>
                                        </p:attrNameLst>
                                      </p:cBhvr>
                                      <p:to>
                                        <p:strVal val="visible"/>
                                      </p:to>
                                    </p:set>
                                    <p:animEffect transition="in" filter="wipe(left)">
                                      <p:cBhvr>
                                        <p:cTn id="32" dur="500"/>
                                        <p:tgtEl>
                                          <p:spTgt spid="4915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9156">
                                            <p:txEl>
                                              <p:pRg st="0" end="0"/>
                                            </p:txEl>
                                          </p:spTgt>
                                        </p:tgtEl>
                                        <p:attrNameLst>
                                          <p:attrName>style.visibility</p:attrName>
                                        </p:attrNameLst>
                                      </p:cBhvr>
                                      <p:to>
                                        <p:strVal val="visible"/>
                                      </p:to>
                                    </p:set>
                                    <p:animEffect transition="in" filter="wipe(left)">
                                      <p:cBhvr>
                                        <p:cTn id="36" dur="500"/>
                                        <p:tgtEl>
                                          <p:spTgt spid="4915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9156">
                                            <p:txEl>
                                              <p:pRg st="1" end="1"/>
                                            </p:txEl>
                                          </p:spTgt>
                                        </p:tgtEl>
                                        <p:attrNameLst>
                                          <p:attrName>style.visibility</p:attrName>
                                        </p:attrNameLst>
                                      </p:cBhvr>
                                      <p:to>
                                        <p:strVal val="visible"/>
                                      </p:to>
                                    </p:set>
                                    <p:animEffect transition="in" filter="wipe(left)">
                                      <p:cBhvr>
                                        <p:cTn id="41" dur="500"/>
                                        <p:tgtEl>
                                          <p:spTgt spid="49156">
                                            <p:txEl>
                                              <p:pRg st="1" end="1"/>
                                            </p:txEl>
                                          </p:spTgt>
                                        </p:tgtEl>
                                      </p:cBhvr>
                                    </p:animEffect>
                                  </p:childTnLst>
                                </p:cTn>
                              </p:par>
                            </p:childTnLst>
                          </p:cTn>
                        </p:par>
                        <p:par>
                          <p:cTn id="42" fill="hold" nodeType="afterGroup">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9155" grpId="0" build="p" autoUpdateAnimBg="0"/>
      <p:bldP spid="49156" grpId="0" build="p" autoUpdateAnimBg="0"/>
      <p:bldP spid="4915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000" dirty="0"/>
              <a:t>Money creation in the banking system</a:t>
            </a:r>
          </a:p>
        </p:txBody>
      </p:sp>
      <p:sp>
        <p:nvSpPr>
          <p:cNvPr id="51203" name="Rectangle 3" descr="Plaid"/>
          <p:cNvSpPr>
            <a:spLocks noChangeArrowheads="1"/>
          </p:cNvSpPr>
          <p:nvPr/>
        </p:nvSpPr>
        <p:spPr bwMode="auto">
          <a:xfrm>
            <a:off x="1138238" y="1987550"/>
            <a:ext cx="7191375" cy="2343150"/>
          </a:xfrm>
          <a:prstGeom prst="rect">
            <a:avLst/>
          </a:prstGeom>
          <a:noFill/>
          <a:ln w="9525">
            <a:solidFill>
              <a:srgbClr val="CC6600"/>
            </a:solidFill>
            <a:miter lim="800000"/>
            <a:headEnd/>
            <a:tailEnd/>
          </a:ln>
          <a:extLst>
            <a:ext uri="{909E8E84-426E-40dd-AFC4-6F175D3DCCD1}">
              <a14:hiddenFill xmlns:a14="http://schemas.microsoft.com/office/drawing/2010/main" xmlns="">
                <a:solidFill>
                  <a:srgbClr val="FFFFFF"/>
                </a:solidFill>
              </a14:hiddenFill>
            </a:ext>
          </a:extLst>
        </p:spPr>
        <p:txBody>
          <a:bodyPr tIns="137160"/>
          <a:lstStyle/>
          <a:p>
            <a:pPr>
              <a:lnSpc>
                <a:spcPct val="105000"/>
              </a:lnSpc>
              <a:spcBef>
                <a:spcPct val="60000"/>
              </a:spcBef>
              <a:buClr>
                <a:srgbClr val="008080"/>
              </a:buClr>
              <a:buSzPct val="120000"/>
              <a:buFont typeface="Wingdings" pitchFamily="2" charset="2"/>
              <a:buNone/>
            </a:pPr>
            <a:r>
              <a:rPr lang="en-US" sz="2700" i="1" dirty="0"/>
              <a:t>A fractional-reserve banking system creates money, but it doesn’t create wealth:</a:t>
            </a:r>
          </a:p>
          <a:p>
            <a:pPr>
              <a:lnSpc>
                <a:spcPct val="105000"/>
              </a:lnSpc>
              <a:spcBef>
                <a:spcPct val="45000"/>
              </a:spcBef>
              <a:buClr>
                <a:srgbClr val="008080"/>
              </a:buClr>
              <a:buSzPct val="120000"/>
              <a:buFont typeface="Wingdings" pitchFamily="2" charset="2"/>
              <a:buNone/>
            </a:pPr>
            <a:r>
              <a:rPr lang="en-US" sz="2700" i="1" dirty="0"/>
              <a:t>Bank loans give borrowers some new money </a:t>
            </a:r>
          </a:p>
          <a:p>
            <a:pPr>
              <a:lnSpc>
                <a:spcPct val="105000"/>
              </a:lnSpc>
              <a:spcBef>
                <a:spcPct val="10000"/>
              </a:spcBef>
              <a:buClr>
                <a:srgbClr val="008080"/>
              </a:buClr>
              <a:buSzPct val="120000"/>
              <a:buFont typeface="Wingdings" pitchFamily="2" charset="2"/>
              <a:buNone/>
            </a:pPr>
            <a:r>
              <a:rPr lang="en-US" sz="2700" i="1" dirty="0"/>
              <a:t>and an equal amount of new debt. </a:t>
            </a:r>
          </a:p>
        </p:txBody>
      </p:sp>
    </p:spTree>
    <p:extLst>
      <p:ext uri="{BB962C8B-B14F-4D97-AF65-F5344CB8AC3E}">
        <p14:creationId xmlns:p14="http://schemas.microsoft.com/office/powerpoint/2010/main" val="3069611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bg/>
                                          </p:spTgt>
                                        </p:tgtEl>
                                        <p:attrNameLst>
                                          <p:attrName>style.visibility</p:attrName>
                                        </p:attrNameLst>
                                      </p:cBhvr>
                                      <p:to>
                                        <p:strVal val="visible"/>
                                      </p:to>
                                    </p:set>
                                    <p:animEffect transition="in" filter="strips(downRight)">
                                      <p:cBhvr>
                                        <p:cTn id="7" dur="500"/>
                                        <p:tgtEl>
                                          <p:spTgt spid="51203">
                                            <p:bg/>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1203">
                                            <p:txEl>
                                              <p:pRg st="0" end="0"/>
                                            </p:txEl>
                                          </p:spTgt>
                                        </p:tgtEl>
                                        <p:attrNameLst>
                                          <p:attrName>style.visibility</p:attrName>
                                        </p:attrNameLst>
                                      </p:cBhvr>
                                      <p:to>
                                        <p:strVal val="visible"/>
                                      </p:to>
                                    </p:set>
                                    <p:animEffect transition="in" filter="strips(downRight)">
                                      <p:cBhvr>
                                        <p:cTn id="10" dur="500"/>
                                        <p:tgtEl>
                                          <p:spTgt spid="5120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animEffect transition="in" filter="strips(downRight)">
                                      <p:cBhvr>
                                        <p:cTn id="15" dur="500"/>
                                        <p:tgtEl>
                                          <p:spTgt spid="5120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1203">
                                            <p:txEl>
                                              <p:pRg st="2" end="2"/>
                                            </p:txEl>
                                          </p:spTgt>
                                        </p:tgtEl>
                                        <p:attrNameLst>
                                          <p:attrName>style.visibility</p:attrName>
                                        </p:attrNameLst>
                                      </p:cBhvr>
                                      <p:to>
                                        <p:strVal val="visible"/>
                                      </p:to>
                                    </p:set>
                                    <p:animEffect transition="in" filter="strips(downRight)">
                                      <p:cBhvr>
                                        <p:cTn id="20"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definition, functions, and types of money</a:t>
            </a:r>
          </a:p>
          <a:p>
            <a:pPr>
              <a:buClr>
                <a:schemeClr val="tx1">
                  <a:lumMod val="50000"/>
                  <a:lumOff val="50000"/>
                </a:schemeClr>
              </a:buClr>
            </a:pPr>
            <a:r>
              <a:rPr lang="en-US" sz="2700" dirty="0"/>
              <a:t>How banks “create” money</a:t>
            </a:r>
          </a:p>
          <a:p>
            <a:pPr>
              <a:buClr>
                <a:schemeClr val="tx1">
                  <a:lumMod val="50000"/>
                  <a:lumOff val="50000"/>
                </a:schemeClr>
              </a:buClr>
            </a:pPr>
            <a:r>
              <a:rPr lang="en-US" sz="2700" dirty="0"/>
              <a:t>What a central bank is and how it controls the money supply</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3100" dirty="0"/>
              <a:t>Bank capital, leverage, and capital requirements</a:t>
            </a:r>
          </a:p>
        </p:txBody>
      </p:sp>
      <p:sp>
        <p:nvSpPr>
          <p:cNvPr id="47107" name="Content Placeholder 2"/>
          <p:cNvSpPr>
            <a:spLocks noGrp="1"/>
          </p:cNvSpPr>
          <p:nvPr>
            <p:ph idx="1"/>
          </p:nvPr>
        </p:nvSpPr>
        <p:spPr>
          <a:xfrm>
            <a:off x="476250" y="1312863"/>
            <a:ext cx="8210550" cy="4813300"/>
          </a:xfrm>
        </p:spPr>
        <p:txBody>
          <a:bodyPr/>
          <a:lstStyle/>
          <a:p>
            <a:pPr>
              <a:spcBef>
                <a:spcPts val="1200"/>
              </a:spcBef>
            </a:pPr>
            <a:r>
              <a:rPr lang="en-US" sz="2600" b="1" dirty="0">
                <a:solidFill>
                  <a:srgbClr val="CC0000"/>
                </a:solidFill>
              </a:rPr>
              <a:t>Bank capital</a:t>
            </a:r>
            <a:r>
              <a:rPr lang="en-US" sz="2600" dirty="0"/>
              <a:t>: the resources a bank’s owners have put into the bank</a:t>
            </a:r>
          </a:p>
          <a:p>
            <a:pPr>
              <a:spcBef>
                <a:spcPts val="1200"/>
              </a:spcBef>
            </a:pPr>
            <a:r>
              <a:rPr lang="en-US" sz="2600" dirty="0"/>
              <a:t>A more realistic balance sheet:</a:t>
            </a:r>
          </a:p>
        </p:txBody>
      </p:sp>
      <p:graphicFrame>
        <p:nvGraphicFramePr>
          <p:cNvPr id="4" name="Table 3"/>
          <p:cNvGraphicFramePr>
            <a:graphicFrameLocks noGrp="1"/>
          </p:cNvGraphicFramePr>
          <p:nvPr>
            <p:extLst>
              <p:ext uri="{D42A27DB-BD31-4B8C-83A1-F6EECF244321}">
                <p14:modId xmlns:p14="http://schemas.microsoft.com/office/powerpoint/2010/main" val="1710671688"/>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extLst>
                    <a:ext uri="{9D8B030D-6E8A-4147-A177-3AD203B41FA5}">
                      <a16:colId xmlns:a16="http://schemas.microsoft.com/office/drawing/2014/main" val="20000"/>
                    </a:ext>
                  </a:extLst>
                </a:gridCol>
                <a:gridCol w="1374998">
                  <a:extLst>
                    <a:ext uri="{9D8B030D-6E8A-4147-A177-3AD203B41FA5}">
                      <a16:colId xmlns:a16="http://schemas.microsoft.com/office/drawing/2014/main" val="20001"/>
                    </a:ext>
                  </a:extLst>
                </a:gridCol>
                <a:gridCol w="2635414">
                  <a:extLst>
                    <a:ext uri="{9D8B030D-6E8A-4147-A177-3AD203B41FA5}">
                      <a16:colId xmlns:a16="http://schemas.microsoft.com/office/drawing/2014/main" val="20002"/>
                    </a:ext>
                  </a:extLst>
                </a:gridCol>
                <a:gridCol w="1309523">
                  <a:extLst>
                    <a:ext uri="{9D8B030D-6E8A-4147-A177-3AD203B41FA5}">
                      <a16:colId xmlns:a16="http://schemas.microsoft.com/office/drawing/2014/main" val="20003"/>
                    </a:ext>
                  </a:extLst>
                </a:gridCol>
              </a:tblGrid>
              <a:tr h="822934">
                <a:tc gridSpan="2">
                  <a:txBody>
                    <a:bodyPr/>
                    <a:lstStyle/>
                    <a:p>
                      <a:pPr algn="ctr"/>
                      <a:r>
                        <a:rPr lang="en-US" sz="2400" dirty="0">
                          <a:solidFill>
                            <a:schemeClr val="tx1"/>
                          </a:solidFill>
                        </a:rPr>
                        <a:t>Assets</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a:solidFill>
                            <a:schemeClr val="tx1"/>
                          </a:solidFill>
                        </a:rPr>
                        <a:t>Liabilities and </a:t>
                      </a:r>
                      <a:br>
                        <a:rPr lang="en-US" sz="2400" dirty="0">
                          <a:solidFill>
                            <a:schemeClr val="tx1"/>
                          </a:solidFill>
                        </a:rPr>
                      </a:br>
                      <a:r>
                        <a:rPr lang="en-US" sz="2400" dirty="0">
                          <a:solidFill>
                            <a:schemeClr val="tx1"/>
                          </a:solidFill>
                        </a:rPr>
                        <a:t>Owners’ Equity</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extLst>
                  <a:ext uri="{0D108BD9-81ED-4DB2-BD59-A6C34878D82A}">
                    <a16:rowId xmlns:a16="http://schemas.microsoft.com/office/drawing/2014/main" val="10000"/>
                  </a:ext>
                </a:extLst>
              </a:tr>
              <a:tr h="641535">
                <a:tc>
                  <a:txBody>
                    <a:bodyPr/>
                    <a:lstStyle/>
                    <a:p>
                      <a:r>
                        <a:rPr lang="en-US" sz="2400" dirty="0">
                          <a:solidFill>
                            <a:schemeClr val="tx1"/>
                          </a:solidFill>
                        </a:rPr>
                        <a:t>Reserves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Deposits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$750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1"/>
                  </a:ext>
                </a:extLst>
              </a:tr>
              <a:tr h="641535">
                <a:tc>
                  <a:txBody>
                    <a:bodyPr/>
                    <a:lstStyle/>
                    <a:p>
                      <a:r>
                        <a:rPr lang="en-US" sz="2400" dirty="0">
                          <a:solidFill>
                            <a:schemeClr val="tx1"/>
                          </a:solidFill>
                        </a:rPr>
                        <a:t>Loans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500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Debt</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2"/>
                  </a:ext>
                </a:extLst>
              </a:tr>
              <a:tr h="822934">
                <a:tc>
                  <a:txBody>
                    <a:bodyPr/>
                    <a:lstStyle/>
                    <a:p>
                      <a:r>
                        <a:rPr lang="en-US" sz="2400" dirty="0">
                          <a:solidFill>
                            <a:schemeClr val="tx1"/>
                          </a:solidFill>
                        </a:rPr>
                        <a:t>Securities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300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Capital </a:t>
                      </a:r>
                      <a:br>
                        <a:rPr lang="en-US" sz="2400" dirty="0">
                          <a:solidFill>
                            <a:schemeClr val="tx1"/>
                          </a:solidFill>
                        </a:rPr>
                      </a:br>
                      <a:r>
                        <a:rPr lang="en-US" sz="2400" dirty="0">
                          <a:solidFill>
                            <a:schemeClr val="tx1"/>
                          </a:solidFill>
                        </a:rPr>
                        <a:t>(owners’ equity)</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07821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3100" dirty="0"/>
              <a:t>Bank capital, leverage, and capital requirements</a:t>
            </a:r>
            <a:endParaRPr lang="en-US" sz="3200" dirty="0"/>
          </a:p>
        </p:txBody>
      </p:sp>
      <p:sp>
        <p:nvSpPr>
          <p:cNvPr id="48131" name="Content Placeholder 2"/>
          <p:cNvSpPr>
            <a:spLocks noGrp="1"/>
          </p:cNvSpPr>
          <p:nvPr>
            <p:ph idx="1"/>
          </p:nvPr>
        </p:nvSpPr>
        <p:spPr>
          <a:xfrm>
            <a:off x="427038" y="1241425"/>
            <a:ext cx="8451850" cy="4884738"/>
          </a:xfrm>
        </p:spPr>
        <p:txBody>
          <a:bodyPr/>
          <a:lstStyle/>
          <a:p>
            <a:pPr>
              <a:spcBef>
                <a:spcPts val="900"/>
              </a:spcBef>
            </a:pPr>
            <a:r>
              <a:rPr lang="en-US" sz="2600" b="1" dirty="0">
                <a:solidFill>
                  <a:srgbClr val="CC0000"/>
                </a:solidFill>
              </a:rPr>
              <a:t>Leverage</a:t>
            </a:r>
            <a:r>
              <a:rPr lang="en-US" sz="2600" dirty="0"/>
              <a:t>: the use of borrowed money to supplement existing funds for purposes of investment</a:t>
            </a:r>
          </a:p>
          <a:p>
            <a:pPr>
              <a:spcBef>
                <a:spcPts val="800"/>
              </a:spcBef>
            </a:pPr>
            <a:r>
              <a:rPr lang="en-US" sz="2600" i="1" dirty="0"/>
              <a:t>Leverage ratio</a:t>
            </a:r>
            <a:r>
              <a:rPr lang="en-US" sz="2600" dirty="0"/>
              <a:t> 	= assets/capital</a:t>
            </a:r>
          </a:p>
          <a:p>
            <a:pPr>
              <a:spcBef>
                <a:spcPts val="400"/>
              </a:spcBef>
              <a:buFont typeface="Wingdings" pitchFamily="2" charset="2"/>
              <a:buNone/>
            </a:pPr>
            <a:r>
              <a:rPr lang="en-US" sz="2600" dirty="0"/>
              <a:t>				= $(200 + 500 + 300)/$50 = </a:t>
            </a:r>
            <a:r>
              <a:rPr lang="en-US" sz="2600" b="1" dirty="0">
                <a:solidFill>
                  <a:srgbClr val="FF0000"/>
                </a:solidFill>
              </a:rPr>
              <a:t>20</a:t>
            </a:r>
          </a:p>
        </p:txBody>
      </p:sp>
      <p:graphicFrame>
        <p:nvGraphicFramePr>
          <p:cNvPr id="4" name="Table 3"/>
          <p:cNvGraphicFramePr>
            <a:graphicFrameLocks noGrp="1"/>
          </p:cNvGraphicFramePr>
          <p:nvPr>
            <p:extLst>
              <p:ext uri="{D42A27DB-BD31-4B8C-83A1-F6EECF244321}">
                <p14:modId xmlns:p14="http://schemas.microsoft.com/office/powerpoint/2010/main" val="392624454"/>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extLst>
                    <a:ext uri="{9D8B030D-6E8A-4147-A177-3AD203B41FA5}">
                      <a16:colId xmlns:a16="http://schemas.microsoft.com/office/drawing/2014/main" val="20000"/>
                    </a:ext>
                  </a:extLst>
                </a:gridCol>
                <a:gridCol w="1374998">
                  <a:extLst>
                    <a:ext uri="{9D8B030D-6E8A-4147-A177-3AD203B41FA5}">
                      <a16:colId xmlns:a16="http://schemas.microsoft.com/office/drawing/2014/main" val="20001"/>
                    </a:ext>
                  </a:extLst>
                </a:gridCol>
                <a:gridCol w="2635414">
                  <a:extLst>
                    <a:ext uri="{9D8B030D-6E8A-4147-A177-3AD203B41FA5}">
                      <a16:colId xmlns:a16="http://schemas.microsoft.com/office/drawing/2014/main" val="20002"/>
                    </a:ext>
                  </a:extLst>
                </a:gridCol>
                <a:gridCol w="1309523">
                  <a:extLst>
                    <a:ext uri="{9D8B030D-6E8A-4147-A177-3AD203B41FA5}">
                      <a16:colId xmlns:a16="http://schemas.microsoft.com/office/drawing/2014/main" val="20003"/>
                    </a:ext>
                  </a:extLst>
                </a:gridCol>
              </a:tblGrid>
              <a:tr h="822934">
                <a:tc gridSpan="2">
                  <a:txBody>
                    <a:bodyPr/>
                    <a:lstStyle/>
                    <a:p>
                      <a:pPr algn="ctr"/>
                      <a:r>
                        <a:rPr lang="en-US" sz="2400" dirty="0">
                          <a:solidFill>
                            <a:schemeClr val="tx1"/>
                          </a:solidFill>
                        </a:rPr>
                        <a:t>Assets</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a:solidFill>
                            <a:schemeClr val="tx1"/>
                          </a:solidFill>
                        </a:rPr>
                        <a:t>Liabilities and </a:t>
                      </a:r>
                      <a:br>
                        <a:rPr lang="en-US" sz="2400" dirty="0">
                          <a:solidFill>
                            <a:schemeClr val="tx1"/>
                          </a:solidFill>
                        </a:rPr>
                      </a:br>
                      <a:r>
                        <a:rPr lang="en-US" sz="2400" dirty="0">
                          <a:solidFill>
                            <a:schemeClr val="tx1"/>
                          </a:solidFill>
                        </a:rPr>
                        <a:t>Owners’ Equity</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extLst>
                  <a:ext uri="{0D108BD9-81ED-4DB2-BD59-A6C34878D82A}">
                    <a16:rowId xmlns:a16="http://schemas.microsoft.com/office/drawing/2014/main" val="10000"/>
                  </a:ext>
                </a:extLst>
              </a:tr>
              <a:tr h="641535">
                <a:tc>
                  <a:txBody>
                    <a:bodyPr/>
                    <a:lstStyle/>
                    <a:p>
                      <a:r>
                        <a:rPr lang="en-US" sz="2400" dirty="0">
                          <a:solidFill>
                            <a:schemeClr val="tx1"/>
                          </a:solidFill>
                        </a:rPr>
                        <a:t>Reserves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Deposits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$750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1"/>
                  </a:ext>
                </a:extLst>
              </a:tr>
              <a:tr h="641535">
                <a:tc>
                  <a:txBody>
                    <a:bodyPr/>
                    <a:lstStyle/>
                    <a:p>
                      <a:r>
                        <a:rPr lang="en-US" sz="2400" dirty="0">
                          <a:solidFill>
                            <a:schemeClr val="tx1"/>
                          </a:solidFill>
                        </a:rPr>
                        <a:t>Loans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500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Debt</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2"/>
                  </a:ext>
                </a:extLst>
              </a:tr>
              <a:tr h="822934">
                <a:tc>
                  <a:txBody>
                    <a:bodyPr/>
                    <a:lstStyle/>
                    <a:p>
                      <a:r>
                        <a:rPr lang="en-US" sz="2400" dirty="0">
                          <a:solidFill>
                            <a:schemeClr val="tx1"/>
                          </a:solidFill>
                        </a:rPr>
                        <a:t>Securities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300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Capital </a:t>
                      </a:r>
                      <a:br>
                        <a:rPr lang="en-US" sz="2400" dirty="0">
                          <a:solidFill>
                            <a:schemeClr val="tx1"/>
                          </a:solidFill>
                        </a:rPr>
                      </a:br>
                      <a:r>
                        <a:rPr lang="en-US" sz="2400" dirty="0">
                          <a:solidFill>
                            <a:schemeClr val="tx1"/>
                          </a:solidFill>
                        </a:rPr>
                        <a:t>(owners’ equity)</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125558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100" dirty="0"/>
              <a:t>Bank capital, leverage, and capital requirements</a:t>
            </a:r>
            <a:endParaRPr lang="en-US" sz="3200" dirty="0"/>
          </a:p>
        </p:txBody>
      </p:sp>
      <p:sp>
        <p:nvSpPr>
          <p:cNvPr id="49155" name="Content Placeholder 2"/>
          <p:cNvSpPr>
            <a:spLocks noGrp="1"/>
          </p:cNvSpPr>
          <p:nvPr>
            <p:ph idx="1"/>
          </p:nvPr>
        </p:nvSpPr>
        <p:spPr>
          <a:xfrm>
            <a:off x="476250" y="1312863"/>
            <a:ext cx="8210550" cy="4813300"/>
          </a:xfrm>
        </p:spPr>
        <p:txBody>
          <a:bodyPr/>
          <a:lstStyle/>
          <a:p>
            <a:pPr>
              <a:spcBef>
                <a:spcPts val="600"/>
              </a:spcBef>
            </a:pPr>
            <a:r>
              <a:rPr lang="en-US" sz="2600" dirty="0"/>
              <a:t>Being highly leveraged makes banks vulnerable.</a:t>
            </a:r>
          </a:p>
          <a:p>
            <a:pPr>
              <a:spcBef>
                <a:spcPts val="600"/>
              </a:spcBef>
            </a:pPr>
            <a:r>
              <a:rPr lang="en-US" sz="2600" dirty="0"/>
              <a:t>Example: Suppose a recession causes our bank’s assets to fall by 5%, to $950. </a:t>
            </a:r>
          </a:p>
          <a:p>
            <a:pPr>
              <a:spcBef>
                <a:spcPts val="600"/>
              </a:spcBef>
            </a:pPr>
            <a:r>
              <a:rPr lang="en-US" sz="2600" dirty="0"/>
              <a:t>Then, capital = assets – liabilities = 950 – 950 = 0 </a:t>
            </a:r>
          </a:p>
        </p:txBody>
      </p:sp>
      <p:graphicFrame>
        <p:nvGraphicFramePr>
          <p:cNvPr id="4" name="Table 3"/>
          <p:cNvGraphicFramePr>
            <a:graphicFrameLocks noGrp="1"/>
          </p:cNvGraphicFramePr>
          <p:nvPr>
            <p:extLst>
              <p:ext uri="{D42A27DB-BD31-4B8C-83A1-F6EECF244321}">
                <p14:modId xmlns:p14="http://schemas.microsoft.com/office/powerpoint/2010/main" val="1787771214"/>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extLst>
                    <a:ext uri="{9D8B030D-6E8A-4147-A177-3AD203B41FA5}">
                      <a16:colId xmlns:a16="http://schemas.microsoft.com/office/drawing/2014/main" val="20000"/>
                    </a:ext>
                  </a:extLst>
                </a:gridCol>
                <a:gridCol w="1374998">
                  <a:extLst>
                    <a:ext uri="{9D8B030D-6E8A-4147-A177-3AD203B41FA5}">
                      <a16:colId xmlns:a16="http://schemas.microsoft.com/office/drawing/2014/main" val="20001"/>
                    </a:ext>
                  </a:extLst>
                </a:gridCol>
                <a:gridCol w="2635414">
                  <a:extLst>
                    <a:ext uri="{9D8B030D-6E8A-4147-A177-3AD203B41FA5}">
                      <a16:colId xmlns:a16="http://schemas.microsoft.com/office/drawing/2014/main" val="20002"/>
                    </a:ext>
                  </a:extLst>
                </a:gridCol>
                <a:gridCol w="1309523">
                  <a:extLst>
                    <a:ext uri="{9D8B030D-6E8A-4147-A177-3AD203B41FA5}">
                      <a16:colId xmlns:a16="http://schemas.microsoft.com/office/drawing/2014/main" val="20003"/>
                    </a:ext>
                  </a:extLst>
                </a:gridCol>
              </a:tblGrid>
              <a:tr h="822934">
                <a:tc gridSpan="2">
                  <a:txBody>
                    <a:bodyPr/>
                    <a:lstStyle/>
                    <a:p>
                      <a:pPr algn="ctr"/>
                      <a:r>
                        <a:rPr lang="en-US" sz="2400" dirty="0">
                          <a:solidFill>
                            <a:schemeClr val="tx1"/>
                          </a:solidFill>
                        </a:rPr>
                        <a:t>Assets</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a:solidFill>
                            <a:schemeClr val="tx1"/>
                          </a:solidFill>
                        </a:rPr>
                        <a:t>Liabilities and </a:t>
                      </a:r>
                      <a:br>
                        <a:rPr lang="en-US" sz="2400" dirty="0">
                          <a:solidFill>
                            <a:schemeClr val="tx1"/>
                          </a:solidFill>
                        </a:rPr>
                      </a:br>
                      <a:r>
                        <a:rPr lang="en-US" sz="2400" dirty="0">
                          <a:solidFill>
                            <a:schemeClr val="tx1"/>
                          </a:solidFill>
                        </a:rPr>
                        <a:t>Owners’ Equity</a:t>
                      </a: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extLst>
                  <a:ext uri="{0D108BD9-81ED-4DB2-BD59-A6C34878D82A}">
                    <a16:rowId xmlns:a16="http://schemas.microsoft.com/office/drawing/2014/main" val="10000"/>
                  </a:ext>
                </a:extLst>
              </a:tr>
              <a:tr h="641535">
                <a:tc>
                  <a:txBody>
                    <a:bodyPr/>
                    <a:lstStyle/>
                    <a:p>
                      <a:r>
                        <a:rPr lang="en-US" sz="2400" dirty="0">
                          <a:solidFill>
                            <a:schemeClr val="tx1"/>
                          </a:solidFill>
                        </a:rPr>
                        <a:t>Reserves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Deposits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$750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1"/>
                  </a:ext>
                </a:extLst>
              </a:tr>
              <a:tr h="641535">
                <a:tc>
                  <a:txBody>
                    <a:bodyPr/>
                    <a:lstStyle/>
                    <a:p>
                      <a:r>
                        <a:rPr lang="en-US" sz="2400" dirty="0">
                          <a:solidFill>
                            <a:schemeClr val="tx1"/>
                          </a:solidFill>
                        </a:rPr>
                        <a:t>Loans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500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Debt</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200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2"/>
                  </a:ext>
                </a:extLst>
              </a:tr>
              <a:tr h="822934">
                <a:tc>
                  <a:txBody>
                    <a:bodyPr/>
                    <a:lstStyle/>
                    <a:p>
                      <a:r>
                        <a:rPr lang="en-US" sz="2400" dirty="0">
                          <a:solidFill>
                            <a:schemeClr val="tx1"/>
                          </a:solidFill>
                        </a:rPr>
                        <a:t>Securities</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a:solidFill>
                            <a:schemeClr val="tx1"/>
                          </a:solidFill>
                        </a:rPr>
                        <a:t>300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a:solidFill>
                            <a:schemeClr val="tx1"/>
                          </a:solidFill>
                        </a:rPr>
                        <a:t>Capital </a:t>
                      </a:r>
                      <a:br>
                        <a:rPr lang="en-US" sz="2400" dirty="0">
                          <a:solidFill>
                            <a:schemeClr val="tx1"/>
                          </a:solidFill>
                        </a:rPr>
                      </a:br>
                      <a:r>
                        <a:rPr lang="en-US" sz="2400" dirty="0">
                          <a:solidFill>
                            <a:schemeClr val="tx1"/>
                          </a:solidFill>
                        </a:rPr>
                        <a:t>(owners’ equity)</a:t>
                      </a: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a:solidFill>
                            <a:schemeClr val="tx1"/>
                          </a:solidFill>
                        </a:rPr>
                        <a:t>50</a:t>
                      </a: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3974684"/>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100" dirty="0"/>
              <a:t>Bank capital, leverage, and capital requirements</a:t>
            </a:r>
            <a:endParaRPr lang="en-US" sz="3200" dirty="0"/>
          </a:p>
        </p:txBody>
      </p:sp>
      <p:sp>
        <p:nvSpPr>
          <p:cNvPr id="50179" name="Content Placeholder 2"/>
          <p:cNvSpPr>
            <a:spLocks noGrp="1"/>
          </p:cNvSpPr>
          <p:nvPr>
            <p:ph idx="1"/>
          </p:nvPr>
        </p:nvSpPr>
        <p:spPr>
          <a:xfrm>
            <a:off x="476250" y="1385888"/>
            <a:ext cx="8343900" cy="4740275"/>
          </a:xfrm>
        </p:spPr>
        <p:txBody>
          <a:bodyPr/>
          <a:lstStyle/>
          <a:p>
            <a:pPr>
              <a:buFont typeface="Wingdings" pitchFamily="2" charset="2"/>
              <a:buNone/>
            </a:pPr>
            <a:r>
              <a:rPr lang="en-US" sz="2700" b="1" dirty="0">
                <a:solidFill>
                  <a:srgbClr val="CC0000"/>
                </a:solidFill>
              </a:rPr>
              <a:t>Capital requirement</a:t>
            </a:r>
            <a:r>
              <a:rPr lang="en-US" sz="2700" dirty="0"/>
              <a:t>: </a:t>
            </a:r>
          </a:p>
          <a:p>
            <a:pPr marL="461963" lvl="1"/>
            <a:r>
              <a:rPr lang="en-US" sz="2600" dirty="0"/>
              <a:t>minimum amount of capital mandated by regulators</a:t>
            </a:r>
          </a:p>
          <a:p>
            <a:pPr marL="461963" lvl="1"/>
            <a:r>
              <a:rPr lang="en-US" sz="2600" dirty="0"/>
              <a:t>intended to ensure banks will be able to pay off depositors</a:t>
            </a:r>
          </a:p>
          <a:p>
            <a:pPr marL="461963" lvl="1"/>
            <a:r>
              <a:rPr lang="en-US" sz="2600" dirty="0"/>
              <a:t>higher for banks that hold more risky assets</a:t>
            </a:r>
          </a:p>
          <a:p>
            <a:pPr>
              <a:buFont typeface="Wingdings" pitchFamily="2" charset="2"/>
              <a:buNone/>
            </a:pPr>
            <a:r>
              <a:rPr lang="en-US" sz="2700" dirty="0"/>
              <a:t>2008-2009 financial crisis: </a:t>
            </a:r>
          </a:p>
          <a:p>
            <a:pPr marL="461963" lvl="1"/>
            <a:r>
              <a:rPr lang="en-US" sz="2600" dirty="0"/>
              <a:t>Losses on mortgages shrank bank capital, slowed lending, exacerbated the recession.</a:t>
            </a:r>
          </a:p>
          <a:p>
            <a:pPr marL="461963" lvl="1"/>
            <a:r>
              <a:rPr lang="en-US" sz="2600" dirty="0" err="1"/>
              <a:t>Govt</a:t>
            </a:r>
            <a:r>
              <a:rPr lang="en-US" sz="2600" dirty="0"/>
              <a:t> injected billions of dollars of capital into banks to ease the crisis and encourage more lending.</a:t>
            </a:r>
          </a:p>
        </p:txBody>
      </p:sp>
    </p:spTree>
    <p:extLst>
      <p:ext uri="{BB962C8B-B14F-4D97-AF65-F5344CB8AC3E}">
        <p14:creationId xmlns:p14="http://schemas.microsoft.com/office/powerpoint/2010/main" val="410809373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A model of the money supply</a:t>
            </a:r>
          </a:p>
        </p:txBody>
      </p:sp>
      <p:sp>
        <p:nvSpPr>
          <p:cNvPr id="53251" name="Rectangle 3"/>
          <p:cNvSpPr>
            <a:spLocks noGrp="1" noChangeArrowheads="1"/>
          </p:cNvSpPr>
          <p:nvPr>
            <p:ph type="body" idx="1"/>
          </p:nvPr>
        </p:nvSpPr>
        <p:spPr>
          <a:xfrm>
            <a:off x="506413" y="2085975"/>
            <a:ext cx="8064500" cy="3784600"/>
          </a:xfrm>
        </p:spPr>
        <p:txBody>
          <a:bodyPr/>
          <a:lstStyle/>
          <a:p>
            <a:pPr marL="339725" indent="-339725">
              <a:spcBef>
                <a:spcPct val="25000"/>
              </a:spcBef>
            </a:pPr>
            <a:r>
              <a:rPr lang="en-US" sz="2700" b="1" dirty="0">
                <a:solidFill>
                  <a:srgbClr val="CC0000"/>
                </a:solidFill>
              </a:rPr>
              <a:t>Monetary base</a:t>
            </a:r>
            <a:r>
              <a:rPr lang="en-US" sz="2700" dirty="0"/>
              <a:t>, </a:t>
            </a:r>
            <a:r>
              <a:rPr lang="en-US" sz="2700" b="1" i="1" dirty="0"/>
              <a:t>B </a:t>
            </a:r>
            <a:r>
              <a:rPr lang="en-US" sz="2700" dirty="0"/>
              <a:t>= </a:t>
            </a:r>
            <a:r>
              <a:rPr lang="en-US" sz="2700" b="1" i="1" dirty="0"/>
              <a:t>C</a:t>
            </a:r>
            <a:r>
              <a:rPr lang="en-US" sz="2700" dirty="0"/>
              <a:t> + </a:t>
            </a:r>
            <a:r>
              <a:rPr lang="en-US" sz="2700" b="1" i="1" dirty="0"/>
              <a:t>R</a:t>
            </a:r>
          </a:p>
          <a:p>
            <a:pPr marL="635000" lvl="1" indent="-23813">
              <a:spcBef>
                <a:spcPct val="15000"/>
              </a:spcBef>
              <a:buFont typeface="Wingdings" pitchFamily="2" charset="2"/>
              <a:buNone/>
            </a:pPr>
            <a:r>
              <a:rPr lang="en-US" i="1" dirty="0"/>
              <a:t>controlled by the central bank</a:t>
            </a:r>
          </a:p>
          <a:p>
            <a:pPr marL="339725" indent="-339725">
              <a:spcBef>
                <a:spcPct val="70000"/>
              </a:spcBef>
            </a:pPr>
            <a:r>
              <a:rPr lang="en-US" sz="2700" b="1" dirty="0">
                <a:solidFill>
                  <a:srgbClr val="CC0000"/>
                </a:solidFill>
              </a:rPr>
              <a:t>Reserve-deposit ratio</a:t>
            </a:r>
            <a:r>
              <a:rPr lang="en-US" sz="2700" dirty="0"/>
              <a:t>, </a:t>
            </a:r>
            <a:r>
              <a:rPr lang="en-US" sz="2700" b="1" i="1" dirty="0" err="1"/>
              <a:t>rr</a:t>
            </a:r>
            <a:r>
              <a:rPr lang="en-US" sz="2700" b="1" i="1" dirty="0"/>
              <a:t> </a:t>
            </a:r>
            <a:r>
              <a:rPr lang="en-US" sz="2700" dirty="0"/>
              <a:t>= </a:t>
            </a:r>
            <a:r>
              <a:rPr lang="en-US" sz="2700" b="1" i="1" dirty="0"/>
              <a:t>R</a:t>
            </a:r>
            <a:r>
              <a:rPr lang="en-US" sz="2700" i="1" dirty="0"/>
              <a:t>/</a:t>
            </a:r>
            <a:r>
              <a:rPr lang="en-US" sz="2700" b="1" i="1" dirty="0"/>
              <a:t>D</a:t>
            </a:r>
          </a:p>
          <a:p>
            <a:pPr marL="635000" lvl="1" indent="-23813">
              <a:spcBef>
                <a:spcPct val="15000"/>
              </a:spcBef>
              <a:buFont typeface="Wingdings" pitchFamily="2" charset="2"/>
              <a:buNone/>
            </a:pPr>
            <a:r>
              <a:rPr lang="en-US" i="1" dirty="0"/>
              <a:t>depends on regulations &amp; bank policies</a:t>
            </a:r>
            <a:endParaRPr lang="en-US" b="1" i="1" dirty="0"/>
          </a:p>
          <a:p>
            <a:pPr marL="339725" indent="-339725">
              <a:spcBef>
                <a:spcPct val="70000"/>
              </a:spcBef>
            </a:pPr>
            <a:r>
              <a:rPr lang="en-US" sz="2700" b="1" dirty="0">
                <a:solidFill>
                  <a:srgbClr val="CC0000"/>
                </a:solidFill>
              </a:rPr>
              <a:t>Currency-deposit ratio</a:t>
            </a:r>
            <a:r>
              <a:rPr lang="en-US" sz="2700" dirty="0"/>
              <a:t>, </a:t>
            </a:r>
            <a:r>
              <a:rPr lang="en-US" sz="2700" b="1" i="1" dirty="0" err="1"/>
              <a:t>cr</a:t>
            </a:r>
            <a:r>
              <a:rPr lang="en-US" sz="2700" dirty="0"/>
              <a:t> = </a:t>
            </a:r>
            <a:r>
              <a:rPr lang="en-US" sz="2700" b="1" i="1" dirty="0"/>
              <a:t>C</a:t>
            </a:r>
            <a:r>
              <a:rPr lang="en-US" sz="2700" i="1" dirty="0"/>
              <a:t>/</a:t>
            </a:r>
            <a:r>
              <a:rPr lang="en-US" sz="2700" b="1" i="1" dirty="0"/>
              <a:t>D</a:t>
            </a:r>
          </a:p>
          <a:p>
            <a:pPr marL="635000" lvl="1" indent="-23813">
              <a:spcBef>
                <a:spcPct val="15000"/>
              </a:spcBef>
              <a:buFont typeface="Wingdings" pitchFamily="2" charset="2"/>
              <a:buNone/>
            </a:pPr>
            <a:r>
              <a:rPr lang="en-US" i="1" dirty="0"/>
              <a:t>depends on households’ preferences</a:t>
            </a:r>
            <a:endParaRPr lang="en-US" b="1" i="1" dirty="0"/>
          </a:p>
        </p:txBody>
      </p:sp>
      <p:sp>
        <p:nvSpPr>
          <p:cNvPr id="36868" name="Text Box 4"/>
          <p:cNvSpPr txBox="1">
            <a:spLocks noChangeArrowheads="1"/>
          </p:cNvSpPr>
          <p:nvPr/>
        </p:nvSpPr>
        <p:spPr bwMode="auto">
          <a:xfrm>
            <a:off x="914400" y="1241425"/>
            <a:ext cx="7543800"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buSzPct val="110000"/>
              <a:buFont typeface="Wingdings" pitchFamily="2" charset="2"/>
              <a:buNone/>
            </a:pPr>
            <a:r>
              <a:rPr lang="en-US" sz="2800" u="sng" dirty="0"/>
              <a:t>exogenous variables</a:t>
            </a:r>
          </a:p>
        </p:txBody>
      </p:sp>
    </p:spTree>
    <p:extLst>
      <p:ext uri="{BB962C8B-B14F-4D97-AF65-F5344CB8AC3E}">
        <p14:creationId xmlns:p14="http://schemas.microsoft.com/office/powerpoint/2010/main" val="163616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wipe(left)">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wipe(left)">
                                      <p:cBhvr>
                                        <p:cTn id="22" dur="500"/>
                                        <p:tgtEl>
                                          <p:spTgt spid="53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wipe(left)">
                                      <p:cBhvr>
                                        <p:cTn id="27" dur="500"/>
                                        <p:tgtEl>
                                          <p:spTgt spid="53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1">
                                            <p:txEl>
                                              <p:pRg st="5" end="5"/>
                                            </p:txEl>
                                          </p:spTgt>
                                        </p:tgtEl>
                                        <p:attrNameLst>
                                          <p:attrName>style.visibility</p:attrName>
                                        </p:attrNameLst>
                                      </p:cBhvr>
                                      <p:to>
                                        <p:strVal val="visible"/>
                                      </p:to>
                                    </p:set>
                                    <p:animEffect transition="in" filter="wipe(left)">
                                      <p:cBhvr>
                                        <p:cTn id="32" dur="5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r>
              <a:rPr lang="en-US" dirty="0"/>
              <a:t>Solving for the money supply:</a:t>
            </a:r>
          </a:p>
        </p:txBody>
      </p:sp>
      <p:graphicFrame>
        <p:nvGraphicFramePr>
          <p:cNvPr id="55299" name="Object 2"/>
          <p:cNvGraphicFramePr>
            <a:graphicFrameLocks noChangeAspect="1"/>
          </p:cNvGraphicFramePr>
          <p:nvPr/>
        </p:nvGraphicFramePr>
        <p:xfrm>
          <a:off x="838200" y="1617663"/>
          <a:ext cx="2314575" cy="515937"/>
        </p:xfrm>
        <a:graphic>
          <a:graphicData uri="http://schemas.openxmlformats.org/presentationml/2006/ole">
            <mc:AlternateContent xmlns:mc="http://schemas.openxmlformats.org/markup-compatibility/2006">
              <mc:Choice xmlns:v="urn:schemas-microsoft-com:vml" Requires="v">
                <p:oleObj spid="_x0000_s1026" name="Equation" r:id="rId4" imgW="914400" imgH="203040" progId="Equation.DSMT4">
                  <p:embed/>
                </p:oleObj>
              </mc:Choice>
              <mc:Fallback>
                <p:oleObj name="Equation" r:id="rId4" imgW="914400" imgH="203040" progId="Equation.DSMT4">
                  <p:embed/>
                  <p:pic>
                    <p:nvPicPr>
                      <p:cNvPr id="5529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17663"/>
                        <a:ext cx="2314575" cy="515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3"/>
          <p:cNvGraphicFramePr>
            <a:graphicFrameLocks noChangeAspect="1"/>
          </p:cNvGraphicFramePr>
          <p:nvPr/>
        </p:nvGraphicFramePr>
        <p:xfrm>
          <a:off x="3294063" y="1331913"/>
          <a:ext cx="2344737" cy="1030287"/>
        </p:xfrm>
        <a:graphic>
          <a:graphicData uri="http://schemas.openxmlformats.org/presentationml/2006/ole">
            <mc:AlternateContent xmlns:mc="http://schemas.openxmlformats.org/markup-compatibility/2006">
              <mc:Choice xmlns:v="urn:schemas-microsoft-com:vml" Requires="v">
                <p:oleObj spid="_x0000_s1027" name="Equation" r:id="rId6" imgW="927000" imgH="406080" progId="Equation.DSMT4">
                  <p:embed/>
                </p:oleObj>
              </mc:Choice>
              <mc:Fallback>
                <p:oleObj name="Equation" r:id="rId6" imgW="927000" imgH="406080" progId="Equation.DSMT4">
                  <p:embed/>
                  <p:pic>
                    <p:nvPicPr>
                      <p:cNvPr id="553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4063" y="1331913"/>
                        <a:ext cx="2344737" cy="10302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4"/>
          <p:cNvGraphicFramePr>
            <a:graphicFrameLocks noChangeAspect="1"/>
          </p:cNvGraphicFramePr>
          <p:nvPr/>
        </p:nvGraphicFramePr>
        <p:xfrm>
          <a:off x="5867400" y="1617663"/>
          <a:ext cx="1638300" cy="515937"/>
        </p:xfrm>
        <a:graphic>
          <a:graphicData uri="http://schemas.openxmlformats.org/presentationml/2006/ole">
            <mc:AlternateContent xmlns:mc="http://schemas.openxmlformats.org/markup-compatibility/2006">
              <mc:Choice xmlns:v="urn:schemas-microsoft-com:vml" Requires="v">
                <p:oleObj spid="_x0000_s1028" name="Equation" r:id="rId8" imgW="647640" imgH="203040" progId="Equation.DSMT4">
                  <p:embed/>
                </p:oleObj>
              </mc:Choice>
              <mc:Fallback>
                <p:oleObj name="Equation" r:id="rId8" imgW="647640" imgH="203040" progId="Equation.DSMT4">
                  <p:embed/>
                  <p:pic>
                    <p:nvPicPr>
                      <p:cNvPr id="553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617663"/>
                        <a:ext cx="1638300" cy="515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5"/>
          <p:cNvGraphicFramePr>
            <a:graphicFrameLocks noChangeAspect="1"/>
          </p:cNvGraphicFramePr>
          <p:nvPr/>
        </p:nvGraphicFramePr>
        <p:xfrm>
          <a:off x="1600200" y="3962400"/>
          <a:ext cx="1670050" cy="1031875"/>
        </p:xfrm>
        <a:graphic>
          <a:graphicData uri="http://schemas.openxmlformats.org/presentationml/2006/ole">
            <mc:AlternateContent xmlns:mc="http://schemas.openxmlformats.org/markup-compatibility/2006">
              <mc:Choice xmlns:v="urn:schemas-microsoft-com:vml" Requires="v">
                <p:oleObj spid="_x0000_s1029" name="Equation" r:id="rId10" imgW="660240" imgH="406080" progId="Equation.DSMT4">
                  <p:embed/>
                </p:oleObj>
              </mc:Choice>
              <mc:Fallback>
                <p:oleObj name="Equation" r:id="rId10" imgW="660240" imgH="406080" progId="Equation.DSMT4">
                  <p:embed/>
                  <p:pic>
                    <p:nvPicPr>
                      <p:cNvPr id="55302"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962400"/>
                        <a:ext cx="1670050" cy="103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6"/>
          <p:cNvGraphicFramePr>
            <a:graphicFrameLocks noChangeAspect="1"/>
          </p:cNvGraphicFramePr>
          <p:nvPr/>
        </p:nvGraphicFramePr>
        <p:xfrm>
          <a:off x="6672263" y="3921125"/>
          <a:ext cx="1862137" cy="1031875"/>
        </p:xfrm>
        <a:graphic>
          <a:graphicData uri="http://schemas.openxmlformats.org/presentationml/2006/ole">
            <mc:AlternateContent xmlns:mc="http://schemas.openxmlformats.org/markup-compatibility/2006">
              <mc:Choice xmlns:v="urn:schemas-microsoft-com:vml" Requires="v">
                <p:oleObj spid="_x0000_s1030" name="Equation" r:id="rId12" imgW="736560" imgH="406080" progId="Equation.DSMT4">
                  <p:embed/>
                </p:oleObj>
              </mc:Choice>
              <mc:Fallback>
                <p:oleObj name="Equation" r:id="rId12" imgW="736560" imgH="406080" progId="Equation.DSMT4">
                  <p:embed/>
                  <p:pic>
                    <p:nvPicPr>
                      <p:cNvPr id="55303"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72263" y="3921125"/>
                        <a:ext cx="1862137" cy="103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762000" y="2376488"/>
            <a:ext cx="2463800" cy="1433512"/>
            <a:chOff x="480" y="1497"/>
            <a:chExt cx="1552" cy="903"/>
          </a:xfrm>
        </p:grpSpPr>
        <p:graphicFrame>
          <p:nvGraphicFramePr>
            <p:cNvPr id="1032" name="Object 8"/>
            <p:cNvGraphicFramePr>
              <a:graphicFrameLocks noChangeAspect="1"/>
            </p:cNvGraphicFramePr>
            <p:nvPr/>
          </p:nvGraphicFramePr>
          <p:xfrm>
            <a:off x="576" y="1750"/>
            <a:ext cx="1456" cy="650"/>
          </p:xfrm>
          <a:graphic>
            <a:graphicData uri="http://schemas.openxmlformats.org/presentationml/2006/ole">
              <mc:AlternateContent xmlns:mc="http://schemas.openxmlformats.org/markup-compatibility/2006">
                <mc:Choice xmlns:v="urn:schemas-microsoft-com:vml" Requires="v">
                  <p:oleObj spid="_x0000_s1031" name="Equation" r:id="rId14" imgW="914400" imgH="406080" progId="Equation.DSMT4">
                    <p:embed/>
                  </p:oleObj>
                </mc:Choice>
                <mc:Fallback>
                  <p:oleObj name="Equation" r:id="rId14" imgW="914400" imgH="406080" progId="Equation.DSMT4">
                    <p:embed/>
                    <p:pic>
                      <p:nvPicPr>
                        <p:cNvPr id="1032"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1750"/>
                          <a:ext cx="1456" cy="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35" name="Text Box 10"/>
            <p:cNvSpPr txBox="1">
              <a:spLocks noChangeArrowheads="1"/>
            </p:cNvSpPr>
            <p:nvPr/>
          </p:nvSpPr>
          <p:spPr bwMode="auto">
            <a:xfrm>
              <a:off x="480" y="1497"/>
              <a:ext cx="76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pSp>
      <p:graphicFrame>
        <p:nvGraphicFramePr>
          <p:cNvPr id="55307" name="Object 7"/>
          <p:cNvGraphicFramePr>
            <a:graphicFrameLocks noChangeAspect="1"/>
          </p:cNvGraphicFramePr>
          <p:nvPr/>
        </p:nvGraphicFramePr>
        <p:xfrm>
          <a:off x="3352800" y="3886200"/>
          <a:ext cx="3208338" cy="1225550"/>
        </p:xfrm>
        <a:graphic>
          <a:graphicData uri="http://schemas.openxmlformats.org/presentationml/2006/ole">
            <mc:AlternateContent xmlns:mc="http://schemas.openxmlformats.org/markup-compatibility/2006">
              <mc:Choice xmlns:v="urn:schemas-microsoft-com:vml" Requires="v">
                <p:oleObj spid="_x0000_s1032" name="Equation" r:id="rId16" imgW="1269720" imgH="482400" progId="Equation.DSMT4">
                  <p:embed/>
                </p:oleObj>
              </mc:Choice>
              <mc:Fallback>
                <p:oleObj name="Equation" r:id="rId16" imgW="1269720" imgH="482400" progId="Equation.DSMT4">
                  <p:embed/>
                  <p:pic>
                    <p:nvPicPr>
                      <p:cNvPr id="55307"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3886200"/>
                        <a:ext cx="3208338" cy="1225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27066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strips(downRigh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strips(downRight)">
                                      <p:cBhvr>
                                        <p:cTn id="12" dur="500"/>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strips(downRight)">
                                      <p:cBhvr>
                                        <p:cTn id="17" dur="500"/>
                                        <p:tgtEl>
                                          <p:spTgt spid="55301"/>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downRigh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55302"/>
                                        </p:tgtEl>
                                        <p:attrNameLst>
                                          <p:attrName>style.visibility</p:attrName>
                                        </p:attrNameLst>
                                      </p:cBhvr>
                                      <p:to>
                                        <p:strVal val="visible"/>
                                      </p:to>
                                    </p:set>
                                    <p:animEffect transition="in" filter="strips(downRight)">
                                      <p:cBhvr>
                                        <p:cTn id="26" dur="500"/>
                                        <p:tgtEl>
                                          <p:spTgt spid="553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55307"/>
                                        </p:tgtEl>
                                        <p:attrNameLst>
                                          <p:attrName>style.visibility</p:attrName>
                                        </p:attrNameLst>
                                      </p:cBhvr>
                                      <p:to>
                                        <p:strVal val="visible"/>
                                      </p:to>
                                    </p:set>
                                    <p:animEffect transition="in" filter="strips(downRight)">
                                      <p:cBhvr>
                                        <p:cTn id="31" dur="500"/>
                                        <p:tgtEl>
                                          <p:spTgt spid="553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55303"/>
                                        </p:tgtEl>
                                        <p:attrNameLst>
                                          <p:attrName>style.visibility</p:attrName>
                                        </p:attrNameLst>
                                      </p:cBhvr>
                                      <p:to>
                                        <p:strVal val="visible"/>
                                      </p:to>
                                    </p:set>
                                    <p:animEffect transition="in" filter="strips(downRight)">
                                      <p:cBhvr>
                                        <p:cTn id="36"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dirty="0"/>
              <a:t>The money multiplier</a:t>
            </a:r>
          </a:p>
        </p:txBody>
      </p:sp>
      <p:sp>
        <p:nvSpPr>
          <p:cNvPr id="57347" name="Rectangle 3"/>
          <p:cNvSpPr>
            <a:spLocks noGrp="1" noChangeArrowheads="1"/>
          </p:cNvSpPr>
          <p:nvPr>
            <p:ph type="body" idx="1"/>
          </p:nvPr>
        </p:nvSpPr>
        <p:spPr>
          <a:xfrm>
            <a:off x="541338" y="2438400"/>
            <a:ext cx="7010400" cy="3894138"/>
          </a:xfrm>
        </p:spPr>
        <p:txBody>
          <a:bodyPr/>
          <a:lstStyle/>
          <a:p>
            <a:pPr marL="341313" indent="-341313">
              <a:spcBef>
                <a:spcPct val="60000"/>
              </a:spcBef>
            </a:pPr>
            <a:r>
              <a:rPr lang="en-US" dirty="0"/>
              <a:t>If </a:t>
            </a:r>
            <a:r>
              <a:rPr lang="en-US" b="1" i="1" dirty="0" err="1"/>
              <a:t>rr</a:t>
            </a:r>
            <a:r>
              <a:rPr lang="en-US" dirty="0"/>
              <a:t> &lt; 1, then </a:t>
            </a:r>
            <a:r>
              <a:rPr lang="en-US" b="1" i="1" dirty="0"/>
              <a:t>m</a:t>
            </a:r>
            <a:r>
              <a:rPr lang="en-US" dirty="0"/>
              <a:t> &gt; 1</a:t>
            </a:r>
          </a:p>
          <a:p>
            <a:pPr marL="341313" indent="-341313">
              <a:spcBef>
                <a:spcPct val="60000"/>
              </a:spcBef>
            </a:pPr>
            <a:r>
              <a:rPr lang="en-US" dirty="0"/>
              <a:t>If monetary base changes by </a:t>
            </a:r>
            <a:r>
              <a:rPr lang="en-US" dirty="0">
                <a:latin typeface="Times New Roman"/>
                <a:ea typeface="Lucida Grande"/>
                <a:cs typeface="Times New Roman"/>
              </a:rPr>
              <a:t>Δ</a:t>
            </a:r>
            <a:r>
              <a:rPr lang="en-US" b="1" i="1" dirty="0">
                <a:sym typeface="Symbol" pitchFamily="18" charset="2"/>
              </a:rPr>
              <a:t>B</a:t>
            </a:r>
            <a:r>
              <a:rPr lang="en-US" dirty="0">
                <a:sym typeface="Symbol" pitchFamily="18" charset="2"/>
              </a:rPr>
              <a:t>, </a:t>
            </a:r>
            <a:br>
              <a:rPr lang="en-US" dirty="0">
                <a:sym typeface="Symbol" pitchFamily="18" charset="2"/>
              </a:rPr>
            </a:br>
            <a:r>
              <a:rPr lang="en-US" dirty="0">
                <a:sym typeface="Symbol" pitchFamily="18" charset="2"/>
              </a:rPr>
              <a:t>then </a:t>
            </a:r>
            <a:r>
              <a:rPr lang="en-US" dirty="0"/>
              <a:t> </a:t>
            </a:r>
            <a:r>
              <a:rPr lang="en-US" dirty="0">
                <a:latin typeface="Times New Roman"/>
                <a:ea typeface="Lucida Grande"/>
                <a:cs typeface="Times New Roman"/>
              </a:rPr>
              <a:t>Δ</a:t>
            </a:r>
            <a:r>
              <a:rPr lang="en-US" b="1" i="1" dirty="0">
                <a:sym typeface="Symbol" pitchFamily="18" charset="2"/>
              </a:rPr>
              <a:t>M</a:t>
            </a:r>
            <a:r>
              <a:rPr lang="en-US" dirty="0">
                <a:sym typeface="Symbol" pitchFamily="18" charset="2"/>
              </a:rPr>
              <a:t> = </a:t>
            </a:r>
            <a:r>
              <a:rPr lang="en-US" b="1" i="1" dirty="0">
                <a:sym typeface="Symbol" pitchFamily="18" charset="2"/>
              </a:rPr>
              <a:t>m</a:t>
            </a:r>
            <a:r>
              <a:rPr lang="en-US" dirty="0"/>
              <a:t> </a:t>
            </a:r>
            <a:r>
              <a:rPr lang="en-US" b="1" dirty="0">
                <a:latin typeface="Times New Roman"/>
                <a:ea typeface="ＭＳ ゴシック"/>
                <a:cs typeface="Times New Roman"/>
              </a:rPr>
              <a:t>×</a:t>
            </a:r>
            <a:r>
              <a:rPr lang="en-US" dirty="0">
                <a:latin typeface="ＭＳ ゴシック"/>
                <a:ea typeface="ＭＳ ゴシック"/>
                <a:cs typeface="ＭＳ ゴシック"/>
              </a:rPr>
              <a:t> </a:t>
            </a:r>
            <a:r>
              <a:rPr lang="en-US" dirty="0">
                <a:latin typeface="Times New Roman"/>
                <a:ea typeface="Lucida Grande"/>
                <a:cs typeface="Times New Roman"/>
              </a:rPr>
              <a:t>Δ</a:t>
            </a:r>
            <a:r>
              <a:rPr lang="en-US" b="1" i="1" dirty="0">
                <a:sym typeface="Symbol" pitchFamily="18" charset="2"/>
              </a:rPr>
              <a:t>B</a:t>
            </a:r>
            <a:r>
              <a:rPr lang="en-US" b="1" i="1" dirty="0"/>
              <a:t> </a:t>
            </a:r>
          </a:p>
          <a:p>
            <a:pPr marL="341313" indent="-341313">
              <a:spcBef>
                <a:spcPct val="60000"/>
              </a:spcBef>
            </a:pPr>
            <a:r>
              <a:rPr lang="en-US" b="1" i="1" dirty="0"/>
              <a:t>m</a:t>
            </a:r>
            <a:r>
              <a:rPr lang="en-US" dirty="0"/>
              <a:t> is the </a:t>
            </a:r>
            <a:r>
              <a:rPr lang="en-US" b="1" dirty="0">
                <a:solidFill>
                  <a:srgbClr val="CC0000"/>
                </a:solidFill>
              </a:rPr>
              <a:t>money multiplier</a:t>
            </a:r>
            <a:r>
              <a:rPr lang="en-US" dirty="0"/>
              <a:t>, </a:t>
            </a:r>
            <a:br>
              <a:rPr lang="en-US" dirty="0"/>
            </a:br>
            <a:r>
              <a:rPr lang="en-US" dirty="0"/>
              <a:t>the increase in the money supply resulting from a one-dollar increase </a:t>
            </a:r>
            <a:br>
              <a:rPr lang="en-US" dirty="0"/>
            </a:br>
            <a:r>
              <a:rPr lang="en-US" dirty="0"/>
              <a:t>in the monetary base. </a:t>
            </a:r>
            <a:endParaRPr lang="en-US" b="1" i="1" dirty="0">
              <a:sym typeface="Symbol" pitchFamily="18" charset="2"/>
            </a:endParaRPr>
          </a:p>
        </p:txBody>
      </p:sp>
      <p:grpSp>
        <p:nvGrpSpPr>
          <p:cNvPr id="2" name="Group 9"/>
          <p:cNvGrpSpPr>
            <a:grpSpLocks/>
          </p:cNvGrpSpPr>
          <p:nvPr/>
        </p:nvGrpSpPr>
        <p:grpSpPr bwMode="auto">
          <a:xfrm>
            <a:off x="1219200" y="1306513"/>
            <a:ext cx="6467475" cy="1031875"/>
            <a:chOff x="768" y="823"/>
            <a:chExt cx="4074" cy="650"/>
          </a:xfrm>
        </p:grpSpPr>
        <p:graphicFrame>
          <p:nvGraphicFramePr>
            <p:cNvPr id="2050"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2050" name="Equation" r:id="rId4" imgW="990360" imgH="406080" progId="Equation.DSMT4">
                    <p:embed/>
                  </p:oleObj>
                </mc:Choice>
                <mc:Fallback>
                  <p:oleObj name="Equation" r:id="rId4" imgW="990360" imgH="406080" progId="Equation.DSMT4">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55" name="Text Box 7"/>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2051"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2051" name="Equation" r:id="rId6" imgW="939600" imgH="203040" progId="Equation.DSMT4">
                    <p:embed/>
                  </p:oleObj>
                </mc:Choice>
                <mc:Fallback>
                  <p:oleObj name="Equation" r:id="rId6" imgW="939600" imgH="203040" progId="Equation.DSMT4">
                    <p:embed/>
                    <p:pic>
                      <p:nvPicPr>
                        <p:cNvPr id="20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504492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wipe(left)">
                                      <p:cBhvr>
                                        <p:cTn id="12" dur="500"/>
                                        <p:tgtEl>
                                          <p:spTgt spid="57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1" end="1"/>
                                            </p:txEl>
                                          </p:spTgt>
                                        </p:tgtEl>
                                        <p:attrNameLst>
                                          <p:attrName>style.visibility</p:attrName>
                                        </p:attrNameLst>
                                      </p:cBhvr>
                                      <p:to>
                                        <p:strVal val="visible"/>
                                      </p:to>
                                    </p:set>
                                    <p:animEffect transition="in" filter="wipe(left)">
                                      <p:cBhvr>
                                        <p:cTn id="17" dur="500"/>
                                        <p:tgtEl>
                                          <p:spTgt spid="573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2" end="2"/>
                                            </p:txEl>
                                          </p:spTgt>
                                        </p:tgtEl>
                                        <p:attrNameLst>
                                          <p:attrName>style.visibility</p:attrName>
                                        </p:attrNameLst>
                                      </p:cBhvr>
                                      <p:to>
                                        <p:strVal val="visible"/>
                                      </p:to>
                                    </p:set>
                                    <p:animEffect transition="in" filter="wipe(left)">
                                      <p:cBhvr>
                                        <p:cTn id="2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money multiplier</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
        <p:nvSpPr>
          <p:cNvPr id="6" name="Content Placeholder 2"/>
          <p:cNvSpPr>
            <a:spLocks noGrp="1"/>
          </p:cNvSpPr>
          <p:nvPr>
            <p:ph idx="4294967295"/>
          </p:nvPr>
        </p:nvSpPr>
        <p:spPr>
          <a:xfrm>
            <a:off x="623888" y="2757175"/>
            <a:ext cx="8210550" cy="3835400"/>
          </a:xfrm>
        </p:spPr>
        <p:txBody>
          <a:bodyPr/>
          <a:lstStyle/>
          <a:p>
            <a:pPr marL="0" indent="0" defTabSz="1373188">
              <a:buFont typeface="Wingdings" pitchFamily="2" charset="2"/>
              <a:buNone/>
            </a:pPr>
            <a:r>
              <a:rPr lang="en-US" sz="2700" dirty="0"/>
              <a:t>Suppose households decide to hold more of their money as currency and less in the form of demand deposits.</a:t>
            </a:r>
          </a:p>
          <a:p>
            <a:pPr marL="519113" lvl="1" indent="-347663" defTabSz="1373188">
              <a:spcBef>
                <a:spcPts val="1800"/>
              </a:spcBef>
              <a:buClrTx/>
              <a:buSzPct val="95000"/>
              <a:buFontTx/>
              <a:buAutoNum type="arabicPeriod"/>
            </a:pPr>
            <a:r>
              <a:rPr lang="en-US" b="1" dirty="0"/>
              <a:t> </a:t>
            </a:r>
            <a:r>
              <a:rPr lang="en-US" dirty="0"/>
              <a:t>Determine impact on money supply. </a:t>
            </a:r>
          </a:p>
          <a:p>
            <a:pPr marL="519113" lvl="1" indent="-347663" defTabSz="1373188">
              <a:spcBef>
                <a:spcPts val="1800"/>
              </a:spcBef>
              <a:buClrTx/>
              <a:buSzPct val="95000"/>
              <a:buFontTx/>
              <a:buAutoNum type="arabicPeriod"/>
            </a:pPr>
            <a:r>
              <a:rPr lang="en-US" b="1" dirty="0"/>
              <a:t> </a:t>
            </a:r>
            <a:r>
              <a:rPr lang="en-US" dirty="0"/>
              <a:t>Explain the intuition for your result. </a:t>
            </a:r>
          </a:p>
        </p:txBody>
      </p:sp>
      <p:grpSp>
        <p:nvGrpSpPr>
          <p:cNvPr id="7" name="Group 7"/>
          <p:cNvGrpSpPr>
            <a:grpSpLocks/>
          </p:cNvGrpSpPr>
          <p:nvPr/>
        </p:nvGrpSpPr>
        <p:grpSpPr bwMode="auto">
          <a:xfrm>
            <a:off x="1219200" y="1425263"/>
            <a:ext cx="6467475" cy="1031875"/>
            <a:chOff x="768" y="823"/>
            <a:chExt cx="4074" cy="650"/>
          </a:xfrm>
        </p:grpSpPr>
        <p:graphicFrame>
          <p:nvGraphicFramePr>
            <p:cNvPr id="8"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3074" name="Equation" r:id="rId4" imgW="990360" imgH="406080" progId="Equation.DSMT4">
                    <p:embed/>
                  </p:oleObj>
                </mc:Choice>
                <mc:Fallback>
                  <p:oleObj name="Equation" r:id="rId4" imgW="990360" imgH="406080" progId="Equation.DSMT4">
                    <p:embed/>
                    <p:pic>
                      <p:nvPicPr>
                        <p:cNvPr id="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 name="Text Box 9"/>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11"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3075" name="Equation" r:id="rId6" imgW="939600" imgH="203040" progId="Equation.DSMT4">
                    <p:embed/>
                  </p:oleObj>
                </mc:Choice>
                <mc:Fallback>
                  <p:oleObj name="Equation" r:id="rId6" imgW="939600" imgH="203040" progId="Equation.DSMT4">
                    <p:embed/>
                    <p:pic>
                      <p:nvPicPr>
                        <p:cNvPr id="1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694394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SOLUTION</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money multiplier</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6" name="Content Placeholder 2"/>
          <p:cNvSpPr>
            <a:spLocks noGrp="1"/>
          </p:cNvSpPr>
          <p:nvPr>
            <p:ph idx="4294967295"/>
          </p:nvPr>
        </p:nvSpPr>
        <p:spPr>
          <a:xfrm>
            <a:off x="563563" y="1438275"/>
            <a:ext cx="8210550" cy="5021263"/>
          </a:xfrm>
        </p:spPr>
        <p:txBody>
          <a:bodyPr/>
          <a:lstStyle/>
          <a:p>
            <a:pPr marL="0" indent="0">
              <a:buNone/>
            </a:pPr>
            <a:r>
              <a:rPr lang="en-US" sz="2700" dirty="0"/>
              <a:t>Impact of an increase in the currency-deposit ratio </a:t>
            </a:r>
            <a:br>
              <a:rPr lang="en-US" sz="2700" dirty="0"/>
            </a:br>
            <a:r>
              <a:rPr lang="en-US" sz="2500" dirty="0" err="1">
                <a:latin typeface="Times New Roman"/>
                <a:ea typeface="Lucida Grande"/>
                <a:cs typeface="Times New Roman"/>
              </a:rPr>
              <a:t>Δ</a:t>
            </a:r>
            <a:r>
              <a:rPr lang="en-US" sz="2700" b="1" i="1" dirty="0" err="1"/>
              <a:t>cr</a:t>
            </a:r>
            <a:r>
              <a:rPr lang="en-US" sz="2700" b="1" i="1" dirty="0"/>
              <a:t> </a:t>
            </a:r>
            <a:r>
              <a:rPr lang="en-US" sz="2700" dirty="0"/>
              <a:t>&gt; 0.   </a:t>
            </a:r>
          </a:p>
          <a:p>
            <a:pPr marL="631825" lvl="1" indent="-460375">
              <a:lnSpc>
                <a:spcPct val="105000"/>
              </a:lnSpc>
              <a:spcBef>
                <a:spcPct val="40000"/>
              </a:spcBef>
              <a:buClr>
                <a:srgbClr val="008080"/>
              </a:buClr>
              <a:buSzPct val="90000"/>
              <a:buFont typeface="Wingdings" pitchFamily="2" charset="2"/>
              <a:buAutoNum type="arabicPeriod"/>
            </a:pPr>
            <a:r>
              <a:rPr lang="en-US" dirty="0"/>
              <a:t>An increase in </a:t>
            </a:r>
            <a:r>
              <a:rPr lang="en-US" b="1" i="1" dirty="0" err="1"/>
              <a:t>cr</a:t>
            </a:r>
            <a:r>
              <a:rPr lang="en-US" dirty="0"/>
              <a:t> increases the denominator </a:t>
            </a:r>
            <a:br>
              <a:rPr lang="en-US" dirty="0"/>
            </a:br>
            <a:r>
              <a:rPr lang="en-US" dirty="0"/>
              <a:t>of </a:t>
            </a:r>
            <a:r>
              <a:rPr lang="en-US" b="1" i="1" dirty="0"/>
              <a:t>m</a:t>
            </a:r>
            <a:r>
              <a:rPr lang="en-US" dirty="0"/>
              <a:t> proportionally more than the numerator. </a:t>
            </a:r>
            <a:br>
              <a:rPr lang="en-US" dirty="0"/>
            </a:br>
            <a:r>
              <a:rPr lang="en-US" dirty="0"/>
              <a:t>So </a:t>
            </a:r>
            <a:r>
              <a:rPr lang="en-US" b="1" i="1" dirty="0"/>
              <a:t>m</a:t>
            </a:r>
            <a:r>
              <a:rPr lang="en-US" dirty="0"/>
              <a:t> falls, causing </a:t>
            </a:r>
            <a:r>
              <a:rPr lang="en-US" b="1" i="1" dirty="0"/>
              <a:t>M</a:t>
            </a:r>
            <a:r>
              <a:rPr lang="en-US" sz="1100" dirty="0"/>
              <a:t> </a:t>
            </a:r>
            <a:r>
              <a:rPr lang="en-US" dirty="0"/>
              <a:t>to fall. </a:t>
            </a:r>
          </a:p>
          <a:p>
            <a:pPr marL="631825" lvl="1" indent="-460375">
              <a:lnSpc>
                <a:spcPct val="105000"/>
              </a:lnSpc>
              <a:spcBef>
                <a:spcPct val="50000"/>
              </a:spcBef>
              <a:buClr>
                <a:srgbClr val="008080"/>
              </a:buClr>
              <a:buSzPct val="90000"/>
              <a:buFont typeface="Wingdings" pitchFamily="2" charset="2"/>
              <a:buAutoNum type="arabicPeriod"/>
            </a:pPr>
            <a:r>
              <a:rPr lang="en-US" dirty="0"/>
              <a:t>If households deposit less of their money, </a:t>
            </a:r>
            <a:br>
              <a:rPr lang="en-US" dirty="0"/>
            </a:br>
            <a:r>
              <a:rPr lang="en-US" dirty="0"/>
              <a:t>then banks can’t make as many loans, </a:t>
            </a:r>
            <a:br>
              <a:rPr lang="en-US" dirty="0"/>
            </a:br>
            <a:r>
              <a:rPr lang="en-US" dirty="0"/>
              <a:t>so the banking system won’t be able to </a:t>
            </a:r>
            <a:br>
              <a:rPr lang="en-US" dirty="0"/>
            </a:br>
            <a:r>
              <a:rPr lang="en-US" dirty="0"/>
              <a:t>create as much money.</a:t>
            </a:r>
            <a:endParaRPr lang="en-US" sz="3000" dirty="0"/>
          </a:p>
        </p:txBody>
      </p:sp>
    </p:spTree>
    <p:extLst>
      <p:ext uri="{BB962C8B-B14F-4D97-AF65-F5344CB8AC3E}">
        <p14:creationId xmlns:p14="http://schemas.microsoft.com/office/powerpoint/2010/main" val="4356421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The instruments of monetary policy</a:t>
            </a:r>
          </a:p>
        </p:txBody>
      </p:sp>
      <p:sp>
        <p:nvSpPr>
          <p:cNvPr id="63493" name="Rectangle 5"/>
          <p:cNvSpPr>
            <a:spLocks noGrp="1" noChangeArrowheads="1"/>
          </p:cNvSpPr>
          <p:nvPr>
            <p:ph type="body" idx="1"/>
          </p:nvPr>
        </p:nvSpPr>
        <p:spPr/>
        <p:txBody>
          <a:bodyPr/>
          <a:lstStyle/>
          <a:p>
            <a:pPr marL="0" indent="0">
              <a:buNone/>
            </a:pPr>
            <a:r>
              <a:rPr lang="en-US" dirty="0"/>
              <a:t>The Fed can change the monetary base using:</a:t>
            </a:r>
          </a:p>
          <a:p>
            <a:pPr lvl="1"/>
            <a:r>
              <a:rPr lang="en-US" dirty="0"/>
              <a:t>open market operations (the Fed’s preferred method of monetary control)</a:t>
            </a:r>
          </a:p>
          <a:p>
            <a:pPr lvl="2"/>
            <a:r>
              <a:rPr lang="en-US" dirty="0"/>
              <a:t>To increase the base, the Fed could buy government bonds, paying with new dollars.</a:t>
            </a:r>
          </a:p>
          <a:p>
            <a:pPr lvl="1"/>
            <a:r>
              <a:rPr lang="en-US" dirty="0"/>
              <a:t>the </a:t>
            </a:r>
            <a:r>
              <a:rPr lang="en-US" b="1" dirty="0">
                <a:solidFill>
                  <a:srgbClr val="CC0000"/>
                </a:solidFill>
              </a:rPr>
              <a:t>discount rate</a:t>
            </a:r>
            <a:r>
              <a:rPr lang="en-US" dirty="0"/>
              <a:t>: the interest rate the Fed charges on loans to banks</a:t>
            </a:r>
          </a:p>
          <a:p>
            <a:pPr lvl="2"/>
            <a:r>
              <a:rPr lang="en-US" dirty="0"/>
              <a:t>To increase the base, the Fed could lower the discount rate, encouraging banks to borrow more reserves.</a:t>
            </a:r>
          </a:p>
        </p:txBody>
      </p:sp>
    </p:spTree>
    <p:extLst>
      <p:ext uri="{BB962C8B-B14F-4D97-AF65-F5344CB8AC3E}">
        <p14:creationId xmlns:p14="http://schemas.microsoft.com/office/powerpoint/2010/main" val="33265941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wipe(left)">
                                      <p:cBhvr>
                                        <p:cTn id="7" dur="500"/>
                                        <p:tgtEl>
                                          <p:spTgt spid="63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wipe(left)">
                                      <p:cBhvr>
                                        <p:cTn id="12" dur="500"/>
                                        <p:tgtEl>
                                          <p:spTgt spid="63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Effect transition="in" filter="wipe(left)">
                                      <p:cBhvr>
                                        <p:cTn id="17" dur="500"/>
                                        <p:tgtEl>
                                          <p:spTgt spid="634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3">
                                            <p:txEl>
                                              <p:pRg st="3" end="3"/>
                                            </p:txEl>
                                          </p:spTgt>
                                        </p:tgtEl>
                                        <p:attrNameLst>
                                          <p:attrName>style.visibility</p:attrName>
                                        </p:attrNameLst>
                                      </p:cBhvr>
                                      <p:to>
                                        <p:strVal val="visible"/>
                                      </p:to>
                                    </p:set>
                                    <p:animEffect transition="in" filter="wipe(left)">
                                      <p:cBhvr>
                                        <p:cTn id="22" dur="500"/>
                                        <p:tgtEl>
                                          <p:spTgt spid="634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3">
                                            <p:txEl>
                                              <p:pRg st="4" end="4"/>
                                            </p:txEl>
                                          </p:spTgt>
                                        </p:tgtEl>
                                        <p:attrNameLst>
                                          <p:attrName>style.visibility</p:attrName>
                                        </p:attrNameLst>
                                      </p:cBhvr>
                                      <p:to>
                                        <p:strVal val="visible"/>
                                      </p:to>
                                    </p:set>
                                    <p:animEffect transition="in" filter="wipe(left)">
                                      <p:cBhvr>
                                        <p:cTn id="27" dur="500"/>
                                        <p:tgtEl>
                                          <p:spTgt spid="63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Money: </a:t>
            </a:r>
            <a:r>
              <a:rPr lang="en-US" dirty="0">
                <a:solidFill>
                  <a:srgbClr val="990033"/>
                </a:solidFill>
              </a:rPr>
              <a:t>Definition</a:t>
            </a:r>
          </a:p>
        </p:txBody>
      </p:sp>
      <p:sp>
        <p:nvSpPr>
          <p:cNvPr id="32771" name="Rectangle 3"/>
          <p:cNvSpPr>
            <a:spLocks noGrp="1" noChangeArrowheads="1"/>
          </p:cNvSpPr>
          <p:nvPr>
            <p:ph type="body" idx="1"/>
          </p:nvPr>
        </p:nvSpPr>
        <p:spPr>
          <a:xfrm>
            <a:off x="441325" y="2243138"/>
            <a:ext cx="4191000" cy="2043854"/>
          </a:xfrm>
          <a:solidFill>
            <a:srgbClr val="71DB71"/>
          </a:solidFill>
          <a:ln>
            <a:solidFill>
              <a:schemeClr val="tx1"/>
            </a:solidFill>
          </a:ln>
          <a:effectLst>
            <a:outerShdw blurRad="50800" dist="38100" dir="2700000" algn="tl" rotWithShape="0">
              <a:prstClr val="black">
                <a:alpha val="40000"/>
              </a:prstClr>
            </a:outerShdw>
          </a:effectLst>
        </p:spPr>
        <p:txBody>
          <a:bodyPr/>
          <a:lstStyle/>
          <a:p>
            <a:pPr marL="0" indent="0" algn="ctr" eaLnBrk="1" hangingPunct="1">
              <a:buFont typeface="Wingdings" pitchFamily="2" charset="2"/>
              <a:buNone/>
              <a:defRPr/>
            </a:pPr>
            <a:r>
              <a:rPr lang="en-US" sz="2900" b="1" dirty="0">
                <a:solidFill>
                  <a:schemeClr val="bg1"/>
                </a:solidFill>
                <a:effectLst>
                  <a:outerShdw blurRad="38100" dist="38100" dir="2700000" algn="tl">
                    <a:srgbClr val="000000">
                      <a:alpha val="43137"/>
                    </a:srgbClr>
                  </a:outerShdw>
                </a:effectLst>
              </a:rPr>
              <a:t>Money</a:t>
            </a:r>
            <a:r>
              <a:rPr lang="en-US" sz="2900" dirty="0"/>
              <a:t> is the stock </a:t>
            </a:r>
            <a:br>
              <a:rPr lang="en-US" sz="2900" dirty="0"/>
            </a:br>
            <a:r>
              <a:rPr lang="en-US" sz="2900" dirty="0"/>
              <a:t>of assets that can be readily used to make transactions.</a:t>
            </a:r>
          </a:p>
        </p:txBody>
      </p:sp>
      <p:pic>
        <p:nvPicPr>
          <p:cNvPr id="34820" name="Picture 4" descr="BTE086"/>
          <p:cNvPicPr>
            <a:picLocks noChangeAspect="1" noChangeArrowheads="1"/>
          </p:cNvPicPr>
          <p:nvPr/>
        </p:nvPicPr>
        <p:blipFill>
          <a:blip r:embed="rId3">
            <a:extLst>
              <a:ext uri="{28A0092B-C50C-407E-A947-70E740481C1C}">
                <a14:useLocalDpi xmlns:a14="http://schemas.microsoft.com/office/drawing/2010/main" val="0"/>
              </a:ext>
            </a:extLst>
          </a:blip>
          <a:srcRect b="8438"/>
          <a:stretch>
            <a:fillRect/>
          </a:stretch>
        </p:blipFill>
        <p:spPr bwMode="auto">
          <a:xfrm>
            <a:off x="5173663" y="1625600"/>
            <a:ext cx="3432175" cy="39782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9351939"/>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The instruments of monetary policy</a:t>
            </a:r>
          </a:p>
        </p:txBody>
      </p:sp>
      <p:sp>
        <p:nvSpPr>
          <p:cNvPr id="63493" name="Rectangle 5"/>
          <p:cNvSpPr>
            <a:spLocks noGrp="1" noChangeArrowheads="1"/>
          </p:cNvSpPr>
          <p:nvPr>
            <p:ph type="body" idx="1"/>
          </p:nvPr>
        </p:nvSpPr>
        <p:spPr/>
        <p:txBody>
          <a:bodyPr/>
          <a:lstStyle/>
          <a:p>
            <a:pPr marL="0" indent="0">
              <a:buNone/>
            </a:pPr>
            <a:r>
              <a:rPr lang="en-US" dirty="0"/>
              <a:t>The Fed can change the reserve-deposit ratio using:</a:t>
            </a:r>
          </a:p>
          <a:p>
            <a:pPr lvl="1"/>
            <a:r>
              <a:rPr lang="en-US" b="1" dirty="0">
                <a:solidFill>
                  <a:srgbClr val="CC0000"/>
                </a:solidFill>
              </a:rPr>
              <a:t>reserve requirements</a:t>
            </a:r>
            <a:r>
              <a:rPr lang="en-US" dirty="0"/>
              <a:t>: Fed regulations that impose a minimum reserve-deposit ratio</a:t>
            </a:r>
          </a:p>
          <a:p>
            <a:pPr lvl="2"/>
            <a:r>
              <a:rPr lang="en-US" dirty="0"/>
              <a:t>To reduce the reserve-deposit ratio, </a:t>
            </a:r>
            <a:br>
              <a:rPr lang="en-US" dirty="0"/>
            </a:br>
            <a:r>
              <a:rPr lang="en-US" dirty="0"/>
              <a:t>the Fed could reduce reserve requirements.</a:t>
            </a:r>
          </a:p>
          <a:p>
            <a:pPr lvl="1"/>
            <a:r>
              <a:rPr lang="en-US" b="1" dirty="0">
                <a:solidFill>
                  <a:srgbClr val="CC0000"/>
                </a:solidFill>
              </a:rPr>
              <a:t>interest on reserves</a:t>
            </a:r>
            <a:r>
              <a:rPr lang="en-US" dirty="0"/>
              <a:t>: the Fed pays interest on bank reserves deposited with the Fed</a:t>
            </a:r>
          </a:p>
          <a:p>
            <a:pPr lvl="2"/>
            <a:r>
              <a:rPr lang="en-US" dirty="0"/>
              <a:t>To reduce the reserve-deposit ratio, </a:t>
            </a:r>
            <a:br>
              <a:rPr lang="en-US" dirty="0"/>
            </a:br>
            <a:r>
              <a:rPr lang="en-US" dirty="0"/>
              <a:t>the Fed could pay a lower interest rate on reserves.</a:t>
            </a:r>
          </a:p>
        </p:txBody>
      </p:sp>
    </p:spTree>
    <p:extLst>
      <p:ext uri="{BB962C8B-B14F-4D97-AF65-F5344CB8AC3E}">
        <p14:creationId xmlns:p14="http://schemas.microsoft.com/office/powerpoint/2010/main" val="20998408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wipe(left)">
                                      <p:cBhvr>
                                        <p:cTn id="7" dur="500"/>
                                        <p:tgtEl>
                                          <p:spTgt spid="63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wipe(left)">
                                      <p:cBhvr>
                                        <p:cTn id="12" dur="500"/>
                                        <p:tgtEl>
                                          <p:spTgt spid="63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Effect transition="in" filter="wipe(left)">
                                      <p:cBhvr>
                                        <p:cTn id="17" dur="500"/>
                                        <p:tgtEl>
                                          <p:spTgt spid="634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3">
                                            <p:txEl>
                                              <p:pRg st="3" end="3"/>
                                            </p:txEl>
                                          </p:spTgt>
                                        </p:tgtEl>
                                        <p:attrNameLst>
                                          <p:attrName>style.visibility</p:attrName>
                                        </p:attrNameLst>
                                      </p:cBhvr>
                                      <p:to>
                                        <p:strVal val="visible"/>
                                      </p:to>
                                    </p:set>
                                    <p:animEffect transition="in" filter="wipe(left)">
                                      <p:cBhvr>
                                        <p:cTn id="22" dur="500"/>
                                        <p:tgtEl>
                                          <p:spTgt spid="634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3">
                                            <p:txEl>
                                              <p:pRg st="4" end="4"/>
                                            </p:txEl>
                                          </p:spTgt>
                                        </p:tgtEl>
                                        <p:attrNameLst>
                                          <p:attrName>style.visibility</p:attrName>
                                        </p:attrNameLst>
                                      </p:cBhvr>
                                      <p:to>
                                        <p:strVal val="visible"/>
                                      </p:to>
                                    </p:set>
                                    <p:animEffect transition="in" filter="wipe(left)">
                                      <p:cBhvr>
                                        <p:cTn id="27" dur="500"/>
                                        <p:tgtEl>
                                          <p:spTgt spid="63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54038" y="236538"/>
            <a:ext cx="8261350" cy="1195387"/>
          </a:xfrm>
        </p:spPr>
        <p:txBody>
          <a:bodyPr/>
          <a:lstStyle/>
          <a:p>
            <a:r>
              <a:rPr lang="en-US" sz="3300" dirty="0"/>
              <a:t>Why the Fed can’t precisely control </a:t>
            </a:r>
            <a:r>
              <a:rPr lang="en-US" sz="3300" i="1" dirty="0"/>
              <a:t>M</a:t>
            </a:r>
          </a:p>
        </p:txBody>
      </p:sp>
      <p:sp>
        <p:nvSpPr>
          <p:cNvPr id="73731" name="Rectangle 3"/>
          <p:cNvSpPr>
            <a:spLocks noGrp="1" noChangeArrowheads="1"/>
          </p:cNvSpPr>
          <p:nvPr>
            <p:ph type="body" idx="1"/>
          </p:nvPr>
        </p:nvSpPr>
        <p:spPr>
          <a:xfrm>
            <a:off x="495300" y="2432050"/>
            <a:ext cx="8147050" cy="3635375"/>
          </a:xfrm>
        </p:spPr>
        <p:txBody>
          <a:bodyPr/>
          <a:lstStyle/>
          <a:p>
            <a:pPr marL="349250" indent="-349250">
              <a:spcBef>
                <a:spcPct val="50000"/>
              </a:spcBef>
              <a:buSzTx/>
            </a:pPr>
            <a:r>
              <a:rPr lang="en-US" sz="2700" dirty="0"/>
              <a:t>Households can change </a:t>
            </a:r>
            <a:r>
              <a:rPr lang="en-US" sz="2700" b="1" i="1" dirty="0" err="1"/>
              <a:t>cr</a:t>
            </a:r>
            <a:r>
              <a:rPr lang="en-US" sz="2700" dirty="0"/>
              <a:t>, </a:t>
            </a:r>
            <a:br>
              <a:rPr lang="en-US" sz="2700" dirty="0"/>
            </a:br>
            <a:r>
              <a:rPr lang="en-US" sz="2700" dirty="0"/>
              <a:t>causing </a:t>
            </a:r>
            <a:r>
              <a:rPr lang="en-US" sz="2700" b="1" i="1" dirty="0"/>
              <a:t>m</a:t>
            </a:r>
            <a:r>
              <a:rPr lang="en-US" sz="2700" dirty="0"/>
              <a:t> and </a:t>
            </a:r>
            <a:r>
              <a:rPr lang="en-US" sz="2700" b="1" i="1" dirty="0"/>
              <a:t>M</a:t>
            </a:r>
            <a:r>
              <a:rPr lang="en-US" sz="2700" dirty="0"/>
              <a:t> to change. </a:t>
            </a:r>
          </a:p>
          <a:p>
            <a:pPr marL="349250" indent="-349250">
              <a:spcBef>
                <a:spcPct val="50000"/>
              </a:spcBef>
              <a:buSzTx/>
            </a:pPr>
            <a:r>
              <a:rPr lang="en-US" sz="2700" dirty="0"/>
              <a:t>Banks often hold </a:t>
            </a:r>
            <a:r>
              <a:rPr lang="en-US" sz="2700" b="1" dirty="0">
                <a:solidFill>
                  <a:srgbClr val="CC0000"/>
                </a:solidFill>
              </a:rPr>
              <a:t>excess reserves</a:t>
            </a:r>
            <a:r>
              <a:rPr lang="en-US" sz="2700" dirty="0"/>
              <a:t> </a:t>
            </a:r>
            <a:br>
              <a:rPr lang="en-US" sz="2700" dirty="0"/>
            </a:br>
            <a:r>
              <a:rPr lang="en-US" sz="2700" dirty="0"/>
              <a:t>(reserves above the reserve requirement). </a:t>
            </a:r>
          </a:p>
          <a:p>
            <a:pPr marL="349250" indent="-349250">
              <a:spcBef>
                <a:spcPct val="10000"/>
              </a:spcBef>
              <a:buSzTx/>
              <a:buFont typeface="Wingdings" pitchFamily="2" charset="2"/>
              <a:buNone/>
            </a:pPr>
            <a:r>
              <a:rPr lang="en-US" sz="2700" dirty="0"/>
              <a:t>	If banks change their excess reserves, </a:t>
            </a:r>
            <a:br>
              <a:rPr lang="en-US" sz="2700" dirty="0"/>
            </a:br>
            <a:r>
              <a:rPr lang="en-US" sz="2700" dirty="0"/>
              <a:t>then </a:t>
            </a:r>
            <a:r>
              <a:rPr lang="en-US" sz="2700" b="1" i="1" dirty="0" err="1"/>
              <a:t>rr</a:t>
            </a:r>
            <a:r>
              <a:rPr lang="en-US" sz="2700" dirty="0"/>
              <a:t>, </a:t>
            </a:r>
            <a:r>
              <a:rPr lang="en-US" sz="2700" b="1" i="1" dirty="0"/>
              <a:t>m</a:t>
            </a:r>
            <a:r>
              <a:rPr lang="en-US" sz="2700" i="1" dirty="0"/>
              <a:t>,</a:t>
            </a:r>
            <a:r>
              <a:rPr lang="en-US" sz="2700" dirty="0"/>
              <a:t> and </a:t>
            </a:r>
            <a:r>
              <a:rPr lang="en-US" sz="2700" b="1" i="1" dirty="0"/>
              <a:t>M</a:t>
            </a:r>
            <a:r>
              <a:rPr lang="en-US" sz="2700" dirty="0"/>
              <a:t> change. </a:t>
            </a:r>
          </a:p>
        </p:txBody>
      </p:sp>
      <p:graphicFrame>
        <p:nvGraphicFramePr>
          <p:cNvPr id="4098" name="Object 2"/>
          <p:cNvGraphicFramePr>
            <a:graphicFrameLocks noChangeAspect="1"/>
          </p:cNvGraphicFramePr>
          <p:nvPr/>
        </p:nvGraphicFramePr>
        <p:xfrm>
          <a:off x="1295400" y="1524000"/>
          <a:ext cx="2300288" cy="500063"/>
        </p:xfrm>
        <a:graphic>
          <a:graphicData uri="http://schemas.openxmlformats.org/presentationml/2006/ole">
            <mc:AlternateContent xmlns:mc="http://schemas.openxmlformats.org/markup-compatibility/2006">
              <mc:Choice xmlns:v="urn:schemas-microsoft-com:vml" Requires="v">
                <p:oleObj spid="_x0000_s4098" name="Equation" r:id="rId4" imgW="939600" imgH="203040" progId="Equation.DSMT4">
                  <p:embed/>
                </p:oleObj>
              </mc:Choice>
              <mc:Fallback>
                <p:oleObj name="Equation" r:id="rId4" imgW="939600" imgH="203040" progId="Equation.DSMT4">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524000"/>
                        <a:ext cx="2300288" cy="500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5137150" y="1238250"/>
          <a:ext cx="2438400" cy="1004888"/>
        </p:xfrm>
        <a:graphic>
          <a:graphicData uri="http://schemas.openxmlformats.org/presentationml/2006/ole">
            <mc:AlternateContent xmlns:mc="http://schemas.openxmlformats.org/markup-compatibility/2006">
              <mc:Choice xmlns:v="urn:schemas-microsoft-com:vml" Requires="v">
                <p:oleObj spid="_x0000_s4099" name="Equation" r:id="rId6" imgW="990360" imgH="406080" progId="Equation.DSMT4">
                  <p:embed/>
                </p:oleObj>
              </mc:Choice>
              <mc:Fallback>
                <p:oleObj name="Equation" r:id="rId6" imgW="990360" imgH="406080" progId="Equation.DSMT4">
                  <p:embed/>
                  <p:pic>
                    <p:nvPicPr>
                      <p:cNvPr id="40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150" y="1238250"/>
                        <a:ext cx="2438400" cy="1004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4102" name="Text Box 6"/>
          <p:cNvSpPr txBox="1">
            <a:spLocks noChangeArrowheads="1"/>
          </p:cNvSpPr>
          <p:nvPr/>
        </p:nvSpPr>
        <p:spPr bwMode="auto">
          <a:xfrm>
            <a:off x="3810000" y="1477963"/>
            <a:ext cx="12192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where</a:t>
            </a:r>
          </a:p>
        </p:txBody>
      </p:sp>
    </p:spTree>
    <p:extLst>
      <p:ext uri="{BB962C8B-B14F-4D97-AF65-F5344CB8AC3E}">
        <p14:creationId xmlns:p14="http://schemas.microsoft.com/office/powerpoint/2010/main" val="1596438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noGrp="1"/>
          </p:cNvGraphicFramePr>
          <p:nvPr>
            <p:extLst>
              <p:ext uri="{D42A27DB-BD31-4B8C-83A1-F6EECF244321}">
                <p14:modId xmlns:p14="http://schemas.microsoft.com/office/powerpoint/2010/main" val="3794788842"/>
              </p:ext>
            </p:extLst>
          </p:nvPr>
        </p:nvGraphicFramePr>
        <p:xfrm>
          <a:off x="0" y="1316736"/>
          <a:ext cx="9144000" cy="554126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66725" y="222890"/>
            <a:ext cx="8245475" cy="939800"/>
          </a:xfrm>
        </p:spPr>
        <p:txBody>
          <a:bodyPr/>
          <a:lstStyle/>
          <a:p>
            <a:r>
              <a:rPr lang="en-US" sz="2700" dirty="0">
                <a:solidFill>
                  <a:srgbClr val="336699"/>
                </a:solidFill>
              </a:rPr>
              <a:t>CASE STUDY:  </a:t>
            </a:r>
            <a:br>
              <a:rPr lang="en-US" sz="2700" dirty="0">
                <a:solidFill>
                  <a:srgbClr val="336699"/>
                </a:solidFill>
              </a:rPr>
            </a:br>
            <a:r>
              <a:rPr lang="en-US" sz="3100" dirty="0">
                <a:solidFill>
                  <a:srgbClr val="336699"/>
                </a:solidFill>
              </a:rPr>
              <a:t>Quantitative Easing</a:t>
            </a:r>
            <a:endParaRPr lang="en-US" dirty="0">
              <a:solidFill>
                <a:srgbClr val="336699"/>
              </a:solidFill>
            </a:endParaRPr>
          </a:p>
        </p:txBody>
      </p:sp>
      <p:sp>
        <p:nvSpPr>
          <p:cNvPr id="9" name="Text Box 120"/>
          <p:cNvSpPr txBox="1">
            <a:spLocks noChangeArrowheads="1"/>
          </p:cNvSpPr>
          <p:nvPr/>
        </p:nvSpPr>
        <p:spPr bwMode="auto">
          <a:xfrm>
            <a:off x="3766734" y="5284823"/>
            <a:ext cx="2252663" cy="45720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solidFill>
                  <a:srgbClr val="006600"/>
                </a:solidFill>
              </a:rPr>
              <a:t>Monetary base</a:t>
            </a:r>
          </a:p>
        </p:txBody>
      </p:sp>
      <p:sp>
        <p:nvSpPr>
          <p:cNvPr id="11" name="TextBox 10"/>
          <p:cNvSpPr txBox="1"/>
          <p:nvPr/>
        </p:nvSpPr>
        <p:spPr>
          <a:xfrm>
            <a:off x="3028204" y="1911919"/>
            <a:ext cx="4180113" cy="1255728"/>
          </a:xfrm>
          <a:prstGeom prst="rect">
            <a:avLst/>
          </a:prstGeom>
          <a:solidFill>
            <a:srgbClr val="FFE1D4"/>
          </a:solidFill>
          <a:effectLst>
            <a:outerShdw blurRad="50800" dist="38100" dir="2700000" algn="tl" rotWithShape="0">
              <a:prstClr val="black">
                <a:alpha val="40000"/>
              </a:prstClr>
            </a:outerShdw>
          </a:effectLst>
        </p:spPr>
        <p:txBody>
          <a:bodyPr wrap="square" rtlCol="0">
            <a:spAutoFit/>
          </a:bodyPr>
          <a:lstStyle/>
          <a:p>
            <a:pPr>
              <a:lnSpc>
                <a:spcPct val="105000"/>
              </a:lnSpc>
            </a:pPr>
            <a:r>
              <a:rPr lang="en-US" sz="2400" dirty="0">
                <a:solidFill>
                  <a:srgbClr val="000000"/>
                </a:solidFill>
              </a:rPr>
              <a:t>From 8/2008 to 8/2011, </a:t>
            </a:r>
            <a:br>
              <a:rPr lang="en-US" sz="2400" dirty="0">
                <a:solidFill>
                  <a:srgbClr val="000000"/>
                </a:solidFill>
              </a:rPr>
            </a:br>
            <a:r>
              <a:rPr lang="en-US" sz="2400" dirty="0">
                <a:solidFill>
                  <a:srgbClr val="000000"/>
                </a:solidFill>
              </a:rPr>
              <a:t>the monetary base tripled, </a:t>
            </a:r>
            <a:br>
              <a:rPr lang="en-US" sz="2400" dirty="0">
                <a:solidFill>
                  <a:srgbClr val="000000"/>
                </a:solidFill>
              </a:rPr>
            </a:br>
            <a:r>
              <a:rPr lang="en-US" sz="2400" dirty="0">
                <a:solidFill>
                  <a:srgbClr val="000000"/>
                </a:solidFill>
              </a:rPr>
              <a:t>but M1 grew only about 40%.</a:t>
            </a:r>
          </a:p>
        </p:txBody>
      </p:sp>
    </p:spTree>
    <p:extLst>
      <p:ext uri="{BB962C8B-B14F-4D97-AF65-F5344CB8AC3E}">
        <p14:creationId xmlns:p14="http://schemas.microsoft.com/office/powerpoint/2010/main" val="4050447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CASE STUDY:  </a:t>
            </a:r>
            <a:br>
              <a:rPr lang="en-US" sz="2700" dirty="0"/>
            </a:br>
            <a:r>
              <a:rPr lang="en-US" sz="3100" dirty="0"/>
              <a:t>Quantitative Easing</a:t>
            </a:r>
            <a:endParaRPr lang="en-US" dirty="0"/>
          </a:p>
        </p:txBody>
      </p:sp>
      <p:sp>
        <p:nvSpPr>
          <p:cNvPr id="3" name="Content Placeholder 2"/>
          <p:cNvSpPr>
            <a:spLocks noGrp="1"/>
          </p:cNvSpPr>
          <p:nvPr>
            <p:ph idx="1"/>
          </p:nvPr>
        </p:nvSpPr>
        <p:spPr>
          <a:xfrm>
            <a:off x="393124" y="1265175"/>
            <a:ext cx="8501496" cy="5135624"/>
          </a:xfrm>
        </p:spPr>
        <p:txBody>
          <a:bodyPr/>
          <a:lstStyle/>
          <a:p>
            <a:pPr>
              <a:spcBef>
                <a:spcPts val="1500"/>
              </a:spcBef>
            </a:pPr>
            <a:r>
              <a:rPr lang="en-US" sz="2650" i="1" dirty="0"/>
              <a:t>Quantitative easing</a:t>
            </a:r>
            <a:r>
              <a:rPr lang="en-US" sz="2650" dirty="0"/>
              <a:t>: the Fed bought long-term </a:t>
            </a:r>
            <a:r>
              <a:rPr lang="en-US" sz="2650" dirty="0" err="1"/>
              <a:t>govt</a:t>
            </a:r>
            <a:r>
              <a:rPr lang="en-US" sz="2650" dirty="0"/>
              <a:t> bonds instead of T-bills to reduce long-term rates.</a:t>
            </a:r>
          </a:p>
          <a:p>
            <a:pPr>
              <a:spcBef>
                <a:spcPts val="1500"/>
              </a:spcBef>
            </a:pPr>
            <a:r>
              <a:rPr lang="en-US" sz="2650" dirty="0"/>
              <a:t>The Fed also bought mortgage-backed securities to help the housing market.</a:t>
            </a:r>
          </a:p>
          <a:p>
            <a:pPr>
              <a:spcBef>
                <a:spcPts val="1500"/>
              </a:spcBef>
            </a:pPr>
            <a:r>
              <a:rPr lang="en-US" sz="2650" dirty="0"/>
              <a:t>But after losses on bad loans, banks tightened lending standards and increased excess reserves, causing money multiplier to fall. </a:t>
            </a:r>
          </a:p>
          <a:p>
            <a:pPr>
              <a:spcBef>
                <a:spcPts val="1500"/>
              </a:spcBef>
            </a:pPr>
            <a:r>
              <a:rPr lang="en-US" sz="2650" dirty="0"/>
              <a:t>If banks start lending more as economy recovers, rapid money growth may cause inflation. To prevent, the Fed is considering various “exit strategies.”</a:t>
            </a:r>
          </a:p>
        </p:txBody>
      </p:sp>
    </p:spTree>
    <p:extLst>
      <p:ext uri="{BB962C8B-B14F-4D97-AF65-F5344CB8AC3E}">
        <p14:creationId xmlns:p14="http://schemas.microsoft.com/office/powerpoint/2010/main" val="3764236914"/>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r>
              <a:rPr lang="en-US" sz="2700" dirty="0"/>
              <a:t>CASE STUDY:  </a:t>
            </a:r>
            <a:br>
              <a:rPr lang="en-US" sz="2700" dirty="0"/>
            </a:br>
            <a:r>
              <a:rPr lang="en-US" sz="3100" dirty="0"/>
              <a:t>Bank failures in the 1930s </a:t>
            </a:r>
          </a:p>
        </p:txBody>
      </p:sp>
      <p:sp>
        <p:nvSpPr>
          <p:cNvPr id="44035" name="Rectangle 7"/>
          <p:cNvSpPr>
            <a:spLocks noGrp="1" noChangeArrowheads="1"/>
          </p:cNvSpPr>
          <p:nvPr>
            <p:ph type="body" idx="1"/>
          </p:nvPr>
        </p:nvSpPr>
        <p:spPr>
          <a:xfrm>
            <a:off x="476250" y="1379538"/>
            <a:ext cx="8210550" cy="4746625"/>
          </a:xfrm>
        </p:spPr>
        <p:txBody>
          <a:bodyPr/>
          <a:lstStyle/>
          <a:p>
            <a:r>
              <a:rPr lang="en-US" dirty="0"/>
              <a:t>From 1929 to 1933: </a:t>
            </a:r>
          </a:p>
          <a:p>
            <a:pPr lvl="1"/>
            <a:r>
              <a:rPr lang="en-US" dirty="0"/>
              <a:t>over 9,000 banks closed</a:t>
            </a:r>
          </a:p>
          <a:p>
            <a:pPr lvl="1"/>
            <a:r>
              <a:rPr lang="en-US" dirty="0"/>
              <a:t>money supply fell 28%</a:t>
            </a:r>
          </a:p>
          <a:p>
            <a:r>
              <a:rPr lang="en-US" dirty="0"/>
              <a:t>This drop in the money supply may not have caused The Great Depression, but certainly contributed to its severity. </a:t>
            </a:r>
          </a:p>
        </p:txBody>
      </p:sp>
    </p:spTree>
    <p:extLst>
      <p:ext uri="{BB962C8B-B14F-4D97-AF65-F5344CB8AC3E}">
        <p14:creationId xmlns:p14="http://schemas.microsoft.com/office/powerpoint/2010/main" val="646863583"/>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sz="2700" dirty="0"/>
              <a:t>CASE STUDY:  </a:t>
            </a:r>
            <a:br>
              <a:rPr lang="en-US" sz="2700" dirty="0"/>
            </a:br>
            <a:r>
              <a:rPr lang="en-US" sz="3100" dirty="0"/>
              <a:t>Bank failures in the 1930s </a:t>
            </a:r>
          </a:p>
        </p:txBody>
      </p:sp>
      <p:sp>
        <p:nvSpPr>
          <p:cNvPr id="5125" name="Rectangle 3"/>
          <p:cNvSpPr>
            <a:spLocks noGrp="1" noChangeArrowheads="1"/>
          </p:cNvSpPr>
          <p:nvPr>
            <p:ph type="body" idx="1"/>
          </p:nvPr>
        </p:nvSpPr>
        <p:spPr>
          <a:xfrm>
            <a:off x="457200" y="2514600"/>
            <a:ext cx="8229600" cy="3611563"/>
          </a:xfrm>
        </p:spPr>
        <p:txBody>
          <a:bodyPr/>
          <a:lstStyle/>
          <a:p>
            <a:r>
              <a:rPr lang="en-US" dirty="0"/>
              <a:t>Loss of confidence in banks: </a:t>
            </a:r>
            <a:br>
              <a:rPr lang="en-US" dirty="0"/>
            </a:br>
            <a:r>
              <a:rPr lang="en-US" dirty="0"/>
              <a:t>  increases </a:t>
            </a:r>
            <a:r>
              <a:rPr lang="en-US" b="1" i="1" dirty="0" err="1">
                <a:sym typeface="Symbol" pitchFamily="18" charset="2"/>
              </a:rPr>
              <a:t>cr</a:t>
            </a:r>
            <a:r>
              <a:rPr lang="en-US" dirty="0">
                <a:sym typeface="Symbol" pitchFamily="18" charset="2"/>
              </a:rPr>
              <a:t>, reduces </a:t>
            </a:r>
            <a:r>
              <a:rPr lang="en-US" b="1" i="1" dirty="0">
                <a:sym typeface="Symbol" pitchFamily="18" charset="2"/>
              </a:rPr>
              <a:t>m</a:t>
            </a:r>
            <a:endParaRPr lang="en-US" b="1" i="1" dirty="0"/>
          </a:p>
          <a:p>
            <a:r>
              <a:rPr lang="en-US" dirty="0"/>
              <a:t>Banks became more cautious: </a:t>
            </a:r>
            <a:br>
              <a:rPr lang="en-US" dirty="0"/>
            </a:br>
            <a:r>
              <a:rPr lang="en-US" dirty="0"/>
              <a:t>  increases </a:t>
            </a:r>
            <a:r>
              <a:rPr lang="en-US" b="1" i="1" dirty="0" err="1">
                <a:sym typeface="Symbol" pitchFamily="18" charset="2"/>
              </a:rPr>
              <a:t>rr</a:t>
            </a:r>
            <a:r>
              <a:rPr lang="en-US" dirty="0">
                <a:sym typeface="Symbol" pitchFamily="18" charset="2"/>
              </a:rPr>
              <a:t>, reduces </a:t>
            </a:r>
            <a:r>
              <a:rPr lang="en-US" b="1" i="1" dirty="0">
                <a:sym typeface="Symbol" pitchFamily="18" charset="2"/>
              </a:rPr>
              <a:t>m</a:t>
            </a:r>
            <a:endParaRPr lang="en-US" b="1" i="1" dirty="0"/>
          </a:p>
        </p:txBody>
      </p:sp>
      <p:grpSp>
        <p:nvGrpSpPr>
          <p:cNvPr id="5126" name="Group 5"/>
          <p:cNvGrpSpPr>
            <a:grpSpLocks/>
          </p:cNvGrpSpPr>
          <p:nvPr/>
        </p:nvGrpSpPr>
        <p:grpSpPr bwMode="auto">
          <a:xfrm>
            <a:off x="1219200" y="1306513"/>
            <a:ext cx="6467475" cy="1031875"/>
            <a:chOff x="768" y="823"/>
            <a:chExt cx="4074" cy="650"/>
          </a:xfrm>
        </p:grpSpPr>
        <p:graphicFrame>
          <p:nvGraphicFramePr>
            <p:cNvPr id="5122"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5122" name="Equation" r:id="rId4" imgW="990360" imgH="406080" progId="Equation.DSMT4">
                    <p:embed/>
                  </p:oleObj>
                </mc:Choice>
                <mc:Fallback>
                  <p:oleObj name="Equation" r:id="rId4" imgW="990360" imgH="406080" progId="Equation.DSMT4">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5123"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5123" name="Equation" r:id="rId6" imgW="939600" imgH="203040" progId="Equation.DSMT4">
                    <p:embed/>
                  </p:oleObj>
                </mc:Choice>
                <mc:Fallback>
                  <p:oleObj name="Equation" r:id="rId6" imgW="939600" imgH="203040" progId="Equation.DSMT4">
                    <p:embed/>
                    <p:pic>
                      <p:nvPicPr>
                        <p:cNvPr id="512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4846808"/>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2" name="Rectangle 61"/>
          <p:cNvSpPr/>
          <p:nvPr/>
        </p:nvSpPr>
        <p:spPr>
          <a:xfrm>
            <a:off x="1079500" y="1401763"/>
            <a:ext cx="7369175" cy="489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59" name="Rectangle 2"/>
          <p:cNvSpPr>
            <a:spLocks noGrp="1" noChangeArrowheads="1"/>
          </p:cNvSpPr>
          <p:nvPr>
            <p:ph type="title"/>
          </p:nvPr>
        </p:nvSpPr>
        <p:spPr>
          <a:xfrm>
            <a:off x="466725" y="222890"/>
            <a:ext cx="8245475" cy="939800"/>
          </a:xfrm>
        </p:spPr>
        <p:txBody>
          <a:bodyPr/>
          <a:lstStyle/>
          <a:p>
            <a:r>
              <a:rPr lang="en-US" sz="2700" dirty="0">
                <a:solidFill>
                  <a:srgbClr val="336699"/>
                </a:solidFill>
              </a:rPr>
              <a:t>CASE STUDY:  </a:t>
            </a:r>
            <a:br>
              <a:rPr lang="en-US" sz="2700" dirty="0">
                <a:solidFill>
                  <a:srgbClr val="336699"/>
                </a:solidFill>
              </a:rPr>
            </a:br>
            <a:r>
              <a:rPr lang="en-US" sz="3100" dirty="0">
                <a:solidFill>
                  <a:srgbClr val="336699"/>
                </a:solidFill>
              </a:rPr>
              <a:t>Bank failures in the 1930s </a:t>
            </a:r>
          </a:p>
        </p:txBody>
      </p:sp>
      <p:sp>
        <p:nvSpPr>
          <p:cNvPr id="45060" name="Rectangle 175"/>
          <p:cNvSpPr>
            <a:spLocks noChangeArrowheads="1"/>
          </p:cNvSpPr>
          <p:nvPr/>
        </p:nvSpPr>
        <p:spPr bwMode="auto">
          <a:xfrm>
            <a:off x="4546600" y="1398588"/>
            <a:ext cx="1973263"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March 1933</a:t>
            </a:r>
          </a:p>
        </p:txBody>
      </p:sp>
      <p:sp>
        <p:nvSpPr>
          <p:cNvPr id="45061" name="Rectangle 154"/>
          <p:cNvSpPr>
            <a:spLocks noChangeArrowheads="1"/>
          </p:cNvSpPr>
          <p:nvPr/>
        </p:nvSpPr>
        <p:spPr bwMode="auto">
          <a:xfrm>
            <a:off x="6519863" y="1398588"/>
            <a:ext cx="1924050"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 change</a:t>
            </a:r>
          </a:p>
        </p:txBody>
      </p:sp>
      <p:grpSp>
        <p:nvGrpSpPr>
          <p:cNvPr id="2" name="Group 301"/>
          <p:cNvGrpSpPr>
            <a:grpSpLocks/>
          </p:cNvGrpSpPr>
          <p:nvPr/>
        </p:nvGrpSpPr>
        <p:grpSpPr bwMode="auto">
          <a:xfrm>
            <a:off x="1074738" y="4829175"/>
            <a:ext cx="7369175" cy="1470025"/>
            <a:chOff x="677" y="3042"/>
            <a:chExt cx="4642" cy="926"/>
          </a:xfrm>
        </p:grpSpPr>
        <p:sp>
          <p:nvSpPr>
            <p:cNvPr id="45107" name="Rectangle 193"/>
            <p:cNvSpPr>
              <a:spLocks noChangeArrowheads="1"/>
            </p:cNvSpPr>
            <p:nvPr/>
          </p:nvSpPr>
          <p:spPr bwMode="auto">
            <a:xfrm>
              <a:off x="2864" y="3659"/>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0.41</a:t>
              </a:r>
            </a:p>
          </p:txBody>
        </p:sp>
        <p:sp>
          <p:nvSpPr>
            <p:cNvPr id="45108" name="Rectangle 191"/>
            <p:cNvSpPr>
              <a:spLocks noChangeArrowheads="1"/>
            </p:cNvSpPr>
            <p:nvPr/>
          </p:nvSpPr>
          <p:spPr bwMode="auto">
            <a:xfrm>
              <a:off x="2864" y="3351"/>
              <a:ext cx="124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0.21</a:t>
              </a:r>
            </a:p>
          </p:txBody>
        </p:sp>
        <p:sp>
          <p:nvSpPr>
            <p:cNvPr id="45109" name="Rectangle 189"/>
            <p:cNvSpPr>
              <a:spLocks noChangeArrowheads="1"/>
            </p:cNvSpPr>
            <p:nvPr/>
          </p:nvSpPr>
          <p:spPr bwMode="auto">
            <a:xfrm>
              <a:off x="2864" y="3042"/>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2.3</a:t>
              </a:r>
            </a:p>
          </p:txBody>
        </p:sp>
        <p:sp>
          <p:nvSpPr>
            <p:cNvPr id="45110" name="Rectangle 172"/>
            <p:cNvSpPr>
              <a:spLocks noChangeArrowheads="1"/>
            </p:cNvSpPr>
            <p:nvPr/>
          </p:nvSpPr>
          <p:spPr bwMode="auto">
            <a:xfrm>
              <a:off x="4107" y="3659"/>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141.2</a:t>
              </a:r>
            </a:p>
          </p:txBody>
        </p:sp>
        <p:sp>
          <p:nvSpPr>
            <p:cNvPr id="45111" name="Rectangle 170"/>
            <p:cNvSpPr>
              <a:spLocks noChangeArrowheads="1"/>
            </p:cNvSpPr>
            <p:nvPr/>
          </p:nvSpPr>
          <p:spPr bwMode="auto">
            <a:xfrm>
              <a:off x="4107" y="3351"/>
              <a:ext cx="1212"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50.0</a:t>
              </a:r>
            </a:p>
          </p:txBody>
        </p:sp>
        <p:sp>
          <p:nvSpPr>
            <p:cNvPr id="45112" name="Rectangle 168"/>
            <p:cNvSpPr>
              <a:spLocks noChangeArrowheads="1"/>
            </p:cNvSpPr>
            <p:nvPr/>
          </p:nvSpPr>
          <p:spPr bwMode="auto">
            <a:xfrm>
              <a:off x="4107" y="3042"/>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–37.8</a:t>
              </a:r>
            </a:p>
          </p:txBody>
        </p:sp>
        <p:sp>
          <p:nvSpPr>
            <p:cNvPr id="45113" name="Rectangle 38"/>
            <p:cNvSpPr>
              <a:spLocks noChangeArrowheads="1"/>
            </p:cNvSpPr>
            <p:nvPr/>
          </p:nvSpPr>
          <p:spPr bwMode="auto">
            <a:xfrm>
              <a:off x="1556" y="3659"/>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0.17</a:t>
              </a:r>
            </a:p>
          </p:txBody>
        </p:sp>
        <p:sp>
          <p:nvSpPr>
            <p:cNvPr id="45114" name="Rectangle 37"/>
            <p:cNvSpPr>
              <a:spLocks noChangeArrowheads="1"/>
            </p:cNvSpPr>
            <p:nvPr/>
          </p:nvSpPr>
          <p:spPr bwMode="auto">
            <a:xfrm>
              <a:off x="677" y="3659"/>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cr</a:t>
              </a:r>
            </a:p>
          </p:txBody>
        </p:sp>
        <p:sp>
          <p:nvSpPr>
            <p:cNvPr id="45115" name="Rectangle 35"/>
            <p:cNvSpPr>
              <a:spLocks noChangeArrowheads="1"/>
            </p:cNvSpPr>
            <p:nvPr/>
          </p:nvSpPr>
          <p:spPr bwMode="auto">
            <a:xfrm>
              <a:off x="1556" y="3351"/>
              <a:ext cx="1308"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0.14</a:t>
              </a:r>
            </a:p>
          </p:txBody>
        </p:sp>
        <p:sp>
          <p:nvSpPr>
            <p:cNvPr id="45116" name="Rectangle 34"/>
            <p:cNvSpPr>
              <a:spLocks noChangeArrowheads="1"/>
            </p:cNvSpPr>
            <p:nvPr/>
          </p:nvSpPr>
          <p:spPr bwMode="auto">
            <a:xfrm>
              <a:off x="677" y="3351"/>
              <a:ext cx="879"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rr</a:t>
              </a:r>
            </a:p>
          </p:txBody>
        </p:sp>
        <p:sp>
          <p:nvSpPr>
            <p:cNvPr id="45117" name="Rectangle 32"/>
            <p:cNvSpPr>
              <a:spLocks noChangeArrowheads="1"/>
            </p:cNvSpPr>
            <p:nvPr/>
          </p:nvSpPr>
          <p:spPr bwMode="auto">
            <a:xfrm>
              <a:off x="1556" y="3042"/>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3.7</a:t>
              </a:r>
            </a:p>
          </p:txBody>
        </p:sp>
        <p:sp>
          <p:nvSpPr>
            <p:cNvPr id="45118" name="Rectangle 31"/>
            <p:cNvSpPr>
              <a:spLocks noChangeArrowheads="1"/>
            </p:cNvSpPr>
            <p:nvPr/>
          </p:nvSpPr>
          <p:spPr bwMode="auto">
            <a:xfrm>
              <a:off x="677" y="3042"/>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m</a:t>
              </a:r>
            </a:p>
          </p:txBody>
        </p:sp>
      </p:grpSp>
      <p:grpSp>
        <p:nvGrpSpPr>
          <p:cNvPr id="3" name="Group 300"/>
          <p:cNvGrpSpPr>
            <a:grpSpLocks/>
          </p:cNvGrpSpPr>
          <p:nvPr/>
        </p:nvGrpSpPr>
        <p:grpSpPr bwMode="auto">
          <a:xfrm>
            <a:off x="1074738" y="3359150"/>
            <a:ext cx="7369175" cy="1470025"/>
            <a:chOff x="677" y="2116"/>
            <a:chExt cx="4642" cy="926"/>
          </a:xfrm>
        </p:grpSpPr>
        <p:sp>
          <p:nvSpPr>
            <p:cNvPr id="45095" name="Rectangle 187"/>
            <p:cNvSpPr>
              <a:spLocks noChangeArrowheads="1"/>
            </p:cNvSpPr>
            <p:nvPr/>
          </p:nvSpPr>
          <p:spPr bwMode="auto">
            <a:xfrm>
              <a:off x="2864" y="2733"/>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2.9</a:t>
              </a:r>
            </a:p>
          </p:txBody>
        </p:sp>
        <p:sp>
          <p:nvSpPr>
            <p:cNvPr id="45096" name="Rectangle 185"/>
            <p:cNvSpPr>
              <a:spLocks noChangeArrowheads="1"/>
            </p:cNvSpPr>
            <p:nvPr/>
          </p:nvSpPr>
          <p:spPr bwMode="auto">
            <a:xfrm>
              <a:off x="2864" y="2425"/>
              <a:ext cx="124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5.5</a:t>
              </a:r>
            </a:p>
          </p:txBody>
        </p:sp>
        <p:sp>
          <p:nvSpPr>
            <p:cNvPr id="45097" name="Rectangle 183"/>
            <p:cNvSpPr>
              <a:spLocks noChangeArrowheads="1"/>
            </p:cNvSpPr>
            <p:nvPr/>
          </p:nvSpPr>
          <p:spPr bwMode="auto">
            <a:xfrm>
              <a:off x="2864" y="2116"/>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8.4</a:t>
              </a:r>
            </a:p>
          </p:txBody>
        </p:sp>
        <p:sp>
          <p:nvSpPr>
            <p:cNvPr id="45098" name="Rectangle 166"/>
            <p:cNvSpPr>
              <a:spLocks noChangeArrowheads="1"/>
            </p:cNvSpPr>
            <p:nvPr/>
          </p:nvSpPr>
          <p:spPr bwMode="auto">
            <a:xfrm>
              <a:off x="4107" y="2733"/>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–9.4</a:t>
              </a:r>
            </a:p>
          </p:txBody>
        </p:sp>
        <p:sp>
          <p:nvSpPr>
            <p:cNvPr id="45099" name="Rectangle 164"/>
            <p:cNvSpPr>
              <a:spLocks noChangeArrowheads="1"/>
            </p:cNvSpPr>
            <p:nvPr/>
          </p:nvSpPr>
          <p:spPr bwMode="auto">
            <a:xfrm>
              <a:off x="4107" y="2425"/>
              <a:ext cx="1212"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41.0</a:t>
              </a:r>
            </a:p>
          </p:txBody>
        </p:sp>
        <p:sp>
          <p:nvSpPr>
            <p:cNvPr id="45100" name="Rectangle 162"/>
            <p:cNvSpPr>
              <a:spLocks noChangeArrowheads="1"/>
            </p:cNvSpPr>
            <p:nvPr/>
          </p:nvSpPr>
          <p:spPr bwMode="auto">
            <a:xfrm>
              <a:off x="4107" y="2116"/>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18.3</a:t>
              </a:r>
            </a:p>
          </p:txBody>
        </p:sp>
        <p:sp>
          <p:nvSpPr>
            <p:cNvPr id="45101" name="Rectangle 29"/>
            <p:cNvSpPr>
              <a:spLocks noChangeArrowheads="1"/>
            </p:cNvSpPr>
            <p:nvPr/>
          </p:nvSpPr>
          <p:spPr bwMode="auto">
            <a:xfrm>
              <a:off x="1556" y="2733"/>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3.2</a:t>
              </a:r>
            </a:p>
          </p:txBody>
        </p:sp>
        <p:sp>
          <p:nvSpPr>
            <p:cNvPr id="45102" name="Rectangle 28"/>
            <p:cNvSpPr>
              <a:spLocks noChangeArrowheads="1"/>
            </p:cNvSpPr>
            <p:nvPr/>
          </p:nvSpPr>
          <p:spPr bwMode="auto">
            <a:xfrm>
              <a:off x="677" y="2733"/>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R</a:t>
              </a:r>
            </a:p>
          </p:txBody>
        </p:sp>
        <p:sp>
          <p:nvSpPr>
            <p:cNvPr id="45103" name="Rectangle 26"/>
            <p:cNvSpPr>
              <a:spLocks noChangeArrowheads="1"/>
            </p:cNvSpPr>
            <p:nvPr/>
          </p:nvSpPr>
          <p:spPr bwMode="auto">
            <a:xfrm>
              <a:off x="1556" y="2425"/>
              <a:ext cx="1308"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3.9</a:t>
              </a:r>
            </a:p>
          </p:txBody>
        </p:sp>
        <p:sp>
          <p:nvSpPr>
            <p:cNvPr id="45104" name="Rectangle 25"/>
            <p:cNvSpPr>
              <a:spLocks noChangeArrowheads="1"/>
            </p:cNvSpPr>
            <p:nvPr/>
          </p:nvSpPr>
          <p:spPr bwMode="auto">
            <a:xfrm>
              <a:off x="677" y="2425"/>
              <a:ext cx="879"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a:t>
              </a:r>
            </a:p>
          </p:txBody>
        </p:sp>
        <p:sp>
          <p:nvSpPr>
            <p:cNvPr id="45105" name="Rectangle 23"/>
            <p:cNvSpPr>
              <a:spLocks noChangeArrowheads="1"/>
            </p:cNvSpPr>
            <p:nvPr/>
          </p:nvSpPr>
          <p:spPr bwMode="auto">
            <a:xfrm>
              <a:off x="1556" y="2116"/>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7.1</a:t>
              </a:r>
            </a:p>
          </p:txBody>
        </p:sp>
        <p:sp>
          <p:nvSpPr>
            <p:cNvPr id="45106" name="Rectangle 22"/>
            <p:cNvSpPr>
              <a:spLocks noChangeArrowheads="1"/>
            </p:cNvSpPr>
            <p:nvPr/>
          </p:nvSpPr>
          <p:spPr bwMode="auto">
            <a:xfrm>
              <a:off x="677" y="2116"/>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B</a:t>
              </a:r>
            </a:p>
          </p:txBody>
        </p:sp>
      </p:grpSp>
      <p:grpSp>
        <p:nvGrpSpPr>
          <p:cNvPr id="4" name="Group 299"/>
          <p:cNvGrpSpPr>
            <a:grpSpLocks/>
          </p:cNvGrpSpPr>
          <p:nvPr/>
        </p:nvGrpSpPr>
        <p:grpSpPr bwMode="auto">
          <a:xfrm>
            <a:off x="1074738" y="1889125"/>
            <a:ext cx="7369175" cy="1470025"/>
            <a:chOff x="677" y="1190"/>
            <a:chExt cx="4642" cy="926"/>
          </a:xfrm>
        </p:grpSpPr>
        <p:sp>
          <p:nvSpPr>
            <p:cNvPr id="45083" name="Rectangle 181"/>
            <p:cNvSpPr>
              <a:spLocks noChangeArrowheads="1"/>
            </p:cNvSpPr>
            <p:nvPr/>
          </p:nvSpPr>
          <p:spPr bwMode="auto">
            <a:xfrm>
              <a:off x="2864" y="1807"/>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13.5</a:t>
              </a:r>
            </a:p>
          </p:txBody>
        </p:sp>
        <p:sp>
          <p:nvSpPr>
            <p:cNvPr id="45084" name="Rectangle 179"/>
            <p:cNvSpPr>
              <a:spLocks noChangeArrowheads="1"/>
            </p:cNvSpPr>
            <p:nvPr/>
          </p:nvSpPr>
          <p:spPr bwMode="auto">
            <a:xfrm>
              <a:off x="2864" y="1498"/>
              <a:ext cx="1243"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5.5</a:t>
              </a:r>
            </a:p>
          </p:txBody>
        </p:sp>
        <p:sp>
          <p:nvSpPr>
            <p:cNvPr id="45085" name="Rectangle 177"/>
            <p:cNvSpPr>
              <a:spLocks noChangeArrowheads="1"/>
            </p:cNvSpPr>
            <p:nvPr/>
          </p:nvSpPr>
          <p:spPr bwMode="auto">
            <a:xfrm>
              <a:off x="2864" y="1190"/>
              <a:ext cx="124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19.0</a:t>
              </a:r>
            </a:p>
          </p:txBody>
        </p:sp>
        <p:sp>
          <p:nvSpPr>
            <p:cNvPr id="45086" name="Rectangle 160"/>
            <p:cNvSpPr>
              <a:spLocks noChangeArrowheads="1"/>
            </p:cNvSpPr>
            <p:nvPr/>
          </p:nvSpPr>
          <p:spPr bwMode="auto">
            <a:xfrm>
              <a:off x="4107" y="1807"/>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–40.3</a:t>
              </a:r>
            </a:p>
          </p:txBody>
        </p:sp>
        <p:sp>
          <p:nvSpPr>
            <p:cNvPr id="45087" name="Rectangle 158"/>
            <p:cNvSpPr>
              <a:spLocks noChangeArrowheads="1"/>
            </p:cNvSpPr>
            <p:nvPr/>
          </p:nvSpPr>
          <p:spPr bwMode="auto">
            <a:xfrm>
              <a:off x="4107" y="1498"/>
              <a:ext cx="1212"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41.0</a:t>
              </a:r>
            </a:p>
          </p:txBody>
        </p:sp>
        <p:sp>
          <p:nvSpPr>
            <p:cNvPr id="45088" name="Rectangle 156"/>
            <p:cNvSpPr>
              <a:spLocks noChangeArrowheads="1"/>
            </p:cNvSpPr>
            <p:nvPr/>
          </p:nvSpPr>
          <p:spPr bwMode="auto">
            <a:xfrm>
              <a:off x="4107" y="1190"/>
              <a:ext cx="1212"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274320"/>
            <a:lstStyle/>
            <a:p>
              <a:pPr algn="r">
                <a:lnSpc>
                  <a:spcPct val="105000"/>
                </a:lnSpc>
                <a:spcBef>
                  <a:spcPct val="45000"/>
                </a:spcBef>
                <a:buClr>
                  <a:srgbClr val="008080"/>
                </a:buClr>
                <a:buSzPct val="120000"/>
                <a:buFont typeface="Wingdings" pitchFamily="2" charset="2"/>
                <a:buNone/>
              </a:pPr>
              <a:r>
                <a:rPr lang="en-US" sz="2400"/>
                <a:t>–28.3%</a:t>
              </a:r>
            </a:p>
          </p:txBody>
        </p:sp>
        <p:sp>
          <p:nvSpPr>
            <p:cNvPr id="45089" name="Rectangle 20"/>
            <p:cNvSpPr>
              <a:spLocks noChangeArrowheads="1"/>
            </p:cNvSpPr>
            <p:nvPr/>
          </p:nvSpPr>
          <p:spPr bwMode="auto">
            <a:xfrm>
              <a:off x="1556" y="1807"/>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22.6</a:t>
              </a:r>
            </a:p>
          </p:txBody>
        </p:sp>
        <p:sp>
          <p:nvSpPr>
            <p:cNvPr id="45090" name="Rectangle 19"/>
            <p:cNvSpPr>
              <a:spLocks noChangeArrowheads="1"/>
            </p:cNvSpPr>
            <p:nvPr/>
          </p:nvSpPr>
          <p:spPr bwMode="auto">
            <a:xfrm>
              <a:off x="677" y="1807"/>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D</a:t>
              </a:r>
            </a:p>
          </p:txBody>
        </p:sp>
        <p:sp>
          <p:nvSpPr>
            <p:cNvPr id="45091" name="Rectangle 17"/>
            <p:cNvSpPr>
              <a:spLocks noChangeArrowheads="1"/>
            </p:cNvSpPr>
            <p:nvPr/>
          </p:nvSpPr>
          <p:spPr bwMode="auto">
            <a:xfrm>
              <a:off x="1556" y="1498"/>
              <a:ext cx="1308"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3.9</a:t>
              </a:r>
            </a:p>
          </p:txBody>
        </p:sp>
        <p:sp>
          <p:nvSpPr>
            <p:cNvPr id="45092" name="Rectangle 16"/>
            <p:cNvSpPr>
              <a:spLocks noChangeArrowheads="1"/>
            </p:cNvSpPr>
            <p:nvPr/>
          </p:nvSpPr>
          <p:spPr bwMode="auto">
            <a:xfrm>
              <a:off x="677" y="1498"/>
              <a:ext cx="879"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a:t>
              </a:r>
            </a:p>
          </p:txBody>
        </p:sp>
        <p:sp>
          <p:nvSpPr>
            <p:cNvPr id="45093" name="Rectangle 14"/>
            <p:cNvSpPr>
              <a:spLocks noChangeArrowheads="1"/>
            </p:cNvSpPr>
            <p:nvPr/>
          </p:nvSpPr>
          <p:spPr bwMode="auto">
            <a:xfrm>
              <a:off x="1556" y="1190"/>
              <a:ext cx="1308"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26.5</a:t>
              </a:r>
            </a:p>
          </p:txBody>
        </p:sp>
        <p:sp>
          <p:nvSpPr>
            <p:cNvPr id="45094" name="Rectangle 13"/>
            <p:cNvSpPr>
              <a:spLocks noChangeArrowheads="1"/>
            </p:cNvSpPr>
            <p:nvPr/>
          </p:nvSpPr>
          <p:spPr bwMode="auto">
            <a:xfrm>
              <a:off x="677" y="1190"/>
              <a:ext cx="879"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M</a:t>
              </a:r>
            </a:p>
          </p:txBody>
        </p:sp>
      </p:grpSp>
      <p:sp>
        <p:nvSpPr>
          <p:cNvPr id="45065" name="Rectangle 11"/>
          <p:cNvSpPr>
            <a:spLocks noChangeArrowheads="1"/>
          </p:cNvSpPr>
          <p:nvPr/>
        </p:nvSpPr>
        <p:spPr bwMode="auto">
          <a:xfrm>
            <a:off x="2470150" y="1398588"/>
            <a:ext cx="2076450"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August 1929</a:t>
            </a:r>
          </a:p>
        </p:txBody>
      </p:sp>
      <p:sp>
        <p:nvSpPr>
          <p:cNvPr id="45066" name="Rectangle 10"/>
          <p:cNvSpPr>
            <a:spLocks noChangeArrowheads="1"/>
          </p:cNvSpPr>
          <p:nvPr/>
        </p:nvSpPr>
        <p:spPr bwMode="auto">
          <a:xfrm>
            <a:off x="1074738" y="1398588"/>
            <a:ext cx="1395412" cy="49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endParaRPr lang="en-US" sz="2400"/>
          </a:p>
        </p:txBody>
      </p:sp>
      <p:sp>
        <p:nvSpPr>
          <p:cNvPr id="45067" name="Line 40"/>
          <p:cNvSpPr>
            <a:spLocks noChangeShapeType="1"/>
          </p:cNvSpPr>
          <p:nvPr/>
        </p:nvSpPr>
        <p:spPr bwMode="auto">
          <a:xfrm>
            <a:off x="1074738" y="1398588"/>
            <a:ext cx="7369175"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68" name="Line 41"/>
          <p:cNvSpPr>
            <a:spLocks noChangeShapeType="1"/>
          </p:cNvSpPr>
          <p:nvPr/>
        </p:nvSpPr>
        <p:spPr bwMode="auto">
          <a:xfrm>
            <a:off x="1074738" y="1889125"/>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69" name="Line 42"/>
          <p:cNvSpPr>
            <a:spLocks noChangeShapeType="1"/>
          </p:cNvSpPr>
          <p:nvPr/>
        </p:nvSpPr>
        <p:spPr bwMode="auto">
          <a:xfrm>
            <a:off x="1074738" y="2378075"/>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0" name="Line 43"/>
          <p:cNvSpPr>
            <a:spLocks noChangeShapeType="1"/>
          </p:cNvSpPr>
          <p:nvPr/>
        </p:nvSpPr>
        <p:spPr bwMode="auto">
          <a:xfrm>
            <a:off x="1074738" y="2868613"/>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1" name="Line 44"/>
          <p:cNvSpPr>
            <a:spLocks noChangeShapeType="1"/>
          </p:cNvSpPr>
          <p:nvPr/>
        </p:nvSpPr>
        <p:spPr bwMode="auto">
          <a:xfrm>
            <a:off x="1074738" y="3359150"/>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2" name="Line 45"/>
          <p:cNvSpPr>
            <a:spLocks noChangeShapeType="1"/>
          </p:cNvSpPr>
          <p:nvPr/>
        </p:nvSpPr>
        <p:spPr bwMode="auto">
          <a:xfrm>
            <a:off x="1074738" y="3849688"/>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3" name="Line 46"/>
          <p:cNvSpPr>
            <a:spLocks noChangeShapeType="1"/>
          </p:cNvSpPr>
          <p:nvPr/>
        </p:nvSpPr>
        <p:spPr bwMode="auto">
          <a:xfrm>
            <a:off x="1074738" y="4338638"/>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4" name="Line 47"/>
          <p:cNvSpPr>
            <a:spLocks noChangeShapeType="1"/>
          </p:cNvSpPr>
          <p:nvPr/>
        </p:nvSpPr>
        <p:spPr bwMode="auto">
          <a:xfrm>
            <a:off x="1074738" y="4829175"/>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5" name="Line 48"/>
          <p:cNvSpPr>
            <a:spLocks noChangeShapeType="1"/>
          </p:cNvSpPr>
          <p:nvPr/>
        </p:nvSpPr>
        <p:spPr bwMode="auto">
          <a:xfrm>
            <a:off x="1074738" y="5319713"/>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6" name="Line 49"/>
          <p:cNvSpPr>
            <a:spLocks noChangeShapeType="1"/>
          </p:cNvSpPr>
          <p:nvPr/>
        </p:nvSpPr>
        <p:spPr bwMode="auto">
          <a:xfrm>
            <a:off x="1074738" y="5808663"/>
            <a:ext cx="73691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7" name="Line 50"/>
          <p:cNvSpPr>
            <a:spLocks noChangeShapeType="1"/>
          </p:cNvSpPr>
          <p:nvPr/>
        </p:nvSpPr>
        <p:spPr bwMode="auto">
          <a:xfrm>
            <a:off x="1074738" y="6299200"/>
            <a:ext cx="7369175"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8" name="Line 51"/>
          <p:cNvSpPr>
            <a:spLocks noChangeShapeType="1"/>
          </p:cNvSpPr>
          <p:nvPr/>
        </p:nvSpPr>
        <p:spPr bwMode="auto">
          <a:xfrm>
            <a:off x="1074738" y="1398588"/>
            <a:ext cx="0" cy="4900612"/>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79" name="Line 52"/>
          <p:cNvSpPr>
            <a:spLocks noChangeShapeType="1"/>
          </p:cNvSpPr>
          <p:nvPr/>
        </p:nvSpPr>
        <p:spPr bwMode="auto">
          <a:xfrm>
            <a:off x="2470150" y="1398588"/>
            <a:ext cx="0" cy="49006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80" name="Line 53"/>
          <p:cNvSpPr>
            <a:spLocks noChangeShapeType="1"/>
          </p:cNvSpPr>
          <p:nvPr/>
        </p:nvSpPr>
        <p:spPr bwMode="auto">
          <a:xfrm>
            <a:off x="4546600" y="1398588"/>
            <a:ext cx="0" cy="49006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81" name="Line 54"/>
          <p:cNvSpPr>
            <a:spLocks noChangeShapeType="1"/>
          </p:cNvSpPr>
          <p:nvPr/>
        </p:nvSpPr>
        <p:spPr bwMode="auto">
          <a:xfrm>
            <a:off x="8443913" y="1398588"/>
            <a:ext cx="0" cy="4900612"/>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082" name="Line 176"/>
          <p:cNvSpPr>
            <a:spLocks noChangeShapeType="1"/>
          </p:cNvSpPr>
          <p:nvPr/>
        </p:nvSpPr>
        <p:spPr bwMode="auto">
          <a:xfrm>
            <a:off x="6519863" y="1398588"/>
            <a:ext cx="0" cy="49006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5755533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77777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77777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a:t>Could this happen again?</a:t>
            </a:r>
          </a:p>
        </p:txBody>
      </p:sp>
      <p:sp>
        <p:nvSpPr>
          <p:cNvPr id="46083" name="Rectangle 5"/>
          <p:cNvSpPr>
            <a:spLocks noGrp="1" noChangeArrowheads="1"/>
          </p:cNvSpPr>
          <p:nvPr>
            <p:ph type="body" idx="1"/>
          </p:nvPr>
        </p:nvSpPr>
        <p:spPr/>
        <p:txBody>
          <a:bodyPr/>
          <a:lstStyle/>
          <a:p>
            <a:r>
              <a:rPr lang="en-US" dirty="0"/>
              <a:t>Many policies have been implemented since the 1930s to prevent such widespread bank failures.</a:t>
            </a:r>
          </a:p>
          <a:p>
            <a:r>
              <a:rPr lang="en-US" i="1" dirty="0"/>
              <a:t>E.g.</a:t>
            </a:r>
            <a:r>
              <a:rPr lang="en-US" dirty="0"/>
              <a:t>, Federal Deposit Insurance, </a:t>
            </a:r>
            <a:br>
              <a:rPr lang="en-US" dirty="0"/>
            </a:br>
            <a:r>
              <a:rPr lang="en-US" dirty="0"/>
              <a:t>to prevent bank runs and large swings in the currency-deposit ratio. </a:t>
            </a:r>
          </a:p>
        </p:txBody>
      </p:sp>
    </p:spTree>
    <p:extLst>
      <p:ext uri="{BB962C8B-B14F-4D97-AF65-F5344CB8AC3E}">
        <p14:creationId xmlns:p14="http://schemas.microsoft.com/office/powerpoint/2010/main" val="1304407699"/>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dirty="0"/>
              <a:t>Money</a:t>
            </a:r>
          </a:p>
          <a:p>
            <a:pPr marL="569913" lvl="1" indent="-338138">
              <a:lnSpc>
                <a:spcPct val="105000"/>
              </a:lnSpc>
              <a:spcBef>
                <a:spcPts val="1200"/>
              </a:spcBef>
              <a:buClr>
                <a:schemeClr val="tx1">
                  <a:lumMod val="50000"/>
                  <a:lumOff val="50000"/>
                </a:schemeClr>
              </a:buClr>
              <a:buSzPct val="105000"/>
            </a:pPr>
            <a:r>
              <a:rPr lang="en-US" sz="2800" dirty="0"/>
              <a:t>Definition: the stock of assets used for transactions </a:t>
            </a:r>
          </a:p>
          <a:p>
            <a:pPr marL="569913" lvl="1" indent="-338138">
              <a:lnSpc>
                <a:spcPct val="105000"/>
              </a:lnSpc>
              <a:spcBef>
                <a:spcPts val="1200"/>
              </a:spcBef>
              <a:buClr>
                <a:schemeClr val="tx1">
                  <a:lumMod val="50000"/>
                  <a:lumOff val="50000"/>
                </a:schemeClr>
              </a:buClr>
              <a:buSzPct val="105000"/>
            </a:pPr>
            <a:r>
              <a:rPr lang="en-US" sz="2800" dirty="0"/>
              <a:t>Functions: medium of exchange, store of value, unit of account </a:t>
            </a:r>
          </a:p>
          <a:p>
            <a:pPr marL="569913" lvl="1" indent="-338138">
              <a:lnSpc>
                <a:spcPct val="105000"/>
              </a:lnSpc>
              <a:spcBef>
                <a:spcPts val="1200"/>
              </a:spcBef>
              <a:buClr>
                <a:schemeClr val="tx1">
                  <a:lumMod val="50000"/>
                  <a:lumOff val="50000"/>
                </a:schemeClr>
              </a:buClr>
              <a:buSzPct val="105000"/>
            </a:pPr>
            <a:r>
              <a:rPr lang="en-US" sz="2800" dirty="0"/>
              <a:t>Types: commodity money (has intrinsic value), </a:t>
            </a:r>
            <a:br>
              <a:rPr lang="en-US" sz="2800" dirty="0"/>
            </a:br>
            <a:r>
              <a:rPr lang="en-US" sz="2800" dirty="0"/>
              <a:t>fiat money (no intrinsic value)</a:t>
            </a:r>
          </a:p>
          <a:p>
            <a:pPr marL="569913" lvl="1" indent="-338138">
              <a:lnSpc>
                <a:spcPct val="105000"/>
              </a:lnSpc>
              <a:spcBef>
                <a:spcPts val="1200"/>
              </a:spcBef>
              <a:buClr>
                <a:schemeClr val="tx1">
                  <a:lumMod val="50000"/>
                  <a:lumOff val="50000"/>
                </a:schemeClr>
              </a:buClr>
              <a:buSzPct val="105000"/>
            </a:pPr>
            <a:r>
              <a:rPr lang="en-US" sz="2800" dirty="0"/>
              <a:t>Money supply controlled by central bank</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0" indent="0">
              <a:spcBef>
                <a:spcPct val="15000"/>
              </a:spcBef>
              <a:buSzPct val="95000"/>
              <a:buNone/>
            </a:pPr>
            <a:r>
              <a:rPr lang="en-US" sz="2600" dirty="0"/>
              <a:t>Fractional reserve banking creates money because each dollar of reserves generates many dollars of demand deposits. </a:t>
            </a:r>
          </a:p>
          <a:p>
            <a:pPr marL="0" indent="0">
              <a:spcBef>
                <a:spcPts val="1200"/>
              </a:spcBef>
              <a:buSzPct val="95000"/>
              <a:buNone/>
            </a:pPr>
            <a:r>
              <a:rPr lang="en-US" sz="2600" dirty="0"/>
              <a:t>The money supply depends on the:</a:t>
            </a:r>
          </a:p>
          <a:p>
            <a:pPr marL="506413" lvl="1">
              <a:lnSpc>
                <a:spcPct val="105000"/>
              </a:lnSpc>
              <a:spcBef>
                <a:spcPts val="400"/>
              </a:spcBef>
              <a:buClr>
                <a:srgbClr val="5F5F5F"/>
              </a:buClr>
              <a:buSzPct val="105000"/>
            </a:pPr>
            <a:r>
              <a:rPr lang="en-US" sz="2500" dirty="0"/>
              <a:t>monetary base</a:t>
            </a:r>
          </a:p>
          <a:p>
            <a:pPr marL="506413" lvl="1">
              <a:lnSpc>
                <a:spcPct val="105000"/>
              </a:lnSpc>
              <a:spcBef>
                <a:spcPts val="400"/>
              </a:spcBef>
              <a:buClr>
                <a:srgbClr val="5F5F5F"/>
              </a:buClr>
              <a:buSzPct val="105000"/>
            </a:pPr>
            <a:r>
              <a:rPr lang="en-US" sz="2500" dirty="0"/>
              <a:t>currency-deposit ratio</a:t>
            </a:r>
          </a:p>
          <a:p>
            <a:pPr marL="506413" lvl="1">
              <a:lnSpc>
                <a:spcPct val="105000"/>
              </a:lnSpc>
              <a:spcBef>
                <a:spcPts val="400"/>
              </a:spcBef>
              <a:buClr>
                <a:srgbClr val="5F5F5F"/>
              </a:buClr>
              <a:buSzPct val="105000"/>
            </a:pPr>
            <a:r>
              <a:rPr lang="en-US" sz="2500" dirty="0"/>
              <a:t>reserve ratio</a:t>
            </a:r>
          </a:p>
          <a:p>
            <a:pPr marL="403225" indent="-403225">
              <a:spcBef>
                <a:spcPts val="1200"/>
              </a:spcBef>
              <a:buSzPct val="95000"/>
              <a:buNone/>
            </a:pPr>
            <a:r>
              <a:rPr lang="en-US" sz="2600" dirty="0"/>
              <a:t>The Fed can control the money supply with:</a:t>
            </a:r>
          </a:p>
          <a:p>
            <a:pPr marL="506413" lvl="1">
              <a:lnSpc>
                <a:spcPct val="105000"/>
              </a:lnSpc>
              <a:spcBef>
                <a:spcPts val="400"/>
              </a:spcBef>
              <a:buClr>
                <a:srgbClr val="5F5F5F"/>
              </a:buClr>
              <a:buSzPct val="105000"/>
            </a:pPr>
            <a:r>
              <a:rPr lang="en-US" sz="2500" dirty="0"/>
              <a:t>open market operations</a:t>
            </a:r>
          </a:p>
          <a:p>
            <a:pPr marL="506413" lvl="1">
              <a:lnSpc>
                <a:spcPct val="105000"/>
              </a:lnSpc>
              <a:spcBef>
                <a:spcPts val="400"/>
              </a:spcBef>
              <a:buClr>
                <a:srgbClr val="5F5F5F"/>
              </a:buClr>
              <a:buSzPct val="105000"/>
            </a:pPr>
            <a:r>
              <a:rPr lang="en-US" sz="2500" dirty="0"/>
              <a:t>the reserve requirement</a:t>
            </a:r>
          </a:p>
          <a:p>
            <a:pPr marL="506413" lvl="1">
              <a:lnSpc>
                <a:spcPct val="105000"/>
              </a:lnSpc>
              <a:spcBef>
                <a:spcPts val="400"/>
              </a:spcBef>
              <a:buClr>
                <a:srgbClr val="5F5F5F"/>
              </a:buClr>
              <a:buSzPct val="105000"/>
            </a:pPr>
            <a:r>
              <a:rPr lang="en-US" sz="2500" dirty="0"/>
              <a:t>the discount rate</a:t>
            </a:r>
          </a:p>
          <a:p>
            <a:pPr marL="506413" lvl="1">
              <a:lnSpc>
                <a:spcPct val="105000"/>
              </a:lnSpc>
              <a:spcBef>
                <a:spcPts val="400"/>
              </a:spcBef>
              <a:buClr>
                <a:srgbClr val="5F5F5F"/>
              </a:buClr>
              <a:buSzPct val="105000"/>
            </a:pPr>
            <a:r>
              <a:rPr lang="en-US" sz="2500" dirty="0"/>
              <a:t>interest on reserves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188084"/>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dirty="0"/>
              <a:t>Money: </a:t>
            </a:r>
            <a:r>
              <a:rPr lang="en-US" dirty="0">
                <a:solidFill>
                  <a:srgbClr val="990033"/>
                </a:solidFill>
              </a:rPr>
              <a:t>Functions</a:t>
            </a:r>
          </a:p>
        </p:txBody>
      </p:sp>
      <p:sp>
        <p:nvSpPr>
          <p:cNvPr id="34821" name="Rectangle 5"/>
          <p:cNvSpPr>
            <a:spLocks noGrp="1" noChangeArrowheads="1"/>
          </p:cNvSpPr>
          <p:nvPr>
            <p:ph type="body" idx="1"/>
          </p:nvPr>
        </p:nvSpPr>
        <p:spPr/>
        <p:txBody>
          <a:bodyPr/>
          <a:lstStyle/>
          <a:p>
            <a:pPr eaLnBrk="1" hangingPunct="1"/>
            <a:r>
              <a:rPr lang="en-US" i="1" dirty="0">
                <a:solidFill>
                  <a:srgbClr val="008080"/>
                </a:solidFill>
              </a:rPr>
              <a:t>Medium of exchange</a:t>
            </a:r>
            <a:br>
              <a:rPr lang="en-US" dirty="0">
                <a:solidFill>
                  <a:srgbClr val="008080"/>
                </a:solidFill>
              </a:rPr>
            </a:br>
            <a:r>
              <a:rPr lang="en-US" dirty="0"/>
              <a:t>we use it to buy stuff</a:t>
            </a:r>
          </a:p>
          <a:p>
            <a:pPr eaLnBrk="1" hangingPunct="1"/>
            <a:r>
              <a:rPr lang="en-US" i="1" dirty="0">
                <a:solidFill>
                  <a:srgbClr val="008080"/>
                </a:solidFill>
              </a:rPr>
              <a:t>Store of value</a:t>
            </a:r>
            <a:br>
              <a:rPr lang="en-US" i="1" dirty="0">
                <a:solidFill>
                  <a:srgbClr val="008080"/>
                </a:solidFill>
              </a:rPr>
            </a:br>
            <a:r>
              <a:rPr lang="en-US" dirty="0"/>
              <a:t>transfers purchasing power from the present to the future</a:t>
            </a:r>
          </a:p>
          <a:p>
            <a:pPr eaLnBrk="1" hangingPunct="1"/>
            <a:r>
              <a:rPr lang="en-US" i="1" dirty="0">
                <a:solidFill>
                  <a:srgbClr val="008080"/>
                </a:solidFill>
              </a:rPr>
              <a:t>Unit of account</a:t>
            </a:r>
            <a:br>
              <a:rPr lang="en-US" i="1" dirty="0">
                <a:solidFill>
                  <a:srgbClr val="008080"/>
                </a:solidFill>
              </a:rPr>
            </a:br>
            <a:r>
              <a:rPr lang="en-US" dirty="0"/>
              <a:t>the common unit by which everyone measures prices and values</a:t>
            </a:r>
          </a:p>
        </p:txBody>
      </p:sp>
    </p:spTree>
    <p:extLst>
      <p:ext uri="{BB962C8B-B14F-4D97-AF65-F5344CB8AC3E}">
        <p14:creationId xmlns:p14="http://schemas.microsoft.com/office/powerpoint/2010/main" val="4088472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marL="403225" indent="-403225">
              <a:spcBef>
                <a:spcPct val="15000"/>
              </a:spcBef>
              <a:buSzPct val="95000"/>
              <a:buNone/>
              <a:defRPr/>
            </a:pPr>
            <a:r>
              <a:rPr lang="en-US" dirty="0"/>
              <a:t>Bank capital, leverage, capital requirements</a:t>
            </a:r>
          </a:p>
          <a:p>
            <a:pPr marL="506413" lvl="1">
              <a:lnSpc>
                <a:spcPct val="105000"/>
              </a:lnSpc>
              <a:spcBef>
                <a:spcPts val="800"/>
              </a:spcBef>
              <a:buClr>
                <a:srgbClr val="5F5F5F"/>
              </a:buClr>
              <a:buSzPct val="105000"/>
              <a:defRPr/>
            </a:pPr>
            <a:r>
              <a:rPr lang="en-US" dirty="0"/>
              <a:t>Bank capital is the owners’ equity in the bank. </a:t>
            </a:r>
          </a:p>
          <a:p>
            <a:pPr marL="506413" lvl="1">
              <a:lnSpc>
                <a:spcPct val="105000"/>
              </a:lnSpc>
              <a:spcBef>
                <a:spcPts val="800"/>
              </a:spcBef>
              <a:buClr>
                <a:srgbClr val="5F5F5F"/>
              </a:buClr>
              <a:buSzPct val="105000"/>
              <a:defRPr/>
            </a:pPr>
            <a:r>
              <a:rPr lang="en-US" dirty="0"/>
              <a:t>Because banks are highly leveraged, a small decline in the value of bank assets can have a huge impact on bank capital. </a:t>
            </a:r>
          </a:p>
          <a:p>
            <a:pPr marL="506413" lvl="1">
              <a:lnSpc>
                <a:spcPct val="105000"/>
              </a:lnSpc>
              <a:spcBef>
                <a:spcPts val="800"/>
              </a:spcBef>
              <a:buClr>
                <a:srgbClr val="5F5F5F"/>
              </a:buClr>
              <a:buSzPct val="105000"/>
              <a:defRPr/>
            </a:pPr>
            <a:r>
              <a:rPr lang="en-US" dirty="0"/>
              <a:t>Bank regulators require that banks hold sufficient capital to ensure that depositors can be repaid.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33286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dirty="0"/>
              <a:t>Money: </a:t>
            </a:r>
            <a:r>
              <a:rPr lang="en-US" dirty="0">
                <a:solidFill>
                  <a:srgbClr val="990033"/>
                </a:solidFill>
              </a:rPr>
              <a:t>Types</a:t>
            </a:r>
          </a:p>
        </p:txBody>
      </p:sp>
      <p:sp>
        <p:nvSpPr>
          <p:cNvPr id="36869" name="Rectangle 5"/>
          <p:cNvSpPr>
            <a:spLocks noGrp="1" noChangeArrowheads="1"/>
          </p:cNvSpPr>
          <p:nvPr>
            <p:ph type="body" idx="1"/>
          </p:nvPr>
        </p:nvSpPr>
        <p:spPr/>
        <p:txBody>
          <a:bodyPr/>
          <a:lstStyle/>
          <a:p>
            <a:pPr marL="463550" indent="-463550" eaLnBrk="1" hangingPunct="1">
              <a:buFont typeface="Wingdings" pitchFamily="2" charset="2"/>
              <a:buNone/>
            </a:pPr>
            <a:r>
              <a:rPr lang="en-US" sz="2600" b="1" dirty="0">
                <a:solidFill>
                  <a:srgbClr val="CC6600"/>
                </a:solidFill>
              </a:rPr>
              <a:t>1.	</a:t>
            </a:r>
            <a:r>
              <a:rPr lang="en-US" dirty="0"/>
              <a:t>Fiat money</a:t>
            </a:r>
          </a:p>
          <a:p>
            <a:pPr marL="863600" lvl="1" eaLnBrk="1" hangingPunct="1"/>
            <a:r>
              <a:rPr lang="en-US" dirty="0"/>
              <a:t>has no intrinsic value</a:t>
            </a:r>
          </a:p>
          <a:p>
            <a:pPr marL="863600" lvl="1" eaLnBrk="1" hangingPunct="1"/>
            <a:r>
              <a:rPr lang="en-US" dirty="0"/>
              <a:t>example: the paper currency we use</a:t>
            </a:r>
          </a:p>
          <a:p>
            <a:pPr marL="463550" indent="-463550" eaLnBrk="1" hangingPunct="1">
              <a:buFont typeface="Wingdings" pitchFamily="2" charset="2"/>
              <a:buNone/>
            </a:pPr>
            <a:r>
              <a:rPr lang="en-US" sz="2600" b="1" dirty="0">
                <a:solidFill>
                  <a:srgbClr val="CC6600"/>
                </a:solidFill>
              </a:rPr>
              <a:t>2.	</a:t>
            </a:r>
            <a:r>
              <a:rPr lang="en-US" dirty="0"/>
              <a:t>Commodity money</a:t>
            </a:r>
          </a:p>
          <a:p>
            <a:pPr marL="863600" lvl="1" eaLnBrk="1" hangingPunct="1"/>
            <a:r>
              <a:rPr lang="en-US" dirty="0"/>
              <a:t>has intrinsic value</a:t>
            </a:r>
          </a:p>
          <a:p>
            <a:pPr marL="863600" lvl="1" eaLnBrk="1" hangingPunct="1"/>
            <a:r>
              <a:rPr lang="en-US" dirty="0"/>
              <a:t>examples: </a:t>
            </a:r>
            <a:br>
              <a:rPr lang="en-US" dirty="0"/>
            </a:br>
            <a:r>
              <a:rPr lang="en-US" dirty="0"/>
              <a:t>  gold coins, </a:t>
            </a:r>
            <a:br>
              <a:rPr lang="en-US" dirty="0"/>
            </a:br>
            <a:r>
              <a:rPr lang="en-US" dirty="0"/>
              <a:t>  cigarettes in P.O.W. camps</a:t>
            </a:r>
          </a:p>
        </p:txBody>
      </p:sp>
    </p:spTree>
    <p:extLst>
      <p:ext uri="{BB962C8B-B14F-4D97-AF65-F5344CB8AC3E}">
        <p14:creationId xmlns:p14="http://schemas.microsoft.com/office/powerpoint/2010/main" val="208685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wipe(left)">
                                      <p:cBhvr>
                                        <p:cTn id="12" dur="500"/>
                                        <p:tgtEl>
                                          <p:spTgt spid="368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wipe(left)">
                                      <p:cBhvr>
                                        <p:cTn id="17" dur="500"/>
                                        <p:tgtEl>
                                          <p:spTgt spid="368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wipe(left)">
                                      <p:cBhvr>
                                        <p:cTn id="22" dur="500"/>
                                        <p:tgtEl>
                                          <p:spTgt spid="368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wipe(left)">
                                      <p:cBhvr>
                                        <p:cTn id="27" dur="500"/>
                                        <p:tgtEl>
                                          <p:spTgt spid="3686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9">
                                            <p:txEl>
                                              <p:pRg st="5" end="5"/>
                                            </p:txEl>
                                          </p:spTgt>
                                        </p:tgtEl>
                                        <p:attrNameLst>
                                          <p:attrName>style.visibility</p:attrName>
                                        </p:attrNameLst>
                                      </p:cBhvr>
                                      <p:to>
                                        <p:strVal val="visible"/>
                                      </p:to>
                                    </p:set>
                                    <p:animEffect transition="in" filter="wipe(left)">
                                      <p:cBhvr>
                                        <p:cTn id="32" dur="500"/>
                                        <p:tgtEl>
                                          <p:spTgt spid="368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a:t>
            </a:r>
          </a:p>
        </p:txBody>
      </p:sp>
      <p:sp>
        <p:nvSpPr>
          <p:cNvPr id="3" name="Content Placeholder 2"/>
          <p:cNvSpPr>
            <a:spLocks noGrp="1"/>
          </p:cNvSpPr>
          <p:nvPr>
            <p:ph idx="1"/>
          </p:nvPr>
        </p:nvSpPr>
        <p:spPr>
          <a:xfrm>
            <a:off x="476250" y="1484416"/>
            <a:ext cx="8210550" cy="4641747"/>
          </a:xfrm>
        </p:spPr>
        <p:txBody>
          <a:bodyPr/>
          <a:lstStyle/>
          <a:p>
            <a:pPr marL="0" indent="0" eaLnBrk="1" hangingPunct="1">
              <a:spcBef>
                <a:spcPct val="30000"/>
              </a:spcBef>
              <a:buNone/>
            </a:pPr>
            <a:r>
              <a:rPr lang="en-US" dirty="0"/>
              <a:t>Which of these are money? </a:t>
            </a:r>
          </a:p>
          <a:p>
            <a:pPr marL="795338" lvl="1" indent="-573088" eaLnBrk="1" hangingPunct="1">
              <a:lnSpc>
                <a:spcPct val="105000"/>
              </a:lnSpc>
              <a:spcBef>
                <a:spcPct val="30000"/>
              </a:spcBef>
              <a:buNone/>
            </a:pPr>
            <a:r>
              <a:rPr lang="en-US" sz="2600" b="1" dirty="0">
                <a:solidFill>
                  <a:srgbClr val="808080"/>
                </a:solidFill>
              </a:rPr>
              <a:t>a.	</a:t>
            </a:r>
            <a:r>
              <a:rPr lang="en-US" sz="2800" dirty="0"/>
              <a:t>Currency</a:t>
            </a:r>
          </a:p>
          <a:p>
            <a:pPr marL="795338" lvl="1" indent="-573088" eaLnBrk="1" hangingPunct="1">
              <a:lnSpc>
                <a:spcPct val="105000"/>
              </a:lnSpc>
              <a:spcBef>
                <a:spcPct val="30000"/>
              </a:spcBef>
              <a:buNone/>
            </a:pPr>
            <a:r>
              <a:rPr lang="en-US" sz="2600" b="1" dirty="0">
                <a:solidFill>
                  <a:srgbClr val="808080"/>
                </a:solidFill>
              </a:rPr>
              <a:t>b.</a:t>
            </a:r>
            <a:r>
              <a:rPr lang="en-US" sz="2600" b="1" dirty="0">
                <a:solidFill>
                  <a:srgbClr val="C24F00"/>
                </a:solidFill>
              </a:rPr>
              <a:t>	</a:t>
            </a:r>
            <a:r>
              <a:rPr lang="en-US" sz="2800" dirty="0"/>
              <a:t>Checks</a:t>
            </a:r>
          </a:p>
          <a:p>
            <a:pPr marL="795338" lvl="1" indent="-573088" eaLnBrk="1" hangingPunct="1">
              <a:lnSpc>
                <a:spcPct val="105000"/>
              </a:lnSpc>
              <a:spcBef>
                <a:spcPct val="30000"/>
              </a:spcBef>
              <a:buNone/>
            </a:pPr>
            <a:r>
              <a:rPr lang="en-US" sz="2600" b="1" dirty="0">
                <a:solidFill>
                  <a:srgbClr val="808080"/>
                </a:solidFill>
              </a:rPr>
              <a:t>c.</a:t>
            </a:r>
            <a:r>
              <a:rPr lang="en-US" sz="2600" b="1" dirty="0">
                <a:solidFill>
                  <a:srgbClr val="C24F00"/>
                </a:solidFill>
              </a:rPr>
              <a:t>	</a:t>
            </a:r>
            <a:r>
              <a:rPr lang="en-US" sz="2800" dirty="0"/>
              <a:t>Deposits in checking accounts </a:t>
            </a:r>
            <a:br>
              <a:rPr lang="en-US" sz="2800" dirty="0"/>
            </a:br>
            <a:r>
              <a:rPr lang="en-US" sz="2800" dirty="0"/>
              <a:t>(“demand deposits”)</a:t>
            </a:r>
          </a:p>
          <a:p>
            <a:pPr marL="795338" lvl="1" indent="-573088" eaLnBrk="1" hangingPunct="1">
              <a:lnSpc>
                <a:spcPct val="105000"/>
              </a:lnSpc>
              <a:spcBef>
                <a:spcPct val="30000"/>
              </a:spcBef>
              <a:buNone/>
            </a:pPr>
            <a:r>
              <a:rPr lang="en-US" sz="2600" b="1" dirty="0">
                <a:solidFill>
                  <a:srgbClr val="808080"/>
                </a:solidFill>
              </a:rPr>
              <a:t>d.</a:t>
            </a:r>
            <a:r>
              <a:rPr lang="en-US" sz="2600" b="1" dirty="0">
                <a:solidFill>
                  <a:srgbClr val="C24F00"/>
                </a:solidFill>
              </a:rPr>
              <a:t>	</a:t>
            </a:r>
            <a:r>
              <a:rPr lang="en-US" sz="2800" dirty="0"/>
              <a:t>Credit cards</a:t>
            </a:r>
          </a:p>
          <a:p>
            <a:pPr marL="795338" lvl="1" indent="-573088" eaLnBrk="1" hangingPunct="1">
              <a:lnSpc>
                <a:spcPct val="105000"/>
              </a:lnSpc>
              <a:spcBef>
                <a:spcPct val="30000"/>
              </a:spcBef>
              <a:buNone/>
            </a:pPr>
            <a:r>
              <a:rPr lang="en-US" sz="2600" b="1" dirty="0">
                <a:solidFill>
                  <a:srgbClr val="808080"/>
                </a:solidFill>
              </a:rPr>
              <a:t>e.	</a:t>
            </a:r>
            <a:r>
              <a:rPr lang="en-US" sz="2800" dirty="0"/>
              <a:t>Certificates of deposit </a:t>
            </a:r>
            <a:br>
              <a:rPr lang="en-US" sz="2800" dirty="0"/>
            </a:br>
            <a:r>
              <a:rPr lang="en-US" sz="2800" dirty="0"/>
              <a:t>(“time deposits”)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a:t>
            </a:fld>
            <a:endParaRPr lang="en-US" sz="1600" dirty="0">
              <a:solidFill>
                <a:srgbClr val="006666"/>
              </a:solidFill>
              <a:cs typeface="Arial"/>
            </a:endParaRPr>
          </a:p>
        </p:txBody>
      </p:sp>
    </p:spTree>
    <p:extLst>
      <p:ext uri="{BB962C8B-B14F-4D97-AF65-F5344CB8AC3E}">
        <p14:creationId xmlns:p14="http://schemas.microsoft.com/office/powerpoint/2010/main" val="148581705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en-US" dirty="0"/>
              <a:t>Two definitions</a:t>
            </a:r>
          </a:p>
        </p:txBody>
      </p:sp>
      <p:sp>
        <p:nvSpPr>
          <p:cNvPr id="40966" name="Rectangle 6"/>
          <p:cNvSpPr>
            <a:spLocks noGrp="1" noChangeArrowheads="1"/>
          </p:cNvSpPr>
          <p:nvPr>
            <p:ph idx="1"/>
          </p:nvPr>
        </p:nvSpPr>
        <p:spPr/>
        <p:txBody>
          <a:bodyPr/>
          <a:lstStyle/>
          <a:p>
            <a:pPr eaLnBrk="1" hangingPunct="1"/>
            <a:r>
              <a:rPr lang="en-US" dirty="0"/>
              <a:t>The </a:t>
            </a:r>
            <a:r>
              <a:rPr lang="en-US" b="1" dirty="0">
                <a:solidFill>
                  <a:srgbClr val="CC0000"/>
                </a:solidFill>
              </a:rPr>
              <a:t>money supply</a:t>
            </a:r>
            <a:r>
              <a:rPr lang="en-US" dirty="0"/>
              <a:t> is the quantity of money available in the economy. </a:t>
            </a:r>
          </a:p>
          <a:p>
            <a:pPr eaLnBrk="1" hangingPunct="1"/>
            <a:r>
              <a:rPr lang="en-US" b="1" dirty="0">
                <a:solidFill>
                  <a:srgbClr val="CC0000"/>
                </a:solidFill>
              </a:rPr>
              <a:t>Monetary policy</a:t>
            </a:r>
            <a:r>
              <a:rPr lang="en-US" dirty="0"/>
              <a:t> is the control over the money supply. </a:t>
            </a:r>
          </a:p>
        </p:txBody>
      </p:sp>
    </p:spTree>
    <p:extLst>
      <p:ext uri="{BB962C8B-B14F-4D97-AF65-F5344CB8AC3E}">
        <p14:creationId xmlns:p14="http://schemas.microsoft.com/office/powerpoint/2010/main" val="36629881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wipe(left)">
                                      <p:cBhvr>
                                        <p:cTn id="7" dur="500"/>
                                        <p:tgtEl>
                                          <p:spTgt spid="409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6">
                                            <p:txEl>
                                              <p:pRg st="1" end="1"/>
                                            </p:txEl>
                                          </p:spTgt>
                                        </p:tgtEl>
                                        <p:attrNameLst>
                                          <p:attrName>style.visibility</p:attrName>
                                        </p:attrNameLst>
                                      </p:cBhvr>
                                      <p:to>
                                        <p:strVal val="visible"/>
                                      </p:to>
                                    </p:set>
                                    <p:animEffect transition="in" filter="wipe(left)">
                                      <p:cBhvr>
                                        <p:cTn id="12" dur="500"/>
                                        <p:tgtEl>
                                          <p:spTgt spid="409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eaLnBrk="1" hangingPunct="1"/>
            <a:r>
              <a:rPr lang="en-US" sz="3200" dirty="0"/>
              <a:t>The central bank and monetary control</a:t>
            </a:r>
          </a:p>
        </p:txBody>
      </p:sp>
      <p:sp>
        <p:nvSpPr>
          <p:cNvPr id="43017" name="Rectangle 9"/>
          <p:cNvSpPr>
            <a:spLocks noGrp="1" noChangeArrowheads="1"/>
          </p:cNvSpPr>
          <p:nvPr>
            <p:ph type="body" idx="1"/>
          </p:nvPr>
        </p:nvSpPr>
        <p:spPr>
          <a:xfrm>
            <a:off x="467550" y="1116281"/>
            <a:ext cx="8229600" cy="5225141"/>
          </a:xfrm>
        </p:spPr>
        <p:txBody>
          <a:bodyPr/>
          <a:lstStyle/>
          <a:p>
            <a:pPr eaLnBrk="1" hangingPunct="1">
              <a:spcBef>
                <a:spcPts val="2200"/>
              </a:spcBef>
            </a:pPr>
            <a:r>
              <a:rPr lang="en-US" sz="2700" dirty="0"/>
              <a:t>Monetary policy is conducted by a country’s </a:t>
            </a:r>
            <a:r>
              <a:rPr lang="en-US" sz="2700" b="1" dirty="0">
                <a:solidFill>
                  <a:srgbClr val="CC0000"/>
                </a:solidFill>
              </a:rPr>
              <a:t>central bank</a:t>
            </a:r>
            <a:r>
              <a:rPr lang="en-US" sz="2700" dirty="0"/>
              <a:t>. </a:t>
            </a:r>
          </a:p>
          <a:p>
            <a:pPr eaLnBrk="1" hangingPunct="1">
              <a:spcBef>
                <a:spcPts val="2400"/>
              </a:spcBef>
            </a:pPr>
            <a:r>
              <a:rPr lang="en-US" sz="2700" dirty="0"/>
              <a:t>The U.S.’s </a:t>
            </a:r>
            <a:br>
              <a:rPr lang="en-US" sz="2700" dirty="0"/>
            </a:br>
            <a:r>
              <a:rPr lang="en-US" sz="2700" dirty="0"/>
              <a:t>central bank </a:t>
            </a:r>
            <a:br>
              <a:rPr lang="en-US" sz="2700" dirty="0"/>
            </a:br>
            <a:r>
              <a:rPr lang="en-US" sz="2700" dirty="0"/>
              <a:t>is called the </a:t>
            </a:r>
            <a:br>
              <a:rPr lang="en-US" sz="2700" dirty="0"/>
            </a:br>
            <a:r>
              <a:rPr lang="en-US" sz="2700" b="1" dirty="0">
                <a:solidFill>
                  <a:srgbClr val="CC0000"/>
                </a:solidFill>
              </a:rPr>
              <a:t>Federal Reserve</a:t>
            </a:r>
            <a:r>
              <a:rPr lang="en-US" sz="2700" dirty="0"/>
              <a:t> </a:t>
            </a:r>
            <a:br>
              <a:rPr lang="en-US" sz="2700" dirty="0"/>
            </a:br>
            <a:r>
              <a:rPr lang="en-US" sz="2700" dirty="0"/>
              <a:t>(“the Fed”).</a:t>
            </a:r>
          </a:p>
          <a:p>
            <a:pPr eaLnBrk="1" hangingPunct="1">
              <a:spcBef>
                <a:spcPts val="3000"/>
              </a:spcBef>
            </a:pPr>
            <a:r>
              <a:rPr lang="en-US" sz="2700" dirty="0"/>
              <a:t>To control the money supply, the Fed uses </a:t>
            </a:r>
            <a:br>
              <a:rPr lang="en-US" sz="2700" dirty="0"/>
            </a:br>
            <a:r>
              <a:rPr lang="en-US" sz="2700" b="1" dirty="0">
                <a:solidFill>
                  <a:srgbClr val="CC0000"/>
                </a:solidFill>
              </a:rPr>
              <a:t>open market operations</a:t>
            </a:r>
            <a:r>
              <a:rPr lang="en-US" sz="2700" dirty="0"/>
              <a:t>, the purchase and sale of government bonds. </a:t>
            </a:r>
          </a:p>
          <a:p>
            <a:pPr eaLnBrk="1" hangingPunct="1">
              <a:spcBef>
                <a:spcPts val="2200"/>
              </a:spcBef>
            </a:pPr>
            <a:endParaRPr lang="en-US" sz="2700" dirty="0"/>
          </a:p>
        </p:txBody>
      </p:sp>
      <p:grpSp>
        <p:nvGrpSpPr>
          <p:cNvPr id="2" name="Group 5"/>
          <p:cNvGrpSpPr>
            <a:grpSpLocks/>
          </p:cNvGrpSpPr>
          <p:nvPr/>
        </p:nvGrpSpPr>
        <p:grpSpPr bwMode="auto">
          <a:xfrm>
            <a:off x="4245426" y="1736850"/>
            <a:ext cx="4800600" cy="3198813"/>
            <a:chOff x="2564" y="1955"/>
            <a:chExt cx="3024" cy="2015"/>
          </a:xfrm>
        </p:grpSpPr>
        <p:sp>
          <p:nvSpPr>
            <p:cNvPr id="39941" name="Text Box 6"/>
            <p:cNvSpPr txBox="1">
              <a:spLocks noChangeArrowheads="1"/>
            </p:cNvSpPr>
            <p:nvPr/>
          </p:nvSpPr>
          <p:spPr bwMode="auto">
            <a:xfrm>
              <a:off x="2640" y="3312"/>
              <a:ext cx="2688"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imes New Roman" pitchFamily="18" charset="0"/>
                </a:rPr>
                <a:t>The Federal Reserve Building </a:t>
              </a:r>
              <a:r>
                <a:rPr lang="en-US" sz="2500" i="1">
                  <a:latin typeface="Times New Roman" pitchFamily="18" charset="0"/>
                </a:rPr>
                <a:t>Washington, DC</a:t>
              </a:r>
            </a:p>
          </p:txBody>
        </p:sp>
        <p:pic>
          <p:nvPicPr>
            <p:cNvPr id="39942" name="Picture 7" descr="fed"/>
            <p:cNvPicPr>
              <a:picLocks noChangeAspect="1" noChangeArrowheads="1"/>
            </p:cNvPicPr>
            <p:nvPr/>
          </p:nvPicPr>
          <p:blipFill rotWithShape="1">
            <a:blip r:embed="rId3" cstate="print">
              <a:lum bright="12000" contrast="12000"/>
              <a:extLst>
                <a:ext uri="{28A0092B-C50C-407E-A947-70E740481C1C}">
                  <a14:useLocalDpi xmlns:a14="http://schemas.microsoft.com/office/drawing/2010/main" val="0"/>
                </a:ext>
              </a:extLst>
            </a:blip>
            <a:srcRect l="5443" t="32678" r="-5443" b="-32678"/>
            <a:stretch/>
          </p:blipFill>
          <p:spPr bwMode="auto">
            <a:xfrm>
              <a:off x="2564" y="1955"/>
              <a:ext cx="3024" cy="2015"/>
            </a:xfrm>
            <a:prstGeom prst="rect">
              <a:avLst/>
            </a:prstGeom>
            <a:noFill/>
            <a:ln w="9525">
              <a:noFill/>
              <a:miter lim="800000"/>
              <a:headEnd/>
              <a:tailEnd/>
            </a:ln>
          </p:spPr>
        </p:pic>
      </p:grpSp>
    </p:spTree>
    <p:extLst>
      <p:ext uri="{BB962C8B-B14F-4D97-AF65-F5344CB8AC3E}">
        <p14:creationId xmlns:p14="http://schemas.microsoft.com/office/powerpoint/2010/main" val="2423201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7">
                                            <p:txEl>
                                              <p:pRg st="0" end="0"/>
                                            </p:txEl>
                                          </p:spTgt>
                                        </p:tgtEl>
                                        <p:attrNameLst>
                                          <p:attrName>style.visibility</p:attrName>
                                        </p:attrNameLst>
                                      </p:cBhvr>
                                      <p:to>
                                        <p:strVal val="visible"/>
                                      </p:to>
                                    </p:set>
                                    <p:animEffect transition="in" filter="wipe(left)">
                                      <p:cBhvr>
                                        <p:cTn id="7" dur="500"/>
                                        <p:tgtEl>
                                          <p:spTgt spid="43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7">
                                            <p:txEl>
                                              <p:pRg st="1" end="1"/>
                                            </p:txEl>
                                          </p:spTgt>
                                        </p:tgtEl>
                                        <p:attrNameLst>
                                          <p:attrName>style.visibility</p:attrName>
                                        </p:attrNameLst>
                                      </p:cBhvr>
                                      <p:to>
                                        <p:strVal val="visible"/>
                                      </p:to>
                                    </p:set>
                                    <p:animEffect transition="in" filter="wipe(left)">
                                      <p:cBhvr>
                                        <p:cTn id="12" dur="500"/>
                                        <p:tgtEl>
                                          <p:spTgt spid="430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7">
                                            <p:txEl>
                                              <p:pRg st="2" end="2"/>
                                            </p:txEl>
                                          </p:spTgt>
                                        </p:tgtEl>
                                        <p:attrNameLst>
                                          <p:attrName>style.visibility</p:attrName>
                                        </p:attrNameLst>
                                      </p:cBhvr>
                                      <p:to>
                                        <p:strVal val="visible"/>
                                      </p:to>
                                    </p:set>
                                    <p:animEffect transition="in" filter="wipe(left)">
                                      <p:cBhvr>
                                        <p:cTn id="22" dur="500"/>
                                        <p:tgtEl>
                                          <p:spTgt spid="430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26"/>
          <p:cNvSpPr/>
          <p:nvPr/>
        </p:nvSpPr>
        <p:spPr>
          <a:xfrm>
            <a:off x="577850" y="1295713"/>
            <a:ext cx="8102600" cy="476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4034" name="Rectangle 5"/>
          <p:cNvSpPr>
            <a:spLocks noGrp="1" noChangeArrowheads="1"/>
          </p:cNvSpPr>
          <p:nvPr>
            <p:ph type="title"/>
          </p:nvPr>
        </p:nvSpPr>
        <p:spPr>
          <a:xfrm>
            <a:off x="466725" y="212788"/>
            <a:ext cx="8245475" cy="939800"/>
          </a:xfrm>
        </p:spPr>
        <p:txBody>
          <a:bodyPr/>
          <a:lstStyle/>
          <a:p>
            <a:pPr eaLnBrk="1" hangingPunct="1">
              <a:defRPr/>
            </a:pPr>
            <a:r>
              <a:rPr lang="en-US" sz="3100" dirty="0">
                <a:solidFill>
                  <a:srgbClr val="336699"/>
                </a:solidFill>
                <a:latin typeface="+mj-lt"/>
              </a:rPr>
              <a:t>Money supply measures, </a:t>
            </a:r>
            <a:r>
              <a:rPr lang="en-US" sz="3100" dirty="0">
                <a:solidFill>
                  <a:srgbClr val="336699"/>
                </a:solidFill>
              </a:rPr>
              <a:t>March 2015</a:t>
            </a:r>
          </a:p>
        </p:txBody>
      </p:sp>
      <p:grpSp>
        <p:nvGrpSpPr>
          <p:cNvPr id="2" name="Group 116"/>
          <p:cNvGrpSpPr>
            <a:grpSpLocks/>
          </p:cNvGrpSpPr>
          <p:nvPr/>
        </p:nvGrpSpPr>
        <p:grpSpPr bwMode="auto">
          <a:xfrm>
            <a:off x="574675" y="4292913"/>
            <a:ext cx="8115300" cy="1782762"/>
            <a:chOff x="362" y="2779"/>
            <a:chExt cx="5112" cy="1123"/>
          </a:xfrm>
        </p:grpSpPr>
        <p:sp>
          <p:nvSpPr>
            <p:cNvPr id="40985" name="Rectangle 18"/>
            <p:cNvSpPr>
              <a:spLocks noChangeArrowheads="1"/>
            </p:cNvSpPr>
            <p:nvPr/>
          </p:nvSpPr>
          <p:spPr bwMode="auto">
            <a:xfrm>
              <a:off x="4362" y="2779"/>
              <a:ext cx="1112" cy="1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a:solidFill>
                    <a:srgbClr val="000000"/>
                  </a:solidFill>
                </a:rPr>
                <a:t>11,846</a:t>
              </a:r>
            </a:p>
          </p:txBody>
        </p:sp>
        <p:sp>
          <p:nvSpPr>
            <p:cNvPr id="40986" name="Rectangle 17"/>
            <p:cNvSpPr>
              <a:spLocks noChangeArrowheads="1"/>
            </p:cNvSpPr>
            <p:nvPr/>
          </p:nvSpPr>
          <p:spPr bwMode="auto">
            <a:xfrm>
              <a:off x="1194" y="2779"/>
              <a:ext cx="3168" cy="1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b="1" dirty="0">
                  <a:solidFill>
                    <a:srgbClr val="000000"/>
                  </a:solidFill>
                </a:rPr>
                <a:t>M1</a:t>
              </a:r>
              <a:r>
                <a:rPr lang="en-US" sz="2500" dirty="0">
                  <a:solidFill>
                    <a:srgbClr val="000000"/>
                  </a:solidFill>
                </a:rPr>
                <a:t> + small time deposits, </a:t>
              </a:r>
              <a:br>
                <a:rPr lang="en-US" sz="2500" dirty="0">
                  <a:solidFill>
                    <a:srgbClr val="000000"/>
                  </a:solidFill>
                </a:rPr>
              </a:br>
              <a:r>
                <a:rPr lang="en-US" sz="2500" dirty="0">
                  <a:solidFill>
                    <a:srgbClr val="000000"/>
                  </a:solidFill>
                </a:rPr>
                <a:t>savings deposits, </a:t>
              </a:r>
              <a:br>
                <a:rPr lang="en-US" sz="2500" dirty="0">
                  <a:solidFill>
                    <a:srgbClr val="000000"/>
                  </a:solidFill>
                </a:rPr>
              </a:br>
              <a:r>
                <a:rPr lang="en-US" sz="2500" dirty="0">
                  <a:solidFill>
                    <a:srgbClr val="000000"/>
                  </a:solidFill>
                </a:rPr>
                <a:t>money market mutual funds, </a:t>
              </a:r>
              <a:br>
                <a:rPr lang="en-US" sz="2500" dirty="0">
                  <a:solidFill>
                    <a:srgbClr val="000000"/>
                  </a:solidFill>
                </a:rPr>
              </a:br>
              <a:r>
                <a:rPr lang="en-US" sz="2500" dirty="0">
                  <a:solidFill>
                    <a:srgbClr val="000000"/>
                  </a:solidFill>
                </a:rPr>
                <a:t>money market deposit accounts</a:t>
              </a:r>
            </a:p>
          </p:txBody>
        </p:sp>
        <p:sp>
          <p:nvSpPr>
            <p:cNvPr id="40987" name="Rectangle 16"/>
            <p:cNvSpPr>
              <a:spLocks noChangeArrowheads="1"/>
            </p:cNvSpPr>
            <p:nvPr/>
          </p:nvSpPr>
          <p:spPr bwMode="auto">
            <a:xfrm>
              <a:off x="362" y="2779"/>
              <a:ext cx="832" cy="1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M2</a:t>
              </a:r>
            </a:p>
          </p:txBody>
        </p:sp>
      </p:grpSp>
      <p:grpSp>
        <p:nvGrpSpPr>
          <p:cNvPr id="3" name="Group 115"/>
          <p:cNvGrpSpPr>
            <a:grpSpLocks/>
          </p:cNvGrpSpPr>
          <p:nvPr/>
        </p:nvGrpSpPr>
        <p:grpSpPr bwMode="auto">
          <a:xfrm>
            <a:off x="574675" y="2910200"/>
            <a:ext cx="8115300" cy="1382713"/>
            <a:chOff x="362" y="1908"/>
            <a:chExt cx="5112" cy="871"/>
          </a:xfrm>
        </p:grpSpPr>
        <p:sp>
          <p:nvSpPr>
            <p:cNvPr id="40982" name="Rectangle 15"/>
            <p:cNvSpPr>
              <a:spLocks noChangeArrowheads="1"/>
            </p:cNvSpPr>
            <p:nvPr/>
          </p:nvSpPr>
          <p:spPr bwMode="auto">
            <a:xfrm>
              <a:off x="4362" y="1908"/>
              <a:ext cx="1112" cy="8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a:solidFill>
                    <a:srgbClr val="000000"/>
                  </a:solidFill>
                </a:rPr>
                <a:t>2,988</a:t>
              </a:r>
            </a:p>
          </p:txBody>
        </p:sp>
        <p:sp>
          <p:nvSpPr>
            <p:cNvPr id="40983" name="Rectangle 14"/>
            <p:cNvSpPr>
              <a:spLocks noChangeArrowheads="1"/>
            </p:cNvSpPr>
            <p:nvPr/>
          </p:nvSpPr>
          <p:spPr bwMode="auto">
            <a:xfrm>
              <a:off x="1194" y="1908"/>
              <a:ext cx="3168" cy="8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b="1">
                  <a:solidFill>
                    <a:srgbClr val="000000"/>
                  </a:solidFill>
                </a:rPr>
                <a:t>C</a:t>
              </a:r>
              <a:r>
                <a:rPr lang="en-US" sz="2500">
                  <a:solidFill>
                    <a:srgbClr val="000000"/>
                  </a:solidFill>
                </a:rPr>
                <a:t> + demand deposits, </a:t>
              </a:r>
              <a:br>
                <a:rPr lang="en-US" sz="2500">
                  <a:solidFill>
                    <a:srgbClr val="000000"/>
                  </a:solidFill>
                </a:rPr>
              </a:br>
              <a:r>
                <a:rPr lang="en-US" sz="2500">
                  <a:solidFill>
                    <a:srgbClr val="000000"/>
                  </a:solidFill>
                </a:rPr>
                <a:t>travelers’ checks, </a:t>
              </a:r>
              <a:br>
                <a:rPr lang="en-US" sz="2500">
                  <a:solidFill>
                    <a:srgbClr val="000000"/>
                  </a:solidFill>
                </a:rPr>
              </a:br>
              <a:r>
                <a:rPr lang="en-US" sz="2500">
                  <a:solidFill>
                    <a:srgbClr val="000000"/>
                  </a:solidFill>
                </a:rPr>
                <a:t>other checkable deposits</a:t>
              </a:r>
            </a:p>
          </p:txBody>
        </p:sp>
        <p:sp>
          <p:nvSpPr>
            <p:cNvPr id="40984" name="Rectangle 13"/>
            <p:cNvSpPr>
              <a:spLocks noChangeArrowheads="1"/>
            </p:cNvSpPr>
            <p:nvPr/>
          </p:nvSpPr>
          <p:spPr bwMode="auto">
            <a:xfrm>
              <a:off x="362" y="1908"/>
              <a:ext cx="832" cy="8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M1</a:t>
              </a:r>
            </a:p>
          </p:txBody>
        </p:sp>
      </p:grpSp>
      <p:grpSp>
        <p:nvGrpSpPr>
          <p:cNvPr id="4" name="Group 114"/>
          <p:cNvGrpSpPr>
            <a:grpSpLocks/>
          </p:cNvGrpSpPr>
          <p:nvPr/>
        </p:nvGrpSpPr>
        <p:grpSpPr bwMode="auto">
          <a:xfrm>
            <a:off x="574675" y="2278375"/>
            <a:ext cx="8115300" cy="631825"/>
            <a:chOff x="362" y="1510"/>
            <a:chExt cx="5112" cy="398"/>
          </a:xfrm>
        </p:grpSpPr>
        <p:sp>
          <p:nvSpPr>
            <p:cNvPr id="40979" name="Rectangle 12"/>
            <p:cNvSpPr>
              <a:spLocks noChangeArrowheads="1"/>
            </p:cNvSpPr>
            <p:nvPr/>
          </p:nvSpPr>
          <p:spPr bwMode="auto">
            <a:xfrm>
              <a:off x="4362" y="1510"/>
              <a:ext cx="1112" cy="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a:solidFill>
                    <a:srgbClr val="000000"/>
                  </a:solidFill>
                </a:rPr>
                <a:t>1,279</a:t>
              </a:r>
            </a:p>
          </p:txBody>
        </p:sp>
        <p:sp>
          <p:nvSpPr>
            <p:cNvPr id="40980" name="Rectangle 11"/>
            <p:cNvSpPr>
              <a:spLocks noChangeArrowheads="1"/>
            </p:cNvSpPr>
            <p:nvPr/>
          </p:nvSpPr>
          <p:spPr bwMode="auto">
            <a:xfrm>
              <a:off x="1194" y="1510"/>
              <a:ext cx="3168" cy="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a:solidFill>
                    <a:srgbClr val="000000"/>
                  </a:solidFill>
                </a:rPr>
                <a:t>Currency</a:t>
              </a:r>
            </a:p>
          </p:txBody>
        </p:sp>
        <p:sp>
          <p:nvSpPr>
            <p:cNvPr id="40981" name="Rectangle 10"/>
            <p:cNvSpPr>
              <a:spLocks noChangeArrowheads="1"/>
            </p:cNvSpPr>
            <p:nvPr/>
          </p:nvSpPr>
          <p:spPr bwMode="auto">
            <a:xfrm>
              <a:off x="362" y="1510"/>
              <a:ext cx="832" cy="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C</a:t>
              </a:r>
            </a:p>
          </p:txBody>
        </p:sp>
      </p:grpSp>
      <p:sp>
        <p:nvSpPr>
          <p:cNvPr id="40967" name="Rectangle 9"/>
          <p:cNvSpPr>
            <a:spLocks noChangeArrowheads="1"/>
          </p:cNvSpPr>
          <p:nvPr/>
        </p:nvSpPr>
        <p:spPr bwMode="auto">
          <a:xfrm>
            <a:off x="6924675" y="1295713"/>
            <a:ext cx="17653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amount </a:t>
            </a:r>
            <a:br>
              <a:rPr lang="en-US" sz="2500">
                <a:solidFill>
                  <a:srgbClr val="000000"/>
                </a:solidFill>
              </a:rPr>
            </a:br>
            <a:r>
              <a:rPr lang="en-US" sz="2500">
                <a:solidFill>
                  <a:srgbClr val="000000"/>
                </a:solidFill>
              </a:rPr>
              <a:t>($ billions)</a:t>
            </a:r>
          </a:p>
        </p:txBody>
      </p:sp>
      <p:sp>
        <p:nvSpPr>
          <p:cNvPr id="40968" name="Rectangle 8"/>
          <p:cNvSpPr>
            <a:spLocks noChangeArrowheads="1"/>
          </p:cNvSpPr>
          <p:nvPr/>
        </p:nvSpPr>
        <p:spPr bwMode="auto">
          <a:xfrm>
            <a:off x="1895475" y="1295713"/>
            <a:ext cx="5029200" cy="9826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a:solidFill>
                  <a:srgbClr val="000000"/>
                </a:solidFill>
              </a:rPr>
              <a:t>assets included</a:t>
            </a:r>
          </a:p>
        </p:txBody>
      </p:sp>
      <p:sp>
        <p:nvSpPr>
          <p:cNvPr id="40969" name="Rectangle 7"/>
          <p:cNvSpPr>
            <a:spLocks noChangeArrowheads="1"/>
          </p:cNvSpPr>
          <p:nvPr/>
        </p:nvSpPr>
        <p:spPr bwMode="auto">
          <a:xfrm>
            <a:off x="574675" y="1295713"/>
            <a:ext cx="1320800" cy="98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symbol</a:t>
            </a:r>
          </a:p>
        </p:txBody>
      </p:sp>
      <p:sp>
        <p:nvSpPr>
          <p:cNvPr id="40970" name="Line 22"/>
          <p:cNvSpPr>
            <a:spLocks noChangeShapeType="1"/>
          </p:cNvSpPr>
          <p:nvPr/>
        </p:nvSpPr>
        <p:spPr bwMode="auto">
          <a:xfrm>
            <a:off x="574675" y="1295713"/>
            <a:ext cx="8115300"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1" name="Line 23"/>
          <p:cNvSpPr>
            <a:spLocks noChangeShapeType="1"/>
          </p:cNvSpPr>
          <p:nvPr/>
        </p:nvSpPr>
        <p:spPr bwMode="auto">
          <a:xfrm>
            <a:off x="574675" y="2278375"/>
            <a:ext cx="81153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2" name="Line 24"/>
          <p:cNvSpPr>
            <a:spLocks noChangeShapeType="1"/>
          </p:cNvSpPr>
          <p:nvPr/>
        </p:nvSpPr>
        <p:spPr bwMode="auto">
          <a:xfrm>
            <a:off x="574675" y="2910200"/>
            <a:ext cx="81153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3" name="Line 25"/>
          <p:cNvSpPr>
            <a:spLocks noChangeShapeType="1"/>
          </p:cNvSpPr>
          <p:nvPr/>
        </p:nvSpPr>
        <p:spPr bwMode="auto">
          <a:xfrm>
            <a:off x="574675" y="4292913"/>
            <a:ext cx="81153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4" name="Line 27"/>
          <p:cNvSpPr>
            <a:spLocks noChangeShapeType="1"/>
          </p:cNvSpPr>
          <p:nvPr/>
        </p:nvSpPr>
        <p:spPr bwMode="auto">
          <a:xfrm>
            <a:off x="574675" y="6075675"/>
            <a:ext cx="8115300"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5" name="Line 28"/>
          <p:cNvSpPr>
            <a:spLocks noChangeShapeType="1"/>
          </p:cNvSpPr>
          <p:nvPr/>
        </p:nvSpPr>
        <p:spPr bwMode="auto">
          <a:xfrm>
            <a:off x="574675" y="1295713"/>
            <a:ext cx="0" cy="4779962"/>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6" name="Line 29"/>
          <p:cNvSpPr>
            <a:spLocks noChangeShapeType="1"/>
          </p:cNvSpPr>
          <p:nvPr/>
        </p:nvSpPr>
        <p:spPr bwMode="auto">
          <a:xfrm>
            <a:off x="1895475" y="1295713"/>
            <a:ext cx="0" cy="47799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7" name="Line 30"/>
          <p:cNvSpPr>
            <a:spLocks noChangeShapeType="1"/>
          </p:cNvSpPr>
          <p:nvPr/>
        </p:nvSpPr>
        <p:spPr bwMode="auto">
          <a:xfrm>
            <a:off x="6924675" y="1295713"/>
            <a:ext cx="0" cy="47799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
        <p:nvSpPr>
          <p:cNvPr id="40978" name="Line 31"/>
          <p:cNvSpPr>
            <a:spLocks noChangeShapeType="1"/>
          </p:cNvSpPr>
          <p:nvPr/>
        </p:nvSpPr>
        <p:spPr bwMode="auto">
          <a:xfrm>
            <a:off x="8689975" y="1295713"/>
            <a:ext cx="0" cy="4779962"/>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tIns="91440" bIns="91440" anchor="ctr"/>
          <a:lstStyle/>
          <a:p>
            <a:endParaRPr lang="en-US">
              <a:solidFill>
                <a:srgbClr val="000000"/>
              </a:solidFill>
            </a:endParaRPr>
          </a:p>
        </p:txBody>
      </p:sp>
    </p:spTree>
    <p:extLst>
      <p:ext uri="{BB962C8B-B14F-4D97-AF65-F5344CB8AC3E}">
        <p14:creationId xmlns:p14="http://schemas.microsoft.com/office/powerpoint/2010/main" val="36159206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2436</TotalTime>
  <Words>2468</Words>
  <Application>Microsoft Office PowerPoint</Application>
  <PresentationFormat>全屏显示(4:3)</PresentationFormat>
  <Paragraphs>407</Paragraphs>
  <Slides>40</Slides>
  <Notes>40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8" baseType="lpstr">
      <vt:lpstr>ＭＳ ゴシック</vt:lpstr>
      <vt:lpstr>Arial</vt:lpstr>
      <vt:lpstr>Arial Narrow</vt:lpstr>
      <vt:lpstr>Tahoma</vt:lpstr>
      <vt:lpstr>Times New Roman</vt:lpstr>
      <vt:lpstr>Wingdings</vt:lpstr>
      <vt:lpstr>14_Default Design</vt:lpstr>
      <vt:lpstr>Equation</vt:lpstr>
      <vt:lpstr>PowerPoint 演示文稿</vt:lpstr>
      <vt:lpstr>IN THIS CHAPTER, YOU WILL LEARN:</vt:lpstr>
      <vt:lpstr>Money: Definition</vt:lpstr>
      <vt:lpstr>Money: Functions</vt:lpstr>
      <vt:lpstr>Money: Types</vt:lpstr>
      <vt:lpstr>NOW YOU TRY Discussion Question</vt:lpstr>
      <vt:lpstr>Two definitions</vt:lpstr>
      <vt:lpstr>The central bank and monetary control</vt:lpstr>
      <vt:lpstr>Money supply measures, March 2015</vt:lpstr>
      <vt:lpstr>Banks’ role in the monetary system</vt:lpstr>
      <vt:lpstr>A few preliminaries</vt:lpstr>
      <vt:lpstr>Banks’ role in the monetary system</vt:lpstr>
      <vt:lpstr>SCENARIO 1:   No banks</vt:lpstr>
      <vt:lpstr>SCENARIO 2:  100-percent-reserve banking</vt:lpstr>
      <vt:lpstr>SCENARIO 3:  Fractional-reserve banking</vt:lpstr>
      <vt:lpstr>SCENARIO 3:  Fractional-reserve banking</vt:lpstr>
      <vt:lpstr>SCENARIO 3:  Fractional-reserve banking</vt:lpstr>
      <vt:lpstr>Finding the total amount of money:</vt:lpstr>
      <vt:lpstr>Money creation in the banking system</vt:lpstr>
      <vt:lpstr>Bank capital, leverage, and capital requirements</vt:lpstr>
      <vt:lpstr>Bank capital, leverage, and capital requirements</vt:lpstr>
      <vt:lpstr>Bank capital, leverage, and capital requirements</vt:lpstr>
      <vt:lpstr>Bank capital, leverage, and capital requirements</vt:lpstr>
      <vt:lpstr>A model of the money supply</vt:lpstr>
      <vt:lpstr>Solving for the money supply:</vt:lpstr>
      <vt:lpstr>The money multiplier</vt:lpstr>
      <vt:lpstr>NOW YOU TRY The money multiplier</vt:lpstr>
      <vt:lpstr>SOLUTION The money multiplier</vt:lpstr>
      <vt:lpstr>The instruments of monetary policy</vt:lpstr>
      <vt:lpstr>The instruments of monetary policy</vt:lpstr>
      <vt:lpstr>Why the Fed can’t precisely control M</vt:lpstr>
      <vt:lpstr>CASE STUDY:   Quantitative Easing</vt:lpstr>
      <vt:lpstr>CASE STUDY:   Quantitative Easing</vt:lpstr>
      <vt:lpstr>CASE STUDY:   Bank failures in the 1930s </vt:lpstr>
      <vt:lpstr>CASE STUDY:   Bank failures in the 1930s </vt:lpstr>
      <vt:lpstr>CASE STUDY:   Bank failures in the 1930s </vt:lpstr>
      <vt:lpstr>Could this happen again?</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264</cp:revision>
  <dcterms:created xsi:type="dcterms:W3CDTF">2006-04-29T00:50:43Z</dcterms:created>
  <dcterms:modified xsi:type="dcterms:W3CDTF">2019-03-07T06:51:51Z</dcterms:modified>
</cp:coreProperties>
</file>