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notesSlides/notesSlide26.xml" ContentType="application/vnd.openxmlformats-officedocument.presentationml.notesSlide+xml"/>
  <Override PartName="/ppt/charts/chart7.xml" ContentType="application/vnd.openxmlformats-officedocument.drawingml.chart+xml"/>
  <Override PartName="/ppt/drawings/drawing2.xml" ContentType="application/vnd.openxmlformats-officedocument.drawingml.chartshape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8.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811" r:id="rId2"/>
    <p:sldMasterId id="2147483822" r:id="rId3"/>
  </p:sldMasterIdLst>
  <p:notesMasterIdLst>
    <p:notesMasterId r:id="rId65"/>
  </p:notesMasterIdLst>
  <p:sldIdLst>
    <p:sldId id="374" r:id="rId4"/>
    <p:sldId id="377"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8" r:id="rId22"/>
    <p:sldId id="429" r:id="rId23"/>
    <p:sldId id="431" r:id="rId24"/>
    <p:sldId id="432" r:id="rId25"/>
    <p:sldId id="433" r:id="rId26"/>
    <p:sldId id="434" r:id="rId27"/>
    <p:sldId id="436" r:id="rId28"/>
    <p:sldId id="438" r:id="rId29"/>
    <p:sldId id="405" r:id="rId30"/>
    <p:sldId id="471" r:id="rId31"/>
    <p:sldId id="441" r:id="rId32"/>
    <p:sldId id="442" r:id="rId33"/>
    <p:sldId id="443" r:id="rId34"/>
    <p:sldId id="444" r:id="rId35"/>
    <p:sldId id="445" r:id="rId36"/>
    <p:sldId id="446" r:id="rId37"/>
    <p:sldId id="447" r:id="rId38"/>
    <p:sldId id="448" r:id="rId39"/>
    <p:sldId id="449" r:id="rId40"/>
    <p:sldId id="470" r:id="rId41"/>
    <p:sldId id="451" r:id="rId42"/>
    <p:sldId id="472" r:id="rId43"/>
    <p:sldId id="454" r:id="rId44"/>
    <p:sldId id="455" r:id="rId45"/>
    <p:sldId id="456" r:id="rId46"/>
    <p:sldId id="457"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 id="378" r:id="rId60"/>
    <p:sldId id="406" r:id="rId61"/>
    <p:sldId id="407" r:id="rId62"/>
    <p:sldId id="408" r:id="rId63"/>
    <p:sldId id="409"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F93AB-CF1A-40A2-B621-67803637E33C}" v="5" dt="2019-03-16T15:48:36.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76102" autoAdjust="0"/>
  </p:normalViewPr>
  <p:slideViewPr>
    <p:cSldViewPr snapToGrid="0">
      <p:cViewPr varScale="1">
        <p:scale>
          <a:sx n="53" d="100"/>
          <a:sy n="53" d="100"/>
        </p:scale>
        <p:origin x="41" y="362"/>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50" d="100"/>
          <a:sy n="150" d="100"/>
        </p:scale>
        <p:origin x="-80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30FF93AB-CF1A-40A2-B621-67803637E33C}"/>
    <pc:docChg chg="undo addSld delSld modSld sldOrd">
      <pc:chgData name="泽健 谢" userId="14e061e5d2d09a9f" providerId="LiveId" clId="{30FF93AB-CF1A-40A2-B621-67803637E33C}" dt="2019-03-16T15:48:36.460" v="12"/>
      <pc:docMkLst>
        <pc:docMk/>
      </pc:docMkLst>
      <pc:sldChg chg="modSp">
        <pc:chgData name="泽健 谢" userId="14e061e5d2d09a9f" providerId="LiveId" clId="{30FF93AB-CF1A-40A2-B621-67803637E33C}" dt="2019-03-15T06:16:40.310" v="1" actId="1076"/>
        <pc:sldMkLst>
          <pc:docMk/>
          <pc:sldMk cId="4253399522" sldId="415"/>
        </pc:sldMkLst>
        <pc:graphicFrameChg chg="mod">
          <ac:chgData name="泽健 谢" userId="14e061e5d2d09a9f" providerId="LiveId" clId="{30FF93AB-CF1A-40A2-B621-67803637E33C}" dt="2019-03-15T06:16:40.310" v="1" actId="1076"/>
          <ac:graphicFrameMkLst>
            <pc:docMk/>
            <pc:sldMk cId="4253399522" sldId="415"/>
            <ac:graphicFrameMk id="53252" creationId="{00000000-0000-0000-0000-000000000000}"/>
          </ac:graphicFrameMkLst>
        </pc:graphicFrameChg>
      </pc:sldChg>
      <pc:sldChg chg="modSp">
        <pc:chgData name="泽健 谢" userId="14e061e5d2d09a9f" providerId="LiveId" clId="{30FF93AB-CF1A-40A2-B621-67803637E33C}" dt="2019-03-16T14:59:58.655" v="11" actId="1076"/>
        <pc:sldMkLst>
          <pc:docMk/>
          <pc:sldMk cId="3959046276" sldId="422"/>
        </pc:sldMkLst>
        <pc:graphicFrameChg chg="mod">
          <ac:chgData name="泽健 谢" userId="14e061e5d2d09a9f" providerId="LiveId" clId="{30FF93AB-CF1A-40A2-B621-67803637E33C}" dt="2019-03-16T14:59:52.738" v="10" actId="1076"/>
          <ac:graphicFrameMkLst>
            <pc:docMk/>
            <pc:sldMk cId="3959046276" sldId="422"/>
            <ac:graphicFrameMk id="67588" creationId="{00000000-0000-0000-0000-000000000000}"/>
          </ac:graphicFrameMkLst>
        </pc:graphicFrameChg>
        <pc:graphicFrameChg chg="mod">
          <ac:chgData name="泽健 谢" userId="14e061e5d2d09a9f" providerId="LiveId" clId="{30FF93AB-CF1A-40A2-B621-67803637E33C}" dt="2019-03-16T14:59:58.655" v="11" actId="1076"/>
          <ac:graphicFrameMkLst>
            <pc:docMk/>
            <pc:sldMk cId="3959046276" sldId="422"/>
            <ac:graphicFrameMk id="67590" creationId="{00000000-0000-0000-0000-000000000000}"/>
          </ac:graphicFrameMkLst>
        </pc:graphicFrameChg>
      </pc:sldChg>
      <pc:sldChg chg="ord">
        <pc:chgData name="泽健 谢" userId="14e061e5d2d09a9f" providerId="LiveId" clId="{30FF93AB-CF1A-40A2-B621-67803637E33C}" dt="2019-03-16T15:48:36.460" v="12"/>
        <pc:sldMkLst>
          <pc:docMk/>
          <pc:sldMk cId="3863387573" sldId="448"/>
        </pc:sldMkLst>
      </pc:sldChg>
      <pc:sldChg chg="add del">
        <pc:chgData name="泽健 谢" userId="14e061e5d2d09a9f" providerId="LiveId" clId="{30FF93AB-CF1A-40A2-B621-67803637E33C}" dt="2019-03-16T14:37:48.077" v="3"/>
        <pc:sldMkLst>
          <pc:docMk/>
          <pc:sldMk cId="1686225022" sldId="473"/>
        </pc:sldMkLst>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file:///C:\Users\Sebastian\Desktop\Powerpoints\Data%20Files\Chapter%205\U.S.%20inflation%20and%20money%20growth%20201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ebastian\Desktop\Powerpoints\Data%20Files\Chapter%205\U.S.%20inflation%20and%20money%20growth%202013.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jacinto\Desktop\Mankiw%202015%20PPTs\data%20from%20the%20textbook%20author\Ch5Data9.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ebastian\Desktop\Powerpoints\Data%20Files\Chapter%205\U.S.%20inflation%20and%20money%20growth%202013.xlsx" TargetMode="External"/></Relationships>
</file>

<file path=ppt/charts/_rels/chart5.xml.rels><?xml version="1.0" encoding="UTF-8" standalone="yes"?>
<Relationships xmlns="http://schemas.openxmlformats.org/package/2006/relationships"><Relationship Id="rId2" Type="http://schemas.openxmlformats.org/officeDocument/2006/relationships/oleObject" Target="file:///C:\Users\Sebastian\Desktop\Powerpoints\Data%20Files\Chapter%205\U.S.%20inflation%20and%20money%20growth%202013.xlsx" TargetMode="External"/><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1" Type="http://schemas.openxmlformats.org/officeDocument/2006/relationships/oleObject" Target="file:///C:\Users\Sjacinto\Desktop\Powerpoints\Chapter%205\Inflation%20and%20interest%20rates%202015.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Sjacinto\Desktop\Mankiw%202015%20PPTs\data%20from%20the%20textbook%20author\Ch5Data9.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jacinto\Desktop\Powerpoints\Chapter%205\CPI%20and%20W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1"/>
          <c:order val="0"/>
          <c:tx>
            <c:strRef>
              <c:f>Sheet1!$C$11</c:f>
              <c:strCache>
                <c:ptCount val="1"/>
                <c:pt idx="0">
                  <c:v>GDP Deflator</c:v>
                </c:pt>
              </c:strCache>
            </c:strRef>
          </c:tx>
          <c:spPr>
            <a:ln w="44450">
              <a:solidFill>
                <a:srgbClr val="CC0000"/>
              </a:solidFill>
            </a:ln>
          </c:spPr>
          <c:marker>
            <c:symbol val="none"/>
          </c:marker>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0-C142-4569-8D12-BED77DD803A9}"/>
            </c:ext>
          </c:extLst>
        </c:ser>
        <c:dLbls>
          <c:showLegendKey val="0"/>
          <c:showVal val="0"/>
          <c:showCatName val="0"/>
          <c:showSerName val="0"/>
          <c:showPercent val="0"/>
          <c:showBubbleSize val="0"/>
        </c:dLbls>
        <c:axId val="-2102890120"/>
        <c:axId val="2133945432"/>
      </c:scatterChart>
      <c:valAx>
        <c:axId val="-2102890120"/>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3945432"/>
        <c:crosses val="autoZero"/>
        <c:crossBetween val="midCat"/>
        <c:majorUnit val="5"/>
        <c:minorUnit val="2"/>
      </c:valAx>
      <c:valAx>
        <c:axId val="2133945432"/>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02890120"/>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1"/>
          <c:order val="0"/>
          <c:tx>
            <c:strRef>
              <c:f>Sheet1!$C$11</c:f>
              <c:strCache>
                <c:ptCount val="1"/>
                <c:pt idx="0">
                  <c:v>GDP Deflator</c:v>
                </c:pt>
              </c:strCache>
            </c:strRef>
          </c:tx>
          <c:spPr>
            <a:ln w="44450">
              <a:solidFill>
                <a:srgbClr val="C79698"/>
              </a:solidFill>
            </a:ln>
          </c:spPr>
          <c:marker>
            <c:symbol val="none"/>
          </c:marker>
          <c:trendline>
            <c:spPr>
              <a:ln w="38100">
                <a:solidFill>
                  <a:srgbClr val="FF000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1-C607-4AB1-99C5-5E237ACF0508}"/>
            </c:ext>
          </c:extLst>
        </c:ser>
        <c:dLbls>
          <c:showLegendKey val="0"/>
          <c:showVal val="0"/>
          <c:showCatName val="0"/>
          <c:showSerName val="0"/>
          <c:showPercent val="0"/>
          <c:showBubbleSize val="0"/>
        </c:dLbls>
        <c:axId val="-2137034152"/>
        <c:axId val="-2135577144"/>
      </c:scatterChart>
      <c:valAx>
        <c:axId val="-2137034152"/>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5577144"/>
        <c:crosses val="autoZero"/>
        <c:crossBetween val="midCat"/>
        <c:majorUnit val="5"/>
        <c:minorUnit val="2"/>
      </c:valAx>
      <c:valAx>
        <c:axId val="-2135577144"/>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7034152"/>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2146225158261301"/>
          <c:y val="8.9411764705882399E-2"/>
          <c:w val="0.85676999972436296"/>
          <c:h val="0.82431372549019599"/>
        </c:manualLayout>
      </c:layout>
      <c:scatterChart>
        <c:scatterStyle val="lineMarker"/>
        <c:varyColors val="0"/>
        <c:ser>
          <c:idx val="0"/>
          <c:order val="0"/>
          <c:spPr>
            <a:ln w="47625">
              <a:noFill/>
            </a:ln>
            <a:effectLst>
              <a:glow rad="127000">
                <a:schemeClr val="accent1">
                  <a:alpha val="0"/>
                </a:schemeClr>
              </a:glow>
            </a:effectLst>
          </c:spPr>
          <c:marker>
            <c:symbol val="square"/>
            <c:size val="7"/>
            <c:spPr>
              <a:solidFill>
                <a:srgbClr val="339966"/>
              </a:solidFill>
              <a:ln>
                <a:noFill/>
                <a:prstDash val="solid"/>
              </a:ln>
              <a:effectLst>
                <a:glow rad="127000">
                  <a:schemeClr val="accent1">
                    <a:alpha val="0"/>
                  </a:schemeClr>
                </a:glow>
                <a:outerShdw dist="35921" dir="2700000" algn="br">
                  <a:srgbClr val="000000"/>
                </a:outerShdw>
              </a:effectLst>
            </c:spPr>
          </c:marker>
          <c:xVal>
            <c:numRef>
              <c:f>'Ch 5 Data'!$R$12:$R$137</c:f>
              <c:numCache>
                <c:formatCode>0.000</c:formatCode>
                <c:ptCount val="126"/>
                <c:pt idx="0">
                  <c:v>24.754056673456201</c:v>
                </c:pt>
                <c:pt idx="1">
                  <c:v>7.2728104599041998</c:v>
                </c:pt>
                <c:pt idx="2">
                  <c:v>14.117341916177701</c:v>
                </c:pt>
                <c:pt idx="3">
                  <c:v>59.337108252064702</c:v>
                </c:pt>
                <c:pt idx="4">
                  <c:v>6.0766337686547898</c:v>
                </c:pt>
                <c:pt idx="5">
                  <c:v>25.844853257726101</c:v>
                </c:pt>
                <c:pt idx="6">
                  <c:v>23.702149956368839</c:v>
                </c:pt>
                <c:pt idx="7">
                  <c:v>39.922998356938599</c:v>
                </c:pt>
                <c:pt idx="8">
                  <c:v>4.47092012588746</c:v>
                </c:pt>
                <c:pt idx="9">
                  <c:v>13.753582443473499</c:v>
                </c:pt>
                <c:pt idx="10">
                  <c:v>17.323470628630201</c:v>
                </c:pt>
                <c:pt idx="11">
                  <c:v>47.557278840960201</c:v>
                </c:pt>
                <c:pt idx="12">
                  <c:v>8.1100917049900758</c:v>
                </c:pt>
                <c:pt idx="13">
                  <c:v>15.769690313946199</c:v>
                </c:pt>
                <c:pt idx="14">
                  <c:v>27.8291808084387</c:v>
                </c:pt>
                <c:pt idx="15">
                  <c:v>17.130337300071201</c:v>
                </c:pt>
                <c:pt idx="16">
                  <c:v>19.678605871596101</c:v>
                </c:pt>
                <c:pt idx="17">
                  <c:v>16.27651728487028</c:v>
                </c:pt>
                <c:pt idx="18">
                  <c:v>16.234564106748309</c:v>
                </c:pt>
                <c:pt idx="19">
                  <c:v>17.304522312982101</c:v>
                </c:pt>
                <c:pt idx="20">
                  <c:v>9.6448266611860642</c:v>
                </c:pt>
                <c:pt idx="21">
                  <c:v>26.228577948622799</c:v>
                </c:pt>
                <c:pt idx="22">
                  <c:v>9.5866825214929552</c:v>
                </c:pt>
                <c:pt idx="23">
                  <c:v>6.2560970305405696</c:v>
                </c:pt>
                <c:pt idx="24">
                  <c:v>16.249162433582299</c:v>
                </c:pt>
                <c:pt idx="25">
                  <c:v>11.6443036512427</c:v>
                </c:pt>
                <c:pt idx="26">
                  <c:v>9.2087621482263184</c:v>
                </c:pt>
                <c:pt idx="27">
                  <c:v>17.638834094525791</c:v>
                </c:pt>
                <c:pt idx="28">
                  <c:v>14.1686836215061</c:v>
                </c:pt>
                <c:pt idx="29">
                  <c:v>9.5730966154719397</c:v>
                </c:pt>
                <c:pt idx="30">
                  <c:v>52.830380264530497</c:v>
                </c:pt>
                <c:pt idx="31">
                  <c:v>21.575406329985601</c:v>
                </c:pt>
                <c:pt idx="32">
                  <c:v>18.187537151925401</c:v>
                </c:pt>
                <c:pt idx="33">
                  <c:v>11.2619801441209</c:v>
                </c:pt>
                <c:pt idx="34">
                  <c:v>7.5250601266611898</c:v>
                </c:pt>
                <c:pt idx="35">
                  <c:v>5.9518198738946602</c:v>
                </c:pt>
                <c:pt idx="36">
                  <c:v>7.2542018041458904</c:v>
                </c:pt>
                <c:pt idx="37">
                  <c:v>16.377836016137401</c:v>
                </c:pt>
                <c:pt idx="38">
                  <c:v>13.4520253521148</c:v>
                </c:pt>
                <c:pt idx="39">
                  <c:v>3.3560675393070181</c:v>
                </c:pt>
                <c:pt idx="40">
                  <c:v>33.727068608547803</c:v>
                </c:pt>
                <c:pt idx="41">
                  <c:v>15.147170314317499</c:v>
                </c:pt>
                <c:pt idx="42">
                  <c:v>15.515020991405301</c:v>
                </c:pt>
                <c:pt idx="43">
                  <c:v>12.8838904107517</c:v>
                </c:pt>
                <c:pt idx="44">
                  <c:v>10.8798705901446</c:v>
                </c:pt>
                <c:pt idx="45">
                  <c:v>12.3193185660955</c:v>
                </c:pt>
                <c:pt idx="46">
                  <c:v>19.382417120180499</c:v>
                </c:pt>
                <c:pt idx="47">
                  <c:v>25.555642646374942</c:v>
                </c:pt>
                <c:pt idx="48">
                  <c:v>30.054737830517279</c:v>
                </c:pt>
                <c:pt idx="49">
                  <c:v>5.4649757777133132</c:v>
                </c:pt>
                <c:pt idx="50">
                  <c:v>13.305788195061201</c:v>
                </c:pt>
                <c:pt idx="51">
                  <c:v>10.5860356616227</c:v>
                </c:pt>
                <c:pt idx="52">
                  <c:v>11.871142090419401</c:v>
                </c:pt>
                <c:pt idx="53">
                  <c:v>12.288425637263</c:v>
                </c:pt>
                <c:pt idx="54">
                  <c:v>8.3573375608526401</c:v>
                </c:pt>
                <c:pt idx="55">
                  <c:v>18.4303639205467</c:v>
                </c:pt>
                <c:pt idx="56">
                  <c:v>13.229340953035299</c:v>
                </c:pt>
                <c:pt idx="57">
                  <c:v>25.988556651830599</c:v>
                </c:pt>
                <c:pt idx="58">
                  <c:v>7.8174770038868866</c:v>
                </c:pt>
                <c:pt idx="59">
                  <c:v>2.30634782861872</c:v>
                </c:pt>
                <c:pt idx="60">
                  <c:v>10.6119887570686</c:v>
                </c:pt>
                <c:pt idx="61">
                  <c:v>30.915299264787599</c:v>
                </c:pt>
                <c:pt idx="62">
                  <c:v>13.621496966374499</c:v>
                </c:pt>
                <c:pt idx="63">
                  <c:v>8.0343865973050903</c:v>
                </c:pt>
                <c:pt idx="64">
                  <c:v>11.228561175450301</c:v>
                </c:pt>
                <c:pt idx="65">
                  <c:v>24.2132055832042</c:v>
                </c:pt>
                <c:pt idx="66">
                  <c:v>17.258450599282391</c:v>
                </c:pt>
                <c:pt idx="67">
                  <c:v>11.4470889128386</c:v>
                </c:pt>
                <c:pt idx="68">
                  <c:v>13.371745070423801</c:v>
                </c:pt>
                <c:pt idx="69">
                  <c:v>29.9327506372919</c:v>
                </c:pt>
                <c:pt idx="70">
                  <c:v>14.263423540898801</c:v>
                </c:pt>
                <c:pt idx="71">
                  <c:v>11.8388228203921</c:v>
                </c:pt>
                <c:pt idx="72">
                  <c:v>30.168216282330839</c:v>
                </c:pt>
                <c:pt idx="73">
                  <c:v>11.809494962439601</c:v>
                </c:pt>
                <c:pt idx="74">
                  <c:v>6.7292071711438002</c:v>
                </c:pt>
                <c:pt idx="75">
                  <c:v>11.4764857478628</c:v>
                </c:pt>
                <c:pt idx="76">
                  <c:v>25.6420652735011</c:v>
                </c:pt>
                <c:pt idx="77">
                  <c:v>33.03904376681654</c:v>
                </c:pt>
                <c:pt idx="78">
                  <c:v>9.4113655696692398</c:v>
                </c:pt>
                <c:pt idx="79">
                  <c:v>22.050940330621881</c:v>
                </c:pt>
                <c:pt idx="80">
                  <c:v>16.920349105136079</c:v>
                </c:pt>
                <c:pt idx="81">
                  <c:v>15.773714422026901</c:v>
                </c:pt>
                <c:pt idx="82">
                  <c:v>8.6618708084056593</c:v>
                </c:pt>
                <c:pt idx="83">
                  <c:v>13.240552802585199</c:v>
                </c:pt>
                <c:pt idx="84">
                  <c:v>25.95831573977738</c:v>
                </c:pt>
                <c:pt idx="85">
                  <c:v>10.244686995122301</c:v>
                </c:pt>
                <c:pt idx="86">
                  <c:v>15.789091291990999</c:v>
                </c:pt>
                <c:pt idx="87">
                  <c:v>14.5483726537022</c:v>
                </c:pt>
                <c:pt idx="88">
                  <c:v>20.0860566106855</c:v>
                </c:pt>
                <c:pt idx="89">
                  <c:v>9.4812185079534199</c:v>
                </c:pt>
                <c:pt idx="90">
                  <c:v>24.768508267370599</c:v>
                </c:pt>
                <c:pt idx="91">
                  <c:v>20.710846020192101</c:v>
                </c:pt>
                <c:pt idx="92">
                  <c:v>29.7859349481161</c:v>
                </c:pt>
                <c:pt idx="93">
                  <c:v>7.8516069285392787</c:v>
                </c:pt>
                <c:pt idx="94">
                  <c:v>27.083408795848101</c:v>
                </c:pt>
                <c:pt idx="95">
                  <c:v>13.743666338667101</c:v>
                </c:pt>
                <c:pt idx="96">
                  <c:v>17.06643764370488</c:v>
                </c:pt>
                <c:pt idx="97">
                  <c:v>6.0641691778718299</c:v>
                </c:pt>
                <c:pt idx="98">
                  <c:v>24.6084083061426</c:v>
                </c:pt>
                <c:pt idx="99">
                  <c:v>8.6380495176950198</c:v>
                </c:pt>
                <c:pt idx="100">
                  <c:v>8.0800845322264401</c:v>
                </c:pt>
                <c:pt idx="101">
                  <c:v>11.630454745708599</c:v>
                </c:pt>
                <c:pt idx="102">
                  <c:v>19.946529121531938</c:v>
                </c:pt>
                <c:pt idx="103">
                  <c:v>12.072146558899499</c:v>
                </c:pt>
                <c:pt idx="104">
                  <c:v>16.401235240488599</c:v>
                </c:pt>
                <c:pt idx="105">
                  <c:v>19.259244255458391</c:v>
                </c:pt>
                <c:pt idx="106">
                  <c:v>9.8021086591577191</c:v>
                </c:pt>
                <c:pt idx="107">
                  <c:v>7.1637003957251402</c:v>
                </c:pt>
                <c:pt idx="108">
                  <c:v>5.6360480060996503</c:v>
                </c:pt>
                <c:pt idx="109">
                  <c:v>25.96422143177498</c:v>
                </c:pt>
                <c:pt idx="110">
                  <c:v>34.113932980895598</c:v>
                </c:pt>
                <c:pt idx="111">
                  <c:v>13.984801864556401</c:v>
                </c:pt>
                <c:pt idx="112">
                  <c:v>7.0178777961325407</c:v>
                </c:pt>
                <c:pt idx="113">
                  <c:v>6.9780281748122999</c:v>
                </c:pt>
                <c:pt idx="114">
                  <c:v>36.111158376270211</c:v>
                </c:pt>
                <c:pt idx="115">
                  <c:v>20.8215297846371</c:v>
                </c:pt>
                <c:pt idx="116">
                  <c:v>8.8380675551324241</c:v>
                </c:pt>
                <c:pt idx="117">
                  <c:v>14.3668418211466</c:v>
                </c:pt>
                <c:pt idx="118">
                  <c:v>31.561535593795789</c:v>
                </c:pt>
                <c:pt idx="119">
                  <c:v>18.0055773896425</c:v>
                </c:pt>
                <c:pt idx="120">
                  <c:v>30.612790569318609</c:v>
                </c:pt>
                <c:pt idx="121">
                  <c:v>6.4064040444344714</c:v>
                </c:pt>
                <c:pt idx="122">
                  <c:v>16.86938487279469</c:v>
                </c:pt>
                <c:pt idx="123">
                  <c:v>32.694965743477702</c:v>
                </c:pt>
                <c:pt idx="124">
                  <c:v>41.895926527807703</c:v>
                </c:pt>
                <c:pt idx="125">
                  <c:v>21.9041847380836</c:v>
                </c:pt>
              </c:numCache>
            </c:numRef>
          </c:xVal>
          <c:yVal>
            <c:numRef>
              <c:f>'Ch 5 Data'!$S$12:$S$137</c:f>
              <c:numCache>
                <c:formatCode>0.000</c:formatCode>
                <c:ptCount val="126"/>
                <c:pt idx="0">
                  <c:v>10.4216365814209</c:v>
                </c:pt>
                <c:pt idx="1">
                  <c:v>2.7019999027252202</c:v>
                </c:pt>
                <c:pt idx="2">
                  <c:v>3.7650001049041748</c:v>
                </c:pt>
                <c:pt idx="3">
                  <c:v>60.724357604980469</c:v>
                </c:pt>
                <c:pt idx="4">
                  <c:v>2.1108572483062749</c:v>
                </c:pt>
                <c:pt idx="5">
                  <c:v>9.0605001449584961</c:v>
                </c:pt>
                <c:pt idx="6">
                  <c:v>4.2167143821716309</c:v>
                </c:pt>
                <c:pt idx="7">
                  <c:v>6.3631429672241211</c:v>
                </c:pt>
                <c:pt idx="8">
                  <c:v>2.1124286651611328</c:v>
                </c:pt>
                <c:pt idx="9">
                  <c:v>1.6734999418258669</c:v>
                </c:pt>
                <c:pt idx="10">
                  <c:v>6.3868570327758789</c:v>
                </c:pt>
                <c:pt idx="11">
                  <c:v>36.487213134765597</c:v>
                </c:pt>
                <c:pt idx="12">
                  <c:v>2.10528564453125</c:v>
                </c:pt>
                <c:pt idx="13">
                  <c:v>5.5611429214477486</c:v>
                </c:pt>
                <c:pt idx="14">
                  <c:v>5.0889286994934082</c:v>
                </c:pt>
                <c:pt idx="15">
                  <c:v>2.6212856769561772</c:v>
                </c:pt>
                <c:pt idx="16">
                  <c:v>8.2842140197753906</c:v>
                </c:pt>
                <c:pt idx="17">
                  <c:v>6.5850000381469673</c:v>
                </c:pt>
                <c:pt idx="18">
                  <c:v>5.4739284515380859</c:v>
                </c:pt>
                <c:pt idx="19">
                  <c:v>10.66450023651123</c:v>
                </c:pt>
                <c:pt idx="20">
                  <c:v>2.1802141666412358</c:v>
                </c:pt>
                <c:pt idx="21">
                  <c:v>4.5585713386535653</c:v>
                </c:pt>
                <c:pt idx="22">
                  <c:v>2.428571462631226</c:v>
                </c:pt>
                <c:pt idx="23">
                  <c:v>3.5615713596343999</c:v>
                </c:pt>
                <c:pt idx="24">
                  <c:v>3.2097856998443599</c:v>
                </c:pt>
                <c:pt idx="25">
                  <c:v>3.1689286231994629</c:v>
                </c:pt>
                <c:pt idx="26">
                  <c:v>1.032142877578736</c:v>
                </c:pt>
                <c:pt idx="27">
                  <c:v>2.3369998931884761</c:v>
                </c:pt>
                <c:pt idx="28">
                  <c:v>5.2527141571044851</c:v>
                </c:pt>
                <c:pt idx="29">
                  <c:v>4.4997859001159668</c:v>
                </c:pt>
                <c:pt idx="30">
                  <c:v>79.061569213867202</c:v>
                </c:pt>
                <c:pt idx="31">
                  <c:v>3.2984285354614258</c:v>
                </c:pt>
                <c:pt idx="32">
                  <c:v>9.2361431121826172</c:v>
                </c:pt>
                <c:pt idx="33">
                  <c:v>2.574285745620728</c:v>
                </c:pt>
                <c:pt idx="34">
                  <c:v>2.56935715675354</c:v>
                </c:pt>
                <c:pt idx="35">
                  <c:v>2.1120715141296391</c:v>
                </c:pt>
                <c:pt idx="36">
                  <c:v>1.815142869949341</c:v>
                </c:pt>
                <c:pt idx="37">
                  <c:v>11.00357151031494</c:v>
                </c:pt>
                <c:pt idx="38">
                  <c:v>7.6328573226928711</c:v>
                </c:pt>
                <c:pt idx="39">
                  <c:v>3.1683571338653569</c:v>
                </c:pt>
                <c:pt idx="40">
                  <c:v>5.1962141990661621</c:v>
                </c:pt>
                <c:pt idx="41">
                  <c:v>17.114999771118171</c:v>
                </c:pt>
                <c:pt idx="42">
                  <c:v>4.2362141609191903</c:v>
                </c:pt>
                <c:pt idx="43">
                  <c:v>13.527285575866699</c:v>
                </c:pt>
                <c:pt idx="44">
                  <c:v>3.6747856140136701</c:v>
                </c:pt>
                <c:pt idx="45">
                  <c:v>1.22007143497467</c:v>
                </c:pt>
                <c:pt idx="46">
                  <c:v>6.1709284782409668</c:v>
                </c:pt>
                <c:pt idx="47">
                  <c:v>5.5249285697936941</c:v>
                </c:pt>
                <c:pt idx="48">
                  <c:v>16.1778564453125</c:v>
                </c:pt>
                <c:pt idx="49">
                  <c:v>2.6784999370574951</c:v>
                </c:pt>
                <c:pt idx="50">
                  <c:v>6.3204283714294371</c:v>
                </c:pt>
                <c:pt idx="51">
                  <c:v>5.4432144165039063</c:v>
                </c:pt>
                <c:pt idx="52">
                  <c:v>12.5116424560547</c:v>
                </c:pt>
                <c:pt idx="53">
                  <c:v>7.4491429328918501</c:v>
                </c:pt>
                <c:pt idx="54">
                  <c:v>5.5382857322692871</c:v>
                </c:pt>
                <c:pt idx="55">
                  <c:v>5.7698569297790474</c:v>
                </c:pt>
                <c:pt idx="56">
                  <c:v>7.5583572387695286</c:v>
                </c:pt>
                <c:pt idx="57">
                  <c:v>15.279889106750501</c:v>
                </c:pt>
                <c:pt idx="58">
                  <c:v>10.473856925964361</c:v>
                </c:pt>
                <c:pt idx="59">
                  <c:v>-0.231142863631248</c:v>
                </c:pt>
                <c:pt idx="60">
                  <c:v>4.03314304351807</c:v>
                </c:pt>
                <c:pt idx="61">
                  <c:v>8.4747142791748047</c:v>
                </c:pt>
                <c:pt idx="62">
                  <c:v>7.8219285011291486</c:v>
                </c:pt>
                <c:pt idx="63">
                  <c:v>2.9721429347991881</c:v>
                </c:pt>
                <c:pt idx="64">
                  <c:v>3.2112858295440661</c:v>
                </c:pt>
                <c:pt idx="65">
                  <c:v>8.5762138366699308</c:v>
                </c:pt>
                <c:pt idx="66">
                  <c:v>4.5430712699890083</c:v>
                </c:pt>
                <c:pt idx="67">
                  <c:v>3.2961428165435791</c:v>
                </c:pt>
                <c:pt idx="68">
                  <c:v>6.6805715560913033</c:v>
                </c:pt>
                <c:pt idx="69">
                  <c:v>9.1722860336303746</c:v>
                </c:pt>
                <c:pt idx="70">
                  <c:v>2.8727142810821542</c:v>
                </c:pt>
                <c:pt idx="71">
                  <c:v>2.848857164382935</c:v>
                </c:pt>
                <c:pt idx="72">
                  <c:v>14.7519998550415</c:v>
                </c:pt>
                <c:pt idx="73">
                  <c:v>2.1886427402496338</c:v>
                </c:pt>
                <c:pt idx="74">
                  <c:v>2.4219286441802979</c:v>
                </c:pt>
                <c:pt idx="75">
                  <c:v>4.8305716514587376</c:v>
                </c:pt>
                <c:pt idx="76">
                  <c:v>10.28171443939209</c:v>
                </c:pt>
                <c:pt idx="77">
                  <c:v>9.4598569869995206</c:v>
                </c:pt>
                <c:pt idx="78">
                  <c:v>1.729071378707886</c:v>
                </c:pt>
                <c:pt idx="79">
                  <c:v>9.671142578125</c:v>
                </c:pt>
                <c:pt idx="80">
                  <c:v>6.8942141532897878</c:v>
                </c:pt>
                <c:pt idx="81">
                  <c:v>6.6252140998840297</c:v>
                </c:pt>
                <c:pt idx="82">
                  <c:v>2.5255713462829599</c:v>
                </c:pt>
                <c:pt idx="83">
                  <c:v>8.0062141418457031</c:v>
                </c:pt>
                <c:pt idx="84">
                  <c:v>12.04207134246826</c:v>
                </c:pt>
                <c:pt idx="85">
                  <c:v>1.956285715103149</c:v>
                </c:pt>
                <c:pt idx="86">
                  <c:v>2.6590714454650879</c:v>
                </c:pt>
                <c:pt idx="87">
                  <c:v>8.100856781005854</c:v>
                </c:pt>
                <c:pt idx="88">
                  <c:v>7.2753572463989258</c:v>
                </c:pt>
                <c:pt idx="89">
                  <c:v>3.3262143135070801</c:v>
                </c:pt>
                <c:pt idx="90">
                  <c:v>4.3951430320739746</c:v>
                </c:pt>
                <c:pt idx="91">
                  <c:v>13.03878593444824</c:v>
                </c:pt>
                <c:pt idx="92">
                  <c:v>11.91657161712647</c:v>
                </c:pt>
                <c:pt idx="93">
                  <c:v>4.7731428146362314</c:v>
                </c:pt>
                <c:pt idx="94">
                  <c:v>14.82621383666992</c:v>
                </c:pt>
                <c:pt idx="95">
                  <c:v>2.1637856960296631</c:v>
                </c:pt>
                <c:pt idx="96">
                  <c:v>18.550071716308601</c:v>
                </c:pt>
                <c:pt idx="97">
                  <c:v>6.4451427459716797</c:v>
                </c:pt>
                <c:pt idx="98">
                  <c:v>9.7831430435180629</c:v>
                </c:pt>
                <c:pt idx="99">
                  <c:v>2.1341428756713872</c:v>
                </c:pt>
                <c:pt idx="100">
                  <c:v>4.4629287719726563</c:v>
                </c:pt>
                <c:pt idx="101">
                  <c:v>4.0580716133117676</c:v>
                </c:pt>
                <c:pt idx="102">
                  <c:v>8.0096426010131836</c:v>
                </c:pt>
                <c:pt idx="103">
                  <c:v>5.8541426658630371</c:v>
                </c:pt>
                <c:pt idx="104">
                  <c:v>22.519500732421871</c:v>
                </c:pt>
                <c:pt idx="105">
                  <c:v>9.8542146682739258</c:v>
                </c:pt>
                <c:pt idx="106">
                  <c:v>3.1641428470611568</c:v>
                </c:pt>
                <c:pt idx="107">
                  <c:v>2.8367142677307129</c:v>
                </c:pt>
                <c:pt idx="108">
                  <c:v>2.5791428089141841</c:v>
                </c:pt>
                <c:pt idx="109">
                  <c:v>13.553714752197269</c:v>
                </c:pt>
                <c:pt idx="110">
                  <c:v>15.6312141418457</c:v>
                </c:pt>
                <c:pt idx="111">
                  <c:v>6.8717856407165474</c:v>
                </c:pt>
                <c:pt idx="112">
                  <c:v>1.406571388244628</c:v>
                </c:pt>
                <c:pt idx="113">
                  <c:v>0.682428598403931</c:v>
                </c:pt>
                <c:pt idx="114">
                  <c:v>13.878714561462401</c:v>
                </c:pt>
                <c:pt idx="115">
                  <c:v>7.6907143592834366</c:v>
                </c:pt>
                <c:pt idx="116">
                  <c:v>6.7841429710388157</c:v>
                </c:pt>
                <c:pt idx="117">
                  <c:v>6.6831426620483398</c:v>
                </c:pt>
                <c:pt idx="118">
                  <c:v>18.785785675048821</c:v>
                </c:pt>
                <c:pt idx="119">
                  <c:v>7.6057143211364657</c:v>
                </c:pt>
                <c:pt idx="120">
                  <c:v>10.66657161712647</c:v>
                </c:pt>
                <c:pt idx="121">
                  <c:v>2.4299285411834721</c:v>
                </c:pt>
                <c:pt idx="122">
                  <c:v>8.3749284744262695</c:v>
                </c:pt>
                <c:pt idx="123">
                  <c:v>2.4802143573761</c:v>
                </c:pt>
                <c:pt idx="124">
                  <c:v>23.273427963256839</c:v>
                </c:pt>
                <c:pt idx="125">
                  <c:v>14.5438575744629</c:v>
                </c:pt>
              </c:numCache>
            </c:numRef>
          </c:yVal>
          <c:smooth val="0"/>
          <c:extLst>
            <c:ext xmlns:c16="http://schemas.microsoft.com/office/drawing/2014/chart" uri="{C3380CC4-5D6E-409C-BE32-E72D297353CC}">
              <c16:uniqueId val="{00000000-41C0-410A-8127-61ADA3F0D54B}"/>
            </c:ext>
          </c:extLst>
        </c:ser>
        <c:dLbls>
          <c:showLegendKey val="0"/>
          <c:showVal val="0"/>
          <c:showCatName val="0"/>
          <c:showSerName val="0"/>
          <c:showPercent val="0"/>
          <c:showBubbleSize val="0"/>
        </c:dLbls>
        <c:axId val="-2094678760"/>
        <c:axId val="-2094997000"/>
      </c:scatterChart>
      <c:valAx>
        <c:axId val="-2094678760"/>
        <c:scaling>
          <c:orientation val="minMax"/>
        </c:scaling>
        <c:delete val="0"/>
        <c:axPos val="b"/>
        <c:numFmt formatCode="0" sourceLinked="0"/>
        <c:majorTickMark val="out"/>
        <c:minorTickMark val="none"/>
        <c:tickLblPos val="nextTo"/>
        <c:spPr>
          <a:ln w="3175">
            <a:solidFill>
              <a:srgbClr val="808080"/>
            </a:solidFill>
            <a:prstDash val="solid"/>
          </a:ln>
        </c:spPr>
        <c:txPr>
          <a:bodyPr rot="0" vert="horz"/>
          <a:lstStyle/>
          <a:p>
            <a:pPr>
              <a:defRPr sz="2000" b="0" i="0" u="none" strike="noStrike" baseline="0">
                <a:solidFill>
                  <a:srgbClr val="000000"/>
                </a:solidFill>
                <a:latin typeface="Calibri"/>
                <a:ea typeface="Calibri"/>
                <a:cs typeface="Calibri"/>
              </a:defRPr>
            </a:pPr>
            <a:endParaRPr lang="zh-CN"/>
          </a:p>
        </c:txPr>
        <c:crossAx val="-2094997000"/>
        <c:crossesAt val="-10"/>
        <c:crossBetween val="midCat"/>
      </c:valAx>
      <c:valAx>
        <c:axId val="-2094997000"/>
        <c:scaling>
          <c:orientation val="minMax"/>
        </c:scaling>
        <c:delete val="0"/>
        <c:axPos val="l"/>
        <c:numFmt formatCode="#,##0" sourceLinked="0"/>
        <c:majorTickMark val="out"/>
        <c:minorTickMark val="none"/>
        <c:tickLblPos val="nextTo"/>
        <c:spPr>
          <a:ln w="3175">
            <a:solidFill>
              <a:srgbClr val="808080"/>
            </a:solidFill>
            <a:prstDash val="solid"/>
          </a:ln>
        </c:spPr>
        <c:txPr>
          <a:bodyPr/>
          <a:lstStyle/>
          <a:p>
            <a:pPr>
              <a:defRPr sz="2000"/>
            </a:pPr>
            <a:endParaRPr lang="zh-CN"/>
          </a:p>
        </c:txPr>
        <c:crossAx val="-2094678760"/>
        <c:crosses val="autoZero"/>
        <c:crossBetween val="midCat"/>
      </c:valAx>
      <c:spPr>
        <a:solidFill>
          <a:schemeClr val="bg1"/>
        </a:solidFill>
        <a:ln>
          <a:solidFill>
            <a:schemeClr val="tx1"/>
          </a:solidFill>
        </a:ln>
      </c:spPr>
    </c:plotArea>
    <c:plotVisOnly val="1"/>
    <c:dispBlanksAs val="gap"/>
    <c:showDLblsOverMax val="0"/>
  </c:chart>
  <c:spPr>
    <a:noFill/>
    <a:ln w="3175">
      <a:noFill/>
      <a:prstDash val="solid"/>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0"/>
          <c:order val="0"/>
          <c:tx>
            <c:strRef>
              <c:f>Sheet1!$B$11</c:f>
              <c:strCache>
                <c:ptCount val="1"/>
                <c:pt idx="0">
                  <c:v>Money Stock</c:v>
                </c:pt>
              </c:strCache>
            </c:strRef>
          </c:tx>
          <c:spPr>
            <a:ln w="44450">
              <a:solidFill>
                <a:srgbClr val="006600"/>
              </a:solidFill>
            </a:ln>
          </c:spPr>
          <c:marker>
            <c:symbol val="none"/>
          </c:marker>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Sheet1!$B$12:$B$228</c:f>
              <c:numCache>
                <c:formatCode>0.00%</c:formatCode>
                <c:ptCount val="217"/>
                <c:pt idx="0">
                  <c:v>3.7873499999999997E-2</c:v>
                </c:pt>
                <c:pt idx="1">
                  <c:v>3.0811399999999999E-2</c:v>
                </c:pt>
                <c:pt idx="2">
                  <c:v>3.5123300000000003E-2</c:v>
                </c:pt>
                <c:pt idx="3">
                  <c:v>4.6448999999999997E-2</c:v>
                </c:pt>
                <c:pt idx="4">
                  <c:v>5.8922000000000002E-2</c:v>
                </c:pt>
                <c:pt idx="5">
                  <c:v>6.9744299999999995E-2</c:v>
                </c:pt>
                <c:pt idx="6">
                  <c:v>6.8841799999999995E-2</c:v>
                </c:pt>
                <c:pt idx="7">
                  <c:v>7.2048899999999999E-2</c:v>
                </c:pt>
                <c:pt idx="8">
                  <c:v>7.5561199999999995E-2</c:v>
                </c:pt>
                <c:pt idx="9">
                  <c:v>7.8547000000000006E-2</c:v>
                </c:pt>
                <c:pt idx="10">
                  <c:v>7.6923099999999994E-2</c:v>
                </c:pt>
                <c:pt idx="11">
                  <c:v>7.9808000000000004E-2</c:v>
                </c:pt>
                <c:pt idx="12">
                  <c:v>8.1422700000000001E-2</c:v>
                </c:pt>
                <c:pt idx="13">
                  <c:v>8.2038E-2</c:v>
                </c:pt>
                <c:pt idx="14">
                  <c:v>8.7301599999999993E-2</c:v>
                </c:pt>
                <c:pt idx="15">
                  <c:v>8.6412900000000001E-2</c:v>
                </c:pt>
                <c:pt idx="16">
                  <c:v>8.0456600000000003E-2</c:v>
                </c:pt>
                <c:pt idx="17">
                  <c:v>7.5551999999999994E-2</c:v>
                </c:pt>
                <c:pt idx="18">
                  <c:v>7.7945799999999996E-2</c:v>
                </c:pt>
                <c:pt idx="19">
                  <c:v>7.9028100000000004E-2</c:v>
                </c:pt>
                <c:pt idx="20">
                  <c:v>8.2767300000000002E-2</c:v>
                </c:pt>
                <c:pt idx="21">
                  <c:v>8.2117200000000001E-2</c:v>
                </c:pt>
                <c:pt idx="22">
                  <c:v>7.8839199999999998E-2</c:v>
                </c:pt>
                <c:pt idx="23">
                  <c:v>8.03508E-2</c:v>
                </c:pt>
                <c:pt idx="24">
                  <c:v>7.9461000000000004E-2</c:v>
                </c:pt>
                <c:pt idx="25">
                  <c:v>7.4742900000000001E-2</c:v>
                </c:pt>
                <c:pt idx="26">
                  <c:v>6.0300399999999997E-2</c:v>
                </c:pt>
                <c:pt idx="27">
                  <c:v>4.8047399999999997E-2</c:v>
                </c:pt>
                <c:pt idx="28">
                  <c:v>4.4984900000000001E-2</c:v>
                </c:pt>
                <c:pt idx="29">
                  <c:v>5.7209700000000002E-2</c:v>
                </c:pt>
                <c:pt idx="30">
                  <c:v>7.9492599999999997E-2</c:v>
                </c:pt>
                <c:pt idx="31">
                  <c:v>9.1480000000000006E-2</c:v>
                </c:pt>
                <c:pt idx="32">
                  <c:v>9.2275999999999997E-2</c:v>
                </c:pt>
                <c:pt idx="33">
                  <c:v>8.4489999999999996E-2</c:v>
                </c:pt>
                <c:pt idx="34">
                  <c:v>7.61849E-2</c:v>
                </c:pt>
                <c:pt idx="35">
                  <c:v>7.8442700000000004E-2</c:v>
                </c:pt>
                <c:pt idx="36">
                  <c:v>7.8446199999999994E-2</c:v>
                </c:pt>
                <c:pt idx="37">
                  <c:v>7.0116899999999996E-2</c:v>
                </c:pt>
                <c:pt idx="38">
                  <c:v>5.6596899999999999E-2</c:v>
                </c:pt>
                <c:pt idx="39">
                  <c:v>4.1437000000000002E-2</c:v>
                </c:pt>
                <c:pt idx="40">
                  <c:v>2.7627200000000001E-2</c:v>
                </c:pt>
                <c:pt idx="41">
                  <c:v>2.5654400000000001E-2</c:v>
                </c:pt>
                <c:pt idx="42">
                  <c:v>4.2197699999999998E-2</c:v>
                </c:pt>
                <c:pt idx="43">
                  <c:v>6.0963099999999999E-2</c:v>
                </c:pt>
                <c:pt idx="44">
                  <c:v>9.1203000000000006E-2</c:v>
                </c:pt>
                <c:pt idx="45">
                  <c:v>0.1255704</c:v>
                </c:pt>
                <c:pt idx="46">
                  <c:v>0.1335316</c:v>
                </c:pt>
                <c:pt idx="47">
                  <c:v>0.1337518</c:v>
                </c:pt>
                <c:pt idx="48">
                  <c:v>0.1314517</c:v>
                </c:pt>
                <c:pt idx="49">
                  <c:v>0.1168168</c:v>
                </c:pt>
                <c:pt idx="50">
                  <c:v>0.1208631</c:v>
                </c:pt>
                <c:pt idx="51">
                  <c:v>0.1277683</c:v>
                </c:pt>
                <c:pt idx="52">
                  <c:v>0.12072769999999999</c:v>
                </c:pt>
                <c:pt idx="53">
                  <c:v>0.11132019999999999</c:v>
                </c:pt>
                <c:pt idx="54">
                  <c:v>9.0270600000000006E-2</c:v>
                </c:pt>
                <c:pt idx="55">
                  <c:v>6.8731100000000003E-2</c:v>
                </c:pt>
                <c:pt idx="56">
                  <c:v>6.33301E-2</c:v>
                </c:pt>
                <c:pt idx="57">
                  <c:v>5.86741E-2</c:v>
                </c:pt>
                <c:pt idx="58">
                  <c:v>5.5237399999999999E-2</c:v>
                </c:pt>
                <c:pt idx="59">
                  <c:v>5.7715000000000002E-2</c:v>
                </c:pt>
                <c:pt idx="60">
                  <c:v>5.82861E-2</c:v>
                </c:pt>
                <c:pt idx="61">
                  <c:v>8.4104700000000004E-2</c:v>
                </c:pt>
                <c:pt idx="62">
                  <c:v>0.11158849999999999</c:v>
                </c:pt>
                <c:pt idx="63">
                  <c:v>0.1213808</c:v>
                </c:pt>
                <c:pt idx="64">
                  <c:v>0.13539499999999999</c:v>
                </c:pt>
                <c:pt idx="65">
                  <c:v>0.12806999999999999</c:v>
                </c:pt>
                <c:pt idx="66">
                  <c:v>0.1173718</c:v>
                </c:pt>
                <c:pt idx="67">
                  <c:v>0.13048660000000001</c:v>
                </c:pt>
                <c:pt idx="68">
                  <c:v>0.13291629999999999</c:v>
                </c:pt>
                <c:pt idx="69">
                  <c:v>0.1295085</c:v>
                </c:pt>
                <c:pt idx="70">
                  <c:v>0.12561439999999999</c:v>
                </c:pt>
                <c:pt idx="71">
                  <c:v>0.1087491</c:v>
                </c:pt>
                <c:pt idx="72">
                  <c:v>9.23456E-2</c:v>
                </c:pt>
                <c:pt idx="73">
                  <c:v>8.35539E-2</c:v>
                </c:pt>
                <c:pt idx="74">
                  <c:v>7.8926099999999999E-2</c:v>
                </c:pt>
                <c:pt idx="75">
                  <c:v>7.6770699999999997E-2</c:v>
                </c:pt>
                <c:pt idx="76">
                  <c:v>7.2561799999999996E-2</c:v>
                </c:pt>
                <c:pt idx="77">
                  <c:v>7.7874499999999999E-2</c:v>
                </c:pt>
                <c:pt idx="78">
                  <c:v>8.3195900000000003E-2</c:v>
                </c:pt>
                <c:pt idx="79">
                  <c:v>7.9170000000000004E-2</c:v>
                </c:pt>
                <c:pt idx="80">
                  <c:v>8.2155000000000006E-2</c:v>
                </c:pt>
                <c:pt idx="81">
                  <c:v>7.2814799999999999E-2</c:v>
                </c:pt>
                <c:pt idx="82">
                  <c:v>7.9643000000000005E-2</c:v>
                </c:pt>
                <c:pt idx="83">
                  <c:v>8.6452600000000004E-2</c:v>
                </c:pt>
                <c:pt idx="84">
                  <c:v>8.5968900000000001E-2</c:v>
                </c:pt>
                <c:pt idx="85">
                  <c:v>9.9035999999999999E-2</c:v>
                </c:pt>
                <c:pt idx="86">
                  <c:v>8.5752700000000001E-2</c:v>
                </c:pt>
                <c:pt idx="87">
                  <c:v>9.0555399999999994E-2</c:v>
                </c:pt>
                <c:pt idx="88">
                  <c:v>9.6501500000000004E-2</c:v>
                </c:pt>
                <c:pt idx="89">
                  <c:v>9.0412099999999995E-2</c:v>
                </c:pt>
                <c:pt idx="90">
                  <c:v>8.931E-2</c:v>
                </c:pt>
                <c:pt idx="91">
                  <c:v>8.5798100000000002E-2</c:v>
                </c:pt>
                <c:pt idx="92">
                  <c:v>0.1202521</c:v>
                </c:pt>
                <c:pt idx="93">
                  <c:v>0.1250069</c:v>
                </c:pt>
                <c:pt idx="94">
                  <c:v>0.1240381</c:v>
                </c:pt>
                <c:pt idx="95">
                  <c:v>0.11929620000000001</c:v>
                </c:pt>
                <c:pt idx="96">
                  <c:v>8.3735199999999996E-2</c:v>
                </c:pt>
                <c:pt idx="97">
                  <c:v>7.9334000000000002E-2</c:v>
                </c:pt>
                <c:pt idx="98">
                  <c:v>7.6555899999999996E-2</c:v>
                </c:pt>
                <c:pt idx="99">
                  <c:v>8.0776500000000001E-2</c:v>
                </c:pt>
                <c:pt idx="100">
                  <c:v>8.9779800000000007E-2</c:v>
                </c:pt>
                <c:pt idx="101">
                  <c:v>8.5707800000000001E-2</c:v>
                </c:pt>
                <c:pt idx="102">
                  <c:v>9.4308400000000001E-2</c:v>
                </c:pt>
                <c:pt idx="103">
                  <c:v>8.6392700000000003E-2</c:v>
                </c:pt>
                <c:pt idx="104">
                  <c:v>7.0347099999999996E-2</c:v>
                </c:pt>
                <c:pt idx="105">
                  <c:v>7.9526899999999998E-2</c:v>
                </c:pt>
                <c:pt idx="106">
                  <c:v>8.3561800000000006E-2</c:v>
                </c:pt>
                <c:pt idx="107">
                  <c:v>9.1539599999999999E-2</c:v>
                </c:pt>
                <c:pt idx="108">
                  <c:v>9.2545500000000003E-2</c:v>
                </c:pt>
                <c:pt idx="109">
                  <c:v>7.3552199999999998E-2</c:v>
                </c:pt>
                <c:pt idx="110">
                  <c:v>5.3853999999999999E-2</c:v>
                </c:pt>
                <c:pt idx="111">
                  <c:v>4.2670300000000001E-2</c:v>
                </c:pt>
                <c:pt idx="112">
                  <c:v>4.4480800000000001E-2</c:v>
                </c:pt>
                <c:pt idx="113">
                  <c:v>5.5603600000000003E-2</c:v>
                </c:pt>
                <c:pt idx="114">
                  <c:v>5.8770799999999998E-2</c:v>
                </c:pt>
                <c:pt idx="115">
                  <c:v>5.6018100000000001E-2</c:v>
                </c:pt>
                <c:pt idx="116">
                  <c:v>4.3526700000000002E-2</c:v>
                </c:pt>
                <c:pt idx="117">
                  <c:v>3.0778199999999999E-2</c:v>
                </c:pt>
                <c:pt idx="118">
                  <c:v>4.0920600000000001E-2</c:v>
                </c:pt>
                <c:pt idx="119">
                  <c:v>5.2006400000000001E-2</c:v>
                </c:pt>
                <c:pt idx="120">
                  <c:v>6.1265300000000002E-2</c:v>
                </c:pt>
                <c:pt idx="121">
                  <c:v>6.2734100000000001E-2</c:v>
                </c:pt>
                <c:pt idx="122">
                  <c:v>5.40092E-2</c:v>
                </c:pt>
                <c:pt idx="123">
                  <c:v>4.1525800000000002E-2</c:v>
                </c:pt>
                <c:pt idx="124">
                  <c:v>3.9208899999999998E-2</c:v>
                </c:pt>
                <c:pt idx="125">
                  <c:v>4.2316300000000001E-2</c:v>
                </c:pt>
                <c:pt idx="126">
                  <c:v>3.50455E-2</c:v>
                </c:pt>
                <c:pt idx="127">
                  <c:v>3.0561000000000001E-2</c:v>
                </c:pt>
                <c:pt idx="128">
                  <c:v>2.69281E-2</c:v>
                </c:pt>
                <c:pt idx="129">
                  <c:v>1.6065800000000002E-2</c:v>
                </c:pt>
                <c:pt idx="130">
                  <c:v>1.32932E-2</c:v>
                </c:pt>
                <c:pt idx="131">
                  <c:v>1.7263899999999999E-2</c:v>
                </c:pt>
                <c:pt idx="132">
                  <c:v>5.6863E-3</c:v>
                </c:pt>
                <c:pt idx="133">
                  <c:v>9.4517000000000004E-3</c:v>
                </c:pt>
                <c:pt idx="134">
                  <c:v>1.3148200000000001E-2</c:v>
                </c:pt>
                <c:pt idx="135">
                  <c:v>1.20929E-2</c:v>
                </c:pt>
                <c:pt idx="136">
                  <c:v>1.7958600000000002E-2</c:v>
                </c:pt>
                <c:pt idx="137">
                  <c:v>1.6101299999999999E-2</c:v>
                </c:pt>
                <c:pt idx="138">
                  <c:v>1.1961400000000001E-2</c:v>
                </c:pt>
                <c:pt idx="139">
                  <c:v>5.6855999999999999E-3</c:v>
                </c:pt>
                <c:pt idx="140">
                  <c:v>4.0867000000000004E-3</c:v>
                </c:pt>
                <c:pt idx="141">
                  <c:v>1.08512E-2</c:v>
                </c:pt>
                <c:pt idx="142">
                  <c:v>2.8029599999999998E-2</c:v>
                </c:pt>
                <c:pt idx="143">
                  <c:v>3.8282700000000003E-2</c:v>
                </c:pt>
                <c:pt idx="144">
                  <c:v>4.9729099999999998E-2</c:v>
                </c:pt>
                <c:pt idx="145">
                  <c:v>5.2480600000000002E-2</c:v>
                </c:pt>
                <c:pt idx="146">
                  <c:v>4.4009699999999999E-2</c:v>
                </c:pt>
                <c:pt idx="147">
                  <c:v>4.6019900000000002E-2</c:v>
                </c:pt>
                <c:pt idx="148">
                  <c:v>4.63084E-2</c:v>
                </c:pt>
                <c:pt idx="149">
                  <c:v>4.5573500000000003E-2</c:v>
                </c:pt>
                <c:pt idx="150">
                  <c:v>5.2232000000000001E-2</c:v>
                </c:pt>
                <c:pt idx="151">
                  <c:v>5.62029E-2</c:v>
                </c:pt>
                <c:pt idx="152">
                  <c:v>6.23434E-2</c:v>
                </c:pt>
                <c:pt idx="153">
                  <c:v>7.0038699999999995E-2</c:v>
                </c:pt>
                <c:pt idx="154">
                  <c:v>7.0978600000000003E-2</c:v>
                </c:pt>
                <c:pt idx="155">
                  <c:v>8.1932400000000002E-2</c:v>
                </c:pt>
                <c:pt idx="156">
                  <c:v>8.0989500000000006E-2</c:v>
                </c:pt>
                <c:pt idx="157">
                  <c:v>7.6692999999999997E-2</c:v>
                </c:pt>
                <c:pt idx="158">
                  <c:v>7.4790099999999998E-2</c:v>
                </c:pt>
                <c:pt idx="159">
                  <c:v>6.1715300000000001E-2</c:v>
                </c:pt>
                <c:pt idx="160">
                  <c:v>5.9969099999999997E-2</c:v>
                </c:pt>
                <c:pt idx="161">
                  <c:v>6.2292800000000002E-2</c:v>
                </c:pt>
                <c:pt idx="162">
                  <c:v>5.9014400000000002E-2</c:v>
                </c:pt>
                <c:pt idx="163">
                  <c:v>6.0545300000000003E-2</c:v>
                </c:pt>
                <c:pt idx="164">
                  <c:v>7.15832E-2</c:v>
                </c:pt>
                <c:pt idx="165">
                  <c:v>8.0210900000000002E-2</c:v>
                </c:pt>
                <c:pt idx="166">
                  <c:v>9.1424400000000003E-2</c:v>
                </c:pt>
                <c:pt idx="167">
                  <c:v>9.9926100000000004E-2</c:v>
                </c:pt>
                <c:pt idx="168">
                  <c:v>9.0248900000000007E-2</c:v>
                </c:pt>
                <c:pt idx="169">
                  <c:v>7.2049000000000002E-2</c:v>
                </c:pt>
                <c:pt idx="170">
                  <c:v>6.8261699999999995E-2</c:v>
                </c:pt>
                <c:pt idx="171">
                  <c:v>6.6296999999999995E-2</c:v>
                </c:pt>
                <c:pt idx="172">
                  <c:v>6.4886700000000005E-2</c:v>
                </c:pt>
                <c:pt idx="173">
                  <c:v>7.7822299999999997E-2</c:v>
                </c:pt>
                <c:pt idx="174">
                  <c:v>7.9771900000000007E-2</c:v>
                </c:pt>
                <c:pt idx="175">
                  <c:v>5.6694599999999998E-2</c:v>
                </c:pt>
                <c:pt idx="176">
                  <c:v>4.8284500000000001E-2</c:v>
                </c:pt>
                <c:pt idx="177">
                  <c:v>4.95489E-2</c:v>
                </c:pt>
                <c:pt idx="178">
                  <c:v>3.9927200000000003E-2</c:v>
                </c:pt>
                <c:pt idx="179">
                  <c:v>5.5110899999999997E-2</c:v>
                </c:pt>
                <c:pt idx="180">
                  <c:v>5.2849599999999997E-2</c:v>
                </c:pt>
                <c:pt idx="181">
                  <c:v>3.8002800000000003E-2</c:v>
                </c:pt>
                <c:pt idx="182">
                  <c:v>4.0654500000000003E-2</c:v>
                </c:pt>
                <c:pt idx="183">
                  <c:v>4.1208000000000002E-2</c:v>
                </c:pt>
                <c:pt idx="184">
                  <c:v>4.8729099999999997E-2</c:v>
                </c:pt>
                <c:pt idx="185">
                  <c:v>5.2474899999999998E-2</c:v>
                </c:pt>
                <c:pt idx="186">
                  <c:v>5.2297499999999997E-2</c:v>
                </c:pt>
                <c:pt idx="187">
                  <c:v>5.61228E-2</c:v>
                </c:pt>
                <c:pt idx="188">
                  <c:v>5.7600999999999999E-2</c:v>
                </c:pt>
                <c:pt idx="189">
                  <c:v>6.4061800000000002E-2</c:v>
                </c:pt>
                <c:pt idx="190">
                  <c:v>6.5193699999999993E-2</c:v>
                </c:pt>
                <c:pt idx="191">
                  <c:v>5.9766899999999998E-2</c:v>
                </c:pt>
                <c:pt idx="192">
                  <c:v>6.4106499999999997E-2</c:v>
                </c:pt>
                <c:pt idx="193">
                  <c:v>6.4262E-2</c:v>
                </c:pt>
                <c:pt idx="194">
                  <c:v>6.0916999999999999E-2</c:v>
                </c:pt>
                <c:pt idx="195">
                  <c:v>8.3253599999999997E-2</c:v>
                </c:pt>
                <c:pt idx="196">
                  <c:v>9.6848900000000002E-2</c:v>
                </c:pt>
                <c:pt idx="197">
                  <c:v>9.0410000000000004E-2</c:v>
                </c:pt>
                <c:pt idx="198">
                  <c:v>8.0790799999999996E-2</c:v>
                </c:pt>
                <c:pt idx="199">
                  <c:v>5.3355699999999999E-2</c:v>
                </c:pt>
                <c:pt idx="200">
                  <c:v>2.02863E-2</c:v>
                </c:pt>
                <c:pt idx="201">
                  <c:v>1.90192E-2</c:v>
                </c:pt>
                <c:pt idx="202">
                  <c:v>2.63374E-2</c:v>
                </c:pt>
                <c:pt idx="203">
                  <c:v>3.3221500000000001E-2</c:v>
                </c:pt>
                <c:pt idx="204">
                  <c:v>4.6492100000000001E-2</c:v>
                </c:pt>
                <c:pt idx="205">
                  <c:v>5.4985699999999998E-2</c:v>
                </c:pt>
                <c:pt idx="206">
                  <c:v>9.3044799999999997E-2</c:v>
                </c:pt>
                <c:pt idx="207">
                  <c:v>9.6962999999999994E-2</c:v>
                </c:pt>
                <c:pt idx="208">
                  <c:v>0.101535</c:v>
                </c:pt>
                <c:pt idx="209">
                  <c:v>9.6342300000000006E-2</c:v>
                </c:pt>
                <c:pt idx="210">
                  <c:v>7.0486800000000002E-2</c:v>
                </c:pt>
                <c:pt idx="211">
                  <c:v>7.5445700000000004E-2</c:v>
                </c:pt>
                <c:pt idx="212">
                  <c:v>7.3414900000000005E-2</c:v>
                </c:pt>
                <c:pt idx="213">
                  <c:v>7.0513000000000006E-2</c:v>
                </c:pt>
                <c:pt idx="214">
                  <c:v>6.5895099999999998E-2</c:v>
                </c:pt>
                <c:pt idx="215">
                  <c:v>6.0864599999999998E-2</c:v>
                </c:pt>
                <c:pt idx="216">
                  <c:v>5.9869600000000002E-2</c:v>
                </c:pt>
              </c:numCache>
            </c:numRef>
          </c:yVal>
          <c:smooth val="0"/>
          <c:extLst>
            <c:ext xmlns:c16="http://schemas.microsoft.com/office/drawing/2014/chart" uri="{C3380CC4-5D6E-409C-BE32-E72D297353CC}">
              <c16:uniqueId val="{00000000-3FBE-4ADD-B7D8-DF31C296B1AC}"/>
            </c:ext>
          </c:extLst>
        </c:ser>
        <c:ser>
          <c:idx val="1"/>
          <c:order val="1"/>
          <c:tx>
            <c:strRef>
              <c:f>Sheet1!$C$11</c:f>
              <c:strCache>
                <c:ptCount val="1"/>
                <c:pt idx="0">
                  <c:v>GDP Deflator</c:v>
                </c:pt>
              </c:strCache>
            </c:strRef>
          </c:tx>
          <c:spPr>
            <a:ln w="44450">
              <a:solidFill>
                <a:srgbClr val="CC0000"/>
              </a:solidFill>
            </a:ln>
          </c:spPr>
          <c:marker>
            <c:symbol val="none"/>
          </c:marker>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1-3FBE-4ADD-B7D8-DF31C296B1AC}"/>
            </c:ext>
          </c:extLst>
        </c:ser>
        <c:dLbls>
          <c:showLegendKey val="0"/>
          <c:showVal val="0"/>
          <c:showCatName val="0"/>
          <c:showSerName val="0"/>
          <c:showPercent val="0"/>
          <c:showBubbleSize val="0"/>
        </c:dLbls>
        <c:axId val="-2071357400"/>
        <c:axId val="-2092062040"/>
      </c:scatterChart>
      <c:valAx>
        <c:axId val="-2071357400"/>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92062040"/>
        <c:crosses val="autoZero"/>
        <c:crossBetween val="midCat"/>
        <c:majorUnit val="5"/>
        <c:minorUnit val="2"/>
      </c:valAx>
      <c:valAx>
        <c:axId val="-2092062040"/>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71357400"/>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0"/>
          <c:order val="0"/>
          <c:tx>
            <c:strRef>
              <c:f>Sheet1!$B$11</c:f>
              <c:strCache>
                <c:ptCount val="1"/>
                <c:pt idx="0">
                  <c:v>Money Stock</c:v>
                </c:pt>
              </c:strCache>
            </c:strRef>
          </c:tx>
          <c:spPr>
            <a:ln w="44450">
              <a:solidFill>
                <a:srgbClr val="A9CAA6"/>
              </a:solidFill>
            </a:ln>
          </c:spPr>
          <c:marker>
            <c:symbol val="none"/>
          </c:marker>
          <c:trendline>
            <c:spPr>
              <a:ln w="44450">
                <a:solidFill>
                  <a:srgbClr val="2FBD3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Sheet1!$B$12:$B$228</c:f>
              <c:numCache>
                <c:formatCode>0.00%</c:formatCode>
                <c:ptCount val="217"/>
                <c:pt idx="0">
                  <c:v>3.7873499999999997E-2</c:v>
                </c:pt>
                <c:pt idx="1">
                  <c:v>3.0811399999999999E-2</c:v>
                </c:pt>
                <c:pt idx="2">
                  <c:v>3.5123300000000003E-2</c:v>
                </c:pt>
                <c:pt idx="3">
                  <c:v>4.6448999999999997E-2</c:v>
                </c:pt>
                <c:pt idx="4">
                  <c:v>5.8922000000000002E-2</c:v>
                </c:pt>
                <c:pt idx="5">
                  <c:v>6.9744299999999995E-2</c:v>
                </c:pt>
                <c:pt idx="6">
                  <c:v>6.8841799999999995E-2</c:v>
                </c:pt>
                <c:pt idx="7">
                  <c:v>7.2048899999999999E-2</c:v>
                </c:pt>
                <c:pt idx="8">
                  <c:v>7.5561199999999995E-2</c:v>
                </c:pt>
                <c:pt idx="9">
                  <c:v>7.8547000000000006E-2</c:v>
                </c:pt>
                <c:pt idx="10">
                  <c:v>7.6923099999999994E-2</c:v>
                </c:pt>
                <c:pt idx="11">
                  <c:v>7.9808000000000004E-2</c:v>
                </c:pt>
                <c:pt idx="12">
                  <c:v>8.1422700000000001E-2</c:v>
                </c:pt>
                <c:pt idx="13">
                  <c:v>8.2038E-2</c:v>
                </c:pt>
                <c:pt idx="14">
                  <c:v>8.7301599999999993E-2</c:v>
                </c:pt>
                <c:pt idx="15">
                  <c:v>8.6412900000000001E-2</c:v>
                </c:pt>
                <c:pt idx="16">
                  <c:v>8.0456600000000003E-2</c:v>
                </c:pt>
                <c:pt idx="17">
                  <c:v>7.5551999999999994E-2</c:v>
                </c:pt>
                <c:pt idx="18">
                  <c:v>7.7945799999999996E-2</c:v>
                </c:pt>
                <c:pt idx="19">
                  <c:v>7.9028100000000004E-2</c:v>
                </c:pt>
                <c:pt idx="20">
                  <c:v>8.2767300000000002E-2</c:v>
                </c:pt>
                <c:pt idx="21">
                  <c:v>8.2117200000000001E-2</c:v>
                </c:pt>
                <c:pt idx="22">
                  <c:v>7.8839199999999998E-2</c:v>
                </c:pt>
                <c:pt idx="23">
                  <c:v>8.03508E-2</c:v>
                </c:pt>
                <c:pt idx="24">
                  <c:v>7.9461000000000004E-2</c:v>
                </c:pt>
                <c:pt idx="25">
                  <c:v>7.4742900000000001E-2</c:v>
                </c:pt>
                <c:pt idx="26">
                  <c:v>6.0300399999999997E-2</c:v>
                </c:pt>
                <c:pt idx="27">
                  <c:v>4.8047399999999997E-2</c:v>
                </c:pt>
                <c:pt idx="28">
                  <c:v>4.4984900000000001E-2</c:v>
                </c:pt>
                <c:pt idx="29">
                  <c:v>5.7209700000000002E-2</c:v>
                </c:pt>
                <c:pt idx="30">
                  <c:v>7.9492599999999997E-2</c:v>
                </c:pt>
                <c:pt idx="31">
                  <c:v>9.1480000000000006E-2</c:v>
                </c:pt>
                <c:pt idx="32">
                  <c:v>9.2275999999999997E-2</c:v>
                </c:pt>
                <c:pt idx="33">
                  <c:v>8.4489999999999996E-2</c:v>
                </c:pt>
                <c:pt idx="34">
                  <c:v>7.61849E-2</c:v>
                </c:pt>
                <c:pt idx="35">
                  <c:v>7.8442700000000004E-2</c:v>
                </c:pt>
                <c:pt idx="36">
                  <c:v>7.8446199999999994E-2</c:v>
                </c:pt>
                <c:pt idx="37">
                  <c:v>7.0116899999999996E-2</c:v>
                </c:pt>
                <c:pt idx="38">
                  <c:v>5.6596899999999999E-2</c:v>
                </c:pt>
                <c:pt idx="39">
                  <c:v>4.1437000000000002E-2</c:v>
                </c:pt>
                <c:pt idx="40">
                  <c:v>2.7627200000000001E-2</c:v>
                </c:pt>
                <c:pt idx="41">
                  <c:v>2.5654400000000001E-2</c:v>
                </c:pt>
                <c:pt idx="42">
                  <c:v>4.2197699999999998E-2</c:v>
                </c:pt>
                <c:pt idx="43">
                  <c:v>6.0963099999999999E-2</c:v>
                </c:pt>
                <c:pt idx="44">
                  <c:v>9.1203000000000006E-2</c:v>
                </c:pt>
                <c:pt idx="45">
                  <c:v>0.1255704</c:v>
                </c:pt>
                <c:pt idx="46">
                  <c:v>0.1335316</c:v>
                </c:pt>
                <c:pt idx="47">
                  <c:v>0.1337518</c:v>
                </c:pt>
                <c:pt idx="48">
                  <c:v>0.1314517</c:v>
                </c:pt>
                <c:pt idx="49">
                  <c:v>0.1168168</c:v>
                </c:pt>
                <c:pt idx="50">
                  <c:v>0.1208631</c:v>
                </c:pt>
                <c:pt idx="51">
                  <c:v>0.1277683</c:v>
                </c:pt>
                <c:pt idx="52">
                  <c:v>0.12072769999999999</c:v>
                </c:pt>
                <c:pt idx="53">
                  <c:v>0.11132019999999999</c:v>
                </c:pt>
                <c:pt idx="54">
                  <c:v>9.0270600000000006E-2</c:v>
                </c:pt>
                <c:pt idx="55">
                  <c:v>6.8731100000000003E-2</c:v>
                </c:pt>
                <c:pt idx="56">
                  <c:v>6.33301E-2</c:v>
                </c:pt>
                <c:pt idx="57">
                  <c:v>5.86741E-2</c:v>
                </c:pt>
                <c:pt idx="58">
                  <c:v>5.5237399999999999E-2</c:v>
                </c:pt>
                <c:pt idx="59">
                  <c:v>5.7715000000000002E-2</c:v>
                </c:pt>
                <c:pt idx="60">
                  <c:v>5.82861E-2</c:v>
                </c:pt>
                <c:pt idx="61">
                  <c:v>8.4104700000000004E-2</c:v>
                </c:pt>
                <c:pt idx="62">
                  <c:v>0.11158849999999999</c:v>
                </c:pt>
                <c:pt idx="63">
                  <c:v>0.1213808</c:v>
                </c:pt>
                <c:pt idx="64">
                  <c:v>0.13539499999999999</c:v>
                </c:pt>
                <c:pt idx="65">
                  <c:v>0.12806999999999999</c:v>
                </c:pt>
                <c:pt idx="66">
                  <c:v>0.1173718</c:v>
                </c:pt>
                <c:pt idx="67">
                  <c:v>0.13048660000000001</c:v>
                </c:pt>
                <c:pt idx="68">
                  <c:v>0.13291629999999999</c:v>
                </c:pt>
                <c:pt idx="69">
                  <c:v>0.1295085</c:v>
                </c:pt>
                <c:pt idx="70">
                  <c:v>0.12561439999999999</c:v>
                </c:pt>
                <c:pt idx="71">
                  <c:v>0.1087491</c:v>
                </c:pt>
                <c:pt idx="72">
                  <c:v>9.23456E-2</c:v>
                </c:pt>
                <c:pt idx="73">
                  <c:v>8.35539E-2</c:v>
                </c:pt>
                <c:pt idx="74">
                  <c:v>7.8926099999999999E-2</c:v>
                </c:pt>
                <c:pt idx="75">
                  <c:v>7.6770699999999997E-2</c:v>
                </c:pt>
                <c:pt idx="76">
                  <c:v>7.2561799999999996E-2</c:v>
                </c:pt>
                <c:pt idx="77">
                  <c:v>7.7874499999999999E-2</c:v>
                </c:pt>
                <c:pt idx="78">
                  <c:v>8.3195900000000003E-2</c:v>
                </c:pt>
                <c:pt idx="79">
                  <c:v>7.9170000000000004E-2</c:v>
                </c:pt>
                <c:pt idx="80">
                  <c:v>8.2155000000000006E-2</c:v>
                </c:pt>
                <c:pt idx="81">
                  <c:v>7.2814799999999999E-2</c:v>
                </c:pt>
                <c:pt idx="82">
                  <c:v>7.9643000000000005E-2</c:v>
                </c:pt>
                <c:pt idx="83">
                  <c:v>8.6452600000000004E-2</c:v>
                </c:pt>
                <c:pt idx="84">
                  <c:v>8.5968900000000001E-2</c:v>
                </c:pt>
                <c:pt idx="85">
                  <c:v>9.9035999999999999E-2</c:v>
                </c:pt>
                <c:pt idx="86">
                  <c:v>8.5752700000000001E-2</c:v>
                </c:pt>
                <c:pt idx="87">
                  <c:v>9.0555399999999994E-2</c:v>
                </c:pt>
                <c:pt idx="88">
                  <c:v>9.6501500000000004E-2</c:v>
                </c:pt>
                <c:pt idx="89">
                  <c:v>9.0412099999999995E-2</c:v>
                </c:pt>
                <c:pt idx="90">
                  <c:v>8.931E-2</c:v>
                </c:pt>
                <c:pt idx="91">
                  <c:v>8.5798100000000002E-2</c:v>
                </c:pt>
                <c:pt idx="92">
                  <c:v>0.1202521</c:v>
                </c:pt>
                <c:pt idx="93">
                  <c:v>0.1250069</c:v>
                </c:pt>
                <c:pt idx="94">
                  <c:v>0.1240381</c:v>
                </c:pt>
                <c:pt idx="95">
                  <c:v>0.11929620000000001</c:v>
                </c:pt>
                <c:pt idx="96">
                  <c:v>8.3735199999999996E-2</c:v>
                </c:pt>
                <c:pt idx="97">
                  <c:v>7.9334000000000002E-2</c:v>
                </c:pt>
                <c:pt idx="98">
                  <c:v>7.6555899999999996E-2</c:v>
                </c:pt>
                <c:pt idx="99">
                  <c:v>8.0776500000000001E-2</c:v>
                </c:pt>
                <c:pt idx="100">
                  <c:v>8.9779800000000007E-2</c:v>
                </c:pt>
                <c:pt idx="101">
                  <c:v>8.5707800000000001E-2</c:v>
                </c:pt>
                <c:pt idx="102">
                  <c:v>9.4308400000000001E-2</c:v>
                </c:pt>
                <c:pt idx="103">
                  <c:v>8.6392700000000003E-2</c:v>
                </c:pt>
                <c:pt idx="104">
                  <c:v>7.0347099999999996E-2</c:v>
                </c:pt>
                <c:pt idx="105">
                  <c:v>7.9526899999999998E-2</c:v>
                </c:pt>
                <c:pt idx="106">
                  <c:v>8.3561800000000006E-2</c:v>
                </c:pt>
                <c:pt idx="107">
                  <c:v>9.1539599999999999E-2</c:v>
                </c:pt>
                <c:pt idx="108">
                  <c:v>9.2545500000000003E-2</c:v>
                </c:pt>
                <c:pt idx="109">
                  <c:v>7.3552199999999998E-2</c:v>
                </c:pt>
                <c:pt idx="110">
                  <c:v>5.3853999999999999E-2</c:v>
                </c:pt>
                <c:pt idx="111">
                  <c:v>4.2670300000000001E-2</c:v>
                </c:pt>
                <c:pt idx="112">
                  <c:v>4.4480800000000001E-2</c:v>
                </c:pt>
                <c:pt idx="113">
                  <c:v>5.5603600000000003E-2</c:v>
                </c:pt>
                <c:pt idx="114">
                  <c:v>5.8770799999999998E-2</c:v>
                </c:pt>
                <c:pt idx="115">
                  <c:v>5.6018100000000001E-2</c:v>
                </c:pt>
                <c:pt idx="116">
                  <c:v>4.3526700000000002E-2</c:v>
                </c:pt>
                <c:pt idx="117">
                  <c:v>3.0778199999999999E-2</c:v>
                </c:pt>
                <c:pt idx="118">
                  <c:v>4.0920600000000001E-2</c:v>
                </c:pt>
                <c:pt idx="119">
                  <c:v>5.2006400000000001E-2</c:v>
                </c:pt>
                <c:pt idx="120">
                  <c:v>6.1265300000000002E-2</c:v>
                </c:pt>
                <c:pt idx="121">
                  <c:v>6.2734100000000001E-2</c:v>
                </c:pt>
                <c:pt idx="122">
                  <c:v>5.40092E-2</c:v>
                </c:pt>
                <c:pt idx="123">
                  <c:v>4.1525800000000002E-2</c:v>
                </c:pt>
                <c:pt idx="124">
                  <c:v>3.9208899999999998E-2</c:v>
                </c:pt>
                <c:pt idx="125">
                  <c:v>4.2316300000000001E-2</c:v>
                </c:pt>
                <c:pt idx="126">
                  <c:v>3.50455E-2</c:v>
                </c:pt>
                <c:pt idx="127">
                  <c:v>3.0561000000000001E-2</c:v>
                </c:pt>
                <c:pt idx="128">
                  <c:v>2.69281E-2</c:v>
                </c:pt>
                <c:pt idx="129">
                  <c:v>1.6065800000000002E-2</c:v>
                </c:pt>
                <c:pt idx="130">
                  <c:v>1.32932E-2</c:v>
                </c:pt>
                <c:pt idx="131">
                  <c:v>1.7263899999999999E-2</c:v>
                </c:pt>
                <c:pt idx="132">
                  <c:v>5.6863E-3</c:v>
                </c:pt>
                <c:pt idx="133">
                  <c:v>9.4517000000000004E-3</c:v>
                </c:pt>
                <c:pt idx="134">
                  <c:v>1.3148200000000001E-2</c:v>
                </c:pt>
                <c:pt idx="135">
                  <c:v>1.20929E-2</c:v>
                </c:pt>
                <c:pt idx="136">
                  <c:v>1.7958600000000002E-2</c:v>
                </c:pt>
                <c:pt idx="137">
                  <c:v>1.6101299999999999E-2</c:v>
                </c:pt>
                <c:pt idx="138">
                  <c:v>1.1961400000000001E-2</c:v>
                </c:pt>
                <c:pt idx="139">
                  <c:v>5.6855999999999999E-3</c:v>
                </c:pt>
                <c:pt idx="140">
                  <c:v>4.0867000000000004E-3</c:v>
                </c:pt>
                <c:pt idx="141">
                  <c:v>1.08512E-2</c:v>
                </c:pt>
                <c:pt idx="142">
                  <c:v>2.8029599999999998E-2</c:v>
                </c:pt>
                <c:pt idx="143">
                  <c:v>3.8282700000000003E-2</c:v>
                </c:pt>
                <c:pt idx="144">
                  <c:v>4.9729099999999998E-2</c:v>
                </c:pt>
                <c:pt idx="145">
                  <c:v>5.2480600000000002E-2</c:v>
                </c:pt>
                <c:pt idx="146">
                  <c:v>4.4009699999999999E-2</c:v>
                </c:pt>
                <c:pt idx="147">
                  <c:v>4.6019900000000002E-2</c:v>
                </c:pt>
                <c:pt idx="148">
                  <c:v>4.63084E-2</c:v>
                </c:pt>
                <c:pt idx="149">
                  <c:v>4.5573500000000003E-2</c:v>
                </c:pt>
                <c:pt idx="150">
                  <c:v>5.2232000000000001E-2</c:v>
                </c:pt>
                <c:pt idx="151">
                  <c:v>5.62029E-2</c:v>
                </c:pt>
                <c:pt idx="152">
                  <c:v>6.23434E-2</c:v>
                </c:pt>
                <c:pt idx="153">
                  <c:v>7.0038699999999995E-2</c:v>
                </c:pt>
                <c:pt idx="154">
                  <c:v>7.0978600000000003E-2</c:v>
                </c:pt>
                <c:pt idx="155">
                  <c:v>8.1932400000000002E-2</c:v>
                </c:pt>
                <c:pt idx="156">
                  <c:v>8.0989500000000006E-2</c:v>
                </c:pt>
                <c:pt idx="157">
                  <c:v>7.6692999999999997E-2</c:v>
                </c:pt>
                <c:pt idx="158">
                  <c:v>7.4790099999999998E-2</c:v>
                </c:pt>
                <c:pt idx="159">
                  <c:v>6.1715300000000001E-2</c:v>
                </c:pt>
                <c:pt idx="160">
                  <c:v>5.9969099999999997E-2</c:v>
                </c:pt>
                <c:pt idx="161">
                  <c:v>6.2292800000000002E-2</c:v>
                </c:pt>
                <c:pt idx="162">
                  <c:v>5.9014400000000002E-2</c:v>
                </c:pt>
                <c:pt idx="163">
                  <c:v>6.0545300000000003E-2</c:v>
                </c:pt>
                <c:pt idx="164">
                  <c:v>7.15832E-2</c:v>
                </c:pt>
                <c:pt idx="165">
                  <c:v>8.0210900000000002E-2</c:v>
                </c:pt>
                <c:pt idx="166">
                  <c:v>9.1424400000000003E-2</c:v>
                </c:pt>
                <c:pt idx="167">
                  <c:v>9.9926100000000004E-2</c:v>
                </c:pt>
                <c:pt idx="168">
                  <c:v>9.0248900000000007E-2</c:v>
                </c:pt>
                <c:pt idx="169">
                  <c:v>7.2049000000000002E-2</c:v>
                </c:pt>
                <c:pt idx="170">
                  <c:v>6.8261699999999995E-2</c:v>
                </c:pt>
                <c:pt idx="171">
                  <c:v>6.6296999999999995E-2</c:v>
                </c:pt>
                <c:pt idx="172">
                  <c:v>6.4886700000000005E-2</c:v>
                </c:pt>
                <c:pt idx="173">
                  <c:v>7.7822299999999997E-2</c:v>
                </c:pt>
                <c:pt idx="174">
                  <c:v>7.9771900000000007E-2</c:v>
                </c:pt>
                <c:pt idx="175">
                  <c:v>5.6694599999999998E-2</c:v>
                </c:pt>
                <c:pt idx="176">
                  <c:v>4.8284500000000001E-2</c:v>
                </c:pt>
                <c:pt idx="177">
                  <c:v>4.95489E-2</c:v>
                </c:pt>
                <c:pt idx="178">
                  <c:v>3.9927200000000003E-2</c:v>
                </c:pt>
                <c:pt idx="179">
                  <c:v>5.5110899999999997E-2</c:v>
                </c:pt>
                <c:pt idx="180">
                  <c:v>5.2849599999999997E-2</c:v>
                </c:pt>
                <c:pt idx="181">
                  <c:v>3.8002800000000003E-2</c:v>
                </c:pt>
                <c:pt idx="182">
                  <c:v>4.0654500000000003E-2</c:v>
                </c:pt>
                <c:pt idx="183">
                  <c:v>4.1208000000000002E-2</c:v>
                </c:pt>
                <c:pt idx="184">
                  <c:v>4.8729099999999997E-2</c:v>
                </c:pt>
                <c:pt idx="185">
                  <c:v>5.2474899999999998E-2</c:v>
                </c:pt>
                <c:pt idx="186">
                  <c:v>5.2297499999999997E-2</c:v>
                </c:pt>
                <c:pt idx="187">
                  <c:v>5.61228E-2</c:v>
                </c:pt>
                <c:pt idx="188">
                  <c:v>5.7600999999999999E-2</c:v>
                </c:pt>
                <c:pt idx="189">
                  <c:v>6.4061800000000002E-2</c:v>
                </c:pt>
                <c:pt idx="190">
                  <c:v>6.5193699999999993E-2</c:v>
                </c:pt>
                <c:pt idx="191">
                  <c:v>5.9766899999999998E-2</c:v>
                </c:pt>
                <c:pt idx="192">
                  <c:v>6.4106499999999997E-2</c:v>
                </c:pt>
                <c:pt idx="193">
                  <c:v>6.4262E-2</c:v>
                </c:pt>
                <c:pt idx="194">
                  <c:v>6.0916999999999999E-2</c:v>
                </c:pt>
                <c:pt idx="195">
                  <c:v>8.3253599999999997E-2</c:v>
                </c:pt>
                <c:pt idx="196">
                  <c:v>9.6848900000000002E-2</c:v>
                </c:pt>
                <c:pt idx="197">
                  <c:v>9.0410000000000004E-2</c:v>
                </c:pt>
                <c:pt idx="198">
                  <c:v>8.0790799999999996E-2</c:v>
                </c:pt>
                <c:pt idx="199">
                  <c:v>5.3355699999999999E-2</c:v>
                </c:pt>
                <c:pt idx="200">
                  <c:v>2.02863E-2</c:v>
                </c:pt>
                <c:pt idx="201">
                  <c:v>1.90192E-2</c:v>
                </c:pt>
                <c:pt idx="202">
                  <c:v>2.63374E-2</c:v>
                </c:pt>
                <c:pt idx="203">
                  <c:v>3.3221500000000001E-2</c:v>
                </c:pt>
                <c:pt idx="204">
                  <c:v>4.6492100000000001E-2</c:v>
                </c:pt>
                <c:pt idx="205">
                  <c:v>5.4985699999999998E-2</c:v>
                </c:pt>
                <c:pt idx="206">
                  <c:v>9.3044799999999997E-2</c:v>
                </c:pt>
                <c:pt idx="207">
                  <c:v>9.6962999999999994E-2</c:v>
                </c:pt>
                <c:pt idx="208">
                  <c:v>0.101535</c:v>
                </c:pt>
                <c:pt idx="209">
                  <c:v>9.6342300000000006E-2</c:v>
                </c:pt>
                <c:pt idx="210">
                  <c:v>7.0486800000000002E-2</c:v>
                </c:pt>
                <c:pt idx="211">
                  <c:v>7.5445700000000004E-2</c:v>
                </c:pt>
                <c:pt idx="212">
                  <c:v>7.3414900000000005E-2</c:v>
                </c:pt>
                <c:pt idx="213">
                  <c:v>7.0513000000000006E-2</c:v>
                </c:pt>
                <c:pt idx="214">
                  <c:v>6.5895099999999998E-2</c:v>
                </c:pt>
                <c:pt idx="215">
                  <c:v>6.0864599999999998E-2</c:v>
                </c:pt>
                <c:pt idx="216">
                  <c:v>5.9869600000000002E-2</c:v>
                </c:pt>
              </c:numCache>
            </c:numRef>
          </c:yVal>
          <c:smooth val="0"/>
          <c:extLst>
            <c:ext xmlns:c16="http://schemas.microsoft.com/office/drawing/2014/chart" uri="{C3380CC4-5D6E-409C-BE32-E72D297353CC}">
              <c16:uniqueId val="{00000001-E27B-4E29-96E1-7A109C8BE54B}"/>
            </c:ext>
          </c:extLst>
        </c:ser>
        <c:ser>
          <c:idx val="1"/>
          <c:order val="1"/>
          <c:tx>
            <c:strRef>
              <c:f>Sheet1!$C$11</c:f>
              <c:strCache>
                <c:ptCount val="1"/>
                <c:pt idx="0">
                  <c:v>GDP Deflator</c:v>
                </c:pt>
              </c:strCache>
            </c:strRef>
          </c:tx>
          <c:spPr>
            <a:ln w="44450">
              <a:solidFill>
                <a:srgbClr val="D49192"/>
              </a:solidFill>
            </a:ln>
          </c:spPr>
          <c:marker>
            <c:symbol val="none"/>
          </c:marker>
          <c:trendline>
            <c:spPr>
              <a:ln w="44450">
                <a:solidFill>
                  <a:srgbClr val="FF000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3-E27B-4E29-96E1-7A109C8BE54B}"/>
            </c:ext>
          </c:extLst>
        </c:ser>
        <c:dLbls>
          <c:showLegendKey val="0"/>
          <c:showVal val="0"/>
          <c:showCatName val="0"/>
          <c:showSerName val="0"/>
          <c:showPercent val="0"/>
          <c:showBubbleSize val="0"/>
        </c:dLbls>
        <c:axId val="-2114506808"/>
        <c:axId val="-2097770408"/>
      </c:scatterChart>
      <c:valAx>
        <c:axId val="-2114506808"/>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97770408"/>
        <c:crosses val="autoZero"/>
        <c:crossBetween val="midCat"/>
        <c:majorUnit val="5"/>
        <c:minorUnit val="2"/>
      </c:valAx>
      <c:valAx>
        <c:axId val="-2097770408"/>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14506808"/>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81692913385801"/>
          <c:y val="3.6271808999081702E-2"/>
          <c:w val="0.82611526684164505"/>
          <c:h val="0.85629017447199296"/>
        </c:manualLayout>
      </c:layout>
      <c:scatterChart>
        <c:scatterStyle val="lineMarker"/>
        <c:varyColors val="0"/>
        <c:ser>
          <c:idx val="0"/>
          <c:order val="0"/>
          <c:tx>
            <c:strRef>
              <c:f>Sheet1!$C$7</c:f>
              <c:strCache>
                <c:ptCount val="1"/>
                <c:pt idx="0">
                  <c:v>CPI</c:v>
                </c:pt>
              </c:strCache>
            </c:strRef>
          </c:tx>
          <c:spPr>
            <a:ln w="44450">
              <a:solidFill>
                <a:srgbClr val="FF6600"/>
              </a:solidFill>
            </a:ln>
          </c:spPr>
          <c:marker>
            <c:symbol val="none"/>
          </c:marker>
          <c:xVal>
            <c:numRef>
              <c:f>Sheet1!$B$8:$B$666</c:f>
              <c:numCache>
                <c:formatCode>0.00</c:formatCode>
                <c:ptCount val="659"/>
                <c:pt idx="0">
                  <c:v>1960</c:v>
                </c:pt>
                <c:pt idx="1">
                  <c:v>1960.083333333333</c:v>
                </c:pt>
                <c:pt idx="2">
                  <c:v>1960.166666666667</c:v>
                </c:pt>
                <c:pt idx="3">
                  <c:v>1960.25</c:v>
                </c:pt>
                <c:pt idx="4">
                  <c:v>1960.333333333333</c:v>
                </c:pt>
                <c:pt idx="5">
                  <c:v>1960.416666666667</c:v>
                </c:pt>
                <c:pt idx="6">
                  <c:v>1960.5</c:v>
                </c:pt>
                <c:pt idx="7">
                  <c:v>1960.583333333333</c:v>
                </c:pt>
                <c:pt idx="8">
                  <c:v>1960.666666666667</c:v>
                </c:pt>
                <c:pt idx="9">
                  <c:v>1960.75</c:v>
                </c:pt>
                <c:pt idx="10">
                  <c:v>1960.833333333333</c:v>
                </c:pt>
                <c:pt idx="11">
                  <c:v>1960.916666666667</c:v>
                </c:pt>
                <c:pt idx="12">
                  <c:v>1961</c:v>
                </c:pt>
                <c:pt idx="13">
                  <c:v>1961.0833333333301</c:v>
                </c:pt>
                <c:pt idx="14">
                  <c:v>1961.1666666666699</c:v>
                </c:pt>
                <c:pt idx="15">
                  <c:v>1961.25</c:v>
                </c:pt>
                <c:pt idx="16">
                  <c:v>1961.3333333333301</c:v>
                </c:pt>
                <c:pt idx="17">
                  <c:v>1961.4166666666699</c:v>
                </c:pt>
                <c:pt idx="18">
                  <c:v>1961.5</c:v>
                </c:pt>
                <c:pt idx="19">
                  <c:v>1961.5833333333301</c:v>
                </c:pt>
                <c:pt idx="20">
                  <c:v>1961.6666666666699</c:v>
                </c:pt>
                <c:pt idx="21">
                  <c:v>1961.75</c:v>
                </c:pt>
                <c:pt idx="22">
                  <c:v>1961.8333333333301</c:v>
                </c:pt>
                <c:pt idx="23">
                  <c:v>1961.9166666666599</c:v>
                </c:pt>
                <c:pt idx="24">
                  <c:v>1962</c:v>
                </c:pt>
                <c:pt idx="25">
                  <c:v>1962.0833333333301</c:v>
                </c:pt>
                <c:pt idx="26">
                  <c:v>1962.1666666666599</c:v>
                </c:pt>
                <c:pt idx="27">
                  <c:v>1962.25</c:v>
                </c:pt>
                <c:pt idx="28">
                  <c:v>1962.3333333333301</c:v>
                </c:pt>
                <c:pt idx="29">
                  <c:v>1962.4166666666599</c:v>
                </c:pt>
                <c:pt idx="30">
                  <c:v>1962.5</c:v>
                </c:pt>
                <c:pt idx="31">
                  <c:v>1962.5833333333301</c:v>
                </c:pt>
                <c:pt idx="32">
                  <c:v>1962.6666666666599</c:v>
                </c:pt>
                <c:pt idx="33">
                  <c:v>1962.75</c:v>
                </c:pt>
                <c:pt idx="34">
                  <c:v>1962.8333333333301</c:v>
                </c:pt>
                <c:pt idx="35">
                  <c:v>1962.9166666666599</c:v>
                </c:pt>
                <c:pt idx="36">
                  <c:v>1963</c:v>
                </c:pt>
                <c:pt idx="37">
                  <c:v>1963.0833333333301</c:v>
                </c:pt>
                <c:pt idx="38">
                  <c:v>1963.1666666666599</c:v>
                </c:pt>
                <c:pt idx="39">
                  <c:v>1963.25</c:v>
                </c:pt>
                <c:pt idx="40">
                  <c:v>1963.3333333333301</c:v>
                </c:pt>
                <c:pt idx="41">
                  <c:v>1963.4166666666599</c:v>
                </c:pt>
                <c:pt idx="42">
                  <c:v>1963.5</c:v>
                </c:pt>
                <c:pt idx="43">
                  <c:v>1963.5833333333301</c:v>
                </c:pt>
                <c:pt idx="44">
                  <c:v>1963.6666666666599</c:v>
                </c:pt>
                <c:pt idx="45">
                  <c:v>1963.75</c:v>
                </c:pt>
                <c:pt idx="46">
                  <c:v>1963.8333333333301</c:v>
                </c:pt>
                <c:pt idx="47">
                  <c:v>1963.9166666666599</c:v>
                </c:pt>
                <c:pt idx="48">
                  <c:v>1964</c:v>
                </c:pt>
                <c:pt idx="49">
                  <c:v>1964.0833333333301</c:v>
                </c:pt>
                <c:pt idx="50">
                  <c:v>1964.1666666666599</c:v>
                </c:pt>
                <c:pt idx="51">
                  <c:v>1964.25</c:v>
                </c:pt>
                <c:pt idx="52">
                  <c:v>1964.3333333333301</c:v>
                </c:pt>
                <c:pt idx="53">
                  <c:v>1964.4166666666599</c:v>
                </c:pt>
                <c:pt idx="54">
                  <c:v>1964.5</c:v>
                </c:pt>
                <c:pt idx="55">
                  <c:v>1964.5833333333301</c:v>
                </c:pt>
                <c:pt idx="56">
                  <c:v>1964.6666666666599</c:v>
                </c:pt>
                <c:pt idx="57">
                  <c:v>1964.75</c:v>
                </c:pt>
                <c:pt idx="58">
                  <c:v>1964.8333333333301</c:v>
                </c:pt>
                <c:pt idx="59">
                  <c:v>1964.9166666666599</c:v>
                </c:pt>
                <c:pt idx="60">
                  <c:v>1965</c:v>
                </c:pt>
                <c:pt idx="61">
                  <c:v>1965.0833333333301</c:v>
                </c:pt>
                <c:pt idx="62">
                  <c:v>1965.1666666666599</c:v>
                </c:pt>
                <c:pt idx="63">
                  <c:v>1965.25</c:v>
                </c:pt>
                <c:pt idx="64">
                  <c:v>1965.3333333333301</c:v>
                </c:pt>
                <c:pt idx="65">
                  <c:v>1965.4166666666599</c:v>
                </c:pt>
                <c:pt idx="66">
                  <c:v>1965.49999999999</c:v>
                </c:pt>
                <c:pt idx="67">
                  <c:v>1965.5833333333301</c:v>
                </c:pt>
                <c:pt idx="68">
                  <c:v>1965.6666666666599</c:v>
                </c:pt>
                <c:pt idx="69">
                  <c:v>1965.74999999999</c:v>
                </c:pt>
                <c:pt idx="70">
                  <c:v>1965.8333333333301</c:v>
                </c:pt>
                <c:pt idx="71">
                  <c:v>1965.9166666666599</c:v>
                </c:pt>
                <c:pt idx="72">
                  <c:v>1965.99999999999</c:v>
                </c:pt>
                <c:pt idx="73">
                  <c:v>1966.0833333333301</c:v>
                </c:pt>
                <c:pt idx="74">
                  <c:v>1966.1666666666599</c:v>
                </c:pt>
                <c:pt idx="75">
                  <c:v>1966.24999999999</c:v>
                </c:pt>
                <c:pt idx="76">
                  <c:v>1966.3333333333301</c:v>
                </c:pt>
                <c:pt idx="77">
                  <c:v>1966.4166666666599</c:v>
                </c:pt>
                <c:pt idx="78">
                  <c:v>1966.49999999999</c:v>
                </c:pt>
                <c:pt idx="79">
                  <c:v>1966.5833333333301</c:v>
                </c:pt>
                <c:pt idx="80">
                  <c:v>1966.6666666666599</c:v>
                </c:pt>
                <c:pt idx="81">
                  <c:v>1966.74999999999</c:v>
                </c:pt>
                <c:pt idx="82">
                  <c:v>1966.8333333333301</c:v>
                </c:pt>
                <c:pt idx="83">
                  <c:v>1966.9166666666599</c:v>
                </c:pt>
                <c:pt idx="84">
                  <c:v>1966.99999999999</c:v>
                </c:pt>
                <c:pt idx="85">
                  <c:v>1967.0833333333301</c:v>
                </c:pt>
                <c:pt idx="86">
                  <c:v>1967.1666666666599</c:v>
                </c:pt>
                <c:pt idx="87">
                  <c:v>1967.24999999999</c:v>
                </c:pt>
                <c:pt idx="88">
                  <c:v>1967.3333333333301</c:v>
                </c:pt>
                <c:pt idx="89">
                  <c:v>1967.4166666666599</c:v>
                </c:pt>
                <c:pt idx="90">
                  <c:v>1967.49999999999</c:v>
                </c:pt>
                <c:pt idx="91">
                  <c:v>1967.5833333333301</c:v>
                </c:pt>
                <c:pt idx="92">
                  <c:v>1967.6666666666599</c:v>
                </c:pt>
                <c:pt idx="93">
                  <c:v>1967.74999999999</c:v>
                </c:pt>
                <c:pt idx="94">
                  <c:v>1967.8333333333301</c:v>
                </c:pt>
                <c:pt idx="95">
                  <c:v>1967.9166666666599</c:v>
                </c:pt>
                <c:pt idx="96">
                  <c:v>1967.99999999999</c:v>
                </c:pt>
                <c:pt idx="97">
                  <c:v>1968.0833333333301</c:v>
                </c:pt>
                <c:pt idx="98">
                  <c:v>1968.1666666666599</c:v>
                </c:pt>
                <c:pt idx="99">
                  <c:v>1968.24999999999</c:v>
                </c:pt>
                <c:pt idx="100">
                  <c:v>1968.3333333333301</c:v>
                </c:pt>
                <c:pt idx="101">
                  <c:v>1968.4166666666599</c:v>
                </c:pt>
                <c:pt idx="102">
                  <c:v>1968.49999999999</c:v>
                </c:pt>
                <c:pt idx="103">
                  <c:v>1968.5833333333301</c:v>
                </c:pt>
                <c:pt idx="104">
                  <c:v>1968.6666666666599</c:v>
                </c:pt>
                <c:pt idx="105">
                  <c:v>1968.74999999999</c:v>
                </c:pt>
                <c:pt idx="106">
                  <c:v>1968.8333333333301</c:v>
                </c:pt>
                <c:pt idx="107">
                  <c:v>1968.9166666666599</c:v>
                </c:pt>
                <c:pt idx="108">
                  <c:v>1968.99999999999</c:v>
                </c:pt>
                <c:pt idx="109">
                  <c:v>1969.0833333333301</c:v>
                </c:pt>
                <c:pt idx="110">
                  <c:v>1969.1666666666599</c:v>
                </c:pt>
                <c:pt idx="111">
                  <c:v>1969.24999999999</c:v>
                </c:pt>
                <c:pt idx="112">
                  <c:v>1969.3333333333201</c:v>
                </c:pt>
                <c:pt idx="113">
                  <c:v>1969.4166666666599</c:v>
                </c:pt>
                <c:pt idx="114">
                  <c:v>1969.49999999999</c:v>
                </c:pt>
                <c:pt idx="115">
                  <c:v>1969.5833333333201</c:v>
                </c:pt>
                <c:pt idx="116">
                  <c:v>1969.6666666666599</c:v>
                </c:pt>
                <c:pt idx="117">
                  <c:v>1969.74999999999</c:v>
                </c:pt>
                <c:pt idx="118">
                  <c:v>1969.8333333333201</c:v>
                </c:pt>
                <c:pt idx="119">
                  <c:v>1969.9166666666599</c:v>
                </c:pt>
                <c:pt idx="120">
                  <c:v>1969.99999999999</c:v>
                </c:pt>
                <c:pt idx="121">
                  <c:v>1970.0833333333201</c:v>
                </c:pt>
                <c:pt idx="122">
                  <c:v>1970.1666666666599</c:v>
                </c:pt>
                <c:pt idx="123">
                  <c:v>1970.24999999999</c:v>
                </c:pt>
                <c:pt idx="124">
                  <c:v>1970.3333333333201</c:v>
                </c:pt>
                <c:pt idx="125">
                  <c:v>1970.4166666666599</c:v>
                </c:pt>
                <c:pt idx="126">
                  <c:v>1970.49999999999</c:v>
                </c:pt>
                <c:pt idx="127">
                  <c:v>1970.5833333333201</c:v>
                </c:pt>
                <c:pt idx="128">
                  <c:v>1970.6666666666599</c:v>
                </c:pt>
                <c:pt idx="129">
                  <c:v>1970.74999999999</c:v>
                </c:pt>
                <c:pt idx="130">
                  <c:v>1970.8333333333201</c:v>
                </c:pt>
                <c:pt idx="131">
                  <c:v>1970.9166666666599</c:v>
                </c:pt>
                <c:pt idx="132">
                  <c:v>1970.99999999999</c:v>
                </c:pt>
                <c:pt idx="133">
                  <c:v>1971.0833333333201</c:v>
                </c:pt>
                <c:pt idx="134">
                  <c:v>1971.1666666666599</c:v>
                </c:pt>
                <c:pt idx="135">
                  <c:v>1971.24999999999</c:v>
                </c:pt>
                <c:pt idx="136">
                  <c:v>1971.3333333333201</c:v>
                </c:pt>
                <c:pt idx="137">
                  <c:v>1971.4166666666599</c:v>
                </c:pt>
                <c:pt idx="138">
                  <c:v>1971.49999999999</c:v>
                </c:pt>
                <c:pt idx="139">
                  <c:v>1971.5833333333201</c:v>
                </c:pt>
                <c:pt idx="140">
                  <c:v>1971.6666666666599</c:v>
                </c:pt>
                <c:pt idx="141">
                  <c:v>1971.74999999999</c:v>
                </c:pt>
                <c:pt idx="142">
                  <c:v>1971.8333333333201</c:v>
                </c:pt>
                <c:pt idx="143">
                  <c:v>1971.9166666666599</c:v>
                </c:pt>
                <c:pt idx="144">
                  <c:v>1971.99999999999</c:v>
                </c:pt>
                <c:pt idx="145">
                  <c:v>1972.0833333333201</c:v>
                </c:pt>
                <c:pt idx="146">
                  <c:v>1972.1666666666599</c:v>
                </c:pt>
                <c:pt idx="147">
                  <c:v>1972.24999999999</c:v>
                </c:pt>
                <c:pt idx="148">
                  <c:v>1972.3333333333201</c:v>
                </c:pt>
                <c:pt idx="149">
                  <c:v>1972.4166666666599</c:v>
                </c:pt>
                <c:pt idx="150">
                  <c:v>1972.49999999999</c:v>
                </c:pt>
                <c:pt idx="151">
                  <c:v>1972.5833333333201</c:v>
                </c:pt>
                <c:pt idx="152">
                  <c:v>1972.6666666666599</c:v>
                </c:pt>
                <c:pt idx="153">
                  <c:v>1972.74999999999</c:v>
                </c:pt>
                <c:pt idx="154">
                  <c:v>1972.8333333333201</c:v>
                </c:pt>
                <c:pt idx="155">
                  <c:v>1972.9166666666499</c:v>
                </c:pt>
                <c:pt idx="156">
                  <c:v>1972.99999999999</c:v>
                </c:pt>
                <c:pt idx="157">
                  <c:v>1973.0833333333201</c:v>
                </c:pt>
                <c:pt idx="158">
                  <c:v>1973.1666666666499</c:v>
                </c:pt>
                <c:pt idx="159">
                  <c:v>1973.24999999999</c:v>
                </c:pt>
                <c:pt idx="160">
                  <c:v>1973.3333333333201</c:v>
                </c:pt>
                <c:pt idx="161">
                  <c:v>1973.4166666666499</c:v>
                </c:pt>
                <c:pt idx="162">
                  <c:v>1973.49999999999</c:v>
                </c:pt>
                <c:pt idx="163">
                  <c:v>1973.5833333333201</c:v>
                </c:pt>
                <c:pt idx="164">
                  <c:v>1973.6666666666499</c:v>
                </c:pt>
                <c:pt idx="165">
                  <c:v>1973.74999999999</c:v>
                </c:pt>
                <c:pt idx="166">
                  <c:v>1973.8333333333201</c:v>
                </c:pt>
                <c:pt idx="167">
                  <c:v>1973.9166666666499</c:v>
                </c:pt>
                <c:pt idx="168">
                  <c:v>1973.99999999999</c:v>
                </c:pt>
                <c:pt idx="169">
                  <c:v>1974.0833333333201</c:v>
                </c:pt>
                <c:pt idx="170">
                  <c:v>1974.1666666666499</c:v>
                </c:pt>
                <c:pt idx="171">
                  <c:v>1974.24999999999</c:v>
                </c:pt>
                <c:pt idx="172">
                  <c:v>1974.3333333333201</c:v>
                </c:pt>
                <c:pt idx="173">
                  <c:v>1974.4166666666499</c:v>
                </c:pt>
                <c:pt idx="174">
                  <c:v>1974.49999999999</c:v>
                </c:pt>
                <c:pt idx="175">
                  <c:v>1974.5833333333201</c:v>
                </c:pt>
                <c:pt idx="176">
                  <c:v>1974.6666666666499</c:v>
                </c:pt>
                <c:pt idx="177">
                  <c:v>1974.74999999999</c:v>
                </c:pt>
                <c:pt idx="178">
                  <c:v>1974.8333333333201</c:v>
                </c:pt>
                <c:pt idx="179">
                  <c:v>1974.9166666666499</c:v>
                </c:pt>
                <c:pt idx="180">
                  <c:v>1974.99999999999</c:v>
                </c:pt>
                <c:pt idx="181">
                  <c:v>1975.0833333333201</c:v>
                </c:pt>
                <c:pt idx="182">
                  <c:v>1975.1666666666499</c:v>
                </c:pt>
                <c:pt idx="183">
                  <c:v>1975.24999999999</c:v>
                </c:pt>
                <c:pt idx="184">
                  <c:v>1975.3333333333201</c:v>
                </c:pt>
                <c:pt idx="185">
                  <c:v>1975.4166666666499</c:v>
                </c:pt>
                <c:pt idx="186">
                  <c:v>1975.49999999999</c:v>
                </c:pt>
                <c:pt idx="187">
                  <c:v>1975.5833333333201</c:v>
                </c:pt>
                <c:pt idx="188">
                  <c:v>1975.6666666666499</c:v>
                </c:pt>
                <c:pt idx="189">
                  <c:v>1975.74999999999</c:v>
                </c:pt>
                <c:pt idx="190">
                  <c:v>1975.8333333333201</c:v>
                </c:pt>
                <c:pt idx="191">
                  <c:v>1975.9166666666499</c:v>
                </c:pt>
                <c:pt idx="192">
                  <c:v>1975.99999999999</c:v>
                </c:pt>
                <c:pt idx="193">
                  <c:v>1976.0833333333201</c:v>
                </c:pt>
                <c:pt idx="194">
                  <c:v>1976.1666666666499</c:v>
                </c:pt>
                <c:pt idx="195">
                  <c:v>1976.24999999999</c:v>
                </c:pt>
                <c:pt idx="196">
                  <c:v>1976.3333333333201</c:v>
                </c:pt>
                <c:pt idx="197">
                  <c:v>1976.4166666666499</c:v>
                </c:pt>
                <c:pt idx="198">
                  <c:v>1976.49999999998</c:v>
                </c:pt>
                <c:pt idx="199">
                  <c:v>1976.5833333333201</c:v>
                </c:pt>
                <c:pt idx="200">
                  <c:v>1976.6666666666499</c:v>
                </c:pt>
                <c:pt idx="201">
                  <c:v>1976.74999999998</c:v>
                </c:pt>
                <c:pt idx="202">
                  <c:v>1976.8333333333201</c:v>
                </c:pt>
                <c:pt idx="203">
                  <c:v>1976.9166666666499</c:v>
                </c:pt>
                <c:pt idx="204">
                  <c:v>1976.99999999998</c:v>
                </c:pt>
                <c:pt idx="205">
                  <c:v>1977.0833333333201</c:v>
                </c:pt>
                <c:pt idx="206">
                  <c:v>1977.1666666666499</c:v>
                </c:pt>
                <c:pt idx="207">
                  <c:v>1977.24999999998</c:v>
                </c:pt>
                <c:pt idx="208">
                  <c:v>1977.3333333333201</c:v>
                </c:pt>
                <c:pt idx="209">
                  <c:v>1977.4166666666499</c:v>
                </c:pt>
                <c:pt idx="210">
                  <c:v>1977.49999999998</c:v>
                </c:pt>
                <c:pt idx="211">
                  <c:v>1977.5833333333201</c:v>
                </c:pt>
                <c:pt idx="212">
                  <c:v>1977.6666666666499</c:v>
                </c:pt>
                <c:pt idx="213">
                  <c:v>1977.74999999998</c:v>
                </c:pt>
                <c:pt idx="214">
                  <c:v>1977.8333333333201</c:v>
                </c:pt>
                <c:pt idx="215">
                  <c:v>1977.9166666666499</c:v>
                </c:pt>
                <c:pt idx="216">
                  <c:v>1977.99999999998</c:v>
                </c:pt>
                <c:pt idx="217">
                  <c:v>1978.0833333333201</c:v>
                </c:pt>
                <c:pt idx="218">
                  <c:v>1978.1666666666499</c:v>
                </c:pt>
                <c:pt idx="219">
                  <c:v>1978.24999999998</c:v>
                </c:pt>
                <c:pt idx="220">
                  <c:v>1978.3333333333201</c:v>
                </c:pt>
                <c:pt idx="221">
                  <c:v>1978.4166666666499</c:v>
                </c:pt>
                <c:pt idx="222">
                  <c:v>1978.49999999998</c:v>
                </c:pt>
                <c:pt idx="223">
                  <c:v>1978.5833333333201</c:v>
                </c:pt>
                <c:pt idx="224">
                  <c:v>1978.6666666666499</c:v>
                </c:pt>
                <c:pt idx="225">
                  <c:v>1978.74999999998</c:v>
                </c:pt>
                <c:pt idx="226">
                  <c:v>1978.8333333333201</c:v>
                </c:pt>
                <c:pt idx="227">
                  <c:v>1978.9166666666499</c:v>
                </c:pt>
                <c:pt idx="228">
                  <c:v>1978.99999999998</c:v>
                </c:pt>
                <c:pt idx="229">
                  <c:v>1979.0833333333201</c:v>
                </c:pt>
                <c:pt idx="230">
                  <c:v>1979.1666666666499</c:v>
                </c:pt>
                <c:pt idx="231">
                  <c:v>1979.24999999998</c:v>
                </c:pt>
                <c:pt idx="232">
                  <c:v>1979.3333333333201</c:v>
                </c:pt>
                <c:pt idx="233">
                  <c:v>1979.4166666666499</c:v>
                </c:pt>
                <c:pt idx="234">
                  <c:v>1979.49999999998</c:v>
                </c:pt>
                <c:pt idx="235">
                  <c:v>1979.5833333333201</c:v>
                </c:pt>
                <c:pt idx="236">
                  <c:v>1979.6666666666499</c:v>
                </c:pt>
                <c:pt idx="237">
                  <c:v>1979.74999999998</c:v>
                </c:pt>
                <c:pt idx="238">
                  <c:v>1979.8333333333201</c:v>
                </c:pt>
                <c:pt idx="239">
                  <c:v>1979.9166666666499</c:v>
                </c:pt>
                <c:pt idx="240">
                  <c:v>1979.99999999998</c:v>
                </c:pt>
                <c:pt idx="241">
                  <c:v>1980.0833333333201</c:v>
                </c:pt>
                <c:pt idx="242">
                  <c:v>1980.1666666666499</c:v>
                </c:pt>
                <c:pt idx="243">
                  <c:v>1980.24999999998</c:v>
                </c:pt>
                <c:pt idx="244">
                  <c:v>1980.3333333333101</c:v>
                </c:pt>
                <c:pt idx="245">
                  <c:v>1980.4166666666499</c:v>
                </c:pt>
                <c:pt idx="246">
                  <c:v>1980.49999999998</c:v>
                </c:pt>
                <c:pt idx="247">
                  <c:v>1980.5833333333101</c:v>
                </c:pt>
                <c:pt idx="248">
                  <c:v>1980.6666666666499</c:v>
                </c:pt>
                <c:pt idx="249">
                  <c:v>1980.74999999998</c:v>
                </c:pt>
                <c:pt idx="250">
                  <c:v>1980.8333333333101</c:v>
                </c:pt>
                <c:pt idx="251">
                  <c:v>1980.9166666666499</c:v>
                </c:pt>
                <c:pt idx="252">
                  <c:v>1980.99999999998</c:v>
                </c:pt>
                <c:pt idx="253">
                  <c:v>1981.0833333333101</c:v>
                </c:pt>
                <c:pt idx="254">
                  <c:v>1981.1666666666499</c:v>
                </c:pt>
                <c:pt idx="255">
                  <c:v>1981.24999999998</c:v>
                </c:pt>
                <c:pt idx="256">
                  <c:v>1981.3333333333101</c:v>
                </c:pt>
                <c:pt idx="257">
                  <c:v>1981.4166666666499</c:v>
                </c:pt>
                <c:pt idx="258">
                  <c:v>1981.49999999998</c:v>
                </c:pt>
                <c:pt idx="259">
                  <c:v>1981.5833333333101</c:v>
                </c:pt>
                <c:pt idx="260">
                  <c:v>1981.6666666666499</c:v>
                </c:pt>
                <c:pt idx="261">
                  <c:v>1981.74999999998</c:v>
                </c:pt>
                <c:pt idx="262">
                  <c:v>1981.8333333333101</c:v>
                </c:pt>
                <c:pt idx="263">
                  <c:v>1981.9166666666499</c:v>
                </c:pt>
                <c:pt idx="264">
                  <c:v>1981.99999999998</c:v>
                </c:pt>
                <c:pt idx="265">
                  <c:v>1982.0833333333101</c:v>
                </c:pt>
                <c:pt idx="266">
                  <c:v>1982.1666666666499</c:v>
                </c:pt>
                <c:pt idx="267">
                  <c:v>1982.24999999998</c:v>
                </c:pt>
                <c:pt idx="268">
                  <c:v>1982.3333333333101</c:v>
                </c:pt>
                <c:pt idx="269">
                  <c:v>1982.4166666666499</c:v>
                </c:pt>
                <c:pt idx="270">
                  <c:v>1982.49999999998</c:v>
                </c:pt>
                <c:pt idx="271">
                  <c:v>1982.5833333333101</c:v>
                </c:pt>
                <c:pt idx="272">
                  <c:v>1982.6666666666499</c:v>
                </c:pt>
                <c:pt idx="273">
                  <c:v>1982.74999999998</c:v>
                </c:pt>
                <c:pt idx="274">
                  <c:v>1982.8333333333101</c:v>
                </c:pt>
                <c:pt idx="275">
                  <c:v>1982.9166666666499</c:v>
                </c:pt>
                <c:pt idx="276">
                  <c:v>1982.99999999998</c:v>
                </c:pt>
                <c:pt idx="277">
                  <c:v>1983.0833333333101</c:v>
                </c:pt>
                <c:pt idx="278">
                  <c:v>1983.1666666666499</c:v>
                </c:pt>
                <c:pt idx="279">
                  <c:v>1983.24999999998</c:v>
                </c:pt>
                <c:pt idx="280">
                  <c:v>1983.3333333333101</c:v>
                </c:pt>
                <c:pt idx="281">
                  <c:v>1983.4166666666499</c:v>
                </c:pt>
                <c:pt idx="282">
                  <c:v>1983.49999999998</c:v>
                </c:pt>
                <c:pt idx="283">
                  <c:v>1983.5833333333101</c:v>
                </c:pt>
                <c:pt idx="284">
                  <c:v>1983.6666666666499</c:v>
                </c:pt>
                <c:pt idx="285">
                  <c:v>1983.74999999998</c:v>
                </c:pt>
                <c:pt idx="286">
                  <c:v>1983.8333333333101</c:v>
                </c:pt>
                <c:pt idx="287">
                  <c:v>1983.9166666666399</c:v>
                </c:pt>
                <c:pt idx="288">
                  <c:v>1983.99999999998</c:v>
                </c:pt>
                <c:pt idx="289">
                  <c:v>1984.0833333333101</c:v>
                </c:pt>
                <c:pt idx="290">
                  <c:v>1984.1666666666399</c:v>
                </c:pt>
                <c:pt idx="291">
                  <c:v>1984.24999999998</c:v>
                </c:pt>
                <c:pt idx="292">
                  <c:v>1984.3333333333101</c:v>
                </c:pt>
                <c:pt idx="293">
                  <c:v>1984.4166666666399</c:v>
                </c:pt>
                <c:pt idx="294">
                  <c:v>1984.49999999998</c:v>
                </c:pt>
                <c:pt idx="295">
                  <c:v>1984.5833333333101</c:v>
                </c:pt>
                <c:pt idx="296">
                  <c:v>1984.6666666666399</c:v>
                </c:pt>
                <c:pt idx="297">
                  <c:v>1984.74999999998</c:v>
                </c:pt>
                <c:pt idx="298">
                  <c:v>1984.8333333333101</c:v>
                </c:pt>
                <c:pt idx="299">
                  <c:v>1984.9166666666399</c:v>
                </c:pt>
                <c:pt idx="300">
                  <c:v>1984.99999999998</c:v>
                </c:pt>
                <c:pt idx="301">
                  <c:v>1985.0833333333101</c:v>
                </c:pt>
                <c:pt idx="302">
                  <c:v>1985.1666666666399</c:v>
                </c:pt>
                <c:pt idx="303">
                  <c:v>1985.24999999998</c:v>
                </c:pt>
                <c:pt idx="304">
                  <c:v>1985.3333333333101</c:v>
                </c:pt>
                <c:pt idx="305">
                  <c:v>1985.4166666666399</c:v>
                </c:pt>
                <c:pt idx="306">
                  <c:v>1985.49999999998</c:v>
                </c:pt>
                <c:pt idx="307">
                  <c:v>1985.5833333333101</c:v>
                </c:pt>
                <c:pt idx="308">
                  <c:v>1985.6666666666399</c:v>
                </c:pt>
                <c:pt idx="309">
                  <c:v>1985.74999999998</c:v>
                </c:pt>
                <c:pt idx="310">
                  <c:v>1985.8333333333101</c:v>
                </c:pt>
                <c:pt idx="311">
                  <c:v>1985.9166666666399</c:v>
                </c:pt>
                <c:pt idx="312">
                  <c:v>1985.99999999998</c:v>
                </c:pt>
                <c:pt idx="313">
                  <c:v>1986.0833333333101</c:v>
                </c:pt>
                <c:pt idx="314">
                  <c:v>1986.1666666666399</c:v>
                </c:pt>
                <c:pt idx="315">
                  <c:v>1986.24999999998</c:v>
                </c:pt>
                <c:pt idx="316">
                  <c:v>1986.3333333333101</c:v>
                </c:pt>
                <c:pt idx="317">
                  <c:v>1986.4166666666399</c:v>
                </c:pt>
                <c:pt idx="318">
                  <c:v>1986.49999999998</c:v>
                </c:pt>
                <c:pt idx="319">
                  <c:v>1986.5833333333101</c:v>
                </c:pt>
                <c:pt idx="320">
                  <c:v>1986.6666666666399</c:v>
                </c:pt>
                <c:pt idx="321">
                  <c:v>1986.74999999998</c:v>
                </c:pt>
                <c:pt idx="322">
                  <c:v>1986.8333333333101</c:v>
                </c:pt>
                <c:pt idx="323">
                  <c:v>1986.9166666666399</c:v>
                </c:pt>
                <c:pt idx="324">
                  <c:v>1986.99999999998</c:v>
                </c:pt>
                <c:pt idx="325">
                  <c:v>1987.0833333333101</c:v>
                </c:pt>
                <c:pt idx="326">
                  <c:v>1987.1666666666399</c:v>
                </c:pt>
                <c:pt idx="327">
                  <c:v>1987.24999999998</c:v>
                </c:pt>
                <c:pt idx="328">
                  <c:v>1987.3333333333101</c:v>
                </c:pt>
                <c:pt idx="329">
                  <c:v>1987.4166666666399</c:v>
                </c:pt>
                <c:pt idx="330">
                  <c:v>1987.49999999997</c:v>
                </c:pt>
                <c:pt idx="331">
                  <c:v>1987.5833333333101</c:v>
                </c:pt>
                <c:pt idx="332">
                  <c:v>1987.6666666666399</c:v>
                </c:pt>
                <c:pt idx="333">
                  <c:v>1987.74999999997</c:v>
                </c:pt>
                <c:pt idx="334">
                  <c:v>1987.8333333333101</c:v>
                </c:pt>
                <c:pt idx="335">
                  <c:v>1987.9166666666399</c:v>
                </c:pt>
                <c:pt idx="336">
                  <c:v>1987.99999999997</c:v>
                </c:pt>
                <c:pt idx="337">
                  <c:v>1988.0833333333101</c:v>
                </c:pt>
                <c:pt idx="338">
                  <c:v>1988.1666666666399</c:v>
                </c:pt>
                <c:pt idx="339">
                  <c:v>1988.24999999997</c:v>
                </c:pt>
                <c:pt idx="340">
                  <c:v>1988.3333333333101</c:v>
                </c:pt>
                <c:pt idx="341">
                  <c:v>1988.4166666666399</c:v>
                </c:pt>
                <c:pt idx="342">
                  <c:v>1988.49999999997</c:v>
                </c:pt>
                <c:pt idx="343">
                  <c:v>1988.5833333333101</c:v>
                </c:pt>
                <c:pt idx="344">
                  <c:v>1988.6666666666399</c:v>
                </c:pt>
                <c:pt idx="345">
                  <c:v>1988.74999999997</c:v>
                </c:pt>
                <c:pt idx="346">
                  <c:v>1988.8333333333101</c:v>
                </c:pt>
                <c:pt idx="347">
                  <c:v>1988.9166666666399</c:v>
                </c:pt>
                <c:pt idx="348">
                  <c:v>1988.99999999997</c:v>
                </c:pt>
                <c:pt idx="349">
                  <c:v>1989.0833333333101</c:v>
                </c:pt>
                <c:pt idx="350">
                  <c:v>1989.1666666666399</c:v>
                </c:pt>
                <c:pt idx="351">
                  <c:v>1989.24999999997</c:v>
                </c:pt>
                <c:pt idx="352">
                  <c:v>1989.3333333333101</c:v>
                </c:pt>
                <c:pt idx="353">
                  <c:v>1989.4166666666399</c:v>
                </c:pt>
                <c:pt idx="354">
                  <c:v>1989.49999999997</c:v>
                </c:pt>
                <c:pt idx="355">
                  <c:v>1989.5833333333101</c:v>
                </c:pt>
                <c:pt idx="356">
                  <c:v>1989.6666666666399</c:v>
                </c:pt>
                <c:pt idx="357">
                  <c:v>1989.74999999997</c:v>
                </c:pt>
                <c:pt idx="358">
                  <c:v>1989.8333333333101</c:v>
                </c:pt>
                <c:pt idx="359">
                  <c:v>1989.9166666666399</c:v>
                </c:pt>
                <c:pt idx="360">
                  <c:v>1989.99999999997</c:v>
                </c:pt>
                <c:pt idx="361">
                  <c:v>1990.0833333333101</c:v>
                </c:pt>
                <c:pt idx="362">
                  <c:v>1990.1666666666399</c:v>
                </c:pt>
                <c:pt idx="363">
                  <c:v>1990.24999999997</c:v>
                </c:pt>
                <c:pt idx="364">
                  <c:v>1990.3333333333101</c:v>
                </c:pt>
                <c:pt idx="365">
                  <c:v>1990.4166666666399</c:v>
                </c:pt>
                <c:pt idx="366">
                  <c:v>1990.49999999997</c:v>
                </c:pt>
                <c:pt idx="367">
                  <c:v>1990.5833333333101</c:v>
                </c:pt>
                <c:pt idx="368">
                  <c:v>1990.6666666666399</c:v>
                </c:pt>
                <c:pt idx="369">
                  <c:v>1990.74999999997</c:v>
                </c:pt>
                <c:pt idx="370">
                  <c:v>1990.8333333333101</c:v>
                </c:pt>
                <c:pt idx="371">
                  <c:v>1990.9166666666399</c:v>
                </c:pt>
                <c:pt idx="372">
                  <c:v>1990.99999999997</c:v>
                </c:pt>
                <c:pt idx="373">
                  <c:v>1991.0833333333101</c:v>
                </c:pt>
                <c:pt idx="374">
                  <c:v>1991.1666666666399</c:v>
                </c:pt>
                <c:pt idx="375">
                  <c:v>1991.24999999997</c:v>
                </c:pt>
                <c:pt idx="376">
                  <c:v>1991.3333333333001</c:v>
                </c:pt>
                <c:pt idx="377">
                  <c:v>1991.4166666666399</c:v>
                </c:pt>
                <c:pt idx="378">
                  <c:v>1991.49999999997</c:v>
                </c:pt>
                <c:pt idx="379">
                  <c:v>1991.5833333333001</c:v>
                </c:pt>
                <c:pt idx="380">
                  <c:v>1991.6666666666399</c:v>
                </c:pt>
                <c:pt idx="381">
                  <c:v>1991.74999999997</c:v>
                </c:pt>
                <c:pt idx="382">
                  <c:v>1991.8333333333001</c:v>
                </c:pt>
                <c:pt idx="383">
                  <c:v>1991.9166666666399</c:v>
                </c:pt>
                <c:pt idx="384">
                  <c:v>1991.99999999997</c:v>
                </c:pt>
                <c:pt idx="385">
                  <c:v>1992.0833333333001</c:v>
                </c:pt>
                <c:pt idx="386">
                  <c:v>1992.1666666666399</c:v>
                </c:pt>
                <c:pt idx="387">
                  <c:v>1992.24999999997</c:v>
                </c:pt>
                <c:pt idx="388">
                  <c:v>1992.3333333333001</c:v>
                </c:pt>
                <c:pt idx="389">
                  <c:v>1992.4166666666399</c:v>
                </c:pt>
                <c:pt idx="390">
                  <c:v>1992.49999999997</c:v>
                </c:pt>
                <c:pt idx="391">
                  <c:v>1992.5833333333001</c:v>
                </c:pt>
                <c:pt idx="392">
                  <c:v>1992.6666666666399</c:v>
                </c:pt>
                <c:pt idx="393">
                  <c:v>1992.74999999997</c:v>
                </c:pt>
                <c:pt idx="394">
                  <c:v>1992.8333333333001</c:v>
                </c:pt>
                <c:pt idx="395">
                  <c:v>1992.9166666666399</c:v>
                </c:pt>
                <c:pt idx="396">
                  <c:v>1992.99999999997</c:v>
                </c:pt>
                <c:pt idx="397">
                  <c:v>1993.0833333333001</c:v>
                </c:pt>
                <c:pt idx="398">
                  <c:v>1993.1666666666399</c:v>
                </c:pt>
                <c:pt idx="399">
                  <c:v>1993.24999999997</c:v>
                </c:pt>
                <c:pt idx="400">
                  <c:v>1993.3333333333001</c:v>
                </c:pt>
                <c:pt idx="401">
                  <c:v>1993.4166666666399</c:v>
                </c:pt>
                <c:pt idx="402">
                  <c:v>1993.49999999997</c:v>
                </c:pt>
                <c:pt idx="403">
                  <c:v>1993.5833333333001</c:v>
                </c:pt>
                <c:pt idx="404">
                  <c:v>1993.6666666666399</c:v>
                </c:pt>
                <c:pt idx="405">
                  <c:v>1993.74999999997</c:v>
                </c:pt>
                <c:pt idx="406">
                  <c:v>1993.8333333333001</c:v>
                </c:pt>
                <c:pt idx="407">
                  <c:v>1993.9166666666399</c:v>
                </c:pt>
                <c:pt idx="408">
                  <c:v>1993.99999999997</c:v>
                </c:pt>
                <c:pt idx="409">
                  <c:v>1994.0833333333001</c:v>
                </c:pt>
                <c:pt idx="410">
                  <c:v>1994.1666666666399</c:v>
                </c:pt>
                <c:pt idx="411">
                  <c:v>1994.24999999997</c:v>
                </c:pt>
                <c:pt idx="412">
                  <c:v>1994.3333333333001</c:v>
                </c:pt>
                <c:pt idx="413">
                  <c:v>1994.4166666666399</c:v>
                </c:pt>
                <c:pt idx="414">
                  <c:v>1994.49999999997</c:v>
                </c:pt>
                <c:pt idx="415">
                  <c:v>1994.5833333333001</c:v>
                </c:pt>
                <c:pt idx="416">
                  <c:v>1994.6666666666399</c:v>
                </c:pt>
                <c:pt idx="417">
                  <c:v>1994.74999999997</c:v>
                </c:pt>
                <c:pt idx="418">
                  <c:v>1994.8333333333001</c:v>
                </c:pt>
                <c:pt idx="419">
                  <c:v>1994.9166666666299</c:v>
                </c:pt>
                <c:pt idx="420">
                  <c:v>1994.99999999997</c:v>
                </c:pt>
                <c:pt idx="421">
                  <c:v>1995.0833333333001</c:v>
                </c:pt>
                <c:pt idx="422">
                  <c:v>1995.1666666666299</c:v>
                </c:pt>
                <c:pt idx="423">
                  <c:v>1995.24999999997</c:v>
                </c:pt>
                <c:pt idx="424">
                  <c:v>1995.3333333333001</c:v>
                </c:pt>
                <c:pt idx="425">
                  <c:v>1995.4166666666299</c:v>
                </c:pt>
                <c:pt idx="426">
                  <c:v>1995.49999999997</c:v>
                </c:pt>
                <c:pt idx="427">
                  <c:v>1995.5833333333001</c:v>
                </c:pt>
                <c:pt idx="428">
                  <c:v>1995.6666666666299</c:v>
                </c:pt>
                <c:pt idx="429">
                  <c:v>1995.74999999997</c:v>
                </c:pt>
                <c:pt idx="430">
                  <c:v>1995.8333333333001</c:v>
                </c:pt>
                <c:pt idx="431">
                  <c:v>1995.9166666666299</c:v>
                </c:pt>
                <c:pt idx="432">
                  <c:v>1995.99999999997</c:v>
                </c:pt>
                <c:pt idx="433">
                  <c:v>1996.0833333333001</c:v>
                </c:pt>
                <c:pt idx="434">
                  <c:v>1996.1666666666299</c:v>
                </c:pt>
                <c:pt idx="435">
                  <c:v>1996.24999999997</c:v>
                </c:pt>
                <c:pt idx="436">
                  <c:v>1996.3333333333001</c:v>
                </c:pt>
                <c:pt idx="437">
                  <c:v>1996.4166666666299</c:v>
                </c:pt>
                <c:pt idx="438">
                  <c:v>1996.49999999997</c:v>
                </c:pt>
                <c:pt idx="439">
                  <c:v>1996.5833333333001</c:v>
                </c:pt>
                <c:pt idx="440">
                  <c:v>1996.6666666666299</c:v>
                </c:pt>
                <c:pt idx="441">
                  <c:v>1996.74999999997</c:v>
                </c:pt>
                <c:pt idx="442">
                  <c:v>1996.8333333333001</c:v>
                </c:pt>
                <c:pt idx="443">
                  <c:v>1996.9166666666299</c:v>
                </c:pt>
                <c:pt idx="444">
                  <c:v>1996.99999999997</c:v>
                </c:pt>
                <c:pt idx="445">
                  <c:v>1997.0833333333001</c:v>
                </c:pt>
                <c:pt idx="446">
                  <c:v>1997.1666666666299</c:v>
                </c:pt>
                <c:pt idx="447">
                  <c:v>1997.24999999997</c:v>
                </c:pt>
                <c:pt idx="448">
                  <c:v>1997.3333333333001</c:v>
                </c:pt>
                <c:pt idx="449">
                  <c:v>1997.4166666666299</c:v>
                </c:pt>
                <c:pt idx="450">
                  <c:v>1997.49999999997</c:v>
                </c:pt>
                <c:pt idx="451">
                  <c:v>1997.5833333333001</c:v>
                </c:pt>
                <c:pt idx="452">
                  <c:v>1997.6666666666299</c:v>
                </c:pt>
                <c:pt idx="453">
                  <c:v>1997.74999999997</c:v>
                </c:pt>
                <c:pt idx="454">
                  <c:v>1997.8333333333001</c:v>
                </c:pt>
                <c:pt idx="455">
                  <c:v>1997.9166666666299</c:v>
                </c:pt>
                <c:pt idx="456">
                  <c:v>1997.99999999997</c:v>
                </c:pt>
                <c:pt idx="457">
                  <c:v>1998.0833333333001</c:v>
                </c:pt>
                <c:pt idx="458">
                  <c:v>1998.1666666666299</c:v>
                </c:pt>
                <c:pt idx="459">
                  <c:v>1998.24999999997</c:v>
                </c:pt>
                <c:pt idx="460">
                  <c:v>1998.3333333333001</c:v>
                </c:pt>
                <c:pt idx="461">
                  <c:v>1998.4166666666299</c:v>
                </c:pt>
                <c:pt idx="462">
                  <c:v>1998.49999999996</c:v>
                </c:pt>
                <c:pt idx="463">
                  <c:v>1998.5833333333001</c:v>
                </c:pt>
                <c:pt idx="464">
                  <c:v>1998.6666666666299</c:v>
                </c:pt>
                <c:pt idx="465">
                  <c:v>1998.74999999996</c:v>
                </c:pt>
                <c:pt idx="466">
                  <c:v>1998.8333333333001</c:v>
                </c:pt>
                <c:pt idx="467">
                  <c:v>1998.9166666666299</c:v>
                </c:pt>
                <c:pt idx="468">
                  <c:v>1998.99999999996</c:v>
                </c:pt>
                <c:pt idx="469">
                  <c:v>1999.0833333333001</c:v>
                </c:pt>
                <c:pt idx="470">
                  <c:v>1999.1666666666299</c:v>
                </c:pt>
                <c:pt idx="471">
                  <c:v>1999.24999999996</c:v>
                </c:pt>
                <c:pt idx="472">
                  <c:v>1999.3333333333001</c:v>
                </c:pt>
                <c:pt idx="473">
                  <c:v>1999.4166666666299</c:v>
                </c:pt>
                <c:pt idx="474">
                  <c:v>1999.49999999996</c:v>
                </c:pt>
                <c:pt idx="475">
                  <c:v>1999.5833333333001</c:v>
                </c:pt>
                <c:pt idx="476">
                  <c:v>1999.6666666666299</c:v>
                </c:pt>
                <c:pt idx="477">
                  <c:v>1999.74999999996</c:v>
                </c:pt>
                <c:pt idx="478">
                  <c:v>1999.8333333333001</c:v>
                </c:pt>
                <c:pt idx="479">
                  <c:v>1999.9166666666299</c:v>
                </c:pt>
                <c:pt idx="480">
                  <c:v>1999.99999999996</c:v>
                </c:pt>
                <c:pt idx="481">
                  <c:v>2000.0833333333001</c:v>
                </c:pt>
                <c:pt idx="482">
                  <c:v>2000.1666666666299</c:v>
                </c:pt>
                <c:pt idx="483">
                  <c:v>2000.24999999996</c:v>
                </c:pt>
                <c:pt idx="484">
                  <c:v>2000.3333333333001</c:v>
                </c:pt>
                <c:pt idx="485">
                  <c:v>2000.4166666666299</c:v>
                </c:pt>
                <c:pt idx="486">
                  <c:v>2000.49999999996</c:v>
                </c:pt>
                <c:pt idx="487">
                  <c:v>2000.5833333333001</c:v>
                </c:pt>
                <c:pt idx="488">
                  <c:v>2000.6666666666299</c:v>
                </c:pt>
                <c:pt idx="489">
                  <c:v>2000.74999999996</c:v>
                </c:pt>
                <c:pt idx="490">
                  <c:v>2000.8333333333001</c:v>
                </c:pt>
                <c:pt idx="491">
                  <c:v>2000.9166666666299</c:v>
                </c:pt>
                <c:pt idx="492">
                  <c:v>2000.99999999996</c:v>
                </c:pt>
                <c:pt idx="493">
                  <c:v>2001.0833333333001</c:v>
                </c:pt>
                <c:pt idx="494">
                  <c:v>2001.1666666666299</c:v>
                </c:pt>
                <c:pt idx="495">
                  <c:v>2001.24999999996</c:v>
                </c:pt>
                <c:pt idx="496">
                  <c:v>2001.3333333333001</c:v>
                </c:pt>
                <c:pt idx="497">
                  <c:v>2001.4166666666299</c:v>
                </c:pt>
                <c:pt idx="498">
                  <c:v>2001.49999999996</c:v>
                </c:pt>
                <c:pt idx="499">
                  <c:v>2001.5833333333001</c:v>
                </c:pt>
                <c:pt idx="500">
                  <c:v>2001.6666666666299</c:v>
                </c:pt>
                <c:pt idx="501">
                  <c:v>2001.74999999996</c:v>
                </c:pt>
                <c:pt idx="502">
                  <c:v>2001.8333333333001</c:v>
                </c:pt>
                <c:pt idx="503">
                  <c:v>2001.9166666666299</c:v>
                </c:pt>
                <c:pt idx="504">
                  <c:v>2001.99999999996</c:v>
                </c:pt>
                <c:pt idx="505">
                  <c:v>2002.0833333333001</c:v>
                </c:pt>
                <c:pt idx="506">
                  <c:v>2002.1666666666299</c:v>
                </c:pt>
                <c:pt idx="507">
                  <c:v>2002.24999999996</c:v>
                </c:pt>
                <c:pt idx="508">
                  <c:v>2002.3333333332901</c:v>
                </c:pt>
                <c:pt idx="509">
                  <c:v>2002.4166666666299</c:v>
                </c:pt>
                <c:pt idx="510">
                  <c:v>2002.49999999996</c:v>
                </c:pt>
                <c:pt idx="511">
                  <c:v>2002.5833333332901</c:v>
                </c:pt>
                <c:pt idx="512">
                  <c:v>2002.6666666666299</c:v>
                </c:pt>
                <c:pt idx="513">
                  <c:v>2002.74999999996</c:v>
                </c:pt>
                <c:pt idx="514">
                  <c:v>2002.8333333332901</c:v>
                </c:pt>
                <c:pt idx="515">
                  <c:v>2002.9166666666299</c:v>
                </c:pt>
                <c:pt idx="516">
                  <c:v>2002.99999999996</c:v>
                </c:pt>
                <c:pt idx="517">
                  <c:v>2003.0833333332901</c:v>
                </c:pt>
                <c:pt idx="518">
                  <c:v>2003.1666666666299</c:v>
                </c:pt>
                <c:pt idx="519">
                  <c:v>2003.24999999996</c:v>
                </c:pt>
                <c:pt idx="520">
                  <c:v>2003.3333333332901</c:v>
                </c:pt>
                <c:pt idx="521">
                  <c:v>2003.4166666666299</c:v>
                </c:pt>
                <c:pt idx="522">
                  <c:v>2003.49999999996</c:v>
                </c:pt>
                <c:pt idx="523">
                  <c:v>2003.5833333332901</c:v>
                </c:pt>
                <c:pt idx="524">
                  <c:v>2003.6666666666299</c:v>
                </c:pt>
                <c:pt idx="525">
                  <c:v>2003.74999999996</c:v>
                </c:pt>
                <c:pt idx="526">
                  <c:v>2003.8333333332901</c:v>
                </c:pt>
                <c:pt idx="527">
                  <c:v>2003.9166666666299</c:v>
                </c:pt>
                <c:pt idx="528">
                  <c:v>2003.99999999996</c:v>
                </c:pt>
                <c:pt idx="529">
                  <c:v>2004.0833333332901</c:v>
                </c:pt>
                <c:pt idx="530">
                  <c:v>2004.1666666666299</c:v>
                </c:pt>
                <c:pt idx="531">
                  <c:v>2004.24999999996</c:v>
                </c:pt>
                <c:pt idx="532">
                  <c:v>2004.3333333332901</c:v>
                </c:pt>
                <c:pt idx="533">
                  <c:v>2004.4166666666299</c:v>
                </c:pt>
                <c:pt idx="534">
                  <c:v>2004.49999999996</c:v>
                </c:pt>
                <c:pt idx="535">
                  <c:v>2004.5833333332901</c:v>
                </c:pt>
                <c:pt idx="536">
                  <c:v>2004.6666666666299</c:v>
                </c:pt>
                <c:pt idx="537">
                  <c:v>2004.74999999996</c:v>
                </c:pt>
                <c:pt idx="538">
                  <c:v>2004.8333333332901</c:v>
                </c:pt>
                <c:pt idx="539">
                  <c:v>2004.9166666666299</c:v>
                </c:pt>
                <c:pt idx="540">
                  <c:v>2004.99999999996</c:v>
                </c:pt>
                <c:pt idx="541">
                  <c:v>2005.0833333332901</c:v>
                </c:pt>
                <c:pt idx="542">
                  <c:v>2005.1666666666299</c:v>
                </c:pt>
                <c:pt idx="543">
                  <c:v>2005.24999999996</c:v>
                </c:pt>
                <c:pt idx="544">
                  <c:v>2005.3333333332901</c:v>
                </c:pt>
                <c:pt idx="545">
                  <c:v>2005.4166666666299</c:v>
                </c:pt>
                <c:pt idx="546">
                  <c:v>2005.49999999996</c:v>
                </c:pt>
                <c:pt idx="547">
                  <c:v>2005.5833333332901</c:v>
                </c:pt>
                <c:pt idx="548">
                  <c:v>2005.6666666666299</c:v>
                </c:pt>
                <c:pt idx="549">
                  <c:v>2005.74999999996</c:v>
                </c:pt>
                <c:pt idx="550">
                  <c:v>2005.8333333332901</c:v>
                </c:pt>
                <c:pt idx="551">
                  <c:v>2005.9166666666199</c:v>
                </c:pt>
                <c:pt idx="552">
                  <c:v>2005.99999999996</c:v>
                </c:pt>
                <c:pt idx="553">
                  <c:v>2006.0833333332901</c:v>
                </c:pt>
                <c:pt idx="554">
                  <c:v>2006.1666666666199</c:v>
                </c:pt>
                <c:pt idx="555">
                  <c:v>2006.24999999996</c:v>
                </c:pt>
                <c:pt idx="556">
                  <c:v>2006.3333333332901</c:v>
                </c:pt>
                <c:pt idx="557">
                  <c:v>2006.4166666666199</c:v>
                </c:pt>
                <c:pt idx="558">
                  <c:v>2006.49999999996</c:v>
                </c:pt>
                <c:pt idx="559">
                  <c:v>2006.5833333332901</c:v>
                </c:pt>
                <c:pt idx="560">
                  <c:v>2006.6666666666199</c:v>
                </c:pt>
                <c:pt idx="561">
                  <c:v>2006.74999999996</c:v>
                </c:pt>
                <c:pt idx="562">
                  <c:v>2006.8333333332901</c:v>
                </c:pt>
                <c:pt idx="563">
                  <c:v>2006.9166666666199</c:v>
                </c:pt>
                <c:pt idx="564">
                  <c:v>2006.99999999996</c:v>
                </c:pt>
                <c:pt idx="565">
                  <c:v>2007.0833333332901</c:v>
                </c:pt>
                <c:pt idx="566">
                  <c:v>2007.1666666666199</c:v>
                </c:pt>
                <c:pt idx="567">
                  <c:v>2007.24999999996</c:v>
                </c:pt>
                <c:pt idx="568">
                  <c:v>2007.3333333332901</c:v>
                </c:pt>
                <c:pt idx="569">
                  <c:v>2007.4166666666199</c:v>
                </c:pt>
                <c:pt idx="570">
                  <c:v>2007.49999999996</c:v>
                </c:pt>
                <c:pt idx="571">
                  <c:v>2007.5833333332901</c:v>
                </c:pt>
                <c:pt idx="572">
                  <c:v>2007.6666666666199</c:v>
                </c:pt>
                <c:pt idx="573">
                  <c:v>2007.74999999996</c:v>
                </c:pt>
                <c:pt idx="574">
                  <c:v>2007.8333333332901</c:v>
                </c:pt>
                <c:pt idx="575">
                  <c:v>2007.9166666666199</c:v>
                </c:pt>
                <c:pt idx="576">
                  <c:v>2007.99999999996</c:v>
                </c:pt>
                <c:pt idx="577">
                  <c:v>2008.0833333332901</c:v>
                </c:pt>
                <c:pt idx="578">
                  <c:v>2008.1666666666199</c:v>
                </c:pt>
                <c:pt idx="579">
                  <c:v>2008.24999999996</c:v>
                </c:pt>
                <c:pt idx="580">
                  <c:v>2008.3333333332901</c:v>
                </c:pt>
                <c:pt idx="581">
                  <c:v>2008.4166666666199</c:v>
                </c:pt>
                <c:pt idx="582">
                  <c:v>2008.49999999996</c:v>
                </c:pt>
                <c:pt idx="583">
                  <c:v>2008.5833333332901</c:v>
                </c:pt>
                <c:pt idx="584">
                  <c:v>2008.6666666666199</c:v>
                </c:pt>
                <c:pt idx="585">
                  <c:v>2008.74999999996</c:v>
                </c:pt>
                <c:pt idx="586">
                  <c:v>2008.8333333332901</c:v>
                </c:pt>
                <c:pt idx="587">
                  <c:v>2008.9166666666199</c:v>
                </c:pt>
                <c:pt idx="588">
                  <c:v>2008.99999999996</c:v>
                </c:pt>
                <c:pt idx="589">
                  <c:v>2009.0833333332901</c:v>
                </c:pt>
                <c:pt idx="590">
                  <c:v>2009.1666666666199</c:v>
                </c:pt>
                <c:pt idx="591">
                  <c:v>2009.24999999996</c:v>
                </c:pt>
                <c:pt idx="592">
                  <c:v>2009.3333333332901</c:v>
                </c:pt>
                <c:pt idx="593">
                  <c:v>2009.4166666666199</c:v>
                </c:pt>
                <c:pt idx="594">
                  <c:v>2009.49999999995</c:v>
                </c:pt>
                <c:pt idx="595">
                  <c:v>2009.5833333332901</c:v>
                </c:pt>
                <c:pt idx="596">
                  <c:v>2009.6666666666199</c:v>
                </c:pt>
                <c:pt idx="597">
                  <c:v>2009.74999999995</c:v>
                </c:pt>
                <c:pt idx="598">
                  <c:v>2009.8333333332901</c:v>
                </c:pt>
                <c:pt idx="599">
                  <c:v>2009.9166666666199</c:v>
                </c:pt>
                <c:pt idx="600">
                  <c:v>2009.99999999995</c:v>
                </c:pt>
                <c:pt idx="601">
                  <c:v>2010.0833333332901</c:v>
                </c:pt>
                <c:pt idx="602">
                  <c:v>2010.1666666666199</c:v>
                </c:pt>
                <c:pt idx="603">
                  <c:v>2010.24999999995</c:v>
                </c:pt>
                <c:pt idx="604">
                  <c:v>2010.3333333332901</c:v>
                </c:pt>
                <c:pt idx="605">
                  <c:v>2010.4166666666199</c:v>
                </c:pt>
                <c:pt idx="606">
                  <c:v>2010.49999999995</c:v>
                </c:pt>
                <c:pt idx="607">
                  <c:v>2010.5833333332901</c:v>
                </c:pt>
                <c:pt idx="608">
                  <c:v>2010.6666666666199</c:v>
                </c:pt>
                <c:pt idx="609">
                  <c:v>2010.74999999995</c:v>
                </c:pt>
                <c:pt idx="610">
                  <c:v>2010.8333333332901</c:v>
                </c:pt>
                <c:pt idx="611">
                  <c:v>2010.9166666666199</c:v>
                </c:pt>
                <c:pt idx="612">
                  <c:v>2010.99999999995</c:v>
                </c:pt>
                <c:pt idx="613">
                  <c:v>2011.0833333332901</c:v>
                </c:pt>
                <c:pt idx="614">
                  <c:v>2011.1666666666199</c:v>
                </c:pt>
                <c:pt idx="615">
                  <c:v>2011.24999999995</c:v>
                </c:pt>
                <c:pt idx="616">
                  <c:v>2011.3333333332901</c:v>
                </c:pt>
                <c:pt idx="617">
                  <c:v>2011.4166666666199</c:v>
                </c:pt>
                <c:pt idx="618">
                  <c:v>2011.49999999995</c:v>
                </c:pt>
                <c:pt idx="619">
                  <c:v>2011.5833333332901</c:v>
                </c:pt>
                <c:pt idx="620">
                  <c:v>2011.6666666666199</c:v>
                </c:pt>
                <c:pt idx="621">
                  <c:v>2011.74999999995</c:v>
                </c:pt>
                <c:pt idx="622">
                  <c:v>2011.8333333332901</c:v>
                </c:pt>
                <c:pt idx="623">
                  <c:v>2011.9166666666199</c:v>
                </c:pt>
                <c:pt idx="624">
                  <c:v>2011.99999999995</c:v>
                </c:pt>
                <c:pt idx="625">
                  <c:v>2012.0833333332901</c:v>
                </c:pt>
                <c:pt idx="626">
                  <c:v>2012.1666666666199</c:v>
                </c:pt>
                <c:pt idx="627">
                  <c:v>2012.24999999995</c:v>
                </c:pt>
                <c:pt idx="628">
                  <c:v>2012.3333333332901</c:v>
                </c:pt>
                <c:pt idx="629">
                  <c:v>2012.4166666666199</c:v>
                </c:pt>
                <c:pt idx="630">
                  <c:v>2012.49999999995</c:v>
                </c:pt>
                <c:pt idx="631">
                  <c:v>2012.5833333332901</c:v>
                </c:pt>
                <c:pt idx="632">
                  <c:v>2012.6666666666199</c:v>
                </c:pt>
                <c:pt idx="633">
                  <c:v>2012.74999999995</c:v>
                </c:pt>
                <c:pt idx="634">
                  <c:v>2012.8333333332901</c:v>
                </c:pt>
                <c:pt idx="635">
                  <c:v>2012.9166666666199</c:v>
                </c:pt>
                <c:pt idx="636">
                  <c:v>2012.99999999995</c:v>
                </c:pt>
                <c:pt idx="637">
                  <c:v>2013.0833333332901</c:v>
                </c:pt>
                <c:pt idx="638">
                  <c:v>2013.1666666666199</c:v>
                </c:pt>
                <c:pt idx="639">
                  <c:v>2013.24999999995</c:v>
                </c:pt>
                <c:pt idx="640">
                  <c:v>2013.3333333332801</c:v>
                </c:pt>
                <c:pt idx="641">
                  <c:v>2013.4166666665999</c:v>
                </c:pt>
                <c:pt idx="642">
                  <c:v>2013.49999999993</c:v>
                </c:pt>
                <c:pt idx="643">
                  <c:v>2013.58333333326</c:v>
                </c:pt>
                <c:pt idx="644">
                  <c:v>2013.6666666665899</c:v>
                </c:pt>
                <c:pt idx="645">
                  <c:v>2013.74999999992</c:v>
                </c:pt>
                <c:pt idx="646">
                  <c:v>2013.83333333325</c:v>
                </c:pt>
                <c:pt idx="647">
                  <c:v>2013.9166666665801</c:v>
                </c:pt>
                <c:pt idx="648">
                  <c:v>2013.99999999991</c:v>
                </c:pt>
                <c:pt idx="649">
                  <c:v>2014.08333333324</c:v>
                </c:pt>
                <c:pt idx="650">
                  <c:v>2014.1666666665701</c:v>
                </c:pt>
                <c:pt idx="651">
                  <c:v>2014.2499999999</c:v>
                </c:pt>
                <c:pt idx="652">
                  <c:v>2014.33333333323</c:v>
                </c:pt>
                <c:pt idx="653">
                  <c:v>2014.4166666665601</c:v>
                </c:pt>
                <c:pt idx="654">
                  <c:v>2014.49999999989</c:v>
                </c:pt>
                <c:pt idx="655">
                  <c:v>2014.58333333322</c:v>
                </c:pt>
                <c:pt idx="656">
                  <c:v>2014.6666666665501</c:v>
                </c:pt>
                <c:pt idx="657">
                  <c:v>2014.7499999998799</c:v>
                </c:pt>
                <c:pt idx="658">
                  <c:v>2014.83333333321</c:v>
                </c:pt>
              </c:numCache>
            </c:numRef>
          </c:xVal>
          <c:yVal>
            <c:numRef>
              <c:f>Sheet1!$C$8:$C$666</c:f>
              <c:numCache>
                <c:formatCode>0.00%</c:formatCode>
                <c:ptCount val="659"/>
                <c:pt idx="0">
                  <c:v>1.24095E-2</c:v>
                </c:pt>
                <c:pt idx="1">
                  <c:v>1.41379E-2</c:v>
                </c:pt>
                <c:pt idx="2">
                  <c:v>1.51881E-2</c:v>
                </c:pt>
                <c:pt idx="3">
                  <c:v>1.9323699999999999E-2</c:v>
                </c:pt>
                <c:pt idx="4">
                  <c:v>1.8250700000000002E-2</c:v>
                </c:pt>
                <c:pt idx="5">
                  <c:v>1.7176199999999999E-2</c:v>
                </c:pt>
                <c:pt idx="6">
                  <c:v>1.3722099999999999E-2</c:v>
                </c:pt>
                <c:pt idx="7">
                  <c:v>1.47361E-2</c:v>
                </c:pt>
                <c:pt idx="8">
                  <c:v>1.23077E-2</c:v>
                </c:pt>
                <c:pt idx="9">
                  <c:v>1.3628599999999999E-2</c:v>
                </c:pt>
                <c:pt idx="10">
                  <c:v>1.46508E-2</c:v>
                </c:pt>
                <c:pt idx="11">
                  <c:v>1.36008E-2</c:v>
                </c:pt>
                <c:pt idx="12">
                  <c:v>1.6002700000000002E-2</c:v>
                </c:pt>
                <c:pt idx="13">
                  <c:v>1.4620899999999999E-2</c:v>
                </c:pt>
                <c:pt idx="14">
                  <c:v>1.4620899999999999E-2</c:v>
                </c:pt>
                <c:pt idx="15">
                  <c:v>9.1401E-3</c:v>
                </c:pt>
                <c:pt idx="16">
                  <c:v>9.1309000000000008E-3</c:v>
                </c:pt>
                <c:pt idx="17">
                  <c:v>7.7676000000000004E-3</c:v>
                </c:pt>
                <c:pt idx="18">
                  <c:v>1.25212E-2</c:v>
                </c:pt>
                <c:pt idx="19">
                  <c:v>1.1144899999999999E-2</c:v>
                </c:pt>
                <c:pt idx="20">
                  <c:v>1.24958E-2</c:v>
                </c:pt>
                <c:pt idx="21">
                  <c:v>7.7311000000000003E-3</c:v>
                </c:pt>
                <c:pt idx="22">
                  <c:v>6.7159000000000003E-3</c:v>
                </c:pt>
                <c:pt idx="23">
                  <c:v>6.7092000000000002E-3</c:v>
                </c:pt>
                <c:pt idx="24">
                  <c:v>6.7023999999999999E-3</c:v>
                </c:pt>
                <c:pt idx="25">
                  <c:v>9.0483000000000004E-3</c:v>
                </c:pt>
                <c:pt idx="26">
                  <c:v>1.1058999999999999E-2</c:v>
                </c:pt>
                <c:pt idx="27">
                  <c:v>1.3418299999999999E-2</c:v>
                </c:pt>
                <c:pt idx="28">
                  <c:v>1.34048E-2</c:v>
                </c:pt>
                <c:pt idx="29">
                  <c:v>1.2399500000000001E-2</c:v>
                </c:pt>
                <c:pt idx="30">
                  <c:v>1.00267E-2</c:v>
                </c:pt>
                <c:pt idx="31">
                  <c:v>1.1356E-2</c:v>
                </c:pt>
                <c:pt idx="32">
                  <c:v>1.46765E-2</c:v>
                </c:pt>
                <c:pt idx="33">
                  <c:v>1.33422E-2</c:v>
                </c:pt>
                <c:pt idx="34">
                  <c:v>1.33422E-2</c:v>
                </c:pt>
                <c:pt idx="35">
                  <c:v>1.23292E-2</c:v>
                </c:pt>
                <c:pt idx="36">
                  <c:v>1.33156E-2</c:v>
                </c:pt>
                <c:pt idx="37">
                  <c:v>1.22883E-2</c:v>
                </c:pt>
                <c:pt idx="38">
                  <c:v>1.12695E-2</c:v>
                </c:pt>
                <c:pt idx="39">
                  <c:v>8.9373999999999999E-3</c:v>
                </c:pt>
                <c:pt idx="40">
                  <c:v>8.9286000000000001E-3</c:v>
                </c:pt>
                <c:pt idx="41">
                  <c:v>1.32406E-2</c:v>
                </c:pt>
                <c:pt idx="42">
                  <c:v>1.55526E-2</c:v>
                </c:pt>
                <c:pt idx="43">
                  <c:v>1.5521800000000001E-2</c:v>
                </c:pt>
                <c:pt idx="44">
                  <c:v>9.8618999999999998E-3</c:v>
                </c:pt>
                <c:pt idx="45">
                  <c:v>1.21791E-2</c:v>
                </c:pt>
                <c:pt idx="46">
                  <c:v>1.3166600000000001E-2</c:v>
                </c:pt>
                <c:pt idx="47">
                  <c:v>1.6458199999999999E-2</c:v>
                </c:pt>
                <c:pt idx="48">
                  <c:v>1.6425800000000001E-2</c:v>
                </c:pt>
                <c:pt idx="49">
                  <c:v>1.41076E-2</c:v>
                </c:pt>
                <c:pt idx="50">
                  <c:v>1.4093700000000001E-2</c:v>
                </c:pt>
                <c:pt idx="51">
                  <c:v>1.54199E-2</c:v>
                </c:pt>
                <c:pt idx="52">
                  <c:v>1.54048E-2</c:v>
                </c:pt>
                <c:pt idx="53">
                  <c:v>1.30676E-2</c:v>
                </c:pt>
                <c:pt idx="54">
                  <c:v>1.07527E-2</c:v>
                </c:pt>
                <c:pt idx="55">
                  <c:v>9.7561000000000002E-3</c:v>
                </c:pt>
                <c:pt idx="56">
                  <c:v>1.17188E-2</c:v>
                </c:pt>
                <c:pt idx="57">
                  <c:v>1.20325E-2</c:v>
                </c:pt>
                <c:pt idx="58">
                  <c:v>1.3970099999999999E-2</c:v>
                </c:pt>
                <c:pt idx="59">
                  <c:v>1.19819E-2</c:v>
                </c:pt>
                <c:pt idx="60">
                  <c:v>1.0989000000000001E-2</c:v>
                </c:pt>
                <c:pt idx="61">
                  <c:v>1.19702E-2</c:v>
                </c:pt>
                <c:pt idx="62">
                  <c:v>1.19586E-2</c:v>
                </c:pt>
                <c:pt idx="63">
                  <c:v>1.38934E-2</c:v>
                </c:pt>
                <c:pt idx="64">
                  <c:v>1.6139400000000002E-2</c:v>
                </c:pt>
                <c:pt idx="65">
                  <c:v>1.9348600000000001E-2</c:v>
                </c:pt>
                <c:pt idx="66">
                  <c:v>1.80529E-2</c:v>
                </c:pt>
                <c:pt idx="67">
                  <c:v>1.6103099999999999E-2</c:v>
                </c:pt>
                <c:pt idx="68">
                  <c:v>1.7374500000000001E-2</c:v>
                </c:pt>
                <c:pt idx="69">
                  <c:v>1.7030799999999999E-2</c:v>
                </c:pt>
                <c:pt idx="70">
                  <c:v>1.7302100000000001E-2</c:v>
                </c:pt>
                <c:pt idx="71">
                  <c:v>1.9199999999999998E-2</c:v>
                </c:pt>
                <c:pt idx="72">
                  <c:v>1.91816E-2</c:v>
                </c:pt>
                <c:pt idx="73">
                  <c:v>2.5575400000000002E-2</c:v>
                </c:pt>
                <c:pt idx="74">
                  <c:v>2.7786600000000002E-2</c:v>
                </c:pt>
                <c:pt idx="75">
                  <c:v>2.86807E-2</c:v>
                </c:pt>
                <c:pt idx="76">
                  <c:v>2.7636600000000001E-2</c:v>
                </c:pt>
                <c:pt idx="77">
                  <c:v>2.43594E-2</c:v>
                </c:pt>
                <c:pt idx="78">
                  <c:v>2.75491E-2</c:v>
                </c:pt>
                <c:pt idx="79">
                  <c:v>3.4865300000000002E-2</c:v>
                </c:pt>
                <c:pt idx="80">
                  <c:v>3.5736900000000002E-2</c:v>
                </c:pt>
                <c:pt idx="81">
                  <c:v>3.7914700000000003E-2</c:v>
                </c:pt>
                <c:pt idx="82">
                  <c:v>3.55906E-2</c:v>
                </c:pt>
                <c:pt idx="83">
                  <c:v>3.3595E-2</c:v>
                </c:pt>
                <c:pt idx="84">
                  <c:v>3.1995000000000003E-2</c:v>
                </c:pt>
                <c:pt idx="85">
                  <c:v>2.86783E-2</c:v>
                </c:pt>
                <c:pt idx="86">
                  <c:v>2.5481699999999999E-2</c:v>
                </c:pt>
                <c:pt idx="87">
                  <c:v>2.54027E-2</c:v>
                </c:pt>
                <c:pt idx="88">
                  <c:v>2.31839E-2</c:v>
                </c:pt>
                <c:pt idx="89">
                  <c:v>2.84126E-2</c:v>
                </c:pt>
                <c:pt idx="90">
                  <c:v>2.9275800000000001E-2</c:v>
                </c:pt>
                <c:pt idx="91">
                  <c:v>2.60337E-2</c:v>
                </c:pt>
                <c:pt idx="92">
                  <c:v>2.59542E-2</c:v>
                </c:pt>
                <c:pt idx="93">
                  <c:v>2.5875200000000001E-2</c:v>
                </c:pt>
                <c:pt idx="94">
                  <c:v>3.1021900000000002E-2</c:v>
                </c:pt>
                <c:pt idx="95">
                  <c:v>3.2806799999999997E-2</c:v>
                </c:pt>
                <c:pt idx="96">
                  <c:v>3.6474199999999998E-2</c:v>
                </c:pt>
                <c:pt idx="97">
                  <c:v>3.6363600000000003E-2</c:v>
                </c:pt>
                <c:pt idx="98">
                  <c:v>3.9393900000000003E-2</c:v>
                </c:pt>
                <c:pt idx="99">
                  <c:v>3.9274900000000001E-2</c:v>
                </c:pt>
                <c:pt idx="100">
                  <c:v>4.2296100000000003E-2</c:v>
                </c:pt>
                <c:pt idx="101">
                  <c:v>4.2042000000000003E-2</c:v>
                </c:pt>
                <c:pt idx="102">
                  <c:v>4.4910199999999997E-2</c:v>
                </c:pt>
                <c:pt idx="103">
                  <c:v>4.4776099999999999E-2</c:v>
                </c:pt>
                <c:pt idx="104">
                  <c:v>4.4642899999999999E-2</c:v>
                </c:pt>
                <c:pt idx="105">
                  <c:v>4.7477699999999998E-2</c:v>
                </c:pt>
                <c:pt idx="106">
                  <c:v>4.4247799999999997E-2</c:v>
                </c:pt>
                <c:pt idx="107">
                  <c:v>4.7058799999999998E-2</c:v>
                </c:pt>
                <c:pt idx="108">
                  <c:v>4.6920799999999999E-2</c:v>
                </c:pt>
                <c:pt idx="109">
                  <c:v>4.6783600000000002E-2</c:v>
                </c:pt>
                <c:pt idx="110">
                  <c:v>5.24781E-2</c:v>
                </c:pt>
                <c:pt idx="111">
                  <c:v>5.52326E-2</c:v>
                </c:pt>
                <c:pt idx="112">
                  <c:v>5.5072500000000003E-2</c:v>
                </c:pt>
                <c:pt idx="113">
                  <c:v>5.4754999999999998E-2</c:v>
                </c:pt>
                <c:pt idx="114">
                  <c:v>5.4441299999999998E-2</c:v>
                </c:pt>
                <c:pt idx="115">
                  <c:v>5.4285699999999999E-2</c:v>
                </c:pt>
                <c:pt idx="116">
                  <c:v>5.6980099999999999E-2</c:v>
                </c:pt>
                <c:pt idx="117">
                  <c:v>5.6657199999999998E-2</c:v>
                </c:pt>
                <c:pt idx="118">
                  <c:v>5.9322E-2</c:v>
                </c:pt>
                <c:pt idx="119">
                  <c:v>5.8988800000000001E-2</c:v>
                </c:pt>
                <c:pt idx="120">
                  <c:v>6.1624600000000002E-2</c:v>
                </c:pt>
                <c:pt idx="121">
                  <c:v>6.4245800000000006E-2</c:v>
                </c:pt>
                <c:pt idx="122">
                  <c:v>6.0941799999999997E-2</c:v>
                </c:pt>
                <c:pt idx="123">
                  <c:v>6.0606100000000003E-2</c:v>
                </c:pt>
                <c:pt idx="124">
                  <c:v>6.0439600000000003E-2</c:v>
                </c:pt>
                <c:pt idx="125">
                  <c:v>6.0109299999999997E-2</c:v>
                </c:pt>
                <c:pt idx="126">
                  <c:v>5.7065200000000003E-2</c:v>
                </c:pt>
                <c:pt idx="127">
                  <c:v>5.6910599999999999E-2</c:v>
                </c:pt>
                <c:pt idx="128">
                  <c:v>5.6603800000000003E-2</c:v>
                </c:pt>
                <c:pt idx="129">
                  <c:v>5.6300299999999998E-2</c:v>
                </c:pt>
                <c:pt idx="130">
                  <c:v>5.6000000000000001E-2</c:v>
                </c:pt>
                <c:pt idx="131">
                  <c:v>5.57029E-2</c:v>
                </c:pt>
                <c:pt idx="132">
                  <c:v>5.2770400000000002E-2</c:v>
                </c:pt>
                <c:pt idx="133">
                  <c:v>4.7244099999999997E-2</c:v>
                </c:pt>
                <c:pt idx="134">
                  <c:v>4.4386399999999999E-2</c:v>
                </c:pt>
                <c:pt idx="135">
                  <c:v>4.1558400000000002E-2</c:v>
                </c:pt>
                <c:pt idx="136">
                  <c:v>4.4041499999999997E-2</c:v>
                </c:pt>
                <c:pt idx="137">
                  <c:v>4.3814400000000003E-2</c:v>
                </c:pt>
                <c:pt idx="138">
                  <c:v>4.3701799999999999E-2</c:v>
                </c:pt>
                <c:pt idx="139">
                  <c:v>4.3589700000000002E-2</c:v>
                </c:pt>
                <c:pt idx="140">
                  <c:v>4.08163E-2</c:v>
                </c:pt>
                <c:pt idx="141">
                  <c:v>3.8071099999999997E-2</c:v>
                </c:pt>
                <c:pt idx="142">
                  <c:v>3.5353500000000003E-2</c:v>
                </c:pt>
                <c:pt idx="143">
                  <c:v>3.2663299999999999E-2</c:v>
                </c:pt>
                <c:pt idx="144">
                  <c:v>3.2581499999999999E-2</c:v>
                </c:pt>
                <c:pt idx="145">
                  <c:v>3.7594000000000002E-2</c:v>
                </c:pt>
                <c:pt idx="146">
                  <c:v>3.5000000000000003E-2</c:v>
                </c:pt>
                <c:pt idx="147">
                  <c:v>3.4912699999999998E-2</c:v>
                </c:pt>
                <c:pt idx="148">
                  <c:v>3.2258099999999998E-2</c:v>
                </c:pt>
                <c:pt idx="149">
                  <c:v>2.9629599999999999E-2</c:v>
                </c:pt>
                <c:pt idx="150">
                  <c:v>2.9556700000000002E-2</c:v>
                </c:pt>
                <c:pt idx="151">
                  <c:v>2.9484E-2</c:v>
                </c:pt>
                <c:pt idx="152">
                  <c:v>3.1862700000000001E-2</c:v>
                </c:pt>
                <c:pt idx="153">
                  <c:v>3.1784800000000002E-2</c:v>
                </c:pt>
                <c:pt idx="154">
                  <c:v>3.4146299999999997E-2</c:v>
                </c:pt>
                <c:pt idx="155">
                  <c:v>3.4063299999999998E-2</c:v>
                </c:pt>
                <c:pt idx="156">
                  <c:v>3.6407799999999997E-2</c:v>
                </c:pt>
                <c:pt idx="157">
                  <c:v>3.8647300000000002E-2</c:v>
                </c:pt>
                <c:pt idx="158">
                  <c:v>4.8309199999999997E-2</c:v>
                </c:pt>
                <c:pt idx="159">
                  <c:v>5.3011999999999997E-2</c:v>
                </c:pt>
                <c:pt idx="160">
                  <c:v>5.5288499999999997E-2</c:v>
                </c:pt>
                <c:pt idx="161">
                  <c:v>5.9951999999999998E-2</c:v>
                </c:pt>
                <c:pt idx="162">
                  <c:v>5.7416300000000003E-2</c:v>
                </c:pt>
                <c:pt idx="163">
                  <c:v>7.3985700000000001E-2</c:v>
                </c:pt>
                <c:pt idx="164">
                  <c:v>7.3634199999999997E-2</c:v>
                </c:pt>
                <c:pt idx="165">
                  <c:v>8.0568699999999993E-2</c:v>
                </c:pt>
                <c:pt idx="166">
                  <c:v>8.2547200000000001E-2</c:v>
                </c:pt>
                <c:pt idx="167">
                  <c:v>8.94118E-2</c:v>
                </c:pt>
                <c:pt idx="168">
                  <c:v>9.6018699999999998E-2</c:v>
                </c:pt>
                <c:pt idx="169">
                  <c:v>0.1</c:v>
                </c:pt>
                <c:pt idx="170">
                  <c:v>0.1013825</c:v>
                </c:pt>
                <c:pt idx="171">
                  <c:v>0.1006865</c:v>
                </c:pt>
                <c:pt idx="172">
                  <c:v>0.1070615</c:v>
                </c:pt>
                <c:pt idx="173">
                  <c:v>0.10859729999999999</c:v>
                </c:pt>
                <c:pt idx="174">
                  <c:v>0.1153846</c:v>
                </c:pt>
                <c:pt idx="175">
                  <c:v>0.1088889</c:v>
                </c:pt>
                <c:pt idx="176">
                  <c:v>0.11946900000000001</c:v>
                </c:pt>
                <c:pt idx="177">
                  <c:v>0.1184211</c:v>
                </c:pt>
                <c:pt idx="178">
                  <c:v>0.1220044</c:v>
                </c:pt>
                <c:pt idx="179">
                  <c:v>0.1209503</c:v>
                </c:pt>
                <c:pt idx="180">
                  <c:v>0.1175214</c:v>
                </c:pt>
                <c:pt idx="181">
                  <c:v>0.1120507</c:v>
                </c:pt>
                <c:pt idx="182">
                  <c:v>0.1046025</c:v>
                </c:pt>
                <c:pt idx="183">
                  <c:v>0.10187110000000001</c:v>
                </c:pt>
                <c:pt idx="184">
                  <c:v>9.2592599999999997E-2</c:v>
                </c:pt>
                <c:pt idx="185">
                  <c:v>9.1836699999999993E-2</c:v>
                </c:pt>
                <c:pt idx="186">
                  <c:v>9.5334699999999994E-2</c:v>
                </c:pt>
                <c:pt idx="187">
                  <c:v>8.6172299999999993E-2</c:v>
                </c:pt>
                <c:pt idx="188">
                  <c:v>7.9051399999999994E-2</c:v>
                </c:pt>
                <c:pt idx="189">
                  <c:v>7.64706E-2</c:v>
                </c:pt>
                <c:pt idx="190">
                  <c:v>7.3786400000000002E-2</c:v>
                </c:pt>
                <c:pt idx="191">
                  <c:v>7.1290900000000004E-2</c:v>
                </c:pt>
                <c:pt idx="192">
                  <c:v>6.6921599999999998E-2</c:v>
                </c:pt>
                <c:pt idx="193">
                  <c:v>6.2737600000000004E-2</c:v>
                </c:pt>
                <c:pt idx="194">
                  <c:v>6.0606100000000003E-2</c:v>
                </c:pt>
                <c:pt idx="195">
                  <c:v>5.8490599999999997E-2</c:v>
                </c:pt>
                <c:pt idx="196">
                  <c:v>6.2146899999999998E-2</c:v>
                </c:pt>
                <c:pt idx="197">
                  <c:v>5.9813100000000001E-2</c:v>
                </c:pt>
                <c:pt idx="198">
                  <c:v>5.5555599999999997E-2</c:v>
                </c:pt>
                <c:pt idx="199">
                  <c:v>5.7195599999999999E-2</c:v>
                </c:pt>
                <c:pt idx="200">
                  <c:v>5.4945099999999997E-2</c:v>
                </c:pt>
                <c:pt idx="201">
                  <c:v>5.46448E-2</c:v>
                </c:pt>
                <c:pt idx="202">
                  <c:v>5.0632900000000002E-2</c:v>
                </c:pt>
                <c:pt idx="203">
                  <c:v>5.03597E-2</c:v>
                </c:pt>
                <c:pt idx="204">
                  <c:v>5.1971299999999998E-2</c:v>
                </c:pt>
                <c:pt idx="205">
                  <c:v>6.0822899999999999E-2</c:v>
                </c:pt>
                <c:pt idx="206">
                  <c:v>6.4285700000000001E-2</c:v>
                </c:pt>
                <c:pt idx="207">
                  <c:v>6.9518700000000003E-2</c:v>
                </c:pt>
                <c:pt idx="208">
                  <c:v>6.7375900000000002E-2</c:v>
                </c:pt>
                <c:pt idx="209">
                  <c:v>6.7019400000000007E-2</c:v>
                </c:pt>
                <c:pt idx="210">
                  <c:v>6.6666699999999995E-2</c:v>
                </c:pt>
                <c:pt idx="211">
                  <c:v>6.6317600000000004E-2</c:v>
                </c:pt>
                <c:pt idx="212">
                  <c:v>6.4236100000000004E-2</c:v>
                </c:pt>
                <c:pt idx="213">
                  <c:v>6.3903299999999996E-2</c:v>
                </c:pt>
                <c:pt idx="214">
                  <c:v>6.7125599999999994E-2</c:v>
                </c:pt>
                <c:pt idx="215">
                  <c:v>6.6780800000000001E-2</c:v>
                </c:pt>
                <c:pt idx="216">
                  <c:v>6.8143099999999998E-2</c:v>
                </c:pt>
                <c:pt idx="217">
                  <c:v>6.2394600000000001E-2</c:v>
                </c:pt>
                <c:pt idx="218">
                  <c:v>6.3758400000000007E-2</c:v>
                </c:pt>
                <c:pt idx="219">
                  <c:v>6.5000000000000002E-2</c:v>
                </c:pt>
                <c:pt idx="220">
                  <c:v>7.1428599999999995E-2</c:v>
                </c:pt>
                <c:pt idx="221">
                  <c:v>7.4380199999999994E-2</c:v>
                </c:pt>
                <c:pt idx="222">
                  <c:v>7.7302599999999999E-2</c:v>
                </c:pt>
                <c:pt idx="223">
                  <c:v>7.8559699999999996E-2</c:v>
                </c:pt>
                <c:pt idx="224">
                  <c:v>8.4828700000000007E-2</c:v>
                </c:pt>
                <c:pt idx="225">
                  <c:v>8.9285699999999996E-2</c:v>
                </c:pt>
                <c:pt idx="226">
                  <c:v>8.8709700000000002E-2</c:v>
                </c:pt>
                <c:pt idx="227">
                  <c:v>8.9887599999999998E-2</c:v>
                </c:pt>
                <c:pt idx="228">
                  <c:v>9.2504000000000003E-2</c:v>
                </c:pt>
                <c:pt idx="229">
                  <c:v>9.8412700000000006E-2</c:v>
                </c:pt>
                <c:pt idx="230">
                  <c:v>0.1025237</c:v>
                </c:pt>
                <c:pt idx="231">
                  <c:v>0.10485129999999999</c:v>
                </c:pt>
                <c:pt idx="232">
                  <c:v>0.10697669999999999</c:v>
                </c:pt>
                <c:pt idx="233">
                  <c:v>0.1107692</c:v>
                </c:pt>
                <c:pt idx="234">
                  <c:v>0.1145038</c:v>
                </c:pt>
                <c:pt idx="235">
                  <c:v>0.1183612</c:v>
                </c:pt>
                <c:pt idx="236">
                  <c:v>0.118797</c:v>
                </c:pt>
                <c:pt idx="237">
                  <c:v>0.1207154</c:v>
                </c:pt>
                <c:pt idx="238">
                  <c:v>0.12592590000000001</c:v>
                </c:pt>
                <c:pt idx="239">
                  <c:v>0.1325479</c:v>
                </c:pt>
                <c:pt idx="240">
                  <c:v>0.13868610000000001</c:v>
                </c:pt>
                <c:pt idx="241">
                  <c:v>0.14161850000000001</c:v>
                </c:pt>
                <c:pt idx="242">
                  <c:v>0.14592269999999999</c:v>
                </c:pt>
                <c:pt idx="243">
                  <c:v>0.14589240000000001</c:v>
                </c:pt>
                <c:pt idx="244">
                  <c:v>0.14425769999999999</c:v>
                </c:pt>
                <c:pt idx="245">
                  <c:v>0.14265929999999999</c:v>
                </c:pt>
                <c:pt idx="246">
                  <c:v>0.13150680000000001</c:v>
                </c:pt>
                <c:pt idx="247">
                  <c:v>0.12890090000000001</c:v>
                </c:pt>
                <c:pt idx="248">
                  <c:v>0.1276882</c:v>
                </c:pt>
                <c:pt idx="249">
                  <c:v>0.12632979999999999</c:v>
                </c:pt>
                <c:pt idx="250">
                  <c:v>0.12631580000000001</c:v>
                </c:pt>
                <c:pt idx="251">
                  <c:v>0.1235371</c:v>
                </c:pt>
                <c:pt idx="252">
                  <c:v>0.1179487</c:v>
                </c:pt>
                <c:pt idx="253">
                  <c:v>0.1139241</c:v>
                </c:pt>
                <c:pt idx="254">
                  <c:v>0.1061174</c:v>
                </c:pt>
                <c:pt idx="255">
                  <c:v>0.1013597</c:v>
                </c:pt>
                <c:pt idx="256">
                  <c:v>9.7919199999999998E-2</c:v>
                </c:pt>
                <c:pt idx="257">
                  <c:v>9.6969700000000006E-2</c:v>
                </c:pt>
                <c:pt idx="258">
                  <c:v>0.1077482</c:v>
                </c:pt>
                <c:pt idx="259">
                  <c:v>0.10817309999999999</c:v>
                </c:pt>
                <c:pt idx="260">
                  <c:v>0.1096544</c:v>
                </c:pt>
                <c:pt idx="261">
                  <c:v>0.1027155</c:v>
                </c:pt>
                <c:pt idx="262">
                  <c:v>9.5794400000000002E-2</c:v>
                </c:pt>
                <c:pt idx="263">
                  <c:v>8.9120400000000002E-2</c:v>
                </c:pt>
                <c:pt idx="264">
                  <c:v>8.2568799999999998E-2</c:v>
                </c:pt>
                <c:pt idx="265">
                  <c:v>7.6136400000000007E-2</c:v>
                </c:pt>
                <c:pt idx="266">
                  <c:v>6.8848800000000002E-2</c:v>
                </c:pt>
                <c:pt idx="267">
                  <c:v>6.6217700000000004E-2</c:v>
                </c:pt>
                <c:pt idx="268">
                  <c:v>6.9119299999999995E-2</c:v>
                </c:pt>
                <c:pt idx="269">
                  <c:v>7.1823200000000004E-2</c:v>
                </c:pt>
                <c:pt idx="270">
                  <c:v>6.5573800000000002E-2</c:v>
                </c:pt>
                <c:pt idx="271">
                  <c:v>5.9652900000000002E-2</c:v>
                </c:pt>
                <c:pt idx="272">
                  <c:v>4.94092E-2</c:v>
                </c:pt>
                <c:pt idx="273">
                  <c:v>5.0321200000000003E-2</c:v>
                </c:pt>
                <c:pt idx="274">
                  <c:v>4.4776099999999999E-2</c:v>
                </c:pt>
                <c:pt idx="275">
                  <c:v>3.8257199999999998E-2</c:v>
                </c:pt>
                <c:pt idx="276">
                  <c:v>3.70763E-2</c:v>
                </c:pt>
                <c:pt idx="277">
                  <c:v>3.48469E-2</c:v>
                </c:pt>
                <c:pt idx="278">
                  <c:v>3.5902900000000001E-2</c:v>
                </c:pt>
                <c:pt idx="279">
                  <c:v>0.04</c:v>
                </c:pt>
                <c:pt idx="280">
                  <c:v>3.4410799999999998E-2</c:v>
                </c:pt>
                <c:pt idx="281">
                  <c:v>2.4742299999999998E-2</c:v>
                </c:pt>
                <c:pt idx="282">
                  <c:v>2.3589700000000002E-2</c:v>
                </c:pt>
                <c:pt idx="283">
                  <c:v>2.4565E-2</c:v>
                </c:pt>
                <c:pt idx="284">
                  <c:v>2.76356E-2</c:v>
                </c:pt>
                <c:pt idx="285">
                  <c:v>2.7522899999999999E-2</c:v>
                </c:pt>
                <c:pt idx="286">
                  <c:v>3.16327E-2</c:v>
                </c:pt>
                <c:pt idx="287">
                  <c:v>3.7871000000000002E-2</c:v>
                </c:pt>
                <c:pt idx="288">
                  <c:v>4.2900899999999999E-2</c:v>
                </c:pt>
                <c:pt idx="289">
                  <c:v>4.6938800000000003E-2</c:v>
                </c:pt>
                <c:pt idx="290">
                  <c:v>4.89297E-2</c:v>
                </c:pt>
                <c:pt idx="291">
                  <c:v>4.55466E-2</c:v>
                </c:pt>
                <c:pt idx="292">
                  <c:v>4.3346799999999998E-2</c:v>
                </c:pt>
                <c:pt idx="293">
                  <c:v>4.3259600000000002E-2</c:v>
                </c:pt>
                <c:pt idx="294">
                  <c:v>4.3086199999999998E-2</c:v>
                </c:pt>
                <c:pt idx="295">
                  <c:v>4.2957000000000002E-2</c:v>
                </c:pt>
                <c:pt idx="296">
                  <c:v>4.2828699999999997E-2</c:v>
                </c:pt>
                <c:pt idx="297">
                  <c:v>4.2658700000000001E-2</c:v>
                </c:pt>
                <c:pt idx="298">
                  <c:v>4.1542999999999997E-2</c:v>
                </c:pt>
                <c:pt idx="299">
                  <c:v>4.0433900000000002E-2</c:v>
                </c:pt>
                <c:pt idx="300">
                  <c:v>3.5259499999999999E-2</c:v>
                </c:pt>
                <c:pt idx="301">
                  <c:v>3.6062400000000001E-2</c:v>
                </c:pt>
                <c:pt idx="302">
                  <c:v>3.7900900000000001E-2</c:v>
                </c:pt>
                <c:pt idx="303">
                  <c:v>3.5818000000000003E-2</c:v>
                </c:pt>
                <c:pt idx="304">
                  <c:v>3.5748799999999997E-2</c:v>
                </c:pt>
                <c:pt idx="305">
                  <c:v>3.6644200000000002E-2</c:v>
                </c:pt>
                <c:pt idx="306">
                  <c:v>3.4582099999999998E-2</c:v>
                </c:pt>
                <c:pt idx="307">
                  <c:v>3.3524900000000003E-2</c:v>
                </c:pt>
                <c:pt idx="308">
                  <c:v>3.2473700000000001E-2</c:v>
                </c:pt>
                <c:pt idx="309">
                  <c:v>3.23501E-2</c:v>
                </c:pt>
                <c:pt idx="310">
                  <c:v>3.5137700000000001E-2</c:v>
                </c:pt>
                <c:pt idx="311">
                  <c:v>3.7914700000000003E-2</c:v>
                </c:pt>
                <c:pt idx="312">
                  <c:v>3.9735100000000002E-2</c:v>
                </c:pt>
                <c:pt idx="313">
                  <c:v>3.1984899999999997E-2</c:v>
                </c:pt>
                <c:pt idx="314">
                  <c:v>2.1535599999999998E-2</c:v>
                </c:pt>
                <c:pt idx="315">
                  <c:v>1.58879E-2</c:v>
                </c:pt>
                <c:pt idx="316">
                  <c:v>1.6791E-2</c:v>
                </c:pt>
                <c:pt idx="317">
                  <c:v>1.76744E-2</c:v>
                </c:pt>
                <c:pt idx="318">
                  <c:v>1.6713100000000002E-2</c:v>
                </c:pt>
                <c:pt idx="319">
                  <c:v>1.57553E-2</c:v>
                </c:pt>
                <c:pt idx="320">
                  <c:v>1.75763E-2</c:v>
                </c:pt>
                <c:pt idx="321">
                  <c:v>1.56682E-2</c:v>
                </c:pt>
                <c:pt idx="322">
                  <c:v>1.2844E-2</c:v>
                </c:pt>
                <c:pt idx="323">
                  <c:v>1.18721E-2</c:v>
                </c:pt>
                <c:pt idx="324">
                  <c:v>1.3648800000000001E-2</c:v>
                </c:pt>
                <c:pt idx="325">
                  <c:v>1.91431E-2</c:v>
                </c:pt>
                <c:pt idx="326">
                  <c:v>2.84143E-2</c:v>
                </c:pt>
                <c:pt idx="327">
                  <c:v>3.6798499999999998E-2</c:v>
                </c:pt>
                <c:pt idx="328">
                  <c:v>3.6697199999999999E-2</c:v>
                </c:pt>
                <c:pt idx="329">
                  <c:v>3.7477099999999999E-2</c:v>
                </c:pt>
                <c:pt idx="330">
                  <c:v>3.9269400000000003E-2</c:v>
                </c:pt>
                <c:pt idx="331">
                  <c:v>4.2883200000000003E-2</c:v>
                </c:pt>
                <c:pt idx="332">
                  <c:v>4.2727300000000003E-2</c:v>
                </c:pt>
                <c:pt idx="333">
                  <c:v>4.3557199999999997E-2</c:v>
                </c:pt>
                <c:pt idx="334">
                  <c:v>4.5289900000000001E-2</c:v>
                </c:pt>
                <c:pt idx="335">
                  <c:v>4.33213E-2</c:v>
                </c:pt>
                <c:pt idx="336">
                  <c:v>4.1292599999999999E-2</c:v>
                </c:pt>
                <c:pt idx="337">
                  <c:v>3.9356000000000002E-2</c:v>
                </c:pt>
                <c:pt idx="338">
                  <c:v>3.8324400000000002E-2</c:v>
                </c:pt>
                <c:pt idx="339">
                  <c:v>3.9928999999999999E-2</c:v>
                </c:pt>
                <c:pt idx="340">
                  <c:v>3.9822999999999997E-2</c:v>
                </c:pt>
                <c:pt idx="341">
                  <c:v>3.9647599999999998E-2</c:v>
                </c:pt>
                <c:pt idx="342">
                  <c:v>4.1300499999999997E-2</c:v>
                </c:pt>
                <c:pt idx="343">
                  <c:v>4.1119900000000001E-2</c:v>
                </c:pt>
                <c:pt idx="344">
                  <c:v>4.1848299999999998E-2</c:v>
                </c:pt>
                <c:pt idx="345">
                  <c:v>4.2608699999999999E-2</c:v>
                </c:pt>
                <c:pt idx="346">
                  <c:v>4.2460999999999999E-2</c:v>
                </c:pt>
                <c:pt idx="347">
                  <c:v>4.41176E-2</c:v>
                </c:pt>
                <c:pt idx="348">
                  <c:v>4.4827600000000002E-2</c:v>
                </c:pt>
                <c:pt idx="349">
                  <c:v>4.6471600000000002E-2</c:v>
                </c:pt>
                <c:pt idx="350">
                  <c:v>4.8926999999999998E-2</c:v>
                </c:pt>
                <c:pt idx="351">
                  <c:v>5.0341299999999999E-2</c:v>
                </c:pt>
                <c:pt idx="352">
                  <c:v>5.2766E-2</c:v>
                </c:pt>
                <c:pt idx="353">
                  <c:v>5.1694900000000002E-2</c:v>
                </c:pt>
                <c:pt idx="354">
                  <c:v>5.0632900000000002E-2</c:v>
                </c:pt>
                <c:pt idx="355">
                  <c:v>4.6218500000000003E-2</c:v>
                </c:pt>
                <c:pt idx="356">
                  <c:v>4.4351500000000002E-2</c:v>
                </c:pt>
                <c:pt idx="357">
                  <c:v>4.5871599999999998E-2</c:v>
                </c:pt>
                <c:pt idx="358">
                  <c:v>4.6550300000000003E-2</c:v>
                </c:pt>
                <c:pt idx="359">
                  <c:v>4.6396E-2</c:v>
                </c:pt>
                <c:pt idx="360">
                  <c:v>5.1980199999999997E-2</c:v>
                </c:pt>
                <c:pt idx="361">
                  <c:v>5.2631600000000001E-2</c:v>
                </c:pt>
                <c:pt idx="362">
                  <c:v>5.2373200000000002E-2</c:v>
                </c:pt>
                <c:pt idx="363">
                  <c:v>4.7116199999999997E-2</c:v>
                </c:pt>
                <c:pt idx="364">
                  <c:v>4.3653999999999998E-2</c:v>
                </c:pt>
                <c:pt idx="365">
                  <c:v>4.67365E-2</c:v>
                </c:pt>
                <c:pt idx="366">
                  <c:v>4.8192800000000001E-2</c:v>
                </c:pt>
                <c:pt idx="367">
                  <c:v>5.7028099999999998E-2</c:v>
                </c:pt>
                <c:pt idx="368">
                  <c:v>6.1698700000000002E-2</c:v>
                </c:pt>
                <c:pt idx="369">
                  <c:v>6.3795900000000003E-2</c:v>
                </c:pt>
                <c:pt idx="370">
                  <c:v>6.1953899999999999E-2</c:v>
                </c:pt>
                <c:pt idx="371">
                  <c:v>6.2549499999999994E-2</c:v>
                </c:pt>
                <c:pt idx="372">
                  <c:v>5.6470600000000003E-2</c:v>
                </c:pt>
                <c:pt idx="373">
                  <c:v>5.3124999999999999E-2</c:v>
                </c:pt>
                <c:pt idx="374">
                  <c:v>4.8211499999999997E-2</c:v>
                </c:pt>
                <c:pt idx="375">
                  <c:v>4.8099299999999998E-2</c:v>
                </c:pt>
                <c:pt idx="376">
                  <c:v>5.03486E-2</c:v>
                </c:pt>
                <c:pt idx="377">
                  <c:v>4.69592E-2</c:v>
                </c:pt>
                <c:pt idx="378">
                  <c:v>4.36782E-2</c:v>
                </c:pt>
                <c:pt idx="379">
                  <c:v>3.7993899999999997E-2</c:v>
                </c:pt>
                <c:pt idx="380">
                  <c:v>3.3962300000000001E-2</c:v>
                </c:pt>
                <c:pt idx="381">
                  <c:v>2.8485799999999999E-2</c:v>
                </c:pt>
                <c:pt idx="382">
                  <c:v>3.0665700000000001E-2</c:v>
                </c:pt>
                <c:pt idx="383">
                  <c:v>2.9806300000000001E-2</c:v>
                </c:pt>
                <c:pt idx="384">
                  <c:v>2.6726099999999999E-2</c:v>
                </c:pt>
                <c:pt idx="385">
                  <c:v>2.81899E-2</c:v>
                </c:pt>
                <c:pt idx="386">
                  <c:v>3.18991E-2</c:v>
                </c:pt>
                <c:pt idx="387">
                  <c:v>3.1828299999999997E-2</c:v>
                </c:pt>
                <c:pt idx="388">
                  <c:v>3.0235999999999999E-2</c:v>
                </c:pt>
                <c:pt idx="389">
                  <c:v>3.01471E-2</c:v>
                </c:pt>
                <c:pt idx="390">
                  <c:v>3.1571200000000001E-2</c:v>
                </c:pt>
                <c:pt idx="391">
                  <c:v>3.0746699999999998E-2</c:v>
                </c:pt>
                <c:pt idx="392">
                  <c:v>2.9926999999999999E-2</c:v>
                </c:pt>
                <c:pt idx="393">
                  <c:v>3.2798800000000003E-2</c:v>
                </c:pt>
                <c:pt idx="394">
                  <c:v>3.1204599999999999E-2</c:v>
                </c:pt>
                <c:pt idx="395">
                  <c:v>2.9667099999999998E-2</c:v>
                </c:pt>
                <c:pt idx="396">
                  <c:v>3.2537999999999997E-2</c:v>
                </c:pt>
                <c:pt idx="397">
                  <c:v>3.2467500000000003E-2</c:v>
                </c:pt>
                <c:pt idx="398">
                  <c:v>3.0194100000000001E-2</c:v>
                </c:pt>
                <c:pt idx="399">
                  <c:v>3.1563800000000003E-2</c:v>
                </c:pt>
                <c:pt idx="400">
                  <c:v>3.2211900000000002E-2</c:v>
                </c:pt>
                <c:pt idx="401">
                  <c:v>2.9978600000000001E-2</c:v>
                </c:pt>
                <c:pt idx="402">
                  <c:v>2.84698E-2</c:v>
                </c:pt>
                <c:pt idx="403">
                  <c:v>2.84091E-2</c:v>
                </c:pt>
                <c:pt idx="404">
                  <c:v>2.7640000000000001E-2</c:v>
                </c:pt>
                <c:pt idx="405">
                  <c:v>2.7522899999999999E-2</c:v>
                </c:pt>
                <c:pt idx="406">
                  <c:v>2.7445500000000001E-2</c:v>
                </c:pt>
                <c:pt idx="407">
                  <c:v>2.8109599999999998E-2</c:v>
                </c:pt>
                <c:pt idx="408">
                  <c:v>2.4509800000000002E-2</c:v>
                </c:pt>
                <c:pt idx="409">
                  <c:v>2.5157200000000001E-2</c:v>
                </c:pt>
                <c:pt idx="410">
                  <c:v>2.6517800000000001E-2</c:v>
                </c:pt>
                <c:pt idx="411">
                  <c:v>2.3643899999999999E-2</c:v>
                </c:pt>
                <c:pt idx="412">
                  <c:v>2.28849E-2</c:v>
                </c:pt>
                <c:pt idx="413">
                  <c:v>2.4948000000000001E-2</c:v>
                </c:pt>
                <c:pt idx="414">
                  <c:v>2.6989599999999999E-2</c:v>
                </c:pt>
                <c:pt idx="415">
                  <c:v>2.90055E-2</c:v>
                </c:pt>
                <c:pt idx="416">
                  <c:v>2.96552E-2</c:v>
                </c:pt>
                <c:pt idx="417">
                  <c:v>2.6098900000000001E-2</c:v>
                </c:pt>
                <c:pt idx="418">
                  <c:v>2.6027399999999999E-2</c:v>
                </c:pt>
                <c:pt idx="419">
                  <c:v>2.5974000000000001E-2</c:v>
                </c:pt>
                <c:pt idx="420">
                  <c:v>2.87081E-2</c:v>
                </c:pt>
                <c:pt idx="421">
                  <c:v>2.86299E-2</c:v>
                </c:pt>
                <c:pt idx="422">
                  <c:v>2.78722E-2</c:v>
                </c:pt>
                <c:pt idx="423">
                  <c:v>3.125E-2</c:v>
                </c:pt>
                <c:pt idx="424">
                  <c:v>3.11864E-2</c:v>
                </c:pt>
                <c:pt idx="425">
                  <c:v>3.0426000000000002E-2</c:v>
                </c:pt>
                <c:pt idx="426">
                  <c:v>2.8301900000000001E-2</c:v>
                </c:pt>
                <c:pt idx="427">
                  <c:v>2.61745E-2</c:v>
                </c:pt>
                <c:pt idx="428">
                  <c:v>2.5452099999999998E-2</c:v>
                </c:pt>
                <c:pt idx="429">
                  <c:v>2.7443100000000002E-2</c:v>
                </c:pt>
                <c:pt idx="430">
                  <c:v>2.6034700000000001E-2</c:v>
                </c:pt>
                <c:pt idx="431">
                  <c:v>2.5316499999999999E-2</c:v>
                </c:pt>
                <c:pt idx="432">
                  <c:v>2.7907000000000001E-2</c:v>
                </c:pt>
                <c:pt idx="433">
                  <c:v>2.7170300000000001E-2</c:v>
                </c:pt>
                <c:pt idx="434">
                  <c:v>2.8439200000000001E-2</c:v>
                </c:pt>
                <c:pt idx="435">
                  <c:v>2.83267E-2</c:v>
                </c:pt>
                <c:pt idx="436">
                  <c:v>2.8270900000000002E-2</c:v>
                </c:pt>
                <c:pt idx="437">
                  <c:v>2.8215199999999999E-2</c:v>
                </c:pt>
                <c:pt idx="438">
                  <c:v>2.8833600000000001E-2</c:v>
                </c:pt>
                <c:pt idx="439">
                  <c:v>2.8122999999999999E-2</c:v>
                </c:pt>
                <c:pt idx="440">
                  <c:v>3.0045700000000002E-2</c:v>
                </c:pt>
                <c:pt idx="441">
                  <c:v>3.0618900000000001E-2</c:v>
                </c:pt>
                <c:pt idx="442">
                  <c:v>3.2530900000000001E-2</c:v>
                </c:pt>
                <c:pt idx="443">
                  <c:v>3.3788199999999997E-2</c:v>
                </c:pt>
                <c:pt idx="444">
                  <c:v>3.0381399999999999E-2</c:v>
                </c:pt>
                <c:pt idx="445">
                  <c:v>3.0322600000000002E-2</c:v>
                </c:pt>
                <c:pt idx="446">
                  <c:v>2.7652699999999999E-2</c:v>
                </c:pt>
                <c:pt idx="447">
                  <c:v>2.4343400000000001E-2</c:v>
                </c:pt>
                <c:pt idx="448">
                  <c:v>2.2378499999999999E-2</c:v>
                </c:pt>
                <c:pt idx="449">
                  <c:v>2.23357E-2</c:v>
                </c:pt>
                <c:pt idx="450">
                  <c:v>2.1656100000000001E-2</c:v>
                </c:pt>
                <c:pt idx="451">
                  <c:v>2.2900799999999999E-2</c:v>
                </c:pt>
                <c:pt idx="452">
                  <c:v>2.2193999999999998E-2</c:v>
                </c:pt>
                <c:pt idx="453">
                  <c:v>2.0859699999999998E-2</c:v>
                </c:pt>
                <c:pt idx="454">
                  <c:v>1.89036E-2</c:v>
                </c:pt>
                <c:pt idx="455">
                  <c:v>1.6970499999999999E-2</c:v>
                </c:pt>
                <c:pt idx="456">
                  <c:v>1.6311200000000001E-2</c:v>
                </c:pt>
                <c:pt idx="457">
                  <c:v>1.4402E-2</c:v>
                </c:pt>
                <c:pt idx="458">
                  <c:v>1.37672E-2</c:v>
                </c:pt>
                <c:pt idx="459">
                  <c:v>1.4383999999999999E-2</c:v>
                </c:pt>
                <c:pt idx="460">
                  <c:v>1.6885600000000001E-2</c:v>
                </c:pt>
                <c:pt idx="461">
                  <c:v>1.62297E-2</c:v>
                </c:pt>
                <c:pt idx="462">
                  <c:v>1.74564E-2</c:v>
                </c:pt>
                <c:pt idx="463">
                  <c:v>1.6169200000000002E-2</c:v>
                </c:pt>
                <c:pt idx="464">
                  <c:v>1.4267999999999999E-2</c:v>
                </c:pt>
                <c:pt idx="465">
                  <c:v>1.4860699999999999E-2</c:v>
                </c:pt>
                <c:pt idx="466">
                  <c:v>1.4842299999999999E-2</c:v>
                </c:pt>
                <c:pt idx="467">
                  <c:v>1.6069199999999999E-2</c:v>
                </c:pt>
                <c:pt idx="468">
                  <c:v>1.66667E-2</c:v>
                </c:pt>
                <c:pt idx="469">
                  <c:v>1.66667E-2</c:v>
                </c:pt>
                <c:pt idx="470">
                  <c:v>1.7284000000000001E-2</c:v>
                </c:pt>
                <c:pt idx="471">
                  <c:v>2.28113E-2</c:v>
                </c:pt>
                <c:pt idx="472">
                  <c:v>2.09102E-2</c:v>
                </c:pt>
                <c:pt idx="473">
                  <c:v>1.9656E-2</c:v>
                </c:pt>
                <c:pt idx="474">
                  <c:v>2.1446099999999999E-2</c:v>
                </c:pt>
                <c:pt idx="475">
                  <c:v>2.2643799999999999E-2</c:v>
                </c:pt>
                <c:pt idx="476">
                  <c:v>2.6299699999999999E-2</c:v>
                </c:pt>
                <c:pt idx="477">
                  <c:v>2.56254E-2</c:v>
                </c:pt>
                <c:pt idx="478">
                  <c:v>2.6203500000000001E-2</c:v>
                </c:pt>
                <c:pt idx="479">
                  <c:v>2.6764E-2</c:v>
                </c:pt>
                <c:pt idx="480">
                  <c:v>2.7929599999999999E-2</c:v>
                </c:pt>
                <c:pt idx="481">
                  <c:v>3.2179699999999999E-2</c:v>
                </c:pt>
                <c:pt idx="482">
                  <c:v>3.7621399999999999E-2</c:v>
                </c:pt>
                <c:pt idx="483">
                  <c:v>3.0138600000000001E-2</c:v>
                </c:pt>
                <c:pt idx="484">
                  <c:v>3.13253E-2</c:v>
                </c:pt>
                <c:pt idx="485">
                  <c:v>3.7349399999999998E-2</c:v>
                </c:pt>
                <c:pt idx="486">
                  <c:v>3.5992799999999998E-2</c:v>
                </c:pt>
                <c:pt idx="487">
                  <c:v>3.3512899999999998E-2</c:v>
                </c:pt>
                <c:pt idx="488">
                  <c:v>3.4564999999999999E-2</c:v>
                </c:pt>
                <c:pt idx="489">
                  <c:v>3.4503300000000001E-2</c:v>
                </c:pt>
                <c:pt idx="490">
                  <c:v>3.4441800000000002E-2</c:v>
                </c:pt>
                <c:pt idx="491">
                  <c:v>3.43602E-2</c:v>
                </c:pt>
                <c:pt idx="492">
                  <c:v>3.7212000000000002E-2</c:v>
                </c:pt>
                <c:pt idx="493">
                  <c:v>3.5294100000000002E-2</c:v>
                </c:pt>
                <c:pt idx="494">
                  <c:v>2.98246E-2</c:v>
                </c:pt>
                <c:pt idx="495">
                  <c:v>3.2182599999999999E-2</c:v>
                </c:pt>
                <c:pt idx="496">
                  <c:v>3.5630799999999997E-2</c:v>
                </c:pt>
                <c:pt idx="497">
                  <c:v>3.1939599999999999E-2</c:v>
                </c:pt>
                <c:pt idx="498">
                  <c:v>2.7214800000000001E-2</c:v>
                </c:pt>
                <c:pt idx="499">
                  <c:v>2.7214800000000001E-2</c:v>
                </c:pt>
                <c:pt idx="500">
                  <c:v>2.5921699999999999E-2</c:v>
                </c:pt>
                <c:pt idx="501">
                  <c:v>2.12766E-2</c:v>
                </c:pt>
                <c:pt idx="502">
                  <c:v>1.8943700000000001E-2</c:v>
                </c:pt>
                <c:pt idx="503">
                  <c:v>1.6036700000000001E-2</c:v>
                </c:pt>
                <c:pt idx="504">
                  <c:v>1.1958999999999999E-2</c:v>
                </c:pt>
                <c:pt idx="505">
                  <c:v>1.13636E-2</c:v>
                </c:pt>
                <c:pt idx="506">
                  <c:v>1.3628599999999999E-2</c:v>
                </c:pt>
                <c:pt idx="507">
                  <c:v>1.64399E-2</c:v>
                </c:pt>
                <c:pt idx="508">
                  <c:v>1.2408300000000001E-2</c:v>
                </c:pt>
                <c:pt idx="509">
                  <c:v>1.0692200000000001E-2</c:v>
                </c:pt>
                <c:pt idx="510">
                  <c:v>1.46561E-2</c:v>
                </c:pt>
                <c:pt idx="511">
                  <c:v>1.74746E-2</c:v>
                </c:pt>
                <c:pt idx="512">
                  <c:v>1.516E-2</c:v>
                </c:pt>
                <c:pt idx="513">
                  <c:v>2.0270300000000002E-2</c:v>
                </c:pt>
                <c:pt idx="514">
                  <c:v>2.2535199999999998E-2</c:v>
                </c:pt>
                <c:pt idx="515">
                  <c:v>2.48027E-2</c:v>
                </c:pt>
                <c:pt idx="516">
                  <c:v>2.7574600000000001E-2</c:v>
                </c:pt>
                <c:pt idx="517">
                  <c:v>3.1460700000000001E-2</c:v>
                </c:pt>
                <c:pt idx="518">
                  <c:v>3.0252100000000001E-2</c:v>
                </c:pt>
                <c:pt idx="519">
                  <c:v>2.1751300000000001E-2</c:v>
                </c:pt>
                <c:pt idx="520">
                  <c:v>1.89415E-2</c:v>
                </c:pt>
                <c:pt idx="521">
                  <c:v>1.94878E-2</c:v>
                </c:pt>
                <c:pt idx="522">
                  <c:v>2.05556E-2</c:v>
                </c:pt>
                <c:pt idx="523">
                  <c:v>2.2160699999999998E-2</c:v>
                </c:pt>
                <c:pt idx="524">
                  <c:v>2.3783200000000001E-2</c:v>
                </c:pt>
                <c:pt idx="525">
                  <c:v>2.0419400000000001E-2</c:v>
                </c:pt>
                <c:pt idx="526">
                  <c:v>1.9283700000000001E-2</c:v>
                </c:pt>
                <c:pt idx="527">
                  <c:v>2.0351999999999999E-2</c:v>
                </c:pt>
                <c:pt idx="528">
                  <c:v>2.02629E-2</c:v>
                </c:pt>
                <c:pt idx="529">
                  <c:v>1.68845E-2</c:v>
                </c:pt>
                <c:pt idx="530">
                  <c:v>1.7400800000000001E-2</c:v>
                </c:pt>
                <c:pt idx="531">
                  <c:v>2.29258E-2</c:v>
                </c:pt>
                <c:pt idx="532">
                  <c:v>2.8977599999999999E-2</c:v>
                </c:pt>
                <c:pt idx="533">
                  <c:v>3.1676700000000002E-2</c:v>
                </c:pt>
                <c:pt idx="534">
                  <c:v>2.93958E-2</c:v>
                </c:pt>
                <c:pt idx="535">
                  <c:v>2.5474299999999998E-2</c:v>
                </c:pt>
                <c:pt idx="536">
                  <c:v>2.53917E-2</c:v>
                </c:pt>
                <c:pt idx="537">
                  <c:v>3.1909100000000003E-2</c:v>
                </c:pt>
                <c:pt idx="538">
                  <c:v>3.6216199999999997E-2</c:v>
                </c:pt>
                <c:pt idx="539">
                  <c:v>3.34232E-2</c:v>
                </c:pt>
                <c:pt idx="540">
                  <c:v>2.84487E-2</c:v>
                </c:pt>
                <c:pt idx="541">
                  <c:v>3.05303E-2</c:v>
                </c:pt>
                <c:pt idx="542">
                  <c:v>3.2068399999999997E-2</c:v>
                </c:pt>
                <c:pt idx="543">
                  <c:v>3.3617899999999999E-2</c:v>
                </c:pt>
                <c:pt idx="544">
                  <c:v>2.86929E-2</c:v>
                </c:pt>
                <c:pt idx="545">
                  <c:v>2.54103E-2</c:v>
                </c:pt>
                <c:pt idx="546">
                  <c:v>3.06716E-2</c:v>
                </c:pt>
                <c:pt idx="547">
                  <c:v>3.6469300000000003E-2</c:v>
                </c:pt>
                <c:pt idx="548">
                  <c:v>4.7418299999999997E-2</c:v>
                </c:pt>
                <c:pt idx="549">
                  <c:v>4.3500999999999998E-2</c:v>
                </c:pt>
                <c:pt idx="550">
                  <c:v>3.3385499999999999E-2</c:v>
                </c:pt>
                <c:pt idx="551">
                  <c:v>3.3385499999999999E-2</c:v>
                </c:pt>
                <c:pt idx="552">
                  <c:v>4.0187899999999999E-2</c:v>
                </c:pt>
                <c:pt idx="553">
                  <c:v>3.6382499999999998E-2</c:v>
                </c:pt>
                <c:pt idx="554">
                  <c:v>3.41792E-2</c:v>
                </c:pt>
                <c:pt idx="555">
                  <c:v>3.6138400000000001E-2</c:v>
                </c:pt>
                <c:pt idx="556">
                  <c:v>3.9772700000000001E-2</c:v>
                </c:pt>
                <c:pt idx="557">
                  <c:v>4.1817199999999999E-2</c:v>
                </c:pt>
                <c:pt idx="558">
                  <c:v>4.1046699999999998E-2</c:v>
                </c:pt>
                <c:pt idx="559">
                  <c:v>3.9265700000000001E-2</c:v>
                </c:pt>
                <c:pt idx="560">
                  <c:v>2.0120699999999998E-2</c:v>
                </c:pt>
                <c:pt idx="561">
                  <c:v>1.4063300000000001E-2</c:v>
                </c:pt>
                <c:pt idx="562">
                  <c:v>1.9687E-2</c:v>
                </c:pt>
                <c:pt idx="563">
                  <c:v>2.52398E-2</c:v>
                </c:pt>
                <c:pt idx="564">
                  <c:v>2.07577E-2</c:v>
                </c:pt>
                <c:pt idx="565">
                  <c:v>2.4202600000000001E-2</c:v>
                </c:pt>
                <c:pt idx="566">
                  <c:v>2.7982E-2</c:v>
                </c:pt>
                <c:pt idx="567">
                  <c:v>2.5929199999999999E-2</c:v>
                </c:pt>
                <c:pt idx="568">
                  <c:v>2.7098899999999999E-2</c:v>
                </c:pt>
                <c:pt idx="569">
                  <c:v>2.6927699999999999E-2</c:v>
                </c:pt>
                <c:pt idx="570">
                  <c:v>2.3178899999999999E-2</c:v>
                </c:pt>
                <c:pt idx="571">
                  <c:v>1.8974499999999998E-2</c:v>
                </c:pt>
                <c:pt idx="572">
                  <c:v>2.83383E-2</c:v>
                </c:pt>
                <c:pt idx="573">
                  <c:v>3.6107E-2</c:v>
                </c:pt>
                <c:pt idx="574">
                  <c:v>4.3732699999999999E-2</c:v>
                </c:pt>
                <c:pt idx="575">
                  <c:v>4.1088100000000002E-2</c:v>
                </c:pt>
                <c:pt idx="576">
                  <c:v>4.2946999999999999E-2</c:v>
                </c:pt>
                <c:pt idx="577">
                  <c:v>4.1429599999999997E-2</c:v>
                </c:pt>
                <c:pt idx="578">
                  <c:v>3.9749E-2</c:v>
                </c:pt>
                <c:pt idx="579">
                  <c:v>3.9037599999999999E-2</c:v>
                </c:pt>
                <c:pt idx="580">
                  <c:v>4.08841E-2</c:v>
                </c:pt>
                <c:pt idx="581">
                  <c:v>4.9359699999999999E-2</c:v>
                </c:pt>
                <c:pt idx="582">
                  <c:v>5.4975099999999999E-2</c:v>
                </c:pt>
                <c:pt idx="583">
                  <c:v>5.3080200000000001E-2</c:v>
                </c:pt>
                <c:pt idx="584">
                  <c:v>4.9533199999999999E-2</c:v>
                </c:pt>
                <c:pt idx="585">
                  <c:v>3.7310599999999999E-2</c:v>
                </c:pt>
                <c:pt idx="586">
                  <c:v>1.0999200000000001E-2</c:v>
                </c:pt>
                <c:pt idx="587">
                  <c:v>-2.2230000000000001E-4</c:v>
                </c:pt>
                <c:pt idx="588">
                  <c:v>-1.1359E-3</c:v>
                </c:pt>
                <c:pt idx="589">
                  <c:v>8.4600000000000105E-5</c:v>
                </c:pt>
                <c:pt idx="590">
                  <c:v>-4.4647999999999997E-3</c:v>
                </c:pt>
                <c:pt idx="591">
                  <c:v>-5.7631999999999996E-3</c:v>
                </c:pt>
                <c:pt idx="592">
                  <c:v>-1.0157599999999999E-2</c:v>
                </c:pt>
                <c:pt idx="593">
                  <c:v>-1.2291699999999999E-2</c:v>
                </c:pt>
                <c:pt idx="594">
                  <c:v>-1.95876E-2</c:v>
                </c:pt>
                <c:pt idx="595">
                  <c:v>-1.48384E-2</c:v>
                </c:pt>
                <c:pt idx="596">
                  <c:v>-1.3779400000000001E-2</c:v>
                </c:pt>
                <c:pt idx="597">
                  <c:v>-2.2396999999999999E-3</c:v>
                </c:pt>
                <c:pt idx="598">
                  <c:v>1.91459E-2</c:v>
                </c:pt>
                <c:pt idx="599">
                  <c:v>2.8141200000000002E-2</c:v>
                </c:pt>
                <c:pt idx="600">
                  <c:v>2.61073E-2</c:v>
                </c:pt>
                <c:pt idx="601">
                  <c:v>2.13723E-2</c:v>
                </c:pt>
                <c:pt idx="602">
                  <c:v>2.2635800000000001E-2</c:v>
                </c:pt>
                <c:pt idx="603">
                  <c:v>2.19408E-2</c:v>
                </c:pt>
                <c:pt idx="604">
                  <c:v>2.00777E-2</c:v>
                </c:pt>
                <c:pt idx="605">
                  <c:v>1.1616E-2</c:v>
                </c:pt>
                <c:pt idx="606">
                  <c:v>1.3743099999999999E-2</c:v>
                </c:pt>
                <c:pt idx="607">
                  <c:v>1.1914900000000001E-2</c:v>
                </c:pt>
                <c:pt idx="608">
                  <c:v>1.1210899999999999E-2</c:v>
                </c:pt>
                <c:pt idx="609">
                  <c:v>1.1616100000000001E-2</c:v>
                </c:pt>
                <c:pt idx="610">
                  <c:v>1.0633699999999999E-2</c:v>
                </c:pt>
                <c:pt idx="611">
                  <c:v>1.4216899999999999E-2</c:v>
                </c:pt>
                <c:pt idx="612">
                  <c:v>1.6627900000000001E-2</c:v>
                </c:pt>
                <c:pt idx="613">
                  <c:v>2.1012599999999999E-2</c:v>
                </c:pt>
                <c:pt idx="614">
                  <c:v>2.60003E-2</c:v>
                </c:pt>
                <c:pt idx="615">
                  <c:v>3.0730199999999999E-2</c:v>
                </c:pt>
                <c:pt idx="616">
                  <c:v>3.5062299999999998E-2</c:v>
                </c:pt>
                <c:pt idx="617">
                  <c:v>3.54603E-2</c:v>
                </c:pt>
                <c:pt idx="618">
                  <c:v>3.6181999999999999E-2</c:v>
                </c:pt>
                <c:pt idx="619">
                  <c:v>3.7323599999999998E-2</c:v>
                </c:pt>
                <c:pt idx="620">
                  <c:v>3.8450400000000003E-2</c:v>
                </c:pt>
                <c:pt idx="621">
                  <c:v>3.5324899999999999E-2</c:v>
                </c:pt>
                <c:pt idx="622">
                  <c:v>3.4580800000000002E-2</c:v>
                </c:pt>
                <c:pt idx="623">
                  <c:v>3.0194599999999999E-2</c:v>
                </c:pt>
                <c:pt idx="624">
                  <c:v>2.97808E-2</c:v>
                </c:pt>
                <c:pt idx="625">
                  <c:v>2.8501100000000001E-2</c:v>
                </c:pt>
                <c:pt idx="626">
                  <c:v>2.5911099999999999E-2</c:v>
                </c:pt>
                <c:pt idx="627">
                  <c:v>2.28871E-2</c:v>
                </c:pt>
                <c:pt idx="628">
                  <c:v>1.7633099999999999E-2</c:v>
                </c:pt>
                <c:pt idx="629">
                  <c:v>1.70452E-2</c:v>
                </c:pt>
                <c:pt idx="630">
                  <c:v>1.43026E-2</c:v>
                </c:pt>
                <c:pt idx="631">
                  <c:v>1.6816299999999999E-2</c:v>
                </c:pt>
                <c:pt idx="632">
                  <c:v>1.9464100000000002E-2</c:v>
                </c:pt>
                <c:pt idx="633">
                  <c:v>2.1569000000000001E-2</c:v>
                </c:pt>
                <c:pt idx="634">
                  <c:v>1.7848300000000001E-2</c:v>
                </c:pt>
                <c:pt idx="635">
                  <c:v>1.7640300000000001E-2</c:v>
                </c:pt>
                <c:pt idx="636">
                  <c:v>1.6054200000000001E-2</c:v>
                </c:pt>
                <c:pt idx="637">
                  <c:v>1.9553999999999998E-2</c:v>
                </c:pt>
                <c:pt idx="638">
                  <c:v>1.4615400000000001E-2</c:v>
                </c:pt>
                <c:pt idx="639">
                  <c:v>1.10086E-2</c:v>
                </c:pt>
                <c:pt idx="640">
                  <c:v>1.4155600000000001E-2</c:v>
                </c:pt>
                <c:pt idx="641">
                  <c:v>1.7633599999999999E-2</c:v>
                </c:pt>
                <c:pt idx="642">
                  <c:v>1.9551599999999999E-2</c:v>
                </c:pt>
                <c:pt idx="643">
                  <c:v>1.5137899999999999E-2</c:v>
                </c:pt>
                <c:pt idx="644">
                  <c:v>1.14979E-2</c:v>
                </c:pt>
                <c:pt idx="645">
                  <c:v>9.1947999999999995E-3</c:v>
                </c:pt>
                <c:pt idx="646">
                  <c:v>1.2297199999999999E-2</c:v>
                </c:pt>
                <c:pt idx="647">
                  <c:v>1.51234E-2</c:v>
                </c:pt>
                <c:pt idx="648">
                  <c:v>1.56147E-2</c:v>
                </c:pt>
                <c:pt idx="649">
                  <c:v>1.1049099999999999E-2</c:v>
                </c:pt>
                <c:pt idx="650">
                  <c:v>1.5361400000000001E-2</c:v>
                </c:pt>
                <c:pt idx="651">
                  <c:v>1.96239E-2</c:v>
                </c:pt>
                <c:pt idx="652">
                  <c:v>2.13636E-2</c:v>
                </c:pt>
                <c:pt idx="653">
                  <c:v>2.0754999999999999E-2</c:v>
                </c:pt>
                <c:pt idx="654">
                  <c:v>1.9965500000000001E-2</c:v>
                </c:pt>
                <c:pt idx="655">
                  <c:v>1.71141E-2</c:v>
                </c:pt>
                <c:pt idx="656">
                  <c:v>1.6642199999999999E-2</c:v>
                </c:pt>
                <c:pt idx="657">
                  <c:v>1.6511100000000001E-2</c:v>
                </c:pt>
                <c:pt idx="658">
                  <c:v>1.28144E-2</c:v>
                </c:pt>
              </c:numCache>
            </c:numRef>
          </c:yVal>
          <c:smooth val="0"/>
          <c:extLst>
            <c:ext xmlns:c16="http://schemas.microsoft.com/office/drawing/2014/chart" uri="{C3380CC4-5D6E-409C-BE32-E72D297353CC}">
              <c16:uniqueId val="{00000000-AB72-4980-AFAC-73AAF20AFF32}"/>
            </c:ext>
          </c:extLst>
        </c:ser>
        <c:ser>
          <c:idx val="1"/>
          <c:order val="1"/>
          <c:tx>
            <c:strRef>
              <c:f>Sheet1!$D$7</c:f>
              <c:strCache>
                <c:ptCount val="1"/>
                <c:pt idx="0">
                  <c:v>Nominal Interest Rate</c:v>
                </c:pt>
              </c:strCache>
            </c:strRef>
          </c:tx>
          <c:spPr>
            <a:ln w="44450">
              <a:solidFill>
                <a:srgbClr val="003399"/>
              </a:solidFill>
            </a:ln>
          </c:spPr>
          <c:marker>
            <c:symbol val="none"/>
          </c:marker>
          <c:xVal>
            <c:numRef>
              <c:f>Sheet1!$B$8:$B$666</c:f>
              <c:numCache>
                <c:formatCode>0.00</c:formatCode>
                <c:ptCount val="659"/>
                <c:pt idx="0">
                  <c:v>1960</c:v>
                </c:pt>
                <c:pt idx="1">
                  <c:v>1960.083333333333</c:v>
                </c:pt>
                <c:pt idx="2">
                  <c:v>1960.166666666667</c:v>
                </c:pt>
                <c:pt idx="3">
                  <c:v>1960.25</c:v>
                </c:pt>
                <c:pt idx="4">
                  <c:v>1960.333333333333</c:v>
                </c:pt>
                <c:pt idx="5">
                  <c:v>1960.416666666667</c:v>
                </c:pt>
                <c:pt idx="6">
                  <c:v>1960.5</c:v>
                </c:pt>
                <c:pt idx="7">
                  <c:v>1960.583333333333</c:v>
                </c:pt>
                <c:pt idx="8">
                  <c:v>1960.666666666667</c:v>
                </c:pt>
                <c:pt idx="9">
                  <c:v>1960.75</c:v>
                </c:pt>
                <c:pt idx="10">
                  <c:v>1960.833333333333</c:v>
                </c:pt>
                <c:pt idx="11">
                  <c:v>1960.916666666667</c:v>
                </c:pt>
                <c:pt idx="12">
                  <c:v>1961</c:v>
                </c:pt>
                <c:pt idx="13">
                  <c:v>1961.0833333333301</c:v>
                </c:pt>
                <c:pt idx="14">
                  <c:v>1961.1666666666699</c:v>
                </c:pt>
                <c:pt idx="15">
                  <c:v>1961.25</c:v>
                </c:pt>
                <c:pt idx="16">
                  <c:v>1961.3333333333301</c:v>
                </c:pt>
                <c:pt idx="17">
                  <c:v>1961.4166666666699</c:v>
                </c:pt>
                <c:pt idx="18">
                  <c:v>1961.5</c:v>
                </c:pt>
                <c:pt idx="19">
                  <c:v>1961.5833333333301</c:v>
                </c:pt>
                <c:pt idx="20">
                  <c:v>1961.6666666666699</c:v>
                </c:pt>
                <c:pt idx="21">
                  <c:v>1961.75</c:v>
                </c:pt>
                <c:pt idx="22">
                  <c:v>1961.8333333333301</c:v>
                </c:pt>
                <c:pt idx="23">
                  <c:v>1961.9166666666599</c:v>
                </c:pt>
                <c:pt idx="24">
                  <c:v>1962</c:v>
                </c:pt>
                <c:pt idx="25">
                  <c:v>1962.0833333333301</c:v>
                </c:pt>
                <c:pt idx="26">
                  <c:v>1962.1666666666599</c:v>
                </c:pt>
                <c:pt idx="27">
                  <c:v>1962.25</c:v>
                </c:pt>
                <c:pt idx="28">
                  <c:v>1962.3333333333301</c:v>
                </c:pt>
                <c:pt idx="29">
                  <c:v>1962.4166666666599</c:v>
                </c:pt>
                <c:pt idx="30">
                  <c:v>1962.5</c:v>
                </c:pt>
                <c:pt idx="31">
                  <c:v>1962.5833333333301</c:v>
                </c:pt>
                <c:pt idx="32">
                  <c:v>1962.6666666666599</c:v>
                </c:pt>
                <c:pt idx="33">
                  <c:v>1962.75</c:v>
                </c:pt>
                <c:pt idx="34">
                  <c:v>1962.8333333333301</c:v>
                </c:pt>
                <c:pt idx="35">
                  <c:v>1962.9166666666599</c:v>
                </c:pt>
                <c:pt idx="36">
                  <c:v>1963</c:v>
                </c:pt>
                <c:pt idx="37">
                  <c:v>1963.0833333333301</c:v>
                </c:pt>
                <c:pt idx="38">
                  <c:v>1963.1666666666599</c:v>
                </c:pt>
                <c:pt idx="39">
                  <c:v>1963.25</c:v>
                </c:pt>
                <c:pt idx="40">
                  <c:v>1963.3333333333301</c:v>
                </c:pt>
                <c:pt idx="41">
                  <c:v>1963.4166666666599</c:v>
                </c:pt>
                <c:pt idx="42">
                  <c:v>1963.5</c:v>
                </c:pt>
                <c:pt idx="43">
                  <c:v>1963.5833333333301</c:v>
                </c:pt>
                <c:pt idx="44">
                  <c:v>1963.6666666666599</c:v>
                </c:pt>
                <c:pt idx="45">
                  <c:v>1963.75</c:v>
                </c:pt>
                <c:pt idx="46">
                  <c:v>1963.8333333333301</c:v>
                </c:pt>
                <c:pt idx="47">
                  <c:v>1963.9166666666599</c:v>
                </c:pt>
                <c:pt idx="48">
                  <c:v>1964</c:v>
                </c:pt>
                <c:pt idx="49">
                  <c:v>1964.0833333333301</c:v>
                </c:pt>
                <c:pt idx="50">
                  <c:v>1964.1666666666599</c:v>
                </c:pt>
                <c:pt idx="51">
                  <c:v>1964.25</c:v>
                </c:pt>
                <c:pt idx="52">
                  <c:v>1964.3333333333301</c:v>
                </c:pt>
                <c:pt idx="53">
                  <c:v>1964.4166666666599</c:v>
                </c:pt>
                <c:pt idx="54">
                  <c:v>1964.5</c:v>
                </c:pt>
                <c:pt idx="55">
                  <c:v>1964.5833333333301</c:v>
                </c:pt>
                <c:pt idx="56">
                  <c:v>1964.6666666666599</c:v>
                </c:pt>
                <c:pt idx="57">
                  <c:v>1964.75</c:v>
                </c:pt>
                <c:pt idx="58">
                  <c:v>1964.8333333333301</c:v>
                </c:pt>
                <c:pt idx="59">
                  <c:v>1964.9166666666599</c:v>
                </c:pt>
                <c:pt idx="60">
                  <c:v>1965</c:v>
                </c:pt>
                <c:pt idx="61">
                  <c:v>1965.0833333333301</c:v>
                </c:pt>
                <c:pt idx="62">
                  <c:v>1965.1666666666599</c:v>
                </c:pt>
                <c:pt idx="63">
                  <c:v>1965.25</c:v>
                </c:pt>
                <c:pt idx="64">
                  <c:v>1965.3333333333301</c:v>
                </c:pt>
                <c:pt idx="65">
                  <c:v>1965.4166666666599</c:v>
                </c:pt>
                <c:pt idx="66">
                  <c:v>1965.49999999999</c:v>
                </c:pt>
                <c:pt idx="67">
                  <c:v>1965.5833333333301</c:v>
                </c:pt>
                <c:pt idx="68">
                  <c:v>1965.6666666666599</c:v>
                </c:pt>
                <c:pt idx="69">
                  <c:v>1965.74999999999</c:v>
                </c:pt>
                <c:pt idx="70">
                  <c:v>1965.8333333333301</c:v>
                </c:pt>
                <c:pt idx="71">
                  <c:v>1965.9166666666599</c:v>
                </c:pt>
                <c:pt idx="72">
                  <c:v>1965.99999999999</c:v>
                </c:pt>
                <c:pt idx="73">
                  <c:v>1966.0833333333301</c:v>
                </c:pt>
                <c:pt idx="74">
                  <c:v>1966.1666666666599</c:v>
                </c:pt>
                <c:pt idx="75">
                  <c:v>1966.24999999999</c:v>
                </c:pt>
                <c:pt idx="76">
                  <c:v>1966.3333333333301</c:v>
                </c:pt>
                <c:pt idx="77">
                  <c:v>1966.4166666666599</c:v>
                </c:pt>
                <c:pt idx="78">
                  <c:v>1966.49999999999</c:v>
                </c:pt>
                <c:pt idx="79">
                  <c:v>1966.5833333333301</c:v>
                </c:pt>
                <c:pt idx="80">
                  <c:v>1966.6666666666599</c:v>
                </c:pt>
                <c:pt idx="81">
                  <c:v>1966.74999999999</c:v>
                </c:pt>
                <c:pt idx="82">
                  <c:v>1966.8333333333301</c:v>
                </c:pt>
                <c:pt idx="83">
                  <c:v>1966.9166666666599</c:v>
                </c:pt>
                <c:pt idx="84">
                  <c:v>1966.99999999999</c:v>
                </c:pt>
                <c:pt idx="85">
                  <c:v>1967.0833333333301</c:v>
                </c:pt>
                <c:pt idx="86">
                  <c:v>1967.1666666666599</c:v>
                </c:pt>
                <c:pt idx="87">
                  <c:v>1967.24999999999</c:v>
                </c:pt>
                <c:pt idx="88">
                  <c:v>1967.3333333333301</c:v>
                </c:pt>
                <c:pt idx="89">
                  <c:v>1967.4166666666599</c:v>
                </c:pt>
                <c:pt idx="90">
                  <c:v>1967.49999999999</c:v>
                </c:pt>
                <c:pt idx="91">
                  <c:v>1967.5833333333301</c:v>
                </c:pt>
                <c:pt idx="92">
                  <c:v>1967.6666666666599</c:v>
                </c:pt>
                <c:pt idx="93">
                  <c:v>1967.74999999999</c:v>
                </c:pt>
                <c:pt idx="94">
                  <c:v>1967.8333333333301</c:v>
                </c:pt>
                <c:pt idx="95">
                  <c:v>1967.9166666666599</c:v>
                </c:pt>
                <c:pt idx="96">
                  <c:v>1967.99999999999</c:v>
                </c:pt>
                <c:pt idx="97">
                  <c:v>1968.0833333333301</c:v>
                </c:pt>
                <c:pt idx="98">
                  <c:v>1968.1666666666599</c:v>
                </c:pt>
                <c:pt idx="99">
                  <c:v>1968.24999999999</c:v>
                </c:pt>
                <c:pt idx="100">
                  <c:v>1968.3333333333301</c:v>
                </c:pt>
                <c:pt idx="101">
                  <c:v>1968.4166666666599</c:v>
                </c:pt>
                <c:pt idx="102">
                  <c:v>1968.49999999999</c:v>
                </c:pt>
                <c:pt idx="103">
                  <c:v>1968.5833333333301</c:v>
                </c:pt>
                <c:pt idx="104">
                  <c:v>1968.6666666666599</c:v>
                </c:pt>
                <c:pt idx="105">
                  <c:v>1968.74999999999</c:v>
                </c:pt>
                <c:pt idx="106">
                  <c:v>1968.8333333333301</c:v>
                </c:pt>
                <c:pt idx="107">
                  <c:v>1968.9166666666599</c:v>
                </c:pt>
                <c:pt idx="108">
                  <c:v>1968.99999999999</c:v>
                </c:pt>
                <c:pt idx="109">
                  <c:v>1969.0833333333301</c:v>
                </c:pt>
                <c:pt idx="110">
                  <c:v>1969.1666666666599</c:v>
                </c:pt>
                <c:pt idx="111">
                  <c:v>1969.24999999999</c:v>
                </c:pt>
                <c:pt idx="112">
                  <c:v>1969.3333333333201</c:v>
                </c:pt>
                <c:pt idx="113">
                  <c:v>1969.4166666666599</c:v>
                </c:pt>
                <c:pt idx="114">
                  <c:v>1969.49999999999</c:v>
                </c:pt>
                <c:pt idx="115">
                  <c:v>1969.5833333333201</c:v>
                </c:pt>
                <c:pt idx="116">
                  <c:v>1969.6666666666599</c:v>
                </c:pt>
                <c:pt idx="117">
                  <c:v>1969.74999999999</c:v>
                </c:pt>
                <c:pt idx="118">
                  <c:v>1969.8333333333201</c:v>
                </c:pt>
                <c:pt idx="119">
                  <c:v>1969.9166666666599</c:v>
                </c:pt>
                <c:pt idx="120">
                  <c:v>1969.99999999999</c:v>
                </c:pt>
                <c:pt idx="121">
                  <c:v>1970.0833333333201</c:v>
                </c:pt>
                <c:pt idx="122">
                  <c:v>1970.1666666666599</c:v>
                </c:pt>
                <c:pt idx="123">
                  <c:v>1970.24999999999</c:v>
                </c:pt>
                <c:pt idx="124">
                  <c:v>1970.3333333333201</c:v>
                </c:pt>
                <c:pt idx="125">
                  <c:v>1970.4166666666599</c:v>
                </c:pt>
                <c:pt idx="126">
                  <c:v>1970.49999999999</c:v>
                </c:pt>
                <c:pt idx="127">
                  <c:v>1970.5833333333201</c:v>
                </c:pt>
                <c:pt idx="128">
                  <c:v>1970.6666666666599</c:v>
                </c:pt>
                <c:pt idx="129">
                  <c:v>1970.74999999999</c:v>
                </c:pt>
                <c:pt idx="130">
                  <c:v>1970.8333333333201</c:v>
                </c:pt>
                <c:pt idx="131">
                  <c:v>1970.9166666666599</c:v>
                </c:pt>
                <c:pt idx="132">
                  <c:v>1970.99999999999</c:v>
                </c:pt>
                <c:pt idx="133">
                  <c:v>1971.0833333333201</c:v>
                </c:pt>
                <c:pt idx="134">
                  <c:v>1971.1666666666599</c:v>
                </c:pt>
                <c:pt idx="135">
                  <c:v>1971.24999999999</c:v>
                </c:pt>
                <c:pt idx="136">
                  <c:v>1971.3333333333201</c:v>
                </c:pt>
                <c:pt idx="137">
                  <c:v>1971.4166666666599</c:v>
                </c:pt>
                <c:pt idx="138">
                  <c:v>1971.49999999999</c:v>
                </c:pt>
                <c:pt idx="139">
                  <c:v>1971.5833333333201</c:v>
                </c:pt>
                <c:pt idx="140">
                  <c:v>1971.6666666666599</c:v>
                </c:pt>
                <c:pt idx="141">
                  <c:v>1971.74999999999</c:v>
                </c:pt>
                <c:pt idx="142">
                  <c:v>1971.8333333333201</c:v>
                </c:pt>
                <c:pt idx="143">
                  <c:v>1971.9166666666599</c:v>
                </c:pt>
                <c:pt idx="144">
                  <c:v>1971.99999999999</c:v>
                </c:pt>
                <c:pt idx="145">
                  <c:v>1972.0833333333201</c:v>
                </c:pt>
                <c:pt idx="146">
                  <c:v>1972.1666666666599</c:v>
                </c:pt>
                <c:pt idx="147">
                  <c:v>1972.24999999999</c:v>
                </c:pt>
                <c:pt idx="148">
                  <c:v>1972.3333333333201</c:v>
                </c:pt>
                <c:pt idx="149">
                  <c:v>1972.4166666666599</c:v>
                </c:pt>
                <c:pt idx="150">
                  <c:v>1972.49999999999</c:v>
                </c:pt>
                <c:pt idx="151">
                  <c:v>1972.5833333333201</c:v>
                </c:pt>
                <c:pt idx="152">
                  <c:v>1972.6666666666599</c:v>
                </c:pt>
                <c:pt idx="153">
                  <c:v>1972.74999999999</c:v>
                </c:pt>
                <c:pt idx="154">
                  <c:v>1972.8333333333201</c:v>
                </c:pt>
                <c:pt idx="155">
                  <c:v>1972.9166666666499</c:v>
                </c:pt>
                <c:pt idx="156">
                  <c:v>1972.99999999999</c:v>
                </c:pt>
                <c:pt idx="157">
                  <c:v>1973.0833333333201</c:v>
                </c:pt>
                <c:pt idx="158">
                  <c:v>1973.1666666666499</c:v>
                </c:pt>
                <c:pt idx="159">
                  <c:v>1973.24999999999</c:v>
                </c:pt>
                <c:pt idx="160">
                  <c:v>1973.3333333333201</c:v>
                </c:pt>
                <c:pt idx="161">
                  <c:v>1973.4166666666499</c:v>
                </c:pt>
                <c:pt idx="162">
                  <c:v>1973.49999999999</c:v>
                </c:pt>
                <c:pt idx="163">
                  <c:v>1973.5833333333201</c:v>
                </c:pt>
                <c:pt idx="164">
                  <c:v>1973.6666666666499</c:v>
                </c:pt>
                <c:pt idx="165">
                  <c:v>1973.74999999999</c:v>
                </c:pt>
                <c:pt idx="166">
                  <c:v>1973.8333333333201</c:v>
                </c:pt>
                <c:pt idx="167">
                  <c:v>1973.9166666666499</c:v>
                </c:pt>
                <c:pt idx="168">
                  <c:v>1973.99999999999</c:v>
                </c:pt>
                <c:pt idx="169">
                  <c:v>1974.0833333333201</c:v>
                </c:pt>
                <c:pt idx="170">
                  <c:v>1974.1666666666499</c:v>
                </c:pt>
                <c:pt idx="171">
                  <c:v>1974.24999999999</c:v>
                </c:pt>
                <c:pt idx="172">
                  <c:v>1974.3333333333201</c:v>
                </c:pt>
                <c:pt idx="173">
                  <c:v>1974.4166666666499</c:v>
                </c:pt>
                <c:pt idx="174">
                  <c:v>1974.49999999999</c:v>
                </c:pt>
                <c:pt idx="175">
                  <c:v>1974.5833333333201</c:v>
                </c:pt>
                <c:pt idx="176">
                  <c:v>1974.6666666666499</c:v>
                </c:pt>
                <c:pt idx="177">
                  <c:v>1974.74999999999</c:v>
                </c:pt>
                <c:pt idx="178">
                  <c:v>1974.8333333333201</c:v>
                </c:pt>
                <c:pt idx="179">
                  <c:v>1974.9166666666499</c:v>
                </c:pt>
                <c:pt idx="180">
                  <c:v>1974.99999999999</c:v>
                </c:pt>
                <c:pt idx="181">
                  <c:v>1975.0833333333201</c:v>
                </c:pt>
                <c:pt idx="182">
                  <c:v>1975.1666666666499</c:v>
                </c:pt>
                <c:pt idx="183">
                  <c:v>1975.24999999999</c:v>
                </c:pt>
                <c:pt idx="184">
                  <c:v>1975.3333333333201</c:v>
                </c:pt>
                <c:pt idx="185">
                  <c:v>1975.4166666666499</c:v>
                </c:pt>
                <c:pt idx="186">
                  <c:v>1975.49999999999</c:v>
                </c:pt>
                <c:pt idx="187">
                  <c:v>1975.5833333333201</c:v>
                </c:pt>
                <c:pt idx="188">
                  <c:v>1975.6666666666499</c:v>
                </c:pt>
                <c:pt idx="189">
                  <c:v>1975.74999999999</c:v>
                </c:pt>
                <c:pt idx="190">
                  <c:v>1975.8333333333201</c:v>
                </c:pt>
                <c:pt idx="191">
                  <c:v>1975.9166666666499</c:v>
                </c:pt>
                <c:pt idx="192">
                  <c:v>1975.99999999999</c:v>
                </c:pt>
                <c:pt idx="193">
                  <c:v>1976.0833333333201</c:v>
                </c:pt>
                <c:pt idx="194">
                  <c:v>1976.1666666666499</c:v>
                </c:pt>
                <c:pt idx="195">
                  <c:v>1976.24999999999</c:v>
                </c:pt>
                <c:pt idx="196">
                  <c:v>1976.3333333333201</c:v>
                </c:pt>
                <c:pt idx="197">
                  <c:v>1976.4166666666499</c:v>
                </c:pt>
                <c:pt idx="198">
                  <c:v>1976.49999999998</c:v>
                </c:pt>
                <c:pt idx="199">
                  <c:v>1976.5833333333201</c:v>
                </c:pt>
                <c:pt idx="200">
                  <c:v>1976.6666666666499</c:v>
                </c:pt>
                <c:pt idx="201">
                  <c:v>1976.74999999998</c:v>
                </c:pt>
                <c:pt idx="202">
                  <c:v>1976.8333333333201</c:v>
                </c:pt>
                <c:pt idx="203">
                  <c:v>1976.9166666666499</c:v>
                </c:pt>
                <c:pt idx="204">
                  <c:v>1976.99999999998</c:v>
                </c:pt>
                <c:pt idx="205">
                  <c:v>1977.0833333333201</c:v>
                </c:pt>
                <c:pt idx="206">
                  <c:v>1977.1666666666499</c:v>
                </c:pt>
                <c:pt idx="207">
                  <c:v>1977.24999999998</c:v>
                </c:pt>
                <c:pt idx="208">
                  <c:v>1977.3333333333201</c:v>
                </c:pt>
                <c:pt idx="209">
                  <c:v>1977.4166666666499</c:v>
                </c:pt>
                <c:pt idx="210">
                  <c:v>1977.49999999998</c:v>
                </c:pt>
                <c:pt idx="211">
                  <c:v>1977.5833333333201</c:v>
                </c:pt>
                <c:pt idx="212">
                  <c:v>1977.6666666666499</c:v>
                </c:pt>
                <c:pt idx="213">
                  <c:v>1977.74999999998</c:v>
                </c:pt>
                <c:pt idx="214">
                  <c:v>1977.8333333333201</c:v>
                </c:pt>
                <c:pt idx="215">
                  <c:v>1977.9166666666499</c:v>
                </c:pt>
                <c:pt idx="216">
                  <c:v>1977.99999999998</c:v>
                </c:pt>
                <c:pt idx="217">
                  <c:v>1978.0833333333201</c:v>
                </c:pt>
                <c:pt idx="218">
                  <c:v>1978.1666666666499</c:v>
                </c:pt>
                <c:pt idx="219">
                  <c:v>1978.24999999998</c:v>
                </c:pt>
                <c:pt idx="220">
                  <c:v>1978.3333333333201</c:v>
                </c:pt>
                <c:pt idx="221">
                  <c:v>1978.4166666666499</c:v>
                </c:pt>
                <c:pt idx="222">
                  <c:v>1978.49999999998</c:v>
                </c:pt>
                <c:pt idx="223">
                  <c:v>1978.5833333333201</c:v>
                </c:pt>
                <c:pt idx="224">
                  <c:v>1978.6666666666499</c:v>
                </c:pt>
                <c:pt idx="225">
                  <c:v>1978.74999999998</c:v>
                </c:pt>
                <c:pt idx="226">
                  <c:v>1978.8333333333201</c:v>
                </c:pt>
                <c:pt idx="227">
                  <c:v>1978.9166666666499</c:v>
                </c:pt>
                <c:pt idx="228">
                  <c:v>1978.99999999998</c:v>
                </c:pt>
                <c:pt idx="229">
                  <c:v>1979.0833333333201</c:v>
                </c:pt>
                <c:pt idx="230">
                  <c:v>1979.1666666666499</c:v>
                </c:pt>
                <c:pt idx="231">
                  <c:v>1979.24999999998</c:v>
                </c:pt>
                <c:pt idx="232">
                  <c:v>1979.3333333333201</c:v>
                </c:pt>
                <c:pt idx="233">
                  <c:v>1979.4166666666499</c:v>
                </c:pt>
                <c:pt idx="234">
                  <c:v>1979.49999999998</c:v>
                </c:pt>
                <c:pt idx="235">
                  <c:v>1979.5833333333201</c:v>
                </c:pt>
                <c:pt idx="236">
                  <c:v>1979.6666666666499</c:v>
                </c:pt>
                <c:pt idx="237">
                  <c:v>1979.74999999998</c:v>
                </c:pt>
                <c:pt idx="238">
                  <c:v>1979.8333333333201</c:v>
                </c:pt>
                <c:pt idx="239">
                  <c:v>1979.9166666666499</c:v>
                </c:pt>
                <c:pt idx="240">
                  <c:v>1979.99999999998</c:v>
                </c:pt>
                <c:pt idx="241">
                  <c:v>1980.0833333333201</c:v>
                </c:pt>
                <c:pt idx="242">
                  <c:v>1980.1666666666499</c:v>
                </c:pt>
                <c:pt idx="243">
                  <c:v>1980.24999999998</c:v>
                </c:pt>
                <c:pt idx="244">
                  <c:v>1980.3333333333101</c:v>
                </c:pt>
                <c:pt idx="245">
                  <c:v>1980.4166666666499</c:v>
                </c:pt>
                <c:pt idx="246">
                  <c:v>1980.49999999998</c:v>
                </c:pt>
                <c:pt idx="247">
                  <c:v>1980.5833333333101</c:v>
                </c:pt>
                <c:pt idx="248">
                  <c:v>1980.6666666666499</c:v>
                </c:pt>
                <c:pt idx="249">
                  <c:v>1980.74999999998</c:v>
                </c:pt>
                <c:pt idx="250">
                  <c:v>1980.8333333333101</c:v>
                </c:pt>
                <c:pt idx="251">
                  <c:v>1980.9166666666499</c:v>
                </c:pt>
                <c:pt idx="252">
                  <c:v>1980.99999999998</c:v>
                </c:pt>
                <c:pt idx="253">
                  <c:v>1981.0833333333101</c:v>
                </c:pt>
                <c:pt idx="254">
                  <c:v>1981.1666666666499</c:v>
                </c:pt>
                <c:pt idx="255">
                  <c:v>1981.24999999998</c:v>
                </c:pt>
                <c:pt idx="256">
                  <c:v>1981.3333333333101</c:v>
                </c:pt>
                <c:pt idx="257">
                  <c:v>1981.4166666666499</c:v>
                </c:pt>
                <c:pt idx="258">
                  <c:v>1981.49999999998</c:v>
                </c:pt>
                <c:pt idx="259">
                  <c:v>1981.5833333333101</c:v>
                </c:pt>
                <c:pt idx="260">
                  <c:v>1981.6666666666499</c:v>
                </c:pt>
                <c:pt idx="261">
                  <c:v>1981.74999999998</c:v>
                </c:pt>
                <c:pt idx="262">
                  <c:v>1981.8333333333101</c:v>
                </c:pt>
                <c:pt idx="263">
                  <c:v>1981.9166666666499</c:v>
                </c:pt>
                <c:pt idx="264">
                  <c:v>1981.99999999998</c:v>
                </c:pt>
                <c:pt idx="265">
                  <c:v>1982.0833333333101</c:v>
                </c:pt>
                <c:pt idx="266">
                  <c:v>1982.1666666666499</c:v>
                </c:pt>
                <c:pt idx="267">
                  <c:v>1982.24999999998</c:v>
                </c:pt>
                <c:pt idx="268">
                  <c:v>1982.3333333333101</c:v>
                </c:pt>
                <c:pt idx="269">
                  <c:v>1982.4166666666499</c:v>
                </c:pt>
                <c:pt idx="270">
                  <c:v>1982.49999999998</c:v>
                </c:pt>
                <c:pt idx="271">
                  <c:v>1982.5833333333101</c:v>
                </c:pt>
                <c:pt idx="272">
                  <c:v>1982.6666666666499</c:v>
                </c:pt>
                <c:pt idx="273">
                  <c:v>1982.74999999998</c:v>
                </c:pt>
                <c:pt idx="274">
                  <c:v>1982.8333333333101</c:v>
                </c:pt>
                <c:pt idx="275">
                  <c:v>1982.9166666666499</c:v>
                </c:pt>
                <c:pt idx="276">
                  <c:v>1982.99999999998</c:v>
                </c:pt>
                <c:pt idx="277">
                  <c:v>1983.0833333333101</c:v>
                </c:pt>
                <c:pt idx="278">
                  <c:v>1983.1666666666499</c:v>
                </c:pt>
                <c:pt idx="279">
                  <c:v>1983.24999999998</c:v>
                </c:pt>
                <c:pt idx="280">
                  <c:v>1983.3333333333101</c:v>
                </c:pt>
                <c:pt idx="281">
                  <c:v>1983.4166666666499</c:v>
                </c:pt>
                <c:pt idx="282">
                  <c:v>1983.49999999998</c:v>
                </c:pt>
                <c:pt idx="283">
                  <c:v>1983.5833333333101</c:v>
                </c:pt>
                <c:pt idx="284">
                  <c:v>1983.6666666666499</c:v>
                </c:pt>
                <c:pt idx="285">
                  <c:v>1983.74999999998</c:v>
                </c:pt>
                <c:pt idx="286">
                  <c:v>1983.8333333333101</c:v>
                </c:pt>
                <c:pt idx="287">
                  <c:v>1983.9166666666399</c:v>
                </c:pt>
                <c:pt idx="288">
                  <c:v>1983.99999999998</c:v>
                </c:pt>
                <c:pt idx="289">
                  <c:v>1984.0833333333101</c:v>
                </c:pt>
                <c:pt idx="290">
                  <c:v>1984.1666666666399</c:v>
                </c:pt>
                <c:pt idx="291">
                  <c:v>1984.24999999998</c:v>
                </c:pt>
                <c:pt idx="292">
                  <c:v>1984.3333333333101</c:v>
                </c:pt>
                <c:pt idx="293">
                  <c:v>1984.4166666666399</c:v>
                </c:pt>
                <c:pt idx="294">
                  <c:v>1984.49999999998</c:v>
                </c:pt>
                <c:pt idx="295">
                  <c:v>1984.5833333333101</c:v>
                </c:pt>
                <c:pt idx="296">
                  <c:v>1984.6666666666399</c:v>
                </c:pt>
                <c:pt idx="297">
                  <c:v>1984.74999999998</c:v>
                </c:pt>
                <c:pt idx="298">
                  <c:v>1984.8333333333101</c:v>
                </c:pt>
                <c:pt idx="299">
                  <c:v>1984.9166666666399</c:v>
                </c:pt>
                <c:pt idx="300">
                  <c:v>1984.99999999998</c:v>
                </c:pt>
                <c:pt idx="301">
                  <c:v>1985.0833333333101</c:v>
                </c:pt>
                <c:pt idx="302">
                  <c:v>1985.1666666666399</c:v>
                </c:pt>
                <c:pt idx="303">
                  <c:v>1985.24999999998</c:v>
                </c:pt>
                <c:pt idx="304">
                  <c:v>1985.3333333333101</c:v>
                </c:pt>
                <c:pt idx="305">
                  <c:v>1985.4166666666399</c:v>
                </c:pt>
                <c:pt idx="306">
                  <c:v>1985.49999999998</c:v>
                </c:pt>
                <c:pt idx="307">
                  <c:v>1985.5833333333101</c:v>
                </c:pt>
                <c:pt idx="308">
                  <c:v>1985.6666666666399</c:v>
                </c:pt>
                <c:pt idx="309">
                  <c:v>1985.74999999998</c:v>
                </c:pt>
                <c:pt idx="310">
                  <c:v>1985.8333333333101</c:v>
                </c:pt>
                <c:pt idx="311">
                  <c:v>1985.9166666666399</c:v>
                </c:pt>
                <c:pt idx="312">
                  <c:v>1985.99999999998</c:v>
                </c:pt>
                <c:pt idx="313">
                  <c:v>1986.0833333333101</c:v>
                </c:pt>
                <c:pt idx="314">
                  <c:v>1986.1666666666399</c:v>
                </c:pt>
                <c:pt idx="315">
                  <c:v>1986.24999999998</c:v>
                </c:pt>
                <c:pt idx="316">
                  <c:v>1986.3333333333101</c:v>
                </c:pt>
                <c:pt idx="317">
                  <c:v>1986.4166666666399</c:v>
                </c:pt>
                <c:pt idx="318">
                  <c:v>1986.49999999998</c:v>
                </c:pt>
                <c:pt idx="319">
                  <c:v>1986.5833333333101</c:v>
                </c:pt>
                <c:pt idx="320">
                  <c:v>1986.6666666666399</c:v>
                </c:pt>
                <c:pt idx="321">
                  <c:v>1986.74999999998</c:v>
                </c:pt>
                <c:pt idx="322">
                  <c:v>1986.8333333333101</c:v>
                </c:pt>
                <c:pt idx="323">
                  <c:v>1986.9166666666399</c:v>
                </c:pt>
                <c:pt idx="324">
                  <c:v>1986.99999999998</c:v>
                </c:pt>
                <c:pt idx="325">
                  <c:v>1987.0833333333101</c:v>
                </c:pt>
                <c:pt idx="326">
                  <c:v>1987.1666666666399</c:v>
                </c:pt>
                <c:pt idx="327">
                  <c:v>1987.24999999998</c:v>
                </c:pt>
                <c:pt idx="328">
                  <c:v>1987.3333333333101</c:v>
                </c:pt>
                <c:pt idx="329">
                  <c:v>1987.4166666666399</c:v>
                </c:pt>
                <c:pt idx="330">
                  <c:v>1987.49999999997</c:v>
                </c:pt>
                <c:pt idx="331">
                  <c:v>1987.5833333333101</c:v>
                </c:pt>
                <c:pt idx="332">
                  <c:v>1987.6666666666399</c:v>
                </c:pt>
                <c:pt idx="333">
                  <c:v>1987.74999999997</c:v>
                </c:pt>
                <c:pt idx="334">
                  <c:v>1987.8333333333101</c:v>
                </c:pt>
                <c:pt idx="335">
                  <c:v>1987.9166666666399</c:v>
                </c:pt>
                <c:pt idx="336">
                  <c:v>1987.99999999997</c:v>
                </c:pt>
                <c:pt idx="337">
                  <c:v>1988.0833333333101</c:v>
                </c:pt>
                <c:pt idx="338">
                  <c:v>1988.1666666666399</c:v>
                </c:pt>
                <c:pt idx="339">
                  <c:v>1988.24999999997</c:v>
                </c:pt>
                <c:pt idx="340">
                  <c:v>1988.3333333333101</c:v>
                </c:pt>
                <c:pt idx="341">
                  <c:v>1988.4166666666399</c:v>
                </c:pt>
                <c:pt idx="342">
                  <c:v>1988.49999999997</c:v>
                </c:pt>
                <c:pt idx="343">
                  <c:v>1988.5833333333101</c:v>
                </c:pt>
                <c:pt idx="344">
                  <c:v>1988.6666666666399</c:v>
                </c:pt>
                <c:pt idx="345">
                  <c:v>1988.74999999997</c:v>
                </c:pt>
                <c:pt idx="346">
                  <c:v>1988.8333333333101</c:v>
                </c:pt>
                <c:pt idx="347">
                  <c:v>1988.9166666666399</c:v>
                </c:pt>
                <c:pt idx="348">
                  <c:v>1988.99999999997</c:v>
                </c:pt>
                <c:pt idx="349">
                  <c:v>1989.0833333333101</c:v>
                </c:pt>
                <c:pt idx="350">
                  <c:v>1989.1666666666399</c:v>
                </c:pt>
                <c:pt idx="351">
                  <c:v>1989.24999999997</c:v>
                </c:pt>
                <c:pt idx="352">
                  <c:v>1989.3333333333101</c:v>
                </c:pt>
                <c:pt idx="353">
                  <c:v>1989.4166666666399</c:v>
                </c:pt>
                <c:pt idx="354">
                  <c:v>1989.49999999997</c:v>
                </c:pt>
                <c:pt idx="355">
                  <c:v>1989.5833333333101</c:v>
                </c:pt>
                <c:pt idx="356">
                  <c:v>1989.6666666666399</c:v>
                </c:pt>
                <c:pt idx="357">
                  <c:v>1989.74999999997</c:v>
                </c:pt>
                <c:pt idx="358">
                  <c:v>1989.8333333333101</c:v>
                </c:pt>
                <c:pt idx="359">
                  <c:v>1989.9166666666399</c:v>
                </c:pt>
                <c:pt idx="360">
                  <c:v>1989.99999999997</c:v>
                </c:pt>
                <c:pt idx="361">
                  <c:v>1990.0833333333101</c:v>
                </c:pt>
                <c:pt idx="362">
                  <c:v>1990.1666666666399</c:v>
                </c:pt>
                <c:pt idx="363">
                  <c:v>1990.24999999997</c:v>
                </c:pt>
                <c:pt idx="364">
                  <c:v>1990.3333333333101</c:v>
                </c:pt>
                <c:pt idx="365">
                  <c:v>1990.4166666666399</c:v>
                </c:pt>
                <c:pt idx="366">
                  <c:v>1990.49999999997</c:v>
                </c:pt>
                <c:pt idx="367">
                  <c:v>1990.5833333333101</c:v>
                </c:pt>
                <c:pt idx="368">
                  <c:v>1990.6666666666399</c:v>
                </c:pt>
                <c:pt idx="369">
                  <c:v>1990.74999999997</c:v>
                </c:pt>
                <c:pt idx="370">
                  <c:v>1990.8333333333101</c:v>
                </c:pt>
                <c:pt idx="371">
                  <c:v>1990.9166666666399</c:v>
                </c:pt>
                <c:pt idx="372">
                  <c:v>1990.99999999997</c:v>
                </c:pt>
                <c:pt idx="373">
                  <c:v>1991.0833333333101</c:v>
                </c:pt>
                <c:pt idx="374">
                  <c:v>1991.1666666666399</c:v>
                </c:pt>
                <c:pt idx="375">
                  <c:v>1991.24999999997</c:v>
                </c:pt>
                <c:pt idx="376">
                  <c:v>1991.3333333333001</c:v>
                </c:pt>
                <c:pt idx="377">
                  <c:v>1991.4166666666399</c:v>
                </c:pt>
                <c:pt idx="378">
                  <c:v>1991.49999999997</c:v>
                </c:pt>
                <c:pt idx="379">
                  <c:v>1991.5833333333001</c:v>
                </c:pt>
                <c:pt idx="380">
                  <c:v>1991.6666666666399</c:v>
                </c:pt>
                <c:pt idx="381">
                  <c:v>1991.74999999997</c:v>
                </c:pt>
                <c:pt idx="382">
                  <c:v>1991.8333333333001</c:v>
                </c:pt>
                <c:pt idx="383">
                  <c:v>1991.9166666666399</c:v>
                </c:pt>
                <c:pt idx="384">
                  <c:v>1991.99999999997</c:v>
                </c:pt>
                <c:pt idx="385">
                  <c:v>1992.0833333333001</c:v>
                </c:pt>
                <c:pt idx="386">
                  <c:v>1992.1666666666399</c:v>
                </c:pt>
                <c:pt idx="387">
                  <c:v>1992.24999999997</c:v>
                </c:pt>
                <c:pt idx="388">
                  <c:v>1992.3333333333001</c:v>
                </c:pt>
                <c:pt idx="389">
                  <c:v>1992.4166666666399</c:v>
                </c:pt>
                <c:pt idx="390">
                  <c:v>1992.49999999997</c:v>
                </c:pt>
                <c:pt idx="391">
                  <c:v>1992.5833333333001</c:v>
                </c:pt>
                <c:pt idx="392">
                  <c:v>1992.6666666666399</c:v>
                </c:pt>
                <c:pt idx="393">
                  <c:v>1992.74999999997</c:v>
                </c:pt>
                <c:pt idx="394">
                  <c:v>1992.8333333333001</c:v>
                </c:pt>
                <c:pt idx="395">
                  <c:v>1992.9166666666399</c:v>
                </c:pt>
                <c:pt idx="396">
                  <c:v>1992.99999999997</c:v>
                </c:pt>
                <c:pt idx="397">
                  <c:v>1993.0833333333001</c:v>
                </c:pt>
                <c:pt idx="398">
                  <c:v>1993.1666666666399</c:v>
                </c:pt>
                <c:pt idx="399">
                  <c:v>1993.24999999997</c:v>
                </c:pt>
                <c:pt idx="400">
                  <c:v>1993.3333333333001</c:v>
                </c:pt>
                <c:pt idx="401">
                  <c:v>1993.4166666666399</c:v>
                </c:pt>
                <c:pt idx="402">
                  <c:v>1993.49999999997</c:v>
                </c:pt>
                <c:pt idx="403">
                  <c:v>1993.5833333333001</c:v>
                </c:pt>
                <c:pt idx="404">
                  <c:v>1993.6666666666399</c:v>
                </c:pt>
                <c:pt idx="405">
                  <c:v>1993.74999999997</c:v>
                </c:pt>
                <c:pt idx="406">
                  <c:v>1993.8333333333001</c:v>
                </c:pt>
                <c:pt idx="407">
                  <c:v>1993.9166666666399</c:v>
                </c:pt>
                <c:pt idx="408">
                  <c:v>1993.99999999997</c:v>
                </c:pt>
                <c:pt idx="409">
                  <c:v>1994.0833333333001</c:v>
                </c:pt>
                <c:pt idx="410">
                  <c:v>1994.1666666666399</c:v>
                </c:pt>
                <c:pt idx="411">
                  <c:v>1994.24999999997</c:v>
                </c:pt>
                <c:pt idx="412">
                  <c:v>1994.3333333333001</c:v>
                </c:pt>
                <c:pt idx="413">
                  <c:v>1994.4166666666399</c:v>
                </c:pt>
                <c:pt idx="414">
                  <c:v>1994.49999999997</c:v>
                </c:pt>
                <c:pt idx="415">
                  <c:v>1994.5833333333001</c:v>
                </c:pt>
                <c:pt idx="416">
                  <c:v>1994.6666666666399</c:v>
                </c:pt>
                <c:pt idx="417">
                  <c:v>1994.74999999997</c:v>
                </c:pt>
                <c:pt idx="418">
                  <c:v>1994.8333333333001</c:v>
                </c:pt>
                <c:pt idx="419">
                  <c:v>1994.9166666666299</c:v>
                </c:pt>
                <c:pt idx="420">
                  <c:v>1994.99999999997</c:v>
                </c:pt>
                <c:pt idx="421">
                  <c:v>1995.0833333333001</c:v>
                </c:pt>
                <c:pt idx="422">
                  <c:v>1995.1666666666299</c:v>
                </c:pt>
                <c:pt idx="423">
                  <c:v>1995.24999999997</c:v>
                </c:pt>
                <c:pt idx="424">
                  <c:v>1995.3333333333001</c:v>
                </c:pt>
                <c:pt idx="425">
                  <c:v>1995.4166666666299</c:v>
                </c:pt>
                <c:pt idx="426">
                  <c:v>1995.49999999997</c:v>
                </c:pt>
                <c:pt idx="427">
                  <c:v>1995.5833333333001</c:v>
                </c:pt>
                <c:pt idx="428">
                  <c:v>1995.6666666666299</c:v>
                </c:pt>
                <c:pt idx="429">
                  <c:v>1995.74999999997</c:v>
                </c:pt>
                <c:pt idx="430">
                  <c:v>1995.8333333333001</c:v>
                </c:pt>
                <c:pt idx="431">
                  <c:v>1995.9166666666299</c:v>
                </c:pt>
                <c:pt idx="432">
                  <c:v>1995.99999999997</c:v>
                </c:pt>
                <c:pt idx="433">
                  <c:v>1996.0833333333001</c:v>
                </c:pt>
                <c:pt idx="434">
                  <c:v>1996.1666666666299</c:v>
                </c:pt>
                <c:pt idx="435">
                  <c:v>1996.24999999997</c:v>
                </c:pt>
                <c:pt idx="436">
                  <c:v>1996.3333333333001</c:v>
                </c:pt>
                <c:pt idx="437">
                  <c:v>1996.4166666666299</c:v>
                </c:pt>
                <c:pt idx="438">
                  <c:v>1996.49999999997</c:v>
                </c:pt>
                <c:pt idx="439">
                  <c:v>1996.5833333333001</c:v>
                </c:pt>
                <c:pt idx="440">
                  <c:v>1996.6666666666299</c:v>
                </c:pt>
                <c:pt idx="441">
                  <c:v>1996.74999999997</c:v>
                </c:pt>
                <c:pt idx="442">
                  <c:v>1996.8333333333001</c:v>
                </c:pt>
                <c:pt idx="443">
                  <c:v>1996.9166666666299</c:v>
                </c:pt>
                <c:pt idx="444">
                  <c:v>1996.99999999997</c:v>
                </c:pt>
                <c:pt idx="445">
                  <c:v>1997.0833333333001</c:v>
                </c:pt>
                <c:pt idx="446">
                  <c:v>1997.1666666666299</c:v>
                </c:pt>
                <c:pt idx="447">
                  <c:v>1997.24999999997</c:v>
                </c:pt>
                <c:pt idx="448">
                  <c:v>1997.3333333333001</c:v>
                </c:pt>
                <c:pt idx="449">
                  <c:v>1997.4166666666299</c:v>
                </c:pt>
                <c:pt idx="450">
                  <c:v>1997.49999999997</c:v>
                </c:pt>
                <c:pt idx="451">
                  <c:v>1997.5833333333001</c:v>
                </c:pt>
                <c:pt idx="452">
                  <c:v>1997.6666666666299</c:v>
                </c:pt>
                <c:pt idx="453">
                  <c:v>1997.74999999997</c:v>
                </c:pt>
                <c:pt idx="454">
                  <c:v>1997.8333333333001</c:v>
                </c:pt>
                <c:pt idx="455">
                  <c:v>1997.9166666666299</c:v>
                </c:pt>
                <c:pt idx="456">
                  <c:v>1997.99999999997</c:v>
                </c:pt>
                <c:pt idx="457">
                  <c:v>1998.0833333333001</c:v>
                </c:pt>
                <c:pt idx="458">
                  <c:v>1998.1666666666299</c:v>
                </c:pt>
                <c:pt idx="459">
                  <c:v>1998.24999999997</c:v>
                </c:pt>
                <c:pt idx="460">
                  <c:v>1998.3333333333001</c:v>
                </c:pt>
                <c:pt idx="461">
                  <c:v>1998.4166666666299</c:v>
                </c:pt>
                <c:pt idx="462">
                  <c:v>1998.49999999996</c:v>
                </c:pt>
                <c:pt idx="463">
                  <c:v>1998.5833333333001</c:v>
                </c:pt>
                <c:pt idx="464">
                  <c:v>1998.6666666666299</c:v>
                </c:pt>
                <c:pt idx="465">
                  <c:v>1998.74999999996</c:v>
                </c:pt>
                <c:pt idx="466">
                  <c:v>1998.8333333333001</c:v>
                </c:pt>
                <c:pt idx="467">
                  <c:v>1998.9166666666299</c:v>
                </c:pt>
                <c:pt idx="468">
                  <c:v>1998.99999999996</c:v>
                </c:pt>
                <c:pt idx="469">
                  <c:v>1999.0833333333001</c:v>
                </c:pt>
                <c:pt idx="470">
                  <c:v>1999.1666666666299</c:v>
                </c:pt>
                <c:pt idx="471">
                  <c:v>1999.24999999996</c:v>
                </c:pt>
                <c:pt idx="472">
                  <c:v>1999.3333333333001</c:v>
                </c:pt>
                <c:pt idx="473">
                  <c:v>1999.4166666666299</c:v>
                </c:pt>
                <c:pt idx="474">
                  <c:v>1999.49999999996</c:v>
                </c:pt>
                <c:pt idx="475">
                  <c:v>1999.5833333333001</c:v>
                </c:pt>
                <c:pt idx="476">
                  <c:v>1999.6666666666299</c:v>
                </c:pt>
                <c:pt idx="477">
                  <c:v>1999.74999999996</c:v>
                </c:pt>
                <c:pt idx="478">
                  <c:v>1999.8333333333001</c:v>
                </c:pt>
                <c:pt idx="479">
                  <c:v>1999.9166666666299</c:v>
                </c:pt>
                <c:pt idx="480">
                  <c:v>1999.99999999996</c:v>
                </c:pt>
                <c:pt idx="481">
                  <c:v>2000.0833333333001</c:v>
                </c:pt>
                <c:pt idx="482">
                  <c:v>2000.1666666666299</c:v>
                </c:pt>
                <c:pt idx="483">
                  <c:v>2000.24999999996</c:v>
                </c:pt>
                <c:pt idx="484">
                  <c:v>2000.3333333333001</c:v>
                </c:pt>
                <c:pt idx="485">
                  <c:v>2000.4166666666299</c:v>
                </c:pt>
                <c:pt idx="486">
                  <c:v>2000.49999999996</c:v>
                </c:pt>
                <c:pt idx="487">
                  <c:v>2000.5833333333001</c:v>
                </c:pt>
                <c:pt idx="488">
                  <c:v>2000.6666666666299</c:v>
                </c:pt>
                <c:pt idx="489">
                  <c:v>2000.74999999996</c:v>
                </c:pt>
                <c:pt idx="490">
                  <c:v>2000.8333333333001</c:v>
                </c:pt>
                <c:pt idx="491">
                  <c:v>2000.9166666666299</c:v>
                </c:pt>
                <c:pt idx="492">
                  <c:v>2000.99999999996</c:v>
                </c:pt>
                <c:pt idx="493">
                  <c:v>2001.0833333333001</c:v>
                </c:pt>
                <c:pt idx="494">
                  <c:v>2001.1666666666299</c:v>
                </c:pt>
                <c:pt idx="495">
                  <c:v>2001.24999999996</c:v>
                </c:pt>
                <c:pt idx="496">
                  <c:v>2001.3333333333001</c:v>
                </c:pt>
                <c:pt idx="497">
                  <c:v>2001.4166666666299</c:v>
                </c:pt>
                <c:pt idx="498">
                  <c:v>2001.49999999996</c:v>
                </c:pt>
                <c:pt idx="499">
                  <c:v>2001.5833333333001</c:v>
                </c:pt>
                <c:pt idx="500">
                  <c:v>2001.6666666666299</c:v>
                </c:pt>
                <c:pt idx="501">
                  <c:v>2001.74999999996</c:v>
                </c:pt>
                <c:pt idx="502">
                  <c:v>2001.8333333333001</c:v>
                </c:pt>
                <c:pt idx="503">
                  <c:v>2001.9166666666299</c:v>
                </c:pt>
                <c:pt idx="504">
                  <c:v>2001.99999999996</c:v>
                </c:pt>
                <c:pt idx="505">
                  <c:v>2002.0833333333001</c:v>
                </c:pt>
                <c:pt idx="506">
                  <c:v>2002.1666666666299</c:v>
                </c:pt>
                <c:pt idx="507">
                  <c:v>2002.24999999996</c:v>
                </c:pt>
                <c:pt idx="508">
                  <c:v>2002.3333333332901</c:v>
                </c:pt>
                <c:pt idx="509">
                  <c:v>2002.4166666666299</c:v>
                </c:pt>
                <c:pt idx="510">
                  <c:v>2002.49999999996</c:v>
                </c:pt>
                <c:pt idx="511">
                  <c:v>2002.5833333332901</c:v>
                </c:pt>
                <c:pt idx="512">
                  <c:v>2002.6666666666299</c:v>
                </c:pt>
                <c:pt idx="513">
                  <c:v>2002.74999999996</c:v>
                </c:pt>
                <c:pt idx="514">
                  <c:v>2002.8333333332901</c:v>
                </c:pt>
                <c:pt idx="515">
                  <c:v>2002.9166666666299</c:v>
                </c:pt>
                <c:pt idx="516">
                  <c:v>2002.99999999996</c:v>
                </c:pt>
                <c:pt idx="517">
                  <c:v>2003.0833333332901</c:v>
                </c:pt>
                <c:pt idx="518">
                  <c:v>2003.1666666666299</c:v>
                </c:pt>
                <c:pt idx="519">
                  <c:v>2003.24999999996</c:v>
                </c:pt>
                <c:pt idx="520">
                  <c:v>2003.3333333332901</c:v>
                </c:pt>
                <c:pt idx="521">
                  <c:v>2003.4166666666299</c:v>
                </c:pt>
                <c:pt idx="522">
                  <c:v>2003.49999999996</c:v>
                </c:pt>
                <c:pt idx="523">
                  <c:v>2003.5833333332901</c:v>
                </c:pt>
                <c:pt idx="524">
                  <c:v>2003.6666666666299</c:v>
                </c:pt>
                <c:pt idx="525">
                  <c:v>2003.74999999996</c:v>
                </c:pt>
                <c:pt idx="526">
                  <c:v>2003.8333333332901</c:v>
                </c:pt>
                <c:pt idx="527">
                  <c:v>2003.9166666666299</c:v>
                </c:pt>
                <c:pt idx="528">
                  <c:v>2003.99999999996</c:v>
                </c:pt>
                <c:pt idx="529">
                  <c:v>2004.0833333332901</c:v>
                </c:pt>
                <c:pt idx="530">
                  <c:v>2004.1666666666299</c:v>
                </c:pt>
                <c:pt idx="531">
                  <c:v>2004.24999999996</c:v>
                </c:pt>
                <c:pt idx="532">
                  <c:v>2004.3333333332901</c:v>
                </c:pt>
                <c:pt idx="533">
                  <c:v>2004.4166666666299</c:v>
                </c:pt>
                <c:pt idx="534">
                  <c:v>2004.49999999996</c:v>
                </c:pt>
                <c:pt idx="535">
                  <c:v>2004.5833333332901</c:v>
                </c:pt>
                <c:pt idx="536">
                  <c:v>2004.6666666666299</c:v>
                </c:pt>
                <c:pt idx="537">
                  <c:v>2004.74999999996</c:v>
                </c:pt>
                <c:pt idx="538">
                  <c:v>2004.8333333332901</c:v>
                </c:pt>
                <c:pt idx="539">
                  <c:v>2004.9166666666299</c:v>
                </c:pt>
                <c:pt idx="540">
                  <c:v>2004.99999999996</c:v>
                </c:pt>
                <c:pt idx="541">
                  <c:v>2005.0833333332901</c:v>
                </c:pt>
                <c:pt idx="542">
                  <c:v>2005.1666666666299</c:v>
                </c:pt>
                <c:pt idx="543">
                  <c:v>2005.24999999996</c:v>
                </c:pt>
                <c:pt idx="544">
                  <c:v>2005.3333333332901</c:v>
                </c:pt>
                <c:pt idx="545">
                  <c:v>2005.4166666666299</c:v>
                </c:pt>
                <c:pt idx="546">
                  <c:v>2005.49999999996</c:v>
                </c:pt>
                <c:pt idx="547">
                  <c:v>2005.5833333332901</c:v>
                </c:pt>
                <c:pt idx="548">
                  <c:v>2005.6666666666299</c:v>
                </c:pt>
                <c:pt idx="549">
                  <c:v>2005.74999999996</c:v>
                </c:pt>
                <c:pt idx="550">
                  <c:v>2005.8333333332901</c:v>
                </c:pt>
                <c:pt idx="551">
                  <c:v>2005.9166666666199</c:v>
                </c:pt>
                <c:pt idx="552">
                  <c:v>2005.99999999996</c:v>
                </c:pt>
                <c:pt idx="553">
                  <c:v>2006.0833333332901</c:v>
                </c:pt>
                <c:pt idx="554">
                  <c:v>2006.1666666666199</c:v>
                </c:pt>
                <c:pt idx="555">
                  <c:v>2006.24999999996</c:v>
                </c:pt>
                <c:pt idx="556">
                  <c:v>2006.3333333332901</c:v>
                </c:pt>
                <c:pt idx="557">
                  <c:v>2006.4166666666199</c:v>
                </c:pt>
                <c:pt idx="558">
                  <c:v>2006.49999999996</c:v>
                </c:pt>
                <c:pt idx="559">
                  <c:v>2006.5833333332901</c:v>
                </c:pt>
                <c:pt idx="560">
                  <c:v>2006.6666666666199</c:v>
                </c:pt>
                <c:pt idx="561">
                  <c:v>2006.74999999996</c:v>
                </c:pt>
                <c:pt idx="562">
                  <c:v>2006.8333333332901</c:v>
                </c:pt>
                <c:pt idx="563">
                  <c:v>2006.9166666666199</c:v>
                </c:pt>
                <c:pt idx="564">
                  <c:v>2006.99999999996</c:v>
                </c:pt>
                <c:pt idx="565">
                  <c:v>2007.0833333332901</c:v>
                </c:pt>
                <c:pt idx="566">
                  <c:v>2007.1666666666199</c:v>
                </c:pt>
                <c:pt idx="567">
                  <c:v>2007.24999999996</c:v>
                </c:pt>
                <c:pt idx="568">
                  <c:v>2007.3333333332901</c:v>
                </c:pt>
                <c:pt idx="569">
                  <c:v>2007.4166666666199</c:v>
                </c:pt>
                <c:pt idx="570">
                  <c:v>2007.49999999996</c:v>
                </c:pt>
                <c:pt idx="571">
                  <c:v>2007.5833333332901</c:v>
                </c:pt>
                <c:pt idx="572">
                  <c:v>2007.6666666666199</c:v>
                </c:pt>
                <c:pt idx="573">
                  <c:v>2007.74999999996</c:v>
                </c:pt>
                <c:pt idx="574">
                  <c:v>2007.8333333332901</c:v>
                </c:pt>
                <c:pt idx="575">
                  <c:v>2007.9166666666199</c:v>
                </c:pt>
                <c:pt idx="576">
                  <c:v>2007.99999999996</c:v>
                </c:pt>
                <c:pt idx="577">
                  <c:v>2008.0833333332901</c:v>
                </c:pt>
                <c:pt idx="578">
                  <c:v>2008.1666666666199</c:v>
                </c:pt>
                <c:pt idx="579">
                  <c:v>2008.24999999996</c:v>
                </c:pt>
                <c:pt idx="580">
                  <c:v>2008.3333333332901</c:v>
                </c:pt>
                <c:pt idx="581">
                  <c:v>2008.4166666666199</c:v>
                </c:pt>
                <c:pt idx="582">
                  <c:v>2008.49999999996</c:v>
                </c:pt>
                <c:pt idx="583">
                  <c:v>2008.5833333332901</c:v>
                </c:pt>
                <c:pt idx="584">
                  <c:v>2008.6666666666199</c:v>
                </c:pt>
                <c:pt idx="585">
                  <c:v>2008.74999999996</c:v>
                </c:pt>
                <c:pt idx="586">
                  <c:v>2008.8333333332901</c:v>
                </c:pt>
                <c:pt idx="587">
                  <c:v>2008.9166666666199</c:v>
                </c:pt>
                <c:pt idx="588">
                  <c:v>2008.99999999996</c:v>
                </c:pt>
                <c:pt idx="589">
                  <c:v>2009.0833333332901</c:v>
                </c:pt>
                <c:pt idx="590">
                  <c:v>2009.1666666666199</c:v>
                </c:pt>
                <c:pt idx="591">
                  <c:v>2009.24999999996</c:v>
                </c:pt>
                <c:pt idx="592">
                  <c:v>2009.3333333332901</c:v>
                </c:pt>
                <c:pt idx="593">
                  <c:v>2009.4166666666199</c:v>
                </c:pt>
                <c:pt idx="594">
                  <c:v>2009.49999999995</c:v>
                </c:pt>
                <c:pt idx="595">
                  <c:v>2009.5833333332901</c:v>
                </c:pt>
                <c:pt idx="596">
                  <c:v>2009.6666666666199</c:v>
                </c:pt>
                <c:pt idx="597">
                  <c:v>2009.74999999995</c:v>
                </c:pt>
                <c:pt idx="598">
                  <c:v>2009.8333333332901</c:v>
                </c:pt>
                <c:pt idx="599">
                  <c:v>2009.9166666666199</c:v>
                </c:pt>
                <c:pt idx="600">
                  <c:v>2009.99999999995</c:v>
                </c:pt>
                <c:pt idx="601">
                  <c:v>2010.0833333332901</c:v>
                </c:pt>
                <c:pt idx="602">
                  <c:v>2010.1666666666199</c:v>
                </c:pt>
                <c:pt idx="603">
                  <c:v>2010.24999999995</c:v>
                </c:pt>
                <c:pt idx="604">
                  <c:v>2010.3333333332901</c:v>
                </c:pt>
                <c:pt idx="605">
                  <c:v>2010.4166666666199</c:v>
                </c:pt>
                <c:pt idx="606">
                  <c:v>2010.49999999995</c:v>
                </c:pt>
                <c:pt idx="607">
                  <c:v>2010.5833333332901</c:v>
                </c:pt>
                <c:pt idx="608">
                  <c:v>2010.6666666666199</c:v>
                </c:pt>
                <c:pt idx="609">
                  <c:v>2010.74999999995</c:v>
                </c:pt>
                <c:pt idx="610">
                  <c:v>2010.8333333332901</c:v>
                </c:pt>
                <c:pt idx="611">
                  <c:v>2010.9166666666199</c:v>
                </c:pt>
                <c:pt idx="612">
                  <c:v>2010.99999999995</c:v>
                </c:pt>
                <c:pt idx="613">
                  <c:v>2011.0833333332901</c:v>
                </c:pt>
                <c:pt idx="614">
                  <c:v>2011.1666666666199</c:v>
                </c:pt>
                <c:pt idx="615">
                  <c:v>2011.24999999995</c:v>
                </c:pt>
                <c:pt idx="616">
                  <c:v>2011.3333333332901</c:v>
                </c:pt>
                <c:pt idx="617">
                  <c:v>2011.4166666666199</c:v>
                </c:pt>
                <c:pt idx="618">
                  <c:v>2011.49999999995</c:v>
                </c:pt>
                <c:pt idx="619">
                  <c:v>2011.5833333332901</c:v>
                </c:pt>
                <c:pt idx="620">
                  <c:v>2011.6666666666199</c:v>
                </c:pt>
                <c:pt idx="621">
                  <c:v>2011.74999999995</c:v>
                </c:pt>
                <c:pt idx="622">
                  <c:v>2011.8333333332901</c:v>
                </c:pt>
                <c:pt idx="623">
                  <c:v>2011.9166666666199</c:v>
                </c:pt>
                <c:pt idx="624">
                  <c:v>2011.99999999995</c:v>
                </c:pt>
                <c:pt idx="625">
                  <c:v>2012.0833333332901</c:v>
                </c:pt>
                <c:pt idx="626">
                  <c:v>2012.1666666666199</c:v>
                </c:pt>
                <c:pt idx="627">
                  <c:v>2012.24999999995</c:v>
                </c:pt>
                <c:pt idx="628">
                  <c:v>2012.3333333332901</c:v>
                </c:pt>
                <c:pt idx="629">
                  <c:v>2012.4166666666199</c:v>
                </c:pt>
                <c:pt idx="630">
                  <c:v>2012.49999999995</c:v>
                </c:pt>
                <c:pt idx="631">
                  <c:v>2012.5833333332901</c:v>
                </c:pt>
                <c:pt idx="632">
                  <c:v>2012.6666666666199</c:v>
                </c:pt>
                <c:pt idx="633">
                  <c:v>2012.74999999995</c:v>
                </c:pt>
                <c:pt idx="634">
                  <c:v>2012.8333333332901</c:v>
                </c:pt>
                <c:pt idx="635">
                  <c:v>2012.9166666666199</c:v>
                </c:pt>
                <c:pt idx="636">
                  <c:v>2012.99999999995</c:v>
                </c:pt>
                <c:pt idx="637">
                  <c:v>2013.0833333332901</c:v>
                </c:pt>
                <c:pt idx="638">
                  <c:v>2013.1666666666199</c:v>
                </c:pt>
                <c:pt idx="639">
                  <c:v>2013.24999999995</c:v>
                </c:pt>
                <c:pt idx="640">
                  <c:v>2013.3333333332801</c:v>
                </c:pt>
                <c:pt idx="641">
                  <c:v>2013.4166666665999</c:v>
                </c:pt>
                <c:pt idx="642">
                  <c:v>2013.49999999993</c:v>
                </c:pt>
                <c:pt idx="643">
                  <c:v>2013.58333333326</c:v>
                </c:pt>
                <c:pt idx="644">
                  <c:v>2013.6666666665899</c:v>
                </c:pt>
                <c:pt idx="645">
                  <c:v>2013.74999999992</c:v>
                </c:pt>
                <c:pt idx="646">
                  <c:v>2013.83333333325</c:v>
                </c:pt>
                <c:pt idx="647">
                  <c:v>2013.9166666665801</c:v>
                </c:pt>
                <c:pt idx="648">
                  <c:v>2013.99999999991</c:v>
                </c:pt>
                <c:pt idx="649">
                  <c:v>2014.08333333324</c:v>
                </c:pt>
                <c:pt idx="650">
                  <c:v>2014.1666666665701</c:v>
                </c:pt>
                <c:pt idx="651">
                  <c:v>2014.2499999999</c:v>
                </c:pt>
                <c:pt idx="652">
                  <c:v>2014.33333333323</c:v>
                </c:pt>
                <c:pt idx="653">
                  <c:v>2014.4166666665601</c:v>
                </c:pt>
                <c:pt idx="654">
                  <c:v>2014.49999999989</c:v>
                </c:pt>
                <c:pt idx="655">
                  <c:v>2014.58333333322</c:v>
                </c:pt>
                <c:pt idx="656">
                  <c:v>2014.6666666665501</c:v>
                </c:pt>
                <c:pt idx="657">
                  <c:v>2014.7499999998799</c:v>
                </c:pt>
                <c:pt idx="658">
                  <c:v>2014.83333333321</c:v>
                </c:pt>
              </c:numCache>
            </c:numRef>
          </c:xVal>
          <c:yVal>
            <c:numRef>
              <c:f>Sheet1!$D$8:$D$666</c:f>
              <c:numCache>
                <c:formatCode>0.00%</c:formatCode>
                <c:ptCount val="659"/>
                <c:pt idx="0">
                  <c:v>4.3499999999999997E-2</c:v>
                </c:pt>
                <c:pt idx="1">
                  <c:v>3.9600000000000003E-2</c:v>
                </c:pt>
                <c:pt idx="2">
                  <c:v>3.3099999999999997E-2</c:v>
                </c:pt>
                <c:pt idx="3">
                  <c:v>3.2300000000000002E-2</c:v>
                </c:pt>
                <c:pt idx="4">
                  <c:v>3.2899999999999999E-2</c:v>
                </c:pt>
                <c:pt idx="5">
                  <c:v>2.46E-2</c:v>
                </c:pt>
                <c:pt idx="6">
                  <c:v>2.3E-2</c:v>
                </c:pt>
                <c:pt idx="7">
                  <c:v>2.3E-2</c:v>
                </c:pt>
                <c:pt idx="8">
                  <c:v>2.4799999999999999E-2</c:v>
                </c:pt>
                <c:pt idx="9">
                  <c:v>2.3E-2</c:v>
                </c:pt>
                <c:pt idx="10">
                  <c:v>2.3699999999999999E-2</c:v>
                </c:pt>
                <c:pt idx="11">
                  <c:v>2.2499999999999999E-2</c:v>
                </c:pt>
                <c:pt idx="12">
                  <c:v>2.24E-2</c:v>
                </c:pt>
                <c:pt idx="13">
                  <c:v>2.4199999999999999E-2</c:v>
                </c:pt>
                <c:pt idx="14">
                  <c:v>2.3900000000000001E-2</c:v>
                </c:pt>
                <c:pt idx="15">
                  <c:v>2.29E-2</c:v>
                </c:pt>
                <c:pt idx="16">
                  <c:v>2.29E-2</c:v>
                </c:pt>
                <c:pt idx="17">
                  <c:v>2.3300000000000001E-2</c:v>
                </c:pt>
                <c:pt idx="18">
                  <c:v>2.24E-2</c:v>
                </c:pt>
                <c:pt idx="19">
                  <c:v>2.3900000000000001E-2</c:v>
                </c:pt>
                <c:pt idx="20">
                  <c:v>2.2800000000000001E-2</c:v>
                </c:pt>
                <c:pt idx="21">
                  <c:v>2.3E-2</c:v>
                </c:pt>
                <c:pt idx="22">
                  <c:v>2.4799999999999999E-2</c:v>
                </c:pt>
                <c:pt idx="23">
                  <c:v>2.5999999999999999E-2</c:v>
                </c:pt>
                <c:pt idx="24">
                  <c:v>2.7199999999999998E-2</c:v>
                </c:pt>
                <c:pt idx="25">
                  <c:v>2.7300000000000001E-2</c:v>
                </c:pt>
                <c:pt idx="26">
                  <c:v>2.7199999999999998E-2</c:v>
                </c:pt>
                <c:pt idx="27">
                  <c:v>2.7300000000000001E-2</c:v>
                </c:pt>
                <c:pt idx="28">
                  <c:v>2.69E-2</c:v>
                </c:pt>
                <c:pt idx="29">
                  <c:v>2.7300000000000001E-2</c:v>
                </c:pt>
                <c:pt idx="30">
                  <c:v>2.92E-2</c:v>
                </c:pt>
                <c:pt idx="31">
                  <c:v>2.8199999999999999E-2</c:v>
                </c:pt>
                <c:pt idx="32">
                  <c:v>2.7799999999999998E-2</c:v>
                </c:pt>
                <c:pt idx="33">
                  <c:v>2.7400000000000001E-2</c:v>
                </c:pt>
                <c:pt idx="34">
                  <c:v>2.8299999999999999E-2</c:v>
                </c:pt>
                <c:pt idx="35">
                  <c:v>2.87E-2</c:v>
                </c:pt>
                <c:pt idx="36">
                  <c:v>2.9100000000000001E-2</c:v>
                </c:pt>
                <c:pt idx="37">
                  <c:v>2.92E-2</c:v>
                </c:pt>
                <c:pt idx="38">
                  <c:v>2.8899999999999999E-2</c:v>
                </c:pt>
                <c:pt idx="39">
                  <c:v>2.9000000000000001E-2</c:v>
                </c:pt>
                <c:pt idx="40">
                  <c:v>2.93E-2</c:v>
                </c:pt>
                <c:pt idx="41">
                  <c:v>2.9899999999999999E-2</c:v>
                </c:pt>
                <c:pt idx="42">
                  <c:v>3.1800000000000002E-2</c:v>
                </c:pt>
                <c:pt idx="43">
                  <c:v>3.32E-2</c:v>
                </c:pt>
                <c:pt idx="44">
                  <c:v>3.3799999999999997E-2</c:v>
                </c:pt>
                <c:pt idx="45">
                  <c:v>3.4500000000000003E-2</c:v>
                </c:pt>
                <c:pt idx="46">
                  <c:v>3.5200000000000002E-2</c:v>
                </c:pt>
                <c:pt idx="47">
                  <c:v>3.5200000000000002E-2</c:v>
                </c:pt>
                <c:pt idx="48">
                  <c:v>3.5200000000000002E-2</c:v>
                </c:pt>
                <c:pt idx="49">
                  <c:v>3.5299999999999998E-2</c:v>
                </c:pt>
                <c:pt idx="50">
                  <c:v>3.5400000000000001E-2</c:v>
                </c:pt>
                <c:pt idx="51">
                  <c:v>3.4700000000000002E-2</c:v>
                </c:pt>
                <c:pt idx="52">
                  <c:v>3.4799999999999998E-2</c:v>
                </c:pt>
                <c:pt idx="53">
                  <c:v>3.4799999999999998E-2</c:v>
                </c:pt>
                <c:pt idx="54">
                  <c:v>3.4599999999999999E-2</c:v>
                </c:pt>
                <c:pt idx="55">
                  <c:v>3.5000000000000003E-2</c:v>
                </c:pt>
                <c:pt idx="56">
                  <c:v>3.5299999999999998E-2</c:v>
                </c:pt>
                <c:pt idx="57">
                  <c:v>3.5700000000000003E-2</c:v>
                </c:pt>
                <c:pt idx="58">
                  <c:v>3.6400000000000002E-2</c:v>
                </c:pt>
                <c:pt idx="59">
                  <c:v>3.8399999999999997E-2</c:v>
                </c:pt>
                <c:pt idx="60">
                  <c:v>3.8100000000000002E-2</c:v>
                </c:pt>
                <c:pt idx="61">
                  <c:v>3.9300000000000002E-2</c:v>
                </c:pt>
                <c:pt idx="62">
                  <c:v>3.9300000000000002E-2</c:v>
                </c:pt>
                <c:pt idx="63">
                  <c:v>3.9300000000000002E-2</c:v>
                </c:pt>
                <c:pt idx="64">
                  <c:v>3.8899999999999997E-2</c:v>
                </c:pt>
                <c:pt idx="65">
                  <c:v>3.7999999999999999E-2</c:v>
                </c:pt>
                <c:pt idx="66">
                  <c:v>3.8399999999999997E-2</c:v>
                </c:pt>
                <c:pt idx="67">
                  <c:v>3.8399999999999997E-2</c:v>
                </c:pt>
                <c:pt idx="68">
                  <c:v>3.9199999999999999E-2</c:v>
                </c:pt>
                <c:pt idx="69">
                  <c:v>4.0300000000000002E-2</c:v>
                </c:pt>
                <c:pt idx="70">
                  <c:v>4.0899999999999999E-2</c:v>
                </c:pt>
                <c:pt idx="71">
                  <c:v>4.3799999999999999E-2</c:v>
                </c:pt>
                <c:pt idx="72">
                  <c:v>4.5900000000000003E-2</c:v>
                </c:pt>
                <c:pt idx="73">
                  <c:v>4.65E-2</c:v>
                </c:pt>
                <c:pt idx="74">
                  <c:v>4.5900000000000003E-2</c:v>
                </c:pt>
                <c:pt idx="75">
                  <c:v>4.6199999999999998E-2</c:v>
                </c:pt>
                <c:pt idx="76">
                  <c:v>4.6399999999999997E-2</c:v>
                </c:pt>
                <c:pt idx="77">
                  <c:v>4.4999999999999998E-2</c:v>
                </c:pt>
                <c:pt idx="78">
                  <c:v>4.8000000000000001E-2</c:v>
                </c:pt>
                <c:pt idx="79">
                  <c:v>4.9599999999999998E-2</c:v>
                </c:pt>
                <c:pt idx="80">
                  <c:v>5.3699999999999998E-2</c:v>
                </c:pt>
                <c:pt idx="81">
                  <c:v>5.3499999999999999E-2</c:v>
                </c:pt>
                <c:pt idx="82">
                  <c:v>5.3199999999999997E-2</c:v>
                </c:pt>
                <c:pt idx="83">
                  <c:v>4.9599999999999998E-2</c:v>
                </c:pt>
                <c:pt idx="84">
                  <c:v>4.7199999999999999E-2</c:v>
                </c:pt>
                <c:pt idx="85">
                  <c:v>4.5600000000000002E-2</c:v>
                </c:pt>
                <c:pt idx="86">
                  <c:v>4.2599999999999999E-2</c:v>
                </c:pt>
                <c:pt idx="87">
                  <c:v>3.8399999999999997E-2</c:v>
                </c:pt>
                <c:pt idx="88">
                  <c:v>3.5999999999999997E-2</c:v>
                </c:pt>
                <c:pt idx="89">
                  <c:v>3.5400000000000001E-2</c:v>
                </c:pt>
                <c:pt idx="90">
                  <c:v>4.2099999999999999E-2</c:v>
                </c:pt>
                <c:pt idx="91">
                  <c:v>4.2700000000000002E-2</c:v>
                </c:pt>
                <c:pt idx="92">
                  <c:v>4.4200000000000003E-2</c:v>
                </c:pt>
                <c:pt idx="93">
                  <c:v>4.5600000000000002E-2</c:v>
                </c:pt>
                <c:pt idx="94">
                  <c:v>4.7300000000000002E-2</c:v>
                </c:pt>
                <c:pt idx="95">
                  <c:v>4.9700000000000001E-2</c:v>
                </c:pt>
                <c:pt idx="96">
                  <c:v>0.05</c:v>
                </c:pt>
                <c:pt idx="97">
                  <c:v>4.9799999999999997E-2</c:v>
                </c:pt>
                <c:pt idx="98">
                  <c:v>5.1700000000000003E-2</c:v>
                </c:pt>
                <c:pt idx="99">
                  <c:v>5.3800000000000001E-2</c:v>
                </c:pt>
                <c:pt idx="100">
                  <c:v>5.6599999999999998E-2</c:v>
                </c:pt>
                <c:pt idx="101">
                  <c:v>5.5199999999999999E-2</c:v>
                </c:pt>
                <c:pt idx="102">
                  <c:v>5.3100000000000001E-2</c:v>
                </c:pt>
                <c:pt idx="103">
                  <c:v>5.0900000000000001E-2</c:v>
                </c:pt>
                <c:pt idx="104">
                  <c:v>5.1900000000000002E-2</c:v>
                </c:pt>
                <c:pt idx="105">
                  <c:v>5.3499999999999999E-2</c:v>
                </c:pt>
                <c:pt idx="106">
                  <c:v>5.45E-2</c:v>
                </c:pt>
                <c:pt idx="107">
                  <c:v>5.96E-2</c:v>
                </c:pt>
                <c:pt idx="108">
                  <c:v>6.1400000000000003E-2</c:v>
                </c:pt>
                <c:pt idx="109">
                  <c:v>6.1199999999999997E-2</c:v>
                </c:pt>
                <c:pt idx="110">
                  <c:v>6.0199999999999997E-2</c:v>
                </c:pt>
                <c:pt idx="111">
                  <c:v>6.1100000000000002E-2</c:v>
                </c:pt>
                <c:pt idx="112">
                  <c:v>6.0400000000000002E-2</c:v>
                </c:pt>
                <c:pt idx="113">
                  <c:v>6.4399999999999999E-2</c:v>
                </c:pt>
                <c:pt idx="114">
                  <c:v>7.0000000000000007E-2</c:v>
                </c:pt>
                <c:pt idx="115">
                  <c:v>6.9800000000000001E-2</c:v>
                </c:pt>
                <c:pt idx="116">
                  <c:v>7.0900000000000005E-2</c:v>
                </c:pt>
                <c:pt idx="117">
                  <c:v>7.0000000000000007E-2</c:v>
                </c:pt>
                <c:pt idx="118">
                  <c:v>7.2400000000000006E-2</c:v>
                </c:pt>
                <c:pt idx="119">
                  <c:v>7.8200000000000006E-2</c:v>
                </c:pt>
                <c:pt idx="120">
                  <c:v>7.8700000000000006E-2</c:v>
                </c:pt>
                <c:pt idx="121">
                  <c:v>7.1300000000000002E-2</c:v>
                </c:pt>
                <c:pt idx="122">
                  <c:v>6.6299999999999998E-2</c:v>
                </c:pt>
                <c:pt idx="123">
                  <c:v>6.5100000000000005E-2</c:v>
                </c:pt>
                <c:pt idx="124">
                  <c:v>6.8400000000000002E-2</c:v>
                </c:pt>
                <c:pt idx="125">
                  <c:v>6.6799999999999998E-2</c:v>
                </c:pt>
                <c:pt idx="126">
                  <c:v>6.4500000000000002E-2</c:v>
                </c:pt>
                <c:pt idx="127">
                  <c:v>6.4100000000000004E-2</c:v>
                </c:pt>
                <c:pt idx="128">
                  <c:v>6.1199999999999997E-2</c:v>
                </c:pt>
                <c:pt idx="129">
                  <c:v>5.91E-2</c:v>
                </c:pt>
                <c:pt idx="130">
                  <c:v>5.28E-2</c:v>
                </c:pt>
                <c:pt idx="131">
                  <c:v>4.87E-2</c:v>
                </c:pt>
                <c:pt idx="132">
                  <c:v>4.4400000000000002E-2</c:v>
                </c:pt>
                <c:pt idx="133">
                  <c:v>3.6999999999999998E-2</c:v>
                </c:pt>
                <c:pt idx="134">
                  <c:v>3.3799999999999997E-2</c:v>
                </c:pt>
                <c:pt idx="135">
                  <c:v>3.8600000000000002E-2</c:v>
                </c:pt>
                <c:pt idx="136">
                  <c:v>4.1399999999999999E-2</c:v>
                </c:pt>
                <c:pt idx="137">
                  <c:v>4.7500000000000001E-2</c:v>
                </c:pt>
                <c:pt idx="138">
                  <c:v>5.3999999999999999E-2</c:v>
                </c:pt>
                <c:pt idx="139">
                  <c:v>4.9399999999999999E-2</c:v>
                </c:pt>
                <c:pt idx="140">
                  <c:v>4.6899999999999997E-2</c:v>
                </c:pt>
                <c:pt idx="141">
                  <c:v>4.4600000000000001E-2</c:v>
                </c:pt>
                <c:pt idx="142">
                  <c:v>4.2200000000000001E-2</c:v>
                </c:pt>
                <c:pt idx="143">
                  <c:v>4.0099999999999997E-2</c:v>
                </c:pt>
                <c:pt idx="144">
                  <c:v>3.3799999999999997E-2</c:v>
                </c:pt>
                <c:pt idx="145">
                  <c:v>3.2000000000000001E-2</c:v>
                </c:pt>
                <c:pt idx="146">
                  <c:v>3.73E-2</c:v>
                </c:pt>
                <c:pt idx="147">
                  <c:v>3.7100000000000001E-2</c:v>
                </c:pt>
                <c:pt idx="148">
                  <c:v>3.6900000000000002E-2</c:v>
                </c:pt>
                <c:pt idx="149">
                  <c:v>3.9100000000000003E-2</c:v>
                </c:pt>
                <c:pt idx="150">
                  <c:v>3.9800000000000002E-2</c:v>
                </c:pt>
                <c:pt idx="151">
                  <c:v>4.02E-2</c:v>
                </c:pt>
                <c:pt idx="152">
                  <c:v>4.6600000000000003E-2</c:v>
                </c:pt>
                <c:pt idx="153">
                  <c:v>4.7399999999999998E-2</c:v>
                </c:pt>
                <c:pt idx="154">
                  <c:v>4.7800000000000002E-2</c:v>
                </c:pt>
                <c:pt idx="155">
                  <c:v>5.0700000000000002E-2</c:v>
                </c:pt>
                <c:pt idx="156">
                  <c:v>5.4100000000000002E-2</c:v>
                </c:pt>
                <c:pt idx="157">
                  <c:v>5.6000000000000001E-2</c:v>
                </c:pt>
                <c:pt idx="158">
                  <c:v>6.0900000000000003E-2</c:v>
                </c:pt>
                <c:pt idx="159">
                  <c:v>6.2600000000000003E-2</c:v>
                </c:pt>
                <c:pt idx="160">
                  <c:v>6.3600000000000004E-2</c:v>
                </c:pt>
                <c:pt idx="161">
                  <c:v>7.1900000000000006E-2</c:v>
                </c:pt>
                <c:pt idx="162">
                  <c:v>8.0100000000000005E-2</c:v>
                </c:pt>
                <c:pt idx="163">
                  <c:v>8.6699999999999999E-2</c:v>
                </c:pt>
                <c:pt idx="164">
                  <c:v>8.2900000000000001E-2</c:v>
                </c:pt>
                <c:pt idx="165">
                  <c:v>7.22E-2</c:v>
                </c:pt>
                <c:pt idx="166">
                  <c:v>7.8299999999999995E-2</c:v>
                </c:pt>
                <c:pt idx="167">
                  <c:v>7.4499999999999997E-2</c:v>
                </c:pt>
                <c:pt idx="168">
                  <c:v>7.7700000000000005E-2</c:v>
                </c:pt>
                <c:pt idx="169">
                  <c:v>7.1199999999999999E-2</c:v>
                </c:pt>
                <c:pt idx="170">
                  <c:v>7.9600000000000004E-2</c:v>
                </c:pt>
                <c:pt idx="171">
                  <c:v>8.3299999999999999E-2</c:v>
                </c:pt>
                <c:pt idx="172">
                  <c:v>8.2299999999999998E-2</c:v>
                </c:pt>
                <c:pt idx="173">
                  <c:v>7.9000000000000001E-2</c:v>
                </c:pt>
                <c:pt idx="174">
                  <c:v>7.5499999999999998E-2</c:v>
                </c:pt>
                <c:pt idx="175">
                  <c:v>8.9599999999999999E-2</c:v>
                </c:pt>
                <c:pt idx="176">
                  <c:v>8.0600000000000005E-2</c:v>
                </c:pt>
                <c:pt idx="177">
                  <c:v>7.46E-2</c:v>
                </c:pt>
                <c:pt idx="178">
                  <c:v>7.4700000000000003E-2</c:v>
                </c:pt>
                <c:pt idx="179">
                  <c:v>7.1499999999999994E-2</c:v>
                </c:pt>
                <c:pt idx="180">
                  <c:v>6.2600000000000003E-2</c:v>
                </c:pt>
                <c:pt idx="181">
                  <c:v>5.5E-2</c:v>
                </c:pt>
                <c:pt idx="182">
                  <c:v>5.4899999999999997E-2</c:v>
                </c:pt>
                <c:pt idx="183">
                  <c:v>5.6099999999999997E-2</c:v>
                </c:pt>
                <c:pt idx="184">
                  <c:v>5.2299999999999999E-2</c:v>
                </c:pt>
                <c:pt idx="185">
                  <c:v>5.3400000000000003E-2</c:v>
                </c:pt>
                <c:pt idx="186">
                  <c:v>6.13E-2</c:v>
                </c:pt>
                <c:pt idx="187">
                  <c:v>6.4399999999999999E-2</c:v>
                </c:pt>
                <c:pt idx="188">
                  <c:v>6.4199999999999993E-2</c:v>
                </c:pt>
                <c:pt idx="189">
                  <c:v>5.96E-2</c:v>
                </c:pt>
                <c:pt idx="190">
                  <c:v>5.4800000000000001E-2</c:v>
                </c:pt>
                <c:pt idx="191">
                  <c:v>5.4399999999999997E-2</c:v>
                </c:pt>
                <c:pt idx="192">
                  <c:v>4.87E-2</c:v>
                </c:pt>
                <c:pt idx="193">
                  <c:v>4.8800000000000003E-2</c:v>
                </c:pt>
                <c:pt idx="194">
                  <c:v>0.05</c:v>
                </c:pt>
                <c:pt idx="195">
                  <c:v>4.8599999999999997E-2</c:v>
                </c:pt>
                <c:pt idx="196">
                  <c:v>5.1999999999999998E-2</c:v>
                </c:pt>
                <c:pt idx="197">
                  <c:v>5.4100000000000002E-2</c:v>
                </c:pt>
                <c:pt idx="198">
                  <c:v>5.2299999999999999E-2</c:v>
                </c:pt>
                <c:pt idx="199">
                  <c:v>5.1400000000000001E-2</c:v>
                </c:pt>
                <c:pt idx="200">
                  <c:v>5.0799999999999998E-2</c:v>
                </c:pt>
                <c:pt idx="201">
                  <c:v>4.9200000000000001E-2</c:v>
                </c:pt>
                <c:pt idx="202">
                  <c:v>4.7500000000000001E-2</c:v>
                </c:pt>
                <c:pt idx="203">
                  <c:v>4.3499999999999997E-2</c:v>
                </c:pt>
                <c:pt idx="204">
                  <c:v>4.6199999999999998E-2</c:v>
                </c:pt>
                <c:pt idx="205">
                  <c:v>4.6699999999999998E-2</c:v>
                </c:pt>
                <c:pt idx="206">
                  <c:v>4.5999999999999999E-2</c:v>
                </c:pt>
                <c:pt idx="207">
                  <c:v>4.5400000000000003E-2</c:v>
                </c:pt>
                <c:pt idx="208">
                  <c:v>4.9599999999999998E-2</c:v>
                </c:pt>
                <c:pt idx="209">
                  <c:v>5.0200000000000002E-2</c:v>
                </c:pt>
                <c:pt idx="210">
                  <c:v>5.1900000000000002E-2</c:v>
                </c:pt>
                <c:pt idx="211">
                  <c:v>5.4899999999999997E-2</c:v>
                </c:pt>
                <c:pt idx="212">
                  <c:v>5.8099999999999999E-2</c:v>
                </c:pt>
                <c:pt idx="213">
                  <c:v>6.1600000000000002E-2</c:v>
                </c:pt>
                <c:pt idx="214">
                  <c:v>6.0999999999999999E-2</c:v>
                </c:pt>
                <c:pt idx="215">
                  <c:v>6.0699999999999997E-2</c:v>
                </c:pt>
                <c:pt idx="216">
                  <c:v>6.4399999999999999E-2</c:v>
                </c:pt>
                <c:pt idx="217">
                  <c:v>6.4500000000000002E-2</c:v>
                </c:pt>
                <c:pt idx="218">
                  <c:v>6.2899999999999998E-2</c:v>
                </c:pt>
                <c:pt idx="219">
                  <c:v>6.2899999999999998E-2</c:v>
                </c:pt>
                <c:pt idx="220">
                  <c:v>6.4100000000000004E-2</c:v>
                </c:pt>
                <c:pt idx="221">
                  <c:v>6.7299999999999999E-2</c:v>
                </c:pt>
                <c:pt idx="222">
                  <c:v>7.0099999999999996E-2</c:v>
                </c:pt>
                <c:pt idx="223">
                  <c:v>7.0800000000000002E-2</c:v>
                </c:pt>
                <c:pt idx="224">
                  <c:v>7.85E-2</c:v>
                </c:pt>
                <c:pt idx="225">
                  <c:v>7.9899999999999999E-2</c:v>
                </c:pt>
                <c:pt idx="226">
                  <c:v>8.6400000000000005E-2</c:v>
                </c:pt>
                <c:pt idx="227">
                  <c:v>9.0800000000000006E-2</c:v>
                </c:pt>
                <c:pt idx="228">
                  <c:v>9.35E-2</c:v>
                </c:pt>
                <c:pt idx="229">
                  <c:v>9.3200000000000005E-2</c:v>
                </c:pt>
                <c:pt idx="230">
                  <c:v>9.4799999999999995E-2</c:v>
                </c:pt>
                <c:pt idx="231">
                  <c:v>9.4600000000000004E-2</c:v>
                </c:pt>
                <c:pt idx="232">
                  <c:v>9.6100000000000005E-2</c:v>
                </c:pt>
                <c:pt idx="233">
                  <c:v>9.06E-2</c:v>
                </c:pt>
                <c:pt idx="234">
                  <c:v>9.2399999999999996E-2</c:v>
                </c:pt>
                <c:pt idx="235">
                  <c:v>9.5200000000000007E-2</c:v>
                </c:pt>
                <c:pt idx="236">
                  <c:v>0.1026</c:v>
                </c:pt>
                <c:pt idx="237">
                  <c:v>0.11700000000000001</c:v>
                </c:pt>
                <c:pt idx="238">
                  <c:v>0.1179</c:v>
                </c:pt>
                <c:pt idx="239">
                  <c:v>0.12039999999999999</c:v>
                </c:pt>
                <c:pt idx="240">
                  <c:v>0.12</c:v>
                </c:pt>
                <c:pt idx="241">
                  <c:v>0.12859999999999999</c:v>
                </c:pt>
                <c:pt idx="242">
                  <c:v>0.152</c:v>
                </c:pt>
                <c:pt idx="243">
                  <c:v>0.13200000000000001</c:v>
                </c:pt>
                <c:pt idx="244">
                  <c:v>8.5800000000000001E-2</c:v>
                </c:pt>
                <c:pt idx="245">
                  <c:v>7.0699999999999999E-2</c:v>
                </c:pt>
                <c:pt idx="246">
                  <c:v>8.0600000000000005E-2</c:v>
                </c:pt>
                <c:pt idx="247">
                  <c:v>9.1300000000000006E-2</c:v>
                </c:pt>
                <c:pt idx="248">
                  <c:v>0.1027</c:v>
                </c:pt>
                <c:pt idx="249">
                  <c:v>0.1162</c:v>
                </c:pt>
                <c:pt idx="250">
                  <c:v>0.13730000000000001</c:v>
                </c:pt>
                <c:pt idx="251">
                  <c:v>0.15490000000000001</c:v>
                </c:pt>
                <c:pt idx="252">
                  <c:v>0.1502</c:v>
                </c:pt>
                <c:pt idx="253">
                  <c:v>0.1479</c:v>
                </c:pt>
                <c:pt idx="254">
                  <c:v>0.1336</c:v>
                </c:pt>
                <c:pt idx="255">
                  <c:v>0.13689999999999999</c:v>
                </c:pt>
                <c:pt idx="256">
                  <c:v>0.16300000000000001</c:v>
                </c:pt>
                <c:pt idx="257">
                  <c:v>0.14729999999999999</c:v>
                </c:pt>
                <c:pt idx="258">
                  <c:v>0.14949999999999999</c:v>
                </c:pt>
                <c:pt idx="259">
                  <c:v>0.15509999999999999</c:v>
                </c:pt>
                <c:pt idx="260">
                  <c:v>0.14699999999999999</c:v>
                </c:pt>
                <c:pt idx="261">
                  <c:v>0.13539999999999999</c:v>
                </c:pt>
                <c:pt idx="262">
                  <c:v>0.1086</c:v>
                </c:pt>
                <c:pt idx="263">
                  <c:v>0.1085</c:v>
                </c:pt>
                <c:pt idx="264">
                  <c:v>0.12280000000000001</c:v>
                </c:pt>
                <c:pt idx="265">
                  <c:v>0.1348</c:v>
                </c:pt>
                <c:pt idx="266">
                  <c:v>0.1268</c:v>
                </c:pt>
                <c:pt idx="267">
                  <c:v>0.127</c:v>
                </c:pt>
                <c:pt idx="268">
                  <c:v>0.12089999999999999</c:v>
                </c:pt>
                <c:pt idx="269">
                  <c:v>0.12470000000000001</c:v>
                </c:pt>
                <c:pt idx="270">
                  <c:v>0.1135</c:v>
                </c:pt>
                <c:pt idx="271">
                  <c:v>8.6800000000000002E-2</c:v>
                </c:pt>
                <c:pt idx="272">
                  <c:v>7.9200000000000007E-2</c:v>
                </c:pt>
                <c:pt idx="273">
                  <c:v>7.7100000000000002E-2</c:v>
                </c:pt>
                <c:pt idx="274">
                  <c:v>8.0699999999999994E-2</c:v>
                </c:pt>
                <c:pt idx="275">
                  <c:v>7.9399999999999998E-2</c:v>
                </c:pt>
                <c:pt idx="276">
                  <c:v>7.8600000000000003E-2</c:v>
                </c:pt>
                <c:pt idx="277">
                  <c:v>8.1100000000000005E-2</c:v>
                </c:pt>
                <c:pt idx="278">
                  <c:v>8.3500000000000005E-2</c:v>
                </c:pt>
                <c:pt idx="279">
                  <c:v>8.2100000000000006E-2</c:v>
                </c:pt>
                <c:pt idx="280">
                  <c:v>8.1900000000000001E-2</c:v>
                </c:pt>
                <c:pt idx="281">
                  <c:v>8.7900000000000006E-2</c:v>
                </c:pt>
                <c:pt idx="282">
                  <c:v>9.0800000000000006E-2</c:v>
                </c:pt>
                <c:pt idx="283">
                  <c:v>9.3399999999999997E-2</c:v>
                </c:pt>
                <c:pt idx="284">
                  <c:v>0.09</c:v>
                </c:pt>
                <c:pt idx="285">
                  <c:v>8.6400000000000005E-2</c:v>
                </c:pt>
                <c:pt idx="286">
                  <c:v>8.7599999999999997E-2</c:v>
                </c:pt>
                <c:pt idx="287">
                  <c:v>0.09</c:v>
                </c:pt>
                <c:pt idx="288">
                  <c:v>8.8999999999999996E-2</c:v>
                </c:pt>
                <c:pt idx="289">
                  <c:v>9.0899999999999995E-2</c:v>
                </c:pt>
                <c:pt idx="290">
                  <c:v>9.5200000000000007E-2</c:v>
                </c:pt>
                <c:pt idx="291">
                  <c:v>9.69E-2</c:v>
                </c:pt>
                <c:pt idx="292">
                  <c:v>9.8299999999999998E-2</c:v>
                </c:pt>
                <c:pt idx="293">
                  <c:v>9.8699999999999996E-2</c:v>
                </c:pt>
                <c:pt idx="294">
                  <c:v>0.1012</c:v>
                </c:pt>
                <c:pt idx="295">
                  <c:v>0.1047</c:v>
                </c:pt>
                <c:pt idx="296">
                  <c:v>0.1037</c:v>
                </c:pt>
                <c:pt idx="297">
                  <c:v>9.74E-2</c:v>
                </c:pt>
                <c:pt idx="298">
                  <c:v>8.6099999999999996E-2</c:v>
                </c:pt>
                <c:pt idx="299">
                  <c:v>8.0600000000000005E-2</c:v>
                </c:pt>
                <c:pt idx="300">
                  <c:v>7.7600000000000002E-2</c:v>
                </c:pt>
                <c:pt idx="301">
                  <c:v>8.2699999999999996E-2</c:v>
                </c:pt>
                <c:pt idx="302">
                  <c:v>8.5199999999999998E-2</c:v>
                </c:pt>
                <c:pt idx="303">
                  <c:v>7.9500000000000001E-2</c:v>
                </c:pt>
                <c:pt idx="304">
                  <c:v>7.4800000000000005E-2</c:v>
                </c:pt>
                <c:pt idx="305">
                  <c:v>6.9500000000000006E-2</c:v>
                </c:pt>
                <c:pt idx="306">
                  <c:v>7.0800000000000002E-2</c:v>
                </c:pt>
                <c:pt idx="307">
                  <c:v>7.1400000000000005E-2</c:v>
                </c:pt>
                <c:pt idx="308">
                  <c:v>7.0999999999999994E-2</c:v>
                </c:pt>
                <c:pt idx="309">
                  <c:v>7.1599999999999997E-2</c:v>
                </c:pt>
                <c:pt idx="310">
                  <c:v>7.2400000000000006E-2</c:v>
                </c:pt>
                <c:pt idx="311">
                  <c:v>7.0999999999999994E-2</c:v>
                </c:pt>
                <c:pt idx="312">
                  <c:v>7.0699999999999999E-2</c:v>
                </c:pt>
                <c:pt idx="313">
                  <c:v>7.0599999999999996E-2</c:v>
                </c:pt>
                <c:pt idx="314">
                  <c:v>6.5600000000000006E-2</c:v>
                </c:pt>
                <c:pt idx="315">
                  <c:v>6.0600000000000001E-2</c:v>
                </c:pt>
                <c:pt idx="316">
                  <c:v>6.1499999999999999E-2</c:v>
                </c:pt>
                <c:pt idx="317">
                  <c:v>6.2100000000000002E-2</c:v>
                </c:pt>
                <c:pt idx="318">
                  <c:v>5.8299999999999998E-2</c:v>
                </c:pt>
                <c:pt idx="319">
                  <c:v>5.5300000000000002E-2</c:v>
                </c:pt>
                <c:pt idx="320">
                  <c:v>5.21E-2</c:v>
                </c:pt>
                <c:pt idx="321">
                  <c:v>5.1799999999999999E-2</c:v>
                </c:pt>
                <c:pt idx="322">
                  <c:v>5.3499999999999999E-2</c:v>
                </c:pt>
                <c:pt idx="323">
                  <c:v>5.5300000000000002E-2</c:v>
                </c:pt>
                <c:pt idx="324">
                  <c:v>5.4300000000000001E-2</c:v>
                </c:pt>
                <c:pt idx="325">
                  <c:v>5.5899999999999998E-2</c:v>
                </c:pt>
                <c:pt idx="326">
                  <c:v>5.5899999999999998E-2</c:v>
                </c:pt>
                <c:pt idx="327">
                  <c:v>5.6399999999999999E-2</c:v>
                </c:pt>
                <c:pt idx="328">
                  <c:v>5.6599999999999998E-2</c:v>
                </c:pt>
                <c:pt idx="329">
                  <c:v>5.67E-2</c:v>
                </c:pt>
                <c:pt idx="330">
                  <c:v>5.6899999999999999E-2</c:v>
                </c:pt>
                <c:pt idx="331">
                  <c:v>6.0400000000000002E-2</c:v>
                </c:pt>
                <c:pt idx="332">
                  <c:v>6.4000000000000001E-2</c:v>
                </c:pt>
                <c:pt idx="333">
                  <c:v>6.13E-2</c:v>
                </c:pt>
                <c:pt idx="334">
                  <c:v>5.6899999999999999E-2</c:v>
                </c:pt>
                <c:pt idx="335">
                  <c:v>5.7700000000000001E-2</c:v>
                </c:pt>
                <c:pt idx="336">
                  <c:v>5.8099999999999999E-2</c:v>
                </c:pt>
                <c:pt idx="337">
                  <c:v>5.6599999999999998E-2</c:v>
                </c:pt>
                <c:pt idx="338">
                  <c:v>5.7000000000000002E-2</c:v>
                </c:pt>
                <c:pt idx="339">
                  <c:v>5.91E-2</c:v>
                </c:pt>
                <c:pt idx="340">
                  <c:v>6.2600000000000003E-2</c:v>
                </c:pt>
                <c:pt idx="341">
                  <c:v>6.4600000000000005E-2</c:v>
                </c:pt>
                <c:pt idx="342">
                  <c:v>6.7299999999999999E-2</c:v>
                </c:pt>
                <c:pt idx="343">
                  <c:v>7.0599999999999996E-2</c:v>
                </c:pt>
                <c:pt idx="344">
                  <c:v>7.2400000000000006E-2</c:v>
                </c:pt>
                <c:pt idx="345">
                  <c:v>7.3499999999999996E-2</c:v>
                </c:pt>
                <c:pt idx="346">
                  <c:v>7.7600000000000002E-2</c:v>
                </c:pt>
                <c:pt idx="347">
                  <c:v>8.0699999999999994E-2</c:v>
                </c:pt>
                <c:pt idx="348">
                  <c:v>8.2699999999999996E-2</c:v>
                </c:pt>
                <c:pt idx="349">
                  <c:v>8.5300000000000001E-2</c:v>
                </c:pt>
                <c:pt idx="350">
                  <c:v>8.8200000000000001E-2</c:v>
                </c:pt>
                <c:pt idx="351">
                  <c:v>8.6499999999999994E-2</c:v>
                </c:pt>
                <c:pt idx="352">
                  <c:v>8.43E-2</c:v>
                </c:pt>
                <c:pt idx="353">
                  <c:v>8.1500000000000003E-2</c:v>
                </c:pt>
                <c:pt idx="354">
                  <c:v>7.8799999999999995E-2</c:v>
                </c:pt>
                <c:pt idx="355">
                  <c:v>7.9000000000000001E-2</c:v>
                </c:pt>
                <c:pt idx="356">
                  <c:v>7.7499999999999999E-2</c:v>
                </c:pt>
                <c:pt idx="357">
                  <c:v>7.6399999999999996E-2</c:v>
                </c:pt>
                <c:pt idx="358">
                  <c:v>7.6899999999999996E-2</c:v>
                </c:pt>
                <c:pt idx="359">
                  <c:v>7.6300000000000007E-2</c:v>
                </c:pt>
                <c:pt idx="360">
                  <c:v>7.6399999999999996E-2</c:v>
                </c:pt>
                <c:pt idx="361">
                  <c:v>7.7399999999999997E-2</c:v>
                </c:pt>
                <c:pt idx="362">
                  <c:v>7.9000000000000001E-2</c:v>
                </c:pt>
                <c:pt idx="363">
                  <c:v>7.7700000000000005E-2</c:v>
                </c:pt>
                <c:pt idx="364">
                  <c:v>7.7399999999999997E-2</c:v>
                </c:pt>
                <c:pt idx="365">
                  <c:v>7.7299999999999994E-2</c:v>
                </c:pt>
                <c:pt idx="366">
                  <c:v>7.6200000000000004E-2</c:v>
                </c:pt>
                <c:pt idx="367">
                  <c:v>7.4499999999999997E-2</c:v>
                </c:pt>
                <c:pt idx="368">
                  <c:v>7.3599999999999999E-2</c:v>
                </c:pt>
                <c:pt idx="369">
                  <c:v>7.17E-2</c:v>
                </c:pt>
                <c:pt idx="370">
                  <c:v>7.0599999999999996E-2</c:v>
                </c:pt>
                <c:pt idx="371">
                  <c:v>6.7400000000000002E-2</c:v>
                </c:pt>
                <c:pt idx="372">
                  <c:v>6.2199999999999998E-2</c:v>
                </c:pt>
                <c:pt idx="373">
                  <c:v>5.9400000000000001E-2</c:v>
                </c:pt>
                <c:pt idx="374">
                  <c:v>5.91E-2</c:v>
                </c:pt>
                <c:pt idx="375">
                  <c:v>5.6500000000000002E-2</c:v>
                </c:pt>
                <c:pt idx="376">
                  <c:v>5.4600000000000003E-2</c:v>
                </c:pt>
                <c:pt idx="377">
                  <c:v>5.57E-2</c:v>
                </c:pt>
                <c:pt idx="378">
                  <c:v>5.5800000000000002E-2</c:v>
                </c:pt>
                <c:pt idx="379">
                  <c:v>5.33E-2</c:v>
                </c:pt>
                <c:pt idx="380">
                  <c:v>5.2200000000000003E-2</c:v>
                </c:pt>
                <c:pt idx="381">
                  <c:v>4.99E-2</c:v>
                </c:pt>
                <c:pt idx="382">
                  <c:v>4.5600000000000002E-2</c:v>
                </c:pt>
                <c:pt idx="383">
                  <c:v>4.07E-2</c:v>
                </c:pt>
                <c:pt idx="384">
                  <c:v>3.7999999999999999E-2</c:v>
                </c:pt>
                <c:pt idx="385">
                  <c:v>3.8399999999999997E-2</c:v>
                </c:pt>
                <c:pt idx="386">
                  <c:v>4.0399999999999998E-2</c:v>
                </c:pt>
                <c:pt idx="387">
                  <c:v>3.7499999999999999E-2</c:v>
                </c:pt>
                <c:pt idx="388">
                  <c:v>3.6299999999999999E-2</c:v>
                </c:pt>
                <c:pt idx="389">
                  <c:v>3.6600000000000001E-2</c:v>
                </c:pt>
                <c:pt idx="390">
                  <c:v>3.2099999999999997E-2</c:v>
                </c:pt>
                <c:pt idx="391">
                  <c:v>3.1300000000000001E-2</c:v>
                </c:pt>
                <c:pt idx="392">
                  <c:v>2.9100000000000001E-2</c:v>
                </c:pt>
                <c:pt idx="393">
                  <c:v>2.86E-2</c:v>
                </c:pt>
                <c:pt idx="394">
                  <c:v>3.1300000000000001E-2</c:v>
                </c:pt>
                <c:pt idx="395">
                  <c:v>3.2199999999999999E-2</c:v>
                </c:pt>
                <c:pt idx="396">
                  <c:v>0.03</c:v>
                </c:pt>
                <c:pt idx="397">
                  <c:v>2.93E-2</c:v>
                </c:pt>
                <c:pt idx="398">
                  <c:v>2.9499999999999998E-2</c:v>
                </c:pt>
                <c:pt idx="399">
                  <c:v>2.87E-2</c:v>
                </c:pt>
                <c:pt idx="400">
                  <c:v>2.9600000000000001E-2</c:v>
                </c:pt>
                <c:pt idx="401">
                  <c:v>3.0700000000000002E-2</c:v>
                </c:pt>
                <c:pt idx="402">
                  <c:v>3.04E-2</c:v>
                </c:pt>
                <c:pt idx="403">
                  <c:v>3.0200000000000001E-2</c:v>
                </c:pt>
                <c:pt idx="404">
                  <c:v>2.9499999999999998E-2</c:v>
                </c:pt>
                <c:pt idx="405">
                  <c:v>3.0200000000000001E-2</c:v>
                </c:pt>
                <c:pt idx="406">
                  <c:v>3.1E-2</c:v>
                </c:pt>
                <c:pt idx="407">
                  <c:v>3.0599999999999999E-2</c:v>
                </c:pt>
                <c:pt idx="408">
                  <c:v>2.98E-2</c:v>
                </c:pt>
                <c:pt idx="409">
                  <c:v>3.2500000000000001E-2</c:v>
                </c:pt>
                <c:pt idx="410">
                  <c:v>3.5000000000000003E-2</c:v>
                </c:pt>
                <c:pt idx="411">
                  <c:v>3.6799999999999999E-2</c:v>
                </c:pt>
                <c:pt idx="412">
                  <c:v>4.1399999999999999E-2</c:v>
                </c:pt>
                <c:pt idx="413">
                  <c:v>4.1399999999999999E-2</c:v>
                </c:pt>
                <c:pt idx="414">
                  <c:v>4.3299999999999998E-2</c:v>
                </c:pt>
                <c:pt idx="415">
                  <c:v>4.48E-2</c:v>
                </c:pt>
                <c:pt idx="416">
                  <c:v>4.6199999999999998E-2</c:v>
                </c:pt>
                <c:pt idx="417">
                  <c:v>4.9500000000000002E-2</c:v>
                </c:pt>
                <c:pt idx="418">
                  <c:v>5.2900000000000003E-2</c:v>
                </c:pt>
                <c:pt idx="419">
                  <c:v>5.6000000000000001E-2</c:v>
                </c:pt>
                <c:pt idx="420">
                  <c:v>5.7099999999999998E-2</c:v>
                </c:pt>
                <c:pt idx="421">
                  <c:v>5.7700000000000001E-2</c:v>
                </c:pt>
                <c:pt idx="422">
                  <c:v>5.7299999999999997E-2</c:v>
                </c:pt>
                <c:pt idx="423">
                  <c:v>5.6500000000000002E-2</c:v>
                </c:pt>
                <c:pt idx="424">
                  <c:v>5.67E-2</c:v>
                </c:pt>
                <c:pt idx="425">
                  <c:v>5.4699999999999999E-2</c:v>
                </c:pt>
                <c:pt idx="426">
                  <c:v>5.4199999999999998E-2</c:v>
                </c:pt>
                <c:pt idx="427">
                  <c:v>5.3999999999999999E-2</c:v>
                </c:pt>
                <c:pt idx="428">
                  <c:v>5.28E-2</c:v>
                </c:pt>
                <c:pt idx="429">
                  <c:v>5.28E-2</c:v>
                </c:pt>
                <c:pt idx="430">
                  <c:v>5.3600000000000002E-2</c:v>
                </c:pt>
                <c:pt idx="431">
                  <c:v>5.1400000000000001E-2</c:v>
                </c:pt>
                <c:pt idx="432">
                  <c:v>0.05</c:v>
                </c:pt>
                <c:pt idx="433">
                  <c:v>4.8300000000000003E-2</c:v>
                </c:pt>
                <c:pt idx="434">
                  <c:v>4.9599999999999998E-2</c:v>
                </c:pt>
                <c:pt idx="435">
                  <c:v>4.9500000000000002E-2</c:v>
                </c:pt>
                <c:pt idx="436">
                  <c:v>5.0200000000000002E-2</c:v>
                </c:pt>
                <c:pt idx="437">
                  <c:v>5.0900000000000001E-2</c:v>
                </c:pt>
                <c:pt idx="438">
                  <c:v>5.1499999999999997E-2</c:v>
                </c:pt>
                <c:pt idx="439">
                  <c:v>5.0500000000000003E-2</c:v>
                </c:pt>
                <c:pt idx="440">
                  <c:v>5.0900000000000001E-2</c:v>
                </c:pt>
                <c:pt idx="441">
                  <c:v>4.99E-2</c:v>
                </c:pt>
                <c:pt idx="442">
                  <c:v>5.0299999999999997E-2</c:v>
                </c:pt>
                <c:pt idx="443">
                  <c:v>4.9099999999999998E-2</c:v>
                </c:pt>
                <c:pt idx="444">
                  <c:v>5.0299999999999997E-2</c:v>
                </c:pt>
                <c:pt idx="445">
                  <c:v>5.0099999999999999E-2</c:v>
                </c:pt>
                <c:pt idx="446">
                  <c:v>5.1400000000000001E-2</c:v>
                </c:pt>
                <c:pt idx="447">
                  <c:v>5.16E-2</c:v>
                </c:pt>
                <c:pt idx="448">
                  <c:v>5.0500000000000003E-2</c:v>
                </c:pt>
                <c:pt idx="449">
                  <c:v>4.9299999999999997E-2</c:v>
                </c:pt>
                <c:pt idx="450">
                  <c:v>5.0500000000000003E-2</c:v>
                </c:pt>
                <c:pt idx="451">
                  <c:v>5.1400000000000001E-2</c:v>
                </c:pt>
                <c:pt idx="452">
                  <c:v>4.9500000000000002E-2</c:v>
                </c:pt>
                <c:pt idx="453">
                  <c:v>4.9700000000000001E-2</c:v>
                </c:pt>
                <c:pt idx="454">
                  <c:v>5.1400000000000001E-2</c:v>
                </c:pt>
                <c:pt idx="455">
                  <c:v>5.16E-2</c:v>
                </c:pt>
                <c:pt idx="456">
                  <c:v>5.04E-2</c:v>
                </c:pt>
                <c:pt idx="457">
                  <c:v>5.0900000000000001E-2</c:v>
                </c:pt>
                <c:pt idx="458">
                  <c:v>5.0299999999999997E-2</c:v>
                </c:pt>
                <c:pt idx="459">
                  <c:v>4.9500000000000002E-2</c:v>
                </c:pt>
                <c:pt idx="460">
                  <c:v>0.05</c:v>
                </c:pt>
                <c:pt idx="461">
                  <c:v>4.9799999999999997E-2</c:v>
                </c:pt>
                <c:pt idx="462">
                  <c:v>4.9599999999999998E-2</c:v>
                </c:pt>
                <c:pt idx="463">
                  <c:v>4.9000000000000002E-2</c:v>
                </c:pt>
                <c:pt idx="464">
                  <c:v>4.6100000000000002E-2</c:v>
                </c:pt>
                <c:pt idx="465">
                  <c:v>3.9600000000000003E-2</c:v>
                </c:pt>
                <c:pt idx="466">
                  <c:v>4.41E-2</c:v>
                </c:pt>
                <c:pt idx="467">
                  <c:v>4.3900000000000002E-2</c:v>
                </c:pt>
                <c:pt idx="468">
                  <c:v>4.3400000000000001E-2</c:v>
                </c:pt>
                <c:pt idx="469">
                  <c:v>4.4400000000000002E-2</c:v>
                </c:pt>
                <c:pt idx="470">
                  <c:v>4.4400000000000002E-2</c:v>
                </c:pt>
                <c:pt idx="471">
                  <c:v>4.2900000000000001E-2</c:v>
                </c:pt>
                <c:pt idx="472">
                  <c:v>4.4999999999999998E-2</c:v>
                </c:pt>
                <c:pt idx="473">
                  <c:v>4.5699999999999998E-2</c:v>
                </c:pt>
                <c:pt idx="474">
                  <c:v>4.5499999999999999E-2</c:v>
                </c:pt>
                <c:pt idx="475">
                  <c:v>4.7199999999999999E-2</c:v>
                </c:pt>
                <c:pt idx="476">
                  <c:v>4.6800000000000001E-2</c:v>
                </c:pt>
                <c:pt idx="477">
                  <c:v>4.8599999999999997E-2</c:v>
                </c:pt>
                <c:pt idx="478">
                  <c:v>5.0700000000000002E-2</c:v>
                </c:pt>
                <c:pt idx="479">
                  <c:v>5.1999999999999998E-2</c:v>
                </c:pt>
                <c:pt idx="480">
                  <c:v>5.3199999999999997E-2</c:v>
                </c:pt>
                <c:pt idx="481">
                  <c:v>5.5500000000000001E-2</c:v>
                </c:pt>
                <c:pt idx="482">
                  <c:v>5.6899999999999999E-2</c:v>
                </c:pt>
                <c:pt idx="483">
                  <c:v>5.6599999999999998E-2</c:v>
                </c:pt>
                <c:pt idx="484">
                  <c:v>5.79E-2</c:v>
                </c:pt>
                <c:pt idx="485">
                  <c:v>5.6899999999999999E-2</c:v>
                </c:pt>
                <c:pt idx="486">
                  <c:v>5.96E-2</c:v>
                </c:pt>
                <c:pt idx="487">
                  <c:v>6.0900000000000003E-2</c:v>
                </c:pt>
                <c:pt idx="488">
                  <c:v>0.06</c:v>
                </c:pt>
                <c:pt idx="489">
                  <c:v>6.1100000000000002E-2</c:v>
                </c:pt>
                <c:pt idx="490">
                  <c:v>6.1699999999999998E-2</c:v>
                </c:pt>
                <c:pt idx="491">
                  <c:v>5.7700000000000001E-2</c:v>
                </c:pt>
                <c:pt idx="492">
                  <c:v>5.1499999999999997E-2</c:v>
                </c:pt>
                <c:pt idx="493">
                  <c:v>4.8800000000000003E-2</c:v>
                </c:pt>
                <c:pt idx="494">
                  <c:v>4.4200000000000003E-2</c:v>
                </c:pt>
                <c:pt idx="495">
                  <c:v>3.8699999999999998E-2</c:v>
                </c:pt>
                <c:pt idx="496">
                  <c:v>3.6200000000000003E-2</c:v>
                </c:pt>
                <c:pt idx="497">
                  <c:v>3.49E-2</c:v>
                </c:pt>
                <c:pt idx="498">
                  <c:v>3.5099999999999999E-2</c:v>
                </c:pt>
                <c:pt idx="499">
                  <c:v>3.3599999999999998E-2</c:v>
                </c:pt>
                <c:pt idx="500">
                  <c:v>2.64E-2</c:v>
                </c:pt>
                <c:pt idx="501">
                  <c:v>2.1600000000000001E-2</c:v>
                </c:pt>
                <c:pt idx="502">
                  <c:v>1.8700000000000001E-2</c:v>
                </c:pt>
                <c:pt idx="503">
                  <c:v>1.6899999999999998E-2</c:v>
                </c:pt>
                <c:pt idx="504">
                  <c:v>1.6500000000000001E-2</c:v>
                </c:pt>
                <c:pt idx="505">
                  <c:v>1.7299999999999999E-2</c:v>
                </c:pt>
                <c:pt idx="506">
                  <c:v>1.7899999999999999E-2</c:v>
                </c:pt>
                <c:pt idx="507">
                  <c:v>1.72E-2</c:v>
                </c:pt>
                <c:pt idx="508">
                  <c:v>1.7299999999999999E-2</c:v>
                </c:pt>
                <c:pt idx="509">
                  <c:v>1.7000000000000001E-2</c:v>
                </c:pt>
                <c:pt idx="510">
                  <c:v>1.6799999999999999E-2</c:v>
                </c:pt>
                <c:pt idx="511">
                  <c:v>1.6199999999999999E-2</c:v>
                </c:pt>
                <c:pt idx="512">
                  <c:v>1.6299999999999999E-2</c:v>
                </c:pt>
                <c:pt idx="513">
                  <c:v>1.5800000000000002E-2</c:v>
                </c:pt>
                <c:pt idx="514">
                  <c:v>1.23E-2</c:v>
                </c:pt>
                <c:pt idx="515">
                  <c:v>1.1900000000000001E-2</c:v>
                </c:pt>
                <c:pt idx="516">
                  <c:v>1.17E-2</c:v>
                </c:pt>
                <c:pt idx="517">
                  <c:v>1.17E-2</c:v>
                </c:pt>
                <c:pt idx="518">
                  <c:v>1.1299999999999999E-2</c:v>
                </c:pt>
                <c:pt idx="519">
                  <c:v>1.1299999999999999E-2</c:v>
                </c:pt>
                <c:pt idx="520">
                  <c:v>1.0699999999999999E-2</c:v>
                </c:pt>
                <c:pt idx="521">
                  <c:v>9.1999999999999998E-3</c:v>
                </c:pt>
                <c:pt idx="522">
                  <c:v>8.9999999999999993E-3</c:v>
                </c:pt>
                <c:pt idx="523">
                  <c:v>9.4999999999999998E-3</c:v>
                </c:pt>
                <c:pt idx="524">
                  <c:v>9.4000000000000004E-3</c:v>
                </c:pt>
                <c:pt idx="525">
                  <c:v>9.1999999999999998E-3</c:v>
                </c:pt>
                <c:pt idx="526">
                  <c:v>9.2999999999999992E-3</c:v>
                </c:pt>
                <c:pt idx="527">
                  <c:v>8.9999999999999993E-3</c:v>
                </c:pt>
                <c:pt idx="528">
                  <c:v>8.8000000000000005E-3</c:v>
                </c:pt>
                <c:pt idx="529">
                  <c:v>9.2999999999999992E-3</c:v>
                </c:pt>
                <c:pt idx="530">
                  <c:v>9.4000000000000004E-3</c:v>
                </c:pt>
                <c:pt idx="531">
                  <c:v>9.4000000000000004E-3</c:v>
                </c:pt>
                <c:pt idx="532">
                  <c:v>1.0200000000000001E-2</c:v>
                </c:pt>
                <c:pt idx="533">
                  <c:v>1.2699999999999999E-2</c:v>
                </c:pt>
                <c:pt idx="534">
                  <c:v>1.3299999999999999E-2</c:v>
                </c:pt>
                <c:pt idx="535">
                  <c:v>1.4800000000000001E-2</c:v>
                </c:pt>
                <c:pt idx="536">
                  <c:v>1.6500000000000001E-2</c:v>
                </c:pt>
                <c:pt idx="537">
                  <c:v>1.7600000000000001E-2</c:v>
                </c:pt>
                <c:pt idx="538">
                  <c:v>2.07E-2</c:v>
                </c:pt>
                <c:pt idx="539">
                  <c:v>2.1899999999999999E-2</c:v>
                </c:pt>
                <c:pt idx="540">
                  <c:v>2.3300000000000001E-2</c:v>
                </c:pt>
                <c:pt idx="541">
                  <c:v>2.5399999999999999E-2</c:v>
                </c:pt>
                <c:pt idx="542">
                  <c:v>2.7400000000000001E-2</c:v>
                </c:pt>
                <c:pt idx="543">
                  <c:v>2.7799999999999998E-2</c:v>
                </c:pt>
                <c:pt idx="544">
                  <c:v>2.8400000000000002E-2</c:v>
                </c:pt>
                <c:pt idx="545">
                  <c:v>2.9700000000000001E-2</c:v>
                </c:pt>
                <c:pt idx="546">
                  <c:v>3.2199999999999999E-2</c:v>
                </c:pt>
                <c:pt idx="547">
                  <c:v>3.44E-2</c:v>
                </c:pt>
                <c:pt idx="548">
                  <c:v>3.4200000000000001E-2</c:v>
                </c:pt>
                <c:pt idx="549">
                  <c:v>3.7100000000000001E-2</c:v>
                </c:pt>
                <c:pt idx="550">
                  <c:v>3.8800000000000001E-2</c:v>
                </c:pt>
                <c:pt idx="551">
                  <c:v>3.8899999999999997E-2</c:v>
                </c:pt>
                <c:pt idx="552">
                  <c:v>4.24E-2</c:v>
                </c:pt>
                <c:pt idx="553">
                  <c:v>4.4299999999999999E-2</c:v>
                </c:pt>
                <c:pt idx="554">
                  <c:v>4.5100000000000001E-2</c:v>
                </c:pt>
                <c:pt idx="555">
                  <c:v>4.5999999999999999E-2</c:v>
                </c:pt>
                <c:pt idx="556">
                  <c:v>4.7199999999999999E-2</c:v>
                </c:pt>
                <c:pt idx="557">
                  <c:v>4.7899999999999998E-2</c:v>
                </c:pt>
                <c:pt idx="558">
                  <c:v>4.9500000000000002E-2</c:v>
                </c:pt>
                <c:pt idx="559">
                  <c:v>4.9599999999999998E-2</c:v>
                </c:pt>
                <c:pt idx="560">
                  <c:v>4.8099999999999997E-2</c:v>
                </c:pt>
                <c:pt idx="561">
                  <c:v>4.9200000000000001E-2</c:v>
                </c:pt>
                <c:pt idx="562">
                  <c:v>4.9399999999999999E-2</c:v>
                </c:pt>
                <c:pt idx="563">
                  <c:v>4.8500000000000001E-2</c:v>
                </c:pt>
                <c:pt idx="564">
                  <c:v>4.9799999999999997E-2</c:v>
                </c:pt>
                <c:pt idx="565">
                  <c:v>5.0299999999999997E-2</c:v>
                </c:pt>
                <c:pt idx="566">
                  <c:v>4.9399999999999999E-2</c:v>
                </c:pt>
                <c:pt idx="567">
                  <c:v>4.87E-2</c:v>
                </c:pt>
                <c:pt idx="568">
                  <c:v>4.7300000000000002E-2</c:v>
                </c:pt>
                <c:pt idx="569">
                  <c:v>4.6100000000000002E-2</c:v>
                </c:pt>
                <c:pt idx="570">
                  <c:v>4.82E-2</c:v>
                </c:pt>
                <c:pt idx="571">
                  <c:v>4.2000000000000003E-2</c:v>
                </c:pt>
                <c:pt idx="572">
                  <c:v>3.8899999999999997E-2</c:v>
                </c:pt>
                <c:pt idx="573">
                  <c:v>3.9E-2</c:v>
                </c:pt>
                <c:pt idx="574">
                  <c:v>3.27E-2</c:v>
                </c:pt>
                <c:pt idx="575">
                  <c:v>0.03</c:v>
                </c:pt>
                <c:pt idx="576">
                  <c:v>2.75E-2</c:v>
                </c:pt>
                <c:pt idx="577">
                  <c:v>2.12E-2</c:v>
                </c:pt>
                <c:pt idx="578">
                  <c:v>1.26E-2</c:v>
                </c:pt>
                <c:pt idx="579">
                  <c:v>1.29E-2</c:v>
                </c:pt>
                <c:pt idx="580">
                  <c:v>1.7299999999999999E-2</c:v>
                </c:pt>
                <c:pt idx="581">
                  <c:v>1.8599999999999998E-2</c:v>
                </c:pt>
                <c:pt idx="582">
                  <c:v>1.6299999999999999E-2</c:v>
                </c:pt>
                <c:pt idx="583">
                  <c:v>1.72E-2</c:v>
                </c:pt>
                <c:pt idx="584">
                  <c:v>1.1299999999999999E-2</c:v>
                </c:pt>
                <c:pt idx="585">
                  <c:v>6.7000000000000002E-3</c:v>
                </c:pt>
                <c:pt idx="586">
                  <c:v>1.9E-3</c:v>
                </c:pt>
                <c:pt idx="587">
                  <c:v>2.9999999999999997E-4</c:v>
                </c:pt>
                <c:pt idx="588">
                  <c:v>1.2999999999999999E-3</c:v>
                </c:pt>
                <c:pt idx="589">
                  <c:v>3.0000000000000001E-3</c:v>
                </c:pt>
                <c:pt idx="590">
                  <c:v>2.0999999999999999E-3</c:v>
                </c:pt>
                <c:pt idx="591">
                  <c:v>1.6000000000000001E-3</c:v>
                </c:pt>
                <c:pt idx="592">
                  <c:v>1.8E-3</c:v>
                </c:pt>
                <c:pt idx="593">
                  <c:v>1.8E-3</c:v>
                </c:pt>
                <c:pt idx="594">
                  <c:v>1.8E-3</c:v>
                </c:pt>
                <c:pt idx="595">
                  <c:v>1.6999999999999999E-3</c:v>
                </c:pt>
                <c:pt idx="596">
                  <c:v>1.1999999999999999E-3</c:v>
                </c:pt>
                <c:pt idx="597">
                  <c:v>6.9999999999999999E-4</c:v>
                </c:pt>
                <c:pt idx="598">
                  <c:v>5.0000000000000001E-4</c:v>
                </c:pt>
                <c:pt idx="599">
                  <c:v>5.0000000000000001E-4</c:v>
                </c:pt>
                <c:pt idx="600">
                  <c:v>5.9999999999999995E-4</c:v>
                </c:pt>
                <c:pt idx="601">
                  <c:v>1.1000000000000001E-3</c:v>
                </c:pt>
                <c:pt idx="602">
                  <c:v>1.5E-3</c:v>
                </c:pt>
                <c:pt idx="603">
                  <c:v>1.6000000000000001E-3</c:v>
                </c:pt>
                <c:pt idx="604">
                  <c:v>1.6000000000000001E-3</c:v>
                </c:pt>
                <c:pt idx="605">
                  <c:v>1.1999999999999999E-3</c:v>
                </c:pt>
                <c:pt idx="606">
                  <c:v>1.6000000000000001E-3</c:v>
                </c:pt>
                <c:pt idx="607">
                  <c:v>1.6000000000000001E-3</c:v>
                </c:pt>
                <c:pt idx="608">
                  <c:v>1.5E-3</c:v>
                </c:pt>
                <c:pt idx="609">
                  <c:v>1.2999999999999999E-3</c:v>
                </c:pt>
                <c:pt idx="610">
                  <c:v>1.4E-3</c:v>
                </c:pt>
                <c:pt idx="611">
                  <c:v>1.4E-3</c:v>
                </c:pt>
                <c:pt idx="612">
                  <c:v>1.5E-3</c:v>
                </c:pt>
                <c:pt idx="613">
                  <c:v>1.2999999999999999E-3</c:v>
                </c:pt>
                <c:pt idx="614">
                  <c:v>1E-3</c:v>
                </c:pt>
                <c:pt idx="615">
                  <c:v>5.9999999999999995E-4</c:v>
                </c:pt>
                <c:pt idx="616">
                  <c:v>4.0000000000000002E-4</c:v>
                </c:pt>
                <c:pt idx="617">
                  <c:v>4.0000000000000002E-4</c:v>
                </c:pt>
                <c:pt idx="618">
                  <c:v>4.0000000000000002E-4</c:v>
                </c:pt>
                <c:pt idx="619">
                  <c:v>2.0000000000000001E-4</c:v>
                </c:pt>
                <c:pt idx="620">
                  <c:v>1E-4</c:v>
                </c:pt>
                <c:pt idx="621">
                  <c:v>2.0000000000000001E-4</c:v>
                </c:pt>
                <c:pt idx="622">
                  <c:v>1E-4</c:v>
                </c:pt>
                <c:pt idx="623">
                  <c:v>1E-4</c:v>
                </c:pt>
                <c:pt idx="624">
                  <c:v>2.9999999999999997E-4</c:v>
                </c:pt>
                <c:pt idx="625">
                  <c:v>8.9999999999999998E-4</c:v>
                </c:pt>
                <c:pt idx="626">
                  <c:v>8.0000000000000004E-4</c:v>
                </c:pt>
                <c:pt idx="627">
                  <c:v>8.0000000000000004E-4</c:v>
                </c:pt>
                <c:pt idx="628">
                  <c:v>8.9999999999999998E-4</c:v>
                </c:pt>
                <c:pt idx="629">
                  <c:v>8.9999999999999998E-4</c:v>
                </c:pt>
                <c:pt idx="630">
                  <c:v>1E-3</c:v>
                </c:pt>
                <c:pt idx="631">
                  <c:v>1E-3</c:v>
                </c:pt>
                <c:pt idx="632">
                  <c:v>1.1000000000000001E-3</c:v>
                </c:pt>
                <c:pt idx="633">
                  <c:v>1E-3</c:v>
                </c:pt>
                <c:pt idx="634">
                  <c:v>8.9999999999999998E-4</c:v>
                </c:pt>
                <c:pt idx="635">
                  <c:v>6.9999999999999999E-4</c:v>
                </c:pt>
                <c:pt idx="636">
                  <c:v>6.9999999999999999E-4</c:v>
                </c:pt>
                <c:pt idx="637">
                  <c:v>1E-3</c:v>
                </c:pt>
                <c:pt idx="638">
                  <c:v>8.9999999999999998E-4</c:v>
                </c:pt>
                <c:pt idx="639">
                  <c:v>5.9999999999999995E-4</c:v>
                </c:pt>
                <c:pt idx="640">
                  <c:v>4.0000000000000002E-4</c:v>
                </c:pt>
                <c:pt idx="641">
                  <c:v>5.0000000000000001E-4</c:v>
                </c:pt>
                <c:pt idx="642">
                  <c:v>4.0000000000000002E-4</c:v>
                </c:pt>
                <c:pt idx="643">
                  <c:v>4.0000000000000002E-4</c:v>
                </c:pt>
                <c:pt idx="644">
                  <c:v>2.0000000000000001E-4</c:v>
                </c:pt>
                <c:pt idx="645">
                  <c:v>5.0000000000000001E-4</c:v>
                </c:pt>
                <c:pt idx="646">
                  <c:v>6.9999999999999999E-4</c:v>
                </c:pt>
                <c:pt idx="647">
                  <c:v>6.9999999999999999E-4</c:v>
                </c:pt>
                <c:pt idx="648">
                  <c:v>4.0000000000000002E-4</c:v>
                </c:pt>
                <c:pt idx="649">
                  <c:v>5.0000000000000001E-4</c:v>
                </c:pt>
                <c:pt idx="650">
                  <c:v>5.0000000000000001E-4</c:v>
                </c:pt>
                <c:pt idx="651">
                  <c:v>2.9999999999999997E-4</c:v>
                </c:pt>
                <c:pt idx="652">
                  <c:v>2.9999999999999997E-4</c:v>
                </c:pt>
                <c:pt idx="653">
                  <c:v>4.0000000000000002E-4</c:v>
                </c:pt>
                <c:pt idx="654">
                  <c:v>2.9999999999999997E-4</c:v>
                </c:pt>
                <c:pt idx="655">
                  <c:v>2.9999999999999997E-4</c:v>
                </c:pt>
                <c:pt idx="656">
                  <c:v>2.0000000000000001E-4</c:v>
                </c:pt>
                <c:pt idx="657">
                  <c:v>2.0000000000000001E-4</c:v>
                </c:pt>
                <c:pt idx="658">
                  <c:v>2.0000000000000001E-4</c:v>
                </c:pt>
              </c:numCache>
            </c:numRef>
          </c:yVal>
          <c:smooth val="0"/>
          <c:extLst>
            <c:ext xmlns:c16="http://schemas.microsoft.com/office/drawing/2014/chart" uri="{C3380CC4-5D6E-409C-BE32-E72D297353CC}">
              <c16:uniqueId val="{00000001-AB72-4980-AFAC-73AAF20AFF32}"/>
            </c:ext>
          </c:extLst>
        </c:ser>
        <c:dLbls>
          <c:showLegendKey val="0"/>
          <c:showVal val="0"/>
          <c:showCatName val="0"/>
          <c:showSerName val="0"/>
          <c:showPercent val="0"/>
          <c:showBubbleSize val="0"/>
        </c:dLbls>
        <c:axId val="-2130925672"/>
        <c:axId val="2099639000"/>
      </c:scatterChart>
      <c:valAx>
        <c:axId val="-2130925672"/>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99639000"/>
        <c:crossesAt val="-1000"/>
        <c:crossBetween val="midCat"/>
        <c:majorUnit val="5"/>
        <c:minorUnit val="2"/>
      </c:valAx>
      <c:valAx>
        <c:axId val="2099639000"/>
        <c:scaling>
          <c:orientation val="minMax"/>
          <c:max val="0.18"/>
          <c:min val="-0.02"/>
        </c:scaling>
        <c:delete val="0"/>
        <c:axPos val="l"/>
        <c:majorGridlines>
          <c:spPr>
            <a:ln>
              <a:solidFill>
                <a:srgbClr val="DDDDDD"/>
              </a:solidFill>
            </a:ln>
          </c:spPr>
        </c:majorGridlines>
        <c:title>
          <c:tx>
            <c:rich>
              <a:bodyPr rot="-5400000" vert="horz"/>
              <a:lstStyle/>
              <a:p>
                <a:pPr>
                  <a:defRPr sz="2200"/>
                </a:pPr>
                <a:r>
                  <a:rPr lang="en-US" sz="2200" dirty="0"/>
                  <a:t>Percent per year</a:t>
                </a:r>
              </a:p>
            </c:rich>
          </c:tx>
          <c:layout>
            <c:manualLayout>
              <c:xMode val="edge"/>
              <c:yMode val="edge"/>
              <c:x val="1.05025153105862E-2"/>
              <c:y val="0.29180567305119898"/>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0925672"/>
        <c:crosses val="autoZero"/>
        <c:crossBetween val="midCat"/>
        <c:majorUnit val="0.04"/>
        <c:minorUnit val="0.01"/>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9.0402400419597101E-2"/>
          <c:y val="5.54723543999446E-2"/>
          <c:w val="0.87449370768578805"/>
          <c:h val="0.81902017755874001"/>
        </c:manualLayout>
      </c:layout>
      <c:scatterChart>
        <c:scatterStyle val="lineMarker"/>
        <c:varyColors val="0"/>
        <c:ser>
          <c:idx val="0"/>
          <c:order val="0"/>
          <c:tx>
            <c:v>5-4: Inflation and Nominal Interest Rates Across Countries</c:v>
          </c:tx>
          <c:spPr>
            <a:ln w="47625">
              <a:noFill/>
            </a:ln>
          </c:spPr>
          <c:marker>
            <c:symbol val="diamond"/>
            <c:size val="9"/>
            <c:spPr>
              <a:solidFill>
                <a:srgbClr val="CC0066"/>
              </a:solidFill>
              <a:ln w="6350">
                <a:solidFill>
                  <a:srgbClr val="666699"/>
                </a:solidFill>
                <a:prstDash val="solid"/>
              </a:ln>
              <a:effectLst>
                <a:outerShdw dist="35921" dir="2700000" algn="br">
                  <a:srgbClr val="000000"/>
                </a:outerShdw>
              </a:effectLst>
            </c:spPr>
          </c:marker>
          <c:xVal>
            <c:numRef>
              <c:f>'Ch 5 Data'!$AI$13:$AI$112</c:f>
              <c:numCache>
                <c:formatCode>0.000</c:formatCode>
                <c:ptCount val="100"/>
                <c:pt idx="0">
                  <c:v>2.7019999027252202</c:v>
                </c:pt>
                <c:pt idx="1">
                  <c:v>3.7650001049041748</c:v>
                </c:pt>
                <c:pt idx="2">
                  <c:v>2.1108572483062749</c:v>
                </c:pt>
                <c:pt idx="3">
                  <c:v>4.2167143821716309</c:v>
                </c:pt>
                <c:pt idx="4">
                  <c:v>3.0037856101989751</c:v>
                </c:pt>
                <c:pt idx="5">
                  <c:v>6.3631429672241211</c:v>
                </c:pt>
                <c:pt idx="6">
                  <c:v>2.1124286651611328</c:v>
                </c:pt>
                <c:pt idx="7">
                  <c:v>1.6734999418258669</c:v>
                </c:pt>
                <c:pt idx="8">
                  <c:v>4.1466426849365297</c:v>
                </c:pt>
                <c:pt idx="9">
                  <c:v>2.1935713291168208</c:v>
                </c:pt>
                <c:pt idx="10">
                  <c:v>2.10528564453125</c:v>
                </c:pt>
                <c:pt idx="11">
                  <c:v>5.0889286994934082</c:v>
                </c:pt>
                <c:pt idx="12">
                  <c:v>6.5850000381469673</c:v>
                </c:pt>
                <c:pt idx="13">
                  <c:v>5.4739284515380859</c:v>
                </c:pt>
                <c:pt idx="14">
                  <c:v>10.66450023651123</c:v>
                </c:pt>
                <c:pt idx="15">
                  <c:v>2.1802141666412358</c:v>
                </c:pt>
                <c:pt idx="16">
                  <c:v>2.0220000743865971</c:v>
                </c:pt>
                <c:pt idx="17">
                  <c:v>1.032142877578736</c:v>
                </c:pt>
                <c:pt idx="18">
                  <c:v>2.574285745620728</c:v>
                </c:pt>
                <c:pt idx="19">
                  <c:v>2.56935715675354</c:v>
                </c:pt>
                <c:pt idx="20">
                  <c:v>1.815142869949341</c:v>
                </c:pt>
                <c:pt idx="21">
                  <c:v>7.6328573226928711</c:v>
                </c:pt>
                <c:pt idx="22">
                  <c:v>13.527285575866699</c:v>
                </c:pt>
                <c:pt idx="23">
                  <c:v>3.6747856140136701</c:v>
                </c:pt>
                <c:pt idx="24">
                  <c:v>1.8554285764694209</c:v>
                </c:pt>
                <c:pt idx="25">
                  <c:v>6.1709284782409668</c:v>
                </c:pt>
                <c:pt idx="26">
                  <c:v>5.5249285697936941</c:v>
                </c:pt>
                <c:pt idx="27">
                  <c:v>1.70207142829895</c:v>
                </c:pt>
                <c:pt idx="28">
                  <c:v>16.1778564453125</c:v>
                </c:pt>
                <c:pt idx="29">
                  <c:v>2.8719284534454341</c:v>
                </c:pt>
                <c:pt idx="30">
                  <c:v>2.6784999370574951</c:v>
                </c:pt>
                <c:pt idx="31">
                  <c:v>5.4432144165039063</c:v>
                </c:pt>
                <c:pt idx="32">
                  <c:v>5.5382857322692871</c:v>
                </c:pt>
                <c:pt idx="33">
                  <c:v>5.7698569297790474</c:v>
                </c:pt>
                <c:pt idx="34">
                  <c:v>15.279889106750501</c:v>
                </c:pt>
                <c:pt idx="35">
                  <c:v>2.10178565979004</c:v>
                </c:pt>
                <c:pt idx="36">
                  <c:v>2.317642927169794</c:v>
                </c:pt>
                <c:pt idx="37">
                  <c:v>10.473856925964361</c:v>
                </c:pt>
                <c:pt idx="38">
                  <c:v>-0.231142863631248</c:v>
                </c:pt>
                <c:pt idx="39">
                  <c:v>8.4747142791748047</c:v>
                </c:pt>
                <c:pt idx="40">
                  <c:v>7.8219285011291486</c:v>
                </c:pt>
                <c:pt idx="41">
                  <c:v>3.2112858295440661</c:v>
                </c:pt>
                <c:pt idx="42">
                  <c:v>8.5762138366699308</c:v>
                </c:pt>
                <c:pt idx="43">
                  <c:v>8.4298572540283203</c:v>
                </c:pt>
                <c:pt idx="44">
                  <c:v>4.5430712699890083</c:v>
                </c:pt>
                <c:pt idx="45">
                  <c:v>3.2961428165435791</c:v>
                </c:pt>
                <c:pt idx="46">
                  <c:v>6.6805715560913033</c:v>
                </c:pt>
                <c:pt idx="47">
                  <c:v>2.8727142810821542</c:v>
                </c:pt>
                <c:pt idx="48">
                  <c:v>9.6574287414550657</c:v>
                </c:pt>
                <c:pt idx="49">
                  <c:v>14.7519998550415</c:v>
                </c:pt>
                <c:pt idx="50">
                  <c:v>2.1886427402496338</c:v>
                </c:pt>
                <c:pt idx="51">
                  <c:v>4.6842856407165439</c:v>
                </c:pt>
                <c:pt idx="52">
                  <c:v>2.4219286441802979</c:v>
                </c:pt>
                <c:pt idx="53">
                  <c:v>5.9695000648498526</c:v>
                </c:pt>
                <c:pt idx="54">
                  <c:v>5.3710713386535671</c:v>
                </c:pt>
                <c:pt idx="55">
                  <c:v>4.8305716514587376</c:v>
                </c:pt>
                <c:pt idx="56">
                  <c:v>10.28171443939209</c:v>
                </c:pt>
                <c:pt idx="57">
                  <c:v>9.4598569869995206</c:v>
                </c:pt>
                <c:pt idx="58">
                  <c:v>12.867142677307131</c:v>
                </c:pt>
                <c:pt idx="59">
                  <c:v>9.671142578125</c:v>
                </c:pt>
                <c:pt idx="60">
                  <c:v>6.8942141532897878</c:v>
                </c:pt>
                <c:pt idx="61">
                  <c:v>6.6252140998840297</c:v>
                </c:pt>
                <c:pt idx="62">
                  <c:v>2.5255713462829599</c:v>
                </c:pt>
                <c:pt idx="63">
                  <c:v>12.04207134246826</c:v>
                </c:pt>
                <c:pt idx="64">
                  <c:v>8.100856781005854</c:v>
                </c:pt>
                <c:pt idx="65">
                  <c:v>6.9103569984436071</c:v>
                </c:pt>
                <c:pt idx="66">
                  <c:v>4.5544285774230877</c:v>
                </c:pt>
                <c:pt idx="67">
                  <c:v>3.3262143135070801</c:v>
                </c:pt>
                <c:pt idx="68">
                  <c:v>13.03878593444824</c:v>
                </c:pt>
                <c:pt idx="69">
                  <c:v>11.91657161712647</c:v>
                </c:pt>
                <c:pt idx="70">
                  <c:v>7.1387143135070774</c:v>
                </c:pt>
                <c:pt idx="71">
                  <c:v>2.1637856960296631</c:v>
                </c:pt>
                <c:pt idx="72">
                  <c:v>18.550071716308601</c:v>
                </c:pt>
                <c:pt idx="73">
                  <c:v>6.4451427459716797</c:v>
                </c:pt>
                <c:pt idx="74">
                  <c:v>9.7831430435180629</c:v>
                </c:pt>
                <c:pt idx="75">
                  <c:v>2.1341428756713872</c:v>
                </c:pt>
                <c:pt idx="76">
                  <c:v>4.0580716133117676</c:v>
                </c:pt>
                <c:pt idx="77">
                  <c:v>8.0096426010131836</c:v>
                </c:pt>
                <c:pt idx="78">
                  <c:v>5.8541426658630371</c:v>
                </c:pt>
                <c:pt idx="79">
                  <c:v>22.519500732421871</c:v>
                </c:pt>
                <c:pt idx="80">
                  <c:v>2.7709286212921151</c:v>
                </c:pt>
                <c:pt idx="81">
                  <c:v>9.8542146682739258</c:v>
                </c:pt>
                <c:pt idx="82">
                  <c:v>3.1641428470611568</c:v>
                </c:pt>
                <c:pt idx="83">
                  <c:v>2.8367142677307129</c:v>
                </c:pt>
                <c:pt idx="84">
                  <c:v>2.5791428089141841</c:v>
                </c:pt>
                <c:pt idx="85">
                  <c:v>6.8717856407165474</c:v>
                </c:pt>
                <c:pt idx="86">
                  <c:v>1.406571388244628</c:v>
                </c:pt>
                <c:pt idx="87">
                  <c:v>0.682428598403931</c:v>
                </c:pt>
                <c:pt idx="88">
                  <c:v>13.878714561462401</c:v>
                </c:pt>
                <c:pt idx="89">
                  <c:v>7.6907143592834366</c:v>
                </c:pt>
                <c:pt idx="90">
                  <c:v>2.6287143230438228</c:v>
                </c:pt>
                <c:pt idx="91">
                  <c:v>6.6831426620483398</c:v>
                </c:pt>
                <c:pt idx="92">
                  <c:v>18.785785675048821</c:v>
                </c:pt>
                <c:pt idx="93">
                  <c:v>7.6057143211364657</c:v>
                </c:pt>
                <c:pt idx="94">
                  <c:v>2.258285760879517</c:v>
                </c:pt>
                <c:pt idx="95">
                  <c:v>2.4299285411834721</c:v>
                </c:pt>
                <c:pt idx="96">
                  <c:v>8.3749284744262695</c:v>
                </c:pt>
                <c:pt idx="97">
                  <c:v>7.9185714721679688</c:v>
                </c:pt>
                <c:pt idx="98">
                  <c:v>11.530642509460449</c:v>
                </c:pt>
                <c:pt idx="99">
                  <c:v>14.5438575744629</c:v>
                </c:pt>
              </c:numCache>
            </c:numRef>
          </c:xVal>
          <c:yVal>
            <c:numRef>
              <c:f>'Ch 5 Data'!$AH$13:$AH$112</c:f>
              <c:numCache>
                <c:formatCode>0.000</c:formatCode>
                <c:ptCount val="100"/>
                <c:pt idx="0">
                  <c:v>6.6945032629563404</c:v>
                </c:pt>
                <c:pt idx="1">
                  <c:v>1.9221726190476101</c:v>
                </c:pt>
                <c:pt idx="2">
                  <c:v>6.4905952380952243</c:v>
                </c:pt>
                <c:pt idx="3">
                  <c:v>10.5887831322918</c:v>
                </c:pt>
                <c:pt idx="4">
                  <c:v>4.4024376185754743</c:v>
                </c:pt>
                <c:pt idx="5">
                  <c:v>8.3460790597692291</c:v>
                </c:pt>
                <c:pt idx="6">
                  <c:v>1.4917202380952299</c:v>
                </c:pt>
                <c:pt idx="7">
                  <c:v>2.5481101190476201</c:v>
                </c:pt>
                <c:pt idx="8">
                  <c:v>3.6383333333333301</c:v>
                </c:pt>
                <c:pt idx="9">
                  <c:v>2.1085119047619001</c:v>
                </c:pt>
                <c:pt idx="10">
                  <c:v>3.42796425595238</c:v>
                </c:pt>
                <c:pt idx="11">
                  <c:v>5.7915135677075336</c:v>
                </c:pt>
                <c:pt idx="12">
                  <c:v>14.6364042901902</c:v>
                </c:pt>
                <c:pt idx="13">
                  <c:v>3.3052687500000002</c:v>
                </c:pt>
                <c:pt idx="14">
                  <c:v>13.682857142857101</c:v>
                </c:pt>
                <c:pt idx="15">
                  <c:v>5.1171835885951742</c:v>
                </c:pt>
                <c:pt idx="16">
                  <c:v>2.4319226190476102</c:v>
                </c:pt>
                <c:pt idx="17">
                  <c:v>1.3142857142857101</c:v>
                </c:pt>
                <c:pt idx="18">
                  <c:v>4.2872916666625001</c:v>
                </c:pt>
                <c:pt idx="19">
                  <c:v>2.5436690425883701</c:v>
                </c:pt>
                <c:pt idx="20">
                  <c:v>5.99666071428571</c:v>
                </c:pt>
                <c:pt idx="21">
                  <c:v>9.4259285714285692</c:v>
                </c:pt>
                <c:pt idx="22">
                  <c:v>1.21197905616038</c:v>
                </c:pt>
                <c:pt idx="23">
                  <c:v>2.5609114970531199</c:v>
                </c:pt>
                <c:pt idx="24">
                  <c:v>2.1676017857142802</c:v>
                </c:pt>
                <c:pt idx="25">
                  <c:v>16.3857051282051</c:v>
                </c:pt>
                <c:pt idx="26">
                  <c:v>18.552430543031939</c:v>
                </c:pt>
                <c:pt idx="27">
                  <c:v>2.9808332499999901</c:v>
                </c:pt>
                <c:pt idx="28">
                  <c:v>20.7990590549683</c:v>
                </c:pt>
                <c:pt idx="29">
                  <c:v>2.8615434603383281</c:v>
                </c:pt>
                <c:pt idx="30">
                  <c:v>6.2365178571428466</c:v>
                </c:pt>
                <c:pt idx="31">
                  <c:v>4.1883928571428486</c:v>
                </c:pt>
                <c:pt idx="32">
                  <c:v>7.9731006542374798</c:v>
                </c:pt>
                <c:pt idx="33">
                  <c:v>9.3150728681945196</c:v>
                </c:pt>
                <c:pt idx="34">
                  <c:v>10.5751041666666</c:v>
                </c:pt>
                <c:pt idx="35">
                  <c:v>4.4827103865014202</c:v>
                </c:pt>
                <c:pt idx="36">
                  <c:v>2.6345880952380871</c:v>
                </c:pt>
                <c:pt idx="37">
                  <c:v>14.0154994642857</c:v>
                </c:pt>
                <c:pt idx="38">
                  <c:v>0.1875</c:v>
                </c:pt>
                <c:pt idx="39">
                  <c:v>5.8414285714285699</c:v>
                </c:pt>
                <c:pt idx="40">
                  <c:v>7.9562128459282198</c:v>
                </c:pt>
                <c:pt idx="41">
                  <c:v>2.4817495370185081</c:v>
                </c:pt>
                <c:pt idx="42">
                  <c:v>9.6659367031983106</c:v>
                </c:pt>
                <c:pt idx="43">
                  <c:v>18.576933884176501</c:v>
                </c:pt>
                <c:pt idx="44">
                  <c:v>4.0816434676666598</c:v>
                </c:pt>
                <c:pt idx="45">
                  <c:v>6.2538392857142799</c:v>
                </c:pt>
                <c:pt idx="46">
                  <c:v>8.0077303571428526</c:v>
                </c:pt>
                <c:pt idx="47">
                  <c:v>4.0600705128205066</c:v>
                </c:pt>
                <c:pt idx="48">
                  <c:v>11.3251984562062</c:v>
                </c:pt>
                <c:pt idx="49">
                  <c:v>23.442110413844102</c:v>
                </c:pt>
                <c:pt idx="50">
                  <c:v>2.8232307692307699</c:v>
                </c:pt>
                <c:pt idx="51">
                  <c:v>6.2917857142857097</c:v>
                </c:pt>
                <c:pt idx="52">
                  <c:v>2.9171172619047598</c:v>
                </c:pt>
                <c:pt idx="53">
                  <c:v>7.9253345551981296</c:v>
                </c:pt>
                <c:pt idx="54">
                  <c:v>6.8814102564102431</c:v>
                </c:pt>
                <c:pt idx="55">
                  <c:v>7.1430357142857046</c:v>
                </c:pt>
                <c:pt idx="56">
                  <c:v>11.4113095238095</c:v>
                </c:pt>
                <c:pt idx="57">
                  <c:v>9.416875000000001</c:v>
                </c:pt>
                <c:pt idx="58">
                  <c:v>4.0065228395061698</c:v>
                </c:pt>
                <c:pt idx="59">
                  <c:v>14.232667664343699</c:v>
                </c:pt>
                <c:pt idx="60">
                  <c:v>8.0467878395512802</c:v>
                </c:pt>
                <c:pt idx="61">
                  <c:v>3.40214285714285</c:v>
                </c:pt>
                <c:pt idx="62">
                  <c:v>4.9764925029648701</c:v>
                </c:pt>
                <c:pt idx="63">
                  <c:v>11.1177976190476</c:v>
                </c:pt>
                <c:pt idx="64">
                  <c:v>8.8639190476190493</c:v>
                </c:pt>
                <c:pt idx="65">
                  <c:v>7.6599404764285657</c:v>
                </c:pt>
                <c:pt idx="66">
                  <c:v>4.9361666666666597</c:v>
                </c:pt>
                <c:pt idx="67">
                  <c:v>7.11824305555555</c:v>
                </c:pt>
                <c:pt idx="68">
                  <c:v>17.29534090903028</c:v>
                </c:pt>
                <c:pt idx="69">
                  <c:v>10.6607638888889</c:v>
                </c:pt>
                <c:pt idx="70">
                  <c:v>9.3498945961230593</c:v>
                </c:pt>
                <c:pt idx="71">
                  <c:v>0.39767791666666702</c:v>
                </c:pt>
                <c:pt idx="72">
                  <c:v>12.4919686331385</c:v>
                </c:pt>
                <c:pt idx="73">
                  <c:v>5.4084533265608297</c:v>
                </c:pt>
                <c:pt idx="74">
                  <c:v>18.148380952380901</c:v>
                </c:pt>
                <c:pt idx="75">
                  <c:v>1.21660256410256</c:v>
                </c:pt>
                <c:pt idx="76">
                  <c:v>4.6035897435897386</c:v>
                </c:pt>
                <c:pt idx="77">
                  <c:v>4.3115386904761897</c:v>
                </c:pt>
                <c:pt idx="78">
                  <c:v>8.1026190476190401</c:v>
                </c:pt>
                <c:pt idx="79">
                  <c:v>3</c:v>
                </c:pt>
                <c:pt idx="80">
                  <c:v>2.78863095238095</c:v>
                </c:pt>
                <c:pt idx="81">
                  <c:v>12.047179487179401</c:v>
                </c:pt>
                <c:pt idx="82">
                  <c:v>6.9657738095238102</c:v>
                </c:pt>
                <c:pt idx="83">
                  <c:v>5.3533575148809476</c:v>
                </c:pt>
                <c:pt idx="84">
                  <c:v>5.3392142857142799</c:v>
                </c:pt>
                <c:pt idx="85">
                  <c:v>7.9154761904761903</c:v>
                </c:pt>
                <c:pt idx="86">
                  <c:v>2.3857494047619001</c:v>
                </c:pt>
                <c:pt idx="87">
                  <c:v>0.86510119047619005</c:v>
                </c:pt>
                <c:pt idx="88">
                  <c:v>6.5186458333333297</c:v>
                </c:pt>
                <c:pt idx="89">
                  <c:v>8.4537656746031704</c:v>
                </c:pt>
                <c:pt idx="90">
                  <c:v>2.4718618781802402</c:v>
                </c:pt>
                <c:pt idx="91">
                  <c:v>4.4902678968253902</c:v>
                </c:pt>
                <c:pt idx="92">
                  <c:v>37.373593749999998</c:v>
                </c:pt>
                <c:pt idx="93">
                  <c:v>10.2160974820851</c:v>
                </c:pt>
                <c:pt idx="94">
                  <c:v>3.111740476190469</c:v>
                </c:pt>
                <c:pt idx="95">
                  <c:v>1.9665476190476101</c:v>
                </c:pt>
                <c:pt idx="96">
                  <c:v>11.234356060606</c:v>
                </c:pt>
                <c:pt idx="97">
                  <c:v>7.3195721105442102</c:v>
                </c:pt>
                <c:pt idx="98">
                  <c:v>15.9577277351136</c:v>
                </c:pt>
                <c:pt idx="99">
                  <c:v>18.404367552909999</c:v>
                </c:pt>
              </c:numCache>
            </c:numRef>
          </c:yVal>
          <c:smooth val="0"/>
          <c:extLst>
            <c:ext xmlns:c16="http://schemas.microsoft.com/office/drawing/2014/chart" uri="{C3380CC4-5D6E-409C-BE32-E72D297353CC}">
              <c16:uniqueId val="{00000000-01B0-453E-9A69-26A1FA5F5A29}"/>
            </c:ext>
          </c:extLst>
        </c:ser>
        <c:dLbls>
          <c:showLegendKey val="0"/>
          <c:showVal val="0"/>
          <c:showCatName val="0"/>
          <c:showSerName val="0"/>
          <c:showPercent val="0"/>
          <c:showBubbleSize val="0"/>
        </c:dLbls>
        <c:axId val="-2138088984"/>
        <c:axId val="-2070327160"/>
      </c:scatterChart>
      <c:valAx>
        <c:axId val="-2138088984"/>
        <c:scaling>
          <c:orientation val="minMax"/>
        </c:scaling>
        <c:delete val="0"/>
        <c:axPos val="b"/>
        <c:numFmt formatCode="0" sourceLinked="0"/>
        <c:majorTickMark val="out"/>
        <c:minorTickMark val="none"/>
        <c:tickLblPos val="nextTo"/>
        <c:spPr>
          <a:ln w="3175">
            <a:solidFill>
              <a:srgbClr val="808080"/>
            </a:solidFill>
            <a:prstDash val="solid"/>
          </a:ln>
        </c:spPr>
        <c:txPr>
          <a:bodyPr rot="0" vert="horz"/>
          <a:lstStyle/>
          <a:p>
            <a:pPr>
              <a:defRPr sz="1800" b="0" i="0" u="none" strike="noStrike" baseline="0">
                <a:solidFill>
                  <a:srgbClr val="000000"/>
                </a:solidFill>
                <a:latin typeface="Arial" panose="020B0604020202020204" pitchFamily="34" charset="0"/>
                <a:ea typeface="Calibri"/>
                <a:cs typeface="Arial" panose="020B0604020202020204" pitchFamily="34" charset="0"/>
              </a:defRPr>
            </a:pPr>
            <a:endParaRPr lang="zh-CN"/>
          </a:p>
        </c:txPr>
        <c:crossAx val="-2070327160"/>
        <c:crosses val="autoZero"/>
        <c:crossBetween val="midCat"/>
      </c:valAx>
      <c:valAx>
        <c:axId val="-2070327160"/>
        <c:scaling>
          <c:orientation val="minMax"/>
        </c:scaling>
        <c:delete val="0"/>
        <c:axPos val="l"/>
        <c:numFmt formatCode="0" sourceLinked="0"/>
        <c:majorTickMark val="out"/>
        <c:minorTickMark val="none"/>
        <c:tickLblPos val="nextTo"/>
        <c:spPr>
          <a:ln w="3175">
            <a:solidFill>
              <a:srgbClr val="808080"/>
            </a:solidFill>
            <a:prstDash val="solid"/>
          </a:ln>
        </c:spPr>
        <c:txPr>
          <a:bodyPr/>
          <a:lstStyle/>
          <a:p>
            <a:pPr>
              <a:defRPr sz="1800">
                <a:latin typeface="Arial" panose="020B0604020202020204" pitchFamily="34" charset="0"/>
                <a:cs typeface="Arial" panose="020B0604020202020204" pitchFamily="34" charset="0"/>
              </a:defRPr>
            </a:pPr>
            <a:endParaRPr lang="zh-CN"/>
          </a:p>
        </c:txPr>
        <c:crossAx val="-2138088984"/>
        <c:crossesAt val="-5"/>
        <c:crossBetween val="midCat"/>
      </c:valAx>
      <c:spPr>
        <a:solidFill>
          <a:schemeClr val="bg1"/>
        </a:solidFill>
        <a:ln w="12700">
          <a:solidFill>
            <a:schemeClr val="tx1"/>
          </a:solidFill>
        </a:ln>
      </c:spPr>
    </c:plotArea>
    <c:plotVisOnly val="1"/>
    <c:dispBlanksAs val="gap"/>
    <c:showDLblsOverMax val="0"/>
  </c:chart>
  <c:spPr>
    <a:noFill/>
    <a:ln w="3175">
      <a:noFill/>
      <a:prstDash val="solid"/>
    </a:ln>
  </c:sp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Sheet1!$B$14</c:f>
              <c:strCache>
                <c:ptCount val="1"/>
                <c:pt idx="0">
                  <c:v>AHETPI</c:v>
                </c:pt>
              </c:strCache>
            </c:strRef>
          </c:tx>
          <c:spPr>
            <a:ln w="47625">
              <a:solidFill>
                <a:srgbClr val="0000FF"/>
              </a:solidFill>
            </a:ln>
          </c:spPr>
          <c:marker>
            <c:symbol val="none"/>
          </c:marker>
          <c:xVal>
            <c:numRef>
              <c:f>Sheet1!$F$15:$F$614</c:f>
              <c:numCache>
                <c:formatCode>0.00</c:formatCode>
                <c:ptCount val="600"/>
                <c:pt idx="0">
                  <c:v>1965</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c:v>
                </c:pt>
                <c:pt idx="13">
                  <c:v>1966.0833333333301</c:v>
                </c:pt>
                <c:pt idx="14">
                  <c:v>1966.1666666666699</c:v>
                </c:pt>
                <c:pt idx="15">
                  <c:v>1966.25</c:v>
                </c:pt>
                <c:pt idx="16">
                  <c:v>1966.3333333333301</c:v>
                </c:pt>
                <c:pt idx="17">
                  <c:v>1966.4166666666699</c:v>
                </c:pt>
                <c:pt idx="18">
                  <c:v>1966.5</c:v>
                </c:pt>
                <c:pt idx="19">
                  <c:v>1966.5833333333301</c:v>
                </c:pt>
                <c:pt idx="20">
                  <c:v>1966.6666666666699</c:v>
                </c:pt>
                <c:pt idx="21">
                  <c:v>1966.75</c:v>
                </c:pt>
                <c:pt idx="22">
                  <c:v>1966.8333333333301</c:v>
                </c:pt>
                <c:pt idx="23">
                  <c:v>1966.9166666666599</c:v>
                </c:pt>
                <c:pt idx="24">
                  <c:v>1967</c:v>
                </c:pt>
                <c:pt idx="25">
                  <c:v>1967.0833333333301</c:v>
                </c:pt>
                <c:pt idx="26">
                  <c:v>1967.1666666666599</c:v>
                </c:pt>
                <c:pt idx="27">
                  <c:v>1967.25</c:v>
                </c:pt>
                <c:pt idx="28">
                  <c:v>1967.3333333333301</c:v>
                </c:pt>
                <c:pt idx="29">
                  <c:v>1967.4166666666599</c:v>
                </c:pt>
                <c:pt idx="30">
                  <c:v>1967.5</c:v>
                </c:pt>
                <c:pt idx="31">
                  <c:v>1967.5833333333301</c:v>
                </c:pt>
                <c:pt idx="32">
                  <c:v>1967.6666666666599</c:v>
                </c:pt>
                <c:pt idx="33">
                  <c:v>1967.75</c:v>
                </c:pt>
                <c:pt idx="34">
                  <c:v>1967.8333333333301</c:v>
                </c:pt>
                <c:pt idx="35">
                  <c:v>1967.9166666666599</c:v>
                </c:pt>
                <c:pt idx="36">
                  <c:v>1968</c:v>
                </c:pt>
                <c:pt idx="37">
                  <c:v>1968.0833333333301</c:v>
                </c:pt>
                <c:pt idx="38">
                  <c:v>1968.1666666666599</c:v>
                </c:pt>
                <c:pt idx="39">
                  <c:v>1968.25</c:v>
                </c:pt>
                <c:pt idx="40">
                  <c:v>1968.3333333333301</c:v>
                </c:pt>
                <c:pt idx="41">
                  <c:v>1968.4166666666599</c:v>
                </c:pt>
                <c:pt idx="42">
                  <c:v>1968.5</c:v>
                </c:pt>
                <c:pt idx="43">
                  <c:v>1968.5833333333301</c:v>
                </c:pt>
                <c:pt idx="44">
                  <c:v>1968.6666666666599</c:v>
                </c:pt>
                <c:pt idx="45">
                  <c:v>1968.75</c:v>
                </c:pt>
                <c:pt idx="46">
                  <c:v>1968.8333333333301</c:v>
                </c:pt>
                <c:pt idx="47">
                  <c:v>1968.9166666666599</c:v>
                </c:pt>
                <c:pt idx="48">
                  <c:v>1969</c:v>
                </c:pt>
                <c:pt idx="49">
                  <c:v>1969.0833333333301</c:v>
                </c:pt>
                <c:pt idx="50">
                  <c:v>1969.1666666666599</c:v>
                </c:pt>
                <c:pt idx="51">
                  <c:v>1969.25</c:v>
                </c:pt>
                <c:pt idx="52">
                  <c:v>1969.3333333333301</c:v>
                </c:pt>
                <c:pt idx="53">
                  <c:v>1969.4166666666599</c:v>
                </c:pt>
                <c:pt idx="54">
                  <c:v>1969.5</c:v>
                </c:pt>
                <c:pt idx="55">
                  <c:v>1969.5833333333301</c:v>
                </c:pt>
                <c:pt idx="56">
                  <c:v>1969.6666666666599</c:v>
                </c:pt>
                <c:pt idx="57">
                  <c:v>1969.75</c:v>
                </c:pt>
                <c:pt idx="58">
                  <c:v>1969.8333333333301</c:v>
                </c:pt>
                <c:pt idx="59">
                  <c:v>1969.9166666666599</c:v>
                </c:pt>
                <c:pt idx="60">
                  <c:v>1970</c:v>
                </c:pt>
                <c:pt idx="61">
                  <c:v>1970.0833333333301</c:v>
                </c:pt>
                <c:pt idx="62">
                  <c:v>1970.1666666666599</c:v>
                </c:pt>
                <c:pt idx="63">
                  <c:v>1970.25</c:v>
                </c:pt>
                <c:pt idx="64">
                  <c:v>1970.3333333333301</c:v>
                </c:pt>
                <c:pt idx="65">
                  <c:v>1970.4166666666599</c:v>
                </c:pt>
                <c:pt idx="66">
                  <c:v>1970.49999999999</c:v>
                </c:pt>
                <c:pt idx="67">
                  <c:v>1970.5833333333301</c:v>
                </c:pt>
                <c:pt idx="68">
                  <c:v>1970.6666666666599</c:v>
                </c:pt>
                <c:pt idx="69">
                  <c:v>1970.74999999999</c:v>
                </c:pt>
                <c:pt idx="70">
                  <c:v>1970.8333333333301</c:v>
                </c:pt>
                <c:pt idx="71">
                  <c:v>1970.9166666666599</c:v>
                </c:pt>
                <c:pt idx="72">
                  <c:v>1970.99999999999</c:v>
                </c:pt>
                <c:pt idx="73">
                  <c:v>1971.0833333333301</c:v>
                </c:pt>
                <c:pt idx="74">
                  <c:v>1971.1666666666599</c:v>
                </c:pt>
                <c:pt idx="75">
                  <c:v>1971.24999999999</c:v>
                </c:pt>
                <c:pt idx="76">
                  <c:v>1971.3333333333301</c:v>
                </c:pt>
                <c:pt idx="77">
                  <c:v>1971.4166666666599</c:v>
                </c:pt>
                <c:pt idx="78">
                  <c:v>1971.49999999999</c:v>
                </c:pt>
                <c:pt idx="79">
                  <c:v>1971.5833333333301</c:v>
                </c:pt>
                <c:pt idx="80">
                  <c:v>1971.6666666666599</c:v>
                </c:pt>
                <c:pt idx="81">
                  <c:v>1971.74999999999</c:v>
                </c:pt>
                <c:pt idx="82">
                  <c:v>1971.8333333333301</c:v>
                </c:pt>
                <c:pt idx="83">
                  <c:v>1971.9166666666599</c:v>
                </c:pt>
                <c:pt idx="84">
                  <c:v>1971.99999999999</c:v>
                </c:pt>
                <c:pt idx="85">
                  <c:v>1972.0833333333301</c:v>
                </c:pt>
                <c:pt idx="86">
                  <c:v>1972.1666666666599</c:v>
                </c:pt>
                <c:pt idx="87">
                  <c:v>1972.24999999999</c:v>
                </c:pt>
                <c:pt idx="88">
                  <c:v>1972.3333333333301</c:v>
                </c:pt>
                <c:pt idx="89">
                  <c:v>1972.4166666666599</c:v>
                </c:pt>
                <c:pt idx="90">
                  <c:v>1972.49999999999</c:v>
                </c:pt>
                <c:pt idx="91">
                  <c:v>1972.5833333333301</c:v>
                </c:pt>
                <c:pt idx="92">
                  <c:v>1972.6666666666599</c:v>
                </c:pt>
                <c:pt idx="93">
                  <c:v>1972.74999999999</c:v>
                </c:pt>
                <c:pt idx="94">
                  <c:v>1972.8333333333301</c:v>
                </c:pt>
                <c:pt idx="95">
                  <c:v>1972.9166666666599</c:v>
                </c:pt>
                <c:pt idx="96">
                  <c:v>1972.99999999999</c:v>
                </c:pt>
                <c:pt idx="97">
                  <c:v>1973.0833333333301</c:v>
                </c:pt>
                <c:pt idx="98">
                  <c:v>1973.1666666666599</c:v>
                </c:pt>
                <c:pt idx="99">
                  <c:v>1973.24999999999</c:v>
                </c:pt>
                <c:pt idx="100">
                  <c:v>1973.3333333333301</c:v>
                </c:pt>
                <c:pt idx="101">
                  <c:v>1973.4166666666599</c:v>
                </c:pt>
                <c:pt idx="102">
                  <c:v>1973.49999999999</c:v>
                </c:pt>
                <c:pt idx="103">
                  <c:v>1973.5833333333301</c:v>
                </c:pt>
                <c:pt idx="104">
                  <c:v>1973.6666666666599</c:v>
                </c:pt>
                <c:pt idx="105">
                  <c:v>1973.74999999999</c:v>
                </c:pt>
                <c:pt idx="106">
                  <c:v>1973.8333333333301</c:v>
                </c:pt>
                <c:pt idx="107">
                  <c:v>1973.9166666666599</c:v>
                </c:pt>
                <c:pt idx="108">
                  <c:v>1973.99999999999</c:v>
                </c:pt>
                <c:pt idx="109">
                  <c:v>1974.0833333333301</c:v>
                </c:pt>
                <c:pt idx="110">
                  <c:v>1974.1666666666599</c:v>
                </c:pt>
                <c:pt idx="111">
                  <c:v>1974.24999999999</c:v>
                </c:pt>
                <c:pt idx="112">
                  <c:v>1974.3333333333201</c:v>
                </c:pt>
                <c:pt idx="113">
                  <c:v>1974.4166666666599</c:v>
                </c:pt>
                <c:pt idx="114">
                  <c:v>1974.49999999999</c:v>
                </c:pt>
                <c:pt idx="115">
                  <c:v>1974.5833333333201</c:v>
                </c:pt>
                <c:pt idx="116">
                  <c:v>1974.6666666666599</c:v>
                </c:pt>
                <c:pt idx="117">
                  <c:v>1974.74999999999</c:v>
                </c:pt>
                <c:pt idx="118">
                  <c:v>1974.8333333333201</c:v>
                </c:pt>
                <c:pt idx="119">
                  <c:v>1974.9166666666599</c:v>
                </c:pt>
                <c:pt idx="120">
                  <c:v>1974.99999999999</c:v>
                </c:pt>
                <c:pt idx="121">
                  <c:v>1975.0833333333201</c:v>
                </c:pt>
                <c:pt idx="122">
                  <c:v>1975.1666666666599</c:v>
                </c:pt>
                <c:pt idx="123">
                  <c:v>1975.24999999999</c:v>
                </c:pt>
                <c:pt idx="124">
                  <c:v>1975.3333333333201</c:v>
                </c:pt>
                <c:pt idx="125">
                  <c:v>1975.4166666666599</c:v>
                </c:pt>
                <c:pt idx="126">
                  <c:v>1975.49999999999</c:v>
                </c:pt>
                <c:pt idx="127">
                  <c:v>1975.5833333333201</c:v>
                </c:pt>
                <c:pt idx="128">
                  <c:v>1975.6666666666599</c:v>
                </c:pt>
                <c:pt idx="129">
                  <c:v>1975.74999999999</c:v>
                </c:pt>
                <c:pt idx="130">
                  <c:v>1975.8333333333201</c:v>
                </c:pt>
                <c:pt idx="131">
                  <c:v>1975.9166666666599</c:v>
                </c:pt>
                <c:pt idx="132">
                  <c:v>1975.99999999999</c:v>
                </c:pt>
                <c:pt idx="133">
                  <c:v>1976.0833333333201</c:v>
                </c:pt>
                <c:pt idx="134">
                  <c:v>1976.1666666666599</c:v>
                </c:pt>
                <c:pt idx="135">
                  <c:v>1976.24999999999</c:v>
                </c:pt>
                <c:pt idx="136">
                  <c:v>1976.3333333333201</c:v>
                </c:pt>
                <c:pt idx="137">
                  <c:v>1976.4166666666599</c:v>
                </c:pt>
                <c:pt idx="138">
                  <c:v>1976.49999999999</c:v>
                </c:pt>
                <c:pt idx="139">
                  <c:v>1976.5833333333201</c:v>
                </c:pt>
                <c:pt idx="140">
                  <c:v>1976.6666666666599</c:v>
                </c:pt>
                <c:pt idx="141">
                  <c:v>1976.74999999999</c:v>
                </c:pt>
                <c:pt idx="142">
                  <c:v>1976.8333333333201</c:v>
                </c:pt>
                <c:pt idx="143">
                  <c:v>1976.9166666666599</c:v>
                </c:pt>
                <c:pt idx="144">
                  <c:v>1976.99999999999</c:v>
                </c:pt>
                <c:pt idx="145">
                  <c:v>1977.0833333333201</c:v>
                </c:pt>
                <c:pt idx="146">
                  <c:v>1977.1666666666599</c:v>
                </c:pt>
                <c:pt idx="147">
                  <c:v>1977.24999999999</c:v>
                </c:pt>
                <c:pt idx="148">
                  <c:v>1977.3333333333201</c:v>
                </c:pt>
                <c:pt idx="149">
                  <c:v>1977.4166666666599</c:v>
                </c:pt>
                <c:pt idx="150">
                  <c:v>1977.49999999999</c:v>
                </c:pt>
                <c:pt idx="151">
                  <c:v>1977.5833333333201</c:v>
                </c:pt>
                <c:pt idx="152">
                  <c:v>1977.6666666666599</c:v>
                </c:pt>
                <c:pt idx="153">
                  <c:v>1977.74999999999</c:v>
                </c:pt>
                <c:pt idx="154">
                  <c:v>1977.8333333333201</c:v>
                </c:pt>
                <c:pt idx="155">
                  <c:v>1977.9166666666499</c:v>
                </c:pt>
                <c:pt idx="156">
                  <c:v>1977.99999999999</c:v>
                </c:pt>
                <c:pt idx="157">
                  <c:v>1978.0833333333201</c:v>
                </c:pt>
                <c:pt idx="158">
                  <c:v>1978.1666666666499</c:v>
                </c:pt>
                <c:pt idx="159">
                  <c:v>1978.24999999999</c:v>
                </c:pt>
                <c:pt idx="160">
                  <c:v>1978.3333333333201</c:v>
                </c:pt>
                <c:pt idx="161">
                  <c:v>1978.4166666666499</c:v>
                </c:pt>
                <c:pt idx="162">
                  <c:v>1978.49999999999</c:v>
                </c:pt>
                <c:pt idx="163">
                  <c:v>1978.5833333333201</c:v>
                </c:pt>
                <c:pt idx="164">
                  <c:v>1978.6666666666499</c:v>
                </c:pt>
                <c:pt idx="165">
                  <c:v>1978.74999999999</c:v>
                </c:pt>
                <c:pt idx="166">
                  <c:v>1978.8333333333201</c:v>
                </c:pt>
                <c:pt idx="167">
                  <c:v>1978.9166666666499</c:v>
                </c:pt>
                <c:pt idx="168">
                  <c:v>1978.99999999999</c:v>
                </c:pt>
                <c:pt idx="169">
                  <c:v>1979.0833333333201</c:v>
                </c:pt>
                <c:pt idx="170">
                  <c:v>1979.1666666666499</c:v>
                </c:pt>
                <c:pt idx="171">
                  <c:v>1979.24999999999</c:v>
                </c:pt>
                <c:pt idx="172">
                  <c:v>1979.3333333333201</c:v>
                </c:pt>
                <c:pt idx="173">
                  <c:v>1979.4166666666499</c:v>
                </c:pt>
                <c:pt idx="174">
                  <c:v>1979.49999999999</c:v>
                </c:pt>
                <c:pt idx="175">
                  <c:v>1979.5833333333201</c:v>
                </c:pt>
                <c:pt idx="176">
                  <c:v>1979.6666666666499</c:v>
                </c:pt>
                <c:pt idx="177">
                  <c:v>1979.74999999999</c:v>
                </c:pt>
                <c:pt idx="178">
                  <c:v>1979.8333333333201</c:v>
                </c:pt>
                <c:pt idx="179">
                  <c:v>1979.9166666666499</c:v>
                </c:pt>
                <c:pt idx="180">
                  <c:v>1979.99999999999</c:v>
                </c:pt>
                <c:pt idx="181">
                  <c:v>1980.0833333333201</c:v>
                </c:pt>
                <c:pt idx="182">
                  <c:v>1980.1666666666499</c:v>
                </c:pt>
                <c:pt idx="183">
                  <c:v>1980.24999999999</c:v>
                </c:pt>
                <c:pt idx="184">
                  <c:v>1980.3333333333201</c:v>
                </c:pt>
                <c:pt idx="185">
                  <c:v>1980.4166666666499</c:v>
                </c:pt>
                <c:pt idx="186">
                  <c:v>1980.49999999999</c:v>
                </c:pt>
                <c:pt idx="187">
                  <c:v>1980.5833333333201</c:v>
                </c:pt>
                <c:pt idx="188">
                  <c:v>1980.6666666666499</c:v>
                </c:pt>
                <c:pt idx="189">
                  <c:v>1980.74999999999</c:v>
                </c:pt>
                <c:pt idx="190">
                  <c:v>1980.8333333333201</c:v>
                </c:pt>
                <c:pt idx="191">
                  <c:v>1980.9166666666499</c:v>
                </c:pt>
                <c:pt idx="192">
                  <c:v>1980.99999999999</c:v>
                </c:pt>
                <c:pt idx="193">
                  <c:v>1981.0833333333201</c:v>
                </c:pt>
                <c:pt idx="194">
                  <c:v>1981.1666666666499</c:v>
                </c:pt>
                <c:pt idx="195">
                  <c:v>1981.24999999999</c:v>
                </c:pt>
                <c:pt idx="196">
                  <c:v>1981.3333333333201</c:v>
                </c:pt>
                <c:pt idx="197">
                  <c:v>1981.4166666666499</c:v>
                </c:pt>
                <c:pt idx="198">
                  <c:v>1981.49999999998</c:v>
                </c:pt>
                <c:pt idx="199">
                  <c:v>1981.5833333333201</c:v>
                </c:pt>
                <c:pt idx="200">
                  <c:v>1981.6666666666499</c:v>
                </c:pt>
                <c:pt idx="201">
                  <c:v>1981.74999999998</c:v>
                </c:pt>
                <c:pt idx="202">
                  <c:v>1981.8333333333201</c:v>
                </c:pt>
                <c:pt idx="203">
                  <c:v>1981.9166666666499</c:v>
                </c:pt>
                <c:pt idx="204">
                  <c:v>1981.99999999998</c:v>
                </c:pt>
                <c:pt idx="205">
                  <c:v>1982.0833333333201</c:v>
                </c:pt>
                <c:pt idx="206">
                  <c:v>1982.1666666666499</c:v>
                </c:pt>
                <c:pt idx="207">
                  <c:v>1982.24999999998</c:v>
                </c:pt>
                <c:pt idx="208">
                  <c:v>1982.3333333333201</c:v>
                </c:pt>
                <c:pt idx="209">
                  <c:v>1982.4166666666499</c:v>
                </c:pt>
                <c:pt idx="210">
                  <c:v>1982.49999999998</c:v>
                </c:pt>
                <c:pt idx="211">
                  <c:v>1982.5833333333201</c:v>
                </c:pt>
                <c:pt idx="212">
                  <c:v>1982.6666666666499</c:v>
                </c:pt>
                <c:pt idx="213">
                  <c:v>1982.74999999998</c:v>
                </c:pt>
                <c:pt idx="214">
                  <c:v>1982.8333333333201</c:v>
                </c:pt>
                <c:pt idx="215">
                  <c:v>1982.9166666666499</c:v>
                </c:pt>
                <c:pt idx="216">
                  <c:v>1982.99999999998</c:v>
                </c:pt>
                <c:pt idx="217">
                  <c:v>1983.0833333333201</c:v>
                </c:pt>
                <c:pt idx="218">
                  <c:v>1983.1666666666499</c:v>
                </c:pt>
                <c:pt idx="219">
                  <c:v>1983.24999999998</c:v>
                </c:pt>
                <c:pt idx="220">
                  <c:v>1983.3333333333201</c:v>
                </c:pt>
                <c:pt idx="221">
                  <c:v>1983.4166666666499</c:v>
                </c:pt>
                <c:pt idx="222">
                  <c:v>1983.49999999998</c:v>
                </c:pt>
                <c:pt idx="223">
                  <c:v>1983.5833333333201</c:v>
                </c:pt>
                <c:pt idx="224">
                  <c:v>1983.6666666666499</c:v>
                </c:pt>
                <c:pt idx="225">
                  <c:v>1983.74999999998</c:v>
                </c:pt>
                <c:pt idx="226">
                  <c:v>1983.8333333333201</c:v>
                </c:pt>
                <c:pt idx="227">
                  <c:v>1983.9166666666499</c:v>
                </c:pt>
                <c:pt idx="228">
                  <c:v>1983.99999999998</c:v>
                </c:pt>
                <c:pt idx="229">
                  <c:v>1984.0833333333201</c:v>
                </c:pt>
                <c:pt idx="230">
                  <c:v>1984.1666666666499</c:v>
                </c:pt>
                <c:pt idx="231">
                  <c:v>1984.24999999998</c:v>
                </c:pt>
                <c:pt idx="232">
                  <c:v>1984.3333333333201</c:v>
                </c:pt>
                <c:pt idx="233">
                  <c:v>1984.4166666666499</c:v>
                </c:pt>
                <c:pt idx="234">
                  <c:v>1984.49999999998</c:v>
                </c:pt>
                <c:pt idx="235">
                  <c:v>1984.5833333333201</c:v>
                </c:pt>
                <c:pt idx="236">
                  <c:v>1984.6666666666499</c:v>
                </c:pt>
                <c:pt idx="237">
                  <c:v>1984.74999999998</c:v>
                </c:pt>
                <c:pt idx="238">
                  <c:v>1984.8333333333201</c:v>
                </c:pt>
                <c:pt idx="239">
                  <c:v>1984.9166666666499</c:v>
                </c:pt>
                <c:pt idx="240">
                  <c:v>1984.99999999998</c:v>
                </c:pt>
                <c:pt idx="241">
                  <c:v>1985.0833333333201</c:v>
                </c:pt>
                <c:pt idx="242">
                  <c:v>1985.1666666666499</c:v>
                </c:pt>
                <c:pt idx="243">
                  <c:v>1985.24999999998</c:v>
                </c:pt>
                <c:pt idx="244">
                  <c:v>1985.3333333333101</c:v>
                </c:pt>
                <c:pt idx="245">
                  <c:v>1985.4166666666499</c:v>
                </c:pt>
                <c:pt idx="246">
                  <c:v>1985.49999999998</c:v>
                </c:pt>
                <c:pt idx="247">
                  <c:v>1985.5833333333101</c:v>
                </c:pt>
                <c:pt idx="248">
                  <c:v>1985.6666666666499</c:v>
                </c:pt>
                <c:pt idx="249">
                  <c:v>1985.74999999998</c:v>
                </c:pt>
                <c:pt idx="250">
                  <c:v>1985.8333333333101</c:v>
                </c:pt>
                <c:pt idx="251">
                  <c:v>1985.9166666666499</c:v>
                </c:pt>
                <c:pt idx="252">
                  <c:v>1985.99999999998</c:v>
                </c:pt>
                <c:pt idx="253">
                  <c:v>1986.0833333333101</c:v>
                </c:pt>
                <c:pt idx="254">
                  <c:v>1986.1666666666499</c:v>
                </c:pt>
                <c:pt idx="255">
                  <c:v>1986.24999999998</c:v>
                </c:pt>
                <c:pt idx="256">
                  <c:v>1986.3333333333101</c:v>
                </c:pt>
                <c:pt idx="257">
                  <c:v>1986.4166666666499</c:v>
                </c:pt>
                <c:pt idx="258">
                  <c:v>1986.49999999998</c:v>
                </c:pt>
                <c:pt idx="259">
                  <c:v>1986.5833333333101</c:v>
                </c:pt>
                <c:pt idx="260">
                  <c:v>1986.6666666666499</c:v>
                </c:pt>
                <c:pt idx="261">
                  <c:v>1986.74999999998</c:v>
                </c:pt>
                <c:pt idx="262">
                  <c:v>1986.8333333333101</c:v>
                </c:pt>
                <c:pt idx="263">
                  <c:v>1986.9166666666499</c:v>
                </c:pt>
                <c:pt idx="264">
                  <c:v>1986.99999999998</c:v>
                </c:pt>
                <c:pt idx="265">
                  <c:v>1987.0833333333101</c:v>
                </c:pt>
                <c:pt idx="266">
                  <c:v>1987.1666666666499</c:v>
                </c:pt>
                <c:pt idx="267">
                  <c:v>1987.24999999998</c:v>
                </c:pt>
                <c:pt idx="268">
                  <c:v>1987.3333333333101</c:v>
                </c:pt>
                <c:pt idx="269">
                  <c:v>1987.4166666666499</c:v>
                </c:pt>
                <c:pt idx="270">
                  <c:v>1987.49999999998</c:v>
                </c:pt>
                <c:pt idx="271">
                  <c:v>1987.5833333333101</c:v>
                </c:pt>
                <c:pt idx="272">
                  <c:v>1987.6666666666499</c:v>
                </c:pt>
                <c:pt idx="273">
                  <c:v>1987.74999999998</c:v>
                </c:pt>
                <c:pt idx="274">
                  <c:v>1987.8333333333101</c:v>
                </c:pt>
                <c:pt idx="275">
                  <c:v>1987.9166666666499</c:v>
                </c:pt>
                <c:pt idx="276">
                  <c:v>1987.99999999998</c:v>
                </c:pt>
                <c:pt idx="277">
                  <c:v>1988.0833333333101</c:v>
                </c:pt>
                <c:pt idx="278">
                  <c:v>1988.1666666666499</c:v>
                </c:pt>
                <c:pt idx="279">
                  <c:v>1988.24999999998</c:v>
                </c:pt>
                <c:pt idx="280">
                  <c:v>1988.3333333333101</c:v>
                </c:pt>
                <c:pt idx="281">
                  <c:v>1988.4166666666499</c:v>
                </c:pt>
                <c:pt idx="282">
                  <c:v>1988.49999999998</c:v>
                </c:pt>
                <c:pt idx="283">
                  <c:v>1988.5833333333101</c:v>
                </c:pt>
                <c:pt idx="284">
                  <c:v>1988.6666666666499</c:v>
                </c:pt>
                <c:pt idx="285">
                  <c:v>1988.74999999998</c:v>
                </c:pt>
                <c:pt idx="286">
                  <c:v>1988.8333333333101</c:v>
                </c:pt>
                <c:pt idx="287">
                  <c:v>1988.9166666666399</c:v>
                </c:pt>
                <c:pt idx="288">
                  <c:v>1988.99999999998</c:v>
                </c:pt>
                <c:pt idx="289">
                  <c:v>1989.0833333333101</c:v>
                </c:pt>
                <c:pt idx="290">
                  <c:v>1989.1666666666399</c:v>
                </c:pt>
                <c:pt idx="291">
                  <c:v>1989.24999999998</c:v>
                </c:pt>
                <c:pt idx="292">
                  <c:v>1989.3333333333101</c:v>
                </c:pt>
                <c:pt idx="293">
                  <c:v>1989.4166666666399</c:v>
                </c:pt>
                <c:pt idx="294">
                  <c:v>1989.49999999998</c:v>
                </c:pt>
                <c:pt idx="295">
                  <c:v>1989.5833333333101</c:v>
                </c:pt>
                <c:pt idx="296">
                  <c:v>1989.6666666666399</c:v>
                </c:pt>
                <c:pt idx="297">
                  <c:v>1989.74999999998</c:v>
                </c:pt>
                <c:pt idx="298">
                  <c:v>1989.8333333333101</c:v>
                </c:pt>
                <c:pt idx="299">
                  <c:v>1989.9166666666399</c:v>
                </c:pt>
                <c:pt idx="300">
                  <c:v>1989.99999999998</c:v>
                </c:pt>
                <c:pt idx="301">
                  <c:v>1990.0833333333101</c:v>
                </c:pt>
                <c:pt idx="302">
                  <c:v>1990.1666666666399</c:v>
                </c:pt>
                <c:pt idx="303">
                  <c:v>1990.24999999998</c:v>
                </c:pt>
                <c:pt idx="304">
                  <c:v>1990.3333333333101</c:v>
                </c:pt>
                <c:pt idx="305">
                  <c:v>1990.4166666666399</c:v>
                </c:pt>
                <c:pt idx="306">
                  <c:v>1990.49999999998</c:v>
                </c:pt>
                <c:pt idx="307">
                  <c:v>1990.5833333333101</c:v>
                </c:pt>
                <c:pt idx="308">
                  <c:v>1990.6666666666399</c:v>
                </c:pt>
                <c:pt idx="309">
                  <c:v>1990.74999999998</c:v>
                </c:pt>
                <c:pt idx="310">
                  <c:v>1990.8333333333101</c:v>
                </c:pt>
                <c:pt idx="311">
                  <c:v>1990.9166666666399</c:v>
                </c:pt>
                <c:pt idx="312">
                  <c:v>1990.99999999998</c:v>
                </c:pt>
                <c:pt idx="313">
                  <c:v>1991.0833333333101</c:v>
                </c:pt>
                <c:pt idx="314">
                  <c:v>1991.1666666666399</c:v>
                </c:pt>
                <c:pt idx="315">
                  <c:v>1991.24999999998</c:v>
                </c:pt>
                <c:pt idx="316">
                  <c:v>1991.3333333333101</c:v>
                </c:pt>
                <c:pt idx="317">
                  <c:v>1991.4166666666399</c:v>
                </c:pt>
                <c:pt idx="318">
                  <c:v>1991.49999999998</c:v>
                </c:pt>
                <c:pt idx="319">
                  <c:v>1991.5833333333101</c:v>
                </c:pt>
                <c:pt idx="320">
                  <c:v>1991.6666666666399</c:v>
                </c:pt>
                <c:pt idx="321">
                  <c:v>1991.74999999998</c:v>
                </c:pt>
                <c:pt idx="322">
                  <c:v>1991.8333333333101</c:v>
                </c:pt>
                <c:pt idx="323">
                  <c:v>1991.9166666666399</c:v>
                </c:pt>
                <c:pt idx="324">
                  <c:v>1991.99999999998</c:v>
                </c:pt>
                <c:pt idx="325">
                  <c:v>1992.0833333333101</c:v>
                </c:pt>
                <c:pt idx="326">
                  <c:v>1992.1666666666399</c:v>
                </c:pt>
                <c:pt idx="327">
                  <c:v>1992.24999999998</c:v>
                </c:pt>
                <c:pt idx="328">
                  <c:v>1992.3333333333101</c:v>
                </c:pt>
                <c:pt idx="329">
                  <c:v>1992.4166666666399</c:v>
                </c:pt>
                <c:pt idx="330">
                  <c:v>1992.49999999997</c:v>
                </c:pt>
                <c:pt idx="331">
                  <c:v>1992.5833333333101</c:v>
                </c:pt>
                <c:pt idx="332">
                  <c:v>1992.6666666666399</c:v>
                </c:pt>
                <c:pt idx="333">
                  <c:v>1992.74999999997</c:v>
                </c:pt>
                <c:pt idx="334">
                  <c:v>1992.8333333333101</c:v>
                </c:pt>
                <c:pt idx="335">
                  <c:v>1992.9166666666399</c:v>
                </c:pt>
                <c:pt idx="336">
                  <c:v>1992.99999999997</c:v>
                </c:pt>
                <c:pt idx="337">
                  <c:v>1993.0833333333101</c:v>
                </c:pt>
                <c:pt idx="338">
                  <c:v>1993.1666666666399</c:v>
                </c:pt>
                <c:pt idx="339">
                  <c:v>1993.24999999997</c:v>
                </c:pt>
                <c:pt idx="340">
                  <c:v>1993.3333333333101</c:v>
                </c:pt>
                <c:pt idx="341">
                  <c:v>1993.4166666666399</c:v>
                </c:pt>
                <c:pt idx="342">
                  <c:v>1993.49999999997</c:v>
                </c:pt>
                <c:pt idx="343">
                  <c:v>1993.5833333333101</c:v>
                </c:pt>
                <c:pt idx="344">
                  <c:v>1993.6666666666399</c:v>
                </c:pt>
                <c:pt idx="345">
                  <c:v>1993.74999999997</c:v>
                </c:pt>
                <c:pt idx="346">
                  <c:v>1993.8333333333101</c:v>
                </c:pt>
                <c:pt idx="347">
                  <c:v>1993.9166666666399</c:v>
                </c:pt>
                <c:pt idx="348">
                  <c:v>1993.99999999997</c:v>
                </c:pt>
                <c:pt idx="349">
                  <c:v>1994.0833333333101</c:v>
                </c:pt>
                <c:pt idx="350">
                  <c:v>1994.1666666666399</c:v>
                </c:pt>
                <c:pt idx="351">
                  <c:v>1994.24999999997</c:v>
                </c:pt>
                <c:pt idx="352">
                  <c:v>1994.3333333333101</c:v>
                </c:pt>
                <c:pt idx="353">
                  <c:v>1994.4166666666399</c:v>
                </c:pt>
                <c:pt idx="354">
                  <c:v>1994.49999999997</c:v>
                </c:pt>
                <c:pt idx="355">
                  <c:v>1994.5833333333101</c:v>
                </c:pt>
                <c:pt idx="356">
                  <c:v>1994.6666666666399</c:v>
                </c:pt>
                <c:pt idx="357">
                  <c:v>1994.74999999997</c:v>
                </c:pt>
                <c:pt idx="358">
                  <c:v>1994.8333333333101</c:v>
                </c:pt>
                <c:pt idx="359">
                  <c:v>1994.9166666666399</c:v>
                </c:pt>
                <c:pt idx="360">
                  <c:v>1994.99999999997</c:v>
                </c:pt>
                <c:pt idx="361">
                  <c:v>1995.0833333333101</c:v>
                </c:pt>
                <c:pt idx="362">
                  <c:v>1995.1666666666399</c:v>
                </c:pt>
                <c:pt idx="363">
                  <c:v>1995.24999999997</c:v>
                </c:pt>
                <c:pt idx="364">
                  <c:v>1995.3333333333101</c:v>
                </c:pt>
                <c:pt idx="365">
                  <c:v>1995.4166666666399</c:v>
                </c:pt>
                <c:pt idx="366">
                  <c:v>1995.49999999997</c:v>
                </c:pt>
                <c:pt idx="367">
                  <c:v>1995.5833333333101</c:v>
                </c:pt>
                <c:pt idx="368">
                  <c:v>1995.6666666666399</c:v>
                </c:pt>
                <c:pt idx="369">
                  <c:v>1995.74999999997</c:v>
                </c:pt>
                <c:pt idx="370">
                  <c:v>1995.8333333333101</c:v>
                </c:pt>
                <c:pt idx="371">
                  <c:v>1995.9166666666399</c:v>
                </c:pt>
                <c:pt idx="372">
                  <c:v>1995.99999999997</c:v>
                </c:pt>
                <c:pt idx="373">
                  <c:v>1996.0833333333101</c:v>
                </c:pt>
                <c:pt idx="374">
                  <c:v>1996.1666666666399</c:v>
                </c:pt>
                <c:pt idx="375">
                  <c:v>1996.24999999997</c:v>
                </c:pt>
                <c:pt idx="376">
                  <c:v>1996.3333333333001</c:v>
                </c:pt>
                <c:pt idx="377">
                  <c:v>1996.4166666666399</c:v>
                </c:pt>
                <c:pt idx="378">
                  <c:v>1996.49999999997</c:v>
                </c:pt>
                <c:pt idx="379">
                  <c:v>1996.5833333333001</c:v>
                </c:pt>
                <c:pt idx="380">
                  <c:v>1996.6666666666399</c:v>
                </c:pt>
                <c:pt idx="381">
                  <c:v>1996.74999999997</c:v>
                </c:pt>
                <c:pt idx="382">
                  <c:v>1996.8333333333001</c:v>
                </c:pt>
                <c:pt idx="383">
                  <c:v>1996.9166666666399</c:v>
                </c:pt>
                <c:pt idx="384">
                  <c:v>1996.99999999997</c:v>
                </c:pt>
                <c:pt idx="385">
                  <c:v>1997.0833333333001</c:v>
                </c:pt>
                <c:pt idx="386">
                  <c:v>1997.1666666666399</c:v>
                </c:pt>
                <c:pt idx="387">
                  <c:v>1997.24999999997</c:v>
                </c:pt>
                <c:pt idx="388">
                  <c:v>1997.3333333333001</c:v>
                </c:pt>
                <c:pt idx="389">
                  <c:v>1997.4166666666399</c:v>
                </c:pt>
                <c:pt idx="390">
                  <c:v>1997.49999999997</c:v>
                </c:pt>
                <c:pt idx="391">
                  <c:v>1997.5833333333001</c:v>
                </c:pt>
                <c:pt idx="392">
                  <c:v>1997.6666666666399</c:v>
                </c:pt>
                <c:pt idx="393">
                  <c:v>1997.74999999997</c:v>
                </c:pt>
                <c:pt idx="394">
                  <c:v>1997.8333333333001</c:v>
                </c:pt>
                <c:pt idx="395">
                  <c:v>1997.9166666666399</c:v>
                </c:pt>
                <c:pt idx="396">
                  <c:v>1997.99999999997</c:v>
                </c:pt>
                <c:pt idx="397">
                  <c:v>1998.0833333333001</c:v>
                </c:pt>
                <c:pt idx="398">
                  <c:v>1998.1666666666399</c:v>
                </c:pt>
                <c:pt idx="399">
                  <c:v>1998.24999999997</c:v>
                </c:pt>
                <c:pt idx="400">
                  <c:v>1998.3333333333001</c:v>
                </c:pt>
                <c:pt idx="401">
                  <c:v>1998.4166666666399</c:v>
                </c:pt>
                <c:pt idx="402">
                  <c:v>1998.49999999997</c:v>
                </c:pt>
                <c:pt idx="403">
                  <c:v>1998.5833333333001</c:v>
                </c:pt>
                <c:pt idx="404">
                  <c:v>1998.6666666666399</c:v>
                </c:pt>
                <c:pt idx="405">
                  <c:v>1998.74999999997</c:v>
                </c:pt>
                <c:pt idx="406">
                  <c:v>1998.8333333333001</c:v>
                </c:pt>
                <c:pt idx="407">
                  <c:v>1998.9166666666399</c:v>
                </c:pt>
                <c:pt idx="408">
                  <c:v>1998.99999999997</c:v>
                </c:pt>
                <c:pt idx="409">
                  <c:v>1999.0833333333001</c:v>
                </c:pt>
                <c:pt idx="410">
                  <c:v>1999.1666666666399</c:v>
                </c:pt>
                <c:pt idx="411">
                  <c:v>1999.24999999997</c:v>
                </c:pt>
                <c:pt idx="412">
                  <c:v>1999.3333333333001</c:v>
                </c:pt>
                <c:pt idx="413">
                  <c:v>1999.4166666666399</c:v>
                </c:pt>
                <c:pt idx="414">
                  <c:v>1999.49999999997</c:v>
                </c:pt>
                <c:pt idx="415">
                  <c:v>1999.5833333333001</c:v>
                </c:pt>
                <c:pt idx="416">
                  <c:v>1999.6666666666399</c:v>
                </c:pt>
                <c:pt idx="417">
                  <c:v>1999.74999999997</c:v>
                </c:pt>
                <c:pt idx="418">
                  <c:v>1999.8333333333001</c:v>
                </c:pt>
                <c:pt idx="419">
                  <c:v>1999.9166666666299</c:v>
                </c:pt>
                <c:pt idx="420">
                  <c:v>1999.99999999997</c:v>
                </c:pt>
                <c:pt idx="421">
                  <c:v>2000.0833333333001</c:v>
                </c:pt>
                <c:pt idx="422">
                  <c:v>2000.1666666666299</c:v>
                </c:pt>
                <c:pt idx="423">
                  <c:v>2000.24999999997</c:v>
                </c:pt>
                <c:pt idx="424">
                  <c:v>2000.3333333333001</c:v>
                </c:pt>
                <c:pt idx="425">
                  <c:v>2000.4166666666299</c:v>
                </c:pt>
                <c:pt idx="426">
                  <c:v>2000.49999999997</c:v>
                </c:pt>
                <c:pt idx="427">
                  <c:v>2000.5833333333001</c:v>
                </c:pt>
                <c:pt idx="428">
                  <c:v>2000.6666666666299</c:v>
                </c:pt>
                <c:pt idx="429">
                  <c:v>2000.74999999997</c:v>
                </c:pt>
                <c:pt idx="430">
                  <c:v>2000.8333333333001</c:v>
                </c:pt>
                <c:pt idx="431">
                  <c:v>2000.9166666666299</c:v>
                </c:pt>
                <c:pt idx="432">
                  <c:v>2000.99999999997</c:v>
                </c:pt>
                <c:pt idx="433">
                  <c:v>2001.0833333333001</c:v>
                </c:pt>
                <c:pt idx="434">
                  <c:v>2001.1666666666299</c:v>
                </c:pt>
                <c:pt idx="435">
                  <c:v>2001.24999999997</c:v>
                </c:pt>
                <c:pt idx="436">
                  <c:v>2001.3333333333001</c:v>
                </c:pt>
                <c:pt idx="437">
                  <c:v>2001.4166666666299</c:v>
                </c:pt>
                <c:pt idx="438">
                  <c:v>2001.49999999997</c:v>
                </c:pt>
                <c:pt idx="439">
                  <c:v>2001.5833333333001</c:v>
                </c:pt>
                <c:pt idx="440">
                  <c:v>2001.6666666666299</c:v>
                </c:pt>
                <c:pt idx="441">
                  <c:v>2001.74999999997</c:v>
                </c:pt>
                <c:pt idx="442">
                  <c:v>2001.8333333333001</c:v>
                </c:pt>
                <c:pt idx="443">
                  <c:v>2001.9166666666299</c:v>
                </c:pt>
                <c:pt idx="444">
                  <c:v>2001.99999999997</c:v>
                </c:pt>
                <c:pt idx="445">
                  <c:v>2002.0833333333001</c:v>
                </c:pt>
                <c:pt idx="446">
                  <c:v>2002.1666666666299</c:v>
                </c:pt>
                <c:pt idx="447">
                  <c:v>2002.24999999997</c:v>
                </c:pt>
                <c:pt idx="448">
                  <c:v>2002.3333333333001</c:v>
                </c:pt>
                <c:pt idx="449">
                  <c:v>2002.4166666666299</c:v>
                </c:pt>
                <c:pt idx="450">
                  <c:v>2002.49999999997</c:v>
                </c:pt>
                <c:pt idx="451">
                  <c:v>2002.5833333333001</c:v>
                </c:pt>
                <c:pt idx="452">
                  <c:v>2002.6666666666299</c:v>
                </c:pt>
                <c:pt idx="453">
                  <c:v>2002.74999999997</c:v>
                </c:pt>
                <c:pt idx="454">
                  <c:v>2002.8333333333001</c:v>
                </c:pt>
                <c:pt idx="455">
                  <c:v>2002.9166666666299</c:v>
                </c:pt>
                <c:pt idx="456">
                  <c:v>2002.99999999997</c:v>
                </c:pt>
                <c:pt idx="457">
                  <c:v>2003.0833333333001</c:v>
                </c:pt>
                <c:pt idx="458">
                  <c:v>2003.1666666666299</c:v>
                </c:pt>
                <c:pt idx="459">
                  <c:v>2003.24999999997</c:v>
                </c:pt>
                <c:pt idx="460">
                  <c:v>2003.3333333333001</c:v>
                </c:pt>
                <c:pt idx="461">
                  <c:v>2003.4166666666299</c:v>
                </c:pt>
                <c:pt idx="462">
                  <c:v>2003.49999999996</c:v>
                </c:pt>
                <c:pt idx="463">
                  <c:v>2003.5833333333001</c:v>
                </c:pt>
                <c:pt idx="464">
                  <c:v>2003.6666666666299</c:v>
                </c:pt>
                <c:pt idx="465">
                  <c:v>2003.74999999996</c:v>
                </c:pt>
                <c:pt idx="466">
                  <c:v>2003.8333333333001</c:v>
                </c:pt>
                <c:pt idx="467">
                  <c:v>2003.9166666666299</c:v>
                </c:pt>
                <c:pt idx="468">
                  <c:v>2003.99999999996</c:v>
                </c:pt>
                <c:pt idx="469">
                  <c:v>2004.0833333333001</c:v>
                </c:pt>
                <c:pt idx="470">
                  <c:v>2004.1666666666299</c:v>
                </c:pt>
                <c:pt idx="471">
                  <c:v>2004.24999999996</c:v>
                </c:pt>
                <c:pt idx="472">
                  <c:v>2004.3333333333001</c:v>
                </c:pt>
                <c:pt idx="473">
                  <c:v>2004.4166666666299</c:v>
                </c:pt>
                <c:pt idx="474">
                  <c:v>2004.49999999996</c:v>
                </c:pt>
                <c:pt idx="475">
                  <c:v>2004.5833333333001</c:v>
                </c:pt>
                <c:pt idx="476">
                  <c:v>2004.6666666666299</c:v>
                </c:pt>
                <c:pt idx="477">
                  <c:v>2004.74999999996</c:v>
                </c:pt>
                <c:pt idx="478">
                  <c:v>2004.8333333333001</c:v>
                </c:pt>
                <c:pt idx="479">
                  <c:v>2004.9166666666299</c:v>
                </c:pt>
                <c:pt idx="480">
                  <c:v>2004.99999999996</c:v>
                </c:pt>
                <c:pt idx="481">
                  <c:v>2005.0833333333001</c:v>
                </c:pt>
                <c:pt idx="482">
                  <c:v>2005.1666666666299</c:v>
                </c:pt>
                <c:pt idx="483">
                  <c:v>2005.24999999996</c:v>
                </c:pt>
                <c:pt idx="484">
                  <c:v>2005.3333333333001</c:v>
                </c:pt>
                <c:pt idx="485">
                  <c:v>2005.4166666666299</c:v>
                </c:pt>
                <c:pt idx="486">
                  <c:v>2005.49999999996</c:v>
                </c:pt>
                <c:pt idx="487">
                  <c:v>2005.5833333333001</c:v>
                </c:pt>
                <c:pt idx="488">
                  <c:v>2005.6666666666299</c:v>
                </c:pt>
                <c:pt idx="489">
                  <c:v>2005.74999999996</c:v>
                </c:pt>
                <c:pt idx="490">
                  <c:v>2005.8333333333001</c:v>
                </c:pt>
                <c:pt idx="491">
                  <c:v>2005.9166666666299</c:v>
                </c:pt>
                <c:pt idx="492">
                  <c:v>2005.99999999996</c:v>
                </c:pt>
                <c:pt idx="493">
                  <c:v>2006.0833333333001</c:v>
                </c:pt>
                <c:pt idx="494">
                  <c:v>2006.1666666666299</c:v>
                </c:pt>
                <c:pt idx="495">
                  <c:v>2006.24999999996</c:v>
                </c:pt>
                <c:pt idx="496">
                  <c:v>2006.3333333333001</c:v>
                </c:pt>
                <c:pt idx="497">
                  <c:v>2006.4166666666299</c:v>
                </c:pt>
                <c:pt idx="498">
                  <c:v>2006.49999999996</c:v>
                </c:pt>
                <c:pt idx="499">
                  <c:v>2006.5833333333001</c:v>
                </c:pt>
                <c:pt idx="500">
                  <c:v>2006.6666666666299</c:v>
                </c:pt>
                <c:pt idx="501">
                  <c:v>2006.74999999996</c:v>
                </c:pt>
                <c:pt idx="502">
                  <c:v>2006.8333333333001</c:v>
                </c:pt>
                <c:pt idx="503">
                  <c:v>2006.9166666666299</c:v>
                </c:pt>
                <c:pt idx="504">
                  <c:v>2006.99999999996</c:v>
                </c:pt>
                <c:pt idx="505">
                  <c:v>2007.0833333333001</c:v>
                </c:pt>
                <c:pt idx="506">
                  <c:v>2007.1666666666299</c:v>
                </c:pt>
                <c:pt idx="507">
                  <c:v>2007.24999999996</c:v>
                </c:pt>
                <c:pt idx="508">
                  <c:v>2007.3333333332901</c:v>
                </c:pt>
                <c:pt idx="509">
                  <c:v>2007.4166666666299</c:v>
                </c:pt>
                <c:pt idx="510">
                  <c:v>2007.49999999996</c:v>
                </c:pt>
                <c:pt idx="511">
                  <c:v>2007.5833333332901</c:v>
                </c:pt>
                <c:pt idx="512">
                  <c:v>2007.6666666666299</c:v>
                </c:pt>
                <c:pt idx="513">
                  <c:v>2007.74999999996</c:v>
                </c:pt>
                <c:pt idx="514">
                  <c:v>2007.8333333332901</c:v>
                </c:pt>
                <c:pt idx="515">
                  <c:v>2007.9166666666299</c:v>
                </c:pt>
                <c:pt idx="516">
                  <c:v>2007.99999999996</c:v>
                </c:pt>
                <c:pt idx="517">
                  <c:v>2008.0833333332901</c:v>
                </c:pt>
                <c:pt idx="518">
                  <c:v>2008.1666666666299</c:v>
                </c:pt>
                <c:pt idx="519">
                  <c:v>2008.24999999996</c:v>
                </c:pt>
                <c:pt idx="520">
                  <c:v>2008.3333333332901</c:v>
                </c:pt>
                <c:pt idx="521">
                  <c:v>2008.4166666666299</c:v>
                </c:pt>
                <c:pt idx="522">
                  <c:v>2008.49999999996</c:v>
                </c:pt>
                <c:pt idx="523">
                  <c:v>2008.5833333332901</c:v>
                </c:pt>
                <c:pt idx="524">
                  <c:v>2008.6666666666299</c:v>
                </c:pt>
                <c:pt idx="525">
                  <c:v>2008.74999999996</c:v>
                </c:pt>
                <c:pt idx="526">
                  <c:v>2008.8333333332901</c:v>
                </c:pt>
                <c:pt idx="527">
                  <c:v>2008.9166666666299</c:v>
                </c:pt>
                <c:pt idx="528">
                  <c:v>2008.99999999996</c:v>
                </c:pt>
                <c:pt idx="529">
                  <c:v>2009.0833333332901</c:v>
                </c:pt>
                <c:pt idx="530">
                  <c:v>2009.1666666666299</c:v>
                </c:pt>
                <c:pt idx="531">
                  <c:v>2009.24999999996</c:v>
                </c:pt>
                <c:pt idx="532">
                  <c:v>2009.3333333332901</c:v>
                </c:pt>
                <c:pt idx="533">
                  <c:v>2009.4166666666299</c:v>
                </c:pt>
                <c:pt idx="534">
                  <c:v>2009.49999999996</c:v>
                </c:pt>
                <c:pt idx="535">
                  <c:v>2009.5833333332901</c:v>
                </c:pt>
                <c:pt idx="536">
                  <c:v>2009.6666666666299</c:v>
                </c:pt>
                <c:pt idx="537">
                  <c:v>2009.74999999996</c:v>
                </c:pt>
                <c:pt idx="538">
                  <c:v>2009.8333333332901</c:v>
                </c:pt>
                <c:pt idx="539">
                  <c:v>2009.9166666666299</c:v>
                </c:pt>
                <c:pt idx="540">
                  <c:v>2009.99999999996</c:v>
                </c:pt>
                <c:pt idx="541">
                  <c:v>2010.0833333332901</c:v>
                </c:pt>
                <c:pt idx="542">
                  <c:v>2010.1666666666299</c:v>
                </c:pt>
                <c:pt idx="543">
                  <c:v>2010.24999999996</c:v>
                </c:pt>
                <c:pt idx="544">
                  <c:v>2010.3333333332901</c:v>
                </c:pt>
                <c:pt idx="545">
                  <c:v>2010.4166666666299</c:v>
                </c:pt>
                <c:pt idx="546">
                  <c:v>2010.49999999996</c:v>
                </c:pt>
                <c:pt idx="547">
                  <c:v>2010.5833333332901</c:v>
                </c:pt>
                <c:pt idx="548">
                  <c:v>2010.6666666666299</c:v>
                </c:pt>
                <c:pt idx="549">
                  <c:v>2010.74999999996</c:v>
                </c:pt>
                <c:pt idx="550">
                  <c:v>2010.8333333332901</c:v>
                </c:pt>
                <c:pt idx="551">
                  <c:v>2010.9166666666199</c:v>
                </c:pt>
                <c:pt idx="552">
                  <c:v>2010.99999999996</c:v>
                </c:pt>
                <c:pt idx="553">
                  <c:v>2011.0833333332901</c:v>
                </c:pt>
                <c:pt idx="554">
                  <c:v>2011.1666666666199</c:v>
                </c:pt>
                <c:pt idx="555">
                  <c:v>2011.24999999996</c:v>
                </c:pt>
                <c:pt idx="556">
                  <c:v>2011.3333333332901</c:v>
                </c:pt>
                <c:pt idx="557">
                  <c:v>2011.4166666666199</c:v>
                </c:pt>
                <c:pt idx="558">
                  <c:v>2011.49999999996</c:v>
                </c:pt>
                <c:pt idx="559">
                  <c:v>2011.5833333332901</c:v>
                </c:pt>
                <c:pt idx="560">
                  <c:v>2011.6666666666199</c:v>
                </c:pt>
                <c:pt idx="561">
                  <c:v>2011.74999999996</c:v>
                </c:pt>
                <c:pt idx="562">
                  <c:v>2011.8333333332901</c:v>
                </c:pt>
                <c:pt idx="563">
                  <c:v>2011.9166666666199</c:v>
                </c:pt>
                <c:pt idx="564">
                  <c:v>2011.99999999996</c:v>
                </c:pt>
                <c:pt idx="565">
                  <c:v>2012.0833333332901</c:v>
                </c:pt>
                <c:pt idx="566">
                  <c:v>2012.1666666666199</c:v>
                </c:pt>
                <c:pt idx="567">
                  <c:v>2012.24999999996</c:v>
                </c:pt>
                <c:pt idx="568">
                  <c:v>2012.3333333332901</c:v>
                </c:pt>
                <c:pt idx="569">
                  <c:v>2012.4166666666199</c:v>
                </c:pt>
                <c:pt idx="570">
                  <c:v>2012.49999999996</c:v>
                </c:pt>
                <c:pt idx="571">
                  <c:v>2012.5833333332901</c:v>
                </c:pt>
                <c:pt idx="572">
                  <c:v>2012.6666666666199</c:v>
                </c:pt>
                <c:pt idx="573">
                  <c:v>2012.74999999996</c:v>
                </c:pt>
                <c:pt idx="574">
                  <c:v>2012.8333333332901</c:v>
                </c:pt>
                <c:pt idx="575">
                  <c:v>2012.9166666666199</c:v>
                </c:pt>
                <c:pt idx="576">
                  <c:v>2012.99999999996</c:v>
                </c:pt>
                <c:pt idx="577">
                  <c:v>2013.0833333332901</c:v>
                </c:pt>
                <c:pt idx="578">
                  <c:v>2013.1666666666199</c:v>
                </c:pt>
                <c:pt idx="579">
                  <c:v>2013.24999999996</c:v>
                </c:pt>
                <c:pt idx="580">
                  <c:v>2013.3333333332901</c:v>
                </c:pt>
                <c:pt idx="581">
                  <c:v>2013.4166666665899</c:v>
                </c:pt>
                <c:pt idx="582">
                  <c:v>2013.49999999992</c:v>
                </c:pt>
                <c:pt idx="583">
                  <c:v>2013.58333333325</c:v>
                </c:pt>
                <c:pt idx="584">
                  <c:v>2013.6666666665801</c:v>
                </c:pt>
                <c:pt idx="585">
                  <c:v>2013.74999999991</c:v>
                </c:pt>
                <c:pt idx="586">
                  <c:v>2013.83333333324</c:v>
                </c:pt>
                <c:pt idx="587">
                  <c:v>2013.9166666665701</c:v>
                </c:pt>
                <c:pt idx="588">
                  <c:v>2013.9999999999</c:v>
                </c:pt>
                <c:pt idx="589">
                  <c:v>2014.08333333323</c:v>
                </c:pt>
                <c:pt idx="590">
                  <c:v>2014.1666666665601</c:v>
                </c:pt>
                <c:pt idx="591">
                  <c:v>2014.24999999989</c:v>
                </c:pt>
                <c:pt idx="592">
                  <c:v>2014.33333333322</c:v>
                </c:pt>
                <c:pt idx="593">
                  <c:v>2014.4166666665501</c:v>
                </c:pt>
                <c:pt idx="594">
                  <c:v>2014.4999999998799</c:v>
                </c:pt>
                <c:pt idx="595">
                  <c:v>2014.58333333321</c:v>
                </c:pt>
                <c:pt idx="596">
                  <c:v>2014.6666666665401</c:v>
                </c:pt>
                <c:pt idx="597">
                  <c:v>2014.7499999998699</c:v>
                </c:pt>
                <c:pt idx="598">
                  <c:v>2014.8333333332</c:v>
                </c:pt>
                <c:pt idx="599">
                  <c:v>2014.9166666665301</c:v>
                </c:pt>
              </c:numCache>
            </c:numRef>
          </c:xVal>
          <c:yVal>
            <c:numRef>
              <c:f>Sheet1!$D$15:$D$614</c:f>
              <c:numCache>
                <c:formatCode>0.00</c:formatCode>
                <c:ptCount val="600"/>
                <c:pt idx="0">
                  <c:v>100.00002600000001</c:v>
                </c:pt>
                <c:pt idx="1">
                  <c:v>100.387623</c:v>
                </c:pt>
                <c:pt idx="2">
                  <c:v>100.77522</c:v>
                </c:pt>
                <c:pt idx="3">
                  <c:v>100.77522</c:v>
                </c:pt>
                <c:pt idx="4">
                  <c:v>101.550414</c:v>
                </c:pt>
                <c:pt idx="5">
                  <c:v>101.550414</c:v>
                </c:pt>
                <c:pt idx="6">
                  <c:v>101.938011</c:v>
                </c:pt>
                <c:pt idx="7">
                  <c:v>102.325608</c:v>
                </c:pt>
                <c:pt idx="8">
                  <c:v>102.713205</c:v>
                </c:pt>
                <c:pt idx="9">
                  <c:v>103.100802</c:v>
                </c:pt>
                <c:pt idx="10">
                  <c:v>103.488399</c:v>
                </c:pt>
                <c:pt idx="11">
                  <c:v>103.875996</c:v>
                </c:pt>
                <c:pt idx="12">
                  <c:v>103.875996</c:v>
                </c:pt>
                <c:pt idx="13">
                  <c:v>104.263593</c:v>
                </c:pt>
                <c:pt idx="14">
                  <c:v>104.65119</c:v>
                </c:pt>
                <c:pt idx="15">
                  <c:v>105.038787</c:v>
                </c:pt>
                <c:pt idx="16">
                  <c:v>105.426384</c:v>
                </c:pt>
                <c:pt idx="17">
                  <c:v>105.426384</c:v>
                </c:pt>
                <c:pt idx="18">
                  <c:v>106.201578</c:v>
                </c:pt>
                <c:pt idx="19">
                  <c:v>106.589175</c:v>
                </c:pt>
                <c:pt idx="20">
                  <c:v>106.976772</c:v>
                </c:pt>
                <c:pt idx="21">
                  <c:v>107.364369</c:v>
                </c:pt>
                <c:pt idx="22">
                  <c:v>107.751966</c:v>
                </c:pt>
                <c:pt idx="23">
                  <c:v>107.751966</c:v>
                </c:pt>
                <c:pt idx="24">
                  <c:v>108.139563</c:v>
                </c:pt>
                <c:pt idx="25">
                  <c:v>108.91475699999999</c:v>
                </c:pt>
                <c:pt idx="26">
                  <c:v>108.91475699999999</c:v>
                </c:pt>
                <c:pt idx="27">
                  <c:v>109.30235399999999</c:v>
                </c:pt>
                <c:pt idx="28">
                  <c:v>109.68995099999999</c:v>
                </c:pt>
                <c:pt idx="29">
                  <c:v>110.07754799999999</c:v>
                </c:pt>
                <c:pt idx="30">
                  <c:v>110.85274200000001</c:v>
                </c:pt>
                <c:pt idx="31">
                  <c:v>111.24033900000001</c:v>
                </c:pt>
                <c:pt idx="32">
                  <c:v>111.62793600000001</c:v>
                </c:pt>
                <c:pt idx="33">
                  <c:v>112.015533</c:v>
                </c:pt>
                <c:pt idx="34">
                  <c:v>112.790727</c:v>
                </c:pt>
                <c:pt idx="35">
                  <c:v>113.178324</c:v>
                </c:pt>
                <c:pt idx="36">
                  <c:v>113.953518</c:v>
                </c:pt>
                <c:pt idx="37">
                  <c:v>114.341115</c:v>
                </c:pt>
                <c:pt idx="38">
                  <c:v>115.116309</c:v>
                </c:pt>
                <c:pt idx="39">
                  <c:v>115.503906</c:v>
                </c:pt>
                <c:pt idx="40">
                  <c:v>116.2791</c:v>
                </c:pt>
                <c:pt idx="41">
                  <c:v>116.666697</c:v>
                </c:pt>
                <c:pt idx="42">
                  <c:v>117.441891</c:v>
                </c:pt>
                <c:pt idx="43">
                  <c:v>117.441891</c:v>
                </c:pt>
                <c:pt idx="44">
                  <c:v>118.604682</c:v>
                </c:pt>
                <c:pt idx="45">
                  <c:v>118.992279</c:v>
                </c:pt>
                <c:pt idx="46">
                  <c:v>119.767473</c:v>
                </c:pt>
                <c:pt idx="47">
                  <c:v>120.54266699999999</c:v>
                </c:pt>
                <c:pt idx="48">
                  <c:v>120.93026399999999</c:v>
                </c:pt>
                <c:pt idx="49">
                  <c:v>121.70545799999999</c:v>
                </c:pt>
                <c:pt idx="50">
                  <c:v>122.09305500000001</c:v>
                </c:pt>
                <c:pt idx="51">
                  <c:v>122.86824900000001</c:v>
                </c:pt>
                <c:pt idx="52">
                  <c:v>123.643443</c:v>
                </c:pt>
                <c:pt idx="53">
                  <c:v>124.03104</c:v>
                </c:pt>
                <c:pt idx="54">
                  <c:v>124.806234</c:v>
                </c:pt>
                <c:pt idx="55">
                  <c:v>125.581428</c:v>
                </c:pt>
                <c:pt idx="56">
                  <c:v>126.356622</c:v>
                </c:pt>
                <c:pt idx="57">
                  <c:v>127.131816</c:v>
                </c:pt>
                <c:pt idx="58">
                  <c:v>127.519413</c:v>
                </c:pt>
                <c:pt idx="59">
                  <c:v>127.90701</c:v>
                </c:pt>
                <c:pt idx="60">
                  <c:v>128.29460700000001</c:v>
                </c:pt>
                <c:pt idx="61">
                  <c:v>129.06980100000001</c:v>
                </c:pt>
                <c:pt idx="62">
                  <c:v>129.84499500000001</c:v>
                </c:pt>
                <c:pt idx="63">
                  <c:v>130.23259200000001</c:v>
                </c:pt>
                <c:pt idx="64">
                  <c:v>131.00778600000001</c:v>
                </c:pt>
                <c:pt idx="65">
                  <c:v>131.39538300000001</c:v>
                </c:pt>
                <c:pt idx="66">
                  <c:v>132.17057700000001</c:v>
                </c:pt>
                <c:pt idx="67">
                  <c:v>132.94577100000001</c:v>
                </c:pt>
                <c:pt idx="68">
                  <c:v>133.72096500000001</c:v>
                </c:pt>
                <c:pt idx="69">
                  <c:v>134.10856200000001</c:v>
                </c:pt>
                <c:pt idx="70">
                  <c:v>134.49615900000001</c:v>
                </c:pt>
                <c:pt idx="71">
                  <c:v>135.65895</c:v>
                </c:pt>
                <c:pt idx="72">
                  <c:v>136.434144</c:v>
                </c:pt>
                <c:pt idx="73">
                  <c:v>137.209338</c:v>
                </c:pt>
                <c:pt idx="74">
                  <c:v>137.984532</c:v>
                </c:pt>
                <c:pt idx="75">
                  <c:v>138.372129</c:v>
                </c:pt>
                <c:pt idx="76">
                  <c:v>139.53492</c:v>
                </c:pt>
                <c:pt idx="77">
                  <c:v>140.310114</c:v>
                </c:pt>
                <c:pt idx="78">
                  <c:v>140.697711</c:v>
                </c:pt>
                <c:pt idx="79">
                  <c:v>141.860502</c:v>
                </c:pt>
                <c:pt idx="80">
                  <c:v>142.248099</c:v>
                </c:pt>
                <c:pt idx="81">
                  <c:v>142.635696</c:v>
                </c:pt>
                <c:pt idx="82">
                  <c:v>143.023293</c:v>
                </c:pt>
                <c:pt idx="83">
                  <c:v>144.57368099999999</c:v>
                </c:pt>
                <c:pt idx="84">
                  <c:v>147.28685999999999</c:v>
                </c:pt>
                <c:pt idx="85">
                  <c:v>148.06205399999999</c:v>
                </c:pt>
                <c:pt idx="86">
                  <c:v>148.8372480000001</c:v>
                </c:pt>
                <c:pt idx="87">
                  <c:v>149.61244199999999</c:v>
                </c:pt>
                <c:pt idx="88">
                  <c:v>150.00003899999999</c:v>
                </c:pt>
                <c:pt idx="89">
                  <c:v>150.38763599999999</c:v>
                </c:pt>
                <c:pt idx="90">
                  <c:v>151.16283000000001</c:v>
                </c:pt>
                <c:pt idx="91">
                  <c:v>151.93802400000001</c:v>
                </c:pt>
                <c:pt idx="92">
                  <c:v>152.71321800000001</c:v>
                </c:pt>
                <c:pt idx="93">
                  <c:v>153.87600900000001</c:v>
                </c:pt>
                <c:pt idx="94">
                  <c:v>154.26360600000001</c:v>
                </c:pt>
                <c:pt idx="95">
                  <c:v>155.42639700000001</c:v>
                </c:pt>
                <c:pt idx="96">
                  <c:v>156.20159100000001</c:v>
                </c:pt>
                <c:pt idx="97">
                  <c:v>156.58918800000001</c:v>
                </c:pt>
                <c:pt idx="98">
                  <c:v>157.36438200000001</c:v>
                </c:pt>
                <c:pt idx="99">
                  <c:v>158.13957600000001</c:v>
                </c:pt>
                <c:pt idx="100">
                  <c:v>158.91477</c:v>
                </c:pt>
                <c:pt idx="101">
                  <c:v>159.689964</c:v>
                </c:pt>
                <c:pt idx="102">
                  <c:v>160.852755</c:v>
                </c:pt>
                <c:pt idx="103">
                  <c:v>161.240352</c:v>
                </c:pt>
                <c:pt idx="104">
                  <c:v>162.403143</c:v>
                </c:pt>
                <c:pt idx="105">
                  <c:v>163.178337</c:v>
                </c:pt>
                <c:pt idx="106">
                  <c:v>163.953531</c:v>
                </c:pt>
                <c:pt idx="107">
                  <c:v>164.728725</c:v>
                </c:pt>
                <c:pt idx="108">
                  <c:v>165.116322</c:v>
                </c:pt>
                <c:pt idx="109">
                  <c:v>166.279113</c:v>
                </c:pt>
                <c:pt idx="110">
                  <c:v>167.05430699999999</c:v>
                </c:pt>
                <c:pt idx="111">
                  <c:v>168.21709799999999</c:v>
                </c:pt>
                <c:pt idx="112">
                  <c:v>170.15508299999999</c:v>
                </c:pt>
                <c:pt idx="113">
                  <c:v>171.70547099999999</c:v>
                </c:pt>
                <c:pt idx="114">
                  <c:v>172.48066499999999</c:v>
                </c:pt>
                <c:pt idx="115">
                  <c:v>174.03105300000001</c:v>
                </c:pt>
                <c:pt idx="116">
                  <c:v>175.58144100000001</c:v>
                </c:pt>
                <c:pt idx="117">
                  <c:v>176.74423200000001</c:v>
                </c:pt>
                <c:pt idx="118">
                  <c:v>177.13182900000001</c:v>
                </c:pt>
                <c:pt idx="119">
                  <c:v>178.68221700000009</c:v>
                </c:pt>
                <c:pt idx="120">
                  <c:v>178.68221700000009</c:v>
                </c:pt>
                <c:pt idx="121">
                  <c:v>179.45741100000001</c:v>
                </c:pt>
                <c:pt idx="122">
                  <c:v>180.62020200000001</c:v>
                </c:pt>
                <c:pt idx="123">
                  <c:v>180.62020200000001</c:v>
                </c:pt>
                <c:pt idx="124">
                  <c:v>181.39539600000001</c:v>
                </c:pt>
                <c:pt idx="125">
                  <c:v>182.945784</c:v>
                </c:pt>
                <c:pt idx="126">
                  <c:v>183.333381</c:v>
                </c:pt>
                <c:pt idx="127">
                  <c:v>184.883769</c:v>
                </c:pt>
                <c:pt idx="128">
                  <c:v>185.658963</c:v>
                </c:pt>
                <c:pt idx="129">
                  <c:v>186.434157</c:v>
                </c:pt>
                <c:pt idx="130">
                  <c:v>187.984545</c:v>
                </c:pt>
                <c:pt idx="131">
                  <c:v>188.759739</c:v>
                </c:pt>
                <c:pt idx="132">
                  <c:v>189.92253000000011</c:v>
                </c:pt>
                <c:pt idx="133">
                  <c:v>191.47291799999999</c:v>
                </c:pt>
                <c:pt idx="134">
                  <c:v>192.24811199999999</c:v>
                </c:pt>
                <c:pt idx="135">
                  <c:v>193.02330599999999</c:v>
                </c:pt>
                <c:pt idx="136">
                  <c:v>194.57369399999999</c:v>
                </c:pt>
                <c:pt idx="137">
                  <c:v>195.34888799999999</c:v>
                </c:pt>
                <c:pt idx="138">
                  <c:v>196.51167899999999</c:v>
                </c:pt>
                <c:pt idx="139">
                  <c:v>198.44966400000001</c:v>
                </c:pt>
                <c:pt idx="140">
                  <c:v>199.61245500000001</c:v>
                </c:pt>
                <c:pt idx="141">
                  <c:v>200.38764900000001</c:v>
                </c:pt>
                <c:pt idx="142">
                  <c:v>201.93803700000001</c:v>
                </c:pt>
                <c:pt idx="143">
                  <c:v>202.71323100000001</c:v>
                </c:pt>
                <c:pt idx="144">
                  <c:v>203.87602200000001</c:v>
                </c:pt>
                <c:pt idx="145">
                  <c:v>205.42641</c:v>
                </c:pt>
                <c:pt idx="146">
                  <c:v>206.589201</c:v>
                </c:pt>
                <c:pt idx="147">
                  <c:v>208.139589</c:v>
                </c:pt>
                <c:pt idx="148">
                  <c:v>209.30238000000011</c:v>
                </c:pt>
                <c:pt idx="149">
                  <c:v>210.465171</c:v>
                </c:pt>
                <c:pt idx="150">
                  <c:v>211.627962</c:v>
                </c:pt>
                <c:pt idx="151">
                  <c:v>212.403156</c:v>
                </c:pt>
                <c:pt idx="152">
                  <c:v>213.56594699999999</c:v>
                </c:pt>
                <c:pt idx="153">
                  <c:v>215.50393199999999</c:v>
                </c:pt>
                <c:pt idx="154">
                  <c:v>216.66672299999999</c:v>
                </c:pt>
                <c:pt idx="155">
                  <c:v>217.44191699999999</c:v>
                </c:pt>
                <c:pt idx="156">
                  <c:v>219.37990199999999</c:v>
                </c:pt>
                <c:pt idx="157">
                  <c:v>220.54269300000001</c:v>
                </c:pt>
                <c:pt idx="158">
                  <c:v>222.09308100000001</c:v>
                </c:pt>
                <c:pt idx="159">
                  <c:v>224.41866300000001</c:v>
                </c:pt>
                <c:pt idx="160">
                  <c:v>225.58145400000001</c:v>
                </c:pt>
                <c:pt idx="161">
                  <c:v>227.51943900000001</c:v>
                </c:pt>
                <c:pt idx="162">
                  <c:v>228.68223000000009</c:v>
                </c:pt>
                <c:pt idx="163">
                  <c:v>229.845021</c:v>
                </c:pt>
                <c:pt idx="164">
                  <c:v>231.395409</c:v>
                </c:pt>
                <c:pt idx="165">
                  <c:v>233.720991</c:v>
                </c:pt>
                <c:pt idx="166">
                  <c:v>234.883782</c:v>
                </c:pt>
                <c:pt idx="167">
                  <c:v>236.43416999999999</c:v>
                </c:pt>
                <c:pt idx="168">
                  <c:v>237.98455799999999</c:v>
                </c:pt>
                <c:pt idx="169">
                  <c:v>239.53494599999999</c:v>
                </c:pt>
                <c:pt idx="170">
                  <c:v>241.08533399999999</c:v>
                </c:pt>
                <c:pt idx="171">
                  <c:v>241.08533399999999</c:v>
                </c:pt>
                <c:pt idx="172">
                  <c:v>243.41091599999999</c:v>
                </c:pt>
                <c:pt idx="173">
                  <c:v>244.96130400000001</c:v>
                </c:pt>
                <c:pt idx="174">
                  <c:v>246.51169200000001</c:v>
                </c:pt>
                <c:pt idx="175">
                  <c:v>248.06208000000001</c:v>
                </c:pt>
                <c:pt idx="176">
                  <c:v>250.00006500000001</c:v>
                </c:pt>
                <c:pt idx="177">
                  <c:v>250.77525900000001</c:v>
                </c:pt>
                <c:pt idx="178">
                  <c:v>252.325647</c:v>
                </c:pt>
                <c:pt idx="179">
                  <c:v>254.65122900000009</c:v>
                </c:pt>
                <c:pt idx="180">
                  <c:v>254.65122900000009</c:v>
                </c:pt>
                <c:pt idx="181">
                  <c:v>256.9768109999992</c:v>
                </c:pt>
                <c:pt idx="182">
                  <c:v>259.68999000000002</c:v>
                </c:pt>
                <c:pt idx="183">
                  <c:v>260.46518400000002</c:v>
                </c:pt>
                <c:pt idx="184">
                  <c:v>262.01557200000002</c:v>
                </c:pt>
                <c:pt idx="185">
                  <c:v>264.34115400000002</c:v>
                </c:pt>
                <c:pt idx="186">
                  <c:v>265.89154200000002</c:v>
                </c:pt>
                <c:pt idx="187">
                  <c:v>267.82952699999998</c:v>
                </c:pt>
                <c:pt idx="188">
                  <c:v>269.37991499999998</c:v>
                </c:pt>
                <c:pt idx="189">
                  <c:v>272.09309400000001</c:v>
                </c:pt>
                <c:pt idx="190">
                  <c:v>274.80627299999998</c:v>
                </c:pt>
                <c:pt idx="191">
                  <c:v>276.35666100000009</c:v>
                </c:pt>
                <c:pt idx="192">
                  <c:v>278.68224300000008</c:v>
                </c:pt>
                <c:pt idx="193">
                  <c:v>280.23263100000003</c:v>
                </c:pt>
                <c:pt idx="194">
                  <c:v>282.55821300000002</c:v>
                </c:pt>
                <c:pt idx="195">
                  <c:v>284.10860100000002</c:v>
                </c:pt>
                <c:pt idx="196">
                  <c:v>285.65898900000002</c:v>
                </c:pt>
                <c:pt idx="197">
                  <c:v>287.59697399999919</c:v>
                </c:pt>
                <c:pt idx="198">
                  <c:v>289.1473620000001</c:v>
                </c:pt>
                <c:pt idx="199">
                  <c:v>291.86054100000001</c:v>
                </c:pt>
                <c:pt idx="200">
                  <c:v>293.41092900000001</c:v>
                </c:pt>
                <c:pt idx="201">
                  <c:v>294.18612300000001</c:v>
                </c:pt>
                <c:pt idx="202">
                  <c:v>296.12410799999992</c:v>
                </c:pt>
                <c:pt idx="203">
                  <c:v>296.12410799999992</c:v>
                </c:pt>
                <c:pt idx="204">
                  <c:v>299.22488400000009</c:v>
                </c:pt>
                <c:pt idx="205">
                  <c:v>299.61248100000012</c:v>
                </c:pt>
                <c:pt idx="206">
                  <c:v>300.77527199999997</c:v>
                </c:pt>
                <c:pt idx="207">
                  <c:v>301.162869</c:v>
                </c:pt>
                <c:pt idx="208">
                  <c:v>303.4884509999992</c:v>
                </c:pt>
                <c:pt idx="209">
                  <c:v>304.263645</c:v>
                </c:pt>
                <c:pt idx="210">
                  <c:v>305.81403299999999</c:v>
                </c:pt>
                <c:pt idx="211">
                  <c:v>307.75201800000002</c:v>
                </c:pt>
                <c:pt idx="212">
                  <c:v>307.75201800000002</c:v>
                </c:pt>
                <c:pt idx="213">
                  <c:v>308.52721200000002</c:v>
                </c:pt>
                <c:pt idx="214">
                  <c:v>309.30240600000002</c:v>
                </c:pt>
                <c:pt idx="215">
                  <c:v>310.85279400000002</c:v>
                </c:pt>
                <c:pt idx="216">
                  <c:v>312.40318200000002</c:v>
                </c:pt>
                <c:pt idx="217">
                  <c:v>313.95357000000001</c:v>
                </c:pt>
                <c:pt idx="218">
                  <c:v>313.95357000000001</c:v>
                </c:pt>
                <c:pt idx="219">
                  <c:v>315.11636099999998</c:v>
                </c:pt>
                <c:pt idx="220">
                  <c:v>316.66674899999998</c:v>
                </c:pt>
                <c:pt idx="221">
                  <c:v>317.44194299999992</c:v>
                </c:pt>
                <c:pt idx="222">
                  <c:v>318.9923309999993</c:v>
                </c:pt>
                <c:pt idx="223">
                  <c:v>317.82954000000001</c:v>
                </c:pt>
                <c:pt idx="224">
                  <c:v>320.15512200000001</c:v>
                </c:pt>
                <c:pt idx="225">
                  <c:v>322.09310699999929</c:v>
                </c:pt>
                <c:pt idx="226">
                  <c:v>322.48070399999921</c:v>
                </c:pt>
                <c:pt idx="227">
                  <c:v>322.86830099999997</c:v>
                </c:pt>
                <c:pt idx="228">
                  <c:v>324.80628600000011</c:v>
                </c:pt>
                <c:pt idx="229">
                  <c:v>324.41868899999992</c:v>
                </c:pt>
                <c:pt idx="230">
                  <c:v>325.96907700000003</c:v>
                </c:pt>
                <c:pt idx="231">
                  <c:v>327.51946500000003</c:v>
                </c:pt>
                <c:pt idx="232">
                  <c:v>327.131868</c:v>
                </c:pt>
                <c:pt idx="233">
                  <c:v>328.68225600000011</c:v>
                </c:pt>
                <c:pt idx="234">
                  <c:v>330.23264399999999</c:v>
                </c:pt>
                <c:pt idx="235">
                  <c:v>330.23264399999999</c:v>
                </c:pt>
                <c:pt idx="236">
                  <c:v>331.78303199999931</c:v>
                </c:pt>
                <c:pt idx="237">
                  <c:v>331.39543500000002</c:v>
                </c:pt>
                <c:pt idx="238">
                  <c:v>332.17062900000002</c:v>
                </c:pt>
                <c:pt idx="239">
                  <c:v>333.72101699999922</c:v>
                </c:pt>
                <c:pt idx="240">
                  <c:v>333.72101699999922</c:v>
                </c:pt>
                <c:pt idx="241">
                  <c:v>334.88380799999999</c:v>
                </c:pt>
                <c:pt idx="242">
                  <c:v>336.04659900000001</c:v>
                </c:pt>
                <c:pt idx="243">
                  <c:v>336.82179300000001</c:v>
                </c:pt>
                <c:pt idx="244">
                  <c:v>337.20938999999993</c:v>
                </c:pt>
                <c:pt idx="245">
                  <c:v>338.75977799999998</c:v>
                </c:pt>
                <c:pt idx="246">
                  <c:v>338.75977799999998</c:v>
                </c:pt>
                <c:pt idx="247">
                  <c:v>339.92256900000001</c:v>
                </c:pt>
                <c:pt idx="248">
                  <c:v>341.08535999999998</c:v>
                </c:pt>
                <c:pt idx="249">
                  <c:v>340.69776300000001</c:v>
                </c:pt>
                <c:pt idx="250">
                  <c:v>341.86055399999998</c:v>
                </c:pt>
                <c:pt idx="251">
                  <c:v>343.79853899999921</c:v>
                </c:pt>
                <c:pt idx="252">
                  <c:v>343.02334499999961</c:v>
                </c:pt>
                <c:pt idx="253">
                  <c:v>344.18613599999929</c:v>
                </c:pt>
                <c:pt idx="254">
                  <c:v>344.57373299999932</c:v>
                </c:pt>
                <c:pt idx="255">
                  <c:v>344.57373299999932</c:v>
                </c:pt>
                <c:pt idx="256">
                  <c:v>344.96132999999929</c:v>
                </c:pt>
                <c:pt idx="257">
                  <c:v>345.348927</c:v>
                </c:pt>
                <c:pt idx="258">
                  <c:v>345.73652399999929</c:v>
                </c:pt>
                <c:pt idx="259">
                  <c:v>346.51171799999918</c:v>
                </c:pt>
                <c:pt idx="260">
                  <c:v>346.51171799999918</c:v>
                </c:pt>
                <c:pt idx="261">
                  <c:v>347.28691199999929</c:v>
                </c:pt>
                <c:pt idx="262">
                  <c:v>348.83730000000003</c:v>
                </c:pt>
                <c:pt idx="263">
                  <c:v>349.224897</c:v>
                </c:pt>
                <c:pt idx="264">
                  <c:v>349.61249400000008</c:v>
                </c:pt>
                <c:pt idx="265">
                  <c:v>350.77528500000011</c:v>
                </c:pt>
                <c:pt idx="266">
                  <c:v>351.55047900000011</c:v>
                </c:pt>
                <c:pt idx="267">
                  <c:v>351.93807599999923</c:v>
                </c:pt>
                <c:pt idx="268">
                  <c:v>353.10086699999999</c:v>
                </c:pt>
                <c:pt idx="269">
                  <c:v>353.10086699999999</c:v>
                </c:pt>
                <c:pt idx="270">
                  <c:v>353.48846399999991</c:v>
                </c:pt>
                <c:pt idx="271">
                  <c:v>355.81404600000002</c:v>
                </c:pt>
                <c:pt idx="272">
                  <c:v>356.20164299999999</c:v>
                </c:pt>
                <c:pt idx="273">
                  <c:v>357.36443400000007</c:v>
                </c:pt>
                <c:pt idx="274">
                  <c:v>359.30241899999999</c:v>
                </c:pt>
                <c:pt idx="275">
                  <c:v>359.69001600000001</c:v>
                </c:pt>
                <c:pt idx="276">
                  <c:v>360.07761299999999</c:v>
                </c:pt>
                <c:pt idx="277">
                  <c:v>360.07761299999999</c:v>
                </c:pt>
                <c:pt idx="278">
                  <c:v>360.8528070000001</c:v>
                </c:pt>
                <c:pt idx="279">
                  <c:v>362.79079200000001</c:v>
                </c:pt>
                <c:pt idx="280">
                  <c:v>364.7287769999993</c:v>
                </c:pt>
                <c:pt idx="281">
                  <c:v>365.11637400000001</c:v>
                </c:pt>
                <c:pt idx="282">
                  <c:v>366.27916499999992</c:v>
                </c:pt>
                <c:pt idx="283">
                  <c:v>366.66676200000012</c:v>
                </c:pt>
                <c:pt idx="284">
                  <c:v>368.60474700000009</c:v>
                </c:pt>
                <c:pt idx="285">
                  <c:v>370.54273200000011</c:v>
                </c:pt>
                <c:pt idx="286">
                  <c:v>371.317926</c:v>
                </c:pt>
                <c:pt idx="287">
                  <c:v>372.09311999999898</c:v>
                </c:pt>
                <c:pt idx="288">
                  <c:v>374.03110499999929</c:v>
                </c:pt>
                <c:pt idx="289">
                  <c:v>375.193896</c:v>
                </c:pt>
                <c:pt idx="290">
                  <c:v>375.96908999999999</c:v>
                </c:pt>
                <c:pt idx="291">
                  <c:v>377.90707500000002</c:v>
                </c:pt>
                <c:pt idx="292">
                  <c:v>377.13188100000002</c:v>
                </c:pt>
                <c:pt idx="293">
                  <c:v>378.68226900000002</c:v>
                </c:pt>
                <c:pt idx="294">
                  <c:v>380.62025399999999</c:v>
                </c:pt>
                <c:pt idx="295">
                  <c:v>381.00785100000002</c:v>
                </c:pt>
                <c:pt idx="296">
                  <c:v>382.55823900000001</c:v>
                </c:pt>
                <c:pt idx="297">
                  <c:v>384.88382100000001</c:v>
                </c:pt>
                <c:pt idx="298">
                  <c:v>384.88382100000001</c:v>
                </c:pt>
                <c:pt idx="299">
                  <c:v>386.82180599999998</c:v>
                </c:pt>
                <c:pt idx="300">
                  <c:v>388.37219399999992</c:v>
                </c:pt>
                <c:pt idx="301">
                  <c:v>390.31017899999961</c:v>
                </c:pt>
                <c:pt idx="302">
                  <c:v>391.860567</c:v>
                </c:pt>
                <c:pt idx="303">
                  <c:v>392.24816399999992</c:v>
                </c:pt>
                <c:pt idx="304">
                  <c:v>393.79855199999929</c:v>
                </c:pt>
                <c:pt idx="305">
                  <c:v>395.34893999999991</c:v>
                </c:pt>
                <c:pt idx="306">
                  <c:v>396.12413400000003</c:v>
                </c:pt>
                <c:pt idx="307">
                  <c:v>396.89932800000003</c:v>
                </c:pt>
                <c:pt idx="308">
                  <c:v>398.44971600000002</c:v>
                </c:pt>
                <c:pt idx="309">
                  <c:v>399.22491000000002</c:v>
                </c:pt>
                <c:pt idx="310">
                  <c:v>400.00010400000002</c:v>
                </c:pt>
                <c:pt idx="311">
                  <c:v>401.16289499999999</c:v>
                </c:pt>
                <c:pt idx="312">
                  <c:v>402.32568600000008</c:v>
                </c:pt>
                <c:pt idx="313">
                  <c:v>402.71328299999999</c:v>
                </c:pt>
                <c:pt idx="314">
                  <c:v>403.48847699999931</c:v>
                </c:pt>
                <c:pt idx="315">
                  <c:v>405.42646200000001</c:v>
                </c:pt>
                <c:pt idx="316">
                  <c:v>406.58925299999999</c:v>
                </c:pt>
                <c:pt idx="317">
                  <c:v>407.3644470000001</c:v>
                </c:pt>
                <c:pt idx="318">
                  <c:v>408.52723800000001</c:v>
                </c:pt>
                <c:pt idx="319">
                  <c:v>409.30243200000012</c:v>
                </c:pt>
                <c:pt idx="320">
                  <c:v>410.07762600000001</c:v>
                </c:pt>
                <c:pt idx="321">
                  <c:v>410.46522299999998</c:v>
                </c:pt>
                <c:pt idx="322">
                  <c:v>411.24041699999992</c:v>
                </c:pt>
                <c:pt idx="323">
                  <c:v>412.40320799999961</c:v>
                </c:pt>
                <c:pt idx="324">
                  <c:v>412.79080499999998</c:v>
                </c:pt>
                <c:pt idx="325">
                  <c:v>413.56599899999998</c:v>
                </c:pt>
                <c:pt idx="326">
                  <c:v>414.72878999999921</c:v>
                </c:pt>
                <c:pt idx="327">
                  <c:v>415.50398400000012</c:v>
                </c:pt>
                <c:pt idx="328">
                  <c:v>416.27917799999932</c:v>
                </c:pt>
                <c:pt idx="329">
                  <c:v>417.44196899999997</c:v>
                </c:pt>
                <c:pt idx="330">
                  <c:v>418.21716299999991</c:v>
                </c:pt>
                <c:pt idx="331">
                  <c:v>419.37995400000011</c:v>
                </c:pt>
                <c:pt idx="332">
                  <c:v>419.37995400000011</c:v>
                </c:pt>
                <c:pt idx="333">
                  <c:v>420.54274500000002</c:v>
                </c:pt>
                <c:pt idx="334">
                  <c:v>421.31793899999991</c:v>
                </c:pt>
                <c:pt idx="335">
                  <c:v>422.09313299999923</c:v>
                </c:pt>
                <c:pt idx="336">
                  <c:v>423.64352100000002</c:v>
                </c:pt>
                <c:pt idx="337">
                  <c:v>424.03111799999903</c:v>
                </c:pt>
                <c:pt idx="338">
                  <c:v>425.96910300000002</c:v>
                </c:pt>
                <c:pt idx="339">
                  <c:v>425.96910300000002</c:v>
                </c:pt>
                <c:pt idx="340">
                  <c:v>427.13189399999999</c:v>
                </c:pt>
                <c:pt idx="341">
                  <c:v>427.51949100000002</c:v>
                </c:pt>
                <c:pt idx="342">
                  <c:v>428.29468500000007</c:v>
                </c:pt>
                <c:pt idx="343">
                  <c:v>429.45747599999999</c:v>
                </c:pt>
                <c:pt idx="344">
                  <c:v>430.23266999999993</c:v>
                </c:pt>
                <c:pt idx="345">
                  <c:v>431.39546100000013</c:v>
                </c:pt>
                <c:pt idx="346">
                  <c:v>432.17065500000001</c:v>
                </c:pt>
                <c:pt idx="347">
                  <c:v>433.33344599999998</c:v>
                </c:pt>
                <c:pt idx="348">
                  <c:v>434.49623699999933</c:v>
                </c:pt>
                <c:pt idx="349">
                  <c:v>436.04662500000001</c:v>
                </c:pt>
                <c:pt idx="350">
                  <c:v>436.04662500000001</c:v>
                </c:pt>
                <c:pt idx="351">
                  <c:v>436.82181899999961</c:v>
                </c:pt>
                <c:pt idx="352">
                  <c:v>437.59701299999921</c:v>
                </c:pt>
                <c:pt idx="353">
                  <c:v>438.37220700000012</c:v>
                </c:pt>
                <c:pt idx="354">
                  <c:v>439.53499799999997</c:v>
                </c:pt>
                <c:pt idx="355">
                  <c:v>440.31019199999997</c:v>
                </c:pt>
                <c:pt idx="356">
                  <c:v>441.47298300000011</c:v>
                </c:pt>
                <c:pt idx="357">
                  <c:v>442.63577400000003</c:v>
                </c:pt>
                <c:pt idx="358">
                  <c:v>443.7985649999992</c:v>
                </c:pt>
                <c:pt idx="359">
                  <c:v>444.57375899999931</c:v>
                </c:pt>
                <c:pt idx="360">
                  <c:v>445.34895300000011</c:v>
                </c:pt>
                <c:pt idx="361">
                  <c:v>446.51174400000002</c:v>
                </c:pt>
                <c:pt idx="362">
                  <c:v>447.67453499999999</c:v>
                </c:pt>
                <c:pt idx="363">
                  <c:v>448.06213200000002</c:v>
                </c:pt>
                <c:pt idx="364">
                  <c:v>449.61252000000002</c:v>
                </c:pt>
                <c:pt idx="365">
                  <c:v>450.77531099999931</c:v>
                </c:pt>
                <c:pt idx="366">
                  <c:v>452.32569899999999</c:v>
                </c:pt>
                <c:pt idx="367">
                  <c:v>453.10089299999999</c:v>
                </c:pt>
                <c:pt idx="368">
                  <c:v>454.6512810000001</c:v>
                </c:pt>
                <c:pt idx="369">
                  <c:v>455.4264749999993</c:v>
                </c:pt>
                <c:pt idx="370">
                  <c:v>456.58926600000001</c:v>
                </c:pt>
                <c:pt idx="371">
                  <c:v>457.75205699999998</c:v>
                </c:pt>
                <c:pt idx="372">
                  <c:v>460.07763899999992</c:v>
                </c:pt>
                <c:pt idx="373">
                  <c:v>460.07763899999992</c:v>
                </c:pt>
                <c:pt idx="374">
                  <c:v>460.85283300000009</c:v>
                </c:pt>
                <c:pt idx="375">
                  <c:v>463.56601199999932</c:v>
                </c:pt>
                <c:pt idx="376">
                  <c:v>463.95360899999997</c:v>
                </c:pt>
                <c:pt idx="377">
                  <c:v>466.27919100000003</c:v>
                </c:pt>
                <c:pt idx="378">
                  <c:v>467.44198200000011</c:v>
                </c:pt>
                <c:pt idx="379">
                  <c:v>468.60477300000002</c:v>
                </c:pt>
                <c:pt idx="380">
                  <c:v>470.54275799999999</c:v>
                </c:pt>
                <c:pt idx="381">
                  <c:v>471.31795199999999</c:v>
                </c:pt>
                <c:pt idx="382">
                  <c:v>473.25593700000002</c:v>
                </c:pt>
                <c:pt idx="383">
                  <c:v>474.80632500000002</c:v>
                </c:pt>
                <c:pt idx="384">
                  <c:v>476.35671300000001</c:v>
                </c:pt>
                <c:pt idx="385">
                  <c:v>477.51950399999998</c:v>
                </c:pt>
                <c:pt idx="386">
                  <c:v>479.45748900000001</c:v>
                </c:pt>
                <c:pt idx="387">
                  <c:v>480.23268300000012</c:v>
                </c:pt>
                <c:pt idx="388">
                  <c:v>481.78307099999961</c:v>
                </c:pt>
                <c:pt idx="389">
                  <c:v>482.94586200000009</c:v>
                </c:pt>
                <c:pt idx="390">
                  <c:v>484.49624999999929</c:v>
                </c:pt>
                <c:pt idx="391">
                  <c:v>487.20942900000011</c:v>
                </c:pt>
                <c:pt idx="392">
                  <c:v>488.37222000000008</c:v>
                </c:pt>
                <c:pt idx="393">
                  <c:v>491.08539899999931</c:v>
                </c:pt>
                <c:pt idx="394">
                  <c:v>493.02338400000002</c:v>
                </c:pt>
                <c:pt idx="395">
                  <c:v>494.18617499999931</c:v>
                </c:pt>
                <c:pt idx="396">
                  <c:v>495.73656299999919</c:v>
                </c:pt>
                <c:pt idx="397">
                  <c:v>497.67454800000002</c:v>
                </c:pt>
                <c:pt idx="398">
                  <c:v>499.22493600000001</c:v>
                </c:pt>
                <c:pt idx="399">
                  <c:v>500.77532400000001</c:v>
                </c:pt>
                <c:pt idx="400">
                  <c:v>502.7133089999993</c:v>
                </c:pt>
                <c:pt idx="401">
                  <c:v>503.4885029999993</c:v>
                </c:pt>
                <c:pt idx="402">
                  <c:v>504.26369699999998</c:v>
                </c:pt>
                <c:pt idx="403">
                  <c:v>506.97687599999921</c:v>
                </c:pt>
                <c:pt idx="404">
                  <c:v>508.13966700000009</c:v>
                </c:pt>
                <c:pt idx="405">
                  <c:v>509.69005499999997</c:v>
                </c:pt>
                <c:pt idx="406">
                  <c:v>510.46524899999997</c:v>
                </c:pt>
                <c:pt idx="407">
                  <c:v>512.40323400000011</c:v>
                </c:pt>
                <c:pt idx="408">
                  <c:v>514.3412189999982</c:v>
                </c:pt>
                <c:pt idx="409">
                  <c:v>515.50401000000011</c:v>
                </c:pt>
                <c:pt idx="410">
                  <c:v>516.66680100000008</c:v>
                </c:pt>
                <c:pt idx="411">
                  <c:v>518.60478600000044</c:v>
                </c:pt>
                <c:pt idx="412">
                  <c:v>520.54277100000002</c:v>
                </c:pt>
                <c:pt idx="413">
                  <c:v>522.09315900000001</c:v>
                </c:pt>
                <c:pt idx="414">
                  <c:v>524.03114399999936</c:v>
                </c:pt>
                <c:pt idx="415">
                  <c:v>524.80633799999998</c:v>
                </c:pt>
                <c:pt idx="416">
                  <c:v>527.51951700000006</c:v>
                </c:pt>
                <c:pt idx="417">
                  <c:v>528.68230800000003</c:v>
                </c:pt>
                <c:pt idx="418">
                  <c:v>529.45750199999895</c:v>
                </c:pt>
                <c:pt idx="419">
                  <c:v>531.00788999999997</c:v>
                </c:pt>
                <c:pt idx="420">
                  <c:v>532.945875</c:v>
                </c:pt>
                <c:pt idx="421">
                  <c:v>534.88386000000003</c:v>
                </c:pt>
                <c:pt idx="422">
                  <c:v>536.43424799999912</c:v>
                </c:pt>
                <c:pt idx="423">
                  <c:v>538.75983000000008</c:v>
                </c:pt>
                <c:pt idx="424">
                  <c:v>540.31021799999871</c:v>
                </c:pt>
                <c:pt idx="425">
                  <c:v>541.86060599999894</c:v>
                </c:pt>
                <c:pt idx="426">
                  <c:v>543.79859099999999</c:v>
                </c:pt>
                <c:pt idx="427">
                  <c:v>545.3489790000001</c:v>
                </c:pt>
                <c:pt idx="428">
                  <c:v>547.67456100000004</c:v>
                </c:pt>
                <c:pt idx="429">
                  <c:v>549.61254600000007</c:v>
                </c:pt>
                <c:pt idx="430">
                  <c:v>551.9381279999991</c:v>
                </c:pt>
                <c:pt idx="431">
                  <c:v>553.87611299999912</c:v>
                </c:pt>
                <c:pt idx="432">
                  <c:v>553.87611299999912</c:v>
                </c:pt>
                <c:pt idx="433">
                  <c:v>556.97688900000003</c:v>
                </c:pt>
                <c:pt idx="434">
                  <c:v>558.91487400000005</c:v>
                </c:pt>
                <c:pt idx="435">
                  <c:v>560.07766499999912</c:v>
                </c:pt>
                <c:pt idx="436">
                  <c:v>562.01564999999937</c:v>
                </c:pt>
                <c:pt idx="437">
                  <c:v>563.95363500000008</c:v>
                </c:pt>
                <c:pt idx="438">
                  <c:v>563.95363500000008</c:v>
                </c:pt>
                <c:pt idx="439">
                  <c:v>565.89161999999897</c:v>
                </c:pt>
                <c:pt idx="440">
                  <c:v>567.44200799999908</c:v>
                </c:pt>
                <c:pt idx="441">
                  <c:v>568.21720199999936</c:v>
                </c:pt>
                <c:pt idx="442">
                  <c:v>570.5427840000001</c:v>
                </c:pt>
                <c:pt idx="443">
                  <c:v>571.70557500000007</c:v>
                </c:pt>
                <c:pt idx="444">
                  <c:v>572.09317199999998</c:v>
                </c:pt>
                <c:pt idx="445">
                  <c:v>572.86836599999936</c:v>
                </c:pt>
                <c:pt idx="446">
                  <c:v>574.41875400000004</c:v>
                </c:pt>
                <c:pt idx="447">
                  <c:v>575.19394799999998</c:v>
                </c:pt>
                <c:pt idx="448">
                  <c:v>576.74433600000054</c:v>
                </c:pt>
                <c:pt idx="449">
                  <c:v>579.06991799999912</c:v>
                </c:pt>
                <c:pt idx="450">
                  <c:v>580.62030600000003</c:v>
                </c:pt>
                <c:pt idx="451">
                  <c:v>582.17069400000003</c:v>
                </c:pt>
                <c:pt idx="452">
                  <c:v>584.10867900000005</c:v>
                </c:pt>
                <c:pt idx="453">
                  <c:v>586.04666399999871</c:v>
                </c:pt>
                <c:pt idx="454">
                  <c:v>587.20945500000005</c:v>
                </c:pt>
                <c:pt idx="455">
                  <c:v>589.5350370000001</c:v>
                </c:pt>
                <c:pt idx="456">
                  <c:v>589.92263399999911</c:v>
                </c:pt>
                <c:pt idx="457">
                  <c:v>592.63581299999998</c:v>
                </c:pt>
                <c:pt idx="458">
                  <c:v>592.63581299999998</c:v>
                </c:pt>
                <c:pt idx="459">
                  <c:v>591.86061899999834</c:v>
                </c:pt>
                <c:pt idx="460">
                  <c:v>594.18620099999998</c:v>
                </c:pt>
                <c:pt idx="461">
                  <c:v>595.34899200000007</c:v>
                </c:pt>
                <c:pt idx="462">
                  <c:v>596.89938000000006</c:v>
                </c:pt>
                <c:pt idx="463">
                  <c:v>597.67457400000001</c:v>
                </c:pt>
                <c:pt idx="464">
                  <c:v>597.67457400000001</c:v>
                </c:pt>
                <c:pt idx="465">
                  <c:v>598.06217099999935</c:v>
                </c:pt>
                <c:pt idx="466">
                  <c:v>599.61255899999935</c:v>
                </c:pt>
                <c:pt idx="467">
                  <c:v>599.61255899999935</c:v>
                </c:pt>
                <c:pt idx="468">
                  <c:v>600.77535</c:v>
                </c:pt>
                <c:pt idx="469">
                  <c:v>602.325738</c:v>
                </c:pt>
                <c:pt idx="470">
                  <c:v>603.10093200000006</c:v>
                </c:pt>
                <c:pt idx="471">
                  <c:v>604.26372300000003</c:v>
                </c:pt>
                <c:pt idx="472">
                  <c:v>606.20170800000005</c:v>
                </c:pt>
                <c:pt idx="473">
                  <c:v>607.36449899999911</c:v>
                </c:pt>
                <c:pt idx="474">
                  <c:v>608.52728999999897</c:v>
                </c:pt>
                <c:pt idx="475">
                  <c:v>610.07767799999999</c:v>
                </c:pt>
                <c:pt idx="476">
                  <c:v>611.62806599999999</c:v>
                </c:pt>
                <c:pt idx="477">
                  <c:v>612.79085700000007</c:v>
                </c:pt>
                <c:pt idx="478">
                  <c:v>613.95364799999936</c:v>
                </c:pt>
                <c:pt idx="479">
                  <c:v>615.11643900000001</c:v>
                </c:pt>
                <c:pt idx="480">
                  <c:v>616.6668269999991</c:v>
                </c:pt>
                <c:pt idx="481">
                  <c:v>617.44202099999882</c:v>
                </c:pt>
                <c:pt idx="482">
                  <c:v>618.99240900000007</c:v>
                </c:pt>
                <c:pt idx="483">
                  <c:v>620.54279700000006</c:v>
                </c:pt>
                <c:pt idx="484">
                  <c:v>621.70558800000003</c:v>
                </c:pt>
                <c:pt idx="485">
                  <c:v>623.25597600000003</c:v>
                </c:pt>
                <c:pt idx="486">
                  <c:v>625.96915499999898</c:v>
                </c:pt>
                <c:pt idx="487">
                  <c:v>626.74434900000006</c:v>
                </c:pt>
                <c:pt idx="488">
                  <c:v>627.51954300000011</c:v>
                </c:pt>
                <c:pt idx="489">
                  <c:v>631.39551299999937</c:v>
                </c:pt>
                <c:pt idx="490">
                  <c:v>632.17070699999999</c:v>
                </c:pt>
                <c:pt idx="491">
                  <c:v>634.10869200000002</c:v>
                </c:pt>
                <c:pt idx="492">
                  <c:v>636.43427400000007</c:v>
                </c:pt>
                <c:pt idx="493">
                  <c:v>638.75985600000001</c:v>
                </c:pt>
                <c:pt idx="494">
                  <c:v>641.08543799999995</c:v>
                </c:pt>
                <c:pt idx="495">
                  <c:v>644.9614079999991</c:v>
                </c:pt>
                <c:pt idx="496">
                  <c:v>645.34900499999935</c:v>
                </c:pt>
                <c:pt idx="497">
                  <c:v>648.06218399999898</c:v>
                </c:pt>
                <c:pt idx="498">
                  <c:v>650.38776600000006</c:v>
                </c:pt>
                <c:pt idx="499">
                  <c:v>652.32575099999997</c:v>
                </c:pt>
                <c:pt idx="500">
                  <c:v>653.87613900000008</c:v>
                </c:pt>
                <c:pt idx="501">
                  <c:v>656.58931800000005</c:v>
                </c:pt>
                <c:pt idx="502">
                  <c:v>658.13970600000005</c:v>
                </c:pt>
                <c:pt idx="503">
                  <c:v>660.85288499999911</c:v>
                </c:pt>
                <c:pt idx="504">
                  <c:v>662.40327300000001</c:v>
                </c:pt>
                <c:pt idx="505">
                  <c:v>665.11645200000009</c:v>
                </c:pt>
                <c:pt idx="506">
                  <c:v>667.44203399999935</c:v>
                </c:pt>
                <c:pt idx="507">
                  <c:v>669.76761599999895</c:v>
                </c:pt>
                <c:pt idx="508">
                  <c:v>672.09319800000003</c:v>
                </c:pt>
                <c:pt idx="509">
                  <c:v>674.806377</c:v>
                </c:pt>
                <c:pt idx="510">
                  <c:v>676.74436200000002</c:v>
                </c:pt>
                <c:pt idx="511">
                  <c:v>678.68234700000005</c:v>
                </c:pt>
                <c:pt idx="512">
                  <c:v>681.00792899999908</c:v>
                </c:pt>
                <c:pt idx="513">
                  <c:v>681.39552599999911</c:v>
                </c:pt>
                <c:pt idx="514">
                  <c:v>683.72110800000007</c:v>
                </c:pt>
                <c:pt idx="515">
                  <c:v>686.0466899999991</c:v>
                </c:pt>
                <c:pt idx="516">
                  <c:v>687.98467500000004</c:v>
                </c:pt>
                <c:pt idx="517">
                  <c:v>689.92265999999881</c:v>
                </c:pt>
                <c:pt idx="518">
                  <c:v>692.63583900000003</c:v>
                </c:pt>
                <c:pt idx="519">
                  <c:v>694.57382400000006</c:v>
                </c:pt>
                <c:pt idx="520">
                  <c:v>696.89940600000011</c:v>
                </c:pt>
                <c:pt idx="521">
                  <c:v>699.22498800000005</c:v>
                </c:pt>
                <c:pt idx="522">
                  <c:v>701.93816699999911</c:v>
                </c:pt>
                <c:pt idx="523">
                  <c:v>704.65134599999999</c:v>
                </c:pt>
                <c:pt idx="524">
                  <c:v>705.81413700000007</c:v>
                </c:pt>
                <c:pt idx="525">
                  <c:v>708.13971900000001</c:v>
                </c:pt>
                <c:pt idx="526">
                  <c:v>710.07770400000004</c:v>
                </c:pt>
                <c:pt idx="527">
                  <c:v>712.40328599999998</c:v>
                </c:pt>
                <c:pt idx="528">
                  <c:v>713.56607700000006</c:v>
                </c:pt>
                <c:pt idx="529">
                  <c:v>715.11646500000006</c:v>
                </c:pt>
                <c:pt idx="530">
                  <c:v>717.05445000000009</c:v>
                </c:pt>
                <c:pt idx="531">
                  <c:v>717.44204699999909</c:v>
                </c:pt>
                <c:pt idx="532">
                  <c:v>718.21724100000006</c:v>
                </c:pt>
                <c:pt idx="533">
                  <c:v>719.76762899999846</c:v>
                </c:pt>
                <c:pt idx="534">
                  <c:v>720.93041999999923</c:v>
                </c:pt>
                <c:pt idx="535">
                  <c:v>723.25600200000008</c:v>
                </c:pt>
                <c:pt idx="536">
                  <c:v>725.19398700000045</c:v>
                </c:pt>
                <c:pt idx="537">
                  <c:v>726.74437499999999</c:v>
                </c:pt>
                <c:pt idx="538">
                  <c:v>729.06995699999936</c:v>
                </c:pt>
                <c:pt idx="539">
                  <c:v>730.23274800000002</c:v>
                </c:pt>
                <c:pt idx="540">
                  <c:v>732.17073300000004</c:v>
                </c:pt>
                <c:pt idx="541">
                  <c:v>732.94592699999907</c:v>
                </c:pt>
                <c:pt idx="542">
                  <c:v>733.33352399999922</c:v>
                </c:pt>
                <c:pt idx="543">
                  <c:v>734.88391200000012</c:v>
                </c:pt>
                <c:pt idx="544">
                  <c:v>736.82189699999935</c:v>
                </c:pt>
                <c:pt idx="545">
                  <c:v>737.59709100000009</c:v>
                </c:pt>
                <c:pt idx="546">
                  <c:v>738.75988199999995</c:v>
                </c:pt>
                <c:pt idx="547">
                  <c:v>740.69786699999997</c:v>
                </c:pt>
                <c:pt idx="548">
                  <c:v>741.47306100000003</c:v>
                </c:pt>
                <c:pt idx="549">
                  <c:v>744.96143399999937</c:v>
                </c:pt>
                <c:pt idx="550">
                  <c:v>744.96143399999937</c:v>
                </c:pt>
                <c:pt idx="551">
                  <c:v>744.96143399999937</c:v>
                </c:pt>
                <c:pt idx="552">
                  <c:v>748.44980699999996</c:v>
                </c:pt>
                <c:pt idx="553">
                  <c:v>748.44980699999996</c:v>
                </c:pt>
                <c:pt idx="554">
                  <c:v>748.83740399999908</c:v>
                </c:pt>
                <c:pt idx="555">
                  <c:v>750.38779199999999</c:v>
                </c:pt>
                <c:pt idx="556">
                  <c:v>752.32577700000002</c:v>
                </c:pt>
                <c:pt idx="557">
                  <c:v>752.71337400000095</c:v>
                </c:pt>
                <c:pt idx="558">
                  <c:v>755.4265529999991</c:v>
                </c:pt>
                <c:pt idx="559">
                  <c:v>755.4265529999991</c:v>
                </c:pt>
                <c:pt idx="560">
                  <c:v>756.20174700000007</c:v>
                </c:pt>
                <c:pt idx="561">
                  <c:v>757.75213500000007</c:v>
                </c:pt>
                <c:pt idx="562">
                  <c:v>758.5273289999991</c:v>
                </c:pt>
                <c:pt idx="563">
                  <c:v>758.5273289999991</c:v>
                </c:pt>
                <c:pt idx="564">
                  <c:v>758.91492599999935</c:v>
                </c:pt>
                <c:pt idx="565">
                  <c:v>759.69012000000009</c:v>
                </c:pt>
                <c:pt idx="566">
                  <c:v>761.62810500000001</c:v>
                </c:pt>
                <c:pt idx="567">
                  <c:v>763.56608999999912</c:v>
                </c:pt>
                <c:pt idx="568">
                  <c:v>763.17849300000046</c:v>
                </c:pt>
                <c:pt idx="569">
                  <c:v>764.34128399999884</c:v>
                </c:pt>
                <c:pt idx="570">
                  <c:v>765.89167200000009</c:v>
                </c:pt>
                <c:pt idx="571">
                  <c:v>765.50407500000006</c:v>
                </c:pt>
                <c:pt idx="572">
                  <c:v>766.66686599999923</c:v>
                </c:pt>
                <c:pt idx="573">
                  <c:v>767.44205999999895</c:v>
                </c:pt>
                <c:pt idx="574">
                  <c:v>769.38004500000011</c:v>
                </c:pt>
                <c:pt idx="575">
                  <c:v>770.93043300000011</c:v>
                </c:pt>
                <c:pt idx="576">
                  <c:v>773.25601499999937</c:v>
                </c:pt>
                <c:pt idx="577">
                  <c:v>775.19400000000007</c:v>
                </c:pt>
                <c:pt idx="578">
                  <c:v>775.96919399999911</c:v>
                </c:pt>
                <c:pt idx="579">
                  <c:v>776.74438799999996</c:v>
                </c:pt>
                <c:pt idx="580">
                  <c:v>777.51958200000001</c:v>
                </c:pt>
                <c:pt idx="581">
                  <c:v>779.84516399999882</c:v>
                </c:pt>
                <c:pt idx="582">
                  <c:v>781.00795499999936</c:v>
                </c:pt>
                <c:pt idx="583">
                  <c:v>781.78314900000055</c:v>
                </c:pt>
                <c:pt idx="584">
                  <c:v>783.33353700000009</c:v>
                </c:pt>
                <c:pt idx="585">
                  <c:v>784.88392500000009</c:v>
                </c:pt>
                <c:pt idx="586">
                  <c:v>786.82190999999909</c:v>
                </c:pt>
                <c:pt idx="587">
                  <c:v>788.75989500000014</c:v>
                </c:pt>
                <c:pt idx="588">
                  <c:v>790.31028299999912</c:v>
                </c:pt>
                <c:pt idx="589">
                  <c:v>794.18625299999997</c:v>
                </c:pt>
                <c:pt idx="590">
                  <c:v>793.79865600000005</c:v>
                </c:pt>
                <c:pt idx="591">
                  <c:v>794.57384999999999</c:v>
                </c:pt>
                <c:pt idx="592">
                  <c:v>796.12423799999999</c:v>
                </c:pt>
                <c:pt idx="593">
                  <c:v>797.67462599999999</c:v>
                </c:pt>
                <c:pt idx="594">
                  <c:v>798.83741699999882</c:v>
                </c:pt>
                <c:pt idx="595">
                  <c:v>801.16299899999922</c:v>
                </c:pt>
                <c:pt idx="596">
                  <c:v>801.16299899999922</c:v>
                </c:pt>
                <c:pt idx="597">
                  <c:v>802.32578999999998</c:v>
                </c:pt>
                <c:pt idx="598">
                  <c:v>803.87617799999998</c:v>
                </c:pt>
                <c:pt idx="599">
                  <c:v>801.55059599999936</c:v>
                </c:pt>
              </c:numCache>
            </c:numRef>
          </c:yVal>
          <c:smooth val="0"/>
          <c:extLst>
            <c:ext xmlns:c16="http://schemas.microsoft.com/office/drawing/2014/chart" uri="{C3380CC4-5D6E-409C-BE32-E72D297353CC}">
              <c16:uniqueId val="{00000000-1B36-4F0D-A0B4-9F0D5CD93BFD}"/>
            </c:ext>
          </c:extLst>
        </c:ser>
        <c:ser>
          <c:idx val="1"/>
          <c:order val="1"/>
          <c:tx>
            <c:strRef>
              <c:f>Sheet1!$G$14</c:f>
              <c:strCache>
                <c:ptCount val="1"/>
                <c:pt idx="0">
                  <c:v>CPI</c:v>
                </c:pt>
              </c:strCache>
            </c:strRef>
          </c:tx>
          <c:spPr>
            <a:ln w="47625">
              <a:solidFill>
                <a:srgbClr val="FF0000"/>
              </a:solidFill>
            </a:ln>
          </c:spPr>
          <c:marker>
            <c:symbol val="none"/>
          </c:marker>
          <c:xVal>
            <c:numRef>
              <c:f>Sheet1!$F$15:$F$614</c:f>
              <c:numCache>
                <c:formatCode>0.00</c:formatCode>
                <c:ptCount val="600"/>
                <c:pt idx="0">
                  <c:v>1965</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c:v>
                </c:pt>
                <c:pt idx="13">
                  <c:v>1966.0833333333301</c:v>
                </c:pt>
                <c:pt idx="14">
                  <c:v>1966.1666666666699</c:v>
                </c:pt>
                <c:pt idx="15">
                  <c:v>1966.25</c:v>
                </c:pt>
                <c:pt idx="16">
                  <c:v>1966.3333333333301</c:v>
                </c:pt>
                <c:pt idx="17">
                  <c:v>1966.4166666666699</c:v>
                </c:pt>
                <c:pt idx="18">
                  <c:v>1966.5</c:v>
                </c:pt>
                <c:pt idx="19">
                  <c:v>1966.5833333333301</c:v>
                </c:pt>
                <c:pt idx="20">
                  <c:v>1966.6666666666699</c:v>
                </c:pt>
                <c:pt idx="21">
                  <c:v>1966.75</c:v>
                </c:pt>
                <c:pt idx="22">
                  <c:v>1966.8333333333301</c:v>
                </c:pt>
                <c:pt idx="23">
                  <c:v>1966.9166666666599</c:v>
                </c:pt>
                <c:pt idx="24">
                  <c:v>1967</c:v>
                </c:pt>
                <c:pt idx="25">
                  <c:v>1967.0833333333301</c:v>
                </c:pt>
                <c:pt idx="26">
                  <c:v>1967.1666666666599</c:v>
                </c:pt>
                <c:pt idx="27">
                  <c:v>1967.25</c:v>
                </c:pt>
                <c:pt idx="28">
                  <c:v>1967.3333333333301</c:v>
                </c:pt>
                <c:pt idx="29">
                  <c:v>1967.4166666666599</c:v>
                </c:pt>
                <c:pt idx="30">
                  <c:v>1967.5</c:v>
                </c:pt>
                <c:pt idx="31">
                  <c:v>1967.5833333333301</c:v>
                </c:pt>
                <c:pt idx="32">
                  <c:v>1967.6666666666599</c:v>
                </c:pt>
                <c:pt idx="33">
                  <c:v>1967.75</c:v>
                </c:pt>
                <c:pt idx="34">
                  <c:v>1967.8333333333301</c:v>
                </c:pt>
                <c:pt idx="35">
                  <c:v>1967.9166666666599</c:v>
                </c:pt>
                <c:pt idx="36">
                  <c:v>1968</c:v>
                </c:pt>
                <c:pt idx="37">
                  <c:v>1968.0833333333301</c:v>
                </c:pt>
                <c:pt idx="38">
                  <c:v>1968.1666666666599</c:v>
                </c:pt>
                <c:pt idx="39">
                  <c:v>1968.25</c:v>
                </c:pt>
                <c:pt idx="40">
                  <c:v>1968.3333333333301</c:v>
                </c:pt>
                <c:pt idx="41">
                  <c:v>1968.4166666666599</c:v>
                </c:pt>
                <c:pt idx="42">
                  <c:v>1968.5</c:v>
                </c:pt>
                <c:pt idx="43">
                  <c:v>1968.5833333333301</c:v>
                </c:pt>
                <c:pt idx="44">
                  <c:v>1968.6666666666599</c:v>
                </c:pt>
                <c:pt idx="45">
                  <c:v>1968.75</c:v>
                </c:pt>
                <c:pt idx="46">
                  <c:v>1968.8333333333301</c:v>
                </c:pt>
                <c:pt idx="47">
                  <c:v>1968.9166666666599</c:v>
                </c:pt>
                <c:pt idx="48">
                  <c:v>1969</c:v>
                </c:pt>
                <c:pt idx="49">
                  <c:v>1969.0833333333301</c:v>
                </c:pt>
                <c:pt idx="50">
                  <c:v>1969.1666666666599</c:v>
                </c:pt>
                <c:pt idx="51">
                  <c:v>1969.25</c:v>
                </c:pt>
                <c:pt idx="52">
                  <c:v>1969.3333333333301</c:v>
                </c:pt>
                <c:pt idx="53">
                  <c:v>1969.4166666666599</c:v>
                </c:pt>
                <c:pt idx="54">
                  <c:v>1969.5</c:v>
                </c:pt>
                <c:pt idx="55">
                  <c:v>1969.5833333333301</c:v>
                </c:pt>
                <c:pt idx="56">
                  <c:v>1969.6666666666599</c:v>
                </c:pt>
                <c:pt idx="57">
                  <c:v>1969.75</c:v>
                </c:pt>
                <c:pt idx="58">
                  <c:v>1969.8333333333301</c:v>
                </c:pt>
                <c:pt idx="59">
                  <c:v>1969.9166666666599</c:v>
                </c:pt>
                <c:pt idx="60">
                  <c:v>1970</c:v>
                </c:pt>
                <c:pt idx="61">
                  <c:v>1970.0833333333301</c:v>
                </c:pt>
                <c:pt idx="62">
                  <c:v>1970.1666666666599</c:v>
                </c:pt>
                <c:pt idx="63">
                  <c:v>1970.25</c:v>
                </c:pt>
                <c:pt idx="64">
                  <c:v>1970.3333333333301</c:v>
                </c:pt>
                <c:pt idx="65">
                  <c:v>1970.4166666666599</c:v>
                </c:pt>
                <c:pt idx="66">
                  <c:v>1970.49999999999</c:v>
                </c:pt>
                <c:pt idx="67">
                  <c:v>1970.5833333333301</c:v>
                </c:pt>
                <c:pt idx="68">
                  <c:v>1970.6666666666599</c:v>
                </c:pt>
                <c:pt idx="69">
                  <c:v>1970.74999999999</c:v>
                </c:pt>
                <c:pt idx="70">
                  <c:v>1970.8333333333301</c:v>
                </c:pt>
                <c:pt idx="71">
                  <c:v>1970.9166666666599</c:v>
                </c:pt>
                <c:pt idx="72">
                  <c:v>1970.99999999999</c:v>
                </c:pt>
                <c:pt idx="73">
                  <c:v>1971.0833333333301</c:v>
                </c:pt>
                <c:pt idx="74">
                  <c:v>1971.1666666666599</c:v>
                </c:pt>
                <c:pt idx="75">
                  <c:v>1971.24999999999</c:v>
                </c:pt>
                <c:pt idx="76">
                  <c:v>1971.3333333333301</c:v>
                </c:pt>
                <c:pt idx="77">
                  <c:v>1971.4166666666599</c:v>
                </c:pt>
                <c:pt idx="78">
                  <c:v>1971.49999999999</c:v>
                </c:pt>
                <c:pt idx="79">
                  <c:v>1971.5833333333301</c:v>
                </c:pt>
                <c:pt idx="80">
                  <c:v>1971.6666666666599</c:v>
                </c:pt>
                <c:pt idx="81">
                  <c:v>1971.74999999999</c:v>
                </c:pt>
                <c:pt idx="82">
                  <c:v>1971.8333333333301</c:v>
                </c:pt>
                <c:pt idx="83">
                  <c:v>1971.9166666666599</c:v>
                </c:pt>
                <c:pt idx="84">
                  <c:v>1971.99999999999</c:v>
                </c:pt>
                <c:pt idx="85">
                  <c:v>1972.0833333333301</c:v>
                </c:pt>
                <c:pt idx="86">
                  <c:v>1972.1666666666599</c:v>
                </c:pt>
                <c:pt idx="87">
                  <c:v>1972.24999999999</c:v>
                </c:pt>
                <c:pt idx="88">
                  <c:v>1972.3333333333301</c:v>
                </c:pt>
                <c:pt idx="89">
                  <c:v>1972.4166666666599</c:v>
                </c:pt>
                <c:pt idx="90">
                  <c:v>1972.49999999999</c:v>
                </c:pt>
                <c:pt idx="91">
                  <c:v>1972.5833333333301</c:v>
                </c:pt>
                <c:pt idx="92">
                  <c:v>1972.6666666666599</c:v>
                </c:pt>
                <c:pt idx="93">
                  <c:v>1972.74999999999</c:v>
                </c:pt>
                <c:pt idx="94">
                  <c:v>1972.8333333333301</c:v>
                </c:pt>
                <c:pt idx="95">
                  <c:v>1972.9166666666599</c:v>
                </c:pt>
                <c:pt idx="96">
                  <c:v>1972.99999999999</c:v>
                </c:pt>
                <c:pt idx="97">
                  <c:v>1973.0833333333301</c:v>
                </c:pt>
                <c:pt idx="98">
                  <c:v>1973.1666666666599</c:v>
                </c:pt>
                <c:pt idx="99">
                  <c:v>1973.24999999999</c:v>
                </c:pt>
                <c:pt idx="100">
                  <c:v>1973.3333333333301</c:v>
                </c:pt>
                <c:pt idx="101">
                  <c:v>1973.4166666666599</c:v>
                </c:pt>
                <c:pt idx="102">
                  <c:v>1973.49999999999</c:v>
                </c:pt>
                <c:pt idx="103">
                  <c:v>1973.5833333333301</c:v>
                </c:pt>
                <c:pt idx="104">
                  <c:v>1973.6666666666599</c:v>
                </c:pt>
                <c:pt idx="105">
                  <c:v>1973.74999999999</c:v>
                </c:pt>
                <c:pt idx="106">
                  <c:v>1973.8333333333301</c:v>
                </c:pt>
                <c:pt idx="107">
                  <c:v>1973.9166666666599</c:v>
                </c:pt>
                <c:pt idx="108">
                  <c:v>1973.99999999999</c:v>
                </c:pt>
                <c:pt idx="109">
                  <c:v>1974.0833333333301</c:v>
                </c:pt>
                <c:pt idx="110">
                  <c:v>1974.1666666666599</c:v>
                </c:pt>
                <c:pt idx="111">
                  <c:v>1974.24999999999</c:v>
                </c:pt>
                <c:pt idx="112">
                  <c:v>1974.3333333333201</c:v>
                </c:pt>
                <c:pt idx="113">
                  <c:v>1974.4166666666599</c:v>
                </c:pt>
                <c:pt idx="114">
                  <c:v>1974.49999999999</c:v>
                </c:pt>
                <c:pt idx="115">
                  <c:v>1974.5833333333201</c:v>
                </c:pt>
                <c:pt idx="116">
                  <c:v>1974.6666666666599</c:v>
                </c:pt>
                <c:pt idx="117">
                  <c:v>1974.74999999999</c:v>
                </c:pt>
                <c:pt idx="118">
                  <c:v>1974.8333333333201</c:v>
                </c:pt>
                <c:pt idx="119">
                  <c:v>1974.9166666666599</c:v>
                </c:pt>
                <c:pt idx="120">
                  <c:v>1974.99999999999</c:v>
                </c:pt>
                <c:pt idx="121">
                  <c:v>1975.0833333333201</c:v>
                </c:pt>
                <c:pt idx="122">
                  <c:v>1975.1666666666599</c:v>
                </c:pt>
                <c:pt idx="123">
                  <c:v>1975.24999999999</c:v>
                </c:pt>
                <c:pt idx="124">
                  <c:v>1975.3333333333201</c:v>
                </c:pt>
                <c:pt idx="125">
                  <c:v>1975.4166666666599</c:v>
                </c:pt>
                <c:pt idx="126">
                  <c:v>1975.49999999999</c:v>
                </c:pt>
                <c:pt idx="127">
                  <c:v>1975.5833333333201</c:v>
                </c:pt>
                <c:pt idx="128">
                  <c:v>1975.6666666666599</c:v>
                </c:pt>
                <c:pt idx="129">
                  <c:v>1975.74999999999</c:v>
                </c:pt>
                <c:pt idx="130">
                  <c:v>1975.8333333333201</c:v>
                </c:pt>
                <c:pt idx="131">
                  <c:v>1975.9166666666599</c:v>
                </c:pt>
                <c:pt idx="132">
                  <c:v>1975.99999999999</c:v>
                </c:pt>
                <c:pt idx="133">
                  <c:v>1976.0833333333201</c:v>
                </c:pt>
                <c:pt idx="134">
                  <c:v>1976.1666666666599</c:v>
                </c:pt>
                <c:pt idx="135">
                  <c:v>1976.24999999999</c:v>
                </c:pt>
                <c:pt idx="136">
                  <c:v>1976.3333333333201</c:v>
                </c:pt>
                <c:pt idx="137">
                  <c:v>1976.4166666666599</c:v>
                </c:pt>
                <c:pt idx="138">
                  <c:v>1976.49999999999</c:v>
                </c:pt>
                <c:pt idx="139">
                  <c:v>1976.5833333333201</c:v>
                </c:pt>
                <c:pt idx="140">
                  <c:v>1976.6666666666599</c:v>
                </c:pt>
                <c:pt idx="141">
                  <c:v>1976.74999999999</c:v>
                </c:pt>
                <c:pt idx="142">
                  <c:v>1976.8333333333201</c:v>
                </c:pt>
                <c:pt idx="143">
                  <c:v>1976.9166666666599</c:v>
                </c:pt>
                <c:pt idx="144">
                  <c:v>1976.99999999999</c:v>
                </c:pt>
                <c:pt idx="145">
                  <c:v>1977.0833333333201</c:v>
                </c:pt>
                <c:pt idx="146">
                  <c:v>1977.1666666666599</c:v>
                </c:pt>
                <c:pt idx="147">
                  <c:v>1977.24999999999</c:v>
                </c:pt>
                <c:pt idx="148">
                  <c:v>1977.3333333333201</c:v>
                </c:pt>
                <c:pt idx="149">
                  <c:v>1977.4166666666599</c:v>
                </c:pt>
                <c:pt idx="150">
                  <c:v>1977.49999999999</c:v>
                </c:pt>
                <c:pt idx="151">
                  <c:v>1977.5833333333201</c:v>
                </c:pt>
                <c:pt idx="152">
                  <c:v>1977.6666666666599</c:v>
                </c:pt>
                <c:pt idx="153">
                  <c:v>1977.74999999999</c:v>
                </c:pt>
                <c:pt idx="154">
                  <c:v>1977.8333333333201</c:v>
                </c:pt>
                <c:pt idx="155">
                  <c:v>1977.9166666666499</c:v>
                </c:pt>
                <c:pt idx="156">
                  <c:v>1977.99999999999</c:v>
                </c:pt>
                <c:pt idx="157">
                  <c:v>1978.0833333333201</c:v>
                </c:pt>
                <c:pt idx="158">
                  <c:v>1978.1666666666499</c:v>
                </c:pt>
                <c:pt idx="159">
                  <c:v>1978.24999999999</c:v>
                </c:pt>
                <c:pt idx="160">
                  <c:v>1978.3333333333201</c:v>
                </c:pt>
                <c:pt idx="161">
                  <c:v>1978.4166666666499</c:v>
                </c:pt>
                <c:pt idx="162">
                  <c:v>1978.49999999999</c:v>
                </c:pt>
                <c:pt idx="163">
                  <c:v>1978.5833333333201</c:v>
                </c:pt>
                <c:pt idx="164">
                  <c:v>1978.6666666666499</c:v>
                </c:pt>
                <c:pt idx="165">
                  <c:v>1978.74999999999</c:v>
                </c:pt>
                <c:pt idx="166">
                  <c:v>1978.8333333333201</c:v>
                </c:pt>
                <c:pt idx="167">
                  <c:v>1978.9166666666499</c:v>
                </c:pt>
                <c:pt idx="168">
                  <c:v>1978.99999999999</c:v>
                </c:pt>
                <c:pt idx="169">
                  <c:v>1979.0833333333201</c:v>
                </c:pt>
                <c:pt idx="170">
                  <c:v>1979.1666666666499</c:v>
                </c:pt>
                <c:pt idx="171">
                  <c:v>1979.24999999999</c:v>
                </c:pt>
                <c:pt idx="172">
                  <c:v>1979.3333333333201</c:v>
                </c:pt>
                <c:pt idx="173">
                  <c:v>1979.4166666666499</c:v>
                </c:pt>
                <c:pt idx="174">
                  <c:v>1979.49999999999</c:v>
                </c:pt>
                <c:pt idx="175">
                  <c:v>1979.5833333333201</c:v>
                </c:pt>
                <c:pt idx="176">
                  <c:v>1979.6666666666499</c:v>
                </c:pt>
                <c:pt idx="177">
                  <c:v>1979.74999999999</c:v>
                </c:pt>
                <c:pt idx="178">
                  <c:v>1979.8333333333201</c:v>
                </c:pt>
                <c:pt idx="179">
                  <c:v>1979.9166666666499</c:v>
                </c:pt>
                <c:pt idx="180">
                  <c:v>1979.99999999999</c:v>
                </c:pt>
                <c:pt idx="181">
                  <c:v>1980.0833333333201</c:v>
                </c:pt>
                <c:pt idx="182">
                  <c:v>1980.1666666666499</c:v>
                </c:pt>
                <c:pt idx="183">
                  <c:v>1980.24999999999</c:v>
                </c:pt>
                <c:pt idx="184">
                  <c:v>1980.3333333333201</c:v>
                </c:pt>
                <c:pt idx="185">
                  <c:v>1980.4166666666499</c:v>
                </c:pt>
                <c:pt idx="186">
                  <c:v>1980.49999999999</c:v>
                </c:pt>
                <c:pt idx="187">
                  <c:v>1980.5833333333201</c:v>
                </c:pt>
                <c:pt idx="188">
                  <c:v>1980.6666666666499</c:v>
                </c:pt>
                <c:pt idx="189">
                  <c:v>1980.74999999999</c:v>
                </c:pt>
                <c:pt idx="190">
                  <c:v>1980.8333333333201</c:v>
                </c:pt>
                <c:pt idx="191">
                  <c:v>1980.9166666666499</c:v>
                </c:pt>
                <c:pt idx="192">
                  <c:v>1980.99999999999</c:v>
                </c:pt>
                <c:pt idx="193">
                  <c:v>1981.0833333333201</c:v>
                </c:pt>
                <c:pt idx="194">
                  <c:v>1981.1666666666499</c:v>
                </c:pt>
                <c:pt idx="195">
                  <c:v>1981.24999999999</c:v>
                </c:pt>
                <c:pt idx="196">
                  <c:v>1981.3333333333201</c:v>
                </c:pt>
                <c:pt idx="197">
                  <c:v>1981.4166666666499</c:v>
                </c:pt>
                <c:pt idx="198">
                  <c:v>1981.49999999998</c:v>
                </c:pt>
                <c:pt idx="199">
                  <c:v>1981.5833333333201</c:v>
                </c:pt>
                <c:pt idx="200">
                  <c:v>1981.6666666666499</c:v>
                </c:pt>
                <c:pt idx="201">
                  <c:v>1981.74999999998</c:v>
                </c:pt>
                <c:pt idx="202">
                  <c:v>1981.8333333333201</c:v>
                </c:pt>
                <c:pt idx="203">
                  <c:v>1981.9166666666499</c:v>
                </c:pt>
                <c:pt idx="204">
                  <c:v>1981.99999999998</c:v>
                </c:pt>
                <c:pt idx="205">
                  <c:v>1982.0833333333201</c:v>
                </c:pt>
                <c:pt idx="206">
                  <c:v>1982.1666666666499</c:v>
                </c:pt>
                <c:pt idx="207">
                  <c:v>1982.24999999998</c:v>
                </c:pt>
                <c:pt idx="208">
                  <c:v>1982.3333333333201</c:v>
                </c:pt>
                <c:pt idx="209">
                  <c:v>1982.4166666666499</c:v>
                </c:pt>
                <c:pt idx="210">
                  <c:v>1982.49999999998</c:v>
                </c:pt>
                <c:pt idx="211">
                  <c:v>1982.5833333333201</c:v>
                </c:pt>
                <c:pt idx="212">
                  <c:v>1982.6666666666499</c:v>
                </c:pt>
                <c:pt idx="213">
                  <c:v>1982.74999999998</c:v>
                </c:pt>
                <c:pt idx="214">
                  <c:v>1982.8333333333201</c:v>
                </c:pt>
                <c:pt idx="215">
                  <c:v>1982.9166666666499</c:v>
                </c:pt>
                <c:pt idx="216">
                  <c:v>1982.99999999998</c:v>
                </c:pt>
                <c:pt idx="217">
                  <c:v>1983.0833333333201</c:v>
                </c:pt>
                <c:pt idx="218">
                  <c:v>1983.1666666666499</c:v>
                </c:pt>
                <c:pt idx="219">
                  <c:v>1983.24999999998</c:v>
                </c:pt>
                <c:pt idx="220">
                  <c:v>1983.3333333333201</c:v>
                </c:pt>
                <c:pt idx="221">
                  <c:v>1983.4166666666499</c:v>
                </c:pt>
                <c:pt idx="222">
                  <c:v>1983.49999999998</c:v>
                </c:pt>
                <c:pt idx="223">
                  <c:v>1983.5833333333201</c:v>
                </c:pt>
                <c:pt idx="224">
                  <c:v>1983.6666666666499</c:v>
                </c:pt>
                <c:pt idx="225">
                  <c:v>1983.74999999998</c:v>
                </c:pt>
                <c:pt idx="226">
                  <c:v>1983.8333333333201</c:v>
                </c:pt>
                <c:pt idx="227">
                  <c:v>1983.9166666666499</c:v>
                </c:pt>
                <c:pt idx="228">
                  <c:v>1983.99999999998</c:v>
                </c:pt>
                <c:pt idx="229">
                  <c:v>1984.0833333333201</c:v>
                </c:pt>
                <c:pt idx="230">
                  <c:v>1984.1666666666499</c:v>
                </c:pt>
                <c:pt idx="231">
                  <c:v>1984.24999999998</c:v>
                </c:pt>
                <c:pt idx="232">
                  <c:v>1984.3333333333201</c:v>
                </c:pt>
                <c:pt idx="233">
                  <c:v>1984.4166666666499</c:v>
                </c:pt>
                <c:pt idx="234">
                  <c:v>1984.49999999998</c:v>
                </c:pt>
                <c:pt idx="235">
                  <c:v>1984.5833333333201</c:v>
                </c:pt>
                <c:pt idx="236">
                  <c:v>1984.6666666666499</c:v>
                </c:pt>
                <c:pt idx="237">
                  <c:v>1984.74999999998</c:v>
                </c:pt>
                <c:pt idx="238">
                  <c:v>1984.8333333333201</c:v>
                </c:pt>
                <c:pt idx="239">
                  <c:v>1984.9166666666499</c:v>
                </c:pt>
                <c:pt idx="240">
                  <c:v>1984.99999999998</c:v>
                </c:pt>
                <c:pt idx="241">
                  <c:v>1985.0833333333201</c:v>
                </c:pt>
                <c:pt idx="242">
                  <c:v>1985.1666666666499</c:v>
                </c:pt>
                <c:pt idx="243">
                  <c:v>1985.24999999998</c:v>
                </c:pt>
                <c:pt idx="244">
                  <c:v>1985.3333333333101</c:v>
                </c:pt>
                <c:pt idx="245">
                  <c:v>1985.4166666666499</c:v>
                </c:pt>
                <c:pt idx="246">
                  <c:v>1985.49999999998</c:v>
                </c:pt>
                <c:pt idx="247">
                  <c:v>1985.5833333333101</c:v>
                </c:pt>
                <c:pt idx="248">
                  <c:v>1985.6666666666499</c:v>
                </c:pt>
                <c:pt idx="249">
                  <c:v>1985.74999999998</c:v>
                </c:pt>
                <c:pt idx="250">
                  <c:v>1985.8333333333101</c:v>
                </c:pt>
                <c:pt idx="251">
                  <c:v>1985.9166666666499</c:v>
                </c:pt>
                <c:pt idx="252">
                  <c:v>1985.99999999998</c:v>
                </c:pt>
                <c:pt idx="253">
                  <c:v>1986.0833333333101</c:v>
                </c:pt>
                <c:pt idx="254">
                  <c:v>1986.1666666666499</c:v>
                </c:pt>
                <c:pt idx="255">
                  <c:v>1986.24999999998</c:v>
                </c:pt>
                <c:pt idx="256">
                  <c:v>1986.3333333333101</c:v>
                </c:pt>
                <c:pt idx="257">
                  <c:v>1986.4166666666499</c:v>
                </c:pt>
                <c:pt idx="258">
                  <c:v>1986.49999999998</c:v>
                </c:pt>
                <c:pt idx="259">
                  <c:v>1986.5833333333101</c:v>
                </c:pt>
                <c:pt idx="260">
                  <c:v>1986.6666666666499</c:v>
                </c:pt>
                <c:pt idx="261">
                  <c:v>1986.74999999998</c:v>
                </c:pt>
                <c:pt idx="262">
                  <c:v>1986.8333333333101</c:v>
                </c:pt>
                <c:pt idx="263">
                  <c:v>1986.9166666666499</c:v>
                </c:pt>
                <c:pt idx="264">
                  <c:v>1986.99999999998</c:v>
                </c:pt>
                <c:pt idx="265">
                  <c:v>1987.0833333333101</c:v>
                </c:pt>
                <c:pt idx="266">
                  <c:v>1987.1666666666499</c:v>
                </c:pt>
                <c:pt idx="267">
                  <c:v>1987.24999999998</c:v>
                </c:pt>
                <c:pt idx="268">
                  <c:v>1987.3333333333101</c:v>
                </c:pt>
                <c:pt idx="269">
                  <c:v>1987.4166666666499</c:v>
                </c:pt>
                <c:pt idx="270">
                  <c:v>1987.49999999998</c:v>
                </c:pt>
                <c:pt idx="271">
                  <c:v>1987.5833333333101</c:v>
                </c:pt>
                <c:pt idx="272">
                  <c:v>1987.6666666666499</c:v>
                </c:pt>
                <c:pt idx="273">
                  <c:v>1987.74999999998</c:v>
                </c:pt>
                <c:pt idx="274">
                  <c:v>1987.8333333333101</c:v>
                </c:pt>
                <c:pt idx="275">
                  <c:v>1987.9166666666499</c:v>
                </c:pt>
                <c:pt idx="276">
                  <c:v>1987.99999999998</c:v>
                </c:pt>
                <c:pt idx="277">
                  <c:v>1988.0833333333101</c:v>
                </c:pt>
                <c:pt idx="278">
                  <c:v>1988.1666666666499</c:v>
                </c:pt>
                <c:pt idx="279">
                  <c:v>1988.24999999998</c:v>
                </c:pt>
                <c:pt idx="280">
                  <c:v>1988.3333333333101</c:v>
                </c:pt>
                <c:pt idx="281">
                  <c:v>1988.4166666666499</c:v>
                </c:pt>
                <c:pt idx="282">
                  <c:v>1988.49999999998</c:v>
                </c:pt>
                <c:pt idx="283">
                  <c:v>1988.5833333333101</c:v>
                </c:pt>
                <c:pt idx="284">
                  <c:v>1988.6666666666499</c:v>
                </c:pt>
                <c:pt idx="285">
                  <c:v>1988.74999999998</c:v>
                </c:pt>
                <c:pt idx="286">
                  <c:v>1988.8333333333101</c:v>
                </c:pt>
                <c:pt idx="287">
                  <c:v>1988.9166666666399</c:v>
                </c:pt>
                <c:pt idx="288">
                  <c:v>1988.99999999998</c:v>
                </c:pt>
                <c:pt idx="289">
                  <c:v>1989.0833333333101</c:v>
                </c:pt>
                <c:pt idx="290">
                  <c:v>1989.1666666666399</c:v>
                </c:pt>
                <c:pt idx="291">
                  <c:v>1989.24999999998</c:v>
                </c:pt>
                <c:pt idx="292">
                  <c:v>1989.3333333333101</c:v>
                </c:pt>
                <c:pt idx="293">
                  <c:v>1989.4166666666399</c:v>
                </c:pt>
                <c:pt idx="294">
                  <c:v>1989.49999999998</c:v>
                </c:pt>
                <c:pt idx="295">
                  <c:v>1989.5833333333101</c:v>
                </c:pt>
                <c:pt idx="296">
                  <c:v>1989.6666666666399</c:v>
                </c:pt>
                <c:pt idx="297">
                  <c:v>1989.74999999998</c:v>
                </c:pt>
                <c:pt idx="298">
                  <c:v>1989.8333333333101</c:v>
                </c:pt>
                <c:pt idx="299">
                  <c:v>1989.9166666666399</c:v>
                </c:pt>
                <c:pt idx="300">
                  <c:v>1989.99999999998</c:v>
                </c:pt>
                <c:pt idx="301">
                  <c:v>1990.0833333333101</c:v>
                </c:pt>
                <c:pt idx="302">
                  <c:v>1990.1666666666399</c:v>
                </c:pt>
                <c:pt idx="303">
                  <c:v>1990.24999999998</c:v>
                </c:pt>
                <c:pt idx="304">
                  <c:v>1990.3333333333101</c:v>
                </c:pt>
                <c:pt idx="305">
                  <c:v>1990.4166666666399</c:v>
                </c:pt>
                <c:pt idx="306">
                  <c:v>1990.49999999998</c:v>
                </c:pt>
                <c:pt idx="307">
                  <c:v>1990.5833333333101</c:v>
                </c:pt>
                <c:pt idx="308">
                  <c:v>1990.6666666666399</c:v>
                </c:pt>
                <c:pt idx="309">
                  <c:v>1990.74999999998</c:v>
                </c:pt>
                <c:pt idx="310">
                  <c:v>1990.8333333333101</c:v>
                </c:pt>
                <c:pt idx="311">
                  <c:v>1990.9166666666399</c:v>
                </c:pt>
                <c:pt idx="312">
                  <c:v>1990.99999999998</c:v>
                </c:pt>
                <c:pt idx="313">
                  <c:v>1991.0833333333101</c:v>
                </c:pt>
                <c:pt idx="314">
                  <c:v>1991.1666666666399</c:v>
                </c:pt>
                <c:pt idx="315">
                  <c:v>1991.24999999998</c:v>
                </c:pt>
                <c:pt idx="316">
                  <c:v>1991.3333333333101</c:v>
                </c:pt>
                <c:pt idx="317">
                  <c:v>1991.4166666666399</c:v>
                </c:pt>
                <c:pt idx="318">
                  <c:v>1991.49999999998</c:v>
                </c:pt>
                <c:pt idx="319">
                  <c:v>1991.5833333333101</c:v>
                </c:pt>
                <c:pt idx="320">
                  <c:v>1991.6666666666399</c:v>
                </c:pt>
                <c:pt idx="321">
                  <c:v>1991.74999999998</c:v>
                </c:pt>
                <c:pt idx="322">
                  <c:v>1991.8333333333101</c:v>
                </c:pt>
                <c:pt idx="323">
                  <c:v>1991.9166666666399</c:v>
                </c:pt>
                <c:pt idx="324">
                  <c:v>1991.99999999998</c:v>
                </c:pt>
                <c:pt idx="325">
                  <c:v>1992.0833333333101</c:v>
                </c:pt>
                <c:pt idx="326">
                  <c:v>1992.1666666666399</c:v>
                </c:pt>
                <c:pt idx="327">
                  <c:v>1992.24999999998</c:v>
                </c:pt>
                <c:pt idx="328">
                  <c:v>1992.3333333333101</c:v>
                </c:pt>
                <c:pt idx="329">
                  <c:v>1992.4166666666399</c:v>
                </c:pt>
                <c:pt idx="330">
                  <c:v>1992.49999999997</c:v>
                </c:pt>
                <c:pt idx="331">
                  <c:v>1992.5833333333101</c:v>
                </c:pt>
                <c:pt idx="332">
                  <c:v>1992.6666666666399</c:v>
                </c:pt>
                <c:pt idx="333">
                  <c:v>1992.74999999997</c:v>
                </c:pt>
                <c:pt idx="334">
                  <c:v>1992.8333333333101</c:v>
                </c:pt>
                <c:pt idx="335">
                  <c:v>1992.9166666666399</c:v>
                </c:pt>
                <c:pt idx="336">
                  <c:v>1992.99999999997</c:v>
                </c:pt>
                <c:pt idx="337">
                  <c:v>1993.0833333333101</c:v>
                </c:pt>
                <c:pt idx="338">
                  <c:v>1993.1666666666399</c:v>
                </c:pt>
                <c:pt idx="339">
                  <c:v>1993.24999999997</c:v>
                </c:pt>
                <c:pt idx="340">
                  <c:v>1993.3333333333101</c:v>
                </c:pt>
                <c:pt idx="341">
                  <c:v>1993.4166666666399</c:v>
                </c:pt>
                <c:pt idx="342">
                  <c:v>1993.49999999997</c:v>
                </c:pt>
                <c:pt idx="343">
                  <c:v>1993.5833333333101</c:v>
                </c:pt>
                <c:pt idx="344">
                  <c:v>1993.6666666666399</c:v>
                </c:pt>
                <c:pt idx="345">
                  <c:v>1993.74999999997</c:v>
                </c:pt>
                <c:pt idx="346">
                  <c:v>1993.8333333333101</c:v>
                </c:pt>
                <c:pt idx="347">
                  <c:v>1993.9166666666399</c:v>
                </c:pt>
                <c:pt idx="348">
                  <c:v>1993.99999999997</c:v>
                </c:pt>
                <c:pt idx="349">
                  <c:v>1994.0833333333101</c:v>
                </c:pt>
                <c:pt idx="350">
                  <c:v>1994.1666666666399</c:v>
                </c:pt>
                <c:pt idx="351">
                  <c:v>1994.24999999997</c:v>
                </c:pt>
                <c:pt idx="352">
                  <c:v>1994.3333333333101</c:v>
                </c:pt>
                <c:pt idx="353">
                  <c:v>1994.4166666666399</c:v>
                </c:pt>
                <c:pt idx="354">
                  <c:v>1994.49999999997</c:v>
                </c:pt>
                <c:pt idx="355">
                  <c:v>1994.5833333333101</c:v>
                </c:pt>
                <c:pt idx="356">
                  <c:v>1994.6666666666399</c:v>
                </c:pt>
                <c:pt idx="357">
                  <c:v>1994.74999999997</c:v>
                </c:pt>
                <c:pt idx="358">
                  <c:v>1994.8333333333101</c:v>
                </c:pt>
                <c:pt idx="359">
                  <c:v>1994.9166666666399</c:v>
                </c:pt>
                <c:pt idx="360">
                  <c:v>1994.99999999997</c:v>
                </c:pt>
                <c:pt idx="361">
                  <c:v>1995.0833333333101</c:v>
                </c:pt>
                <c:pt idx="362">
                  <c:v>1995.1666666666399</c:v>
                </c:pt>
                <c:pt idx="363">
                  <c:v>1995.24999999997</c:v>
                </c:pt>
                <c:pt idx="364">
                  <c:v>1995.3333333333101</c:v>
                </c:pt>
                <c:pt idx="365">
                  <c:v>1995.4166666666399</c:v>
                </c:pt>
                <c:pt idx="366">
                  <c:v>1995.49999999997</c:v>
                </c:pt>
                <c:pt idx="367">
                  <c:v>1995.5833333333101</c:v>
                </c:pt>
                <c:pt idx="368">
                  <c:v>1995.6666666666399</c:v>
                </c:pt>
                <c:pt idx="369">
                  <c:v>1995.74999999997</c:v>
                </c:pt>
                <c:pt idx="370">
                  <c:v>1995.8333333333101</c:v>
                </c:pt>
                <c:pt idx="371">
                  <c:v>1995.9166666666399</c:v>
                </c:pt>
                <c:pt idx="372">
                  <c:v>1995.99999999997</c:v>
                </c:pt>
                <c:pt idx="373">
                  <c:v>1996.0833333333101</c:v>
                </c:pt>
                <c:pt idx="374">
                  <c:v>1996.1666666666399</c:v>
                </c:pt>
                <c:pt idx="375">
                  <c:v>1996.24999999997</c:v>
                </c:pt>
                <c:pt idx="376">
                  <c:v>1996.3333333333001</c:v>
                </c:pt>
                <c:pt idx="377">
                  <c:v>1996.4166666666399</c:v>
                </c:pt>
                <c:pt idx="378">
                  <c:v>1996.49999999997</c:v>
                </c:pt>
                <c:pt idx="379">
                  <c:v>1996.5833333333001</c:v>
                </c:pt>
                <c:pt idx="380">
                  <c:v>1996.6666666666399</c:v>
                </c:pt>
                <c:pt idx="381">
                  <c:v>1996.74999999997</c:v>
                </c:pt>
                <c:pt idx="382">
                  <c:v>1996.8333333333001</c:v>
                </c:pt>
                <c:pt idx="383">
                  <c:v>1996.9166666666399</c:v>
                </c:pt>
                <c:pt idx="384">
                  <c:v>1996.99999999997</c:v>
                </c:pt>
                <c:pt idx="385">
                  <c:v>1997.0833333333001</c:v>
                </c:pt>
                <c:pt idx="386">
                  <c:v>1997.1666666666399</c:v>
                </c:pt>
                <c:pt idx="387">
                  <c:v>1997.24999999997</c:v>
                </c:pt>
                <c:pt idx="388">
                  <c:v>1997.3333333333001</c:v>
                </c:pt>
                <c:pt idx="389">
                  <c:v>1997.4166666666399</c:v>
                </c:pt>
                <c:pt idx="390">
                  <c:v>1997.49999999997</c:v>
                </c:pt>
                <c:pt idx="391">
                  <c:v>1997.5833333333001</c:v>
                </c:pt>
                <c:pt idx="392">
                  <c:v>1997.6666666666399</c:v>
                </c:pt>
                <c:pt idx="393">
                  <c:v>1997.74999999997</c:v>
                </c:pt>
                <c:pt idx="394">
                  <c:v>1997.8333333333001</c:v>
                </c:pt>
                <c:pt idx="395">
                  <c:v>1997.9166666666399</c:v>
                </c:pt>
                <c:pt idx="396">
                  <c:v>1997.99999999997</c:v>
                </c:pt>
                <c:pt idx="397">
                  <c:v>1998.0833333333001</c:v>
                </c:pt>
                <c:pt idx="398">
                  <c:v>1998.1666666666399</c:v>
                </c:pt>
                <c:pt idx="399">
                  <c:v>1998.24999999997</c:v>
                </c:pt>
                <c:pt idx="400">
                  <c:v>1998.3333333333001</c:v>
                </c:pt>
                <c:pt idx="401">
                  <c:v>1998.4166666666399</c:v>
                </c:pt>
                <c:pt idx="402">
                  <c:v>1998.49999999997</c:v>
                </c:pt>
                <c:pt idx="403">
                  <c:v>1998.5833333333001</c:v>
                </c:pt>
                <c:pt idx="404">
                  <c:v>1998.6666666666399</c:v>
                </c:pt>
                <c:pt idx="405">
                  <c:v>1998.74999999997</c:v>
                </c:pt>
                <c:pt idx="406">
                  <c:v>1998.8333333333001</c:v>
                </c:pt>
                <c:pt idx="407">
                  <c:v>1998.9166666666399</c:v>
                </c:pt>
                <c:pt idx="408">
                  <c:v>1998.99999999997</c:v>
                </c:pt>
                <c:pt idx="409">
                  <c:v>1999.0833333333001</c:v>
                </c:pt>
                <c:pt idx="410">
                  <c:v>1999.1666666666399</c:v>
                </c:pt>
                <c:pt idx="411">
                  <c:v>1999.24999999997</c:v>
                </c:pt>
                <c:pt idx="412">
                  <c:v>1999.3333333333001</c:v>
                </c:pt>
                <c:pt idx="413">
                  <c:v>1999.4166666666399</c:v>
                </c:pt>
                <c:pt idx="414">
                  <c:v>1999.49999999997</c:v>
                </c:pt>
                <c:pt idx="415">
                  <c:v>1999.5833333333001</c:v>
                </c:pt>
                <c:pt idx="416">
                  <c:v>1999.6666666666399</c:v>
                </c:pt>
                <c:pt idx="417">
                  <c:v>1999.74999999997</c:v>
                </c:pt>
                <c:pt idx="418">
                  <c:v>1999.8333333333001</c:v>
                </c:pt>
                <c:pt idx="419">
                  <c:v>1999.9166666666299</c:v>
                </c:pt>
                <c:pt idx="420">
                  <c:v>1999.99999999997</c:v>
                </c:pt>
                <c:pt idx="421">
                  <c:v>2000.0833333333001</c:v>
                </c:pt>
                <c:pt idx="422">
                  <c:v>2000.1666666666299</c:v>
                </c:pt>
                <c:pt idx="423">
                  <c:v>2000.24999999997</c:v>
                </c:pt>
                <c:pt idx="424">
                  <c:v>2000.3333333333001</c:v>
                </c:pt>
                <c:pt idx="425">
                  <c:v>2000.4166666666299</c:v>
                </c:pt>
                <c:pt idx="426">
                  <c:v>2000.49999999997</c:v>
                </c:pt>
                <c:pt idx="427">
                  <c:v>2000.5833333333001</c:v>
                </c:pt>
                <c:pt idx="428">
                  <c:v>2000.6666666666299</c:v>
                </c:pt>
                <c:pt idx="429">
                  <c:v>2000.74999999997</c:v>
                </c:pt>
                <c:pt idx="430">
                  <c:v>2000.8333333333001</c:v>
                </c:pt>
                <c:pt idx="431">
                  <c:v>2000.9166666666299</c:v>
                </c:pt>
                <c:pt idx="432">
                  <c:v>2000.99999999997</c:v>
                </c:pt>
                <c:pt idx="433">
                  <c:v>2001.0833333333001</c:v>
                </c:pt>
                <c:pt idx="434">
                  <c:v>2001.1666666666299</c:v>
                </c:pt>
                <c:pt idx="435">
                  <c:v>2001.24999999997</c:v>
                </c:pt>
                <c:pt idx="436">
                  <c:v>2001.3333333333001</c:v>
                </c:pt>
                <c:pt idx="437">
                  <c:v>2001.4166666666299</c:v>
                </c:pt>
                <c:pt idx="438">
                  <c:v>2001.49999999997</c:v>
                </c:pt>
                <c:pt idx="439">
                  <c:v>2001.5833333333001</c:v>
                </c:pt>
                <c:pt idx="440">
                  <c:v>2001.6666666666299</c:v>
                </c:pt>
                <c:pt idx="441">
                  <c:v>2001.74999999997</c:v>
                </c:pt>
                <c:pt idx="442">
                  <c:v>2001.8333333333001</c:v>
                </c:pt>
                <c:pt idx="443">
                  <c:v>2001.9166666666299</c:v>
                </c:pt>
                <c:pt idx="444">
                  <c:v>2001.99999999997</c:v>
                </c:pt>
                <c:pt idx="445">
                  <c:v>2002.0833333333001</c:v>
                </c:pt>
                <c:pt idx="446">
                  <c:v>2002.1666666666299</c:v>
                </c:pt>
                <c:pt idx="447">
                  <c:v>2002.24999999997</c:v>
                </c:pt>
                <c:pt idx="448">
                  <c:v>2002.3333333333001</c:v>
                </c:pt>
                <c:pt idx="449">
                  <c:v>2002.4166666666299</c:v>
                </c:pt>
                <c:pt idx="450">
                  <c:v>2002.49999999997</c:v>
                </c:pt>
                <c:pt idx="451">
                  <c:v>2002.5833333333001</c:v>
                </c:pt>
                <c:pt idx="452">
                  <c:v>2002.6666666666299</c:v>
                </c:pt>
                <c:pt idx="453">
                  <c:v>2002.74999999997</c:v>
                </c:pt>
                <c:pt idx="454">
                  <c:v>2002.8333333333001</c:v>
                </c:pt>
                <c:pt idx="455">
                  <c:v>2002.9166666666299</c:v>
                </c:pt>
                <c:pt idx="456">
                  <c:v>2002.99999999997</c:v>
                </c:pt>
                <c:pt idx="457">
                  <c:v>2003.0833333333001</c:v>
                </c:pt>
                <c:pt idx="458">
                  <c:v>2003.1666666666299</c:v>
                </c:pt>
                <c:pt idx="459">
                  <c:v>2003.24999999997</c:v>
                </c:pt>
                <c:pt idx="460">
                  <c:v>2003.3333333333001</c:v>
                </c:pt>
                <c:pt idx="461">
                  <c:v>2003.4166666666299</c:v>
                </c:pt>
                <c:pt idx="462">
                  <c:v>2003.49999999996</c:v>
                </c:pt>
                <c:pt idx="463">
                  <c:v>2003.5833333333001</c:v>
                </c:pt>
                <c:pt idx="464">
                  <c:v>2003.6666666666299</c:v>
                </c:pt>
                <c:pt idx="465">
                  <c:v>2003.74999999996</c:v>
                </c:pt>
                <c:pt idx="466">
                  <c:v>2003.8333333333001</c:v>
                </c:pt>
                <c:pt idx="467">
                  <c:v>2003.9166666666299</c:v>
                </c:pt>
                <c:pt idx="468">
                  <c:v>2003.99999999996</c:v>
                </c:pt>
                <c:pt idx="469">
                  <c:v>2004.0833333333001</c:v>
                </c:pt>
                <c:pt idx="470">
                  <c:v>2004.1666666666299</c:v>
                </c:pt>
                <c:pt idx="471">
                  <c:v>2004.24999999996</c:v>
                </c:pt>
                <c:pt idx="472">
                  <c:v>2004.3333333333001</c:v>
                </c:pt>
                <c:pt idx="473">
                  <c:v>2004.4166666666299</c:v>
                </c:pt>
                <c:pt idx="474">
                  <c:v>2004.49999999996</c:v>
                </c:pt>
                <c:pt idx="475">
                  <c:v>2004.5833333333001</c:v>
                </c:pt>
                <c:pt idx="476">
                  <c:v>2004.6666666666299</c:v>
                </c:pt>
                <c:pt idx="477">
                  <c:v>2004.74999999996</c:v>
                </c:pt>
                <c:pt idx="478">
                  <c:v>2004.8333333333001</c:v>
                </c:pt>
                <c:pt idx="479">
                  <c:v>2004.9166666666299</c:v>
                </c:pt>
                <c:pt idx="480">
                  <c:v>2004.99999999996</c:v>
                </c:pt>
                <c:pt idx="481">
                  <c:v>2005.0833333333001</c:v>
                </c:pt>
                <c:pt idx="482">
                  <c:v>2005.1666666666299</c:v>
                </c:pt>
                <c:pt idx="483">
                  <c:v>2005.24999999996</c:v>
                </c:pt>
                <c:pt idx="484">
                  <c:v>2005.3333333333001</c:v>
                </c:pt>
                <c:pt idx="485">
                  <c:v>2005.4166666666299</c:v>
                </c:pt>
                <c:pt idx="486">
                  <c:v>2005.49999999996</c:v>
                </c:pt>
                <c:pt idx="487">
                  <c:v>2005.5833333333001</c:v>
                </c:pt>
                <c:pt idx="488">
                  <c:v>2005.6666666666299</c:v>
                </c:pt>
                <c:pt idx="489">
                  <c:v>2005.74999999996</c:v>
                </c:pt>
                <c:pt idx="490">
                  <c:v>2005.8333333333001</c:v>
                </c:pt>
                <c:pt idx="491">
                  <c:v>2005.9166666666299</c:v>
                </c:pt>
                <c:pt idx="492">
                  <c:v>2005.99999999996</c:v>
                </c:pt>
                <c:pt idx="493">
                  <c:v>2006.0833333333001</c:v>
                </c:pt>
                <c:pt idx="494">
                  <c:v>2006.1666666666299</c:v>
                </c:pt>
                <c:pt idx="495">
                  <c:v>2006.24999999996</c:v>
                </c:pt>
                <c:pt idx="496">
                  <c:v>2006.3333333333001</c:v>
                </c:pt>
                <c:pt idx="497">
                  <c:v>2006.4166666666299</c:v>
                </c:pt>
                <c:pt idx="498">
                  <c:v>2006.49999999996</c:v>
                </c:pt>
                <c:pt idx="499">
                  <c:v>2006.5833333333001</c:v>
                </c:pt>
                <c:pt idx="500">
                  <c:v>2006.6666666666299</c:v>
                </c:pt>
                <c:pt idx="501">
                  <c:v>2006.74999999996</c:v>
                </c:pt>
                <c:pt idx="502">
                  <c:v>2006.8333333333001</c:v>
                </c:pt>
                <c:pt idx="503">
                  <c:v>2006.9166666666299</c:v>
                </c:pt>
                <c:pt idx="504">
                  <c:v>2006.99999999996</c:v>
                </c:pt>
                <c:pt idx="505">
                  <c:v>2007.0833333333001</c:v>
                </c:pt>
                <c:pt idx="506">
                  <c:v>2007.1666666666299</c:v>
                </c:pt>
                <c:pt idx="507">
                  <c:v>2007.24999999996</c:v>
                </c:pt>
                <c:pt idx="508">
                  <c:v>2007.3333333332901</c:v>
                </c:pt>
                <c:pt idx="509">
                  <c:v>2007.4166666666299</c:v>
                </c:pt>
                <c:pt idx="510">
                  <c:v>2007.49999999996</c:v>
                </c:pt>
                <c:pt idx="511">
                  <c:v>2007.5833333332901</c:v>
                </c:pt>
                <c:pt idx="512">
                  <c:v>2007.6666666666299</c:v>
                </c:pt>
                <c:pt idx="513">
                  <c:v>2007.74999999996</c:v>
                </c:pt>
                <c:pt idx="514">
                  <c:v>2007.8333333332901</c:v>
                </c:pt>
                <c:pt idx="515">
                  <c:v>2007.9166666666299</c:v>
                </c:pt>
                <c:pt idx="516">
                  <c:v>2007.99999999996</c:v>
                </c:pt>
                <c:pt idx="517">
                  <c:v>2008.0833333332901</c:v>
                </c:pt>
                <c:pt idx="518">
                  <c:v>2008.1666666666299</c:v>
                </c:pt>
                <c:pt idx="519">
                  <c:v>2008.24999999996</c:v>
                </c:pt>
                <c:pt idx="520">
                  <c:v>2008.3333333332901</c:v>
                </c:pt>
                <c:pt idx="521">
                  <c:v>2008.4166666666299</c:v>
                </c:pt>
                <c:pt idx="522">
                  <c:v>2008.49999999996</c:v>
                </c:pt>
                <c:pt idx="523">
                  <c:v>2008.5833333332901</c:v>
                </c:pt>
                <c:pt idx="524">
                  <c:v>2008.6666666666299</c:v>
                </c:pt>
                <c:pt idx="525">
                  <c:v>2008.74999999996</c:v>
                </c:pt>
                <c:pt idx="526">
                  <c:v>2008.8333333332901</c:v>
                </c:pt>
                <c:pt idx="527">
                  <c:v>2008.9166666666299</c:v>
                </c:pt>
                <c:pt idx="528">
                  <c:v>2008.99999999996</c:v>
                </c:pt>
                <c:pt idx="529">
                  <c:v>2009.0833333332901</c:v>
                </c:pt>
                <c:pt idx="530">
                  <c:v>2009.1666666666299</c:v>
                </c:pt>
                <c:pt idx="531">
                  <c:v>2009.24999999996</c:v>
                </c:pt>
                <c:pt idx="532">
                  <c:v>2009.3333333332901</c:v>
                </c:pt>
                <c:pt idx="533">
                  <c:v>2009.4166666666299</c:v>
                </c:pt>
                <c:pt idx="534">
                  <c:v>2009.49999999996</c:v>
                </c:pt>
                <c:pt idx="535">
                  <c:v>2009.5833333332901</c:v>
                </c:pt>
                <c:pt idx="536">
                  <c:v>2009.6666666666299</c:v>
                </c:pt>
                <c:pt idx="537">
                  <c:v>2009.74999999996</c:v>
                </c:pt>
                <c:pt idx="538">
                  <c:v>2009.8333333332901</c:v>
                </c:pt>
                <c:pt idx="539">
                  <c:v>2009.9166666666299</c:v>
                </c:pt>
                <c:pt idx="540">
                  <c:v>2009.99999999996</c:v>
                </c:pt>
                <c:pt idx="541">
                  <c:v>2010.0833333332901</c:v>
                </c:pt>
                <c:pt idx="542">
                  <c:v>2010.1666666666299</c:v>
                </c:pt>
                <c:pt idx="543">
                  <c:v>2010.24999999996</c:v>
                </c:pt>
                <c:pt idx="544">
                  <c:v>2010.3333333332901</c:v>
                </c:pt>
                <c:pt idx="545">
                  <c:v>2010.4166666666299</c:v>
                </c:pt>
                <c:pt idx="546">
                  <c:v>2010.49999999996</c:v>
                </c:pt>
                <c:pt idx="547">
                  <c:v>2010.5833333332901</c:v>
                </c:pt>
                <c:pt idx="548">
                  <c:v>2010.6666666666299</c:v>
                </c:pt>
                <c:pt idx="549">
                  <c:v>2010.74999999996</c:v>
                </c:pt>
                <c:pt idx="550">
                  <c:v>2010.8333333332901</c:v>
                </c:pt>
                <c:pt idx="551">
                  <c:v>2010.9166666666199</c:v>
                </c:pt>
                <c:pt idx="552">
                  <c:v>2010.99999999996</c:v>
                </c:pt>
                <c:pt idx="553">
                  <c:v>2011.0833333332901</c:v>
                </c:pt>
                <c:pt idx="554">
                  <c:v>2011.1666666666199</c:v>
                </c:pt>
                <c:pt idx="555">
                  <c:v>2011.24999999996</c:v>
                </c:pt>
                <c:pt idx="556">
                  <c:v>2011.3333333332901</c:v>
                </c:pt>
                <c:pt idx="557">
                  <c:v>2011.4166666666199</c:v>
                </c:pt>
                <c:pt idx="558">
                  <c:v>2011.49999999996</c:v>
                </c:pt>
                <c:pt idx="559">
                  <c:v>2011.5833333332901</c:v>
                </c:pt>
                <c:pt idx="560">
                  <c:v>2011.6666666666199</c:v>
                </c:pt>
                <c:pt idx="561">
                  <c:v>2011.74999999996</c:v>
                </c:pt>
                <c:pt idx="562">
                  <c:v>2011.8333333332901</c:v>
                </c:pt>
                <c:pt idx="563">
                  <c:v>2011.9166666666199</c:v>
                </c:pt>
                <c:pt idx="564">
                  <c:v>2011.99999999996</c:v>
                </c:pt>
                <c:pt idx="565">
                  <c:v>2012.0833333332901</c:v>
                </c:pt>
                <c:pt idx="566">
                  <c:v>2012.1666666666199</c:v>
                </c:pt>
                <c:pt idx="567">
                  <c:v>2012.24999999996</c:v>
                </c:pt>
                <c:pt idx="568">
                  <c:v>2012.3333333332901</c:v>
                </c:pt>
                <c:pt idx="569">
                  <c:v>2012.4166666666199</c:v>
                </c:pt>
                <c:pt idx="570">
                  <c:v>2012.49999999996</c:v>
                </c:pt>
                <c:pt idx="571">
                  <c:v>2012.5833333332901</c:v>
                </c:pt>
                <c:pt idx="572">
                  <c:v>2012.6666666666199</c:v>
                </c:pt>
                <c:pt idx="573">
                  <c:v>2012.74999999996</c:v>
                </c:pt>
                <c:pt idx="574">
                  <c:v>2012.8333333332901</c:v>
                </c:pt>
                <c:pt idx="575">
                  <c:v>2012.9166666666199</c:v>
                </c:pt>
                <c:pt idx="576">
                  <c:v>2012.99999999996</c:v>
                </c:pt>
                <c:pt idx="577">
                  <c:v>2013.0833333332901</c:v>
                </c:pt>
                <c:pt idx="578">
                  <c:v>2013.1666666666199</c:v>
                </c:pt>
                <c:pt idx="579">
                  <c:v>2013.24999999996</c:v>
                </c:pt>
                <c:pt idx="580">
                  <c:v>2013.3333333332901</c:v>
                </c:pt>
                <c:pt idx="581">
                  <c:v>2013.4166666665899</c:v>
                </c:pt>
                <c:pt idx="582">
                  <c:v>2013.49999999992</c:v>
                </c:pt>
                <c:pt idx="583">
                  <c:v>2013.58333333325</c:v>
                </c:pt>
                <c:pt idx="584">
                  <c:v>2013.6666666665801</c:v>
                </c:pt>
                <c:pt idx="585">
                  <c:v>2013.74999999991</c:v>
                </c:pt>
                <c:pt idx="586">
                  <c:v>2013.83333333324</c:v>
                </c:pt>
                <c:pt idx="587">
                  <c:v>2013.9166666665701</c:v>
                </c:pt>
                <c:pt idx="588">
                  <c:v>2013.9999999999</c:v>
                </c:pt>
                <c:pt idx="589">
                  <c:v>2014.08333333323</c:v>
                </c:pt>
                <c:pt idx="590">
                  <c:v>2014.1666666665601</c:v>
                </c:pt>
                <c:pt idx="591">
                  <c:v>2014.24999999989</c:v>
                </c:pt>
                <c:pt idx="592">
                  <c:v>2014.33333333322</c:v>
                </c:pt>
                <c:pt idx="593">
                  <c:v>2014.4166666665501</c:v>
                </c:pt>
                <c:pt idx="594">
                  <c:v>2014.4999999998799</c:v>
                </c:pt>
                <c:pt idx="595">
                  <c:v>2014.58333333321</c:v>
                </c:pt>
                <c:pt idx="596">
                  <c:v>2014.6666666665401</c:v>
                </c:pt>
                <c:pt idx="597">
                  <c:v>2014.7499999998699</c:v>
                </c:pt>
                <c:pt idx="598">
                  <c:v>2014.8333333332</c:v>
                </c:pt>
                <c:pt idx="599">
                  <c:v>2014.9166666665301</c:v>
                </c:pt>
              </c:numCache>
            </c:numRef>
          </c:xVal>
          <c:yVal>
            <c:numRef>
              <c:f>Sheet1!$I$15:$I$614</c:f>
              <c:numCache>
                <c:formatCode>0.00</c:formatCode>
                <c:ptCount val="600"/>
                <c:pt idx="0">
                  <c:v>100</c:v>
                </c:pt>
                <c:pt idx="1">
                  <c:v>100</c:v>
                </c:pt>
                <c:pt idx="2">
                  <c:v>100.0959079283887</c:v>
                </c:pt>
                <c:pt idx="3">
                  <c:v>100.3196930946291</c:v>
                </c:pt>
                <c:pt idx="4">
                  <c:v>100.6393861892583</c:v>
                </c:pt>
                <c:pt idx="5">
                  <c:v>101.0549872122762</c:v>
                </c:pt>
                <c:pt idx="6">
                  <c:v>100.9590792838875</c:v>
                </c:pt>
                <c:pt idx="7">
                  <c:v>100.86317135549869</c:v>
                </c:pt>
                <c:pt idx="8">
                  <c:v>101.0869565217391</c:v>
                </c:pt>
                <c:pt idx="9">
                  <c:v>101.18286445012789</c:v>
                </c:pt>
                <c:pt idx="10">
                  <c:v>101.502557544757</c:v>
                </c:pt>
                <c:pt idx="11">
                  <c:v>101.8222506393862</c:v>
                </c:pt>
                <c:pt idx="12">
                  <c:v>101.9181585677749</c:v>
                </c:pt>
                <c:pt idx="13">
                  <c:v>102.5575447570332</c:v>
                </c:pt>
                <c:pt idx="14">
                  <c:v>102.8772378516624</c:v>
                </c:pt>
                <c:pt idx="15">
                  <c:v>103.1969309462915</c:v>
                </c:pt>
                <c:pt idx="16">
                  <c:v>103.42071611253191</c:v>
                </c:pt>
                <c:pt idx="17">
                  <c:v>103.5166240409207</c:v>
                </c:pt>
                <c:pt idx="18">
                  <c:v>103.74040920716109</c:v>
                </c:pt>
                <c:pt idx="19">
                  <c:v>104.3797953964194</c:v>
                </c:pt>
                <c:pt idx="20">
                  <c:v>104.6994884910486</c:v>
                </c:pt>
                <c:pt idx="21">
                  <c:v>105.0191815856778</c:v>
                </c:pt>
                <c:pt idx="22">
                  <c:v>105.1150895140665</c:v>
                </c:pt>
                <c:pt idx="23">
                  <c:v>105.2429667519182</c:v>
                </c:pt>
                <c:pt idx="24">
                  <c:v>105.1790281329923</c:v>
                </c:pt>
                <c:pt idx="25">
                  <c:v>105.4987212276215</c:v>
                </c:pt>
                <c:pt idx="26">
                  <c:v>105.4987212276215</c:v>
                </c:pt>
                <c:pt idx="27">
                  <c:v>105.8184143222506</c:v>
                </c:pt>
                <c:pt idx="28">
                  <c:v>105.8184143222506</c:v>
                </c:pt>
                <c:pt idx="29">
                  <c:v>106.45780051150891</c:v>
                </c:pt>
                <c:pt idx="30">
                  <c:v>106.77749360613809</c:v>
                </c:pt>
                <c:pt idx="31">
                  <c:v>107.0971867007673</c:v>
                </c:pt>
                <c:pt idx="32">
                  <c:v>107.4168797953964</c:v>
                </c:pt>
                <c:pt idx="33">
                  <c:v>107.7365728900256</c:v>
                </c:pt>
                <c:pt idx="34">
                  <c:v>108.3759590792839</c:v>
                </c:pt>
                <c:pt idx="35">
                  <c:v>108.695652173913</c:v>
                </c:pt>
                <c:pt idx="36">
                  <c:v>109.01534526854221</c:v>
                </c:pt>
                <c:pt idx="37">
                  <c:v>109.33503836317129</c:v>
                </c:pt>
                <c:pt idx="38">
                  <c:v>109.65473145780049</c:v>
                </c:pt>
                <c:pt idx="39">
                  <c:v>109.9744245524296</c:v>
                </c:pt>
                <c:pt idx="40">
                  <c:v>110.2941176470588</c:v>
                </c:pt>
                <c:pt idx="41">
                  <c:v>110.9335038363171</c:v>
                </c:pt>
                <c:pt idx="42">
                  <c:v>111.5728900255754</c:v>
                </c:pt>
                <c:pt idx="43">
                  <c:v>111.89258312020461</c:v>
                </c:pt>
                <c:pt idx="44">
                  <c:v>112.21227621483381</c:v>
                </c:pt>
                <c:pt idx="45">
                  <c:v>112.8516624040921</c:v>
                </c:pt>
                <c:pt idx="46">
                  <c:v>113.1713554987212</c:v>
                </c:pt>
                <c:pt idx="47">
                  <c:v>113.8107416879795</c:v>
                </c:pt>
                <c:pt idx="48">
                  <c:v>114.1304347826087</c:v>
                </c:pt>
                <c:pt idx="49">
                  <c:v>114.4501278772378</c:v>
                </c:pt>
                <c:pt idx="50">
                  <c:v>115.40920716112529</c:v>
                </c:pt>
                <c:pt idx="51">
                  <c:v>116.0485933503836</c:v>
                </c:pt>
                <c:pt idx="52">
                  <c:v>116.3682864450128</c:v>
                </c:pt>
                <c:pt idx="53">
                  <c:v>117.0076726342711</c:v>
                </c:pt>
                <c:pt idx="54">
                  <c:v>117.64705882352941</c:v>
                </c:pt>
                <c:pt idx="55">
                  <c:v>117.96675191815859</c:v>
                </c:pt>
                <c:pt idx="56">
                  <c:v>118.6061381074168</c:v>
                </c:pt>
                <c:pt idx="57">
                  <c:v>119.2455242966752</c:v>
                </c:pt>
                <c:pt idx="58">
                  <c:v>119.8849104859335</c:v>
                </c:pt>
                <c:pt idx="59">
                  <c:v>120.52429667519181</c:v>
                </c:pt>
                <c:pt idx="60">
                  <c:v>121.1636828644501</c:v>
                </c:pt>
                <c:pt idx="61">
                  <c:v>121.8030690537084</c:v>
                </c:pt>
                <c:pt idx="62">
                  <c:v>122.4424552429667</c:v>
                </c:pt>
                <c:pt idx="63">
                  <c:v>123.081841432225</c:v>
                </c:pt>
                <c:pt idx="64">
                  <c:v>123.40153452685421</c:v>
                </c:pt>
                <c:pt idx="65">
                  <c:v>124.0409207161125</c:v>
                </c:pt>
                <c:pt idx="66">
                  <c:v>124.3606138107417</c:v>
                </c:pt>
                <c:pt idx="67">
                  <c:v>124.6803069053708</c:v>
                </c:pt>
                <c:pt idx="68">
                  <c:v>125.3196930946292</c:v>
                </c:pt>
                <c:pt idx="69">
                  <c:v>125.9590792838875</c:v>
                </c:pt>
                <c:pt idx="70">
                  <c:v>126.59846547314579</c:v>
                </c:pt>
                <c:pt idx="71">
                  <c:v>127.2378516624041</c:v>
                </c:pt>
                <c:pt idx="72">
                  <c:v>127.5575447570332</c:v>
                </c:pt>
                <c:pt idx="73">
                  <c:v>127.5575447570332</c:v>
                </c:pt>
                <c:pt idx="74">
                  <c:v>127.8772378516624</c:v>
                </c:pt>
                <c:pt idx="75">
                  <c:v>128.19693094629159</c:v>
                </c:pt>
                <c:pt idx="76">
                  <c:v>128.83631713554999</c:v>
                </c:pt>
                <c:pt idx="77">
                  <c:v>129.47570332480811</c:v>
                </c:pt>
                <c:pt idx="78">
                  <c:v>129.7953964194374</c:v>
                </c:pt>
                <c:pt idx="79">
                  <c:v>130.11508951406651</c:v>
                </c:pt>
                <c:pt idx="80">
                  <c:v>130.4347826086956</c:v>
                </c:pt>
                <c:pt idx="81">
                  <c:v>130.7544757033248</c:v>
                </c:pt>
                <c:pt idx="82">
                  <c:v>131.07416879795389</c:v>
                </c:pt>
                <c:pt idx="83">
                  <c:v>131.39386189258309</c:v>
                </c:pt>
                <c:pt idx="84">
                  <c:v>131.71355498721209</c:v>
                </c:pt>
                <c:pt idx="85">
                  <c:v>132.35294117647061</c:v>
                </c:pt>
                <c:pt idx="86">
                  <c:v>132.35294117647061</c:v>
                </c:pt>
                <c:pt idx="87">
                  <c:v>132.6726342710997</c:v>
                </c:pt>
                <c:pt idx="88">
                  <c:v>132.99232736572901</c:v>
                </c:pt>
                <c:pt idx="89">
                  <c:v>133.31202046035801</c:v>
                </c:pt>
                <c:pt idx="90">
                  <c:v>133.63171355498719</c:v>
                </c:pt>
                <c:pt idx="91">
                  <c:v>133.95140664961639</c:v>
                </c:pt>
                <c:pt idx="92">
                  <c:v>134.59079283887471</c:v>
                </c:pt>
                <c:pt idx="93">
                  <c:v>134.91048593350379</c:v>
                </c:pt>
                <c:pt idx="94">
                  <c:v>135.54987212276211</c:v>
                </c:pt>
                <c:pt idx="95">
                  <c:v>135.86956521739131</c:v>
                </c:pt>
                <c:pt idx="96">
                  <c:v>136.5089514066496</c:v>
                </c:pt>
                <c:pt idx="97">
                  <c:v>137.46803069053709</c:v>
                </c:pt>
                <c:pt idx="98">
                  <c:v>138.7468030690537</c:v>
                </c:pt>
                <c:pt idx="99">
                  <c:v>139.70588235294119</c:v>
                </c:pt>
                <c:pt idx="100">
                  <c:v>140.34526854219951</c:v>
                </c:pt>
                <c:pt idx="101">
                  <c:v>141.304347826087</c:v>
                </c:pt>
                <c:pt idx="102">
                  <c:v>141.304347826087</c:v>
                </c:pt>
                <c:pt idx="103">
                  <c:v>143.86189258312021</c:v>
                </c:pt>
                <c:pt idx="104">
                  <c:v>144.5012787723785</c:v>
                </c:pt>
                <c:pt idx="105">
                  <c:v>145.7800511508951</c:v>
                </c:pt>
                <c:pt idx="106">
                  <c:v>146.7391304347826</c:v>
                </c:pt>
                <c:pt idx="107">
                  <c:v>148.0179028132992</c:v>
                </c:pt>
                <c:pt idx="108">
                  <c:v>149.61636828644501</c:v>
                </c:pt>
                <c:pt idx="109">
                  <c:v>151.2148337595907</c:v>
                </c:pt>
                <c:pt idx="110">
                  <c:v>152.81329923273651</c:v>
                </c:pt>
                <c:pt idx="111">
                  <c:v>153.77237851662409</c:v>
                </c:pt>
                <c:pt idx="112">
                  <c:v>155.37084398976981</c:v>
                </c:pt>
                <c:pt idx="113">
                  <c:v>156.64961636828639</c:v>
                </c:pt>
                <c:pt idx="114">
                  <c:v>157.60869565217399</c:v>
                </c:pt>
                <c:pt idx="115">
                  <c:v>159.52685421994869</c:v>
                </c:pt>
                <c:pt idx="116">
                  <c:v>161.7647058823529</c:v>
                </c:pt>
                <c:pt idx="117">
                  <c:v>163.04347826086951</c:v>
                </c:pt>
                <c:pt idx="118">
                  <c:v>164.64194373401531</c:v>
                </c:pt>
                <c:pt idx="119">
                  <c:v>165.92071611253201</c:v>
                </c:pt>
                <c:pt idx="120">
                  <c:v>167.19948849104861</c:v>
                </c:pt>
                <c:pt idx="121">
                  <c:v>168.15856777493599</c:v>
                </c:pt>
                <c:pt idx="122">
                  <c:v>168.79795396419431</c:v>
                </c:pt>
                <c:pt idx="123">
                  <c:v>169.43734015345271</c:v>
                </c:pt>
                <c:pt idx="124">
                  <c:v>169.7570332480818</c:v>
                </c:pt>
                <c:pt idx="125">
                  <c:v>171.03580562659829</c:v>
                </c:pt>
                <c:pt idx="126">
                  <c:v>172.63427109974421</c:v>
                </c:pt>
                <c:pt idx="127">
                  <c:v>173.27365728900179</c:v>
                </c:pt>
                <c:pt idx="128">
                  <c:v>174.55242966751919</c:v>
                </c:pt>
                <c:pt idx="129">
                  <c:v>175.5115089514066</c:v>
                </c:pt>
                <c:pt idx="130">
                  <c:v>176.79028132992329</c:v>
                </c:pt>
                <c:pt idx="131">
                  <c:v>177.74936061381069</c:v>
                </c:pt>
                <c:pt idx="132">
                  <c:v>178.3887468030691</c:v>
                </c:pt>
                <c:pt idx="133">
                  <c:v>178.70843989769821</c:v>
                </c:pt>
                <c:pt idx="134">
                  <c:v>179.02813299232739</c:v>
                </c:pt>
                <c:pt idx="135">
                  <c:v>179.3478260869565</c:v>
                </c:pt>
                <c:pt idx="136">
                  <c:v>180.30690537084399</c:v>
                </c:pt>
                <c:pt idx="137">
                  <c:v>181.2659846547314</c:v>
                </c:pt>
                <c:pt idx="138">
                  <c:v>182.22506393861889</c:v>
                </c:pt>
                <c:pt idx="139">
                  <c:v>183.18414322250641</c:v>
                </c:pt>
                <c:pt idx="140">
                  <c:v>184.14322250639381</c:v>
                </c:pt>
                <c:pt idx="141">
                  <c:v>185.1023017902813</c:v>
                </c:pt>
                <c:pt idx="142">
                  <c:v>185.74168797953959</c:v>
                </c:pt>
                <c:pt idx="143">
                  <c:v>186.70076726342711</c:v>
                </c:pt>
                <c:pt idx="144">
                  <c:v>187.6598465473146</c:v>
                </c:pt>
                <c:pt idx="145">
                  <c:v>189.5780051150895</c:v>
                </c:pt>
                <c:pt idx="146">
                  <c:v>190.53708439897699</c:v>
                </c:pt>
                <c:pt idx="147">
                  <c:v>191.81585677749359</c:v>
                </c:pt>
                <c:pt idx="148">
                  <c:v>192.455242966752</c:v>
                </c:pt>
                <c:pt idx="149">
                  <c:v>193.4143222506394</c:v>
                </c:pt>
                <c:pt idx="150">
                  <c:v>194.37340153452681</c:v>
                </c:pt>
                <c:pt idx="151">
                  <c:v>195.3324808184143</c:v>
                </c:pt>
                <c:pt idx="152">
                  <c:v>195.97186700767261</c:v>
                </c:pt>
                <c:pt idx="153">
                  <c:v>196.9309462915601</c:v>
                </c:pt>
                <c:pt idx="154">
                  <c:v>198.20971867007671</c:v>
                </c:pt>
                <c:pt idx="155">
                  <c:v>199.1687979539642</c:v>
                </c:pt>
                <c:pt idx="156">
                  <c:v>200.44757033248081</c:v>
                </c:pt>
                <c:pt idx="157">
                  <c:v>201.40664961636821</c:v>
                </c:pt>
                <c:pt idx="158">
                  <c:v>202.68542199488499</c:v>
                </c:pt>
                <c:pt idx="159">
                  <c:v>204.28388746803071</c:v>
                </c:pt>
                <c:pt idx="160">
                  <c:v>206.20204603580561</c:v>
                </c:pt>
                <c:pt idx="161">
                  <c:v>207.80051150895139</c:v>
                </c:pt>
                <c:pt idx="162">
                  <c:v>209.3989769820972</c:v>
                </c:pt>
                <c:pt idx="163">
                  <c:v>210.6777493606138</c:v>
                </c:pt>
                <c:pt idx="164">
                  <c:v>212.5959079283887</c:v>
                </c:pt>
                <c:pt idx="165">
                  <c:v>214.51406649616359</c:v>
                </c:pt>
                <c:pt idx="166">
                  <c:v>215.79283887468031</c:v>
                </c:pt>
                <c:pt idx="167">
                  <c:v>217.07161125319689</c:v>
                </c:pt>
                <c:pt idx="168">
                  <c:v>218.98976982097179</c:v>
                </c:pt>
                <c:pt idx="169">
                  <c:v>221.227621483376</c:v>
                </c:pt>
                <c:pt idx="170">
                  <c:v>223.46547314578001</c:v>
                </c:pt>
                <c:pt idx="171">
                  <c:v>225.70332480818411</c:v>
                </c:pt>
                <c:pt idx="172">
                  <c:v>228.2608695652174</c:v>
                </c:pt>
                <c:pt idx="173">
                  <c:v>230.81841432225059</c:v>
                </c:pt>
                <c:pt idx="174">
                  <c:v>233.375959079284</c:v>
                </c:pt>
                <c:pt idx="175">
                  <c:v>235.6138107416879</c:v>
                </c:pt>
                <c:pt idx="176">
                  <c:v>237.85166240409211</c:v>
                </c:pt>
                <c:pt idx="177">
                  <c:v>240.40920716112529</c:v>
                </c:pt>
                <c:pt idx="178">
                  <c:v>242.96675191815851</c:v>
                </c:pt>
                <c:pt idx="179">
                  <c:v>245.84398976982101</c:v>
                </c:pt>
                <c:pt idx="180">
                  <c:v>249.36061381074171</c:v>
                </c:pt>
                <c:pt idx="181">
                  <c:v>252.55754475703321</c:v>
                </c:pt>
                <c:pt idx="182">
                  <c:v>256.07416879795397</c:v>
                </c:pt>
                <c:pt idx="183">
                  <c:v>258.63171355498662</c:v>
                </c:pt>
                <c:pt idx="184">
                  <c:v>261.18925831202051</c:v>
                </c:pt>
                <c:pt idx="185">
                  <c:v>263.74680306905373</c:v>
                </c:pt>
                <c:pt idx="186">
                  <c:v>264.06649616368281</c:v>
                </c:pt>
                <c:pt idx="187">
                  <c:v>265.98465473145779</c:v>
                </c:pt>
                <c:pt idx="188">
                  <c:v>268.22250639386198</c:v>
                </c:pt>
                <c:pt idx="189">
                  <c:v>270.78005115089508</c:v>
                </c:pt>
                <c:pt idx="190">
                  <c:v>273.65728900255749</c:v>
                </c:pt>
                <c:pt idx="191">
                  <c:v>276.21483375959059</c:v>
                </c:pt>
                <c:pt idx="192">
                  <c:v>278.77237851662392</c:v>
                </c:pt>
                <c:pt idx="193">
                  <c:v>281.3299232736573</c:v>
                </c:pt>
                <c:pt idx="194">
                  <c:v>283.24808184143222</c:v>
                </c:pt>
                <c:pt idx="195">
                  <c:v>284.84654731457789</c:v>
                </c:pt>
                <c:pt idx="196">
                  <c:v>286.76470588235298</c:v>
                </c:pt>
                <c:pt idx="197">
                  <c:v>289.32225063938631</c:v>
                </c:pt>
                <c:pt idx="198">
                  <c:v>292.51918158567759</c:v>
                </c:pt>
                <c:pt idx="199">
                  <c:v>294.75703324808109</c:v>
                </c:pt>
                <c:pt idx="200">
                  <c:v>297.63427109974418</c:v>
                </c:pt>
                <c:pt idx="201">
                  <c:v>298.59335038363167</c:v>
                </c:pt>
                <c:pt idx="202">
                  <c:v>299.87212276214831</c:v>
                </c:pt>
                <c:pt idx="203">
                  <c:v>300.83120204603563</c:v>
                </c:pt>
                <c:pt idx="204">
                  <c:v>301.7902813299234</c:v>
                </c:pt>
                <c:pt idx="205">
                  <c:v>302.74936061381072</c:v>
                </c:pt>
                <c:pt idx="206">
                  <c:v>302.74936061381072</c:v>
                </c:pt>
                <c:pt idx="207">
                  <c:v>303.70843989769742</c:v>
                </c:pt>
                <c:pt idx="208">
                  <c:v>306.58567774936068</c:v>
                </c:pt>
                <c:pt idx="209">
                  <c:v>310.10230179028127</c:v>
                </c:pt>
                <c:pt idx="210">
                  <c:v>311.70076726342711</c:v>
                </c:pt>
                <c:pt idx="211">
                  <c:v>312.34015345268449</c:v>
                </c:pt>
                <c:pt idx="212">
                  <c:v>312.34015345268449</c:v>
                </c:pt>
                <c:pt idx="213">
                  <c:v>313.61892583120198</c:v>
                </c:pt>
                <c:pt idx="214">
                  <c:v>313.29923273657221</c:v>
                </c:pt>
                <c:pt idx="215">
                  <c:v>312.34015345268449</c:v>
                </c:pt>
                <c:pt idx="216">
                  <c:v>312.97953964194357</c:v>
                </c:pt>
                <c:pt idx="217">
                  <c:v>313.29923273657221</c:v>
                </c:pt>
                <c:pt idx="218">
                  <c:v>313.61892583120198</c:v>
                </c:pt>
                <c:pt idx="219">
                  <c:v>315.8567774936061</c:v>
                </c:pt>
                <c:pt idx="220">
                  <c:v>317.13554987212262</c:v>
                </c:pt>
                <c:pt idx="221">
                  <c:v>317.77493606138103</c:v>
                </c:pt>
                <c:pt idx="222">
                  <c:v>319.05370843989772</c:v>
                </c:pt>
                <c:pt idx="223">
                  <c:v>320.0127877237851</c:v>
                </c:pt>
                <c:pt idx="224">
                  <c:v>320.9718670076719</c:v>
                </c:pt>
                <c:pt idx="225">
                  <c:v>322.25063938618922</c:v>
                </c:pt>
                <c:pt idx="226">
                  <c:v>323.20971867007671</c:v>
                </c:pt>
                <c:pt idx="227">
                  <c:v>324.1687979539642</c:v>
                </c:pt>
                <c:pt idx="228">
                  <c:v>326.40664961636821</c:v>
                </c:pt>
                <c:pt idx="229">
                  <c:v>328.00511508951388</c:v>
                </c:pt>
                <c:pt idx="230">
                  <c:v>328.9641943734016</c:v>
                </c:pt>
                <c:pt idx="231">
                  <c:v>330.24296675191812</c:v>
                </c:pt>
                <c:pt idx="232">
                  <c:v>330.88235294117572</c:v>
                </c:pt>
                <c:pt idx="233">
                  <c:v>331.52173913043458</c:v>
                </c:pt>
                <c:pt idx="234">
                  <c:v>332.80051150895139</c:v>
                </c:pt>
                <c:pt idx="235">
                  <c:v>333.75959079283899</c:v>
                </c:pt>
                <c:pt idx="236">
                  <c:v>334.71867007672631</c:v>
                </c:pt>
                <c:pt idx="237">
                  <c:v>335.99744245524221</c:v>
                </c:pt>
                <c:pt idx="238">
                  <c:v>336.63682864450129</c:v>
                </c:pt>
                <c:pt idx="239">
                  <c:v>337.27621483375958</c:v>
                </c:pt>
                <c:pt idx="240">
                  <c:v>337.91560102301798</c:v>
                </c:pt>
                <c:pt idx="241">
                  <c:v>339.83375959079262</c:v>
                </c:pt>
                <c:pt idx="242">
                  <c:v>341.43222506393857</c:v>
                </c:pt>
                <c:pt idx="243">
                  <c:v>342.07161125319692</c:v>
                </c:pt>
                <c:pt idx="244">
                  <c:v>342.71099744245521</c:v>
                </c:pt>
                <c:pt idx="245">
                  <c:v>343.6700767263427</c:v>
                </c:pt>
                <c:pt idx="246">
                  <c:v>344.30946291560099</c:v>
                </c:pt>
                <c:pt idx="247">
                  <c:v>344.94884910485939</c:v>
                </c:pt>
                <c:pt idx="248">
                  <c:v>345.58823529411762</c:v>
                </c:pt>
                <c:pt idx="249">
                  <c:v>346.86700767263432</c:v>
                </c:pt>
                <c:pt idx="250">
                  <c:v>348.46547314577998</c:v>
                </c:pt>
                <c:pt idx="251">
                  <c:v>350.06393861892582</c:v>
                </c:pt>
                <c:pt idx="252">
                  <c:v>351.34271099744251</c:v>
                </c:pt>
                <c:pt idx="253">
                  <c:v>350.70332480818331</c:v>
                </c:pt>
                <c:pt idx="254">
                  <c:v>348.78516624040861</c:v>
                </c:pt>
                <c:pt idx="255">
                  <c:v>347.50639386189192</c:v>
                </c:pt>
                <c:pt idx="256">
                  <c:v>348.46547314577998</c:v>
                </c:pt>
                <c:pt idx="257">
                  <c:v>349.74424552429667</c:v>
                </c:pt>
                <c:pt idx="258">
                  <c:v>350.06393861892582</c:v>
                </c:pt>
                <c:pt idx="259">
                  <c:v>350.38363171355502</c:v>
                </c:pt>
                <c:pt idx="260">
                  <c:v>351.6624040920716</c:v>
                </c:pt>
                <c:pt idx="261">
                  <c:v>352.30179028132989</c:v>
                </c:pt>
                <c:pt idx="262">
                  <c:v>352.94117647058738</c:v>
                </c:pt>
                <c:pt idx="263">
                  <c:v>354.21994884910481</c:v>
                </c:pt>
                <c:pt idx="264">
                  <c:v>356.138107416879</c:v>
                </c:pt>
                <c:pt idx="265">
                  <c:v>357.41687979539631</c:v>
                </c:pt>
                <c:pt idx="266">
                  <c:v>358.695652173913</c:v>
                </c:pt>
                <c:pt idx="267">
                  <c:v>360.29411764705861</c:v>
                </c:pt>
                <c:pt idx="268">
                  <c:v>361.25319693094627</c:v>
                </c:pt>
                <c:pt idx="269">
                  <c:v>362.85166240409211</c:v>
                </c:pt>
                <c:pt idx="270">
                  <c:v>363.81074168797949</c:v>
                </c:pt>
                <c:pt idx="271">
                  <c:v>365.40920716112532</c:v>
                </c:pt>
                <c:pt idx="272">
                  <c:v>366.68797953964201</c:v>
                </c:pt>
                <c:pt idx="273">
                  <c:v>367.64705882352939</c:v>
                </c:pt>
                <c:pt idx="274">
                  <c:v>368.92583120204603</c:v>
                </c:pt>
                <c:pt idx="275">
                  <c:v>369.56521739130432</c:v>
                </c:pt>
                <c:pt idx="276">
                  <c:v>370.84398976982101</c:v>
                </c:pt>
                <c:pt idx="277">
                  <c:v>371.48337595907827</c:v>
                </c:pt>
                <c:pt idx="278">
                  <c:v>372.44245524296667</c:v>
                </c:pt>
                <c:pt idx="279">
                  <c:v>374.68030690537063</c:v>
                </c:pt>
                <c:pt idx="280">
                  <c:v>375.6393861892584</c:v>
                </c:pt>
                <c:pt idx="281">
                  <c:v>377.23785166240401</c:v>
                </c:pt>
                <c:pt idx="282">
                  <c:v>378.83631713554962</c:v>
                </c:pt>
                <c:pt idx="283">
                  <c:v>380.43478260869563</c:v>
                </c:pt>
                <c:pt idx="284">
                  <c:v>382.03324808184141</c:v>
                </c:pt>
                <c:pt idx="285">
                  <c:v>383.3120204603581</c:v>
                </c:pt>
                <c:pt idx="286">
                  <c:v>384.59079283887462</c:v>
                </c:pt>
                <c:pt idx="287">
                  <c:v>385.86956521739131</c:v>
                </c:pt>
                <c:pt idx="288">
                  <c:v>387.46803069053698</c:v>
                </c:pt>
                <c:pt idx="289">
                  <c:v>388.74680306905373</c:v>
                </c:pt>
                <c:pt idx="290">
                  <c:v>390.66496163682899</c:v>
                </c:pt>
                <c:pt idx="291">
                  <c:v>393.54219948849101</c:v>
                </c:pt>
                <c:pt idx="292">
                  <c:v>395.46035805626519</c:v>
                </c:pt>
                <c:pt idx="293">
                  <c:v>396.73913043478251</c:v>
                </c:pt>
                <c:pt idx="294">
                  <c:v>398.0179028132992</c:v>
                </c:pt>
                <c:pt idx="295">
                  <c:v>398.0179028132992</c:v>
                </c:pt>
                <c:pt idx="296">
                  <c:v>398.97698209718658</c:v>
                </c:pt>
                <c:pt idx="297">
                  <c:v>400.89514066496162</c:v>
                </c:pt>
                <c:pt idx="298">
                  <c:v>402.49360613810722</c:v>
                </c:pt>
                <c:pt idx="299">
                  <c:v>403.77237851662392</c:v>
                </c:pt>
                <c:pt idx="300">
                  <c:v>407.60869565217382</c:v>
                </c:pt>
                <c:pt idx="301">
                  <c:v>409.20716112531971</c:v>
                </c:pt>
                <c:pt idx="302">
                  <c:v>411.12531969309453</c:v>
                </c:pt>
                <c:pt idx="303">
                  <c:v>412.08439897698162</c:v>
                </c:pt>
                <c:pt idx="304">
                  <c:v>412.72378516624019</c:v>
                </c:pt>
                <c:pt idx="305">
                  <c:v>415.28132992327289</c:v>
                </c:pt>
                <c:pt idx="306">
                  <c:v>417.19948849104861</c:v>
                </c:pt>
                <c:pt idx="307">
                  <c:v>420.71611253196892</c:v>
                </c:pt>
                <c:pt idx="308">
                  <c:v>423.59335038363167</c:v>
                </c:pt>
                <c:pt idx="309">
                  <c:v>426.47058823529392</c:v>
                </c:pt>
                <c:pt idx="310">
                  <c:v>427.42966751918152</c:v>
                </c:pt>
                <c:pt idx="311">
                  <c:v>429.02813299232662</c:v>
                </c:pt>
                <c:pt idx="312">
                  <c:v>430.62659846547228</c:v>
                </c:pt>
                <c:pt idx="313">
                  <c:v>430.94629156010222</c:v>
                </c:pt>
                <c:pt idx="314">
                  <c:v>430.94629156010222</c:v>
                </c:pt>
                <c:pt idx="315">
                  <c:v>431.90537084398892</c:v>
                </c:pt>
                <c:pt idx="316">
                  <c:v>433.50383631713549</c:v>
                </c:pt>
                <c:pt idx="317">
                  <c:v>434.78260869565219</c:v>
                </c:pt>
                <c:pt idx="318">
                  <c:v>435.42199488491042</c:v>
                </c:pt>
                <c:pt idx="319">
                  <c:v>436.70076726342711</c:v>
                </c:pt>
                <c:pt idx="320">
                  <c:v>437.97953964194357</c:v>
                </c:pt>
                <c:pt idx="321">
                  <c:v>438.61892583120198</c:v>
                </c:pt>
                <c:pt idx="322">
                  <c:v>440.53708439897702</c:v>
                </c:pt>
                <c:pt idx="323">
                  <c:v>441.81585677749348</c:v>
                </c:pt>
                <c:pt idx="324">
                  <c:v>442.13554987212262</c:v>
                </c:pt>
                <c:pt idx="325">
                  <c:v>443.09462915601023</c:v>
                </c:pt>
                <c:pt idx="326">
                  <c:v>444.69309462915601</c:v>
                </c:pt>
                <c:pt idx="327">
                  <c:v>445.6521739130435</c:v>
                </c:pt>
                <c:pt idx="328">
                  <c:v>446.61125319693099</c:v>
                </c:pt>
                <c:pt idx="329">
                  <c:v>447.89002557544751</c:v>
                </c:pt>
                <c:pt idx="330">
                  <c:v>449.16879795396409</c:v>
                </c:pt>
                <c:pt idx="331">
                  <c:v>450.12787723785169</c:v>
                </c:pt>
                <c:pt idx="332">
                  <c:v>451.08695652173901</c:v>
                </c:pt>
                <c:pt idx="333">
                  <c:v>453.00511508951388</c:v>
                </c:pt>
                <c:pt idx="334">
                  <c:v>454.28388746803063</c:v>
                </c:pt>
                <c:pt idx="335">
                  <c:v>454.92327365728818</c:v>
                </c:pt>
                <c:pt idx="336">
                  <c:v>456.52173913043458</c:v>
                </c:pt>
                <c:pt idx="337">
                  <c:v>457.48081841432219</c:v>
                </c:pt>
                <c:pt idx="338">
                  <c:v>458.12020460358059</c:v>
                </c:pt>
                <c:pt idx="339">
                  <c:v>459.71867007672631</c:v>
                </c:pt>
                <c:pt idx="340">
                  <c:v>460.99744245524221</c:v>
                </c:pt>
                <c:pt idx="341">
                  <c:v>461.31713554987192</c:v>
                </c:pt>
                <c:pt idx="342">
                  <c:v>461.95652173913032</c:v>
                </c:pt>
                <c:pt idx="343">
                  <c:v>462.91560102301798</c:v>
                </c:pt>
                <c:pt idx="344">
                  <c:v>463.55498721227622</c:v>
                </c:pt>
                <c:pt idx="345">
                  <c:v>465.47314578005103</c:v>
                </c:pt>
                <c:pt idx="346">
                  <c:v>466.75191815856721</c:v>
                </c:pt>
                <c:pt idx="347">
                  <c:v>467.71099744245521</c:v>
                </c:pt>
                <c:pt idx="348">
                  <c:v>467.71099744245521</c:v>
                </c:pt>
                <c:pt idx="349">
                  <c:v>468.98976982097179</c:v>
                </c:pt>
                <c:pt idx="350">
                  <c:v>470.26854219948842</c:v>
                </c:pt>
                <c:pt idx="351">
                  <c:v>470.58823529411751</c:v>
                </c:pt>
                <c:pt idx="352">
                  <c:v>471.54731457800432</c:v>
                </c:pt>
                <c:pt idx="353">
                  <c:v>472.82608695652158</c:v>
                </c:pt>
                <c:pt idx="354">
                  <c:v>474.42455242966741</c:v>
                </c:pt>
                <c:pt idx="355">
                  <c:v>476.3427109974424</c:v>
                </c:pt>
                <c:pt idx="356">
                  <c:v>477.30179028132989</c:v>
                </c:pt>
                <c:pt idx="357">
                  <c:v>477.62148337595909</c:v>
                </c:pt>
                <c:pt idx="358">
                  <c:v>478.90025575447561</c:v>
                </c:pt>
                <c:pt idx="359">
                  <c:v>479.8593350383631</c:v>
                </c:pt>
                <c:pt idx="360">
                  <c:v>481.13810741687888</c:v>
                </c:pt>
                <c:pt idx="361">
                  <c:v>482.41687979539631</c:v>
                </c:pt>
                <c:pt idx="362">
                  <c:v>483.37595907928358</c:v>
                </c:pt>
                <c:pt idx="363">
                  <c:v>485.29411764705861</c:v>
                </c:pt>
                <c:pt idx="364">
                  <c:v>486.25319693094622</c:v>
                </c:pt>
                <c:pt idx="365">
                  <c:v>487.21227621483382</c:v>
                </c:pt>
                <c:pt idx="366">
                  <c:v>487.851662404092</c:v>
                </c:pt>
                <c:pt idx="367">
                  <c:v>488.81074168797949</c:v>
                </c:pt>
                <c:pt idx="368">
                  <c:v>489.45012787723721</c:v>
                </c:pt>
                <c:pt idx="369">
                  <c:v>490.72890025575441</c:v>
                </c:pt>
                <c:pt idx="370">
                  <c:v>491.36828644501259</c:v>
                </c:pt>
                <c:pt idx="371">
                  <c:v>492.0076726342711</c:v>
                </c:pt>
                <c:pt idx="372">
                  <c:v>494.56521739130432</c:v>
                </c:pt>
                <c:pt idx="373">
                  <c:v>495.52429667519169</c:v>
                </c:pt>
                <c:pt idx="374">
                  <c:v>497.12276214833759</c:v>
                </c:pt>
                <c:pt idx="375">
                  <c:v>499.04092071611251</c:v>
                </c:pt>
                <c:pt idx="376">
                  <c:v>500</c:v>
                </c:pt>
                <c:pt idx="377">
                  <c:v>500.95907928388732</c:v>
                </c:pt>
                <c:pt idx="378">
                  <c:v>501.91815856777367</c:v>
                </c:pt>
                <c:pt idx="379">
                  <c:v>502.55754475703321</c:v>
                </c:pt>
                <c:pt idx="380">
                  <c:v>504.15601023017888</c:v>
                </c:pt>
                <c:pt idx="381">
                  <c:v>505.75447570332472</c:v>
                </c:pt>
                <c:pt idx="382">
                  <c:v>507.35294117647049</c:v>
                </c:pt>
                <c:pt idx="383">
                  <c:v>508.63171355498662</c:v>
                </c:pt>
                <c:pt idx="384">
                  <c:v>509.59079283887462</c:v>
                </c:pt>
                <c:pt idx="385">
                  <c:v>510.54987212276228</c:v>
                </c:pt>
                <c:pt idx="386">
                  <c:v>510.86956521739131</c:v>
                </c:pt>
                <c:pt idx="387">
                  <c:v>511.18925831202051</c:v>
                </c:pt>
                <c:pt idx="388">
                  <c:v>511.18925831202051</c:v>
                </c:pt>
                <c:pt idx="389">
                  <c:v>512.14833759590783</c:v>
                </c:pt>
                <c:pt idx="390">
                  <c:v>512.78772378516624</c:v>
                </c:pt>
                <c:pt idx="391">
                  <c:v>514.06649616368281</c:v>
                </c:pt>
                <c:pt idx="392">
                  <c:v>515.34526854219939</c:v>
                </c:pt>
                <c:pt idx="393">
                  <c:v>516.304347826087</c:v>
                </c:pt>
                <c:pt idx="394">
                  <c:v>516.94373401534517</c:v>
                </c:pt>
                <c:pt idx="395">
                  <c:v>517.26342710997437</c:v>
                </c:pt>
                <c:pt idx="396">
                  <c:v>517.90281329923266</c:v>
                </c:pt>
                <c:pt idx="397">
                  <c:v>517.90281329923266</c:v>
                </c:pt>
                <c:pt idx="398">
                  <c:v>517.90281329923266</c:v>
                </c:pt>
                <c:pt idx="399">
                  <c:v>518.54219948848936</c:v>
                </c:pt>
                <c:pt idx="400">
                  <c:v>519.82097186700764</c:v>
                </c:pt>
                <c:pt idx="401">
                  <c:v>520.46035805626605</c:v>
                </c:pt>
                <c:pt idx="402">
                  <c:v>521.73913043478251</c:v>
                </c:pt>
                <c:pt idx="403">
                  <c:v>522.37851662404103</c:v>
                </c:pt>
                <c:pt idx="404">
                  <c:v>522.69820971867</c:v>
                </c:pt>
                <c:pt idx="405">
                  <c:v>523.97698209718703</c:v>
                </c:pt>
                <c:pt idx="406">
                  <c:v>524.61636828644498</c:v>
                </c:pt>
                <c:pt idx="407">
                  <c:v>525.57544757033304</c:v>
                </c:pt>
                <c:pt idx="408">
                  <c:v>526.53452685421848</c:v>
                </c:pt>
                <c:pt idx="409">
                  <c:v>526.53452685421848</c:v>
                </c:pt>
                <c:pt idx="410">
                  <c:v>526.85421994884837</c:v>
                </c:pt>
                <c:pt idx="411">
                  <c:v>530.37084398976981</c:v>
                </c:pt>
                <c:pt idx="412">
                  <c:v>530.6905370843989</c:v>
                </c:pt>
                <c:pt idx="413">
                  <c:v>530.6905370843989</c:v>
                </c:pt>
                <c:pt idx="414">
                  <c:v>532.92838874680308</c:v>
                </c:pt>
                <c:pt idx="415">
                  <c:v>534.20716112531852</c:v>
                </c:pt>
                <c:pt idx="416">
                  <c:v>536.44501278772248</c:v>
                </c:pt>
                <c:pt idx="417">
                  <c:v>537.40409207161144</c:v>
                </c:pt>
                <c:pt idx="418">
                  <c:v>538.36317135549837</c:v>
                </c:pt>
                <c:pt idx="419">
                  <c:v>539.64194373401529</c:v>
                </c:pt>
                <c:pt idx="420">
                  <c:v>541.24040920716197</c:v>
                </c:pt>
                <c:pt idx="421">
                  <c:v>543.47826086956513</c:v>
                </c:pt>
                <c:pt idx="422">
                  <c:v>546.67519181585669</c:v>
                </c:pt>
                <c:pt idx="423">
                  <c:v>546.35549872122738</c:v>
                </c:pt>
                <c:pt idx="424">
                  <c:v>547.31457800511498</c:v>
                </c:pt>
                <c:pt idx="425">
                  <c:v>550.51150895140643</c:v>
                </c:pt>
                <c:pt idx="426">
                  <c:v>552.10997442455255</c:v>
                </c:pt>
                <c:pt idx="427">
                  <c:v>552.10997442455255</c:v>
                </c:pt>
                <c:pt idx="428">
                  <c:v>554.98721227621479</c:v>
                </c:pt>
                <c:pt idx="429">
                  <c:v>555.94629156010228</c:v>
                </c:pt>
                <c:pt idx="430">
                  <c:v>556.90537084398966</c:v>
                </c:pt>
                <c:pt idx="431">
                  <c:v>558.18414322250646</c:v>
                </c:pt>
                <c:pt idx="432">
                  <c:v>561.38107416879802</c:v>
                </c:pt>
                <c:pt idx="433">
                  <c:v>562.65984654731506</c:v>
                </c:pt>
                <c:pt idx="434">
                  <c:v>562.97953964194369</c:v>
                </c:pt>
                <c:pt idx="435">
                  <c:v>563.93861892583118</c:v>
                </c:pt>
                <c:pt idx="436">
                  <c:v>566.81585677749342</c:v>
                </c:pt>
                <c:pt idx="437">
                  <c:v>568.09462915601011</c:v>
                </c:pt>
                <c:pt idx="438">
                  <c:v>567.13554987212274</c:v>
                </c:pt>
                <c:pt idx="439">
                  <c:v>567.13554987212274</c:v>
                </c:pt>
                <c:pt idx="440">
                  <c:v>569.37340153452703</c:v>
                </c:pt>
                <c:pt idx="441">
                  <c:v>567.77493606138103</c:v>
                </c:pt>
                <c:pt idx="442">
                  <c:v>567.45524296675183</c:v>
                </c:pt>
                <c:pt idx="443">
                  <c:v>567.13554987212274</c:v>
                </c:pt>
                <c:pt idx="444">
                  <c:v>568.09462915601011</c:v>
                </c:pt>
                <c:pt idx="445">
                  <c:v>569.05370843989795</c:v>
                </c:pt>
                <c:pt idx="446">
                  <c:v>570.65217391304338</c:v>
                </c:pt>
                <c:pt idx="447">
                  <c:v>573.209718670077</c:v>
                </c:pt>
                <c:pt idx="448">
                  <c:v>573.84910485933437</c:v>
                </c:pt>
                <c:pt idx="449">
                  <c:v>574.16879795396414</c:v>
                </c:pt>
                <c:pt idx="450">
                  <c:v>575.44757033248038</c:v>
                </c:pt>
                <c:pt idx="451">
                  <c:v>577.04603580562639</c:v>
                </c:pt>
                <c:pt idx="452">
                  <c:v>578.00511508951308</c:v>
                </c:pt>
                <c:pt idx="453">
                  <c:v>579.28388746803103</c:v>
                </c:pt>
                <c:pt idx="454">
                  <c:v>580.24296675191738</c:v>
                </c:pt>
                <c:pt idx="455">
                  <c:v>581.20204603580567</c:v>
                </c:pt>
                <c:pt idx="456">
                  <c:v>583.75959079283837</c:v>
                </c:pt>
                <c:pt idx="457">
                  <c:v>586.95652173913038</c:v>
                </c:pt>
                <c:pt idx="458">
                  <c:v>587.91560102301787</c:v>
                </c:pt>
                <c:pt idx="459">
                  <c:v>585.67774936061403</c:v>
                </c:pt>
                <c:pt idx="460">
                  <c:v>584.71867007672699</c:v>
                </c:pt>
                <c:pt idx="461">
                  <c:v>585.35805626598437</c:v>
                </c:pt>
                <c:pt idx="462">
                  <c:v>587.27621483375935</c:v>
                </c:pt>
                <c:pt idx="463">
                  <c:v>589.83375959079274</c:v>
                </c:pt>
                <c:pt idx="464">
                  <c:v>591.75191815856772</c:v>
                </c:pt>
                <c:pt idx="465">
                  <c:v>591.11253196930954</c:v>
                </c:pt>
                <c:pt idx="466">
                  <c:v>591.43222506393681</c:v>
                </c:pt>
                <c:pt idx="467">
                  <c:v>593.03069053708452</c:v>
                </c:pt>
                <c:pt idx="468">
                  <c:v>595.58823529411768</c:v>
                </c:pt>
                <c:pt idx="469">
                  <c:v>596.86700767263324</c:v>
                </c:pt>
                <c:pt idx="470">
                  <c:v>598.14578005115095</c:v>
                </c:pt>
                <c:pt idx="471">
                  <c:v>599.10485933503833</c:v>
                </c:pt>
                <c:pt idx="472">
                  <c:v>601.66240409207137</c:v>
                </c:pt>
                <c:pt idx="473">
                  <c:v>603.90025575447476</c:v>
                </c:pt>
                <c:pt idx="474">
                  <c:v>604.53964194373339</c:v>
                </c:pt>
                <c:pt idx="475">
                  <c:v>604.85933503836304</c:v>
                </c:pt>
                <c:pt idx="476">
                  <c:v>606.77749360613848</c:v>
                </c:pt>
                <c:pt idx="477">
                  <c:v>609.9744245524297</c:v>
                </c:pt>
                <c:pt idx="478">
                  <c:v>612.85166240409023</c:v>
                </c:pt>
                <c:pt idx="479">
                  <c:v>612.85166240409023</c:v>
                </c:pt>
                <c:pt idx="480">
                  <c:v>612.5319693094624</c:v>
                </c:pt>
                <c:pt idx="481">
                  <c:v>615.08951406649646</c:v>
                </c:pt>
                <c:pt idx="482">
                  <c:v>617.32736572889939</c:v>
                </c:pt>
                <c:pt idx="483">
                  <c:v>619.24552429667506</c:v>
                </c:pt>
                <c:pt idx="484">
                  <c:v>618.92583120204597</c:v>
                </c:pt>
                <c:pt idx="485">
                  <c:v>619.24552429667506</c:v>
                </c:pt>
                <c:pt idx="486">
                  <c:v>623.08184143222502</c:v>
                </c:pt>
                <c:pt idx="487">
                  <c:v>626.91815856777498</c:v>
                </c:pt>
                <c:pt idx="488">
                  <c:v>635.54987212276217</c:v>
                </c:pt>
                <c:pt idx="489">
                  <c:v>636.50895140664954</c:v>
                </c:pt>
                <c:pt idx="490">
                  <c:v>633.31202046035787</c:v>
                </c:pt>
                <c:pt idx="491">
                  <c:v>633.31202046035787</c:v>
                </c:pt>
                <c:pt idx="492">
                  <c:v>637.14833759590795</c:v>
                </c:pt>
                <c:pt idx="493">
                  <c:v>637.46803069053703</c:v>
                </c:pt>
                <c:pt idx="494">
                  <c:v>638.42710997442327</c:v>
                </c:pt>
                <c:pt idx="495">
                  <c:v>641.62404092071597</c:v>
                </c:pt>
                <c:pt idx="496">
                  <c:v>643.54219948848981</c:v>
                </c:pt>
                <c:pt idx="497">
                  <c:v>645.14066496163684</c:v>
                </c:pt>
                <c:pt idx="498">
                  <c:v>648.65728900255738</c:v>
                </c:pt>
                <c:pt idx="499">
                  <c:v>651.53452685421871</c:v>
                </c:pt>
                <c:pt idx="500">
                  <c:v>648.33759590792749</c:v>
                </c:pt>
                <c:pt idx="501">
                  <c:v>645.46035805626605</c:v>
                </c:pt>
                <c:pt idx="502">
                  <c:v>645.78005115089547</c:v>
                </c:pt>
                <c:pt idx="503">
                  <c:v>649.29667519181578</c:v>
                </c:pt>
                <c:pt idx="504">
                  <c:v>650.37404092071608</c:v>
                </c:pt>
                <c:pt idx="505">
                  <c:v>652.89641943734011</c:v>
                </c:pt>
                <c:pt idx="506">
                  <c:v>656.29156010230179</c:v>
                </c:pt>
                <c:pt idx="507">
                  <c:v>658.26086956521738</c:v>
                </c:pt>
                <c:pt idx="508">
                  <c:v>660.98145780051141</c:v>
                </c:pt>
                <c:pt idx="509">
                  <c:v>662.5127877237851</c:v>
                </c:pt>
                <c:pt idx="510">
                  <c:v>663.69245524296673</c:v>
                </c:pt>
                <c:pt idx="511">
                  <c:v>663.89705882352814</c:v>
                </c:pt>
                <c:pt idx="512">
                  <c:v>666.71035805626605</c:v>
                </c:pt>
                <c:pt idx="513">
                  <c:v>668.76598465473137</c:v>
                </c:pt>
                <c:pt idx="514">
                  <c:v>674.02173913043441</c:v>
                </c:pt>
                <c:pt idx="515">
                  <c:v>675.97506393861897</c:v>
                </c:pt>
                <c:pt idx="516">
                  <c:v>678.30562659846441</c:v>
                </c:pt>
                <c:pt idx="517">
                  <c:v>679.94565217391187</c:v>
                </c:pt>
                <c:pt idx="518">
                  <c:v>682.37851662404103</c:v>
                </c:pt>
                <c:pt idx="519">
                  <c:v>683.95780051150837</c:v>
                </c:pt>
                <c:pt idx="520">
                  <c:v>688.00511508951297</c:v>
                </c:pt>
                <c:pt idx="521">
                  <c:v>695.2141943734016</c:v>
                </c:pt>
                <c:pt idx="522">
                  <c:v>700.17902813299224</c:v>
                </c:pt>
                <c:pt idx="523">
                  <c:v>699.13682864450118</c:v>
                </c:pt>
                <c:pt idx="524">
                  <c:v>699.73465473145779</c:v>
                </c:pt>
                <c:pt idx="525">
                  <c:v>693.71803069053703</c:v>
                </c:pt>
                <c:pt idx="526">
                  <c:v>681.43542199488388</c:v>
                </c:pt>
                <c:pt idx="527">
                  <c:v>675.82480818414285</c:v>
                </c:pt>
                <c:pt idx="528">
                  <c:v>677.53516624040822</c:v>
                </c:pt>
                <c:pt idx="529">
                  <c:v>680.00319693094627</c:v>
                </c:pt>
                <c:pt idx="530">
                  <c:v>679.33184143222411</c:v>
                </c:pt>
                <c:pt idx="531">
                  <c:v>680.01598465473137</c:v>
                </c:pt>
                <c:pt idx="532">
                  <c:v>681.01662404091951</c:v>
                </c:pt>
                <c:pt idx="533">
                  <c:v>686.66879795396414</c:v>
                </c:pt>
                <c:pt idx="534">
                  <c:v>686.46419437340137</c:v>
                </c:pt>
                <c:pt idx="535">
                  <c:v>688.7627877237851</c:v>
                </c:pt>
                <c:pt idx="536">
                  <c:v>690.09271099744251</c:v>
                </c:pt>
                <c:pt idx="537">
                  <c:v>692.16432225063954</c:v>
                </c:pt>
                <c:pt idx="538">
                  <c:v>694.48209718669989</c:v>
                </c:pt>
                <c:pt idx="539">
                  <c:v>694.84335038363167</c:v>
                </c:pt>
                <c:pt idx="540">
                  <c:v>695.22378516624099</c:v>
                </c:pt>
                <c:pt idx="541">
                  <c:v>694.53644501278768</c:v>
                </c:pt>
                <c:pt idx="542">
                  <c:v>694.70907928388795</c:v>
                </c:pt>
                <c:pt idx="543">
                  <c:v>694.93606138107282</c:v>
                </c:pt>
                <c:pt idx="544">
                  <c:v>694.68989769820973</c:v>
                </c:pt>
                <c:pt idx="545">
                  <c:v>694.64514066496156</c:v>
                </c:pt>
                <c:pt idx="546">
                  <c:v>695.89833759590783</c:v>
                </c:pt>
                <c:pt idx="547">
                  <c:v>696.96930946291536</c:v>
                </c:pt>
                <c:pt idx="548">
                  <c:v>697.829283887467</c:v>
                </c:pt>
                <c:pt idx="549">
                  <c:v>700.20460358056255</c:v>
                </c:pt>
                <c:pt idx="550">
                  <c:v>701.86700767263426</c:v>
                </c:pt>
                <c:pt idx="551">
                  <c:v>704.72186700767259</c:v>
                </c:pt>
                <c:pt idx="552">
                  <c:v>706.78388746803103</c:v>
                </c:pt>
                <c:pt idx="553">
                  <c:v>709.1304347826084</c:v>
                </c:pt>
                <c:pt idx="554">
                  <c:v>712.77173913043475</c:v>
                </c:pt>
                <c:pt idx="555">
                  <c:v>716.29156010230179</c:v>
                </c:pt>
                <c:pt idx="556">
                  <c:v>719.04731457800506</c:v>
                </c:pt>
                <c:pt idx="557">
                  <c:v>719.27749360613802</c:v>
                </c:pt>
                <c:pt idx="558">
                  <c:v>721.07736572890019</c:v>
                </c:pt>
                <c:pt idx="559">
                  <c:v>722.98273657288996</c:v>
                </c:pt>
                <c:pt idx="560">
                  <c:v>724.66112531969304</c:v>
                </c:pt>
                <c:pt idx="561">
                  <c:v>724.93925831201932</c:v>
                </c:pt>
                <c:pt idx="562">
                  <c:v>726.13810741687973</c:v>
                </c:pt>
                <c:pt idx="563">
                  <c:v>726.00063938618916</c:v>
                </c:pt>
                <c:pt idx="564">
                  <c:v>727.83248081841316</c:v>
                </c:pt>
                <c:pt idx="565">
                  <c:v>729.34143222506339</c:v>
                </c:pt>
                <c:pt idx="566">
                  <c:v>731.24040920716197</c:v>
                </c:pt>
                <c:pt idx="567">
                  <c:v>732.68542199488479</c:v>
                </c:pt>
                <c:pt idx="568">
                  <c:v>731.72634271099753</c:v>
                </c:pt>
                <c:pt idx="569">
                  <c:v>731.53772378516521</c:v>
                </c:pt>
                <c:pt idx="570">
                  <c:v>731.39066496163673</c:v>
                </c:pt>
                <c:pt idx="571">
                  <c:v>735.14066496163673</c:v>
                </c:pt>
                <c:pt idx="572">
                  <c:v>738.7659846547316</c:v>
                </c:pt>
                <c:pt idx="573">
                  <c:v>740.57544757033304</c:v>
                </c:pt>
                <c:pt idx="574">
                  <c:v>739.09846547314567</c:v>
                </c:pt>
                <c:pt idx="575">
                  <c:v>738.80754475703316</c:v>
                </c:pt>
                <c:pt idx="576">
                  <c:v>739.51726342710936</c:v>
                </c:pt>
                <c:pt idx="577">
                  <c:v>743.60294117647061</c:v>
                </c:pt>
                <c:pt idx="578">
                  <c:v>741.92774936061369</c:v>
                </c:pt>
                <c:pt idx="579">
                  <c:v>740.75127877237844</c:v>
                </c:pt>
                <c:pt idx="580">
                  <c:v>742.08439897698202</c:v>
                </c:pt>
                <c:pt idx="581">
                  <c:v>744.4373401534524</c:v>
                </c:pt>
                <c:pt idx="582">
                  <c:v>745.6905370843989</c:v>
                </c:pt>
                <c:pt idx="583">
                  <c:v>746.26918158567764</c:v>
                </c:pt>
                <c:pt idx="584">
                  <c:v>747.2602301790281</c:v>
                </c:pt>
                <c:pt idx="585">
                  <c:v>747.38491048593232</c:v>
                </c:pt>
                <c:pt idx="586">
                  <c:v>748.18734015345262</c:v>
                </c:pt>
                <c:pt idx="587">
                  <c:v>749.98081841432213</c:v>
                </c:pt>
                <c:pt idx="588">
                  <c:v>751.06457800511498</c:v>
                </c:pt>
                <c:pt idx="589">
                  <c:v>751.81905370843936</c:v>
                </c:pt>
                <c:pt idx="590">
                  <c:v>753.32480818414285</c:v>
                </c:pt>
                <c:pt idx="591">
                  <c:v>755.28772378516612</c:v>
                </c:pt>
                <c:pt idx="592">
                  <c:v>757.93797953964201</c:v>
                </c:pt>
                <c:pt idx="593">
                  <c:v>759.88810741687973</c:v>
                </c:pt>
                <c:pt idx="594">
                  <c:v>760.57864450127863</c:v>
                </c:pt>
                <c:pt idx="595">
                  <c:v>759.04092071611251</c:v>
                </c:pt>
                <c:pt idx="596">
                  <c:v>759.69629156010296</c:v>
                </c:pt>
                <c:pt idx="597">
                  <c:v>759.72506393861897</c:v>
                </c:pt>
                <c:pt idx="598">
                  <c:v>757.77493606138103</c:v>
                </c:pt>
                <c:pt idx="599">
                  <c:v>754.95204603580441</c:v>
                </c:pt>
              </c:numCache>
            </c:numRef>
          </c:yVal>
          <c:smooth val="0"/>
          <c:extLst>
            <c:ext xmlns:c16="http://schemas.microsoft.com/office/drawing/2014/chart" uri="{C3380CC4-5D6E-409C-BE32-E72D297353CC}">
              <c16:uniqueId val="{00000001-1B36-4F0D-A0B4-9F0D5CD93BFD}"/>
            </c:ext>
          </c:extLst>
        </c:ser>
        <c:dLbls>
          <c:showLegendKey val="0"/>
          <c:showVal val="0"/>
          <c:showCatName val="0"/>
          <c:showSerName val="0"/>
          <c:showPercent val="0"/>
          <c:showBubbleSize val="0"/>
        </c:dLbls>
        <c:axId val="-2070075480"/>
        <c:axId val="-2138206088"/>
      </c:scatterChart>
      <c:scatterChart>
        <c:scatterStyle val="lineMarker"/>
        <c:varyColors val="0"/>
        <c:ser>
          <c:idx val="2"/>
          <c:order val="2"/>
          <c:tx>
            <c:strRef>
              <c:f>Sheet1!$L$14</c:f>
              <c:strCache>
                <c:ptCount val="1"/>
                <c:pt idx="0">
                  <c:v>AHE2012dollars</c:v>
                </c:pt>
              </c:strCache>
            </c:strRef>
          </c:tx>
          <c:spPr>
            <a:ln w="47625">
              <a:solidFill>
                <a:srgbClr val="008000"/>
              </a:solidFill>
            </a:ln>
          </c:spPr>
          <c:marker>
            <c:symbol val="none"/>
          </c:marker>
          <c:xVal>
            <c:numRef>
              <c:f>Sheet1!$F$15:$F$614</c:f>
              <c:numCache>
                <c:formatCode>0.00</c:formatCode>
                <c:ptCount val="600"/>
                <c:pt idx="0">
                  <c:v>1965</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c:v>
                </c:pt>
                <c:pt idx="13">
                  <c:v>1966.0833333333301</c:v>
                </c:pt>
                <c:pt idx="14">
                  <c:v>1966.1666666666699</c:v>
                </c:pt>
                <c:pt idx="15">
                  <c:v>1966.25</c:v>
                </c:pt>
                <c:pt idx="16">
                  <c:v>1966.3333333333301</c:v>
                </c:pt>
                <c:pt idx="17">
                  <c:v>1966.4166666666699</c:v>
                </c:pt>
                <c:pt idx="18">
                  <c:v>1966.5</c:v>
                </c:pt>
                <c:pt idx="19">
                  <c:v>1966.5833333333301</c:v>
                </c:pt>
                <c:pt idx="20">
                  <c:v>1966.6666666666699</c:v>
                </c:pt>
                <c:pt idx="21">
                  <c:v>1966.75</c:v>
                </c:pt>
                <c:pt idx="22">
                  <c:v>1966.8333333333301</c:v>
                </c:pt>
                <c:pt idx="23">
                  <c:v>1966.9166666666599</c:v>
                </c:pt>
                <c:pt idx="24">
                  <c:v>1967</c:v>
                </c:pt>
                <c:pt idx="25">
                  <c:v>1967.0833333333301</c:v>
                </c:pt>
                <c:pt idx="26">
                  <c:v>1967.1666666666599</c:v>
                </c:pt>
                <c:pt idx="27">
                  <c:v>1967.25</c:v>
                </c:pt>
                <c:pt idx="28">
                  <c:v>1967.3333333333301</c:v>
                </c:pt>
                <c:pt idx="29">
                  <c:v>1967.4166666666599</c:v>
                </c:pt>
                <c:pt idx="30">
                  <c:v>1967.5</c:v>
                </c:pt>
                <c:pt idx="31">
                  <c:v>1967.5833333333301</c:v>
                </c:pt>
                <c:pt idx="32">
                  <c:v>1967.6666666666599</c:v>
                </c:pt>
                <c:pt idx="33">
                  <c:v>1967.75</c:v>
                </c:pt>
                <c:pt idx="34">
                  <c:v>1967.8333333333301</c:v>
                </c:pt>
                <c:pt idx="35">
                  <c:v>1967.9166666666599</c:v>
                </c:pt>
                <c:pt idx="36">
                  <c:v>1968</c:v>
                </c:pt>
                <c:pt idx="37">
                  <c:v>1968.0833333333301</c:v>
                </c:pt>
                <c:pt idx="38">
                  <c:v>1968.1666666666599</c:v>
                </c:pt>
                <c:pt idx="39">
                  <c:v>1968.25</c:v>
                </c:pt>
                <c:pt idx="40">
                  <c:v>1968.3333333333301</c:v>
                </c:pt>
                <c:pt idx="41">
                  <c:v>1968.4166666666599</c:v>
                </c:pt>
                <c:pt idx="42">
                  <c:v>1968.5</c:v>
                </c:pt>
                <c:pt idx="43">
                  <c:v>1968.5833333333301</c:v>
                </c:pt>
                <c:pt idx="44">
                  <c:v>1968.6666666666599</c:v>
                </c:pt>
                <c:pt idx="45">
                  <c:v>1968.75</c:v>
                </c:pt>
                <c:pt idx="46">
                  <c:v>1968.8333333333301</c:v>
                </c:pt>
                <c:pt idx="47">
                  <c:v>1968.9166666666599</c:v>
                </c:pt>
                <c:pt idx="48">
                  <c:v>1969</c:v>
                </c:pt>
                <c:pt idx="49">
                  <c:v>1969.0833333333301</c:v>
                </c:pt>
                <c:pt idx="50">
                  <c:v>1969.1666666666599</c:v>
                </c:pt>
                <c:pt idx="51">
                  <c:v>1969.25</c:v>
                </c:pt>
                <c:pt idx="52">
                  <c:v>1969.3333333333301</c:v>
                </c:pt>
                <c:pt idx="53">
                  <c:v>1969.4166666666599</c:v>
                </c:pt>
                <c:pt idx="54">
                  <c:v>1969.5</c:v>
                </c:pt>
                <c:pt idx="55">
                  <c:v>1969.5833333333301</c:v>
                </c:pt>
                <c:pt idx="56">
                  <c:v>1969.6666666666599</c:v>
                </c:pt>
                <c:pt idx="57">
                  <c:v>1969.75</c:v>
                </c:pt>
                <c:pt idx="58">
                  <c:v>1969.8333333333301</c:v>
                </c:pt>
                <c:pt idx="59">
                  <c:v>1969.9166666666599</c:v>
                </c:pt>
                <c:pt idx="60">
                  <c:v>1970</c:v>
                </c:pt>
                <c:pt idx="61">
                  <c:v>1970.0833333333301</c:v>
                </c:pt>
                <c:pt idx="62">
                  <c:v>1970.1666666666599</c:v>
                </c:pt>
                <c:pt idx="63">
                  <c:v>1970.25</c:v>
                </c:pt>
                <c:pt idx="64">
                  <c:v>1970.3333333333301</c:v>
                </c:pt>
                <c:pt idx="65">
                  <c:v>1970.4166666666599</c:v>
                </c:pt>
                <c:pt idx="66">
                  <c:v>1970.49999999999</c:v>
                </c:pt>
                <c:pt idx="67">
                  <c:v>1970.5833333333301</c:v>
                </c:pt>
                <c:pt idx="68">
                  <c:v>1970.6666666666599</c:v>
                </c:pt>
                <c:pt idx="69">
                  <c:v>1970.74999999999</c:v>
                </c:pt>
                <c:pt idx="70">
                  <c:v>1970.8333333333301</c:v>
                </c:pt>
                <c:pt idx="71">
                  <c:v>1970.9166666666599</c:v>
                </c:pt>
                <c:pt idx="72">
                  <c:v>1970.99999999999</c:v>
                </c:pt>
                <c:pt idx="73">
                  <c:v>1971.0833333333301</c:v>
                </c:pt>
                <c:pt idx="74">
                  <c:v>1971.1666666666599</c:v>
                </c:pt>
                <c:pt idx="75">
                  <c:v>1971.24999999999</c:v>
                </c:pt>
                <c:pt idx="76">
                  <c:v>1971.3333333333301</c:v>
                </c:pt>
                <c:pt idx="77">
                  <c:v>1971.4166666666599</c:v>
                </c:pt>
                <c:pt idx="78">
                  <c:v>1971.49999999999</c:v>
                </c:pt>
                <c:pt idx="79">
                  <c:v>1971.5833333333301</c:v>
                </c:pt>
                <c:pt idx="80">
                  <c:v>1971.6666666666599</c:v>
                </c:pt>
                <c:pt idx="81">
                  <c:v>1971.74999999999</c:v>
                </c:pt>
                <c:pt idx="82">
                  <c:v>1971.8333333333301</c:v>
                </c:pt>
                <c:pt idx="83">
                  <c:v>1971.9166666666599</c:v>
                </c:pt>
                <c:pt idx="84">
                  <c:v>1971.99999999999</c:v>
                </c:pt>
                <c:pt idx="85">
                  <c:v>1972.0833333333301</c:v>
                </c:pt>
                <c:pt idx="86">
                  <c:v>1972.1666666666599</c:v>
                </c:pt>
                <c:pt idx="87">
                  <c:v>1972.24999999999</c:v>
                </c:pt>
                <c:pt idx="88">
                  <c:v>1972.3333333333301</c:v>
                </c:pt>
                <c:pt idx="89">
                  <c:v>1972.4166666666599</c:v>
                </c:pt>
                <c:pt idx="90">
                  <c:v>1972.49999999999</c:v>
                </c:pt>
                <c:pt idx="91">
                  <c:v>1972.5833333333301</c:v>
                </c:pt>
                <c:pt idx="92">
                  <c:v>1972.6666666666599</c:v>
                </c:pt>
                <c:pt idx="93">
                  <c:v>1972.74999999999</c:v>
                </c:pt>
                <c:pt idx="94">
                  <c:v>1972.8333333333301</c:v>
                </c:pt>
                <c:pt idx="95">
                  <c:v>1972.9166666666599</c:v>
                </c:pt>
                <c:pt idx="96">
                  <c:v>1972.99999999999</c:v>
                </c:pt>
                <c:pt idx="97">
                  <c:v>1973.0833333333301</c:v>
                </c:pt>
                <c:pt idx="98">
                  <c:v>1973.1666666666599</c:v>
                </c:pt>
                <c:pt idx="99">
                  <c:v>1973.24999999999</c:v>
                </c:pt>
                <c:pt idx="100">
                  <c:v>1973.3333333333301</c:v>
                </c:pt>
                <c:pt idx="101">
                  <c:v>1973.4166666666599</c:v>
                </c:pt>
                <c:pt idx="102">
                  <c:v>1973.49999999999</c:v>
                </c:pt>
                <c:pt idx="103">
                  <c:v>1973.5833333333301</c:v>
                </c:pt>
                <c:pt idx="104">
                  <c:v>1973.6666666666599</c:v>
                </c:pt>
                <c:pt idx="105">
                  <c:v>1973.74999999999</c:v>
                </c:pt>
                <c:pt idx="106">
                  <c:v>1973.8333333333301</c:v>
                </c:pt>
                <c:pt idx="107">
                  <c:v>1973.9166666666599</c:v>
                </c:pt>
                <c:pt idx="108">
                  <c:v>1973.99999999999</c:v>
                </c:pt>
                <c:pt idx="109">
                  <c:v>1974.0833333333301</c:v>
                </c:pt>
                <c:pt idx="110">
                  <c:v>1974.1666666666599</c:v>
                </c:pt>
                <c:pt idx="111">
                  <c:v>1974.24999999999</c:v>
                </c:pt>
                <c:pt idx="112">
                  <c:v>1974.3333333333201</c:v>
                </c:pt>
                <c:pt idx="113">
                  <c:v>1974.4166666666599</c:v>
                </c:pt>
                <c:pt idx="114">
                  <c:v>1974.49999999999</c:v>
                </c:pt>
                <c:pt idx="115">
                  <c:v>1974.5833333333201</c:v>
                </c:pt>
                <c:pt idx="116">
                  <c:v>1974.6666666666599</c:v>
                </c:pt>
                <c:pt idx="117">
                  <c:v>1974.74999999999</c:v>
                </c:pt>
                <c:pt idx="118">
                  <c:v>1974.8333333333201</c:v>
                </c:pt>
                <c:pt idx="119">
                  <c:v>1974.9166666666599</c:v>
                </c:pt>
                <c:pt idx="120">
                  <c:v>1974.99999999999</c:v>
                </c:pt>
                <c:pt idx="121">
                  <c:v>1975.0833333333201</c:v>
                </c:pt>
                <c:pt idx="122">
                  <c:v>1975.1666666666599</c:v>
                </c:pt>
                <c:pt idx="123">
                  <c:v>1975.24999999999</c:v>
                </c:pt>
                <c:pt idx="124">
                  <c:v>1975.3333333333201</c:v>
                </c:pt>
                <c:pt idx="125">
                  <c:v>1975.4166666666599</c:v>
                </c:pt>
                <c:pt idx="126">
                  <c:v>1975.49999999999</c:v>
                </c:pt>
                <c:pt idx="127">
                  <c:v>1975.5833333333201</c:v>
                </c:pt>
                <c:pt idx="128">
                  <c:v>1975.6666666666599</c:v>
                </c:pt>
                <c:pt idx="129">
                  <c:v>1975.74999999999</c:v>
                </c:pt>
                <c:pt idx="130">
                  <c:v>1975.8333333333201</c:v>
                </c:pt>
                <c:pt idx="131">
                  <c:v>1975.9166666666599</c:v>
                </c:pt>
                <c:pt idx="132">
                  <c:v>1975.99999999999</c:v>
                </c:pt>
                <c:pt idx="133">
                  <c:v>1976.0833333333201</c:v>
                </c:pt>
                <c:pt idx="134">
                  <c:v>1976.1666666666599</c:v>
                </c:pt>
                <c:pt idx="135">
                  <c:v>1976.24999999999</c:v>
                </c:pt>
                <c:pt idx="136">
                  <c:v>1976.3333333333201</c:v>
                </c:pt>
                <c:pt idx="137">
                  <c:v>1976.4166666666599</c:v>
                </c:pt>
                <c:pt idx="138">
                  <c:v>1976.49999999999</c:v>
                </c:pt>
                <c:pt idx="139">
                  <c:v>1976.5833333333201</c:v>
                </c:pt>
                <c:pt idx="140">
                  <c:v>1976.6666666666599</c:v>
                </c:pt>
                <c:pt idx="141">
                  <c:v>1976.74999999999</c:v>
                </c:pt>
                <c:pt idx="142">
                  <c:v>1976.8333333333201</c:v>
                </c:pt>
                <c:pt idx="143">
                  <c:v>1976.9166666666599</c:v>
                </c:pt>
                <c:pt idx="144">
                  <c:v>1976.99999999999</c:v>
                </c:pt>
                <c:pt idx="145">
                  <c:v>1977.0833333333201</c:v>
                </c:pt>
                <c:pt idx="146">
                  <c:v>1977.1666666666599</c:v>
                </c:pt>
                <c:pt idx="147">
                  <c:v>1977.24999999999</c:v>
                </c:pt>
                <c:pt idx="148">
                  <c:v>1977.3333333333201</c:v>
                </c:pt>
                <c:pt idx="149">
                  <c:v>1977.4166666666599</c:v>
                </c:pt>
                <c:pt idx="150">
                  <c:v>1977.49999999999</c:v>
                </c:pt>
                <c:pt idx="151">
                  <c:v>1977.5833333333201</c:v>
                </c:pt>
                <c:pt idx="152">
                  <c:v>1977.6666666666599</c:v>
                </c:pt>
                <c:pt idx="153">
                  <c:v>1977.74999999999</c:v>
                </c:pt>
                <c:pt idx="154">
                  <c:v>1977.8333333333201</c:v>
                </c:pt>
                <c:pt idx="155">
                  <c:v>1977.9166666666499</c:v>
                </c:pt>
                <c:pt idx="156">
                  <c:v>1977.99999999999</c:v>
                </c:pt>
                <c:pt idx="157">
                  <c:v>1978.0833333333201</c:v>
                </c:pt>
                <c:pt idx="158">
                  <c:v>1978.1666666666499</c:v>
                </c:pt>
                <c:pt idx="159">
                  <c:v>1978.24999999999</c:v>
                </c:pt>
                <c:pt idx="160">
                  <c:v>1978.3333333333201</c:v>
                </c:pt>
                <c:pt idx="161">
                  <c:v>1978.4166666666499</c:v>
                </c:pt>
                <c:pt idx="162">
                  <c:v>1978.49999999999</c:v>
                </c:pt>
                <c:pt idx="163">
                  <c:v>1978.5833333333201</c:v>
                </c:pt>
                <c:pt idx="164">
                  <c:v>1978.6666666666499</c:v>
                </c:pt>
                <c:pt idx="165">
                  <c:v>1978.74999999999</c:v>
                </c:pt>
                <c:pt idx="166">
                  <c:v>1978.8333333333201</c:v>
                </c:pt>
                <c:pt idx="167">
                  <c:v>1978.9166666666499</c:v>
                </c:pt>
                <c:pt idx="168">
                  <c:v>1978.99999999999</c:v>
                </c:pt>
                <c:pt idx="169">
                  <c:v>1979.0833333333201</c:v>
                </c:pt>
                <c:pt idx="170">
                  <c:v>1979.1666666666499</c:v>
                </c:pt>
                <c:pt idx="171">
                  <c:v>1979.24999999999</c:v>
                </c:pt>
                <c:pt idx="172">
                  <c:v>1979.3333333333201</c:v>
                </c:pt>
                <c:pt idx="173">
                  <c:v>1979.4166666666499</c:v>
                </c:pt>
                <c:pt idx="174">
                  <c:v>1979.49999999999</c:v>
                </c:pt>
                <c:pt idx="175">
                  <c:v>1979.5833333333201</c:v>
                </c:pt>
                <c:pt idx="176">
                  <c:v>1979.6666666666499</c:v>
                </c:pt>
                <c:pt idx="177">
                  <c:v>1979.74999999999</c:v>
                </c:pt>
                <c:pt idx="178">
                  <c:v>1979.8333333333201</c:v>
                </c:pt>
                <c:pt idx="179">
                  <c:v>1979.9166666666499</c:v>
                </c:pt>
                <c:pt idx="180">
                  <c:v>1979.99999999999</c:v>
                </c:pt>
                <c:pt idx="181">
                  <c:v>1980.0833333333201</c:v>
                </c:pt>
                <c:pt idx="182">
                  <c:v>1980.1666666666499</c:v>
                </c:pt>
                <c:pt idx="183">
                  <c:v>1980.24999999999</c:v>
                </c:pt>
                <c:pt idx="184">
                  <c:v>1980.3333333333201</c:v>
                </c:pt>
                <c:pt idx="185">
                  <c:v>1980.4166666666499</c:v>
                </c:pt>
                <c:pt idx="186">
                  <c:v>1980.49999999999</c:v>
                </c:pt>
                <c:pt idx="187">
                  <c:v>1980.5833333333201</c:v>
                </c:pt>
                <c:pt idx="188">
                  <c:v>1980.6666666666499</c:v>
                </c:pt>
                <c:pt idx="189">
                  <c:v>1980.74999999999</c:v>
                </c:pt>
                <c:pt idx="190">
                  <c:v>1980.8333333333201</c:v>
                </c:pt>
                <c:pt idx="191">
                  <c:v>1980.9166666666499</c:v>
                </c:pt>
                <c:pt idx="192">
                  <c:v>1980.99999999999</c:v>
                </c:pt>
                <c:pt idx="193">
                  <c:v>1981.0833333333201</c:v>
                </c:pt>
                <c:pt idx="194">
                  <c:v>1981.1666666666499</c:v>
                </c:pt>
                <c:pt idx="195">
                  <c:v>1981.24999999999</c:v>
                </c:pt>
                <c:pt idx="196">
                  <c:v>1981.3333333333201</c:v>
                </c:pt>
                <c:pt idx="197">
                  <c:v>1981.4166666666499</c:v>
                </c:pt>
                <c:pt idx="198">
                  <c:v>1981.49999999998</c:v>
                </c:pt>
                <c:pt idx="199">
                  <c:v>1981.5833333333201</c:v>
                </c:pt>
                <c:pt idx="200">
                  <c:v>1981.6666666666499</c:v>
                </c:pt>
                <c:pt idx="201">
                  <c:v>1981.74999999998</c:v>
                </c:pt>
                <c:pt idx="202">
                  <c:v>1981.8333333333201</c:v>
                </c:pt>
                <c:pt idx="203">
                  <c:v>1981.9166666666499</c:v>
                </c:pt>
                <c:pt idx="204">
                  <c:v>1981.99999999998</c:v>
                </c:pt>
                <c:pt idx="205">
                  <c:v>1982.0833333333201</c:v>
                </c:pt>
                <c:pt idx="206">
                  <c:v>1982.1666666666499</c:v>
                </c:pt>
                <c:pt idx="207">
                  <c:v>1982.24999999998</c:v>
                </c:pt>
                <c:pt idx="208">
                  <c:v>1982.3333333333201</c:v>
                </c:pt>
                <c:pt idx="209">
                  <c:v>1982.4166666666499</c:v>
                </c:pt>
                <c:pt idx="210">
                  <c:v>1982.49999999998</c:v>
                </c:pt>
                <c:pt idx="211">
                  <c:v>1982.5833333333201</c:v>
                </c:pt>
                <c:pt idx="212">
                  <c:v>1982.6666666666499</c:v>
                </c:pt>
                <c:pt idx="213">
                  <c:v>1982.74999999998</c:v>
                </c:pt>
                <c:pt idx="214">
                  <c:v>1982.8333333333201</c:v>
                </c:pt>
                <c:pt idx="215">
                  <c:v>1982.9166666666499</c:v>
                </c:pt>
                <c:pt idx="216">
                  <c:v>1982.99999999998</c:v>
                </c:pt>
                <c:pt idx="217">
                  <c:v>1983.0833333333201</c:v>
                </c:pt>
                <c:pt idx="218">
                  <c:v>1983.1666666666499</c:v>
                </c:pt>
                <c:pt idx="219">
                  <c:v>1983.24999999998</c:v>
                </c:pt>
                <c:pt idx="220">
                  <c:v>1983.3333333333201</c:v>
                </c:pt>
                <c:pt idx="221">
                  <c:v>1983.4166666666499</c:v>
                </c:pt>
                <c:pt idx="222">
                  <c:v>1983.49999999998</c:v>
                </c:pt>
                <c:pt idx="223">
                  <c:v>1983.5833333333201</c:v>
                </c:pt>
                <c:pt idx="224">
                  <c:v>1983.6666666666499</c:v>
                </c:pt>
                <c:pt idx="225">
                  <c:v>1983.74999999998</c:v>
                </c:pt>
                <c:pt idx="226">
                  <c:v>1983.8333333333201</c:v>
                </c:pt>
                <c:pt idx="227">
                  <c:v>1983.9166666666499</c:v>
                </c:pt>
                <c:pt idx="228">
                  <c:v>1983.99999999998</c:v>
                </c:pt>
                <c:pt idx="229">
                  <c:v>1984.0833333333201</c:v>
                </c:pt>
                <c:pt idx="230">
                  <c:v>1984.1666666666499</c:v>
                </c:pt>
                <c:pt idx="231">
                  <c:v>1984.24999999998</c:v>
                </c:pt>
                <c:pt idx="232">
                  <c:v>1984.3333333333201</c:v>
                </c:pt>
                <c:pt idx="233">
                  <c:v>1984.4166666666499</c:v>
                </c:pt>
                <c:pt idx="234">
                  <c:v>1984.49999999998</c:v>
                </c:pt>
                <c:pt idx="235">
                  <c:v>1984.5833333333201</c:v>
                </c:pt>
                <c:pt idx="236">
                  <c:v>1984.6666666666499</c:v>
                </c:pt>
                <c:pt idx="237">
                  <c:v>1984.74999999998</c:v>
                </c:pt>
                <c:pt idx="238">
                  <c:v>1984.8333333333201</c:v>
                </c:pt>
                <c:pt idx="239">
                  <c:v>1984.9166666666499</c:v>
                </c:pt>
                <c:pt idx="240">
                  <c:v>1984.99999999998</c:v>
                </c:pt>
                <c:pt idx="241">
                  <c:v>1985.0833333333201</c:v>
                </c:pt>
                <c:pt idx="242">
                  <c:v>1985.1666666666499</c:v>
                </c:pt>
                <c:pt idx="243">
                  <c:v>1985.24999999998</c:v>
                </c:pt>
                <c:pt idx="244">
                  <c:v>1985.3333333333101</c:v>
                </c:pt>
                <c:pt idx="245">
                  <c:v>1985.4166666666499</c:v>
                </c:pt>
                <c:pt idx="246">
                  <c:v>1985.49999999998</c:v>
                </c:pt>
                <c:pt idx="247">
                  <c:v>1985.5833333333101</c:v>
                </c:pt>
                <c:pt idx="248">
                  <c:v>1985.6666666666499</c:v>
                </c:pt>
                <c:pt idx="249">
                  <c:v>1985.74999999998</c:v>
                </c:pt>
                <c:pt idx="250">
                  <c:v>1985.8333333333101</c:v>
                </c:pt>
                <c:pt idx="251">
                  <c:v>1985.9166666666499</c:v>
                </c:pt>
                <c:pt idx="252">
                  <c:v>1985.99999999998</c:v>
                </c:pt>
                <c:pt idx="253">
                  <c:v>1986.0833333333101</c:v>
                </c:pt>
                <c:pt idx="254">
                  <c:v>1986.1666666666499</c:v>
                </c:pt>
                <c:pt idx="255">
                  <c:v>1986.24999999998</c:v>
                </c:pt>
                <c:pt idx="256">
                  <c:v>1986.3333333333101</c:v>
                </c:pt>
                <c:pt idx="257">
                  <c:v>1986.4166666666499</c:v>
                </c:pt>
                <c:pt idx="258">
                  <c:v>1986.49999999998</c:v>
                </c:pt>
                <c:pt idx="259">
                  <c:v>1986.5833333333101</c:v>
                </c:pt>
                <c:pt idx="260">
                  <c:v>1986.6666666666499</c:v>
                </c:pt>
                <c:pt idx="261">
                  <c:v>1986.74999999998</c:v>
                </c:pt>
                <c:pt idx="262">
                  <c:v>1986.8333333333101</c:v>
                </c:pt>
                <c:pt idx="263">
                  <c:v>1986.9166666666499</c:v>
                </c:pt>
                <c:pt idx="264">
                  <c:v>1986.99999999998</c:v>
                </c:pt>
                <c:pt idx="265">
                  <c:v>1987.0833333333101</c:v>
                </c:pt>
                <c:pt idx="266">
                  <c:v>1987.1666666666499</c:v>
                </c:pt>
                <c:pt idx="267">
                  <c:v>1987.24999999998</c:v>
                </c:pt>
                <c:pt idx="268">
                  <c:v>1987.3333333333101</c:v>
                </c:pt>
                <c:pt idx="269">
                  <c:v>1987.4166666666499</c:v>
                </c:pt>
                <c:pt idx="270">
                  <c:v>1987.49999999998</c:v>
                </c:pt>
                <c:pt idx="271">
                  <c:v>1987.5833333333101</c:v>
                </c:pt>
                <c:pt idx="272">
                  <c:v>1987.6666666666499</c:v>
                </c:pt>
                <c:pt idx="273">
                  <c:v>1987.74999999998</c:v>
                </c:pt>
                <c:pt idx="274">
                  <c:v>1987.8333333333101</c:v>
                </c:pt>
                <c:pt idx="275">
                  <c:v>1987.9166666666499</c:v>
                </c:pt>
                <c:pt idx="276">
                  <c:v>1987.99999999998</c:v>
                </c:pt>
                <c:pt idx="277">
                  <c:v>1988.0833333333101</c:v>
                </c:pt>
                <c:pt idx="278">
                  <c:v>1988.1666666666499</c:v>
                </c:pt>
                <c:pt idx="279">
                  <c:v>1988.24999999998</c:v>
                </c:pt>
                <c:pt idx="280">
                  <c:v>1988.3333333333101</c:v>
                </c:pt>
                <c:pt idx="281">
                  <c:v>1988.4166666666499</c:v>
                </c:pt>
                <c:pt idx="282">
                  <c:v>1988.49999999998</c:v>
                </c:pt>
                <c:pt idx="283">
                  <c:v>1988.5833333333101</c:v>
                </c:pt>
                <c:pt idx="284">
                  <c:v>1988.6666666666499</c:v>
                </c:pt>
                <c:pt idx="285">
                  <c:v>1988.74999999998</c:v>
                </c:pt>
                <c:pt idx="286">
                  <c:v>1988.8333333333101</c:v>
                </c:pt>
                <c:pt idx="287">
                  <c:v>1988.9166666666399</c:v>
                </c:pt>
                <c:pt idx="288">
                  <c:v>1988.99999999998</c:v>
                </c:pt>
                <c:pt idx="289">
                  <c:v>1989.0833333333101</c:v>
                </c:pt>
                <c:pt idx="290">
                  <c:v>1989.1666666666399</c:v>
                </c:pt>
                <c:pt idx="291">
                  <c:v>1989.24999999998</c:v>
                </c:pt>
                <c:pt idx="292">
                  <c:v>1989.3333333333101</c:v>
                </c:pt>
                <c:pt idx="293">
                  <c:v>1989.4166666666399</c:v>
                </c:pt>
                <c:pt idx="294">
                  <c:v>1989.49999999998</c:v>
                </c:pt>
                <c:pt idx="295">
                  <c:v>1989.5833333333101</c:v>
                </c:pt>
                <c:pt idx="296">
                  <c:v>1989.6666666666399</c:v>
                </c:pt>
                <c:pt idx="297">
                  <c:v>1989.74999999998</c:v>
                </c:pt>
                <c:pt idx="298">
                  <c:v>1989.8333333333101</c:v>
                </c:pt>
                <c:pt idx="299">
                  <c:v>1989.9166666666399</c:v>
                </c:pt>
                <c:pt idx="300">
                  <c:v>1989.99999999998</c:v>
                </c:pt>
                <c:pt idx="301">
                  <c:v>1990.0833333333101</c:v>
                </c:pt>
                <c:pt idx="302">
                  <c:v>1990.1666666666399</c:v>
                </c:pt>
                <c:pt idx="303">
                  <c:v>1990.24999999998</c:v>
                </c:pt>
                <c:pt idx="304">
                  <c:v>1990.3333333333101</c:v>
                </c:pt>
                <c:pt idx="305">
                  <c:v>1990.4166666666399</c:v>
                </c:pt>
                <c:pt idx="306">
                  <c:v>1990.49999999998</c:v>
                </c:pt>
                <c:pt idx="307">
                  <c:v>1990.5833333333101</c:v>
                </c:pt>
                <c:pt idx="308">
                  <c:v>1990.6666666666399</c:v>
                </c:pt>
                <c:pt idx="309">
                  <c:v>1990.74999999998</c:v>
                </c:pt>
                <c:pt idx="310">
                  <c:v>1990.8333333333101</c:v>
                </c:pt>
                <c:pt idx="311">
                  <c:v>1990.9166666666399</c:v>
                </c:pt>
                <c:pt idx="312">
                  <c:v>1990.99999999998</c:v>
                </c:pt>
                <c:pt idx="313">
                  <c:v>1991.0833333333101</c:v>
                </c:pt>
                <c:pt idx="314">
                  <c:v>1991.1666666666399</c:v>
                </c:pt>
                <c:pt idx="315">
                  <c:v>1991.24999999998</c:v>
                </c:pt>
                <c:pt idx="316">
                  <c:v>1991.3333333333101</c:v>
                </c:pt>
                <c:pt idx="317">
                  <c:v>1991.4166666666399</c:v>
                </c:pt>
                <c:pt idx="318">
                  <c:v>1991.49999999998</c:v>
                </c:pt>
                <c:pt idx="319">
                  <c:v>1991.5833333333101</c:v>
                </c:pt>
                <c:pt idx="320">
                  <c:v>1991.6666666666399</c:v>
                </c:pt>
                <c:pt idx="321">
                  <c:v>1991.74999999998</c:v>
                </c:pt>
                <c:pt idx="322">
                  <c:v>1991.8333333333101</c:v>
                </c:pt>
                <c:pt idx="323">
                  <c:v>1991.9166666666399</c:v>
                </c:pt>
                <c:pt idx="324">
                  <c:v>1991.99999999998</c:v>
                </c:pt>
                <c:pt idx="325">
                  <c:v>1992.0833333333101</c:v>
                </c:pt>
                <c:pt idx="326">
                  <c:v>1992.1666666666399</c:v>
                </c:pt>
                <c:pt idx="327">
                  <c:v>1992.24999999998</c:v>
                </c:pt>
                <c:pt idx="328">
                  <c:v>1992.3333333333101</c:v>
                </c:pt>
                <c:pt idx="329">
                  <c:v>1992.4166666666399</c:v>
                </c:pt>
                <c:pt idx="330">
                  <c:v>1992.49999999997</c:v>
                </c:pt>
                <c:pt idx="331">
                  <c:v>1992.5833333333101</c:v>
                </c:pt>
                <c:pt idx="332">
                  <c:v>1992.6666666666399</c:v>
                </c:pt>
                <c:pt idx="333">
                  <c:v>1992.74999999997</c:v>
                </c:pt>
                <c:pt idx="334">
                  <c:v>1992.8333333333101</c:v>
                </c:pt>
                <c:pt idx="335">
                  <c:v>1992.9166666666399</c:v>
                </c:pt>
                <c:pt idx="336">
                  <c:v>1992.99999999997</c:v>
                </c:pt>
                <c:pt idx="337">
                  <c:v>1993.0833333333101</c:v>
                </c:pt>
                <c:pt idx="338">
                  <c:v>1993.1666666666399</c:v>
                </c:pt>
                <c:pt idx="339">
                  <c:v>1993.24999999997</c:v>
                </c:pt>
                <c:pt idx="340">
                  <c:v>1993.3333333333101</c:v>
                </c:pt>
                <c:pt idx="341">
                  <c:v>1993.4166666666399</c:v>
                </c:pt>
                <c:pt idx="342">
                  <c:v>1993.49999999997</c:v>
                </c:pt>
                <c:pt idx="343">
                  <c:v>1993.5833333333101</c:v>
                </c:pt>
                <c:pt idx="344">
                  <c:v>1993.6666666666399</c:v>
                </c:pt>
                <c:pt idx="345">
                  <c:v>1993.74999999997</c:v>
                </c:pt>
                <c:pt idx="346">
                  <c:v>1993.8333333333101</c:v>
                </c:pt>
                <c:pt idx="347">
                  <c:v>1993.9166666666399</c:v>
                </c:pt>
                <c:pt idx="348">
                  <c:v>1993.99999999997</c:v>
                </c:pt>
                <c:pt idx="349">
                  <c:v>1994.0833333333101</c:v>
                </c:pt>
                <c:pt idx="350">
                  <c:v>1994.1666666666399</c:v>
                </c:pt>
                <c:pt idx="351">
                  <c:v>1994.24999999997</c:v>
                </c:pt>
                <c:pt idx="352">
                  <c:v>1994.3333333333101</c:v>
                </c:pt>
                <c:pt idx="353">
                  <c:v>1994.4166666666399</c:v>
                </c:pt>
                <c:pt idx="354">
                  <c:v>1994.49999999997</c:v>
                </c:pt>
                <c:pt idx="355">
                  <c:v>1994.5833333333101</c:v>
                </c:pt>
                <c:pt idx="356">
                  <c:v>1994.6666666666399</c:v>
                </c:pt>
                <c:pt idx="357">
                  <c:v>1994.74999999997</c:v>
                </c:pt>
                <c:pt idx="358">
                  <c:v>1994.8333333333101</c:v>
                </c:pt>
                <c:pt idx="359">
                  <c:v>1994.9166666666399</c:v>
                </c:pt>
                <c:pt idx="360">
                  <c:v>1994.99999999997</c:v>
                </c:pt>
                <c:pt idx="361">
                  <c:v>1995.0833333333101</c:v>
                </c:pt>
                <c:pt idx="362">
                  <c:v>1995.1666666666399</c:v>
                </c:pt>
                <c:pt idx="363">
                  <c:v>1995.24999999997</c:v>
                </c:pt>
                <c:pt idx="364">
                  <c:v>1995.3333333333101</c:v>
                </c:pt>
                <c:pt idx="365">
                  <c:v>1995.4166666666399</c:v>
                </c:pt>
                <c:pt idx="366">
                  <c:v>1995.49999999997</c:v>
                </c:pt>
                <c:pt idx="367">
                  <c:v>1995.5833333333101</c:v>
                </c:pt>
                <c:pt idx="368">
                  <c:v>1995.6666666666399</c:v>
                </c:pt>
                <c:pt idx="369">
                  <c:v>1995.74999999997</c:v>
                </c:pt>
                <c:pt idx="370">
                  <c:v>1995.8333333333101</c:v>
                </c:pt>
                <c:pt idx="371">
                  <c:v>1995.9166666666399</c:v>
                </c:pt>
                <c:pt idx="372">
                  <c:v>1995.99999999997</c:v>
                </c:pt>
                <c:pt idx="373">
                  <c:v>1996.0833333333101</c:v>
                </c:pt>
                <c:pt idx="374">
                  <c:v>1996.1666666666399</c:v>
                </c:pt>
                <c:pt idx="375">
                  <c:v>1996.24999999997</c:v>
                </c:pt>
                <c:pt idx="376">
                  <c:v>1996.3333333333001</c:v>
                </c:pt>
                <c:pt idx="377">
                  <c:v>1996.4166666666399</c:v>
                </c:pt>
                <c:pt idx="378">
                  <c:v>1996.49999999997</c:v>
                </c:pt>
                <c:pt idx="379">
                  <c:v>1996.5833333333001</c:v>
                </c:pt>
                <c:pt idx="380">
                  <c:v>1996.6666666666399</c:v>
                </c:pt>
                <c:pt idx="381">
                  <c:v>1996.74999999997</c:v>
                </c:pt>
                <c:pt idx="382">
                  <c:v>1996.8333333333001</c:v>
                </c:pt>
                <c:pt idx="383">
                  <c:v>1996.9166666666399</c:v>
                </c:pt>
                <c:pt idx="384">
                  <c:v>1996.99999999997</c:v>
                </c:pt>
                <c:pt idx="385">
                  <c:v>1997.0833333333001</c:v>
                </c:pt>
                <c:pt idx="386">
                  <c:v>1997.1666666666399</c:v>
                </c:pt>
                <c:pt idx="387">
                  <c:v>1997.24999999997</c:v>
                </c:pt>
                <c:pt idx="388">
                  <c:v>1997.3333333333001</c:v>
                </c:pt>
                <c:pt idx="389">
                  <c:v>1997.4166666666399</c:v>
                </c:pt>
                <c:pt idx="390">
                  <c:v>1997.49999999997</c:v>
                </c:pt>
                <c:pt idx="391">
                  <c:v>1997.5833333333001</c:v>
                </c:pt>
                <c:pt idx="392">
                  <c:v>1997.6666666666399</c:v>
                </c:pt>
                <c:pt idx="393">
                  <c:v>1997.74999999997</c:v>
                </c:pt>
                <c:pt idx="394">
                  <c:v>1997.8333333333001</c:v>
                </c:pt>
                <c:pt idx="395">
                  <c:v>1997.9166666666399</c:v>
                </c:pt>
                <c:pt idx="396">
                  <c:v>1997.99999999997</c:v>
                </c:pt>
                <c:pt idx="397">
                  <c:v>1998.0833333333001</c:v>
                </c:pt>
                <c:pt idx="398">
                  <c:v>1998.1666666666399</c:v>
                </c:pt>
                <c:pt idx="399">
                  <c:v>1998.24999999997</c:v>
                </c:pt>
                <c:pt idx="400">
                  <c:v>1998.3333333333001</c:v>
                </c:pt>
                <c:pt idx="401">
                  <c:v>1998.4166666666399</c:v>
                </c:pt>
                <c:pt idx="402">
                  <c:v>1998.49999999997</c:v>
                </c:pt>
                <c:pt idx="403">
                  <c:v>1998.5833333333001</c:v>
                </c:pt>
                <c:pt idx="404">
                  <c:v>1998.6666666666399</c:v>
                </c:pt>
                <c:pt idx="405">
                  <c:v>1998.74999999997</c:v>
                </c:pt>
                <c:pt idx="406">
                  <c:v>1998.8333333333001</c:v>
                </c:pt>
                <c:pt idx="407">
                  <c:v>1998.9166666666399</c:v>
                </c:pt>
                <c:pt idx="408">
                  <c:v>1998.99999999997</c:v>
                </c:pt>
                <c:pt idx="409">
                  <c:v>1999.0833333333001</c:v>
                </c:pt>
                <c:pt idx="410">
                  <c:v>1999.1666666666399</c:v>
                </c:pt>
                <c:pt idx="411">
                  <c:v>1999.24999999997</c:v>
                </c:pt>
                <c:pt idx="412">
                  <c:v>1999.3333333333001</c:v>
                </c:pt>
                <c:pt idx="413">
                  <c:v>1999.4166666666399</c:v>
                </c:pt>
                <c:pt idx="414">
                  <c:v>1999.49999999997</c:v>
                </c:pt>
                <c:pt idx="415">
                  <c:v>1999.5833333333001</c:v>
                </c:pt>
                <c:pt idx="416">
                  <c:v>1999.6666666666399</c:v>
                </c:pt>
                <c:pt idx="417">
                  <c:v>1999.74999999997</c:v>
                </c:pt>
                <c:pt idx="418">
                  <c:v>1999.8333333333001</c:v>
                </c:pt>
                <c:pt idx="419">
                  <c:v>1999.9166666666299</c:v>
                </c:pt>
                <c:pt idx="420">
                  <c:v>1999.99999999997</c:v>
                </c:pt>
                <c:pt idx="421">
                  <c:v>2000.0833333333001</c:v>
                </c:pt>
                <c:pt idx="422">
                  <c:v>2000.1666666666299</c:v>
                </c:pt>
                <c:pt idx="423">
                  <c:v>2000.24999999997</c:v>
                </c:pt>
                <c:pt idx="424">
                  <c:v>2000.3333333333001</c:v>
                </c:pt>
                <c:pt idx="425">
                  <c:v>2000.4166666666299</c:v>
                </c:pt>
                <c:pt idx="426">
                  <c:v>2000.49999999997</c:v>
                </c:pt>
                <c:pt idx="427">
                  <c:v>2000.5833333333001</c:v>
                </c:pt>
                <c:pt idx="428">
                  <c:v>2000.6666666666299</c:v>
                </c:pt>
                <c:pt idx="429">
                  <c:v>2000.74999999997</c:v>
                </c:pt>
                <c:pt idx="430">
                  <c:v>2000.8333333333001</c:v>
                </c:pt>
                <c:pt idx="431">
                  <c:v>2000.9166666666299</c:v>
                </c:pt>
                <c:pt idx="432">
                  <c:v>2000.99999999997</c:v>
                </c:pt>
                <c:pt idx="433">
                  <c:v>2001.0833333333001</c:v>
                </c:pt>
                <c:pt idx="434">
                  <c:v>2001.1666666666299</c:v>
                </c:pt>
                <c:pt idx="435">
                  <c:v>2001.24999999997</c:v>
                </c:pt>
                <c:pt idx="436">
                  <c:v>2001.3333333333001</c:v>
                </c:pt>
                <c:pt idx="437">
                  <c:v>2001.4166666666299</c:v>
                </c:pt>
                <c:pt idx="438">
                  <c:v>2001.49999999997</c:v>
                </c:pt>
                <c:pt idx="439">
                  <c:v>2001.5833333333001</c:v>
                </c:pt>
                <c:pt idx="440">
                  <c:v>2001.6666666666299</c:v>
                </c:pt>
                <c:pt idx="441">
                  <c:v>2001.74999999997</c:v>
                </c:pt>
                <c:pt idx="442">
                  <c:v>2001.8333333333001</c:v>
                </c:pt>
                <c:pt idx="443">
                  <c:v>2001.9166666666299</c:v>
                </c:pt>
                <c:pt idx="444">
                  <c:v>2001.99999999997</c:v>
                </c:pt>
                <c:pt idx="445">
                  <c:v>2002.0833333333001</c:v>
                </c:pt>
                <c:pt idx="446">
                  <c:v>2002.1666666666299</c:v>
                </c:pt>
                <c:pt idx="447">
                  <c:v>2002.24999999997</c:v>
                </c:pt>
                <c:pt idx="448">
                  <c:v>2002.3333333333001</c:v>
                </c:pt>
                <c:pt idx="449">
                  <c:v>2002.4166666666299</c:v>
                </c:pt>
                <c:pt idx="450">
                  <c:v>2002.49999999997</c:v>
                </c:pt>
                <c:pt idx="451">
                  <c:v>2002.5833333333001</c:v>
                </c:pt>
                <c:pt idx="452">
                  <c:v>2002.6666666666299</c:v>
                </c:pt>
                <c:pt idx="453">
                  <c:v>2002.74999999997</c:v>
                </c:pt>
                <c:pt idx="454">
                  <c:v>2002.8333333333001</c:v>
                </c:pt>
                <c:pt idx="455">
                  <c:v>2002.9166666666299</c:v>
                </c:pt>
                <c:pt idx="456">
                  <c:v>2002.99999999997</c:v>
                </c:pt>
                <c:pt idx="457">
                  <c:v>2003.0833333333001</c:v>
                </c:pt>
                <c:pt idx="458">
                  <c:v>2003.1666666666299</c:v>
                </c:pt>
                <c:pt idx="459">
                  <c:v>2003.24999999997</c:v>
                </c:pt>
                <c:pt idx="460">
                  <c:v>2003.3333333333001</c:v>
                </c:pt>
                <c:pt idx="461">
                  <c:v>2003.4166666666299</c:v>
                </c:pt>
                <c:pt idx="462">
                  <c:v>2003.49999999996</c:v>
                </c:pt>
                <c:pt idx="463">
                  <c:v>2003.5833333333001</c:v>
                </c:pt>
                <c:pt idx="464">
                  <c:v>2003.6666666666299</c:v>
                </c:pt>
                <c:pt idx="465">
                  <c:v>2003.74999999996</c:v>
                </c:pt>
                <c:pt idx="466">
                  <c:v>2003.8333333333001</c:v>
                </c:pt>
                <c:pt idx="467">
                  <c:v>2003.9166666666299</c:v>
                </c:pt>
                <c:pt idx="468">
                  <c:v>2003.99999999996</c:v>
                </c:pt>
                <c:pt idx="469">
                  <c:v>2004.0833333333001</c:v>
                </c:pt>
                <c:pt idx="470">
                  <c:v>2004.1666666666299</c:v>
                </c:pt>
                <c:pt idx="471">
                  <c:v>2004.24999999996</c:v>
                </c:pt>
                <c:pt idx="472">
                  <c:v>2004.3333333333001</c:v>
                </c:pt>
                <c:pt idx="473">
                  <c:v>2004.4166666666299</c:v>
                </c:pt>
                <c:pt idx="474">
                  <c:v>2004.49999999996</c:v>
                </c:pt>
                <c:pt idx="475">
                  <c:v>2004.5833333333001</c:v>
                </c:pt>
                <c:pt idx="476">
                  <c:v>2004.6666666666299</c:v>
                </c:pt>
                <c:pt idx="477">
                  <c:v>2004.74999999996</c:v>
                </c:pt>
                <c:pt idx="478">
                  <c:v>2004.8333333333001</c:v>
                </c:pt>
                <c:pt idx="479">
                  <c:v>2004.9166666666299</c:v>
                </c:pt>
                <c:pt idx="480">
                  <c:v>2004.99999999996</c:v>
                </c:pt>
                <c:pt idx="481">
                  <c:v>2005.0833333333001</c:v>
                </c:pt>
                <c:pt idx="482">
                  <c:v>2005.1666666666299</c:v>
                </c:pt>
                <c:pt idx="483">
                  <c:v>2005.24999999996</c:v>
                </c:pt>
                <c:pt idx="484">
                  <c:v>2005.3333333333001</c:v>
                </c:pt>
                <c:pt idx="485">
                  <c:v>2005.4166666666299</c:v>
                </c:pt>
                <c:pt idx="486">
                  <c:v>2005.49999999996</c:v>
                </c:pt>
                <c:pt idx="487">
                  <c:v>2005.5833333333001</c:v>
                </c:pt>
                <c:pt idx="488">
                  <c:v>2005.6666666666299</c:v>
                </c:pt>
                <c:pt idx="489">
                  <c:v>2005.74999999996</c:v>
                </c:pt>
                <c:pt idx="490">
                  <c:v>2005.8333333333001</c:v>
                </c:pt>
                <c:pt idx="491">
                  <c:v>2005.9166666666299</c:v>
                </c:pt>
                <c:pt idx="492">
                  <c:v>2005.99999999996</c:v>
                </c:pt>
                <c:pt idx="493">
                  <c:v>2006.0833333333001</c:v>
                </c:pt>
                <c:pt idx="494">
                  <c:v>2006.1666666666299</c:v>
                </c:pt>
                <c:pt idx="495">
                  <c:v>2006.24999999996</c:v>
                </c:pt>
                <c:pt idx="496">
                  <c:v>2006.3333333333001</c:v>
                </c:pt>
                <c:pt idx="497">
                  <c:v>2006.4166666666299</c:v>
                </c:pt>
                <c:pt idx="498">
                  <c:v>2006.49999999996</c:v>
                </c:pt>
                <c:pt idx="499">
                  <c:v>2006.5833333333001</c:v>
                </c:pt>
                <c:pt idx="500">
                  <c:v>2006.6666666666299</c:v>
                </c:pt>
                <c:pt idx="501">
                  <c:v>2006.74999999996</c:v>
                </c:pt>
                <c:pt idx="502">
                  <c:v>2006.8333333333001</c:v>
                </c:pt>
                <c:pt idx="503">
                  <c:v>2006.9166666666299</c:v>
                </c:pt>
                <c:pt idx="504">
                  <c:v>2006.99999999996</c:v>
                </c:pt>
                <c:pt idx="505">
                  <c:v>2007.0833333333001</c:v>
                </c:pt>
                <c:pt idx="506">
                  <c:v>2007.1666666666299</c:v>
                </c:pt>
                <c:pt idx="507">
                  <c:v>2007.24999999996</c:v>
                </c:pt>
                <c:pt idx="508">
                  <c:v>2007.3333333332901</c:v>
                </c:pt>
                <c:pt idx="509">
                  <c:v>2007.4166666666299</c:v>
                </c:pt>
                <c:pt idx="510">
                  <c:v>2007.49999999996</c:v>
                </c:pt>
                <c:pt idx="511">
                  <c:v>2007.5833333332901</c:v>
                </c:pt>
                <c:pt idx="512">
                  <c:v>2007.6666666666299</c:v>
                </c:pt>
                <c:pt idx="513">
                  <c:v>2007.74999999996</c:v>
                </c:pt>
                <c:pt idx="514">
                  <c:v>2007.8333333332901</c:v>
                </c:pt>
                <c:pt idx="515">
                  <c:v>2007.9166666666299</c:v>
                </c:pt>
                <c:pt idx="516">
                  <c:v>2007.99999999996</c:v>
                </c:pt>
                <c:pt idx="517">
                  <c:v>2008.0833333332901</c:v>
                </c:pt>
                <c:pt idx="518">
                  <c:v>2008.1666666666299</c:v>
                </c:pt>
                <c:pt idx="519">
                  <c:v>2008.24999999996</c:v>
                </c:pt>
                <c:pt idx="520">
                  <c:v>2008.3333333332901</c:v>
                </c:pt>
                <c:pt idx="521">
                  <c:v>2008.4166666666299</c:v>
                </c:pt>
                <c:pt idx="522">
                  <c:v>2008.49999999996</c:v>
                </c:pt>
                <c:pt idx="523">
                  <c:v>2008.5833333332901</c:v>
                </c:pt>
                <c:pt idx="524">
                  <c:v>2008.6666666666299</c:v>
                </c:pt>
                <c:pt idx="525">
                  <c:v>2008.74999999996</c:v>
                </c:pt>
                <c:pt idx="526">
                  <c:v>2008.8333333332901</c:v>
                </c:pt>
                <c:pt idx="527">
                  <c:v>2008.9166666666299</c:v>
                </c:pt>
                <c:pt idx="528">
                  <c:v>2008.99999999996</c:v>
                </c:pt>
                <c:pt idx="529">
                  <c:v>2009.0833333332901</c:v>
                </c:pt>
                <c:pt idx="530">
                  <c:v>2009.1666666666299</c:v>
                </c:pt>
                <c:pt idx="531">
                  <c:v>2009.24999999996</c:v>
                </c:pt>
                <c:pt idx="532">
                  <c:v>2009.3333333332901</c:v>
                </c:pt>
                <c:pt idx="533">
                  <c:v>2009.4166666666299</c:v>
                </c:pt>
                <c:pt idx="534">
                  <c:v>2009.49999999996</c:v>
                </c:pt>
                <c:pt idx="535">
                  <c:v>2009.5833333332901</c:v>
                </c:pt>
                <c:pt idx="536">
                  <c:v>2009.6666666666299</c:v>
                </c:pt>
                <c:pt idx="537">
                  <c:v>2009.74999999996</c:v>
                </c:pt>
                <c:pt idx="538">
                  <c:v>2009.8333333332901</c:v>
                </c:pt>
                <c:pt idx="539">
                  <c:v>2009.9166666666299</c:v>
                </c:pt>
                <c:pt idx="540">
                  <c:v>2009.99999999996</c:v>
                </c:pt>
                <c:pt idx="541">
                  <c:v>2010.0833333332901</c:v>
                </c:pt>
                <c:pt idx="542">
                  <c:v>2010.1666666666299</c:v>
                </c:pt>
                <c:pt idx="543">
                  <c:v>2010.24999999996</c:v>
                </c:pt>
                <c:pt idx="544">
                  <c:v>2010.3333333332901</c:v>
                </c:pt>
                <c:pt idx="545">
                  <c:v>2010.4166666666299</c:v>
                </c:pt>
                <c:pt idx="546">
                  <c:v>2010.49999999996</c:v>
                </c:pt>
                <c:pt idx="547">
                  <c:v>2010.5833333332901</c:v>
                </c:pt>
                <c:pt idx="548">
                  <c:v>2010.6666666666299</c:v>
                </c:pt>
                <c:pt idx="549">
                  <c:v>2010.74999999996</c:v>
                </c:pt>
                <c:pt idx="550">
                  <c:v>2010.8333333332901</c:v>
                </c:pt>
                <c:pt idx="551">
                  <c:v>2010.9166666666199</c:v>
                </c:pt>
                <c:pt idx="552">
                  <c:v>2010.99999999996</c:v>
                </c:pt>
                <c:pt idx="553">
                  <c:v>2011.0833333332901</c:v>
                </c:pt>
                <c:pt idx="554">
                  <c:v>2011.1666666666199</c:v>
                </c:pt>
                <c:pt idx="555">
                  <c:v>2011.24999999996</c:v>
                </c:pt>
                <c:pt idx="556">
                  <c:v>2011.3333333332901</c:v>
                </c:pt>
                <c:pt idx="557">
                  <c:v>2011.4166666666199</c:v>
                </c:pt>
                <c:pt idx="558">
                  <c:v>2011.49999999996</c:v>
                </c:pt>
                <c:pt idx="559">
                  <c:v>2011.5833333332901</c:v>
                </c:pt>
                <c:pt idx="560">
                  <c:v>2011.6666666666199</c:v>
                </c:pt>
                <c:pt idx="561">
                  <c:v>2011.74999999996</c:v>
                </c:pt>
                <c:pt idx="562">
                  <c:v>2011.8333333332901</c:v>
                </c:pt>
                <c:pt idx="563">
                  <c:v>2011.9166666666199</c:v>
                </c:pt>
                <c:pt idx="564">
                  <c:v>2011.99999999996</c:v>
                </c:pt>
                <c:pt idx="565">
                  <c:v>2012.0833333332901</c:v>
                </c:pt>
                <c:pt idx="566">
                  <c:v>2012.1666666666199</c:v>
                </c:pt>
                <c:pt idx="567">
                  <c:v>2012.24999999996</c:v>
                </c:pt>
                <c:pt idx="568">
                  <c:v>2012.3333333332901</c:v>
                </c:pt>
                <c:pt idx="569">
                  <c:v>2012.4166666666199</c:v>
                </c:pt>
                <c:pt idx="570">
                  <c:v>2012.49999999996</c:v>
                </c:pt>
                <c:pt idx="571">
                  <c:v>2012.5833333332901</c:v>
                </c:pt>
                <c:pt idx="572">
                  <c:v>2012.6666666666199</c:v>
                </c:pt>
                <c:pt idx="573">
                  <c:v>2012.74999999996</c:v>
                </c:pt>
                <c:pt idx="574">
                  <c:v>2012.8333333332901</c:v>
                </c:pt>
                <c:pt idx="575">
                  <c:v>2012.9166666666199</c:v>
                </c:pt>
                <c:pt idx="576">
                  <c:v>2012.99999999996</c:v>
                </c:pt>
                <c:pt idx="577">
                  <c:v>2013.0833333332901</c:v>
                </c:pt>
                <c:pt idx="578">
                  <c:v>2013.1666666666199</c:v>
                </c:pt>
                <c:pt idx="579">
                  <c:v>2013.24999999996</c:v>
                </c:pt>
                <c:pt idx="580">
                  <c:v>2013.3333333332901</c:v>
                </c:pt>
                <c:pt idx="581">
                  <c:v>2013.4166666665899</c:v>
                </c:pt>
                <c:pt idx="582">
                  <c:v>2013.49999999992</c:v>
                </c:pt>
                <c:pt idx="583">
                  <c:v>2013.58333333325</c:v>
                </c:pt>
                <c:pt idx="584">
                  <c:v>2013.6666666665801</c:v>
                </c:pt>
                <c:pt idx="585">
                  <c:v>2013.74999999991</c:v>
                </c:pt>
                <c:pt idx="586">
                  <c:v>2013.83333333324</c:v>
                </c:pt>
                <c:pt idx="587">
                  <c:v>2013.9166666665701</c:v>
                </c:pt>
                <c:pt idx="588">
                  <c:v>2013.9999999999</c:v>
                </c:pt>
                <c:pt idx="589">
                  <c:v>2014.08333333323</c:v>
                </c:pt>
                <c:pt idx="590">
                  <c:v>2014.1666666665601</c:v>
                </c:pt>
                <c:pt idx="591">
                  <c:v>2014.24999999989</c:v>
                </c:pt>
                <c:pt idx="592">
                  <c:v>2014.33333333322</c:v>
                </c:pt>
                <c:pt idx="593">
                  <c:v>2014.4166666665501</c:v>
                </c:pt>
                <c:pt idx="594">
                  <c:v>2014.4999999998799</c:v>
                </c:pt>
                <c:pt idx="595">
                  <c:v>2014.58333333321</c:v>
                </c:pt>
                <c:pt idx="596">
                  <c:v>2014.6666666665401</c:v>
                </c:pt>
                <c:pt idx="597">
                  <c:v>2014.7499999998699</c:v>
                </c:pt>
                <c:pt idx="598">
                  <c:v>2014.8333333332</c:v>
                </c:pt>
                <c:pt idx="599">
                  <c:v>2014.9166666665301</c:v>
                </c:pt>
              </c:numCache>
            </c:numRef>
          </c:xVal>
          <c:yVal>
            <c:numRef>
              <c:f>Sheet1!$L$15:$L$614</c:f>
              <c:numCache>
                <c:formatCode>General</c:formatCode>
                <c:ptCount val="600"/>
                <c:pt idx="0">
                  <c:v>18.878539641943679</c:v>
                </c:pt>
                <c:pt idx="1">
                  <c:v>18.95171227621482</c:v>
                </c:pt>
                <c:pt idx="2">
                  <c:v>19.006656020440751</c:v>
                </c:pt>
                <c:pt idx="3">
                  <c:v>18.9642574888464</c:v>
                </c:pt>
                <c:pt idx="4">
                  <c:v>19.04943074968233</c:v>
                </c:pt>
                <c:pt idx="5">
                  <c:v>18.97108763049668</c:v>
                </c:pt>
                <c:pt idx="6">
                  <c:v>19.061587080430641</c:v>
                </c:pt>
                <c:pt idx="7">
                  <c:v>19.152258637083989</c:v>
                </c:pt>
                <c:pt idx="8">
                  <c:v>19.182245414294751</c:v>
                </c:pt>
                <c:pt idx="9">
                  <c:v>19.236380410742498</c:v>
                </c:pt>
                <c:pt idx="10">
                  <c:v>19.247882834645669</c:v>
                </c:pt>
                <c:pt idx="11">
                  <c:v>19.259313029827311</c:v>
                </c:pt>
                <c:pt idx="12">
                  <c:v>19.241189460476789</c:v>
                </c:pt>
                <c:pt idx="13">
                  <c:v>19.192579800498748</c:v>
                </c:pt>
                <c:pt idx="14">
                  <c:v>19.204064636420139</c:v>
                </c:pt>
                <c:pt idx="15">
                  <c:v>19.215478314745969</c:v>
                </c:pt>
                <c:pt idx="16">
                  <c:v>19.244651622874809</c:v>
                </c:pt>
                <c:pt idx="17">
                  <c:v>19.226821494749849</c:v>
                </c:pt>
                <c:pt idx="18">
                  <c:v>19.32641479198767</c:v>
                </c:pt>
                <c:pt idx="19">
                  <c:v>19.27813169984686</c:v>
                </c:pt>
                <c:pt idx="20">
                  <c:v>19.289155419847329</c:v>
                </c:pt>
                <c:pt idx="21">
                  <c:v>19.300112024353108</c:v>
                </c:pt>
                <c:pt idx="22">
                  <c:v>19.352114355231141</c:v>
                </c:pt>
                <c:pt idx="23">
                  <c:v>19.328600243013319</c:v>
                </c:pt>
                <c:pt idx="24">
                  <c:v>19.40991975683891</c:v>
                </c:pt>
                <c:pt idx="25">
                  <c:v>19.489819393939321</c:v>
                </c:pt>
                <c:pt idx="26">
                  <c:v>19.489819393939321</c:v>
                </c:pt>
                <c:pt idx="27">
                  <c:v>19.500087009063439</c:v>
                </c:pt>
                <c:pt idx="28">
                  <c:v>19.56923625377642</c:v>
                </c:pt>
                <c:pt idx="29">
                  <c:v>19.520437237237179</c:v>
                </c:pt>
                <c:pt idx="30">
                  <c:v>19.59904910179641</c:v>
                </c:pt>
                <c:pt idx="31">
                  <c:v>19.6088680597015</c:v>
                </c:pt>
                <c:pt idx="32">
                  <c:v>19.61862857142857</c:v>
                </c:pt>
                <c:pt idx="33">
                  <c:v>19.628331157270029</c:v>
                </c:pt>
                <c:pt idx="34">
                  <c:v>19.647564601769911</c:v>
                </c:pt>
                <c:pt idx="35">
                  <c:v>19.65709647058824</c:v>
                </c:pt>
                <c:pt idx="36">
                  <c:v>19.733693841642221</c:v>
                </c:pt>
                <c:pt idx="37">
                  <c:v>19.742918128654971</c:v>
                </c:pt>
                <c:pt idx="38">
                  <c:v>19.81881865889213</c:v>
                </c:pt>
                <c:pt idx="39">
                  <c:v>19.82774186046511</c:v>
                </c:pt>
                <c:pt idx="40">
                  <c:v>19.902956521739121</c:v>
                </c:pt>
                <c:pt idx="41">
                  <c:v>19.85420288184438</c:v>
                </c:pt>
                <c:pt idx="42">
                  <c:v>19.87159083094555</c:v>
                </c:pt>
                <c:pt idx="43">
                  <c:v>19.81481485714286</c:v>
                </c:pt>
                <c:pt idx="44">
                  <c:v>19.953989743589741</c:v>
                </c:pt>
                <c:pt idx="45">
                  <c:v>19.905775637393759</c:v>
                </c:pt>
                <c:pt idx="46">
                  <c:v>19.97885762711865</c:v>
                </c:pt>
                <c:pt idx="47">
                  <c:v>19.995203370786509</c:v>
                </c:pt>
                <c:pt idx="48">
                  <c:v>20.003307563025199</c:v>
                </c:pt>
                <c:pt idx="49">
                  <c:v>20.075300558659219</c:v>
                </c:pt>
                <c:pt idx="50">
                  <c:v>19.97187257617728</c:v>
                </c:pt>
                <c:pt idx="51">
                  <c:v>19.987941597796141</c:v>
                </c:pt>
                <c:pt idx="52">
                  <c:v>20.058790109890111</c:v>
                </c:pt>
                <c:pt idx="53">
                  <c:v>20.01171584699453</c:v>
                </c:pt>
                <c:pt idx="54">
                  <c:v>20.027350000000009</c:v>
                </c:pt>
                <c:pt idx="55">
                  <c:v>20.097131707317079</c:v>
                </c:pt>
                <c:pt idx="56">
                  <c:v>20.11217897574123</c:v>
                </c:pt>
                <c:pt idx="57">
                  <c:v>20.127064879356571</c:v>
                </c:pt>
                <c:pt idx="58">
                  <c:v>20.080756266666661</c:v>
                </c:pt>
                <c:pt idx="59">
                  <c:v>20.034938992042441</c:v>
                </c:pt>
                <c:pt idx="60">
                  <c:v>19.98960527704482</c:v>
                </c:pt>
                <c:pt idx="61">
                  <c:v>20.004822047244101</c:v>
                </c:pt>
                <c:pt idx="62">
                  <c:v>20.01987989556136</c:v>
                </c:pt>
                <c:pt idx="63">
                  <c:v>19.9753309090909</c:v>
                </c:pt>
                <c:pt idx="64">
                  <c:v>20.04217409326424</c:v>
                </c:pt>
                <c:pt idx="65">
                  <c:v>19.997854639175259</c:v>
                </c:pt>
                <c:pt idx="66">
                  <c:v>20.064124421593831</c:v>
                </c:pt>
                <c:pt idx="67">
                  <c:v>20.130054358974359</c:v>
                </c:pt>
                <c:pt idx="68">
                  <c:v>20.144127551020411</c:v>
                </c:pt>
                <c:pt idx="69">
                  <c:v>20.099965482233511</c:v>
                </c:pt>
                <c:pt idx="70">
                  <c:v>20.05624949494949</c:v>
                </c:pt>
                <c:pt idx="71">
                  <c:v>20.127989949748741</c:v>
                </c:pt>
                <c:pt idx="72">
                  <c:v>20.19227268170426</c:v>
                </c:pt>
                <c:pt idx="73">
                  <c:v>20.307001503759391</c:v>
                </c:pt>
                <c:pt idx="74">
                  <c:v>20.370676</c:v>
                </c:pt>
                <c:pt idx="75">
                  <c:v>20.376954613466339</c:v>
                </c:pt>
                <c:pt idx="76">
                  <c:v>20.446213399503719</c:v>
                </c:pt>
                <c:pt idx="77">
                  <c:v>20.45827358024691</c:v>
                </c:pt>
                <c:pt idx="78">
                  <c:v>20.464259113300489</c:v>
                </c:pt>
                <c:pt idx="79">
                  <c:v>20.58268894348894</c:v>
                </c:pt>
                <c:pt idx="80">
                  <c:v>20.58834019607843</c:v>
                </c:pt>
                <c:pt idx="81">
                  <c:v>20.593963814180931</c:v>
                </c:pt>
                <c:pt idx="82">
                  <c:v>20.59956</c:v>
                </c:pt>
                <c:pt idx="83">
                  <c:v>20.77219756690997</c:v>
                </c:pt>
                <c:pt idx="84">
                  <c:v>21.110660194174759</c:v>
                </c:pt>
                <c:pt idx="85">
                  <c:v>21.11924830917874</c:v>
                </c:pt>
                <c:pt idx="86">
                  <c:v>21.22982028985507</c:v>
                </c:pt>
                <c:pt idx="87">
                  <c:v>21.28896963855421</c:v>
                </c:pt>
                <c:pt idx="88">
                  <c:v>21.29281442307693</c:v>
                </c:pt>
                <c:pt idx="89">
                  <c:v>21.296640767386091</c:v>
                </c:pt>
                <c:pt idx="90">
                  <c:v>21.35520574162679</c:v>
                </c:pt>
                <c:pt idx="91">
                  <c:v>21.413491169451071</c:v>
                </c:pt>
                <c:pt idx="92">
                  <c:v>21.420497862232779</c:v>
                </c:pt>
                <c:pt idx="93">
                  <c:v>21.532452132701419</c:v>
                </c:pt>
                <c:pt idx="94">
                  <c:v>21.48486603773582</c:v>
                </c:pt>
                <c:pt idx="95">
                  <c:v>21.595878588235291</c:v>
                </c:pt>
                <c:pt idx="96">
                  <c:v>21.60193255269321</c:v>
                </c:pt>
                <c:pt idx="97">
                  <c:v>21.504450232558131</c:v>
                </c:pt>
                <c:pt idx="98">
                  <c:v>21.411729032258059</c:v>
                </c:pt>
                <c:pt idx="99">
                  <c:v>21.369490160183069</c:v>
                </c:pt>
                <c:pt idx="100">
                  <c:v>21.376410022779041</c:v>
                </c:pt>
                <c:pt idx="101">
                  <c:v>21.334888687782811</c:v>
                </c:pt>
                <c:pt idx="102">
                  <c:v>21.490239819004518</c:v>
                </c:pt>
                <c:pt idx="103">
                  <c:v>21.15905422222222</c:v>
                </c:pt>
                <c:pt idx="104">
                  <c:v>21.217344247787601</c:v>
                </c:pt>
                <c:pt idx="105">
                  <c:v>21.1316149122807</c:v>
                </c:pt>
                <c:pt idx="106">
                  <c:v>21.09323137254902</c:v>
                </c:pt>
                <c:pt idx="107">
                  <c:v>21.009870410367171</c:v>
                </c:pt>
                <c:pt idx="108">
                  <c:v>20.834312820512821</c:v>
                </c:pt>
                <c:pt idx="109">
                  <c:v>20.759246511627879</c:v>
                </c:pt>
                <c:pt idx="110">
                  <c:v>20.637866945606699</c:v>
                </c:pt>
                <c:pt idx="111">
                  <c:v>20.651903534303528</c:v>
                </c:pt>
                <c:pt idx="112">
                  <c:v>20.67491275720165</c:v>
                </c:pt>
                <c:pt idx="113">
                  <c:v>20.692982040816329</c:v>
                </c:pt>
                <c:pt idx="114">
                  <c:v>20.659914807302229</c:v>
                </c:pt>
                <c:pt idx="115">
                  <c:v>20.594973146292599</c:v>
                </c:pt>
                <c:pt idx="116">
                  <c:v>20.490998418972332</c:v>
                </c:pt>
                <c:pt idx="117">
                  <c:v>20.464922352941169</c:v>
                </c:pt>
                <c:pt idx="118">
                  <c:v>20.310677281553399</c:v>
                </c:pt>
                <c:pt idx="119">
                  <c:v>20.33054412331407</c:v>
                </c:pt>
                <c:pt idx="120">
                  <c:v>20.17505239005736</c:v>
                </c:pt>
                <c:pt idx="121">
                  <c:v>20.14701368821293</c:v>
                </c:pt>
                <c:pt idx="122">
                  <c:v>20.200746969696969</c:v>
                </c:pt>
                <c:pt idx="123">
                  <c:v>20.124517735849061</c:v>
                </c:pt>
                <c:pt idx="124">
                  <c:v>20.172827118644069</c:v>
                </c:pt>
                <c:pt idx="125">
                  <c:v>20.19313046728972</c:v>
                </c:pt>
                <c:pt idx="126">
                  <c:v>20.048542962962891</c:v>
                </c:pt>
                <c:pt idx="127">
                  <c:v>20.143481180811811</c:v>
                </c:pt>
                <c:pt idx="128">
                  <c:v>20.079750183150189</c:v>
                </c:pt>
                <c:pt idx="129">
                  <c:v>20.053406921675769</c:v>
                </c:pt>
                <c:pt idx="130">
                  <c:v>20.073913200723279</c:v>
                </c:pt>
                <c:pt idx="131">
                  <c:v>20.04793309352517</c:v>
                </c:pt>
                <c:pt idx="132">
                  <c:v>20.099132616487459</c:v>
                </c:pt>
                <c:pt idx="133">
                  <c:v>20.226958139534901</c:v>
                </c:pt>
                <c:pt idx="134">
                  <c:v>20.272582857142819</c:v>
                </c:pt>
                <c:pt idx="135">
                  <c:v>20.3180449197861</c:v>
                </c:pt>
                <c:pt idx="136">
                  <c:v>20.37229929078012</c:v>
                </c:pt>
                <c:pt idx="137">
                  <c:v>20.34524444444444</c:v>
                </c:pt>
                <c:pt idx="138">
                  <c:v>20.358629473684211</c:v>
                </c:pt>
                <c:pt idx="139">
                  <c:v>20.45176404886562</c:v>
                </c:pt>
                <c:pt idx="140">
                  <c:v>20.464454861111111</c:v>
                </c:pt>
                <c:pt idx="141">
                  <c:v>20.437483246977539</c:v>
                </c:pt>
                <c:pt idx="142">
                  <c:v>20.524709810671219</c:v>
                </c:pt>
                <c:pt idx="143">
                  <c:v>20.497659589041081</c:v>
                </c:pt>
                <c:pt idx="144">
                  <c:v>20.509878023850099</c:v>
                </c:pt>
                <c:pt idx="145">
                  <c:v>20.456748735244521</c:v>
                </c:pt>
                <c:pt idx="146">
                  <c:v>20.468988590604031</c:v>
                </c:pt>
                <c:pt idx="147">
                  <c:v>20.485118</c:v>
                </c:pt>
                <c:pt idx="148">
                  <c:v>20.53112292358804</c:v>
                </c:pt>
                <c:pt idx="149">
                  <c:v>20.54281190082644</c:v>
                </c:pt>
                <c:pt idx="150">
                  <c:v>20.554385526315802</c:v>
                </c:pt>
                <c:pt idx="151">
                  <c:v>20.528384942716851</c:v>
                </c:pt>
                <c:pt idx="152">
                  <c:v>20.573423164763451</c:v>
                </c:pt>
                <c:pt idx="153">
                  <c:v>20.659010389610401</c:v>
                </c:pt>
                <c:pt idx="154">
                  <c:v>20.63647677419355</c:v>
                </c:pt>
                <c:pt idx="155">
                  <c:v>20.61058170144463</c:v>
                </c:pt>
                <c:pt idx="156">
                  <c:v>20.661617862838909</c:v>
                </c:pt>
                <c:pt idx="157">
                  <c:v>20.672221587301589</c:v>
                </c:pt>
                <c:pt idx="158">
                  <c:v>20.68620378548896</c:v>
                </c:pt>
                <c:pt idx="159">
                  <c:v>20.7392544600939</c:v>
                </c:pt>
                <c:pt idx="160">
                  <c:v>20.6527888372093</c:v>
                </c:pt>
                <c:pt idx="161">
                  <c:v>20.66998584615385</c:v>
                </c:pt>
                <c:pt idx="162">
                  <c:v>20.617032061068709</c:v>
                </c:pt>
                <c:pt idx="163">
                  <c:v>20.596086798179051</c:v>
                </c:pt>
                <c:pt idx="164">
                  <c:v>20.547932030075181</c:v>
                </c:pt>
                <c:pt idx="165">
                  <c:v>20.568860208643819</c:v>
                </c:pt>
                <c:pt idx="166">
                  <c:v>20.54869688888888</c:v>
                </c:pt>
                <c:pt idx="167">
                  <c:v>20.562480117820321</c:v>
                </c:pt>
                <c:pt idx="168">
                  <c:v>20.51602569343066</c:v>
                </c:pt>
                <c:pt idx="169">
                  <c:v>20.440796531791818</c:v>
                </c:pt>
                <c:pt idx="170">
                  <c:v>20.36707410586552</c:v>
                </c:pt>
                <c:pt idx="171">
                  <c:v>20.165134277620322</c:v>
                </c:pt>
                <c:pt idx="172">
                  <c:v>20.131533893557421</c:v>
                </c:pt>
                <c:pt idx="173">
                  <c:v>20.035275346260381</c:v>
                </c:pt>
                <c:pt idx="174">
                  <c:v>19.941126575342459</c:v>
                </c:pt>
                <c:pt idx="175">
                  <c:v>19.875951153324301</c:v>
                </c:pt>
                <c:pt idx="176">
                  <c:v>19.84276612903226</c:v>
                </c:pt>
                <c:pt idx="177">
                  <c:v>19.69254627659566</c:v>
                </c:pt>
                <c:pt idx="178">
                  <c:v>19.605721578947289</c:v>
                </c:pt>
                <c:pt idx="179">
                  <c:v>19.5548488946684</c:v>
                </c:pt>
                <c:pt idx="180">
                  <c:v>19.279075384615389</c:v>
                </c:pt>
                <c:pt idx="181">
                  <c:v>19.208872405063289</c:v>
                </c:pt>
                <c:pt idx="182">
                  <c:v>19.145103620474409</c:v>
                </c:pt>
                <c:pt idx="183">
                  <c:v>19.012366872682321</c:v>
                </c:pt>
                <c:pt idx="184">
                  <c:v>18.938259975520179</c:v>
                </c:pt>
                <c:pt idx="185">
                  <c:v>18.921077333333319</c:v>
                </c:pt>
                <c:pt idx="186">
                  <c:v>19.009010169491528</c:v>
                </c:pt>
                <c:pt idx="187">
                  <c:v>19.00947644230769</c:v>
                </c:pt>
                <c:pt idx="188">
                  <c:v>18.95999761620978</c:v>
                </c:pt>
                <c:pt idx="189">
                  <c:v>18.970078866587951</c:v>
                </c:pt>
                <c:pt idx="190">
                  <c:v>18.957798598130839</c:v>
                </c:pt>
                <c:pt idx="191">
                  <c:v>18.88822824074072</c:v>
                </c:pt>
                <c:pt idx="192">
                  <c:v>18.872430733944949</c:v>
                </c:pt>
                <c:pt idx="193">
                  <c:v>18.804901363636372</c:v>
                </c:pt>
                <c:pt idx="194">
                  <c:v>18.83255485327313</c:v>
                </c:pt>
                <c:pt idx="195">
                  <c:v>18.829626487093151</c:v>
                </c:pt>
                <c:pt idx="196">
                  <c:v>18.805742251950871</c:v>
                </c:pt>
                <c:pt idx="197">
                  <c:v>18.765958895027619</c:v>
                </c:pt>
                <c:pt idx="198">
                  <c:v>18.66092502732241</c:v>
                </c:pt>
                <c:pt idx="199">
                  <c:v>18.693020824295012</c:v>
                </c:pt>
                <c:pt idx="200">
                  <c:v>18.610653920515581</c:v>
                </c:pt>
                <c:pt idx="201">
                  <c:v>18.59988822269807</c:v>
                </c:pt>
                <c:pt idx="202">
                  <c:v>18.642577398720679</c:v>
                </c:pt>
                <c:pt idx="203">
                  <c:v>18.5831430393198</c:v>
                </c:pt>
                <c:pt idx="204">
                  <c:v>18.718055932203391</c:v>
                </c:pt>
                <c:pt idx="205">
                  <c:v>18.68292840549103</c:v>
                </c:pt>
                <c:pt idx="206">
                  <c:v>18.75543653643075</c:v>
                </c:pt>
                <c:pt idx="207">
                  <c:v>18.720301894736821</c:v>
                </c:pt>
                <c:pt idx="208">
                  <c:v>18.687817726798752</c:v>
                </c:pt>
                <c:pt idx="209">
                  <c:v>18.523086597938139</c:v>
                </c:pt>
                <c:pt idx="210">
                  <c:v>18.52199753846153</c:v>
                </c:pt>
                <c:pt idx="211">
                  <c:v>18.601217604913</c:v>
                </c:pt>
                <c:pt idx="212">
                  <c:v>18.601217604913</c:v>
                </c:pt>
                <c:pt idx="213">
                  <c:v>18.57203506625892</c:v>
                </c:pt>
                <c:pt idx="214">
                  <c:v>18.637697142857149</c:v>
                </c:pt>
                <c:pt idx="215">
                  <c:v>18.78863541453428</c:v>
                </c:pt>
                <c:pt idx="216">
                  <c:v>18.843769560776281</c:v>
                </c:pt>
                <c:pt idx="217">
                  <c:v>18.91796326530612</c:v>
                </c:pt>
                <c:pt idx="218">
                  <c:v>18.898678899082569</c:v>
                </c:pt>
                <c:pt idx="219">
                  <c:v>18.83428056680162</c:v>
                </c:pt>
                <c:pt idx="220">
                  <c:v>18.850627822580641</c:v>
                </c:pt>
                <c:pt idx="221">
                  <c:v>18.858752112676051</c:v>
                </c:pt>
                <c:pt idx="222">
                  <c:v>18.87490300601203</c:v>
                </c:pt>
                <c:pt idx="223">
                  <c:v>18.749738261738219</c:v>
                </c:pt>
                <c:pt idx="224">
                  <c:v>18.83049641434263</c:v>
                </c:pt>
                <c:pt idx="225">
                  <c:v>18.869305952380952</c:v>
                </c:pt>
                <c:pt idx="226">
                  <c:v>18.835953313550942</c:v>
                </c:pt>
                <c:pt idx="227">
                  <c:v>18.802798027613409</c:v>
                </c:pt>
                <c:pt idx="228">
                  <c:v>18.78597375122429</c:v>
                </c:pt>
                <c:pt idx="229">
                  <c:v>18.67211578947369</c:v>
                </c:pt>
                <c:pt idx="230">
                  <c:v>18.70665150631681</c:v>
                </c:pt>
                <c:pt idx="231">
                  <c:v>18.72284414327202</c:v>
                </c:pt>
                <c:pt idx="232">
                  <c:v>18.664550338164251</c:v>
                </c:pt>
                <c:pt idx="233">
                  <c:v>18.716840115718419</c:v>
                </c:pt>
                <c:pt idx="234">
                  <c:v>18.732869164265129</c:v>
                </c:pt>
                <c:pt idx="235">
                  <c:v>18.67903908045977</c:v>
                </c:pt>
                <c:pt idx="236">
                  <c:v>18.712961222540599</c:v>
                </c:pt>
                <c:pt idx="237">
                  <c:v>18.619963843958139</c:v>
                </c:pt>
                <c:pt idx="238">
                  <c:v>18.628071035137701</c:v>
                </c:pt>
                <c:pt idx="239">
                  <c:v>18.67953781990521</c:v>
                </c:pt>
                <c:pt idx="240">
                  <c:v>18.64419337748344</c:v>
                </c:pt>
                <c:pt idx="241">
                  <c:v>18.6035537158984</c:v>
                </c:pt>
                <c:pt idx="242">
                  <c:v>18.58075168539326</c:v>
                </c:pt>
                <c:pt idx="243">
                  <c:v>18.58880336448598</c:v>
                </c:pt>
                <c:pt idx="244">
                  <c:v>18.575473880597009</c:v>
                </c:pt>
                <c:pt idx="245">
                  <c:v>18.608801488372102</c:v>
                </c:pt>
                <c:pt idx="246">
                  <c:v>18.57424475394615</c:v>
                </c:pt>
                <c:pt idx="247">
                  <c:v>18.603453938832249</c:v>
                </c:pt>
                <c:pt idx="248">
                  <c:v>18.63255504162813</c:v>
                </c:pt>
                <c:pt idx="249">
                  <c:v>18.54276829493087</c:v>
                </c:pt>
                <c:pt idx="250">
                  <c:v>18.52070532110092</c:v>
                </c:pt>
                <c:pt idx="251">
                  <c:v>18.540649132420079</c:v>
                </c:pt>
                <c:pt idx="252">
                  <c:v>18.43151410373066</c:v>
                </c:pt>
                <c:pt idx="253">
                  <c:v>18.527711212397438</c:v>
                </c:pt>
                <c:pt idx="254">
                  <c:v>18.65058441796517</c:v>
                </c:pt>
                <c:pt idx="255">
                  <c:v>18.719215823367058</c:v>
                </c:pt>
                <c:pt idx="256">
                  <c:v>18.688693577981571</c:v>
                </c:pt>
                <c:pt idx="257">
                  <c:v>18.64128372943328</c:v>
                </c:pt>
                <c:pt idx="258">
                  <c:v>18.645162374429219</c:v>
                </c:pt>
                <c:pt idx="259">
                  <c:v>18.66991751824818</c:v>
                </c:pt>
                <c:pt idx="260">
                  <c:v>18.60202690909091</c:v>
                </c:pt>
                <c:pt idx="261">
                  <c:v>18.609806170598919</c:v>
                </c:pt>
                <c:pt idx="262">
                  <c:v>18.659021739130431</c:v>
                </c:pt>
                <c:pt idx="263">
                  <c:v>18.612318050541511</c:v>
                </c:pt>
                <c:pt idx="264">
                  <c:v>18.53261831238779</c:v>
                </c:pt>
                <c:pt idx="265">
                  <c:v>18.527729874776309</c:v>
                </c:pt>
                <c:pt idx="266">
                  <c:v>18.50247664884132</c:v>
                </c:pt>
                <c:pt idx="267">
                  <c:v>18.44069849157054</c:v>
                </c:pt>
                <c:pt idx="268">
                  <c:v>18.452506548672559</c:v>
                </c:pt>
                <c:pt idx="269">
                  <c:v>18.371217973568271</c:v>
                </c:pt>
                <c:pt idx="270">
                  <c:v>18.342900527240779</c:v>
                </c:pt>
                <c:pt idx="271">
                  <c:v>18.3828094488189</c:v>
                </c:pt>
                <c:pt idx="272">
                  <c:v>18.338657018308631</c:v>
                </c:pt>
                <c:pt idx="273">
                  <c:v>18.35052591304348</c:v>
                </c:pt>
                <c:pt idx="274">
                  <c:v>18.3860890814558</c:v>
                </c:pt>
                <c:pt idx="275">
                  <c:v>18.374078892733561</c:v>
                </c:pt>
                <c:pt idx="276">
                  <c:v>18.33045137931034</c:v>
                </c:pt>
                <c:pt idx="277">
                  <c:v>18.298901549053351</c:v>
                </c:pt>
                <c:pt idx="278">
                  <c:v>18.291073304721021</c:v>
                </c:pt>
                <c:pt idx="279">
                  <c:v>18.279473037542651</c:v>
                </c:pt>
                <c:pt idx="280">
                  <c:v>18.3301994893617</c:v>
                </c:pt>
                <c:pt idx="281">
                  <c:v>18.27192610169492</c:v>
                </c:pt>
                <c:pt idx="282">
                  <c:v>18.252774683544299</c:v>
                </c:pt>
                <c:pt idx="283">
                  <c:v>18.195316302520979</c:v>
                </c:pt>
                <c:pt idx="284">
                  <c:v>18.214952635983259</c:v>
                </c:pt>
                <c:pt idx="285">
                  <c:v>18.249633361134219</c:v>
                </c:pt>
                <c:pt idx="286">
                  <c:v>18.227005153782219</c:v>
                </c:pt>
                <c:pt idx="287">
                  <c:v>18.204526926263458</c:v>
                </c:pt>
                <c:pt idx="288">
                  <c:v>18.223849834983479</c:v>
                </c:pt>
                <c:pt idx="289">
                  <c:v>18.220371052631581</c:v>
                </c:pt>
                <c:pt idx="290">
                  <c:v>18.168369885433709</c:v>
                </c:pt>
                <c:pt idx="291">
                  <c:v>18.128505280259951</c:v>
                </c:pt>
                <c:pt idx="292">
                  <c:v>18.003567663702501</c:v>
                </c:pt>
                <c:pt idx="293">
                  <c:v>18.019312489927479</c:v>
                </c:pt>
                <c:pt idx="294">
                  <c:v>18.05334040160643</c:v>
                </c:pt>
                <c:pt idx="295">
                  <c:v>18.07172465863454</c:v>
                </c:pt>
                <c:pt idx="296">
                  <c:v>18.10164326923077</c:v>
                </c:pt>
                <c:pt idx="297">
                  <c:v>18.124546411483252</c:v>
                </c:pt>
                <c:pt idx="298">
                  <c:v>18.052566481334381</c:v>
                </c:pt>
                <c:pt idx="299">
                  <c:v>18.086004117181311</c:v>
                </c:pt>
                <c:pt idx="300">
                  <c:v>17.987589647058819</c:v>
                </c:pt>
                <c:pt idx="301">
                  <c:v>18.006733437499999</c:v>
                </c:pt>
                <c:pt idx="302">
                  <c:v>17.9939132192846</c:v>
                </c:pt>
                <c:pt idx="303">
                  <c:v>17.969791155934821</c:v>
                </c:pt>
                <c:pt idx="304">
                  <c:v>18.01286940356313</c:v>
                </c:pt>
                <c:pt idx="305">
                  <c:v>17.972415704387981</c:v>
                </c:pt>
                <c:pt idx="306">
                  <c:v>17.924861915708821</c:v>
                </c:pt>
                <c:pt idx="307">
                  <c:v>17.8098188449848</c:v>
                </c:pt>
                <c:pt idx="308">
                  <c:v>17.757943547169809</c:v>
                </c:pt>
                <c:pt idx="309">
                  <c:v>17.672452773613191</c:v>
                </c:pt>
                <c:pt idx="310">
                  <c:v>17.66703724756918</c:v>
                </c:pt>
                <c:pt idx="311">
                  <c:v>17.65238002980626</c:v>
                </c:pt>
                <c:pt idx="312">
                  <c:v>17.637831625835201</c:v>
                </c:pt>
                <c:pt idx="313">
                  <c:v>17.641726706231449</c:v>
                </c:pt>
                <c:pt idx="314">
                  <c:v>17.675685756676561</c:v>
                </c:pt>
                <c:pt idx="315">
                  <c:v>17.72114463360473</c:v>
                </c:pt>
                <c:pt idx="316">
                  <c:v>17.706439233038271</c:v>
                </c:pt>
                <c:pt idx="317">
                  <c:v>17.688020882352919</c:v>
                </c:pt>
                <c:pt idx="318">
                  <c:v>17.71246226138032</c:v>
                </c:pt>
                <c:pt idx="319">
                  <c:v>17.694107174231331</c:v>
                </c:pt>
                <c:pt idx="320">
                  <c:v>17.675859270072991</c:v>
                </c:pt>
                <c:pt idx="321">
                  <c:v>17.666775218658898</c:v>
                </c:pt>
                <c:pt idx="322">
                  <c:v>17.62307140783745</c:v>
                </c:pt>
                <c:pt idx="323">
                  <c:v>17.621749348769828</c:v>
                </c:pt>
                <c:pt idx="324">
                  <c:v>17.625557483731011</c:v>
                </c:pt>
                <c:pt idx="325">
                  <c:v>17.620434920634921</c:v>
                </c:pt>
                <c:pt idx="326">
                  <c:v>17.606461538461531</c:v>
                </c:pt>
                <c:pt idx="327">
                  <c:v>17.60140946915352</c:v>
                </c:pt>
                <c:pt idx="328">
                  <c:v>17.596379098067281</c:v>
                </c:pt>
                <c:pt idx="329">
                  <c:v>17.595151177730191</c:v>
                </c:pt>
                <c:pt idx="330">
                  <c:v>17.577639572953679</c:v>
                </c:pt>
                <c:pt idx="331">
                  <c:v>17.58895511363637</c:v>
                </c:pt>
                <c:pt idx="332">
                  <c:v>17.551558327427362</c:v>
                </c:pt>
                <c:pt idx="333">
                  <c:v>17.525697953422721</c:v>
                </c:pt>
                <c:pt idx="334">
                  <c:v>17.508579028852921</c:v>
                </c:pt>
                <c:pt idx="335">
                  <c:v>17.516140267041461</c:v>
                </c:pt>
                <c:pt idx="336">
                  <c:v>17.518922408963579</c:v>
                </c:pt>
                <c:pt idx="337">
                  <c:v>17.498189797344509</c:v>
                </c:pt>
                <c:pt idx="338">
                  <c:v>17.553629867411029</c:v>
                </c:pt>
                <c:pt idx="339">
                  <c:v>17.492594993045881</c:v>
                </c:pt>
                <c:pt idx="340">
                  <c:v>17.491689875173289</c:v>
                </c:pt>
                <c:pt idx="341">
                  <c:v>17.495429799029779</c:v>
                </c:pt>
                <c:pt idx="342">
                  <c:v>17.50289411764706</c:v>
                </c:pt>
                <c:pt idx="343">
                  <c:v>17.514051933701651</c:v>
                </c:pt>
                <c:pt idx="344">
                  <c:v>17.521464827586211</c:v>
                </c:pt>
                <c:pt idx="345">
                  <c:v>17.49642115384615</c:v>
                </c:pt>
                <c:pt idx="346">
                  <c:v>17.479839726027389</c:v>
                </c:pt>
                <c:pt idx="347">
                  <c:v>17.490930416951471</c:v>
                </c:pt>
                <c:pt idx="348">
                  <c:v>17.537864935064931</c:v>
                </c:pt>
                <c:pt idx="349">
                  <c:v>17.552453987730061</c:v>
                </c:pt>
                <c:pt idx="350">
                  <c:v>17.504724677090419</c:v>
                </c:pt>
                <c:pt idx="351">
                  <c:v>17.52393124999999</c:v>
                </c:pt>
                <c:pt idx="352">
                  <c:v>17.519324474576269</c:v>
                </c:pt>
                <c:pt idx="353">
                  <c:v>17.50289411764706</c:v>
                </c:pt>
                <c:pt idx="354">
                  <c:v>17.49019245283019</c:v>
                </c:pt>
                <c:pt idx="355">
                  <c:v>17.450484832214759</c:v>
                </c:pt>
                <c:pt idx="356">
                  <c:v>17.461411654387121</c:v>
                </c:pt>
                <c:pt idx="357">
                  <c:v>17.495684605087011</c:v>
                </c:pt>
                <c:pt idx="358">
                  <c:v>17.49480507343123</c:v>
                </c:pt>
                <c:pt idx="359">
                  <c:v>17.490336309127169</c:v>
                </c:pt>
                <c:pt idx="360">
                  <c:v>17.474266843853819</c:v>
                </c:pt>
                <c:pt idx="361">
                  <c:v>17.47345049701789</c:v>
                </c:pt>
                <c:pt idx="362">
                  <c:v>17.484194444444451</c:v>
                </c:pt>
                <c:pt idx="363">
                  <c:v>17.430164953886699</c:v>
                </c:pt>
                <c:pt idx="364">
                  <c:v>17.45597896120973</c:v>
                </c:pt>
                <c:pt idx="365">
                  <c:v>17.466672703412069</c:v>
                </c:pt>
                <c:pt idx="366">
                  <c:v>17.503776408912191</c:v>
                </c:pt>
                <c:pt idx="367">
                  <c:v>17.49937187704381</c:v>
                </c:pt>
                <c:pt idx="368">
                  <c:v>17.536311691704771</c:v>
                </c:pt>
                <c:pt idx="369">
                  <c:v>17.520436482084691</c:v>
                </c:pt>
                <c:pt idx="370">
                  <c:v>17.542313077423479</c:v>
                </c:pt>
                <c:pt idx="371">
                  <c:v>17.564132813515219</c:v>
                </c:pt>
                <c:pt idx="372">
                  <c:v>17.56207550096962</c:v>
                </c:pt>
                <c:pt idx="373">
                  <c:v>17.528084387096779</c:v>
                </c:pt>
                <c:pt idx="374">
                  <c:v>17.5011624437299</c:v>
                </c:pt>
                <c:pt idx="375">
                  <c:v>17.53653196668802</c:v>
                </c:pt>
                <c:pt idx="376">
                  <c:v>17.517528644501279</c:v>
                </c:pt>
                <c:pt idx="377">
                  <c:v>17.571630631780469</c:v>
                </c:pt>
                <c:pt idx="378">
                  <c:v>17.581790063694271</c:v>
                </c:pt>
                <c:pt idx="379">
                  <c:v>17.603101526717559</c:v>
                </c:pt>
                <c:pt idx="380">
                  <c:v>17.619858972733041</c:v>
                </c:pt>
                <c:pt idx="381">
                  <c:v>17.593106447534769</c:v>
                </c:pt>
                <c:pt idx="382">
                  <c:v>17.609789792060489</c:v>
                </c:pt>
                <c:pt idx="383">
                  <c:v>17.623060967944699</c:v>
                </c:pt>
                <c:pt idx="384">
                  <c:v>17.64732973651191</c:v>
                </c:pt>
                <c:pt idx="385">
                  <c:v>17.657175203506579</c:v>
                </c:pt>
                <c:pt idx="386">
                  <c:v>17.71774142678348</c:v>
                </c:pt>
                <c:pt idx="387">
                  <c:v>17.735289305816131</c:v>
                </c:pt>
                <c:pt idx="388">
                  <c:v>17.792546091306988</c:v>
                </c:pt>
                <c:pt idx="389">
                  <c:v>17.802088888888889</c:v>
                </c:pt>
                <c:pt idx="390">
                  <c:v>17.836970074812971</c:v>
                </c:pt>
                <c:pt idx="391">
                  <c:v>17.892238059701491</c:v>
                </c:pt>
                <c:pt idx="392">
                  <c:v>17.890436724565749</c:v>
                </c:pt>
                <c:pt idx="393">
                  <c:v>17.956410402476781</c:v>
                </c:pt>
                <c:pt idx="394">
                  <c:v>18.00497513914657</c:v>
                </c:pt>
                <c:pt idx="395">
                  <c:v>18.036285537700859</c:v>
                </c:pt>
                <c:pt idx="396">
                  <c:v>18.070533086419751</c:v>
                </c:pt>
                <c:pt idx="397">
                  <c:v>18.141176296296301</c:v>
                </c:pt>
                <c:pt idx="398">
                  <c:v>18.197690864197529</c:v>
                </c:pt>
                <c:pt idx="399">
                  <c:v>18.231697163995069</c:v>
                </c:pt>
                <c:pt idx="400">
                  <c:v>18.25722927429274</c:v>
                </c:pt>
                <c:pt idx="401">
                  <c:v>18.262918673218671</c:v>
                </c:pt>
                <c:pt idx="402">
                  <c:v>18.246206127450989</c:v>
                </c:pt>
                <c:pt idx="403">
                  <c:v>18.321926070991431</c:v>
                </c:pt>
                <c:pt idx="404">
                  <c:v>18.35271706422018</c:v>
                </c:pt>
                <c:pt idx="405">
                  <c:v>18.36378645515558</c:v>
                </c:pt>
                <c:pt idx="406">
                  <c:v>18.369300914076781</c:v>
                </c:pt>
                <c:pt idx="407">
                  <c:v>18.405392214111849</c:v>
                </c:pt>
                <c:pt idx="408">
                  <c:v>18.441352034001209</c:v>
                </c:pt>
                <c:pt idx="409">
                  <c:v>18.483043108682448</c:v>
                </c:pt>
                <c:pt idx="410">
                  <c:v>18.513493446601931</c:v>
                </c:pt>
                <c:pt idx="411">
                  <c:v>18.459722242314619</c:v>
                </c:pt>
                <c:pt idx="412">
                  <c:v>18.517542891566219</c:v>
                </c:pt>
                <c:pt idx="413">
                  <c:v>18.572695662650609</c:v>
                </c:pt>
                <c:pt idx="414">
                  <c:v>18.5633574085183</c:v>
                </c:pt>
                <c:pt idx="415">
                  <c:v>18.546315739078391</c:v>
                </c:pt>
                <c:pt idx="416">
                  <c:v>18.56442932061978</c:v>
                </c:pt>
                <c:pt idx="417">
                  <c:v>18.572146103509809</c:v>
                </c:pt>
                <c:pt idx="418">
                  <c:v>18.566243705463179</c:v>
                </c:pt>
                <c:pt idx="419">
                  <c:v>18.57648578199052</c:v>
                </c:pt>
                <c:pt idx="420">
                  <c:v>18.589220318960422</c:v>
                </c:pt>
                <c:pt idx="421">
                  <c:v>18.579995294117651</c:v>
                </c:pt>
                <c:pt idx="422">
                  <c:v>18.524880467836262</c:v>
                </c:pt>
                <c:pt idx="423">
                  <c:v>18.616077238150961</c:v>
                </c:pt>
                <c:pt idx="424">
                  <c:v>18.636933177570089</c:v>
                </c:pt>
                <c:pt idx="425">
                  <c:v>18.581871777003499</c:v>
                </c:pt>
                <c:pt idx="426">
                  <c:v>18.59434001158078</c:v>
                </c:pt>
                <c:pt idx="427">
                  <c:v>18.647353097857561</c:v>
                </c:pt>
                <c:pt idx="428">
                  <c:v>18.62978640552992</c:v>
                </c:pt>
                <c:pt idx="429">
                  <c:v>18.663456699252439</c:v>
                </c:pt>
                <c:pt idx="430">
                  <c:v>18.71015017221584</c:v>
                </c:pt>
                <c:pt idx="431">
                  <c:v>18.73283138602519</c:v>
                </c:pt>
                <c:pt idx="432">
                  <c:v>18.62615239179954</c:v>
                </c:pt>
                <c:pt idx="433">
                  <c:v>18.687858409090911</c:v>
                </c:pt>
                <c:pt idx="434">
                  <c:v>18.742233276547339</c:v>
                </c:pt>
                <c:pt idx="435">
                  <c:v>18.74928458049887</c:v>
                </c:pt>
                <c:pt idx="436">
                  <c:v>18.71865764241398</c:v>
                </c:pt>
                <c:pt idx="437">
                  <c:v>18.7409240292628</c:v>
                </c:pt>
                <c:pt idx="438">
                  <c:v>18.77261668545659</c:v>
                </c:pt>
                <c:pt idx="439">
                  <c:v>18.837127395715889</c:v>
                </c:pt>
                <c:pt idx="440">
                  <c:v>18.814496125772038</c:v>
                </c:pt>
                <c:pt idx="441">
                  <c:v>18.893240090090089</c:v>
                </c:pt>
                <c:pt idx="442">
                  <c:v>18.981253408450701</c:v>
                </c:pt>
                <c:pt idx="443">
                  <c:v>19.0306595264938</c:v>
                </c:pt>
                <c:pt idx="444">
                  <c:v>19.011411592571751</c:v>
                </c:pt>
                <c:pt idx="445">
                  <c:v>19.005087191011231</c:v>
                </c:pt>
                <c:pt idx="446">
                  <c:v>19.003142184873919</c:v>
                </c:pt>
                <c:pt idx="447">
                  <c:v>18.943884885666481</c:v>
                </c:pt>
                <c:pt idx="448">
                  <c:v>18.973782284122489</c:v>
                </c:pt>
                <c:pt idx="449">
                  <c:v>19.039682405345211</c:v>
                </c:pt>
                <c:pt idx="450">
                  <c:v>19.048235111111111</c:v>
                </c:pt>
                <c:pt idx="451">
                  <c:v>19.04619213296391</c:v>
                </c:pt>
                <c:pt idx="452">
                  <c:v>19.077886504424779</c:v>
                </c:pt>
                <c:pt idx="453">
                  <c:v>19.098929801324481</c:v>
                </c:pt>
                <c:pt idx="454">
                  <c:v>19.10519338842975</c:v>
                </c:pt>
                <c:pt idx="455">
                  <c:v>19.149205940594062</c:v>
                </c:pt>
                <c:pt idx="456">
                  <c:v>19.077844906900332</c:v>
                </c:pt>
                <c:pt idx="457">
                  <c:v>19.061200217864918</c:v>
                </c:pt>
                <c:pt idx="458">
                  <c:v>19.030105274605759</c:v>
                </c:pt>
                <c:pt idx="459">
                  <c:v>19.077831222707431</c:v>
                </c:pt>
                <c:pt idx="460">
                  <c:v>19.184208419901601</c:v>
                </c:pt>
                <c:pt idx="461">
                  <c:v>19.20075499726925</c:v>
                </c:pt>
                <c:pt idx="462">
                  <c:v>19.18788023952095</c:v>
                </c:pt>
                <c:pt idx="463">
                  <c:v>19.129492032520279</c:v>
                </c:pt>
                <c:pt idx="464">
                  <c:v>19.067483954619121</c:v>
                </c:pt>
                <c:pt idx="465">
                  <c:v>19.100487398593831</c:v>
                </c:pt>
                <c:pt idx="466">
                  <c:v>19.13965124324324</c:v>
                </c:pt>
                <c:pt idx="467">
                  <c:v>19.088061886792449</c:v>
                </c:pt>
                <c:pt idx="468">
                  <c:v>19.0429522275899</c:v>
                </c:pt>
                <c:pt idx="469">
                  <c:v>19.05119100160686</c:v>
                </c:pt>
                <c:pt idx="470">
                  <c:v>19.034928059861041</c:v>
                </c:pt>
                <c:pt idx="471">
                  <c:v>19.041096905016008</c:v>
                </c:pt>
                <c:pt idx="472">
                  <c:v>19.020965781083959</c:v>
                </c:pt>
                <c:pt idx="473">
                  <c:v>18.9868304923239</c:v>
                </c:pt>
                <c:pt idx="474">
                  <c:v>19.003060814383922</c:v>
                </c:pt>
                <c:pt idx="475">
                  <c:v>19.041406765327689</c:v>
                </c:pt>
                <c:pt idx="476">
                  <c:v>19.029449525816649</c:v>
                </c:pt>
                <c:pt idx="477">
                  <c:v>18.965702515723191</c:v>
                </c:pt>
                <c:pt idx="478">
                  <c:v>18.91248075117371</c:v>
                </c:pt>
                <c:pt idx="479">
                  <c:v>18.948299843505399</c:v>
                </c:pt>
                <c:pt idx="480">
                  <c:v>19.005973068893532</c:v>
                </c:pt>
                <c:pt idx="481">
                  <c:v>18.950738669438671</c:v>
                </c:pt>
                <c:pt idx="482">
                  <c:v>18.929453547384771</c:v>
                </c:pt>
                <c:pt idx="483">
                  <c:v>18.918083840991219</c:v>
                </c:pt>
                <c:pt idx="484">
                  <c:v>18.963323140495859</c:v>
                </c:pt>
                <c:pt idx="485">
                  <c:v>19.000798760970579</c:v>
                </c:pt>
                <c:pt idx="486">
                  <c:v>18.96601641867624</c:v>
                </c:pt>
                <c:pt idx="487">
                  <c:v>18.873300764915861</c:v>
                </c:pt>
                <c:pt idx="488">
                  <c:v>18.639999798792761</c:v>
                </c:pt>
                <c:pt idx="489">
                  <c:v>18.726872727272731</c:v>
                </c:pt>
                <c:pt idx="490">
                  <c:v>18.84451307420494</c:v>
                </c:pt>
                <c:pt idx="491">
                  <c:v>18.90228288743058</c:v>
                </c:pt>
                <c:pt idx="492">
                  <c:v>18.857377220270951</c:v>
                </c:pt>
                <c:pt idx="493">
                  <c:v>18.916791975927779</c:v>
                </c:pt>
                <c:pt idx="494">
                  <c:v>18.95714251377062</c:v>
                </c:pt>
                <c:pt idx="495">
                  <c:v>18.976730244145479</c:v>
                </c:pt>
                <c:pt idx="496">
                  <c:v>18.93153800298062</c:v>
                </c:pt>
                <c:pt idx="497">
                  <c:v>18.964026164519321</c:v>
                </c:pt>
                <c:pt idx="498">
                  <c:v>18.928898570724481</c:v>
                </c:pt>
                <c:pt idx="499">
                  <c:v>18.90146084396466</c:v>
                </c:pt>
                <c:pt idx="500">
                  <c:v>19.039808086785008</c:v>
                </c:pt>
                <c:pt idx="501">
                  <c:v>19.204036453689941</c:v>
                </c:pt>
                <c:pt idx="502">
                  <c:v>19.239853069306939</c:v>
                </c:pt>
                <c:pt idx="503">
                  <c:v>19.21453569670113</c:v>
                </c:pt>
                <c:pt idx="504">
                  <c:v>19.227709610346199</c:v>
                </c:pt>
                <c:pt idx="505">
                  <c:v>19.231877625767531</c:v>
                </c:pt>
                <c:pt idx="506">
                  <c:v>19.199283348271688</c:v>
                </c:pt>
                <c:pt idx="507">
                  <c:v>19.2085414562126</c:v>
                </c:pt>
                <c:pt idx="508">
                  <c:v>19.195901235762129</c:v>
                </c:pt>
                <c:pt idx="509">
                  <c:v>19.22884488066628</c:v>
                </c:pt>
                <c:pt idx="510">
                  <c:v>19.24979234404119</c:v>
                </c:pt>
                <c:pt idx="511">
                  <c:v>19.298968252057389</c:v>
                </c:pt>
                <c:pt idx="512">
                  <c:v>19.283383985384589</c:v>
                </c:pt>
                <c:pt idx="513">
                  <c:v>19.235052918399539</c:v>
                </c:pt>
                <c:pt idx="514">
                  <c:v>19.15020233928114</c:v>
                </c:pt>
                <c:pt idx="515">
                  <c:v>19.15981366312753</c:v>
                </c:pt>
                <c:pt idx="516">
                  <c:v>19.147921045933991</c:v>
                </c:pt>
                <c:pt idx="517">
                  <c:v>19.15554406240155</c:v>
                </c:pt>
                <c:pt idx="518">
                  <c:v>19.162311570031079</c:v>
                </c:pt>
                <c:pt idx="519">
                  <c:v>19.17155715100354</c:v>
                </c:pt>
                <c:pt idx="520">
                  <c:v>19.12258986654771</c:v>
                </c:pt>
                <c:pt idx="521">
                  <c:v>18.987447795716971</c:v>
                </c:pt>
                <c:pt idx="522">
                  <c:v>18.92596540891989</c:v>
                </c:pt>
                <c:pt idx="523">
                  <c:v>19.027441218162689</c:v>
                </c:pt>
                <c:pt idx="524">
                  <c:v>19.04255650433802</c:v>
                </c:pt>
                <c:pt idx="525">
                  <c:v>19.27100016129404</c:v>
                </c:pt>
                <c:pt idx="526">
                  <c:v>19.672042523445601</c:v>
                </c:pt>
                <c:pt idx="527">
                  <c:v>19.900320343617249</c:v>
                </c:pt>
                <c:pt idx="528">
                  <c:v>19.882483803843659</c:v>
                </c:pt>
                <c:pt idx="529">
                  <c:v>19.853364048799978</c:v>
                </c:pt>
                <c:pt idx="530">
                  <c:v>19.92684063154427</c:v>
                </c:pt>
                <c:pt idx="531">
                  <c:v>19.91755327701226</c:v>
                </c:pt>
                <c:pt idx="532">
                  <c:v>19.909777018336129</c:v>
                </c:pt>
                <c:pt idx="533">
                  <c:v>19.788518459891051</c:v>
                </c:pt>
                <c:pt idx="534">
                  <c:v>19.826394567961021</c:v>
                </c:pt>
                <c:pt idx="535">
                  <c:v>19.8239710366915</c:v>
                </c:pt>
                <c:pt idx="536">
                  <c:v>19.83878347640379</c:v>
                </c:pt>
                <c:pt idx="537">
                  <c:v>19.82169332452693</c:v>
                </c:pt>
                <c:pt idx="538">
                  <c:v>19.818757837170971</c:v>
                </c:pt>
                <c:pt idx="539">
                  <c:v>19.840046377451721</c:v>
                </c:pt>
                <c:pt idx="540">
                  <c:v>19.881814904398851</c:v>
                </c:pt>
                <c:pt idx="541">
                  <c:v>19.92256164528586</c:v>
                </c:pt>
                <c:pt idx="542">
                  <c:v>19.92814376107312</c:v>
                </c:pt>
                <c:pt idx="543">
                  <c:v>19.963752392168331</c:v>
                </c:pt>
                <c:pt idx="544">
                  <c:v>20.02349223880459</c:v>
                </c:pt>
                <c:pt idx="545">
                  <c:v>20.045850012656199</c:v>
                </c:pt>
                <c:pt idx="546">
                  <c:v>20.04129531369874</c:v>
                </c:pt>
                <c:pt idx="547">
                  <c:v>20.062993046254331</c:v>
                </c:pt>
                <c:pt idx="548">
                  <c:v>20.05923978724671</c:v>
                </c:pt>
                <c:pt idx="549">
                  <c:v>20.08524399152596</c:v>
                </c:pt>
                <c:pt idx="550">
                  <c:v>20.037671172976719</c:v>
                </c:pt>
                <c:pt idx="551">
                  <c:v>19.956497684145571</c:v>
                </c:pt>
                <c:pt idx="552">
                  <c:v>19.991451316706019</c:v>
                </c:pt>
                <c:pt idx="553">
                  <c:v>19.925298625888122</c:v>
                </c:pt>
                <c:pt idx="554">
                  <c:v>19.833773093225091</c:v>
                </c:pt>
                <c:pt idx="555">
                  <c:v>19.777172849644732</c:v>
                </c:pt>
                <c:pt idx="556">
                  <c:v>19.75225833414844</c:v>
                </c:pt>
                <c:pt idx="557">
                  <c:v>19.756110404906881</c:v>
                </c:pt>
                <c:pt idx="558">
                  <c:v>19.77783119710223</c:v>
                </c:pt>
                <c:pt idx="559">
                  <c:v>19.725708095105421</c:v>
                </c:pt>
                <c:pt idx="560">
                  <c:v>19.700216345941719</c:v>
                </c:pt>
                <c:pt idx="561">
                  <c:v>19.73303257614845</c:v>
                </c:pt>
                <c:pt idx="562">
                  <c:v>19.720607389405458</c:v>
                </c:pt>
                <c:pt idx="563">
                  <c:v>19.724341481243361</c:v>
                </c:pt>
                <c:pt idx="564">
                  <c:v>19.684751873358341</c:v>
                </c:pt>
                <c:pt idx="565">
                  <c:v>19.664091032620611</c:v>
                </c:pt>
                <c:pt idx="566">
                  <c:v>19.663058076701109</c:v>
                </c:pt>
                <c:pt idx="567">
                  <c:v>19.674212859536439</c:v>
                </c:pt>
                <c:pt idx="568">
                  <c:v>19.690000000000001</c:v>
                </c:pt>
                <c:pt idx="569">
                  <c:v>19.725084584289281</c:v>
                </c:pt>
                <c:pt idx="570">
                  <c:v>19.769069014201481</c:v>
                </c:pt>
                <c:pt idx="571">
                  <c:v>19.65827216114668</c:v>
                </c:pt>
                <c:pt idx="572" formatCode="0.0000">
                  <c:v>19.591517963009441</c:v>
                </c:pt>
                <c:pt idx="573" formatCode="0.0000">
                  <c:v>19.56341063319109</c:v>
                </c:pt>
                <c:pt idx="574" formatCode="0.0000">
                  <c:v>19.652006574678829</c:v>
                </c:pt>
                <c:pt idx="575" formatCode="0.0000">
                  <c:v>19.699361572313158</c:v>
                </c:pt>
                <c:pt idx="576" formatCode="0.0000">
                  <c:v>19.739823881100289</c:v>
                </c:pt>
                <c:pt idx="577" formatCode="0.0000">
                  <c:v>19.680566124531911</c:v>
                </c:pt>
                <c:pt idx="578" formatCode="0.0000">
                  <c:v>19.744727695788001</c:v>
                </c:pt>
                <c:pt idx="579" formatCode="0.0000">
                  <c:v>19.79584285325863</c:v>
                </c:pt>
                <c:pt idx="580" formatCode="0.0000">
                  <c:v>19.78000137857352</c:v>
                </c:pt>
                <c:pt idx="581" formatCode="0.0000">
                  <c:v>19.776458301125121</c:v>
                </c:pt>
                <c:pt idx="582" formatCode="0.0000">
                  <c:v>19.77266047022102</c:v>
                </c:pt>
                <c:pt idx="583" formatCode="0.0000">
                  <c:v>19.776939335912221</c:v>
                </c:pt>
                <c:pt idx="584" formatCode="0.0000">
                  <c:v>19.789878798509481</c:v>
                </c:pt>
                <c:pt idx="585" formatCode="0.0000">
                  <c:v>19.82573936402288</c:v>
                </c:pt>
                <c:pt idx="586" formatCode="0.0000">
                  <c:v>19.85337623326625</c:v>
                </c:pt>
                <c:pt idx="587" formatCode="0.0000">
                  <c:v>19.854682557951179</c:v>
                </c:pt>
                <c:pt idx="588" formatCode="0.0000">
                  <c:v>19.865003043420881</c:v>
                </c:pt>
                <c:pt idx="589" formatCode="0.0000">
                  <c:v>19.942395298700081</c:v>
                </c:pt>
                <c:pt idx="590" formatCode="0.0000">
                  <c:v>19.89282091325752</c:v>
                </c:pt>
                <c:pt idx="591" formatCode="0.0000">
                  <c:v>19.860497600040631</c:v>
                </c:pt>
                <c:pt idx="592" formatCode="0.0000">
                  <c:v>19.829668765790881</c:v>
                </c:pt>
                <c:pt idx="593" formatCode="0.0000">
                  <c:v>19.817296765155049</c:v>
                </c:pt>
                <c:pt idx="594" formatCode="0.0000">
                  <c:v>19.82816639975789</c:v>
                </c:pt>
              </c:numCache>
            </c:numRef>
          </c:yVal>
          <c:smooth val="0"/>
          <c:extLst>
            <c:ext xmlns:c16="http://schemas.microsoft.com/office/drawing/2014/chart" uri="{C3380CC4-5D6E-409C-BE32-E72D297353CC}">
              <c16:uniqueId val="{00000002-1B36-4F0D-A0B4-9F0D5CD93BFD}"/>
            </c:ext>
          </c:extLst>
        </c:ser>
        <c:dLbls>
          <c:showLegendKey val="0"/>
          <c:showVal val="0"/>
          <c:showCatName val="0"/>
          <c:showSerName val="0"/>
          <c:showPercent val="0"/>
          <c:showBubbleSize val="0"/>
        </c:dLbls>
        <c:axId val="-2070330536"/>
        <c:axId val="-2135480744"/>
      </c:scatterChart>
      <c:valAx>
        <c:axId val="-2070075480"/>
        <c:scaling>
          <c:orientation val="minMax"/>
          <c:max val="2015"/>
          <c:min val="1965"/>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8206088"/>
        <c:crosses val="autoZero"/>
        <c:crossBetween val="midCat"/>
        <c:majorUnit val="5"/>
        <c:minorUnit val="2"/>
      </c:valAx>
      <c:valAx>
        <c:axId val="-2138206088"/>
        <c:scaling>
          <c:orientation val="minMax"/>
          <c:max val="900"/>
          <c:min val="0"/>
        </c:scaling>
        <c:delete val="0"/>
        <c:axPos val="l"/>
        <c:majorGridlines>
          <c:spPr>
            <a:ln>
              <a:no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70075480"/>
        <c:crosses val="autoZero"/>
        <c:crossBetween val="midCat"/>
        <c:majorUnit val="100"/>
        <c:minorUnit val="20"/>
      </c:valAx>
      <c:valAx>
        <c:axId val="-2135480744"/>
        <c:scaling>
          <c:orientation val="minMax"/>
          <c:max val="22.5"/>
          <c:min val="0"/>
        </c:scaling>
        <c:delete val="0"/>
        <c:axPos val="r"/>
        <c:numFmt formatCode="&quot;$&quot;#,##0" sourceLinked="0"/>
        <c:majorTickMark val="out"/>
        <c:minorTickMark val="none"/>
        <c:tickLblPos val="nextTo"/>
        <c:txPr>
          <a:bodyPr/>
          <a:lstStyle/>
          <a:p>
            <a:pPr>
              <a:defRPr sz="1800">
                <a:latin typeface="Arial" pitchFamily="34" charset="0"/>
                <a:cs typeface="Arial" pitchFamily="34" charset="0"/>
              </a:defRPr>
            </a:pPr>
            <a:endParaRPr lang="zh-CN"/>
          </a:p>
        </c:txPr>
        <c:crossAx val="-2070330536"/>
        <c:crosses val="max"/>
        <c:crossBetween val="midCat"/>
        <c:majorUnit val="5"/>
        <c:minorUnit val="1"/>
      </c:valAx>
      <c:valAx>
        <c:axId val="-2070330536"/>
        <c:scaling>
          <c:orientation val="minMax"/>
        </c:scaling>
        <c:delete val="1"/>
        <c:axPos val="b"/>
        <c:numFmt formatCode="0.00" sourceLinked="1"/>
        <c:majorTickMark val="out"/>
        <c:minorTickMark val="none"/>
        <c:tickLblPos val="nextTo"/>
        <c:crossAx val="-2135480744"/>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drawings/drawing1.xml><?xml version="1.0" encoding="utf-8"?>
<c:userShapes xmlns:c="http://schemas.openxmlformats.org/drawingml/2006/chart">
  <cdr:relSizeAnchor xmlns:cdr="http://schemas.openxmlformats.org/drawingml/2006/chartDrawing">
    <cdr:from>
      <cdr:x>0.70019</cdr:x>
      <cdr:y>0.52924</cdr:y>
    </cdr:from>
    <cdr:to>
      <cdr:x>0.7964</cdr:x>
      <cdr:y>0.58462</cdr:y>
    </cdr:to>
    <cdr:sp macro="" textlink="">
      <cdr:nvSpPr>
        <cdr:cNvPr id="2" name="TextBox 1"/>
        <cdr:cNvSpPr txBox="1">
          <a:spLocks xmlns:a="http://schemas.openxmlformats.org/drawingml/2006/main" noChangeArrowheads="1"/>
        </cdr:cNvSpPr>
      </cdr:nvSpPr>
      <cdr:spPr bwMode="auto">
        <a:xfrm xmlns:a="http://schemas.openxmlformats.org/drawingml/2006/main">
          <a:off x="5634208" y="2608424"/>
          <a:ext cx="774175" cy="27294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Belarus</a:t>
          </a:r>
        </a:p>
      </cdr:txBody>
    </cdr:sp>
  </cdr:relSizeAnchor>
  <cdr:relSizeAnchor xmlns:cdr="http://schemas.openxmlformats.org/drawingml/2006/chartDrawing">
    <cdr:from>
      <cdr:x>0.81979</cdr:x>
      <cdr:y>0.33669</cdr:y>
    </cdr:from>
    <cdr:to>
      <cdr:x>0.91601</cdr:x>
      <cdr:y>0.39207</cdr:y>
    </cdr:to>
    <cdr:sp macro="" textlink="">
      <cdr:nvSpPr>
        <cdr:cNvPr id="3" name="TextBox 1"/>
        <cdr:cNvSpPr txBox="1">
          <a:spLocks xmlns:a="http://schemas.openxmlformats.org/drawingml/2006/main" noChangeArrowheads="1"/>
        </cdr:cNvSpPr>
      </cdr:nvSpPr>
      <cdr:spPr bwMode="auto">
        <a:xfrm xmlns:a="http://schemas.openxmlformats.org/drawingml/2006/main">
          <a:off x="6596585" y="1659439"/>
          <a:ext cx="774255" cy="27294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Angola</a:t>
          </a:r>
        </a:p>
      </cdr:txBody>
    </cdr:sp>
  </cdr:relSizeAnchor>
  <cdr:relSizeAnchor xmlns:cdr="http://schemas.openxmlformats.org/drawingml/2006/chartDrawing">
    <cdr:from>
      <cdr:x>0.39961</cdr:x>
      <cdr:y>0.11717</cdr:y>
    </cdr:from>
    <cdr:to>
      <cdr:x>0.76729</cdr:x>
      <cdr:y>0.18368</cdr:y>
    </cdr:to>
    <cdr:sp macro="" textlink="">
      <cdr:nvSpPr>
        <cdr:cNvPr id="4" name="TextBox 1"/>
        <cdr:cNvSpPr txBox="1">
          <a:spLocks xmlns:a="http://schemas.openxmlformats.org/drawingml/2006/main" noChangeArrowheads="1"/>
        </cdr:cNvSpPr>
      </cdr:nvSpPr>
      <cdr:spPr bwMode="auto">
        <a:xfrm xmlns:a="http://schemas.openxmlformats.org/drawingml/2006/main">
          <a:off x="3215559" y="577508"/>
          <a:ext cx="2958618" cy="327802"/>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Democratic Republic of Congo</a:t>
          </a:r>
        </a:p>
      </cdr:txBody>
    </cdr:sp>
  </cdr:relSizeAnchor>
  <cdr:relSizeAnchor xmlns:cdr="http://schemas.openxmlformats.org/drawingml/2006/chartDrawing">
    <cdr:from>
      <cdr:x>0.49401</cdr:x>
      <cdr:y>0.56166</cdr:y>
    </cdr:from>
    <cdr:to>
      <cdr:x>0.59023</cdr:x>
      <cdr:y>0.61705</cdr:y>
    </cdr:to>
    <cdr:sp macro="" textlink="">
      <cdr:nvSpPr>
        <cdr:cNvPr id="5" name="TextBox 1"/>
        <cdr:cNvSpPr txBox="1">
          <a:spLocks xmlns:a="http://schemas.openxmlformats.org/drawingml/2006/main" noChangeArrowheads="1"/>
        </cdr:cNvSpPr>
      </cdr:nvSpPr>
      <cdr:spPr bwMode="auto">
        <a:xfrm xmlns:a="http://schemas.openxmlformats.org/drawingml/2006/main">
          <a:off x="3975190" y="2768213"/>
          <a:ext cx="774256" cy="27299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Turkey</a:t>
          </a:r>
        </a:p>
      </cdr:txBody>
    </cdr:sp>
  </cdr:relSizeAnchor>
  <cdr:relSizeAnchor xmlns:cdr="http://schemas.openxmlformats.org/drawingml/2006/chartDrawing">
    <cdr:from>
      <cdr:x>0.40189</cdr:x>
      <cdr:y>0.84209</cdr:y>
    </cdr:from>
    <cdr:to>
      <cdr:x>0.64495</cdr:x>
      <cdr:y>0.89818</cdr:y>
    </cdr:to>
    <cdr:sp macro="" textlink="">
      <cdr:nvSpPr>
        <cdr:cNvPr id="6" name="TextBox 1"/>
        <cdr:cNvSpPr txBox="1">
          <a:spLocks xmlns:a="http://schemas.openxmlformats.org/drawingml/2006/main" noChangeArrowheads="1"/>
        </cdr:cNvSpPr>
      </cdr:nvSpPr>
      <cdr:spPr bwMode="auto">
        <a:xfrm xmlns:a="http://schemas.openxmlformats.org/drawingml/2006/main">
          <a:off x="3233879" y="4150321"/>
          <a:ext cx="1955849" cy="27644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China, Mainland</a:t>
          </a:r>
        </a:p>
      </cdr:txBody>
    </cdr:sp>
  </cdr:relSizeAnchor>
  <cdr:relSizeAnchor xmlns:cdr="http://schemas.openxmlformats.org/drawingml/2006/chartDrawing">
    <cdr:from>
      <cdr:x>0.42224</cdr:x>
      <cdr:y>0.4548</cdr:y>
    </cdr:from>
    <cdr:to>
      <cdr:x>0.51846</cdr:x>
      <cdr:y>0.51018</cdr:y>
    </cdr:to>
    <cdr:sp macro="" textlink="">
      <cdr:nvSpPr>
        <cdr:cNvPr id="8" name="TextBox 1"/>
        <cdr:cNvSpPr txBox="1">
          <a:spLocks xmlns:a="http://schemas.openxmlformats.org/drawingml/2006/main" noChangeArrowheads="1"/>
        </cdr:cNvSpPr>
      </cdr:nvSpPr>
      <cdr:spPr bwMode="auto">
        <a:xfrm xmlns:a="http://schemas.openxmlformats.org/drawingml/2006/main">
          <a:off x="3397669" y="2241511"/>
          <a:ext cx="774241" cy="27295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Iraq</a:t>
          </a:r>
        </a:p>
      </cdr:txBody>
    </cdr:sp>
  </cdr:relSizeAnchor>
  <cdr:relSizeAnchor xmlns:cdr="http://schemas.openxmlformats.org/drawingml/2006/chartDrawing">
    <cdr:from>
      <cdr:x>0.34234</cdr:x>
      <cdr:y>0.3691</cdr:y>
    </cdr:from>
    <cdr:to>
      <cdr:x>0.46386</cdr:x>
      <cdr:y>0.41637</cdr:y>
    </cdr:to>
    <cdr:sp macro="" textlink="">
      <cdr:nvSpPr>
        <cdr:cNvPr id="9" name="TextBox 1"/>
        <cdr:cNvSpPr txBox="1">
          <a:spLocks xmlns:a="http://schemas.openxmlformats.org/drawingml/2006/main" noChangeArrowheads="1"/>
        </cdr:cNvSpPr>
      </cdr:nvSpPr>
      <cdr:spPr bwMode="auto">
        <a:xfrm xmlns:a="http://schemas.openxmlformats.org/drawingml/2006/main">
          <a:off x="2754708" y="1819140"/>
          <a:ext cx="977837" cy="23297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Argentina</a:t>
          </a:r>
        </a:p>
      </cdr:txBody>
    </cdr:sp>
  </cdr:relSizeAnchor>
  <cdr:relSizeAnchor xmlns:cdr="http://schemas.openxmlformats.org/drawingml/2006/chartDrawing">
    <cdr:from>
      <cdr:x>0.39242</cdr:x>
      <cdr:y>0.43001</cdr:y>
    </cdr:from>
    <cdr:to>
      <cdr:x>0.42557</cdr:x>
      <cdr:y>0.73397</cdr:y>
    </cdr:to>
    <cdr:cxnSp macro="">
      <cdr:nvCxnSpPr>
        <cdr:cNvPr id="10" name="Straight Connector 9">
          <a:extLst xmlns:a="http://schemas.openxmlformats.org/drawingml/2006/main">
            <a:ext uri="{FF2B5EF4-FFF2-40B4-BE49-F238E27FC236}">
              <a16:creationId xmlns:a16="http://schemas.microsoft.com/office/drawing/2014/main" id="{1BB5EB92-DC91-4F8C-9765-FF9A23F22305}"/>
            </a:ext>
          </a:extLst>
        </cdr:cNvPr>
        <cdr:cNvCxnSpPr/>
      </cdr:nvCxnSpPr>
      <cdr:spPr>
        <a:xfrm xmlns:a="http://schemas.openxmlformats.org/drawingml/2006/main" flipH="1" flipV="1">
          <a:off x="3157728" y="2119346"/>
          <a:ext cx="266700" cy="1498122"/>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0.25511</cdr:x>
      <cdr:y>0.46164</cdr:y>
    </cdr:from>
    <cdr:to>
      <cdr:x>0.38769</cdr:x>
      <cdr:y>0.4986</cdr:y>
    </cdr:to>
    <cdr:sp macro="" textlink="">
      <cdr:nvSpPr>
        <cdr:cNvPr id="12" name="TextBox 1"/>
        <cdr:cNvSpPr txBox="1">
          <a:spLocks xmlns:a="http://schemas.openxmlformats.org/drawingml/2006/main" noChangeArrowheads="1"/>
        </cdr:cNvSpPr>
      </cdr:nvSpPr>
      <cdr:spPr bwMode="auto">
        <a:xfrm xmlns:a="http://schemas.openxmlformats.org/drawingml/2006/main">
          <a:off x="2052828" y="2275254"/>
          <a:ext cx="1066800" cy="18215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Singapore</a:t>
          </a:r>
        </a:p>
      </cdr:txBody>
    </cdr:sp>
  </cdr:relSizeAnchor>
  <cdr:relSizeAnchor xmlns:cdr="http://schemas.openxmlformats.org/drawingml/2006/chartDrawing">
    <cdr:from>
      <cdr:x>0.2346</cdr:x>
      <cdr:y>0.52839</cdr:y>
    </cdr:from>
    <cdr:to>
      <cdr:x>0.29773</cdr:x>
      <cdr:y>0.78551</cdr:y>
    </cdr:to>
    <cdr:cxnSp macro="">
      <cdr:nvCxnSpPr>
        <cdr:cNvPr id="13" name="Straight Connector 12">
          <a:extLst xmlns:a="http://schemas.openxmlformats.org/drawingml/2006/main">
            <a:ext uri="{FF2B5EF4-FFF2-40B4-BE49-F238E27FC236}">
              <a16:creationId xmlns:a16="http://schemas.microsoft.com/office/drawing/2014/main" id="{1CACD445-3DFF-4A96-AE9D-10C7DA9FF150}"/>
            </a:ext>
          </a:extLst>
        </cdr:cNvPr>
        <cdr:cNvCxnSpPr/>
      </cdr:nvCxnSpPr>
      <cdr:spPr>
        <a:xfrm xmlns:a="http://schemas.openxmlformats.org/drawingml/2006/main" flipV="1">
          <a:off x="1887728" y="2604222"/>
          <a:ext cx="508000" cy="1267246"/>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0.12234</cdr:x>
      <cdr:y>0.59533</cdr:y>
    </cdr:from>
    <cdr:to>
      <cdr:x>0.25492</cdr:x>
      <cdr:y>0.63229</cdr:y>
    </cdr:to>
    <cdr:sp macro="" textlink="">
      <cdr:nvSpPr>
        <cdr:cNvPr id="15" name="TextBox 1"/>
        <cdr:cNvSpPr txBox="1">
          <a:spLocks xmlns:a="http://schemas.openxmlformats.org/drawingml/2006/main" noChangeArrowheads="1"/>
        </cdr:cNvSpPr>
      </cdr:nvSpPr>
      <cdr:spPr bwMode="auto">
        <a:xfrm xmlns:a="http://schemas.openxmlformats.org/drawingml/2006/main">
          <a:off x="984449" y="2934139"/>
          <a:ext cx="1066800" cy="18215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Malta</a:t>
          </a:r>
        </a:p>
      </cdr:txBody>
    </cdr:sp>
  </cdr:relSizeAnchor>
  <cdr:relSizeAnchor xmlns:cdr="http://schemas.openxmlformats.org/drawingml/2006/chartDrawing">
    <cdr:from>
      <cdr:x>0.50786</cdr:x>
      <cdr:y>0.61573</cdr:y>
    </cdr:from>
    <cdr:to>
      <cdr:x>0.5243</cdr:x>
      <cdr:y>0.66052</cdr:y>
    </cdr:to>
    <cdr:cxnSp macro="">
      <cdr:nvCxnSpPr>
        <cdr:cNvPr id="18" name="Straight Connector 17">
          <a:extLst xmlns:a="http://schemas.openxmlformats.org/drawingml/2006/main">
            <a:ext uri="{FF2B5EF4-FFF2-40B4-BE49-F238E27FC236}">
              <a16:creationId xmlns:a16="http://schemas.microsoft.com/office/drawing/2014/main" id="{20FF9F74-891D-4D95-B3E4-F987988D9D39}"/>
            </a:ext>
          </a:extLst>
        </cdr:cNvPr>
        <cdr:cNvCxnSpPr/>
      </cdr:nvCxnSpPr>
      <cdr:spPr>
        <a:xfrm xmlns:a="http://schemas.openxmlformats.org/drawingml/2006/main" flipV="1">
          <a:off x="4086578" y="3034679"/>
          <a:ext cx="132306" cy="220754"/>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0.6421</cdr:x>
      <cdr:y>0.32469</cdr:y>
    </cdr:from>
    <cdr:to>
      <cdr:x>0.77247</cdr:x>
      <cdr:y>0.37902</cdr:y>
    </cdr:to>
    <cdr:sp macro="" textlink="">
      <cdr:nvSpPr>
        <cdr:cNvPr id="3" name="Text Box 12"/>
        <cdr:cNvSpPr txBox="1">
          <a:spLocks xmlns:a="http://schemas.openxmlformats.org/drawingml/2006/main" noChangeArrowheads="1"/>
        </cdr:cNvSpPr>
      </cdr:nvSpPr>
      <cdr:spPr bwMode="auto">
        <a:xfrm xmlns:a="http://schemas.openxmlformats.org/drawingml/2006/main">
          <a:off x="4691250" y="1650756"/>
          <a:ext cx="952490"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Malawi</a:t>
          </a:r>
        </a:p>
      </cdr:txBody>
    </cdr:sp>
  </cdr:relSizeAnchor>
  <cdr:relSizeAnchor xmlns:cdr="http://schemas.openxmlformats.org/drawingml/2006/chartDrawing">
    <cdr:from>
      <cdr:x>0.75746</cdr:x>
      <cdr:y>0.55647</cdr:y>
    </cdr:from>
    <cdr:to>
      <cdr:x>0.88783</cdr:x>
      <cdr:y>0.6108</cdr:y>
    </cdr:to>
    <cdr:sp macro="" textlink="">
      <cdr:nvSpPr>
        <cdr:cNvPr id="4" name="Text Box 12"/>
        <cdr:cNvSpPr txBox="1">
          <a:spLocks xmlns:a="http://schemas.openxmlformats.org/drawingml/2006/main" noChangeArrowheads="1"/>
        </cdr:cNvSpPr>
      </cdr:nvSpPr>
      <cdr:spPr bwMode="auto">
        <a:xfrm xmlns:a="http://schemas.openxmlformats.org/drawingml/2006/main">
          <a:off x="5534034" y="2829146"/>
          <a:ext cx="952491" cy="27621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Serbia</a:t>
          </a:r>
        </a:p>
      </cdr:txBody>
    </cdr:sp>
  </cdr:relSizeAnchor>
  <cdr:relSizeAnchor xmlns:cdr="http://schemas.openxmlformats.org/drawingml/2006/chartDrawing">
    <cdr:from>
      <cdr:x>0.50208</cdr:x>
      <cdr:y>0.28773</cdr:y>
    </cdr:from>
    <cdr:to>
      <cdr:x>0.63245</cdr:x>
      <cdr:y>0.34207</cdr:y>
    </cdr:to>
    <cdr:sp macro="" textlink="">
      <cdr:nvSpPr>
        <cdr:cNvPr id="5" name="Text Box 12"/>
        <cdr:cNvSpPr txBox="1">
          <a:spLocks xmlns:a="http://schemas.openxmlformats.org/drawingml/2006/main" noChangeArrowheads="1"/>
        </cdr:cNvSpPr>
      </cdr:nvSpPr>
      <cdr:spPr bwMode="auto">
        <a:xfrm xmlns:a="http://schemas.openxmlformats.org/drawingml/2006/main">
          <a:off x="3668214" y="1462854"/>
          <a:ext cx="952491" cy="27626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Romania</a:t>
          </a:r>
        </a:p>
      </cdr:txBody>
    </cdr:sp>
  </cdr:relSizeAnchor>
  <cdr:relSizeAnchor xmlns:cdr="http://schemas.openxmlformats.org/drawingml/2006/chartDrawing">
    <cdr:from>
      <cdr:x>0.40154</cdr:x>
      <cdr:y>0.36576</cdr:y>
    </cdr:from>
    <cdr:to>
      <cdr:x>0.53191</cdr:x>
      <cdr:y>0.42009</cdr:y>
    </cdr:to>
    <cdr:sp macro="" textlink="">
      <cdr:nvSpPr>
        <cdr:cNvPr id="6" name="Text Box 12"/>
        <cdr:cNvSpPr txBox="1">
          <a:spLocks xmlns:a="http://schemas.openxmlformats.org/drawingml/2006/main" noChangeArrowheads="1"/>
        </cdr:cNvSpPr>
      </cdr:nvSpPr>
      <cdr:spPr bwMode="auto">
        <a:xfrm xmlns:a="http://schemas.openxmlformats.org/drawingml/2006/main">
          <a:off x="2933693" y="1859569"/>
          <a:ext cx="952491"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Brazil</a:t>
          </a:r>
        </a:p>
      </cdr:txBody>
    </cdr:sp>
  </cdr:relSizeAnchor>
  <cdr:relSizeAnchor xmlns:cdr="http://schemas.openxmlformats.org/drawingml/2006/chartDrawing">
    <cdr:from>
      <cdr:x>0.09783</cdr:x>
      <cdr:y>0.77808</cdr:y>
    </cdr:from>
    <cdr:to>
      <cdr:x>0.2282</cdr:x>
      <cdr:y>0.83241</cdr:y>
    </cdr:to>
    <cdr:sp macro="" textlink="">
      <cdr:nvSpPr>
        <cdr:cNvPr id="7" name="Text Box 12"/>
        <cdr:cNvSpPr txBox="1">
          <a:spLocks xmlns:a="http://schemas.openxmlformats.org/drawingml/2006/main" noChangeArrowheads="1"/>
        </cdr:cNvSpPr>
      </cdr:nvSpPr>
      <cdr:spPr bwMode="auto">
        <a:xfrm xmlns:a="http://schemas.openxmlformats.org/drawingml/2006/main">
          <a:off x="714731" y="3955826"/>
          <a:ext cx="952490"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Japan</a:t>
          </a:r>
        </a:p>
      </cdr:txBody>
    </cdr:sp>
  </cdr:relSizeAnchor>
  <cdr:relSizeAnchor xmlns:cdr="http://schemas.openxmlformats.org/drawingml/2006/chartDrawing">
    <cdr:from>
      <cdr:x>0.10625</cdr:x>
      <cdr:y>0.64025</cdr:y>
    </cdr:from>
    <cdr:to>
      <cdr:x>0.28052</cdr:x>
      <cdr:y>0.69473</cdr:y>
    </cdr:to>
    <cdr:sp macro="" textlink="">
      <cdr:nvSpPr>
        <cdr:cNvPr id="8" name="Text Box 12"/>
        <cdr:cNvSpPr txBox="1">
          <a:spLocks xmlns:a="http://schemas.openxmlformats.org/drawingml/2006/main" noChangeArrowheads="1"/>
        </cdr:cNvSpPr>
      </cdr:nvSpPr>
      <cdr:spPr bwMode="auto">
        <a:xfrm xmlns:a="http://schemas.openxmlformats.org/drawingml/2006/main">
          <a:off x="776287" y="3255068"/>
          <a:ext cx="1273175" cy="27699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Switzerland</a:t>
          </a:r>
        </a:p>
      </cdr:txBody>
    </cdr:sp>
  </cdr:relSizeAnchor>
  <cdr:relSizeAnchor xmlns:cdr="http://schemas.openxmlformats.org/drawingml/2006/chartDrawing">
    <cdr:from>
      <cdr:x>0.19338</cdr:x>
      <cdr:y>0.69735</cdr:y>
    </cdr:from>
    <cdr:to>
      <cdr:x>0.24684</cdr:x>
      <cdr:y>0.83044</cdr:y>
    </cdr:to>
    <cdr:cxnSp macro="">
      <cdr:nvCxnSpPr>
        <cdr:cNvPr id="9" name="Straight Connector 8">
          <a:extLst xmlns:a="http://schemas.openxmlformats.org/drawingml/2006/main">
            <a:ext uri="{FF2B5EF4-FFF2-40B4-BE49-F238E27FC236}">
              <a16:creationId xmlns:a16="http://schemas.microsoft.com/office/drawing/2014/main" id="{DECAB26B-2068-4EE8-B195-7C9058BBE486}"/>
            </a:ext>
          </a:extLst>
        </cdr:cNvPr>
        <cdr:cNvCxnSpPr/>
      </cdr:nvCxnSpPr>
      <cdr:spPr>
        <a:xfrm xmlns:a="http://schemas.openxmlformats.org/drawingml/2006/main">
          <a:off x="1412875" y="3545357"/>
          <a:ext cx="390525" cy="676631"/>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0.39756</cdr:x>
      <cdr:y>0.81679</cdr:y>
    </cdr:from>
    <cdr:to>
      <cdr:x>0.60072</cdr:x>
      <cdr:y>0.87127</cdr:y>
    </cdr:to>
    <cdr:sp macro="" textlink="">
      <cdr:nvSpPr>
        <cdr:cNvPr id="12" name="Text Box 12"/>
        <cdr:cNvSpPr txBox="1">
          <a:spLocks xmlns:a="http://schemas.openxmlformats.org/drawingml/2006/main" noChangeArrowheads="1"/>
        </cdr:cNvSpPr>
      </cdr:nvSpPr>
      <cdr:spPr bwMode="auto">
        <a:xfrm xmlns:a="http://schemas.openxmlformats.org/drawingml/2006/main">
          <a:off x="2904606" y="4152619"/>
          <a:ext cx="1484298" cy="276980"/>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a:t>United States</a:t>
          </a:r>
        </a:p>
      </cdr:txBody>
    </cdr:sp>
  </cdr:relSizeAnchor>
  <cdr:relSizeAnchor xmlns:cdr="http://schemas.openxmlformats.org/drawingml/2006/chartDrawing">
    <cdr:from>
      <cdr:x>0.32441</cdr:x>
      <cdr:y>0.85497</cdr:y>
    </cdr:from>
    <cdr:to>
      <cdr:x>0.40915</cdr:x>
      <cdr:y>0.85497</cdr:y>
    </cdr:to>
    <cdr:cxnSp macro="">
      <cdr:nvCxnSpPr>
        <cdr:cNvPr id="13" name="Straight Connector 12">
          <a:extLst xmlns:a="http://schemas.openxmlformats.org/drawingml/2006/main">
            <a:ext uri="{FF2B5EF4-FFF2-40B4-BE49-F238E27FC236}">
              <a16:creationId xmlns:a16="http://schemas.microsoft.com/office/drawing/2014/main" id="{053D56D6-760A-4D45-984D-DA728FDA903E}"/>
            </a:ext>
          </a:extLst>
        </cdr:cNvPr>
        <cdr:cNvCxnSpPr/>
      </cdr:nvCxnSpPr>
      <cdr:spPr>
        <a:xfrm xmlns:a="http://schemas.openxmlformats.org/drawingml/2006/main">
          <a:off x="2370137" y="4346706"/>
          <a:ext cx="619125" cy="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0.2611</cdr:x>
      <cdr:y>0.55084</cdr:y>
    </cdr:from>
    <cdr:to>
      <cdr:x>0.43536</cdr:x>
      <cdr:y>0.60533</cdr:y>
    </cdr:to>
    <cdr:sp macro="" textlink="">
      <cdr:nvSpPr>
        <cdr:cNvPr id="15" name="Text Box 12"/>
        <cdr:cNvSpPr txBox="1">
          <a:spLocks xmlns:a="http://schemas.openxmlformats.org/drawingml/2006/main" noChangeArrowheads="1"/>
        </cdr:cNvSpPr>
      </cdr:nvSpPr>
      <cdr:spPr bwMode="auto">
        <a:xfrm xmlns:a="http://schemas.openxmlformats.org/drawingml/2006/main">
          <a:off x="1907591" y="2800520"/>
          <a:ext cx="1273175" cy="27699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a:t>Israel</a:t>
          </a:r>
        </a:p>
      </cdr:txBody>
    </cdr:sp>
  </cdr:relSizeAnchor>
  <cdr:relSizeAnchor xmlns:cdr="http://schemas.openxmlformats.org/drawingml/2006/chartDrawing">
    <cdr:from>
      <cdr:x>0.29203</cdr:x>
      <cdr:y>0.61061</cdr:y>
    </cdr:from>
    <cdr:to>
      <cdr:x>0.33723</cdr:x>
      <cdr:y>0.77298</cdr:y>
    </cdr:to>
    <cdr:cxnSp macro="">
      <cdr:nvCxnSpPr>
        <cdr:cNvPr id="16" name="Straight Connector 15">
          <a:extLst xmlns:a="http://schemas.openxmlformats.org/drawingml/2006/main">
            <a:ext uri="{FF2B5EF4-FFF2-40B4-BE49-F238E27FC236}">
              <a16:creationId xmlns:a16="http://schemas.microsoft.com/office/drawing/2014/main" id="{911F5595-F2CA-4C46-8ACA-47795DF4FF0F}"/>
            </a:ext>
          </a:extLst>
        </cdr:cNvPr>
        <cdr:cNvCxnSpPr/>
      </cdr:nvCxnSpPr>
      <cdr:spPr>
        <a:xfrm xmlns:a="http://schemas.openxmlformats.org/drawingml/2006/main" flipH="1">
          <a:off x="2133600" y="3104388"/>
          <a:ext cx="330200" cy="82550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0.2285</cdr:x>
      <cdr:y>0.45465</cdr:y>
    </cdr:from>
    <cdr:to>
      <cdr:x>0.35888</cdr:x>
      <cdr:y>0.50898</cdr:y>
    </cdr:to>
    <cdr:sp macro="" textlink="">
      <cdr:nvSpPr>
        <cdr:cNvPr id="18" name="Text Box 12"/>
        <cdr:cNvSpPr txBox="1">
          <a:spLocks xmlns:a="http://schemas.openxmlformats.org/drawingml/2006/main" noChangeArrowheads="1"/>
        </cdr:cNvSpPr>
      </cdr:nvSpPr>
      <cdr:spPr bwMode="auto">
        <a:xfrm xmlns:a="http://schemas.openxmlformats.org/drawingml/2006/main">
          <a:off x="1669466" y="2311475"/>
          <a:ext cx="952500" cy="27622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a:t>Germany</a:t>
          </a:r>
        </a:p>
      </cdr:txBody>
    </cdr:sp>
  </cdr:relSizeAnchor>
  <cdr:relSizeAnchor xmlns:cdr="http://schemas.openxmlformats.org/drawingml/2006/chartDrawing">
    <cdr:from>
      <cdr:x>0.27813</cdr:x>
      <cdr:y>0.51299</cdr:y>
    </cdr:from>
    <cdr:to>
      <cdr:x>0.28334</cdr:x>
      <cdr:y>0.79297</cdr:y>
    </cdr:to>
    <cdr:cxnSp macro="">
      <cdr:nvCxnSpPr>
        <cdr:cNvPr id="19" name="Straight Connector 18">
          <a:extLst xmlns:a="http://schemas.openxmlformats.org/drawingml/2006/main">
            <a:ext uri="{FF2B5EF4-FFF2-40B4-BE49-F238E27FC236}">
              <a16:creationId xmlns:a16="http://schemas.microsoft.com/office/drawing/2014/main" id="{BCC37B11-9BEF-4988-B5AD-D04F5731A26F}"/>
            </a:ext>
          </a:extLst>
        </cdr:cNvPr>
        <cdr:cNvCxnSpPr/>
      </cdr:nvCxnSpPr>
      <cdr:spPr>
        <a:xfrm xmlns:a="http://schemas.openxmlformats.org/drawingml/2006/main" flipH="1">
          <a:off x="2032000" y="2608069"/>
          <a:ext cx="38100" cy="1423419"/>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0.18102</cdr:x>
      <cdr:y>0.82947</cdr:y>
    </cdr:from>
    <cdr:to>
      <cdr:x>0.22327</cdr:x>
      <cdr:y>0.86124</cdr:y>
    </cdr:to>
    <cdr:cxnSp macro="">
      <cdr:nvCxnSpPr>
        <cdr:cNvPr id="17" name="Straight Connector 16">
          <a:extLst xmlns:a="http://schemas.openxmlformats.org/drawingml/2006/main">
            <a:ext uri="{FF2B5EF4-FFF2-40B4-BE49-F238E27FC236}">
              <a16:creationId xmlns:a16="http://schemas.microsoft.com/office/drawing/2014/main" id="{D23DD3CF-C2B6-4F23-B389-B3617A8C2230}"/>
            </a:ext>
          </a:extLst>
        </cdr:cNvPr>
        <cdr:cNvCxnSpPr/>
      </cdr:nvCxnSpPr>
      <cdr:spPr>
        <a:xfrm xmlns:a="http://schemas.openxmlformats.org/drawingml/2006/main">
          <a:off x="1322533" y="4217061"/>
          <a:ext cx="308711" cy="16156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research.stlouisfed.org/fred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5 covers the </a:t>
            </a:r>
            <a:r>
              <a:rPr lang="en-US" i="1" dirty="0"/>
              <a:t>quantity theory of money</a:t>
            </a:r>
            <a:r>
              <a:rPr lang="en-US" dirty="0"/>
              <a:t>, a simple theory that explains the long-run behavior of inflation fairly well. It also introduces the money demand function, </a:t>
            </a:r>
            <a:r>
              <a:rPr lang="en-US" i="1" dirty="0"/>
              <a:t>L</a:t>
            </a:r>
            <a:r>
              <a:rPr lang="en-US" dirty="0"/>
              <a:t>(</a:t>
            </a:r>
            <a:r>
              <a:rPr lang="en-US" i="1" dirty="0" err="1"/>
              <a:t>i</a:t>
            </a:r>
            <a:r>
              <a:rPr lang="en-US" dirty="0" err="1"/>
              <a:t>,</a:t>
            </a:r>
            <a:r>
              <a:rPr lang="en-US" i="1" dirty="0" err="1"/>
              <a:t>Y</a:t>
            </a:r>
            <a:r>
              <a:rPr lang="en-US" dirty="0"/>
              <a:t>), that will be used in the IS-LM model in later chapters. Chapter 5 explains the social costs of inflation and concludes with a discussion of the Classical Dichotomy and Neutrality of Money, a central topic in monetary theory. </a:t>
            </a:r>
          </a:p>
          <a:p>
            <a:endParaRPr lang="en-US" dirty="0"/>
          </a:p>
          <a:p>
            <a:r>
              <a:rPr lang="en-US" dirty="0"/>
              <a:t>Mostly, the material is not difficult, but it is theoretical, especially the classical dichotomy and neutrality of money.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4A6E63-BF31-4082-9776-73EA3FEF8558}" type="slidenum">
              <a:rPr lang="en-US" smtClean="0"/>
              <a:pPr eaLnBrk="1" hangingPunct="1"/>
              <a:t>9</a:t>
            </a:fld>
            <a:endParaRPr lang="en-US"/>
          </a:p>
        </p:txBody>
      </p:sp>
      <p:sp>
        <p:nvSpPr>
          <p:cNvPr id="100355" name="Rectangle 2"/>
          <p:cNvSpPr>
            <a:spLocks noGrp="1" noRot="1" noChangeAspect="1" noChangeArrowheads="1" noTextEdit="1"/>
          </p:cNvSpPr>
          <p:nvPr>
            <p:ph type="sldImg"/>
          </p:nvPr>
        </p:nvSpPr>
        <p:spPr>
          <a:xfrm>
            <a:off x="1558925" y="650875"/>
            <a:ext cx="3748088" cy="2811463"/>
          </a:xfrm>
          <a:ln/>
        </p:spPr>
      </p:sp>
      <p:sp>
        <p:nvSpPr>
          <p:cNvPr id="100356"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3220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30F57B-852D-4A20-80FB-2954FCC44D84}" type="slidenum">
              <a:rPr lang="en-US" smtClean="0"/>
              <a:pPr eaLnBrk="1" hangingPunct="1"/>
              <a:t>10</a:t>
            </a:fld>
            <a:endParaRPr lang="en-US"/>
          </a:p>
        </p:txBody>
      </p:sp>
      <p:sp>
        <p:nvSpPr>
          <p:cNvPr id="101379" name="Rectangle 2"/>
          <p:cNvSpPr>
            <a:spLocks noGrp="1" noRot="1" noChangeAspect="1" noChangeArrowheads="1" noTextEdit="1"/>
          </p:cNvSpPr>
          <p:nvPr>
            <p:ph type="sldImg"/>
          </p:nvPr>
        </p:nvSpPr>
        <p:spPr>
          <a:xfrm>
            <a:off x="1558925" y="650875"/>
            <a:ext cx="3748088" cy="2811463"/>
          </a:xfrm>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5236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D31F41-B24F-4DD9-B94A-6DA65EBDFFA2}" type="slidenum">
              <a:rPr lang="en-US" smtClean="0"/>
              <a:pPr eaLnBrk="1" hangingPunct="1"/>
              <a:t>11</a:t>
            </a:fld>
            <a:endParaRPr lang="en-US"/>
          </a:p>
        </p:txBody>
      </p:sp>
      <p:sp>
        <p:nvSpPr>
          <p:cNvPr id="102403" name="Rectangle 2"/>
          <p:cNvSpPr>
            <a:spLocks noGrp="1" noRot="1" noChangeAspect="1" noChangeArrowheads="1" noTextEdit="1"/>
          </p:cNvSpPr>
          <p:nvPr>
            <p:ph type="sldImg"/>
          </p:nvPr>
        </p:nvSpPr>
        <p:spPr>
          <a:xfrm>
            <a:off x="1558925" y="650875"/>
            <a:ext cx="3748088" cy="2811463"/>
          </a:xfrm>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1791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EFBFE3D-C6A2-494A-9536-8E593721DB2F}" type="slidenum">
              <a:rPr lang="en-US" smtClean="0"/>
              <a:pPr/>
              <a:t>12</a:t>
            </a:fld>
            <a:endParaRPr lang="en-US"/>
          </a:p>
        </p:txBody>
      </p:sp>
      <p:sp>
        <p:nvSpPr>
          <p:cNvPr id="103428" name="Rectangle 3"/>
          <p:cNvSpPr>
            <a:spLocks noGrp="1" noChangeArrowheads="1"/>
          </p:cNvSpPr>
          <p:nvPr>
            <p:ph type="body" idx="1"/>
          </p:nvPr>
        </p:nvSpPr>
        <p:spPr/>
        <p:txBody>
          <a:bodyPr/>
          <a:lstStyle/>
          <a:p>
            <a:pPr>
              <a:lnSpc>
                <a:spcPct val="105000"/>
              </a:lnSpc>
              <a:spcBef>
                <a:spcPts val="0"/>
              </a:spcBef>
            </a:pPr>
            <a:r>
              <a:rPr lang="en-US" dirty="0"/>
              <a:t>It’s worthwhile to underscore the order (logical order, though not necessarily chronological order) in which variables are determined in this model (as well as the other models students will learn in this course). </a:t>
            </a:r>
          </a:p>
          <a:p>
            <a:pPr>
              <a:lnSpc>
                <a:spcPct val="105000"/>
              </a:lnSpc>
              <a:spcBef>
                <a:spcPts val="0"/>
              </a:spcBef>
            </a:pPr>
            <a:endParaRPr lang="en-US" dirty="0"/>
          </a:p>
          <a:p>
            <a:pPr>
              <a:lnSpc>
                <a:spcPct val="105000"/>
              </a:lnSpc>
              <a:spcBef>
                <a:spcPts val="0"/>
              </a:spcBef>
            </a:pPr>
            <a:r>
              <a:rPr lang="en-US" dirty="0"/>
              <a:t>First, real GDP is already determined outside this model (real GDP is determined by the model from Chapter 3, which was completely independent of the money supply or velocity or other nominal variables). </a:t>
            </a:r>
          </a:p>
          <a:p>
            <a:pPr>
              <a:lnSpc>
                <a:spcPct val="105000"/>
              </a:lnSpc>
              <a:spcBef>
                <a:spcPts val="0"/>
              </a:spcBef>
            </a:pPr>
            <a:endParaRPr lang="en-US" dirty="0"/>
          </a:p>
          <a:p>
            <a:pPr>
              <a:lnSpc>
                <a:spcPct val="105000"/>
              </a:lnSpc>
              <a:spcBef>
                <a:spcPts val="0"/>
              </a:spcBef>
            </a:pPr>
            <a:r>
              <a:rPr lang="en-US" dirty="0"/>
              <a:t>Second, the quantity theory of money determines nominal GDP. </a:t>
            </a:r>
          </a:p>
          <a:p>
            <a:pPr>
              <a:lnSpc>
                <a:spcPct val="105000"/>
              </a:lnSpc>
              <a:spcBef>
                <a:spcPts val="0"/>
              </a:spcBef>
            </a:pPr>
            <a:endParaRPr lang="en-US" dirty="0"/>
          </a:p>
          <a:p>
            <a:pPr>
              <a:lnSpc>
                <a:spcPct val="105000"/>
              </a:lnSpc>
              <a:spcBef>
                <a:spcPts val="0"/>
              </a:spcBef>
            </a:pPr>
            <a:r>
              <a:rPr lang="en-US" dirty="0"/>
              <a:t>Third, the values of nominal GDP (</a:t>
            </a:r>
            <a:r>
              <a:rPr lang="en-US" i="1" dirty="0"/>
              <a:t>PY</a:t>
            </a:r>
            <a:r>
              <a:rPr lang="en-US" dirty="0"/>
              <a:t>) and real GDP (</a:t>
            </a:r>
            <a:r>
              <a:rPr lang="en-US" i="1" dirty="0"/>
              <a:t>Y</a:t>
            </a:r>
            <a:r>
              <a:rPr lang="en-US" dirty="0"/>
              <a:t>) together determine </a:t>
            </a:r>
            <a:r>
              <a:rPr lang="en-US" i="1" dirty="0"/>
              <a:t>P</a:t>
            </a:r>
            <a:r>
              <a:rPr lang="en-US" baseline="0" dirty="0"/>
              <a:t> </a:t>
            </a:r>
            <a:r>
              <a:rPr lang="en-US" dirty="0"/>
              <a:t>(as a ratio of </a:t>
            </a:r>
            <a:r>
              <a:rPr lang="en-US" i="1" dirty="0"/>
              <a:t>PY</a:t>
            </a:r>
            <a:r>
              <a:rPr lang="en-US" dirty="0"/>
              <a:t> to </a:t>
            </a:r>
            <a:r>
              <a:rPr lang="en-US" i="1" dirty="0"/>
              <a:t>Y</a:t>
            </a:r>
            <a:r>
              <a:rPr lang="en-US" dirty="0"/>
              <a:t>). </a:t>
            </a:r>
          </a:p>
          <a:p>
            <a:pPr>
              <a:lnSpc>
                <a:spcPct val="105000"/>
              </a:lnSpc>
              <a:spcBef>
                <a:spcPts val="0"/>
              </a:spcBef>
            </a:pPr>
            <a:endParaRPr lang="en-US" dirty="0"/>
          </a:p>
          <a:p>
            <a:pPr>
              <a:lnSpc>
                <a:spcPct val="105000"/>
              </a:lnSpc>
              <a:spcBef>
                <a:spcPts val="0"/>
              </a:spcBef>
            </a:pPr>
            <a:r>
              <a:rPr lang="en-US" dirty="0"/>
              <a:t>If, on an exam or homework problem, students forget the logical order in which endogenous variables are determined</a:t>
            </a:r>
            <a:r>
              <a:rPr lang="en-US" dirty="0">
                <a:latin typeface="Arial"/>
                <a:cs typeface="Arial"/>
              </a:rPr>
              <a:t>—</a:t>
            </a:r>
            <a:r>
              <a:rPr lang="en-US" dirty="0"/>
              <a:t>or on a more fundamental level, forget which variables are endogenous and which are exogenous</a:t>
            </a:r>
            <a:r>
              <a:rPr lang="en-US" dirty="0">
                <a:latin typeface="Arial"/>
                <a:cs typeface="Arial"/>
              </a:rPr>
              <a:t>—</a:t>
            </a:r>
            <a:r>
              <a:rPr lang="en-US" dirty="0"/>
              <a:t>then they are much less likely to earn the high grades that most of them desire. </a:t>
            </a:r>
          </a:p>
          <a:p>
            <a:pPr>
              <a:lnSpc>
                <a:spcPct val="105000"/>
              </a:lnSpc>
              <a:spcBef>
                <a:spcPts val="0"/>
              </a:spcBef>
            </a:pPr>
            <a:endParaRPr lang="en-US" dirty="0"/>
          </a:p>
          <a:p>
            <a:pPr>
              <a:lnSpc>
                <a:spcPct val="105000"/>
              </a:lnSpc>
              <a:spcBef>
                <a:spcPts val="0"/>
              </a:spcBef>
            </a:pPr>
            <a:r>
              <a:rPr lang="en-US" dirty="0"/>
              <a:t>[Note the similarity between the way </a:t>
            </a:r>
            <a:r>
              <a:rPr lang="en-US" i="1" dirty="0"/>
              <a:t>P</a:t>
            </a:r>
            <a:r>
              <a:rPr lang="en-US" dirty="0"/>
              <a:t> is determined and the definition of the GDP deflator from Chapter 2.]</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28993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3D8980-F13B-4809-B2B6-8BE796606CB6}" type="slidenum">
              <a:rPr lang="en-US" smtClean="0"/>
              <a:pPr eaLnBrk="1" hangingPunct="1"/>
              <a:t>13</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59983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556609-6B48-4871-A967-2259E5CF6283}" type="slidenum">
              <a:rPr lang="en-US" smtClean="0"/>
              <a:pPr eaLnBrk="1" hangingPunct="1"/>
              <a:t>14</a:t>
            </a:fld>
            <a:endParaRPr lang="en-US"/>
          </a:p>
        </p:txBody>
      </p:sp>
      <p:sp>
        <p:nvSpPr>
          <p:cNvPr id="105475" name="Rectangle 2"/>
          <p:cNvSpPr>
            <a:spLocks noGrp="1" noRot="1" noChangeAspect="1" noChangeArrowheads="1" noTextEdit="1"/>
          </p:cNvSpPr>
          <p:nvPr>
            <p:ph type="sldImg"/>
          </p:nvPr>
        </p:nvSpPr>
        <p:spPr>
          <a:xfrm>
            <a:off x="1558925" y="650875"/>
            <a:ext cx="3748088" cy="2811463"/>
          </a:xfrm>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190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26AB76C-84F9-4645-A47A-0089BA70230A}" type="slidenum">
              <a:rPr lang="en-US" smtClean="0"/>
              <a:pPr/>
              <a:t>15</a:t>
            </a:fld>
            <a:endParaRPr lang="en-US"/>
          </a:p>
        </p:txBody>
      </p:sp>
      <p:sp>
        <p:nvSpPr>
          <p:cNvPr id="106500" name="Rectangle 3"/>
          <p:cNvSpPr>
            <a:spLocks noGrp="1" noChangeArrowheads="1"/>
          </p:cNvSpPr>
          <p:nvPr>
            <p:ph type="body" idx="1"/>
          </p:nvPr>
        </p:nvSpPr>
        <p:spPr/>
        <p:txBody>
          <a:bodyPr/>
          <a:lstStyle/>
          <a:p>
            <a:r>
              <a:rPr lang="en-US" dirty="0"/>
              <a:t>The text on this slide is an intuitive way to understand the equation. </a:t>
            </a:r>
          </a:p>
          <a:p>
            <a:endParaRPr lang="en-US" dirty="0"/>
          </a:p>
          <a:p>
            <a:r>
              <a:rPr lang="en-US" dirty="0"/>
              <a:t>For students that are more comfortable with concrete numerical examples, you could offer the following:</a:t>
            </a:r>
          </a:p>
          <a:p>
            <a:r>
              <a:rPr lang="en-US" dirty="0"/>
              <a:t>Suppose real GDP is growing by 3% per year over the long run. Thus, production, income, and spending are all growing by 3%. This means that the volume of transactions will be growing as well. </a:t>
            </a:r>
          </a:p>
          <a:p>
            <a:endParaRPr lang="en-US" dirty="0"/>
          </a:p>
          <a:p>
            <a:r>
              <a:rPr lang="en-US" dirty="0"/>
              <a:t>The central bank can achieve zero inflation (on average over the long run) simply by setting the growth rate of the money supply at 3%, in which case exactly enough new money is being supplied to facilitate the growth in transactions.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136215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EB2B423-1963-4017-B179-5BFE14C58FE7}" type="slidenum">
              <a:rPr lang="en-US" smtClean="0"/>
              <a:pPr/>
              <a:t>16</a:t>
            </a:fld>
            <a:endParaRPr lang="en-US"/>
          </a:p>
        </p:txBody>
      </p:sp>
      <p:sp>
        <p:nvSpPr>
          <p:cNvPr id="107524" name="Rectangle 3"/>
          <p:cNvSpPr>
            <a:spLocks noGrp="1" noChangeArrowheads="1"/>
          </p:cNvSpPr>
          <p:nvPr>
            <p:ph type="body" idx="1"/>
          </p:nvPr>
        </p:nvSpPr>
        <p:spPr/>
        <p:txBody>
          <a:bodyPr/>
          <a:lstStyle/>
          <a:p>
            <a:r>
              <a:rPr lang="en-US" dirty="0"/>
              <a:t>Note: The theory doesn’t predict that the inflation rate will </a:t>
            </a:r>
            <a:r>
              <a:rPr lang="en-US" i="1" u="none" dirty="0"/>
              <a:t>equal</a:t>
            </a:r>
            <a:r>
              <a:rPr lang="en-US" dirty="0"/>
              <a:t> the money growth rate. It predicts that a change in the money growth rate will cause an equal change in the inflation rate.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06132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0159DD-0F3E-45A8-8834-1F015FA18868}" type="slidenum">
              <a:rPr lang="en-US" smtClean="0"/>
              <a:pPr eaLnBrk="1" hangingPunct="1"/>
              <a:t>17</a:t>
            </a:fld>
            <a:endParaRPr lang="en-US"/>
          </a:p>
        </p:txBody>
      </p:sp>
      <p:sp>
        <p:nvSpPr>
          <p:cNvPr id="108547" name="Rectangle 2"/>
          <p:cNvSpPr>
            <a:spLocks noGrp="1" noRot="1" noChangeAspect="1" noChangeArrowheads="1" noTextEdit="1"/>
          </p:cNvSpPr>
          <p:nvPr>
            <p:ph type="sldImg"/>
          </p:nvPr>
        </p:nvSpPr>
        <p:spPr>
          <a:xfrm>
            <a:off x="1558925" y="650875"/>
            <a:ext cx="3748088" cy="2811463"/>
          </a:xfrm>
          <a:ln/>
        </p:spPr>
      </p:sp>
      <p:sp>
        <p:nvSpPr>
          <p:cNvPr id="1085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766340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558925" y="650875"/>
            <a:ext cx="3748088" cy="2811463"/>
          </a:xfrm>
          <a:ln/>
        </p:spPr>
      </p:sp>
      <p:sp>
        <p:nvSpPr>
          <p:cNvPr id="1095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Figure 5-2, p. 112</a:t>
            </a:r>
          </a:p>
          <a:p>
            <a:endParaRPr lang="en-US" dirty="0"/>
          </a:p>
          <a:p>
            <a:r>
              <a:rPr lang="en-US" dirty="0"/>
              <a:t>Each variable is measured as an annual average over the period 2000-2013. </a:t>
            </a:r>
          </a:p>
          <a:p>
            <a:endParaRPr lang="en-US" dirty="0"/>
          </a:p>
          <a:p>
            <a:r>
              <a:rPr lang="en-US" dirty="0"/>
              <a:t>The strong positive correlation is evidence for the quantity theory of money. </a:t>
            </a:r>
          </a:p>
          <a:p>
            <a:endParaRPr lang="en-US" dirty="0"/>
          </a:p>
          <a:p>
            <a:r>
              <a:rPr lang="en-US" dirty="0"/>
              <a:t>Source: </a:t>
            </a:r>
            <a:r>
              <a:rPr lang="en-US" sz="1200" b="0" i="1" u="none" strike="noStrike" kern="1200" dirty="0">
                <a:solidFill>
                  <a:schemeClr val="tx1"/>
                </a:solidFill>
                <a:effectLst/>
                <a:latin typeface="Arial" charset="0"/>
                <a:ea typeface="+mn-ea"/>
                <a:cs typeface="+mn-cs"/>
              </a:rPr>
              <a:t>Money Supply Data - </a:t>
            </a:r>
            <a:r>
              <a:rPr lang="en-US" sz="1200" b="0" i="0" u="none" strike="noStrike" kern="1200" dirty="0">
                <a:solidFill>
                  <a:schemeClr val="tx1"/>
                </a:solidFill>
                <a:effectLst/>
                <a:latin typeface="Arial" charset="0"/>
                <a:ea typeface="+mn-ea"/>
                <a:cs typeface="+mn-cs"/>
              </a:rPr>
              <a:t>www.imf.org &gt; Data &gt; International Financial Statistics (IFS)</a:t>
            </a:r>
            <a:r>
              <a:rPr lang="en-US" dirty="0"/>
              <a:t> </a:t>
            </a:r>
          </a:p>
          <a:p>
            <a:r>
              <a:rPr lang="en-US" sz="1200" b="0" i="1" u="none" strike="noStrike" kern="1200" dirty="0">
                <a:solidFill>
                  <a:schemeClr val="tx1"/>
                </a:solidFill>
                <a:effectLst/>
                <a:latin typeface="Arial" charset="0"/>
                <a:ea typeface="+mn-ea"/>
                <a:cs typeface="+mn-cs"/>
              </a:rPr>
              <a:t>Inflation Data</a:t>
            </a:r>
            <a:r>
              <a:rPr lang="en-US" sz="1200" b="0" i="0" u="none" strike="noStrike" kern="1200" dirty="0">
                <a:solidFill>
                  <a:schemeClr val="tx1"/>
                </a:solidFill>
                <a:effectLst/>
                <a:latin typeface="Arial" charset="0"/>
                <a:ea typeface="+mn-ea"/>
                <a:cs typeface="+mn-cs"/>
              </a:rPr>
              <a:t> - www.imf.org &gt; Data &gt; World Economic Outlook</a:t>
            </a:r>
            <a:r>
              <a:rPr lang="en-US" dirty="0"/>
              <a:t> </a:t>
            </a:r>
          </a:p>
        </p:txBody>
      </p:sp>
      <p:sp>
        <p:nvSpPr>
          <p:cNvPr id="4" name="Slide Number Placeholder 3"/>
          <p:cNvSpPr>
            <a:spLocks noGrp="1"/>
          </p:cNvSpPr>
          <p:nvPr>
            <p:ph type="sldNum" sz="quarter" idx="5"/>
          </p:nvPr>
        </p:nvSpPr>
        <p:spPr/>
        <p:txBody>
          <a:bodyPr/>
          <a:lstStyle/>
          <a:p>
            <a:pPr>
              <a:defRPr/>
            </a:pPr>
            <a:fld id="{7E851E7E-678C-4B38-9FA9-DFC9EFD119FE}" type="slidenum">
              <a:rPr lang="en-US">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234308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Source: Federal Reserve Bank of St. Louis</a:t>
            </a:r>
          </a:p>
          <a:p>
            <a:r>
              <a:rPr lang="en-US" dirty="0"/>
              <a:t>http://research.stlouisfed.org/fred2/</a:t>
            </a:r>
          </a:p>
          <a:p>
            <a:r>
              <a:rPr lang="en-US" dirty="0"/>
              <a:t>M2SL (percent change from a year ago, quarterly aggregation method average)</a:t>
            </a:r>
          </a:p>
          <a:p>
            <a:r>
              <a:rPr lang="en-US" dirty="0"/>
              <a:t>GDPDEF (percent change from a year ago)</a:t>
            </a:r>
          </a:p>
          <a:p>
            <a:endParaRPr lang="en-US" dirty="0"/>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158862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quantity theory of money is intended to explain the long-run relation of inflation and money growth, not the short-run relation. In the long run, inflation and money growth are positively related, as the theory predicts. </a:t>
            </a:r>
          </a:p>
          <a:p>
            <a:endParaRPr lang="en-US" dirty="0"/>
          </a:p>
          <a:p>
            <a:r>
              <a:rPr lang="en-US" dirty="0"/>
              <a:t>(In the short run, however, inflation and money growth appear highly </a:t>
            </a:r>
            <a:r>
              <a:rPr lang="en-US" i="1" u="none" dirty="0"/>
              <a:t>negatively</a:t>
            </a:r>
            <a:r>
              <a:rPr lang="en-US" dirty="0"/>
              <a:t> correlated! One possible reason is that the causality is reversed in the short run: When inflation rises</a:t>
            </a:r>
            <a:r>
              <a:rPr lang="en-US" sz="1200" kern="1200" dirty="0">
                <a:solidFill>
                  <a:schemeClr val="tx1"/>
                </a:solidFill>
                <a:effectLst/>
                <a:latin typeface="Arial" charset="0"/>
                <a:ea typeface="+mn-ea"/>
                <a:cs typeface="+mn-cs"/>
              </a:rPr>
              <a:t>—</a:t>
            </a:r>
            <a:r>
              <a:rPr lang="en-US" dirty="0"/>
              <a:t>or is expected to rise</a:t>
            </a:r>
            <a:r>
              <a:rPr lang="en-US" sz="1200" kern="1200" dirty="0">
                <a:solidFill>
                  <a:schemeClr val="tx1"/>
                </a:solidFill>
                <a:effectLst/>
                <a:latin typeface="Arial" charset="0"/>
                <a:ea typeface="+mn-ea"/>
                <a:cs typeface="+mn-cs"/>
              </a:rPr>
              <a:t>—</a:t>
            </a:r>
            <a:r>
              <a:rPr lang="en-US" dirty="0"/>
              <a:t>the Fed cuts back on money growth. If the economy slumps and inflation falls, the Fed increases money growth. It might be appropriate to discuss this when covering the chapters on short-run fluctuations.)</a:t>
            </a:r>
          </a:p>
          <a:p>
            <a:endParaRPr lang="en-US" dirty="0"/>
          </a:p>
          <a:p>
            <a:r>
              <a:rPr lang="en-US" dirty="0"/>
              <a:t>Source: Federal Reserve Bank of St. Louis</a:t>
            </a:r>
          </a:p>
          <a:p>
            <a:r>
              <a:rPr lang="en-US" dirty="0"/>
              <a:t>http://</a:t>
            </a:r>
            <a:r>
              <a:rPr lang="en-US" dirty="0" err="1"/>
              <a:t>research.stlouisfed.org</a:t>
            </a:r>
            <a:r>
              <a:rPr lang="en-US" dirty="0"/>
              <a:t>/fred2/</a:t>
            </a:r>
          </a:p>
          <a:p>
            <a:r>
              <a:rPr lang="en-US" dirty="0"/>
              <a:t>M2SL (percent change from year ago, quarterly aggregation method average)</a:t>
            </a:r>
          </a:p>
          <a:p>
            <a:r>
              <a:rPr lang="en-US" dirty="0"/>
              <a:t>GDPDEF (percent change from year ago)</a:t>
            </a:r>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4230089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13CCF5A-3847-4908-9A01-33CB02852AE9}" type="slidenum">
              <a:rPr lang="en-US" smtClean="0"/>
              <a:pPr/>
              <a:t>21</a:t>
            </a:fld>
            <a:endParaRPr lang="en-US"/>
          </a:p>
        </p:txBody>
      </p:sp>
      <p:sp>
        <p:nvSpPr>
          <p:cNvPr id="112644" name="Rectangle 3"/>
          <p:cNvSpPr>
            <a:spLocks noGrp="1" noChangeArrowheads="1"/>
          </p:cNvSpPr>
          <p:nvPr>
            <p:ph type="body" idx="1"/>
          </p:nvPr>
        </p:nvSpPr>
        <p:spPr/>
        <p:txBody>
          <a:bodyPr/>
          <a:lstStyle/>
          <a:p>
            <a:r>
              <a:rPr lang="en-US" dirty="0"/>
              <a:t>In the U.S., </a:t>
            </a:r>
            <a:r>
              <a:rPr lang="en-US" dirty="0" err="1"/>
              <a:t>seigniorage</a:t>
            </a:r>
            <a:r>
              <a:rPr lang="en-US" dirty="0"/>
              <a:t> accounts for only about 3% of total government revenue. In Italy and Greece, </a:t>
            </a:r>
            <a:r>
              <a:rPr lang="en-US" dirty="0" err="1"/>
              <a:t>seigniorage</a:t>
            </a:r>
            <a:r>
              <a:rPr lang="en-US" dirty="0"/>
              <a:t> has often been more than 10% of total revenue. In countries experiencing hyperinflation, </a:t>
            </a:r>
            <a:r>
              <a:rPr lang="en-US" dirty="0" err="1"/>
              <a:t>seigniorage</a:t>
            </a:r>
            <a:r>
              <a:rPr lang="en-US" dirty="0"/>
              <a:t> is often the government’s main source of revenue, and the need to print money to finance government expenditure is a primary cause of hyperinflation. </a:t>
            </a:r>
          </a:p>
          <a:p>
            <a:endParaRPr lang="en-US" dirty="0"/>
          </a:p>
          <a:p>
            <a:r>
              <a:rPr lang="en-US" dirty="0"/>
              <a:t>See Case Study on p. 113 “Paying for the American Revolution.”</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44971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E4BD2FD-2294-45F6-8E7A-C5217701EDF7}" type="slidenum">
              <a:rPr lang="en-US" smtClean="0"/>
              <a:pPr/>
              <a:t>22</a:t>
            </a:fld>
            <a:endParaRPr lang="en-US"/>
          </a:p>
        </p:txBody>
      </p:sp>
      <p:sp>
        <p:nvSpPr>
          <p:cNvPr id="113668" name="Rectangle 3"/>
          <p:cNvSpPr>
            <a:spLocks noGrp="1" noChangeArrowheads="1"/>
          </p:cNvSpPr>
          <p:nvPr>
            <p:ph type="body" idx="1"/>
          </p:nvPr>
        </p:nvSpPr>
        <p:spPr/>
        <p:txBody>
          <a:bodyPr/>
          <a:lstStyle/>
          <a:p>
            <a:r>
              <a:rPr lang="en-US" dirty="0"/>
              <a:t>This slide will be very familiar to students who have recently taken an introductory course.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855687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7AA987E-A98A-4084-A113-248C7AD3B50C}" type="slidenum">
              <a:rPr lang="en-US" smtClean="0"/>
              <a:pPr/>
              <a:t>23</a:t>
            </a:fld>
            <a:endParaRPr lang="en-US"/>
          </a:p>
        </p:txBody>
      </p:sp>
      <p:sp>
        <p:nvSpPr>
          <p:cNvPr id="114692" name="Rectangle 3"/>
          <p:cNvSpPr>
            <a:spLocks noGrp="1" noChangeArrowheads="1"/>
          </p:cNvSpPr>
          <p:nvPr>
            <p:ph type="body" idx="1"/>
          </p:nvPr>
        </p:nvSpPr>
        <p:spPr/>
        <p:txBody>
          <a:bodyPr/>
          <a:lstStyle/>
          <a:p>
            <a:r>
              <a:rPr lang="en-US" dirty="0"/>
              <a:t>Note that </a:t>
            </a:r>
            <a:r>
              <a:rPr lang="en-US" b="1" i="1" dirty="0"/>
              <a:t>S </a:t>
            </a:r>
            <a:r>
              <a:rPr lang="en-US" dirty="0"/>
              <a:t>and </a:t>
            </a:r>
            <a:r>
              <a:rPr lang="en-US" b="1" i="1" dirty="0"/>
              <a:t>I</a:t>
            </a:r>
            <a:r>
              <a:rPr lang="en-US" dirty="0"/>
              <a:t> are real variables. In Chapter 3, we learned about the factors that determine </a:t>
            </a:r>
            <a:r>
              <a:rPr lang="en-US" b="1" i="1" dirty="0"/>
              <a:t>S</a:t>
            </a:r>
            <a:r>
              <a:rPr lang="en-US" dirty="0"/>
              <a:t> and </a:t>
            </a:r>
            <a:r>
              <a:rPr lang="en-US" b="1" i="1" dirty="0"/>
              <a:t>I</a:t>
            </a:r>
            <a:r>
              <a:rPr lang="en-US" dirty="0"/>
              <a:t>. These factors did not include the money supply, velocity, inflation, or other nominal variables. </a:t>
            </a:r>
          </a:p>
          <a:p>
            <a:endParaRPr lang="en-US" dirty="0"/>
          </a:p>
          <a:p>
            <a:r>
              <a:rPr lang="en-US" dirty="0"/>
              <a:t>Hence, in the classical (long-run) theory covered here in Chapter 5, changes in money growth or inflation do not affect the real interest rate. This is why there’s a one-for-one relationship between changes in the inflation rate and changes in the nominal interest rate. </a:t>
            </a:r>
          </a:p>
          <a:p>
            <a:endParaRPr lang="en-US" dirty="0"/>
          </a:p>
          <a:p>
            <a:r>
              <a:rPr lang="en-US" dirty="0"/>
              <a:t>(Again, the Fisher effect does not imply that the nominal interest rate equals the inflation rate. It implies that changes in the nominal interest rate equal changes in the inflation rate, given a constant value of the real interest rate.)</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291283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558925" y="650875"/>
            <a:ext cx="3748088" cy="2811463"/>
          </a:xfrm>
          <a:ln/>
        </p:spPr>
      </p:sp>
      <p:sp>
        <p:nvSpPr>
          <p:cNvPr id="1157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data are consistent with the Fisher effect: Inflation and the nominal interest rate are very highly correlated. </a:t>
            </a:r>
          </a:p>
          <a:p>
            <a:endParaRPr lang="en-US" dirty="0"/>
          </a:p>
          <a:p>
            <a:r>
              <a:rPr lang="en-US" dirty="0"/>
              <a:t>That</a:t>
            </a:r>
            <a:r>
              <a:rPr lang="en-US" baseline="0" dirty="0"/>
              <a:t> </a:t>
            </a:r>
            <a:r>
              <a:rPr lang="en-US" dirty="0"/>
              <a:t>they are not </a:t>
            </a:r>
            <a:r>
              <a:rPr lang="en-US" i="1" u="none" dirty="0"/>
              <a:t>perfectly</a:t>
            </a:r>
            <a:r>
              <a:rPr lang="en-US" dirty="0"/>
              <a:t> correlated does not contradict the Fisher effect. Over time, the saving and investment curves (see Chapter 3) move around, changing the real interest rate, which, in turn, causes the nominal interest rate to change for a given value of inflation. </a:t>
            </a:r>
          </a:p>
          <a:p>
            <a:endParaRPr lang="en-US" dirty="0"/>
          </a:p>
          <a:p>
            <a:r>
              <a:rPr lang="en-US" dirty="0"/>
              <a:t>About the data:</a:t>
            </a:r>
          </a:p>
          <a:p>
            <a:r>
              <a:rPr lang="en-US" dirty="0"/>
              <a:t>The inflation rate is the percentage change in the CPI from 12 months earlier. </a:t>
            </a:r>
          </a:p>
          <a:p>
            <a:r>
              <a:rPr lang="en-US" dirty="0"/>
              <a:t>(CPIAUCSL, monthly percent change from year ago)</a:t>
            </a:r>
          </a:p>
          <a:p>
            <a:r>
              <a:rPr lang="en-US" dirty="0"/>
              <a:t>The nominal interest rate is the 3-month treasury bill rate in the secondary market (TB3MS, monthly)</a:t>
            </a:r>
          </a:p>
          <a:p>
            <a:r>
              <a:rPr lang="en-US" dirty="0"/>
              <a:t>Data obtained from http://research.stlouisfed.org/fred2/</a:t>
            </a:r>
          </a:p>
        </p:txBody>
      </p:sp>
      <p:sp>
        <p:nvSpPr>
          <p:cNvPr id="4" name="Slide Number Placeholder 3"/>
          <p:cNvSpPr>
            <a:spLocks noGrp="1"/>
          </p:cNvSpPr>
          <p:nvPr>
            <p:ph type="sldNum" sz="quarter" idx="5"/>
          </p:nvPr>
        </p:nvSpPr>
        <p:spPr/>
        <p:txBody>
          <a:bodyPr/>
          <a:lstStyle/>
          <a:p>
            <a:pPr>
              <a:defRPr/>
            </a:pPr>
            <a:fld id="{2CDA4EF7-1187-4C72-A041-5604B537B20E}" type="slidenum">
              <a:rPr lang="en-US">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2839938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1558925" y="650875"/>
            <a:ext cx="3748088" cy="2811463"/>
          </a:xfrm>
          <a:ln/>
        </p:spPr>
      </p:sp>
      <p:sp>
        <p:nvSpPr>
          <p:cNvPr id="1167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dirty="0">
                <a:solidFill>
                  <a:schemeClr val="tx1"/>
                </a:solidFill>
                <a:effectLst/>
                <a:latin typeface="Arial" charset="0"/>
                <a:ea typeface="+mn-ea"/>
                <a:cs typeface="+mn-cs"/>
              </a:rPr>
              <a:t>Sources:</a:t>
            </a:r>
            <a:r>
              <a:rPr lang="en-US" dirty="0"/>
              <a:t> </a:t>
            </a:r>
            <a:r>
              <a:rPr lang="en-US" sz="1200" b="0" i="0" u="none" strike="noStrike" kern="1200" dirty="0">
                <a:solidFill>
                  <a:schemeClr val="tx1"/>
                </a:solidFill>
                <a:effectLst/>
                <a:latin typeface="Arial" charset="0"/>
                <a:ea typeface="+mn-ea"/>
                <a:cs typeface="+mn-cs"/>
              </a:rPr>
              <a:t>Interest Rate Data - www.imf.org &gt; Data &gt; International Financial Statistics (IFS)</a:t>
            </a:r>
            <a:r>
              <a:rPr lang="en-US" dirty="0"/>
              <a:t> </a:t>
            </a:r>
          </a:p>
          <a:p>
            <a:r>
              <a:rPr lang="en-US" sz="1200" b="0" i="0" u="none" strike="noStrike" kern="1200" dirty="0">
                <a:solidFill>
                  <a:schemeClr val="tx1"/>
                </a:solidFill>
                <a:effectLst/>
                <a:latin typeface="Arial" charset="0"/>
                <a:ea typeface="+mn-ea"/>
                <a:cs typeface="+mn-cs"/>
              </a:rPr>
              <a:t>Inflation Data - www.imf.org &gt; Data &gt; World Economic Outlook</a:t>
            </a:r>
            <a:r>
              <a:rPr lang="en-US" dirty="0"/>
              <a:t> </a:t>
            </a:r>
          </a:p>
          <a:p>
            <a:endParaRPr lang="en-US" dirty="0"/>
          </a:p>
          <a:p>
            <a:r>
              <a:rPr lang="en-US" dirty="0"/>
              <a:t>Each variable is measured as an annual average over 2000-2013. </a:t>
            </a:r>
          </a:p>
          <a:p>
            <a:r>
              <a:rPr lang="en-US" dirty="0"/>
              <a:t>The nominal interest rate is the rate on short-term government debt. </a:t>
            </a:r>
          </a:p>
        </p:txBody>
      </p:sp>
      <p:sp>
        <p:nvSpPr>
          <p:cNvPr id="4" name="Slide Number Placeholder 3"/>
          <p:cNvSpPr>
            <a:spLocks noGrp="1"/>
          </p:cNvSpPr>
          <p:nvPr>
            <p:ph type="sldNum" sz="quarter" idx="5"/>
          </p:nvPr>
        </p:nvSpPr>
        <p:spPr/>
        <p:txBody>
          <a:bodyPr/>
          <a:lstStyle/>
          <a:p>
            <a:pPr>
              <a:defRPr/>
            </a:pPr>
            <a:fld id="{AE531E1B-959A-463E-BC22-5FC24A9E6F35}" type="slidenum">
              <a:rPr lang="en-US">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3557709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sym typeface="Symbol" pitchFamily="18" charset="2"/>
              </a:rPr>
              <a:t>This exercise gives students an immediate application of the quantity theory of money and the Fisher effect. The math is not difficult.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26</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3F6AC1E-235A-4763-A56F-9AACBD06EFA0}" type="slidenum">
              <a:rPr lang="en-US" smtClean="0"/>
              <a:pPr/>
              <a:t>28</a:t>
            </a:fld>
            <a:endParaRPr lang="en-US"/>
          </a:p>
        </p:txBody>
      </p:sp>
      <p:sp>
        <p:nvSpPr>
          <p:cNvPr id="136196" name="Rectangle 3"/>
          <p:cNvSpPr>
            <a:spLocks noGrp="1" noChangeArrowheads="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97805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Over the short run, the inflation rate</a:t>
            </a:r>
            <a:r>
              <a:rPr lang="en-US" baseline="0" dirty="0"/>
              <a:t> can be volatile. In later chapters, we will learn about the forces that affect inflation in the short run. In </a:t>
            </a:r>
            <a:r>
              <a:rPr lang="en-US" i="1" u="none" baseline="0" dirty="0"/>
              <a:t>this</a:t>
            </a:r>
            <a:r>
              <a:rPr lang="en-US" baseline="0" dirty="0"/>
              <a:t> chapter, we focus on . . .</a:t>
            </a:r>
            <a:endParaRPr lang="en-US" dirty="0"/>
          </a:p>
          <a:p>
            <a:endParaRPr lang="en-US" dirty="0"/>
          </a:p>
          <a:p>
            <a:r>
              <a:rPr lang="en-US" dirty="0"/>
              <a:t>Source: Federal Reserve Bank of St. Louis</a:t>
            </a:r>
          </a:p>
          <a:p>
            <a:r>
              <a:rPr lang="en-US" dirty="0"/>
              <a:t>http://</a:t>
            </a:r>
            <a:r>
              <a:rPr lang="en-US" dirty="0" err="1"/>
              <a:t>research.stlouisfed.org</a:t>
            </a:r>
            <a:r>
              <a:rPr lang="en-US" dirty="0"/>
              <a:t>/fred2/</a:t>
            </a:r>
          </a:p>
          <a:p>
            <a:r>
              <a:rPr lang="en-US" dirty="0"/>
              <a:t>GDPDEF (percent change from year ago)</a:t>
            </a:r>
          </a:p>
          <a:p>
            <a:endParaRPr lang="en-US" dirty="0"/>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3119537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6EB5ECE-B9CC-4333-B130-ECFDD9598C96}" type="slidenum">
              <a:rPr lang="en-US" smtClean="0"/>
              <a:pPr/>
              <a:t>29</a:t>
            </a:fld>
            <a:endParaRPr lang="en-US"/>
          </a:p>
        </p:txBody>
      </p:sp>
      <p:sp>
        <p:nvSpPr>
          <p:cNvPr id="120836" name="Rectangle 3"/>
          <p:cNvSpPr>
            <a:spLocks noGrp="1" noChangeArrowheads="1"/>
          </p:cNvSpPr>
          <p:nvPr>
            <p:ph type="body" idx="1"/>
          </p:nvPr>
        </p:nvSpPr>
        <p:spPr/>
        <p:txBody>
          <a:bodyPr/>
          <a:lstStyle/>
          <a:p>
            <a:r>
              <a:rPr lang="en-US" dirty="0"/>
              <a:t>The concept of “money demand” can be a bit awkward for students the first time they learn it. Here’s a good way to explain it: </a:t>
            </a:r>
          </a:p>
          <a:p>
            <a:endParaRPr lang="en-US" dirty="0"/>
          </a:p>
          <a:p>
            <a:r>
              <a:rPr lang="en-US" dirty="0"/>
              <a:t>A consumer has a certain amount of wealth, which he/she must divide between money and other assets. </a:t>
            </a:r>
          </a:p>
          <a:p>
            <a:endParaRPr lang="en-US" dirty="0"/>
          </a:p>
          <a:p>
            <a:r>
              <a:rPr lang="en-US" dirty="0"/>
              <a:t>Money is nice because it’s very liquid. But money doesn’t pay interest (loosely speaking—more precisely, the nominal interest rate on money is zero, while the real rate equals minus the inflation rate). </a:t>
            </a:r>
          </a:p>
          <a:p>
            <a:endParaRPr lang="en-US" dirty="0"/>
          </a:p>
          <a:p>
            <a:r>
              <a:rPr lang="en-US" dirty="0"/>
              <a:t>The other assets are typically less liquid than money, but they typically generate some type of income (e.g., interest income in the case of bonds). </a:t>
            </a:r>
          </a:p>
          <a:p>
            <a:endParaRPr lang="en-US" dirty="0"/>
          </a:p>
          <a:p>
            <a:r>
              <a:rPr lang="en-US" dirty="0"/>
              <a:t>Therefore, there’s a tradeoff between liquidity and income: The more money the consumer holds in his/her portfolio, the greater the liquidity of his/her wealth, but the less income he/she earns from it.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515709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09C32BF-7851-4A2F-91BE-2EB6569DD76F}" type="slidenum">
              <a:rPr lang="en-US" smtClean="0"/>
              <a:pPr/>
              <a:t>30</a:t>
            </a:fld>
            <a:endParaRPr lang="en-US"/>
          </a:p>
        </p:txBody>
      </p:sp>
      <p:sp>
        <p:nvSpPr>
          <p:cNvPr id="121860" name="Rectangle 3"/>
          <p:cNvSpPr>
            <a:spLocks noGrp="1" noChangeArrowheads="1"/>
          </p:cNvSpPr>
          <p:nvPr>
            <p:ph type="body" idx="1"/>
          </p:nvPr>
        </p:nvSpPr>
        <p:spPr/>
        <p:txBody>
          <a:bodyPr/>
          <a:lstStyle/>
          <a:p>
            <a:r>
              <a:rPr lang="en-US" dirty="0"/>
              <a:t>An increase in the nominal interest rate represents the increase in the opportunity cost of holding money rather than bonds, and would motivate the typical consumer to hold less of his/her wealth in the form of money, and more in the form of bonds (or other interest-earning assets). </a:t>
            </a:r>
          </a:p>
          <a:p>
            <a:endParaRPr lang="en-US" dirty="0"/>
          </a:p>
          <a:p>
            <a:r>
              <a:rPr lang="en-US" dirty="0"/>
              <a:t>An increase in real income (other things equal) causes an increase in the consumer’s consumption and therefore spending. To facilitate this extra spending, the consumer will require more money. Thus, the consumer would like a larger fraction of his wealth to be in the form of money (rather than bonds, etc.). This might involve redeeming/selling some of his/her bonds. Or it might simply involve holding the additional income in the form of money rather than putting it into bonds.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515632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F5194B-9246-442E-B467-C640F55FA04A}" type="slidenum">
              <a:rPr lang="en-US" smtClean="0"/>
              <a:pPr eaLnBrk="1" hangingPunct="1"/>
              <a:t>31</a:t>
            </a:fld>
            <a:endParaRPr lang="en-US"/>
          </a:p>
        </p:txBody>
      </p:sp>
      <p:sp>
        <p:nvSpPr>
          <p:cNvPr id="122883" name="Rectangle 2"/>
          <p:cNvSpPr>
            <a:spLocks noGrp="1" noRot="1" noChangeAspect="1" noChangeArrowheads="1" noTextEdit="1"/>
          </p:cNvSpPr>
          <p:nvPr>
            <p:ph type="sldImg"/>
          </p:nvPr>
        </p:nvSpPr>
        <p:spPr>
          <a:xfrm>
            <a:off x="1558925" y="650875"/>
            <a:ext cx="3748088" cy="2811463"/>
          </a:xfrm>
          <a:ln/>
        </p:spPr>
      </p:sp>
      <p:sp>
        <p:nvSpPr>
          <p:cNvPr id="122884"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259599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18AAC26-87D9-453D-A02F-E791FDCF1CBF}" type="slidenum">
              <a:rPr lang="en-US" smtClean="0"/>
              <a:pPr eaLnBrk="1" hangingPunct="1"/>
              <a:t>32</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2198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1B1684C-B37C-4C39-AECA-52CCA6A0886E}" type="slidenum">
              <a:rPr lang="en-US" smtClean="0"/>
              <a:pPr/>
              <a:t>33</a:t>
            </a:fld>
            <a:endParaRPr lang="en-US"/>
          </a:p>
        </p:txBody>
      </p:sp>
      <p:sp>
        <p:nvSpPr>
          <p:cNvPr id="124932" name="Rectangle 3"/>
          <p:cNvSpPr>
            <a:spLocks noGrp="1" noChangeArrowheads="1"/>
          </p:cNvSpPr>
          <p:nvPr>
            <p:ph type="body" idx="1"/>
          </p:nvPr>
        </p:nvSpPr>
        <p:spPr/>
        <p:txBody>
          <a:bodyPr/>
          <a:lstStyle/>
          <a:p>
            <a:r>
              <a:rPr lang="en-US" dirty="0"/>
              <a:t>Again, it is very important for students to learn the logical order in which variables are determined. For example, we do not need to know </a:t>
            </a:r>
            <a:r>
              <a:rPr lang="en-US" i="1" dirty="0"/>
              <a:t>P</a:t>
            </a:r>
            <a:r>
              <a:rPr lang="en-US" dirty="0"/>
              <a:t> in order to determine </a:t>
            </a:r>
            <a:r>
              <a:rPr lang="en-US" i="1" dirty="0"/>
              <a:t>Y</a:t>
            </a:r>
            <a:r>
              <a:rPr lang="en-US" dirty="0"/>
              <a:t>. We do need to know </a:t>
            </a:r>
            <a:r>
              <a:rPr lang="en-US" i="1" dirty="0"/>
              <a:t>Y</a:t>
            </a:r>
            <a:r>
              <a:rPr lang="en-US" dirty="0"/>
              <a:t> in order to determine </a:t>
            </a:r>
            <a:r>
              <a:rPr lang="en-US" i="1" dirty="0"/>
              <a:t>L</a:t>
            </a:r>
            <a:r>
              <a:rPr lang="en-US" dirty="0"/>
              <a:t>, and we need to know </a:t>
            </a:r>
            <a:r>
              <a:rPr lang="en-US" i="1" dirty="0"/>
              <a:t>L</a:t>
            </a:r>
            <a:r>
              <a:rPr lang="en-US" dirty="0"/>
              <a:t> and </a:t>
            </a:r>
            <a:r>
              <a:rPr lang="en-US" i="1" dirty="0"/>
              <a:t>M</a:t>
            </a:r>
            <a:r>
              <a:rPr lang="en-US" dirty="0"/>
              <a:t> in order to determine </a:t>
            </a:r>
            <a:r>
              <a:rPr lang="en-US" i="1" dirty="0"/>
              <a:t>P</a:t>
            </a:r>
            <a:r>
              <a:rPr lang="en-US" dirty="0"/>
              <a:t>.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952215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6622288-760B-49A7-8A9E-4273BF358269}" type="slidenum">
              <a:rPr lang="en-US" smtClean="0"/>
              <a:pPr/>
              <a:t>34</a:t>
            </a:fld>
            <a:endParaRPr lang="en-US"/>
          </a:p>
        </p:txBody>
      </p:sp>
      <p:sp>
        <p:nvSpPr>
          <p:cNvPr id="125956" name="Rectangle 3"/>
          <p:cNvSpPr>
            <a:spLocks noGrp="1" noChangeArrowheads="1"/>
          </p:cNvSpPr>
          <p:nvPr>
            <p:ph type="body" idx="1"/>
          </p:nvPr>
        </p:nvSpPr>
        <p:spPr/>
        <p:txBody>
          <a:bodyPr/>
          <a:lstStyle/>
          <a:p>
            <a:r>
              <a:rPr lang="en-US" dirty="0"/>
              <a:t>This slide shows the connection between the money market equilibrium condition and the (simpler) quantity theory of money, presented earlier in this chapter.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917553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B434AFF-1D2F-4987-B7E5-A8C520920913}" type="slidenum">
              <a:rPr lang="en-US" smtClean="0"/>
              <a:pPr/>
              <a:t>35</a:t>
            </a:fld>
            <a:endParaRPr lang="en-US"/>
          </a:p>
        </p:txBody>
      </p:sp>
      <p:sp>
        <p:nvSpPr>
          <p:cNvPr id="126980" name="Rectangle 3"/>
          <p:cNvSpPr>
            <a:spLocks noGrp="1" noChangeArrowheads="1"/>
          </p:cNvSpPr>
          <p:nvPr>
            <p:ph type="body" idx="1"/>
          </p:nvPr>
        </p:nvSpPr>
        <p:spPr/>
        <p:txBody>
          <a:bodyPr/>
          <a:lstStyle/>
          <a:p>
            <a:r>
              <a:rPr lang="en-US" dirty="0"/>
              <a:t>This slide and the next correspond to the subsection of Chapter 5 entitled “Future Money and Current Prices” on pp. 119-120.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762666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20052D1-5B21-469C-94DB-AC9DB1E88B97}" type="slidenum">
              <a:rPr lang="en-US" smtClean="0"/>
              <a:pPr eaLnBrk="1" hangingPunct="1"/>
              <a:t>36</a:t>
            </a:fld>
            <a:endParaRPr lang="en-US"/>
          </a:p>
        </p:txBody>
      </p:sp>
      <p:sp>
        <p:nvSpPr>
          <p:cNvPr id="128003" name="Rectangle 2"/>
          <p:cNvSpPr>
            <a:spLocks noGrp="1" noRot="1" noChangeAspect="1" noChangeArrowheads="1" noTextEdit="1"/>
          </p:cNvSpPr>
          <p:nvPr>
            <p:ph type="sldImg"/>
          </p:nvPr>
        </p:nvSpPr>
        <p:spPr>
          <a:xfrm>
            <a:off x="1558925" y="650875"/>
            <a:ext cx="3748088" cy="2811463"/>
          </a:xfrm>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05896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a:t>Many of the social costs of inflation are not hard to figure out, if students “think like an economist.” </a:t>
            </a:r>
          </a:p>
          <a:p>
            <a:endParaRPr lang="en-US" dirty="0"/>
          </a:p>
          <a:p>
            <a:r>
              <a:rPr lang="en-US" dirty="0"/>
              <a:t>Suggestion: After you pose the question, don’t </a:t>
            </a:r>
            <a:r>
              <a:rPr lang="en-US" i="1" u="none" dirty="0"/>
              <a:t>immediately</a:t>
            </a:r>
            <a:r>
              <a:rPr lang="en-US" dirty="0"/>
              <a:t> ask for students to volunteer their answers. Instead, tell them to think about the question for a moment, jot down their answers, and THEN ask for volunteers. You will get more participation (quantity &amp; quality) this way, especially from students who don’t consider themselves fast thinkers. </a:t>
            </a:r>
          </a:p>
          <a:p>
            <a:endParaRPr lang="en-US" dirty="0"/>
          </a:p>
          <a:p>
            <a:r>
              <a:rPr lang="en-US" dirty="0"/>
              <a:t>After presenting the following slides (which describe the costs), see how many of the costs presented here were anticipated by the students’ responses to the questions on </a:t>
            </a:r>
            <a:r>
              <a:rPr lang="en-US" u="sng" dirty="0"/>
              <a:t>this</a:t>
            </a:r>
            <a:r>
              <a:rPr lang="en-US" dirty="0"/>
              <a:t> slide.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37</a:t>
            </a:fld>
            <a:endParaRPr lang="en-US">
              <a:solidFill>
                <a:prstClr val="black"/>
              </a:solidFill>
            </a:endParaRPr>
          </a:p>
        </p:txBody>
      </p:sp>
    </p:spTree>
    <p:extLst>
      <p:ext uri="{BB962C8B-B14F-4D97-AF65-F5344CB8AC3E}">
        <p14:creationId xmlns:p14="http://schemas.microsoft.com/office/powerpoint/2010/main" val="3304443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ACF0236-0526-4B26-A7F5-C08809F203B2}" type="slidenum">
              <a:rPr lang="en-US" smtClean="0"/>
              <a:pPr/>
              <a:t>38</a:t>
            </a:fld>
            <a:endParaRPr lang="en-US"/>
          </a:p>
        </p:txBody>
      </p:sp>
      <p:sp>
        <p:nvSpPr>
          <p:cNvPr id="130052" name="Rectangle 3"/>
          <p:cNvSpPr>
            <a:spLocks noGrp="1" noChangeArrowheads="1"/>
          </p:cNvSpPr>
          <p:nvPr>
            <p:ph type="body" idx="1"/>
          </p:nvPr>
        </p:nvSpPr>
        <p:spPr/>
        <p:txBody>
          <a:bodyPr/>
          <a:lstStyle/>
          <a:p>
            <a:r>
              <a:rPr lang="en-US" dirty="0"/>
              <a:t>Encourage your students to check out the case study “What economists and the public say about inflation” on p.</a:t>
            </a:r>
            <a:r>
              <a:rPr lang="en-US" baseline="0" dirty="0"/>
              <a:t> 121.</a:t>
            </a:r>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80307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 . . the long-run trend behavior of inflation. We will learn</a:t>
            </a:r>
            <a:r>
              <a:rPr lang="en-US" baseline="0" dirty="0"/>
              <a:t> a simple theory of inflation over the long run and see that its predictions are very consistent with U.S. and international data. </a:t>
            </a:r>
            <a:endParaRPr lang="en-US" dirty="0"/>
          </a:p>
          <a:p>
            <a:endParaRPr lang="en-US" dirty="0"/>
          </a:p>
          <a:p>
            <a:r>
              <a:rPr lang="en-US" dirty="0"/>
              <a:t>Note about the graph: </a:t>
            </a:r>
          </a:p>
          <a:p>
            <a:r>
              <a:rPr lang="en-US" dirty="0"/>
              <a:t>The long-run trend line was produced in Excel, type polynomial order 3. </a:t>
            </a:r>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929162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p:txBody>
          <a:bodyPr>
            <a:normAutofit/>
          </a:bodyPr>
          <a:lstStyle/>
          <a:p>
            <a:pPr>
              <a:lnSpc>
                <a:spcPct val="110000"/>
              </a:lnSpc>
              <a:spcBef>
                <a:spcPts val="0"/>
              </a:spcBef>
              <a:defRPr/>
            </a:pPr>
            <a:r>
              <a:rPr lang="en-US" dirty="0"/>
              <a:t>The CPI has risen tremendously over the past 45 years.  However, nominal wages have risen by a roughly similar magnitude.  </a:t>
            </a:r>
          </a:p>
          <a:p>
            <a:pPr>
              <a:lnSpc>
                <a:spcPct val="110000"/>
              </a:lnSpc>
              <a:spcBef>
                <a:spcPts val="0"/>
              </a:spcBef>
              <a:defRPr/>
            </a:pPr>
            <a:endParaRPr lang="en-US" dirty="0"/>
          </a:p>
          <a:p>
            <a:pPr>
              <a:lnSpc>
                <a:spcPct val="110000"/>
              </a:lnSpc>
              <a:spcBef>
                <a:spcPts val="0"/>
              </a:spcBef>
              <a:defRPr/>
            </a:pPr>
            <a:r>
              <a:rPr lang="en-US" dirty="0"/>
              <a:t>If the common misperception were true, then the real wage should show exactly the opposite behavior as the CPI.  It doesn’t.  While the real wage is not constant, it exhibits no downward long-term trend.  </a:t>
            </a:r>
          </a:p>
          <a:p>
            <a:pPr>
              <a:lnSpc>
                <a:spcPct val="110000"/>
              </a:lnSpc>
              <a:spcBef>
                <a:spcPts val="0"/>
              </a:spcBef>
              <a:defRPr/>
            </a:pPr>
            <a:endParaRPr lang="en-US" dirty="0"/>
          </a:p>
          <a:p>
            <a:pPr>
              <a:lnSpc>
                <a:spcPct val="110000"/>
              </a:lnSpc>
              <a:spcBef>
                <a:spcPts val="0"/>
              </a:spcBef>
              <a:defRPr/>
            </a:pPr>
            <a:r>
              <a:rPr lang="en-US" dirty="0"/>
              <a:t>(We wouldn’t expect the real wage to be constant over the long run – we would expect it to change in response to shifts in the labor supply and MPL curves.)</a:t>
            </a:r>
          </a:p>
          <a:p>
            <a:pPr>
              <a:lnSpc>
                <a:spcPct val="110000"/>
              </a:lnSpc>
              <a:spcBef>
                <a:spcPts val="0"/>
              </a:spcBef>
              <a:defRPr/>
            </a:pPr>
            <a:endParaRPr lang="en-US" dirty="0"/>
          </a:p>
          <a:p>
            <a:pPr>
              <a:lnSpc>
                <a:spcPct val="110000"/>
              </a:lnSpc>
              <a:spcBef>
                <a:spcPts val="0"/>
              </a:spcBef>
              <a:defRPr/>
            </a:pPr>
            <a:r>
              <a:rPr lang="en-US" dirty="0"/>
              <a:t>source:  BLS</a:t>
            </a:r>
          </a:p>
          <a:p>
            <a:pPr>
              <a:lnSpc>
                <a:spcPct val="110000"/>
              </a:lnSpc>
              <a:spcBef>
                <a:spcPts val="0"/>
              </a:spcBef>
              <a:defRPr/>
            </a:pPr>
            <a:r>
              <a:rPr lang="en-US" dirty="0"/>
              <a:t>Obtained from: </a:t>
            </a:r>
            <a:r>
              <a:rPr lang="en-US" dirty="0">
                <a:hlinkClick r:id="rId3"/>
              </a:rPr>
              <a:t>http://research.stlouisfed.org/fred2/</a:t>
            </a:r>
            <a:endParaRPr lang="en-US" dirty="0"/>
          </a:p>
          <a:p>
            <a:pPr>
              <a:lnSpc>
                <a:spcPct val="110000"/>
              </a:lnSpc>
              <a:spcBef>
                <a:spcPts val="0"/>
              </a:spcBef>
              <a:defRPr/>
            </a:pPr>
            <a:r>
              <a:rPr lang="en-US" dirty="0"/>
              <a:t>AHETPI = average hourly earnings:  total private industries monthly</a:t>
            </a:r>
          </a:p>
          <a:p>
            <a:pPr>
              <a:lnSpc>
                <a:spcPct val="110000"/>
              </a:lnSpc>
              <a:spcBef>
                <a:spcPts val="0"/>
              </a:spcBef>
              <a:defRPr/>
            </a:pPr>
            <a:r>
              <a:rPr lang="en-US" dirty="0"/>
              <a:t>CPIAUCSL = CPI, all urban consumers, seasonally adjusted</a:t>
            </a:r>
          </a:p>
          <a:p>
            <a:pPr>
              <a:lnSpc>
                <a:spcPct val="110000"/>
              </a:lnSpc>
              <a:spcBef>
                <a:spcPts val="0"/>
              </a:spcBef>
              <a:defRPr/>
            </a:pPr>
            <a:endParaRPr lang="en-US" dirty="0"/>
          </a:p>
        </p:txBody>
      </p:sp>
      <p:sp>
        <p:nvSpPr>
          <p:cNvPr id="4" name="Slide Number Placeholder 3"/>
          <p:cNvSpPr>
            <a:spLocks noGrp="1"/>
          </p:cNvSpPr>
          <p:nvPr>
            <p:ph type="sldNum" sz="quarter" idx="5"/>
          </p:nvPr>
        </p:nvSpPr>
        <p:spPr/>
        <p:txBody>
          <a:bodyPr/>
          <a:lstStyle/>
          <a:p>
            <a:pPr>
              <a:defRPr/>
            </a:pPr>
            <a:fld id="{4B9CC594-D146-4F15-9A38-0CA57C434BC3}" type="slidenum">
              <a:rPr lang="en-US">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1911343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C31865-8F89-47D5-91C1-2E72495F5CB0}" type="slidenum">
              <a:rPr lang="en-US" smtClean="0"/>
              <a:pPr eaLnBrk="1" hangingPunct="1"/>
              <a:t>40</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10147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4922D4-DCE0-4F67-9EBB-FA9387F40E9D}" type="slidenum">
              <a:rPr lang="en-US" smtClean="0"/>
              <a:pPr eaLnBrk="1" hangingPunct="1"/>
              <a:t>41</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18850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EC146F6-A209-45CE-A667-F15B4CD5459B}" type="slidenum">
              <a:rPr lang="en-US" smtClean="0"/>
              <a:pPr/>
              <a:t>42</a:t>
            </a:fld>
            <a:endParaRPr lang="en-US"/>
          </a:p>
        </p:txBody>
      </p:sp>
      <p:sp>
        <p:nvSpPr>
          <p:cNvPr id="134148" name="Rectangle 3"/>
          <p:cNvSpPr>
            <a:spLocks noGrp="1" noChangeArrowheads="1"/>
          </p:cNvSpPr>
          <p:nvPr>
            <p:ph type="body" idx="1"/>
          </p:nvPr>
        </p:nvSpPr>
        <p:spPr/>
        <p:txBody>
          <a:bodyPr/>
          <a:lstStyle/>
          <a:p>
            <a:r>
              <a:rPr lang="en-US" dirty="0"/>
              <a:t>In the second bullet, the answer to the parenthetical</a:t>
            </a:r>
            <a:r>
              <a:rPr lang="en-US" baseline="0" dirty="0"/>
              <a:t> “why?” is the Fisher effect. </a:t>
            </a:r>
            <a:br>
              <a:rPr lang="en-US" sz="1200" dirty="0">
                <a:sym typeface="Symbol" pitchFamily="18" charset="2"/>
              </a:rPr>
            </a:br>
            <a:endParaRPr lang="en-US" dirty="0"/>
          </a:p>
          <a:p>
            <a:r>
              <a:rPr lang="en-US" dirty="0"/>
              <a:t>Thanks to ATMs and internet banking, the </a:t>
            </a:r>
            <a:r>
              <a:rPr lang="en-US" dirty="0" err="1"/>
              <a:t>shoeleather</a:t>
            </a:r>
            <a:r>
              <a:rPr lang="en-US" dirty="0"/>
              <a:t> cost is likely to be very small.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699129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CF251E-5738-4867-8843-CFEAB93CA39F}" type="slidenum">
              <a:rPr lang="en-US" smtClean="0"/>
              <a:pPr eaLnBrk="1" hangingPunct="1"/>
              <a:t>43</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7796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3173E8-9B47-4105-A3CB-0CFFD1B3F607}" type="slidenum">
              <a:rPr lang="en-US" smtClean="0"/>
              <a:pPr eaLnBrk="1" hangingPunct="1"/>
              <a:t>44</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56628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A57AD7A-B5A1-4772-A4EF-66F198D6457D}" type="slidenum">
              <a:rPr lang="en-US" smtClean="0"/>
              <a:pPr/>
              <a:t>45</a:t>
            </a:fld>
            <a:endParaRPr lang="en-US"/>
          </a:p>
        </p:txBody>
      </p:sp>
      <p:sp>
        <p:nvSpPr>
          <p:cNvPr id="137220" name="Rectangle 3"/>
          <p:cNvSpPr>
            <a:spLocks noGrp="1" noChangeArrowheads="1"/>
          </p:cNvSpPr>
          <p:nvPr>
            <p:ph type="body" idx="1"/>
          </p:nvPr>
        </p:nvSpPr>
        <p:spPr/>
        <p:txBody>
          <a:bodyPr/>
          <a:lstStyle/>
          <a:p>
            <a:r>
              <a:rPr lang="en-US" dirty="0"/>
              <a:t>In the 1970s, the income tax was not adjusted for inflation. There were a lot of people who received nominal salary increases large enough to push them into a higher tax bracket, but not large enough to prevent their real salaries from falling in the face of high inflation. This led to political pressure to index the income tax brackets. </a:t>
            </a:r>
          </a:p>
          <a:p>
            <a:r>
              <a:rPr lang="en-US" dirty="0"/>
              <a:t>If inflation had been higher during 1995-2000, when lots of people were earning high capital gains, then there might have been more political pressure to index the capital gains tax.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6617311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60C872-3F55-4B93-9382-B5E4E06DDFD7}" type="slidenum">
              <a:rPr lang="en-US" smtClean="0"/>
              <a:pPr eaLnBrk="1" hangingPunct="1"/>
              <a:t>46</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3762375"/>
            <a:ext cx="5029200" cy="46958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ts val="0"/>
              </a:spcBef>
            </a:pPr>
            <a:r>
              <a:rPr lang="en-US" dirty="0"/>
              <a:t>Examples:</a:t>
            </a:r>
          </a:p>
          <a:p>
            <a:pPr marL="285750" lvl="1" indent="-171450">
              <a:lnSpc>
                <a:spcPct val="105000"/>
              </a:lnSpc>
              <a:spcBef>
                <a:spcPts val="600"/>
              </a:spcBef>
              <a:buFontTx/>
              <a:buChar char="•"/>
            </a:pPr>
            <a:r>
              <a:rPr lang="en-US" dirty="0"/>
              <a:t>Parents trying to decide how much to save for the future college expenses of their (now) young child.</a:t>
            </a:r>
          </a:p>
          <a:p>
            <a:pPr marL="285750" lvl="1" indent="-171450">
              <a:lnSpc>
                <a:spcPct val="105000"/>
              </a:lnSpc>
              <a:spcBef>
                <a:spcPts val="600"/>
              </a:spcBef>
              <a:buFontTx/>
              <a:buChar char="•"/>
            </a:pPr>
            <a:r>
              <a:rPr lang="en-US" dirty="0"/>
              <a:t>Thirtysomethings trying to decide how much to save for retirement.</a:t>
            </a:r>
          </a:p>
          <a:p>
            <a:pPr marL="285750" lvl="1" indent="-171450">
              <a:lnSpc>
                <a:spcPct val="105000"/>
              </a:lnSpc>
              <a:spcBef>
                <a:spcPts val="600"/>
              </a:spcBef>
              <a:buFontTx/>
              <a:buChar char="•"/>
            </a:pPr>
            <a:r>
              <a:rPr lang="en-US" dirty="0"/>
              <a:t>The CEO of a big corporation trying to decide whether to build a new factory, which will yield a revenue stream for 20 years or more. </a:t>
            </a:r>
          </a:p>
        </p:txBody>
      </p:sp>
    </p:spTree>
    <p:extLst>
      <p:ext uri="{BB962C8B-B14F-4D97-AF65-F5344CB8AC3E}">
        <p14:creationId xmlns:p14="http://schemas.microsoft.com/office/powerpoint/2010/main" val="1689794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8EE544D-9310-45C3-8B4D-5A975045468B}" type="slidenum">
              <a:rPr lang="en-US" smtClean="0"/>
              <a:pPr/>
              <a:t>47</a:t>
            </a:fld>
            <a:endParaRPr lang="en-US"/>
          </a:p>
        </p:txBody>
      </p:sp>
      <p:sp>
        <p:nvSpPr>
          <p:cNvPr id="139268" name="Rectangle 3"/>
          <p:cNvSpPr>
            <a:spLocks noGrp="1" noChangeArrowheads="1"/>
          </p:cNvSpPr>
          <p:nvPr>
            <p:ph type="body" idx="1"/>
          </p:nvPr>
        </p:nvSpPr>
        <p:spPr/>
        <p:txBody>
          <a:bodyPr/>
          <a:lstStyle/>
          <a:p>
            <a:r>
              <a:rPr lang="en-US" dirty="0"/>
              <a:t>Ask students this rhetorical question: Would it upset you if somebody arbitrarily took wealth away from some people and gave it to others? </a:t>
            </a:r>
          </a:p>
          <a:p>
            <a:endParaRPr lang="en-US" dirty="0"/>
          </a:p>
          <a:p>
            <a:r>
              <a:rPr lang="en-US" dirty="0"/>
              <a:t>This, in effect, is what’s happening when inflation turns out different than expected. </a:t>
            </a:r>
          </a:p>
          <a:p>
            <a:endParaRPr lang="en-US" dirty="0"/>
          </a:p>
          <a:p>
            <a:r>
              <a:rPr lang="en-US" dirty="0"/>
              <a:t>Furthermore, it’s impossible to predict when inflation will turn out higher than expected, when it will be lower, and how big the difference will be. So, these redistributions of purchasing power are arbitrary and random. </a:t>
            </a:r>
          </a:p>
          <a:p>
            <a:endParaRPr lang="en-US" dirty="0"/>
          </a:p>
          <a:p>
            <a:r>
              <a:rPr lang="en-US" dirty="0"/>
              <a:t>The text gives a simple numerical example on p. 123. </a:t>
            </a:r>
          </a:p>
          <a:p>
            <a:endParaRPr lang="en-US" dirty="0"/>
          </a:p>
          <a:p>
            <a:r>
              <a:rPr lang="en-US" dirty="0"/>
              <a:t>(In the short run, when many nominal wages are fixed by contracts, there are transfers of purchasing power between firms and their employees whenever inflation is different than expected when the contract was written and signed.)</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875361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465602-ABA6-423C-AFB5-E089A897F89D}" type="slidenum">
              <a:rPr lang="en-US" smtClean="0"/>
              <a:pPr eaLnBrk="1" hangingPunct="1"/>
              <a:t>48</a:t>
            </a:fld>
            <a:endParaRPr lang="en-US"/>
          </a:p>
        </p:txBody>
      </p:sp>
      <p:sp>
        <p:nvSpPr>
          <p:cNvPr id="140291" name="Rectangle 2"/>
          <p:cNvSpPr>
            <a:spLocks noGrp="1" noRot="1" noChangeAspect="1" noChangeArrowheads="1" noTextEdit="1"/>
          </p:cNvSpPr>
          <p:nvPr>
            <p:ph type="sldImg"/>
          </p:nvPr>
        </p:nvSpPr>
        <p:spPr>
          <a:xfrm>
            <a:off x="1558925" y="650875"/>
            <a:ext cx="3748088" cy="2811463"/>
          </a:xfrm>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8292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A9E069-C144-47E8-B18C-48AB6EBB4A16}" type="slidenum">
              <a:rPr lang="en-US" smtClean="0"/>
              <a:pPr eaLnBrk="1" hangingPunct="1"/>
              <a:t>4</a:t>
            </a:fld>
            <a:endParaRPr lang="en-US"/>
          </a:p>
        </p:txBody>
      </p:sp>
      <p:sp>
        <p:nvSpPr>
          <p:cNvPr id="95235" name="Rectangle 2"/>
          <p:cNvSpPr>
            <a:spLocks noGrp="1" noRot="1" noChangeAspect="1" noChangeArrowheads="1" noTextEdit="1"/>
          </p:cNvSpPr>
          <p:nvPr>
            <p:ph type="sldImg"/>
          </p:nvPr>
        </p:nvSpPr>
        <p:spPr>
          <a:xfrm>
            <a:off x="1558925" y="650875"/>
            <a:ext cx="3748088" cy="2811463"/>
          </a:xfrm>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726573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F116C43-429F-4DC5-9053-083B3340D0E3}" type="slidenum">
              <a:rPr lang="en-US" smtClean="0"/>
              <a:pPr/>
              <a:t>49</a:t>
            </a:fld>
            <a:endParaRPr lang="en-US"/>
          </a:p>
        </p:txBody>
      </p:sp>
      <p:sp>
        <p:nvSpPr>
          <p:cNvPr id="141316" name="Rectangle 3"/>
          <p:cNvSpPr>
            <a:spLocks noGrp="1" noChangeArrowheads="1"/>
          </p:cNvSpPr>
          <p:nvPr>
            <p:ph type="body" idx="1"/>
          </p:nvPr>
        </p:nvSpPr>
        <p:spPr/>
        <p:txBody>
          <a:bodyPr/>
          <a:lstStyle/>
          <a:p>
            <a:r>
              <a:rPr lang="en-US" dirty="0"/>
              <a:t>Students will better appreciate this point when they learn about the natural rate of unemployment in Chapter 7. In that chapter, we will see how the failure of wages to adjust contributes to a long-term unemployment problem.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6787528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3E79379-92E6-45AF-B4AF-3D5A30C37C33}" type="slidenum">
              <a:rPr lang="en-US" smtClean="0"/>
              <a:pPr/>
              <a:t>50</a:t>
            </a:fld>
            <a:endParaRPr lang="en-US"/>
          </a:p>
        </p:txBody>
      </p:sp>
      <p:sp>
        <p:nvSpPr>
          <p:cNvPr id="142340" name="Rectangle 3"/>
          <p:cNvSpPr>
            <a:spLocks noGrp="1" noChangeArrowheads="1"/>
          </p:cNvSpPr>
          <p:nvPr>
            <p:ph type="body" idx="1"/>
          </p:nvPr>
        </p:nvSpPr>
        <p:spPr/>
        <p:txBody>
          <a:bodyPr/>
          <a:lstStyle/>
          <a:p>
            <a:r>
              <a:rPr lang="en-US" dirty="0"/>
              <a:t>Page 126 has an excellent example of life during a hyperinflation. The example involves beer, a commodity with which your students may be somewhat familiar. </a:t>
            </a:r>
          </a:p>
          <a:p>
            <a:endParaRPr lang="en-US" dirty="0"/>
          </a:p>
          <a:p>
            <a:r>
              <a:rPr lang="en-US" dirty="0"/>
              <a:t>See also the two excellent case studies: “Hyperinflation in Interwar Germany” (pp. 128) and “Hyperinflation in Zimbabwe” (pp. 130).</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735508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D29A2A-13CD-4906-9878-ABB581FCF0B7}" type="slidenum">
              <a:rPr lang="en-US" smtClean="0"/>
              <a:pPr eaLnBrk="1" hangingPunct="1"/>
              <a:t>51</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654971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a:xfrm>
            <a:off x="685800" y="3695700"/>
            <a:ext cx="5651500" cy="5108575"/>
          </a:xfrm>
        </p:spPr>
        <p:txBody>
          <a:bodyPr>
            <a:noAutofit/>
          </a:bodyPr>
          <a:lstStyle/>
          <a:p>
            <a:pPr>
              <a:spcBef>
                <a:spcPts val="0"/>
              </a:spcBef>
              <a:defRPr/>
            </a:pPr>
            <a:r>
              <a:rPr lang="en-US" sz="1100" dirty="0"/>
              <a:t>Source: World Development Indicators, World Bank. </a:t>
            </a:r>
          </a:p>
          <a:p>
            <a:pPr>
              <a:spcBef>
                <a:spcPts val="0"/>
              </a:spcBef>
              <a:defRPr/>
            </a:pPr>
            <a:endParaRPr lang="en-US" sz="1100" dirty="0"/>
          </a:p>
          <a:p>
            <a:pPr>
              <a:spcBef>
                <a:spcPts val="0"/>
              </a:spcBef>
              <a:defRPr/>
            </a:pPr>
            <a:r>
              <a:rPr lang="en-US" sz="1100" dirty="0"/>
              <a:t>Notes:</a:t>
            </a:r>
          </a:p>
          <a:p>
            <a:pPr marL="228600" indent="-228600">
              <a:spcBef>
                <a:spcPts val="0"/>
              </a:spcBef>
              <a:buFontTx/>
              <a:buAutoNum type="arabicPeriod"/>
              <a:defRPr/>
            </a:pPr>
            <a:r>
              <a:rPr lang="en-US" sz="1100" dirty="0"/>
              <a:t>The inflation and money growth figures are computed as annual averages from the end of the first year to the end of the last year shown in each period. </a:t>
            </a:r>
          </a:p>
          <a:p>
            <a:pPr marL="228600" indent="-228600">
              <a:spcBef>
                <a:spcPts val="0"/>
              </a:spcBef>
              <a:buFontTx/>
              <a:buAutoNum type="arabicPeriod"/>
              <a:defRPr/>
            </a:pPr>
            <a:r>
              <a:rPr lang="en-US" sz="1100" dirty="0"/>
              <a:t>During 2008, Zimbabwe’s hyperinflation continued and became spectacular. The table on this slide excludes 2008 data because it is missing from the WDI database. It’s easy to find estimates of Zimbabwe’s 2008 inflation, for example here: http://www.cato.org/zimbabwe. However, I cannot verify their reliability or find good data on Zimbabwe’s money supply in 2008. </a:t>
            </a:r>
          </a:p>
        </p:txBody>
      </p:sp>
      <p:sp>
        <p:nvSpPr>
          <p:cNvPr id="4" name="Slide Number Placeholder 3"/>
          <p:cNvSpPr>
            <a:spLocks noGrp="1"/>
          </p:cNvSpPr>
          <p:nvPr>
            <p:ph type="sldNum" sz="quarter" idx="5"/>
          </p:nvPr>
        </p:nvSpPr>
        <p:spPr/>
        <p:txBody>
          <a:bodyPr/>
          <a:lstStyle/>
          <a:p>
            <a:pPr>
              <a:defRPr/>
            </a:pPr>
            <a:fld id="{450726AC-4BBC-4349-961A-44771EBCACCC}" type="slidenum">
              <a:rPr lang="en-US" smtClean="0"/>
              <a:pPr>
                <a:defRPr/>
              </a:pPr>
              <a:t>52</a:t>
            </a:fld>
            <a:endParaRPr lang="en-US"/>
          </a:p>
        </p:txBody>
      </p:sp>
    </p:spTree>
    <p:extLst>
      <p:ext uri="{BB962C8B-B14F-4D97-AF65-F5344CB8AC3E}">
        <p14:creationId xmlns:p14="http://schemas.microsoft.com/office/powerpoint/2010/main" val="13421264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93FB2BC-71C0-45E9-9A5B-126B7B4B06EF}" type="slidenum">
              <a:rPr lang="en-US" smtClean="0"/>
              <a:pPr/>
              <a:t>53</a:t>
            </a:fld>
            <a:endParaRPr lang="en-US"/>
          </a:p>
        </p:txBody>
      </p:sp>
      <p:sp>
        <p:nvSpPr>
          <p:cNvPr id="145412" name="Rectangle 3"/>
          <p:cNvSpPr>
            <a:spLocks noGrp="1" noChangeArrowheads="1"/>
          </p:cNvSpPr>
          <p:nvPr>
            <p:ph type="body" idx="1"/>
          </p:nvPr>
        </p:nvSpPr>
        <p:spPr/>
        <p:txBody>
          <a:bodyPr/>
          <a:lstStyle/>
          <a:p>
            <a:r>
              <a:rPr lang="en-US" dirty="0"/>
              <a:t>Before revealing the contents of this slide, you might consider asking students the following question:</a:t>
            </a:r>
          </a:p>
          <a:p>
            <a:endParaRPr lang="en-US" dirty="0"/>
          </a:p>
          <a:p>
            <a:r>
              <a:rPr lang="en-US" dirty="0"/>
              <a:t>“Solving the problem of hyperinflation is easy. Why, then, do governments allow hyperinflation to occur?”</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4868263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C7B86C7-13E7-47CC-96FA-3260CCFF48E0}" type="slidenum">
              <a:rPr lang="en-US" smtClean="0"/>
              <a:pPr eaLnBrk="1" hangingPunct="1"/>
              <a:t>54</a:t>
            </a:fld>
            <a:endParaRPr lang="en-US"/>
          </a:p>
        </p:txBody>
      </p:sp>
      <p:sp>
        <p:nvSpPr>
          <p:cNvPr id="146435" name="Rectangle 2"/>
          <p:cNvSpPr>
            <a:spLocks noGrp="1" noRot="1" noChangeAspect="1" noChangeArrowheads="1" noTextEdit="1"/>
          </p:cNvSpPr>
          <p:nvPr>
            <p:ph type="sldImg"/>
          </p:nvPr>
        </p:nvSpPr>
        <p:spPr>
          <a:xfrm>
            <a:off x="1558925" y="650875"/>
            <a:ext cx="3748088" cy="2811463"/>
          </a:xfrm>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073475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7F9B9AE-2B52-4A9F-8EB9-4F15C869929D}" type="slidenum">
              <a:rPr lang="en-US" smtClean="0"/>
              <a:pPr eaLnBrk="1" hangingPunct="1"/>
              <a:t>55</a:t>
            </a:fld>
            <a:endParaRPr lang="en-US"/>
          </a:p>
        </p:txBody>
      </p:sp>
      <p:sp>
        <p:nvSpPr>
          <p:cNvPr id="147459" name="Rectangle 2"/>
          <p:cNvSpPr>
            <a:spLocks noGrp="1" noRot="1" noChangeAspect="1" noChangeArrowheads="1" noTextEdit="1"/>
          </p:cNvSpPr>
          <p:nvPr>
            <p:ph type="sldImg"/>
          </p:nvPr>
        </p:nvSpPr>
        <p:spPr>
          <a:xfrm>
            <a:off x="1558925" y="650875"/>
            <a:ext cx="3748088" cy="2811463"/>
          </a:xfrm>
          <a:ln/>
        </p:spPr>
      </p:sp>
      <p:sp>
        <p:nvSpPr>
          <p:cNvPr id="147460"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51820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56</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3B48379-3C86-412B-855B-22317854D5A2}" type="slidenum">
              <a:rPr lang="en-US" smtClean="0"/>
              <a:pPr/>
              <a:t>5</a:t>
            </a:fld>
            <a:endParaRPr lang="en-US"/>
          </a:p>
        </p:txBody>
      </p:sp>
      <p:sp>
        <p:nvSpPr>
          <p:cNvPr id="96260" name="Rectangle 3"/>
          <p:cNvSpPr>
            <a:spLocks noGrp="1" noChangeArrowheads="1"/>
          </p:cNvSpPr>
          <p:nvPr>
            <p:ph type="body" idx="1"/>
          </p:nvPr>
        </p:nvSpPr>
        <p:spPr/>
        <p:txBody>
          <a:bodyPr/>
          <a:lstStyle/>
          <a:p>
            <a:r>
              <a:rPr lang="en-US" dirty="0"/>
              <a:t>In order for $500 billion in transactions to occur when the money supply is only $100b, each dollar must be used, on average, in five transactions.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3779310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D8DB3C-DD60-4844-872C-C1DFE1002CCC}" type="slidenum">
              <a:rPr lang="en-US" smtClean="0"/>
              <a:pPr eaLnBrk="1" hangingPunct="1"/>
              <a:t>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6071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167486E-4B63-4B4E-A594-623AA9A31366}" type="slidenum">
              <a:rPr lang="en-US" smtClean="0"/>
              <a:pPr/>
              <a:t>7</a:t>
            </a:fld>
            <a:endParaRPr lang="en-US"/>
          </a:p>
        </p:txBody>
      </p:sp>
      <p:sp>
        <p:nvSpPr>
          <p:cNvPr id="98308" name="Rectangle 3"/>
          <p:cNvSpPr>
            <a:spLocks noGrp="1" noChangeArrowheads="1"/>
          </p:cNvSpPr>
          <p:nvPr>
            <p:ph type="body" idx="1"/>
          </p:nvPr>
        </p:nvSpPr>
        <p:spPr/>
        <p:txBody>
          <a:bodyPr/>
          <a:lstStyle/>
          <a:p>
            <a:r>
              <a:rPr lang="en-US" dirty="0"/>
              <a:t>You might ask students if they know the difference between nominal GDP and the value of transactions. </a:t>
            </a:r>
          </a:p>
          <a:p>
            <a:endParaRPr lang="en-US" dirty="0"/>
          </a:p>
          <a:p>
            <a:r>
              <a:rPr lang="en-US" dirty="0"/>
              <a:t>Answer: Nominal GDP includes the value of purchases of final goods; total transactions also includes the value of intermediate goods. </a:t>
            </a:r>
          </a:p>
          <a:p>
            <a:endParaRPr lang="en-US" dirty="0"/>
          </a:p>
          <a:p>
            <a:r>
              <a:rPr lang="en-US" dirty="0"/>
              <a:t>Even though they are different, they are highly correlated. Also, our models focus on GDP, and there’s lots of great data on GDP. So from this point on, we’ll use the income version of velocity.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32675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13D3FC-A4D8-46F4-8B94-D5C8617151B4}" type="slidenum">
              <a:rPr lang="en-US" smtClean="0"/>
              <a:pPr eaLnBrk="1" hangingPunct="1"/>
              <a:t>8</a:t>
            </a:fld>
            <a:endParaRPr lang="en-US"/>
          </a:p>
        </p:txBody>
      </p:sp>
      <p:sp>
        <p:nvSpPr>
          <p:cNvPr id="99331" name="Rectangle 2"/>
          <p:cNvSpPr>
            <a:spLocks noGrp="1" noRot="1" noChangeAspect="1" noChangeArrowheads="1" noTextEdit="1"/>
          </p:cNvSpPr>
          <p:nvPr>
            <p:ph type="sldImg"/>
          </p:nvPr>
        </p:nvSpPr>
        <p:spPr>
          <a:xfrm>
            <a:off x="1558925" y="650875"/>
            <a:ext cx="3748088" cy="2811463"/>
          </a:xfrm>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4179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21928"/>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Inflation: Its Causes, Effects, and Social Costs</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5</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6B8EB9"/>
        </a:solidFill>
        <a:effectLst/>
      </p:bgPr>
    </p:bg>
    <p:spTree>
      <p:nvGrpSpPr>
        <p:cNvPr id="1" name=""/>
        <p:cNvGrpSpPr/>
        <p:nvPr/>
      </p:nvGrpSpPr>
      <p:grpSpPr>
        <a:xfrm>
          <a:off x="0" y="0"/>
          <a:ext cx="0" cy="0"/>
          <a:chOff x="0" y="0"/>
          <a:chExt cx="0" cy="0"/>
        </a:xfrm>
      </p:grpSpPr>
      <p:sp>
        <p:nvSpPr>
          <p:cNvPr id="9" name="Rectangle 8"/>
          <p:cNvSpPr/>
          <p:nvPr userDrawn="1"/>
        </p:nvSpPr>
        <p:spPr>
          <a:xfrm>
            <a:off x="-1" y="3996204"/>
            <a:ext cx="9143993" cy="2861796"/>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0" name="Text Box 39"/>
          <p:cNvSpPr txBox="1">
            <a:spLocks noChangeArrowheads="1"/>
          </p:cNvSpPr>
          <p:nvPr userDrawn="1"/>
        </p:nvSpPr>
        <p:spPr bwMode="auto">
          <a:xfrm>
            <a:off x="467852" y="4134433"/>
            <a:ext cx="7347098" cy="800219"/>
          </a:xfrm>
          <a:prstGeom prst="rect">
            <a:avLst/>
          </a:prstGeom>
          <a:noFill/>
          <a:ln w="9525">
            <a:noFill/>
            <a:miter lim="800000"/>
            <a:headEnd/>
            <a:tailEnd/>
          </a:ln>
          <a:effectLst/>
        </p:spPr>
        <p:txBody>
          <a:bodyPr wrap="square" lIns="0" tIns="0" rIns="0" bIns="0">
            <a:spAutoFit/>
          </a:bodyPr>
          <a:lstStyle/>
          <a:p>
            <a:pPr>
              <a:spcBef>
                <a:spcPct val="50000"/>
              </a:spcBef>
              <a:defRPr/>
            </a:pPr>
            <a:r>
              <a:rPr lang="en-US" sz="5200" b="1" dirty="0">
                <a:solidFill>
                  <a:srgbClr val="000000"/>
                </a:solidFill>
                <a:latin typeface="Arial Narrow" pitchFamily="34" charset="0"/>
                <a:cs typeface="Arial"/>
              </a:rPr>
              <a:t>MACROECONOMICS</a:t>
            </a:r>
          </a:p>
        </p:txBody>
      </p:sp>
      <p:sp>
        <p:nvSpPr>
          <p:cNvPr id="11" name="Text Box 12"/>
          <p:cNvSpPr txBox="1">
            <a:spLocks noChangeArrowheads="1"/>
          </p:cNvSpPr>
          <p:nvPr userDrawn="1"/>
        </p:nvSpPr>
        <p:spPr bwMode="auto">
          <a:xfrm>
            <a:off x="0" y="6498597"/>
            <a:ext cx="91440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737373"/>
                </a:solidFill>
                <a:latin typeface="Times New Roman" pitchFamily="18" charset="0"/>
                <a:cs typeface="Arial"/>
              </a:rPr>
              <a:t>© 2015 Worth Publishers, all rights reserved</a:t>
            </a:r>
          </a:p>
        </p:txBody>
      </p:sp>
      <p:sp>
        <p:nvSpPr>
          <p:cNvPr id="14" name="Text Box 38"/>
          <p:cNvSpPr txBox="1">
            <a:spLocks noChangeArrowheads="1"/>
          </p:cNvSpPr>
          <p:nvPr userDrawn="1"/>
        </p:nvSpPr>
        <p:spPr bwMode="auto">
          <a:xfrm>
            <a:off x="467852" y="4973104"/>
            <a:ext cx="7347098" cy="615553"/>
          </a:xfrm>
          <a:prstGeom prst="rect">
            <a:avLst/>
          </a:prstGeom>
          <a:noFill/>
          <a:ln w="9525">
            <a:noFill/>
            <a:miter lim="800000"/>
            <a:headEnd/>
            <a:tailEnd/>
          </a:ln>
          <a:effectLst/>
        </p:spPr>
        <p:txBody>
          <a:bodyPr wrap="square" lIns="0" tIns="0" rIns="0" bIns="0">
            <a:spAutoFit/>
          </a:bodyPr>
          <a:lstStyle/>
          <a:p>
            <a:pPr>
              <a:spcBef>
                <a:spcPct val="50000"/>
              </a:spcBef>
              <a:defRPr/>
            </a:pPr>
            <a:r>
              <a:rPr lang="en-US" sz="4000" dirty="0">
                <a:solidFill>
                  <a:srgbClr val="FFFFFF"/>
                </a:solidFill>
                <a:effectLst>
                  <a:outerShdw blurRad="38100" dist="38100" dir="2700000" algn="tl">
                    <a:srgbClr val="000000">
                      <a:alpha val="43137"/>
                    </a:srgbClr>
                  </a:outerShdw>
                </a:effectLst>
                <a:latin typeface="Arial Narrow" pitchFamily="34" charset="0"/>
                <a:cs typeface="Arial"/>
              </a:rPr>
              <a:t>N. Gregory </a:t>
            </a:r>
            <a:r>
              <a:rPr lang="en-US" sz="4000" dirty="0" err="1">
                <a:solidFill>
                  <a:srgbClr val="FFFFFF"/>
                </a:solidFill>
                <a:effectLst>
                  <a:outerShdw blurRad="38100" dist="38100" dir="2700000" algn="tl">
                    <a:srgbClr val="000000">
                      <a:alpha val="43137"/>
                    </a:srgbClr>
                  </a:outerShdw>
                </a:effectLst>
                <a:latin typeface="Arial Narrow" pitchFamily="34" charset="0"/>
                <a:cs typeface="Arial"/>
              </a:rPr>
              <a:t>Mankiw</a:t>
            </a:r>
            <a:endParaRPr lang="en-US" sz="4000" dirty="0">
              <a:solidFill>
                <a:srgbClr val="FFFFFF"/>
              </a:solidFill>
              <a:effectLst>
                <a:outerShdw blurRad="38100" dist="38100" dir="2700000" algn="tl">
                  <a:srgbClr val="000000">
                    <a:alpha val="43137"/>
                  </a:srgbClr>
                </a:outerShdw>
              </a:effectLst>
              <a:latin typeface="Arial Narrow" pitchFamily="34" charset="0"/>
              <a:cs typeface="Arial"/>
            </a:endParaRPr>
          </a:p>
        </p:txBody>
      </p:sp>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t="21151" b="30109"/>
          <a:stretch/>
        </p:blipFill>
        <p:spPr>
          <a:xfrm>
            <a:off x="0" y="-6552"/>
            <a:ext cx="9144000" cy="1371600"/>
          </a:xfrm>
          <a:prstGeom prst="rect">
            <a:avLst/>
          </a:prstGeom>
        </p:spPr>
      </p:pic>
      <p:sp>
        <p:nvSpPr>
          <p:cNvPr id="18" name="Rectangle 17"/>
          <p:cNvSpPr/>
          <p:nvPr userDrawn="1"/>
        </p:nvSpPr>
        <p:spPr>
          <a:xfrm>
            <a:off x="0" y="136504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9" name="Rectangle 18"/>
          <p:cNvSpPr/>
          <p:nvPr userDrawn="1"/>
        </p:nvSpPr>
        <p:spPr>
          <a:xfrm>
            <a:off x="-1" y="3959358"/>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3" name="Text Box 16"/>
          <p:cNvSpPr txBox="1">
            <a:spLocks noChangeArrowheads="1"/>
          </p:cNvSpPr>
          <p:nvPr userDrawn="1"/>
        </p:nvSpPr>
        <p:spPr bwMode="auto">
          <a:xfrm>
            <a:off x="1" y="5815094"/>
            <a:ext cx="7547211" cy="608012"/>
          </a:xfrm>
          <a:prstGeom prst="rect">
            <a:avLst/>
          </a:prstGeom>
          <a:noFill/>
          <a:ln w="9525">
            <a:noFill/>
            <a:miter lim="800000"/>
            <a:headEnd/>
            <a:tailEnd/>
          </a:ln>
          <a:effectLst/>
        </p:spPr>
        <p:txBody>
          <a:bodyPr lIns="0" tIns="0" rIns="0" bIns="0" anchor="ctr" anchorCtr="0"/>
          <a:lstStyle/>
          <a:p>
            <a:pPr algn="ctr">
              <a:spcBef>
                <a:spcPct val="20000"/>
              </a:spcBef>
              <a:defRPr/>
            </a:pPr>
            <a:r>
              <a:rPr lang="en-US" sz="2600" b="1" i="1" dirty="0">
                <a:solidFill>
                  <a:srgbClr val="326496"/>
                </a:solidFill>
                <a:latin typeface="Arial Narrow" pitchFamily="34" charset="0"/>
                <a:cs typeface="Arial"/>
              </a:rPr>
              <a:t>PowerPoint</a:t>
            </a:r>
            <a:r>
              <a:rPr lang="en-US" sz="1200" b="1" i="1" dirty="0">
                <a:solidFill>
                  <a:srgbClr val="326496"/>
                </a:solidFill>
                <a:latin typeface="Arial Narrow" pitchFamily="34" charset="0"/>
                <a:cs typeface="Arial"/>
              </a:rPr>
              <a:t> </a:t>
            </a:r>
            <a:r>
              <a:rPr lang="en-US" sz="2600" b="1" i="1" baseline="40000" dirty="0">
                <a:solidFill>
                  <a:srgbClr val="326496"/>
                </a:solidFill>
                <a:latin typeface="Arial Narrow" pitchFamily="34" charset="0"/>
                <a:cs typeface="Arial"/>
              </a:rPr>
              <a:t>®</a:t>
            </a:r>
            <a:r>
              <a:rPr lang="en-US" sz="2600" b="1" i="1" dirty="0">
                <a:solidFill>
                  <a:srgbClr val="326496"/>
                </a:solidFill>
                <a:latin typeface="Arial Narrow" pitchFamily="34" charset="0"/>
                <a:cs typeface="Arial"/>
              </a:rPr>
              <a:t> Slides by Ron Cronovich</a:t>
            </a:r>
          </a:p>
        </p:txBody>
      </p:sp>
      <p:sp>
        <p:nvSpPr>
          <p:cNvPr id="15" name="TextBox 14"/>
          <p:cNvSpPr txBox="1"/>
          <p:nvPr userDrawn="1"/>
        </p:nvSpPr>
        <p:spPr>
          <a:xfrm>
            <a:off x="7178723" y="5650170"/>
            <a:ext cx="1470797" cy="892552"/>
          </a:xfrm>
          <a:prstGeom prst="rect">
            <a:avLst/>
          </a:prstGeom>
          <a:noFill/>
          <a:ln w="12700">
            <a:solidFill>
              <a:schemeClr val="bg1"/>
            </a:solidFill>
          </a:ln>
          <a:effectLst/>
        </p:spPr>
        <p:txBody>
          <a:bodyPr wrap="square" rtlCol="0">
            <a:spAutoFit/>
          </a:bodyPr>
          <a:lstStyle/>
          <a:p>
            <a:pPr algn="ctr"/>
            <a:r>
              <a:rPr lang="en-US" sz="2600" b="1" i="1" dirty="0">
                <a:solidFill>
                  <a:srgbClr val="326496"/>
                </a:solidFill>
                <a:latin typeface="Arial Narrow" pitchFamily="34" charset="0"/>
                <a:cs typeface="Arial"/>
              </a:rPr>
              <a:t>Fall 2014 update</a:t>
            </a:r>
            <a:endParaRPr lang="en-US" sz="2600" i="1" dirty="0">
              <a:solidFill>
                <a:srgbClr val="FFFFFF"/>
              </a:solidFill>
            </a:endParaRPr>
          </a:p>
        </p:txBody>
      </p:sp>
    </p:spTree>
    <p:extLst>
      <p:ext uri="{BB962C8B-B14F-4D97-AF65-F5344CB8AC3E}">
        <p14:creationId xmlns:p14="http://schemas.microsoft.com/office/powerpoint/2010/main" val="2557249018"/>
      </p:ext>
    </p:extLst>
  </p:cSld>
  <p:clrMapOvr>
    <a:masterClrMapping/>
  </p:clrMapOvr>
  <p:transition>
    <p:wipe dir="r"/>
  </p:transition>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2pPr>
              <a:buClr>
                <a:srgbClr val="006699"/>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738460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95842"/>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989812"/>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7744165"/>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82647"/>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3403328"/>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3709834"/>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09190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0239337"/>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rgbClr val="000000">
                      <a:alpha val="67000"/>
                    </a:srgbClr>
                  </a:outerShdw>
                </a:effectLst>
                <a:latin typeface="Tahoma"/>
              </a:rPr>
              <a:t>Inflation:  Its Causes, Effects, and Social Costs</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a:solidFill>
                  <a:srgbClr val="FFFFFF"/>
                </a:solidFill>
                <a:effectLst>
                  <a:outerShdw blurRad="38100" dist="38100" dir="2700000" algn="tl">
                    <a:srgbClr val="000000">
                      <a:alpha val="43137"/>
                    </a:srgbClr>
                  </a:outerShdw>
                </a:effectLst>
                <a:latin typeface="Arial Narrow" pitchFamily="34" charset="0"/>
              </a:rPr>
              <a:t>5</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rgbClr val="FFFFFF"/>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303065144"/>
      </p:ext>
    </p:extLst>
  </p:cSld>
  <p:clrMapOvr>
    <a:masterClrMapping/>
  </p:clrMapOvr>
  <p:transition>
    <p:wipe dir="r"/>
  </p:transition>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959500"/>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345574"/>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1804545"/>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316251"/>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146307"/>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1863612"/>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2767050"/>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392679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115964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5</a:t>
            </a:r>
            <a:r>
              <a:rPr lang="en-US" sz="1700" dirty="0">
                <a:solidFill>
                  <a:srgbClr val="198A46"/>
                </a:solidFill>
                <a:cs typeface="+mn-cs"/>
              </a:rPr>
              <a:t>  </a:t>
            </a:r>
            <a:r>
              <a:rPr lang="en-US" sz="2100" dirty="0">
                <a:solidFill>
                  <a:srgbClr val="198A46"/>
                </a:solidFill>
                <a:cs typeface="+mn-cs"/>
              </a:rPr>
              <a:t>Inflation</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71254B"/>
                </a:solidFill>
                <a:cs typeface="Arial"/>
              </a:rPr>
              <a:pPr algn="r">
                <a:defRPr/>
              </a:pPr>
              <a:t>‹#›</a:t>
            </a:fld>
            <a:endParaRPr lang="en-US" sz="1600" dirty="0">
              <a:solidFill>
                <a:srgbClr val="71254B"/>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71254B"/>
                </a:solidFill>
                <a:cs typeface="Arial"/>
              </a:rPr>
              <a:t>CHAPTER 5</a:t>
            </a:r>
            <a:r>
              <a:rPr lang="en-US" sz="1700" dirty="0">
                <a:solidFill>
                  <a:srgbClr val="71254B"/>
                </a:solidFill>
                <a:cs typeface="Arial"/>
              </a:rPr>
              <a:t>  </a:t>
            </a:r>
            <a:r>
              <a:rPr lang="en-US" sz="2100" dirty="0">
                <a:solidFill>
                  <a:srgbClr val="71254B"/>
                </a:solidFill>
                <a:cs typeface="Arial"/>
              </a:rPr>
              <a:t>Inflation</a:t>
            </a:r>
          </a:p>
        </p:txBody>
      </p:sp>
    </p:spTree>
    <p:extLst>
      <p:ext uri="{BB962C8B-B14F-4D97-AF65-F5344CB8AC3E}">
        <p14:creationId xmlns:p14="http://schemas.microsoft.com/office/powerpoint/2010/main" val="469946275"/>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6666"/>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5</a:t>
            </a:r>
            <a:r>
              <a:rPr lang="en-US" sz="1700" dirty="0">
                <a:solidFill>
                  <a:srgbClr val="198A46"/>
                </a:solidFill>
                <a:cs typeface="Arial"/>
              </a:rPr>
              <a:t>    </a:t>
            </a:r>
            <a:r>
              <a:rPr lang="en-US" sz="2100" dirty="0">
                <a:solidFill>
                  <a:srgbClr val="198A46"/>
                </a:solidFill>
                <a:cs typeface="Arial"/>
              </a:rPr>
              <a:t>Inflation</a:t>
            </a:r>
          </a:p>
        </p:txBody>
      </p:sp>
    </p:spTree>
    <p:extLst>
      <p:ext uri="{BB962C8B-B14F-4D97-AF65-F5344CB8AC3E}">
        <p14:creationId xmlns:p14="http://schemas.microsoft.com/office/powerpoint/2010/main" val="173890920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 Id="rId9"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4.xml"/><Relationship Id="rId7" Type="http://schemas.openxmlformats.org/officeDocument/2006/relationships/image" Target="../media/image19.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 Id="rId9" Type="http://schemas.openxmlformats.org/officeDocument/2006/relationships/image" Target="../media/image17.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7.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2.bin"/><Relationship Id="rId11" Type="http://schemas.openxmlformats.org/officeDocument/2006/relationships/image" Target="../media/image20.wmf"/><Relationship Id="rId5" Type="http://schemas.openxmlformats.org/officeDocument/2006/relationships/image" Target="../media/image21.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466725" y="431800"/>
            <a:ext cx="8245475" cy="939800"/>
          </a:xfrm>
        </p:spPr>
        <p:txBody>
          <a:bodyPr/>
          <a:lstStyle/>
          <a:p>
            <a:pPr eaLnBrk="1" hangingPunct="1"/>
            <a:r>
              <a:rPr lang="en-US" sz="3200"/>
              <a:t>Money demand and the quantity equation</a:t>
            </a:r>
          </a:p>
        </p:txBody>
      </p:sp>
      <p:sp>
        <p:nvSpPr>
          <p:cNvPr id="35843" name="Rectangle 5"/>
          <p:cNvSpPr>
            <a:spLocks noGrp="1" noChangeArrowheads="1"/>
          </p:cNvSpPr>
          <p:nvPr>
            <p:ph type="body" idx="1"/>
          </p:nvPr>
        </p:nvSpPr>
        <p:spPr>
          <a:xfrm>
            <a:off x="476250" y="1573213"/>
            <a:ext cx="8210550" cy="4552950"/>
          </a:xfrm>
        </p:spPr>
        <p:txBody>
          <a:bodyPr/>
          <a:lstStyle/>
          <a:p>
            <a:pPr eaLnBrk="1" hangingPunct="1"/>
            <a:r>
              <a:rPr lang="en-US" b="1" i="1" dirty="0"/>
              <a:t>M</a:t>
            </a:r>
            <a:r>
              <a:rPr lang="en-US" dirty="0"/>
              <a:t>/</a:t>
            </a:r>
            <a:r>
              <a:rPr lang="en-US" b="1" i="1" dirty="0"/>
              <a:t>P</a:t>
            </a:r>
            <a:r>
              <a:rPr lang="en-US" dirty="0"/>
              <a:t> = </a:t>
            </a:r>
            <a:r>
              <a:rPr lang="en-US" b="1" dirty="0">
                <a:solidFill>
                  <a:srgbClr val="CC0000"/>
                </a:solidFill>
              </a:rPr>
              <a:t>real money balances</a:t>
            </a:r>
            <a:r>
              <a:rPr lang="en-US" dirty="0"/>
              <a:t>, the purchasing power of the money supply.</a:t>
            </a:r>
          </a:p>
          <a:p>
            <a:pPr eaLnBrk="1" hangingPunct="1">
              <a:lnSpc>
                <a:spcPct val="110000"/>
              </a:lnSpc>
              <a:spcBef>
                <a:spcPct val="55000"/>
              </a:spcBef>
            </a:pPr>
            <a:r>
              <a:rPr lang="en-US" dirty="0"/>
              <a:t>A simple money demand function: </a:t>
            </a:r>
            <a:br>
              <a:rPr lang="en-US" dirty="0"/>
            </a:br>
            <a:r>
              <a:rPr lang="en-US" dirty="0"/>
              <a:t>	(</a:t>
            </a:r>
            <a:r>
              <a:rPr lang="en-US" b="1" i="1" dirty="0"/>
              <a:t>M</a:t>
            </a:r>
            <a:r>
              <a:rPr lang="en-US" dirty="0"/>
              <a:t>/</a:t>
            </a:r>
            <a:r>
              <a:rPr lang="en-US" b="1" i="1" dirty="0"/>
              <a:t>P</a:t>
            </a:r>
            <a:r>
              <a:rPr lang="en-US" sz="900" dirty="0"/>
              <a:t> </a:t>
            </a:r>
            <a:r>
              <a:rPr lang="en-US" dirty="0"/>
              <a:t>)</a:t>
            </a:r>
            <a:r>
              <a:rPr lang="en-US" baseline="30000" dirty="0"/>
              <a:t>d</a:t>
            </a:r>
            <a:r>
              <a:rPr lang="en-US" dirty="0"/>
              <a:t> = </a:t>
            </a:r>
            <a:r>
              <a:rPr lang="en-US" b="1" i="1" dirty="0"/>
              <a:t>k</a:t>
            </a:r>
            <a:r>
              <a:rPr lang="en-US" sz="900" dirty="0"/>
              <a:t> </a:t>
            </a:r>
            <a:r>
              <a:rPr lang="en-US" b="1" i="1" dirty="0"/>
              <a:t>Y</a:t>
            </a:r>
            <a:br>
              <a:rPr lang="en-US" dirty="0"/>
            </a:br>
            <a:r>
              <a:rPr lang="en-US" dirty="0"/>
              <a:t>where</a:t>
            </a:r>
            <a:br>
              <a:rPr lang="en-US" dirty="0"/>
            </a:br>
            <a:r>
              <a:rPr lang="en-US" b="1" i="1" dirty="0"/>
              <a:t>k</a:t>
            </a:r>
            <a:r>
              <a:rPr lang="en-US" dirty="0"/>
              <a:t> = how much money people wish to hold for each dollar of income. </a:t>
            </a:r>
            <a:br>
              <a:rPr lang="en-US" dirty="0"/>
            </a:br>
            <a:r>
              <a:rPr lang="en-US" dirty="0"/>
              <a:t>  (</a:t>
            </a:r>
            <a:r>
              <a:rPr lang="en-US" b="1" i="1" dirty="0"/>
              <a:t>k</a:t>
            </a:r>
            <a:r>
              <a:rPr lang="en-US" dirty="0"/>
              <a:t> is exogenous)</a:t>
            </a:r>
          </a:p>
        </p:txBody>
      </p:sp>
    </p:spTree>
    <p:extLst>
      <p:ext uri="{BB962C8B-B14F-4D97-AF65-F5344CB8AC3E}">
        <p14:creationId xmlns:p14="http://schemas.microsoft.com/office/powerpoint/2010/main" val="646724672"/>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466725" y="431800"/>
            <a:ext cx="8245475" cy="939800"/>
          </a:xfrm>
        </p:spPr>
        <p:txBody>
          <a:bodyPr/>
          <a:lstStyle/>
          <a:p>
            <a:pPr eaLnBrk="1" hangingPunct="1"/>
            <a:r>
              <a:rPr lang="en-US" sz="3200" dirty="0"/>
              <a:t>Money demand and the quantity equation</a:t>
            </a:r>
          </a:p>
        </p:txBody>
      </p:sp>
      <p:sp>
        <p:nvSpPr>
          <p:cNvPr id="36867" name="Rectangle 5"/>
          <p:cNvSpPr>
            <a:spLocks noGrp="1" noChangeArrowheads="1"/>
          </p:cNvSpPr>
          <p:nvPr>
            <p:ph type="body" idx="1"/>
          </p:nvPr>
        </p:nvSpPr>
        <p:spPr>
          <a:xfrm>
            <a:off x="476250" y="1589088"/>
            <a:ext cx="8210550" cy="4537075"/>
          </a:xfrm>
        </p:spPr>
        <p:txBody>
          <a:bodyPr/>
          <a:lstStyle/>
          <a:p>
            <a:pPr eaLnBrk="1" hangingPunct="1"/>
            <a:r>
              <a:rPr lang="en-US" dirty="0"/>
              <a:t>Money demand: (</a:t>
            </a:r>
            <a:r>
              <a:rPr lang="en-US" b="1" i="1" dirty="0"/>
              <a:t>M</a:t>
            </a:r>
            <a:r>
              <a:rPr lang="en-US" dirty="0"/>
              <a:t>/</a:t>
            </a:r>
            <a:r>
              <a:rPr lang="en-US" b="1" i="1" dirty="0"/>
              <a:t>P</a:t>
            </a:r>
            <a:r>
              <a:rPr lang="en-US" sz="900" dirty="0"/>
              <a:t> </a:t>
            </a:r>
            <a:r>
              <a:rPr lang="en-US" dirty="0"/>
              <a:t>)</a:t>
            </a:r>
            <a:r>
              <a:rPr lang="en-US" baseline="30000" dirty="0"/>
              <a:t>d</a:t>
            </a:r>
            <a:r>
              <a:rPr lang="en-US" dirty="0"/>
              <a:t> = </a:t>
            </a:r>
            <a:r>
              <a:rPr lang="en-US" b="1" i="1" dirty="0"/>
              <a:t>k</a:t>
            </a:r>
            <a:r>
              <a:rPr lang="en-US" sz="900" dirty="0"/>
              <a:t> </a:t>
            </a:r>
            <a:r>
              <a:rPr lang="en-US" b="1" i="1" dirty="0"/>
              <a:t>Y</a:t>
            </a:r>
            <a:r>
              <a:rPr lang="en-US" dirty="0"/>
              <a:t> </a:t>
            </a:r>
          </a:p>
          <a:p>
            <a:pPr eaLnBrk="1" hangingPunct="1"/>
            <a:r>
              <a:rPr lang="en-US" dirty="0"/>
              <a:t>Quantity equation: </a:t>
            </a:r>
            <a:r>
              <a:rPr lang="en-US" b="1" i="1" dirty="0">
                <a:solidFill>
                  <a:srgbClr val="000000"/>
                </a:solidFill>
              </a:rPr>
              <a:t>M </a:t>
            </a:r>
            <a:r>
              <a:rPr lang="en-US" b="1" dirty="0">
                <a:solidFill>
                  <a:srgbClr val="000000"/>
                </a:solidFill>
                <a:latin typeface="Times New Roman"/>
                <a:ea typeface="ＭＳ ゴシック"/>
                <a:cs typeface="Times New Roman"/>
              </a:rPr>
              <a:t>× </a:t>
            </a:r>
            <a:r>
              <a:rPr lang="en-US" b="1" i="1" dirty="0">
                <a:solidFill>
                  <a:srgbClr val="000000"/>
                </a:solidFill>
              </a:rPr>
              <a:t>V</a:t>
            </a:r>
            <a:r>
              <a:rPr lang="en-US" dirty="0">
                <a:solidFill>
                  <a:srgbClr val="000000"/>
                </a:solidFill>
              </a:rPr>
              <a:t> = </a:t>
            </a:r>
            <a:r>
              <a:rPr lang="en-US" b="1" i="1" dirty="0">
                <a:solidFill>
                  <a:srgbClr val="000000"/>
                </a:solidFill>
              </a:rPr>
              <a:t>P </a:t>
            </a:r>
            <a:r>
              <a:rPr lang="en-US" b="1" dirty="0">
                <a:solidFill>
                  <a:srgbClr val="000000"/>
                </a:solidFill>
                <a:latin typeface="Times New Roman"/>
                <a:ea typeface="ＭＳ ゴシック"/>
                <a:cs typeface="Times New Roman"/>
              </a:rPr>
              <a:t>× </a:t>
            </a:r>
            <a:r>
              <a:rPr lang="en-US" b="1" i="1" dirty="0">
                <a:solidFill>
                  <a:srgbClr val="000000"/>
                </a:solidFill>
              </a:rPr>
              <a:t>Y</a:t>
            </a:r>
            <a:endParaRPr lang="en-US" dirty="0"/>
          </a:p>
          <a:p>
            <a:pPr eaLnBrk="1" hangingPunct="1"/>
            <a:r>
              <a:rPr lang="en-US" dirty="0"/>
              <a:t>The connection between them: </a:t>
            </a:r>
            <a:r>
              <a:rPr lang="en-US" b="1" i="1" dirty="0"/>
              <a:t>k</a:t>
            </a:r>
            <a:r>
              <a:rPr lang="en-US" dirty="0"/>
              <a:t> = 1/</a:t>
            </a:r>
            <a:r>
              <a:rPr lang="en-US" b="1" i="1" dirty="0"/>
              <a:t>V</a:t>
            </a:r>
          </a:p>
          <a:p>
            <a:pPr eaLnBrk="1" hangingPunct="1"/>
            <a:r>
              <a:rPr lang="en-US" dirty="0"/>
              <a:t>When people hold lots of money relative </a:t>
            </a:r>
            <a:br>
              <a:rPr lang="en-US" dirty="0"/>
            </a:br>
            <a:r>
              <a:rPr lang="en-US" dirty="0"/>
              <a:t>to their incomes (</a:t>
            </a:r>
            <a:r>
              <a:rPr lang="en-US" b="1" i="1" dirty="0"/>
              <a:t>k</a:t>
            </a:r>
            <a:r>
              <a:rPr lang="en-US" dirty="0"/>
              <a:t> is large), money changes hands infrequently (</a:t>
            </a:r>
            <a:r>
              <a:rPr lang="en-US" b="1" i="1" dirty="0"/>
              <a:t>V</a:t>
            </a:r>
            <a:r>
              <a:rPr lang="en-US" dirty="0"/>
              <a:t> is small).</a:t>
            </a:r>
          </a:p>
        </p:txBody>
      </p:sp>
    </p:spTree>
    <p:extLst>
      <p:ext uri="{BB962C8B-B14F-4D97-AF65-F5344CB8AC3E}">
        <p14:creationId xmlns:p14="http://schemas.microsoft.com/office/powerpoint/2010/main" val="3186647139"/>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pPr eaLnBrk="1" hangingPunct="1"/>
            <a:r>
              <a:rPr lang="en-US" sz="3300" dirty="0"/>
              <a:t>Back to the quantity theory of money</a:t>
            </a:r>
          </a:p>
        </p:txBody>
      </p:sp>
      <p:sp>
        <p:nvSpPr>
          <p:cNvPr id="61448" name="Rectangle 8"/>
          <p:cNvSpPr>
            <a:spLocks noGrp="1" noChangeArrowheads="1"/>
          </p:cNvSpPr>
          <p:nvPr>
            <p:ph type="body" idx="1"/>
          </p:nvPr>
        </p:nvSpPr>
        <p:spPr>
          <a:xfrm>
            <a:off x="457200" y="1420813"/>
            <a:ext cx="8229600" cy="2266950"/>
          </a:xfrm>
        </p:spPr>
        <p:txBody>
          <a:bodyPr/>
          <a:lstStyle/>
          <a:p>
            <a:pPr eaLnBrk="1" hangingPunct="1">
              <a:spcBef>
                <a:spcPct val="60000"/>
              </a:spcBef>
            </a:pPr>
            <a:r>
              <a:rPr lang="en-US" dirty="0"/>
              <a:t>Starts with quantity equation</a:t>
            </a:r>
          </a:p>
          <a:p>
            <a:pPr eaLnBrk="1" hangingPunct="1">
              <a:spcBef>
                <a:spcPct val="60000"/>
              </a:spcBef>
            </a:pPr>
            <a:r>
              <a:rPr lang="en-US" dirty="0"/>
              <a:t>Assumes </a:t>
            </a:r>
            <a:r>
              <a:rPr lang="en-US" b="1" i="1" dirty="0"/>
              <a:t>V</a:t>
            </a:r>
            <a:r>
              <a:rPr lang="en-US" dirty="0"/>
              <a:t> is constant &amp; exogenous:</a:t>
            </a:r>
          </a:p>
          <a:p>
            <a:pPr eaLnBrk="1" hangingPunct="1">
              <a:spcBef>
                <a:spcPct val="60000"/>
              </a:spcBef>
              <a:buFont typeface="Wingdings" pitchFamily="2" charset="2"/>
              <a:buNone/>
            </a:pPr>
            <a:r>
              <a:rPr lang="en-US" dirty="0"/>
              <a:t>Then, quantity equation becomes:</a:t>
            </a:r>
          </a:p>
        </p:txBody>
      </p:sp>
      <p:graphicFrame>
        <p:nvGraphicFramePr>
          <p:cNvPr id="61444" name="Object 2"/>
          <p:cNvGraphicFramePr>
            <a:graphicFrameLocks noChangeAspect="1"/>
          </p:cNvGraphicFramePr>
          <p:nvPr>
            <p:extLst>
              <p:ext uri="{D42A27DB-BD31-4B8C-83A1-F6EECF244321}">
                <p14:modId xmlns:p14="http://schemas.microsoft.com/office/powerpoint/2010/main" val="2317153853"/>
              </p:ext>
            </p:extLst>
          </p:nvPr>
        </p:nvGraphicFramePr>
        <p:xfrm>
          <a:off x="6843486" y="2090511"/>
          <a:ext cx="1127125" cy="577850"/>
        </p:xfrm>
        <a:graphic>
          <a:graphicData uri="http://schemas.openxmlformats.org/presentationml/2006/ole">
            <mc:AlternateContent xmlns:mc="http://schemas.openxmlformats.org/markup-compatibility/2006">
              <mc:Choice xmlns:v="urn:schemas-microsoft-com:vml" Requires="v">
                <p:oleObj spid="_x0000_s3074" name="Equation" r:id="rId4" imgW="469800" imgH="241200" progId="Equation.DSMT4">
                  <p:embed/>
                </p:oleObj>
              </mc:Choice>
              <mc:Fallback>
                <p:oleObj name="Equation" r:id="rId4" imgW="469800" imgH="241200" progId="Equation.DSMT4">
                  <p:embed/>
                  <p:pic>
                    <p:nvPicPr>
                      <p:cNvPr id="61444" name="Object 2"/>
                      <p:cNvPicPr>
                        <a:picLocks noChangeAspect="1" noChangeArrowheads="1"/>
                      </p:cNvPicPr>
                      <p:nvPr/>
                    </p:nvPicPr>
                    <p:blipFill>
                      <a:blip r:embed="rId5"/>
                      <a:srcRect/>
                      <a:stretch>
                        <a:fillRect/>
                      </a:stretch>
                    </p:blipFill>
                    <p:spPr bwMode="auto">
                      <a:xfrm>
                        <a:off x="6843486" y="2090511"/>
                        <a:ext cx="1127125" cy="57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3"/>
          <p:cNvGraphicFramePr>
            <a:graphicFrameLocks noChangeAspect="1"/>
          </p:cNvGraphicFramePr>
          <p:nvPr>
            <p:extLst>
              <p:ext uri="{D42A27DB-BD31-4B8C-83A1-F6EECF244321}">
                <p14:modId xmlns:p14="http://schemas.microsoft.com/office/powerpoint/2010/main" val="2740121774"/>
              </p:ext>
            </p:extLst>
          </p:nvPr>
        </p:nvGraphicFramePr>
        <p:xfrm>
          <a:off x="2651125" y="3817113"/>
          <a:ext cx="3290888" cy="665163"/>
        </p:xfrm>
        <a:graphic>
          <a:graphicData uri="http://schemas.openxmlformats.org/presentationml/2006/ole">
            <mc:AlternateContent xmlns:mc="http://schemas.openxmlformats.org/markup-compatibility/2006">
              <mc:Choice xmlns:v="urn:schemas-microsoft-com:vml" Requires="v">
                <p:oleObj spid="_x0000_s3075" name="Equation" r:id="rId6" imgW="1193760" imgH="241200" progId="Equation.DSMT4">
                  <p:embed/>
                </p:oleObj>
              </mc:Choice>
              <mc:Fallback>
                <p:oleObj name="Equation" r:id="rId6" imgW="1193760" imgH="241200" progId="Equation.DSMT4">
                  <p:embed/>
                  <p:pic>
                    <p:nvPicPr>
                      <p:cNvPr id="61446" name="Object 3"/>
                      <p:cNvPicPr>
                        <a:picLocks noChangeAspect="1" noChangeArrowheads="1"/>
                      </p:cNvPicPr>
                      <p:nvPr/>
                    </p:nvPicPr>
                    <p:blipFill>
                      <a:blip r:embed="rId7"/>
                      <a:srcRect/>
                      <a:stretch>
                        <a:fillRect/>
                      </a:stretch>
                    </p:blipFill>
                    <p:spPr bwMode="auto">
                      <a:xfrm>
                        <a:off x="2651125" y="3817113"/>
                        <a:ext cx="3290888" cy="6651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77575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8">
                                            <p:txEl>
                                              <p:pRg st="0" end="0"/>
                                            </p:txEl>
                                          </p:spTgt>
                                        </p:tgtEl>
                                        <p:attrNameLst>
                                          <p:attrName>style.visibility</p:attrName>
                                        </p:attrNameLst>
                                      </p:cBhvr>
                                      <p:to>
                                        <p:strVal val="visible"/>
                                      </p:to>
                                    </p:set>
                                    <p:animEffect transition="in" filter="wipe(left)">
                                      <p:cBhvr>
                                        <p:cTn id="7" dur="500"/>
                                        <p:tgtEl>
                                          <p:spTgt spid="614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8">
                                            <p:txEl>
                                              <p:pRg st="1" end="1"/>
                                            </p:txEl>
                                          </p:spTgt>
                                        </p:tgtEl>
                                        <p:attrNameLst>
                                          <p:attrName>style.visibility</p:attrName>
                                        </p:attrNameLst>
                                      </p:cBhvr>
                                      <p:to>
                                        <p:strVal val="visible"/>
                                      </p:to>
                                    </p:set>
                                    <p:animEffect transition="in" filter="wipe(left)">
                                      <p:cBhvr>
                                        <p:cTn id="12" dur="500"/>
                                        <p:tgtEl>
                                          <p:spTgt spid="61448">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444"/>
                                        </p:tgtEl>
                                        <p:attrNameLst>
                                          <p:attrName>style.visibility</p:attrName>
                                        </p:attrNameLst>
                                      </p:cBhvr>
                                      <p:to>
                                        <p:strVal val="visible"/>
                                      </p:to>
                                    </p:set>
                                    <p:animEffect transition="in" filter="wipe(left)">
                                      <p:cBhvr>
                                        <p:cTn id="16" dur="500"/>
                                        <p:tgtEl>
                                          <p:spTgt spid="61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8">
                                            <p:txEl>
                                              <p:pRg st="2" end="2"/>
                                            </p:txEl>
                                          </p:spTgt>
                                        </p:tgtEl>
                                        <p:attrNameLst>
                                          <p:attrName>style.visibility</p:attrName>
                                        </p:attrNameLst>
                                      </p:cBhvr>
                                      <p:to>
                                        <p:strVal val="visible"/>
                                      </p:to>
                                    </p:set>
                                    <p:animEffect transition="in" filter="wipe(left)">
                                      <p:cBhvr>
                                        <p:cTn id="21" dur="500"/>
                                        <p:tgtEl>
                                          <p:spTgt spid="61448">
                                            <p:txEl>
                                              <p:pRg st="2" end="2"/>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1446"/>
                                        </p:tgtEl>
                                        <p:attrNameLst>
                                          <p:attrName>style.visibility</p:attrName>
                                        </p:attrNameLst>
                                      </p:cBhvr>
                                      <p:to>
                                        <p:strVal val="visible"/>
                                      </p:to>
                                    </p:set>
                                    <p:animEffect transition="in" filter="wipe(left)">
                                      <p:cBhvr>
                                        <p:cTn id="25" dur="5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3491" name="Rectangle 3"/>
          <p:cNvSpPr>
            <a:spLocks noGrp="1" noChangeArrowheads="1"/>
          </p:cNvSpPr>
          <p:nvPr>
            <p:ph type="body" idx="1"/>
          </p:nvPr>
        </p:nvSpPr>
        <p:spPr>
          <a:xfrm>
            <a:off x="635000" y="2055813"/>
            <a:ext cx="7823200" cy="4283075"/>
          </a:xfrm>
        </p:spPr>
        <p:txBody>
          <a:bodyPr/>
          <a:lstStyle/>
          <a:p>
            <a:pPr marL="0" indent="0" eaLnBrk="1" hangingPunct="1">
              <a:spcBef>
                <a:spcPct val="40000"/>
              </a:spcBef>
              <a:buClr>
                <a:srgbClr val="CC0000"/>
              </a:buClr>
              <a:buFont typeface="Wingdings" pitchFamily="2" charset="2"/>
              <a:buNone/>
            </a:pPr>
            <a:r>
              <a:rPr lang="en-US" sz="2700" dirty="0"/>
              <a:t>How the price level is determined:</a:t>
            </a:r>
          </a:p>
          <a:p>
            <a:pPr marL="404813" lvl="1" indent="-290513" eaLnBrk="1" hangingPunct="1">
              <a:lnSpc>
                <a:spcPct val="105000"/>
              </a:lnSpc>
              <a:spcBef>
                <a:spcPct val="40000"/>
              </a:spcBef>
              <a:buClr>
                <a:srgbClr val="008000"/>
              </a:buClr>
            </a:pPr>
            <a:r>
              <a:rPr lang="en-US" dirty="0"/>
              <a:t>With </a:t>
            </a:r>
            <a:r>
              <a:rPr lang="en-US" b="1" i="1" dirty="0"/>
              <a:t>V</a:t>
            </a:r>
            <a:r>
              <a:rPr lang="en-US" dirty="0"/>
              <a:t> constant, the money supply determines nominal GDP (</a:t>
            </a:r>
            <a:r>
              <a:rPr lang="en-US" b="1" i="1" dirty="0"/>
              <a:t>P</a:t>
            </a:r>
            <a:r>
              <a:rPr lang="en-US" b="1" i="1" dirty="0">
                <a:solidFill>
                  <a:srgbClr val="000000"/>
                </a:solidFill>
              </a:rPr>
              <a:t> </a:t>
            </a:r>
            <a:r>
              <a:rPr lang="en-US" b="1" dirty="0">
                <a:solidFill>
                  <a:srgbClr val="000000"/>
                </a:solidFill>
                <a:latin typeface="Times New Roman"/>
                <a:ea typeface="ＭＳ ゴシック"/>
                <a:cs typeface="Times New Roman"/>
              </a:rPr>
              <a:t>× </a:t>
            </a:r>
            <a:r>
              <a:rPr lang="en-US" b="1" i="1" dirty="0"/>
              <a:t>Y </a:t>
            </a:r>
            <a:r>
              <a:rPr lang="en-US" dirty="0"/>
              <a:t>).</a:t>
            </a:r>
          </a:p>
          <a:p>
            <a:pPr marL="404813" lvl="1" indent="-290513" eaLnBrk="1" hangingPunct="1">
              <a:lnSpc>
                <a:spcPct val="105000"/>
              </a:lnSpc>
              <a:spcBef>
                <a:spcPct val="40000"/>
              </a:spcBef>
              <a:buClr>
                <a:srgbClr val="008000"/>
              </a:buClr>
            </a:pPr>
            <a:r>
              <a:rPr lang="en-US" dirty="0"/>
              <a:t>Real GDP is determined by the economy’s supplies of </a:t>
            </a:r>
            <a:r>
              <a:rPr lang="en-US" b="1" i="1" dirty="0"/>
              <a:t>K</a:t>
            </a:r>
            <a:r>
              <a:rPr lang="en-US" dirty="0"/>
              <a:t> and </a:t>
            </a:r>
            <a:r>
              <a:rPr lang="en-US" b="1" i="1" dirty="0"/>
              <a:t>L</a:t>
            </a:r>
            <a:r>
              <a:rPr lang="en-US" dirty="0"/>
              <a:t> and the production function (Chapter 3).</a:t>
            </a:r>
          </a:p>
          <a:p>
            <a:pPr marL="404813" lvl="1" indent="-290513" eaLnBrk="1" hangingPunct="1">
              <a:lnSpc>
                <a:spcPct val="105000"/>
              </a:lnSpc>
              <a:spcBef>
                <a:spcPct val="40000"/>
              </a:spcBef>
              <a:buClr>
                <a:srgbClr val="008000"/>
              </a:buClr>
            </a:pPr>
            <a:r>
              <a:rPr lang="en-US" dirty="0"/>
              <a:t>The price level is </a:t>
            </a:r>
            <a:br>
              <a:rPr lang="en-US" dirty="0"/>
            </a:br>
            <a:r>
              <a:rPr lang="en-US" b="1" i="1" dirty="0"/>
              <a:t>P</a:t>
            </a:r>
            <a:r>
              <a:rPr lang="en-US" dirty="0"/>
              <a:t> = (nominal GDP)/(real GDP).</a:t>
            </a:r>
          </a:p>
        </p:txBody>
      </p:sp>
      <p:graphicFrame>
        <p:nvGraphicFramePr>
          <p:cNvPr id="38916" name="Object 2"/>
          <p:cNvGraphicFramePr>
            <a:graphicFrameLocks noChangeAspect="1"/>
          </p:cNvGraphicFramePr>
          <p:nvPr>
            <p:extLst>
              <p:ext uri="{D42A27DB-BD31-4B8C-83A1-F6EECF244321}">
                <p14:modId xmlns:p14="http://schemas.microsoft.com/office/powerpoint/2010/main" val="2422288769"/>
              </p:ext>
            </p:extLst>
          </p:nvPr>
        </p:nvGraphicFramePr>
        <p:xfrm>
          <a:off x="2860675" y="1233488"/>
          <a:ext cx="3194050" cy="646112"/>
        </p:xfrm>
        <a:graphic>
          <a:graphicData uri="http://schemas.openxmlformats.org/presentationml/2006/ole">
            <mc:AlternateContent xmlns:mc="http://schemas.openxmlformats.org/markup-compatibility/2006">
              <mc:Choice xmlns:v="urn:schemas-microsoft-com:vml" Requires="v">
                <p:oleObj spid="_x0000_s4098" name="Equation" r:id="rId4" imgW="1193760" imgH="241200" progId="Equation.DSMT4">
                  <p:embed/>
                </p:oleObj>
              </mc:Choice>
              <mc:Fallback>
                <p:oleObj name="Equation" r:id="rId4" imgW="1193760" imgH="241200" progId="Equation.DSMT4">
                  <p:embed/>
                  <p:pic>
                    <p:nvPicPr>
                      <p:cNvPr id="38916" name="Object 2"/>
                      <p:cNvPicPr>
                        <a:picLocks noChangeAspect="1" noChangeArrowheads="1"/>
                      </p:cNvPicPr>
                      <p:nvPr/>
                    </p:nvPicPr>
                    <p:blipFill>
                      <a:blip r:embed="rId5"/>
                      <a:srcRect/>
                      <a:stretch>
                        <a:fillRect/>
                      </a:stretch>
                    </p:blipFill>
                    <p:spPr bwMode="auto">
                      <a:xfrm>
                        <a:off x="2860675" y="1233488"/>
                        <a:ext cx="3194050" cy="6461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59795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left)">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left)">
                                      <p:cBhvr>
                                        <p:cTn id="2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5539" name="Rectangle 3"/>
          <p:cNvSpPr>
            <a:spLocks noGrp="1" noChangeArrowheads="1"/>
          </p:cNvSpPr>
          <p:nvPr>
            <p:ph type="body" idx="1"/>
          </p:nvPr>
        </p:nvSpPr>
        <p:spPr>
          <a:xfrm>
            <a:off x="569913" y="1420813"/>
            <a:ext cx="7813675" cy="2133600"/>
          </a:xfrm>
        </p:spPr>
        <p:txBody>
          <a:bodyPr/>
          <a:lstStyle/>
          <a:p>
            <a:pPr eaLnBrk="1" hangingPunct="1"/>
            <a:r>
              <a:rPr lang="en-US" sz="2700" i="1" dirty="0"/>
              <a:t>Recall from Chapter 2: </a:t>
            </a:r>
            <a:br>
              <a:rPr lang="en-US" sz="2700" i="1" dirty="0"/>
            </a:br>
            <a:r>
              <a:rPr lang="en-US" sz="2700" dirty="0"/>
              <a:t>The growth rate of a product equals </a:t>
            </a:r>
            <a:br>
              <a:rPr lang="en-US" sz="2700" dirty="0"/>
            </a:br>
            <a:r>
              <a:rPr lang="en-US" sz="2700" dirty="0"/>
              <a:t>the sum of the growth rates. </a:t>
            </a:r>
          </a:p>
          <a:p>
            <a:pPr eaLnBrk="1" hangingPunct="1"/>
            <a:r>
              <a:rPr lang="en-US" sz="2700" dirty="0"/>
              <a:t>The quantity equation in growth rates:</a:t>
            </a:r>
          </a:p>
        </p:txBody>
      </p:sp>
      <p:graphicFrame>
        <p:nvGraphicFramePr>
          <p:cNvPr id="65540" name="Object 2"/>
          <p:cNvGraphicFramePr>
            <a:graphicFrameLocks noChangeAspect="1"/>
          </p:cNvGraphicFramePr>
          <p:nvPr/>
        </p:nvGraphicFramePr>
        <p:xfrm>
          <a:off x="2443163" y="3532188"/>
          <a:ext cx="3581400" cy="844550"/>
        </p:xfrm>
        <a:graphic>
          <a:graphicData uri="http://schemas.openxmlformats.org/presentationml/2006/ole">
            <mc:AlternateContent xmlns:mc="http://schemas.openxmlformats.org/markup-compatibility/2006">
              <mc:Choice xmlns:v="urn:schemas-microsoft-com:vml" Requires="v">
                <p:oleObj spid="_x0000_s5122" name="Equation" r:id="rId4" imgW="1675673" imgH="393529" progId="Equation.DSMT4">
                  <p:embed/>
                </p:oleObj>
              </mc:Choice>
              <mc:Fallback>
                <p:oleObj name="Equation" r:id="rId4" imgW="1675673" imgH="393529" progId="Equation.DSMT4">
                  <p:embed/>
                  <p:pic>
                    <p:nvPicPr>
                      <p:cNvPr id="6554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3532188"/>
                        <a:ext cx="3581400" cy="844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2930525" y="4392613"/>
            <a:ext cx="5764213" cy="1765300"/>
            <a:chOff x="1832" y="2592"/>
            <a:chExt cx="3631" cy="1112"/>
          </a:xfrm>
        </p:grpSpPr>
        <p:sp>
          <p:nvSpPr>
            <p:cNvPr id="39942" name="Line 6"/>
            <p:cNvSpPr>
              <a:spLocks noChangeShapeType="1"/>
            </p:cNvSpPr>
            <p:nvPr/>
          </p:nvSpPr>
          <p:spPr bwMode="auto">
            <a:xfrm>
              <a:off x="2400" y="2592"/>
              <a:ext cx="192" cy="3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39943" name="Object 3"/>
            <p:cNvGraphicFramePr>
              <a:graphicFrameLocks noChangeAspect="1"/>
            </p:cNvGraphicFramePr>
            <p:nvPr/>
          </p:nvGraphicFramePr>
          <p:xfrm>
            <a:off x="1832" y="2897"/>
            <a:ext cx="3631" cy="807"/>
          </p:xfrm>
          <a:graphic>
            <a:graphicData uri="http://schemas.openxmlformats.org/presentationml/2006/ole">
              <mc:AlternateContent xmlns:mc="http://schemas.openxmlformats.org/markup-compatibility/2006">
                <mc:Choice xmlns:v="urn:schemas-microsoft-com:vml" Requires="v">
                  <p:oleObj spid="_x0000_s5123" name="Equation" r:id="rId6" imgW="2743200" imgH="609600" progId="Equation.DSMT4">
                    <p:embed/>
                  </p:oleObj>
                </mc:Choice>
                <mc:Fallback>
                  <p:oleObj name="Equation" r:id="rId6" imgW="2743200" imgH="609600" progId="Equation.DSMT4">
                    <p:embed/>
                    <p:pic>
                      <p:nvPicPr>
                        <p:cNvPr id="3994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2" y="2897"/>
                          <a:ext cx="3631" cy="807"/>
                        </a:xfrm>
                        <a:prstGeom prst="rect">
                          <a:avLst/>
                        </a:prstGeom>
                        <a:solidFill>
                          <a:srgbClr val="FFFF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59005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strips(downRigh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strips(downRight)">
                                      <p:cBhvr>
                                        <p:cTn id="12" dur="500"/>
                                        <p:tgtEl>
                                          <p:spTgt spid="65539">
                                            <p:txEl>
                                              <p:pRg st="1" end="1"/>
                                            </p:txEl>
                                          </p:spTgt>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65540"/>
                                        </p:tgtEl>
                                        <p:attrNameLst>
                                          <p:attrName>style.visibility</p:attrName>
                                        </p:attrNameLst>
                                      </p:cBhvr>
                                      <p:to>
                                        <p:strVal val="visible"/>
                                      </p:to>
                                    </p:set>
                                    <p:animEffect transition="in" filter="strips(downRight)">
                                      <p:cBhvr>
                                        <p:cTn id="16" dur="500"/>
                                        <p:tgtEl>
                                          <p:spTgt spid="655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up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7587" name="Rectangle 3"/>
          <p:cNvSpPr>
            <a:spLocks noGrp="1" noChangeArrowheads="1"/>
          </p:cNvSpPr>
          <p:nvPr>
            <p:ph type="body" idx="1"/>
          </p:nvPr>
        </p:nvSpPr>
        <p:spPr>
          <a:xfrm>
            <a:off x="561975" y="1552575"/>
            <a:ext cx="4489450" cy="1038225"/>
          </a:xfrm>
        </p:spPr>
        <p:txBody>
          <a:bodyPr/>
          <a:lstStyle/>
          <a:p>
            <a:pPr marL="0" indent="0" eaLnBrk="1" hangingPunct="1">
              <a:lnSpc>
                <a:spcPct val="110000"/>
              </a:lnSpc>
              <a:buClr>
                <a:srgbClr val="66FF66"/>
              </a:buClr>
              <a:buNone/>
            </a:pPr>
            <a:r>
              <a:rPr lang="en-US" sz="3200" i="1" dirty="0">
                <a:latin typeface="Times New Roman"/>
                <a:ea typeface="Lucida Grande"/>
                <a:cs typeface="Times New Roman"/>
              </a:rPr>
              <a:t>π</a:t>
            </a:r>
            <a:r>
              <a:rPr lang="en-US" sz="2700" dirty="0">
                <a:sym typeface="Symbol" pitchFamily="18" charset="2"/>
              </a:rPr>
              <a:t> (Greek letter </a:t>
            </a:r>
            <a:r>
              <a:rPr lang="en-US" sz="2700" i="1" dirty="0">
                <a:sym typeface="Symbol" pitchFamily="18" charset="2"/>
              </a:rPr>
              <a:t>pi</a:t>
            </a:r>
            <a:r>
              <a:rPr lang="en-US" sz="1100" i="1" dirty="0">
                <a:sym typeface="Symbol" pitchFamily="18" charset="2"/>
              </a:rPr>
              <a:t> </a:t>
            </a:r>
            <a:r>
              <a:rPr lang="en-US" sz="2700" dirty="0">
                <a:sym typeface="Symbol" pitchFamily="18" charset="2"/>
              </a:rPr>
              <a:t>) </a:t>
            </a:r>
            <a:br>
              <a:rPr lang="en-US" sz="2700" dirty="0">
                <a:sym typeface="Symbol" pitchFamily="18" charset="2"/>
              </a:rPr>
            </a:br>
            <a:r>
              <a:rPr lang="en-US" sz="2700" dirty="0">
                <a:sym typeface="Symbol" pitchFamily="18" charset="2"/>
              </a:rPr>
              <a:t>denotes the inflation rate:</a:t>
            </a:r>
            <a:endParaRPr lang="en-US" sz="2700" dirty="0"/>
          </a:p>
        </p:txBody>
      </p:sp>
      <p:graphicFrame>
        <p:nvGraphicFramePr>
          <p:cNvPr id="67588" name="Object 2"/>
          <p:cNvGraphicFramePr>
            <a:graphicFrameLocks noChangeAspect="1"/>
          </p:cNvGraphicFramePr>
          <p:nvPr>
            <p:extLst>
              <p:ext uri="{D42A27DB-BD31-4B8C-83A1-F6EECF244321}">
                <p14:modId xmlns:p14="http://schemas.microsoft.com/office/powerpoint/2010/main" val="144563580"/>
              </p:ext>
            </p:extLst>
          </p:nvPr>
        </p:nvGraphicFramePr>
        <p:xfrm>
          <a:off x="5000627" y="2966171"/>
          <a:ext cx="2560967" cy="805007"/>
        </p:xfrm>
        <a:graphic>
          <a:graphicData uri="http://schemas.openxmlformats.org/presentationml/2006/ole">
            <mc:AlternateContent xmlns:mc="http://schemas.openxmlformats.org/markup-compatibility/2006">
              <mc:Choice xmlns:v="urn:schemas-microsoft-com:vml" Requires="v">
                <p:oleObj spid="_x0000_s6146" name="Equation" r:id="rId4" imgW="1256755" imgH="393529" progId="Equation.DSMT4">
                  <p:embed/>
                </p:oleObj>
              </mc:Choice>
              <mc:Fallback>
                <p:oleObj name="Equation" r:id="rId4" imgW="1256755" imgH="393529" progId="Equation.DSMT4">
                  <p:embed/>
                  <p:pic>
                    <p:nvPicPr>
                      <p:cNvPr id="675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7" y="2966171"/>
                        <a:ext cx="2560967" cy="8050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3"/>
          <p:cNvGraphicFramePr>
            <a:graphicFrameLocks noChangeAspect="1"/>
          </p:cNvGraphicFramePr>
          <p:nvPr/>
        </p:nvGraphicFramePr>
        <p:xfrm>
          <a:off x="5429250" y="1698625"/>
          <a:ext cx="1519238" cy="946150"/>
        </p:xfrm>
        <a:graphic>
          <a:graphicData uri="http://schemas.openxmlformats.org/presentationml/2006/ole">
            <mc:AlternateContent xmlns:mc="http://schemas.openxmlformats.org/markup-compatibility/2006">
              <mc:Choice xmlns:v="urn:schemas-microsoft-com:vml" Requires="v">
                <p:oleObj spid="_x0000_s6147" name="Equation" r:id="rId6" imgW="634725" imgH="393529" progId="Equation.DSMT4">
                  <p:embed/>
                </p:oleObj>
              </mc:Choice>
              <mc:Fallback>
                <p:oleObj name="Equation" r:id="rId6" imgW="634725" imgH="393529" progId="Equation.DSMT4">
                  <p:embed/>
                  <p:pic>
                    <p:nvPicPr>
                      <p:cNvPr id="6758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0" y="1698625"/>
                        <a:ext cx="1519238" cy="946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4"/>
          <p:cNvGraphicFramePr>
            <a:graphicFrameLocks noChangeAspect="1"/>
          </p:cNvGraphicFramePr>
          <p:nvPr>
            <p:extLst>
              <p:ext uri="{D42A27DB-BD31-4B8C-83A1-F6EECF244321}">
                <p14:modId xmlns:p14="http://schemas.microsoft.com/office/powerpoint/2010/main" val="1212628354"/>
              </p:ext>
            </p:extLst>
          </p:nvPr>
        </p:nvGraphicFramePr>
        <p:xfrm>
          <a:off x="4835525" y="4300176"/>
          <a:ext cx="2706688" cy="1173162"/>
        </p:xfrm>
        <a:graphic>
          <a:graphicData uri="http://schemas.openxmlformats.org/presentationml/2006/ole">
            <mc:AlternateContent xmlns:mc="http://schemas.openxmlformats.org/markup-compatibility/2006">
              <mc:Choice xmlns:v="urn:schemas-microsoft-com:vml" Requires="v">
                <p:oleObj spid="_x0000_s6148" name="Equation" r:id="rId8" imgW="1104900" imgH="419100" progId="Equation.DSMT4">
                  <p:embed/>
                </p:oleObj>
              </mc:Choice>
              <mc:Fallback>
                <p:oleObj name="Equation" r:id="rId8" imgW="1104900" imgH="419100" progId="Equation.DSMT4">
                  <p:embed/>
                  <p:pic>
                    <p:nvPicPr>
                      <p:cNvPr id="67590" name="Object 4"/>
                      <p:cNvPicPr>
                        <a:picLocks noChangeAspect="1" noChangeArrowheads="1"/>
                      </p:cNvPicPr>
                      <p:nvPr/>
                    </p:nvPicPr>
                    <p:blipFill>
                      <a:blip r:embed="rId9"/>
                      <a:srcRect l="-3999" t="-11620" r="-3999" b="-11620"/>
                      <a:stretch>
                        <a:fillRect/>
                      </a:stretch>
                    </p:blipFill>
                    <p:spPr bwMode="auto">
                      <a:xfrm>
                        <a:off x="4835525" y="4300176"/>
                        <a:ext cx="2706688" cy="1173162"/>
                      </a:xfrm>
                      <a:prstGeom prst="rect">
                        <a:avLst/>
                      </a:prstGeom>
                      <a:solidFill>
                        <a:srgbClr val="FFFFCC"/>
                      </a:solidFill>
                      <a:ln>
                        <a:noFill/>
                      </a:ln>
                      <a:effectLst>
                        <a:outerShdw dist="107763" dir="2700000" algn="ctr" rotWithShape="0">
                          <a:srgbClr val="808080"/>
                        </a:outerShdw>
                      </a:effectLst>
                      <a:extLst/>
                    </p:spPr>
                  </p:pic>
                </p:oleObj>
              </mc:Fallback>
            </mc:AlternateContent>
          </a:graphicData>
        </a:graphic>
      </p:graphicFrame>
      <p:sp>
        <p:nvSpPr>
          <p:cNvPr id="67591" name="Rectangle 7"/>
          <p:cNvSpPr>
            <a:spLocks noChangeArrowheads="1"/>
          </p:cNvSpPr>
          <p:nvPr/>
        </p:nvSpPr>
        <p:spPr bwMode="auto">
          <a:xfrm>
            <a:off x="561975" y="2873375"/>
            <a:ext cx="35814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66FF66"/>
              </a:buClr>
              <a:buSzPct val="120000"/>
              <a:buFont typeface="Wingdings" pitchFamily="2" charset="2"/>
              <a:buNone/>
            </a:pPr>
            <a:r>
              <a:rPr lang="en-US" sz="2700"/>
              <a:t>The result from the </a:t>
            </a:r>
            <a:br>
              <a:rPr lang="en-US" sz="2700"/>
            </a:br>
            <a:r>
              <a:rPr lang="en-US" sz="2700"/>
              <a:t>preceding slide:</a:t>
            </a:r>
          </a:p>
        </p:txBody>
      </p:sp>
      <p:sp>
        <p:nvSpPr>
          <p:cNvPr id="67592" name="Rectangle 8"/>
          <p:cNvSpPr>
            <a:spLocks noChangeArrowheads="1"/>
          </p:cNvSpPr>
          <p:nvPr/>
        </p:nvSpPr>
        <p:spPr bwMode="auto">
          <a:xfrm>
            <a:off x="612775" y="4310063"/>
            <a:ext cx="2895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66FF66"/>
              </a:buClr>
              <a:buSzPct val="120000"/>
            </a:pPr>
            <a:r>
              <a:rPr lang="en-US" sz="2700" dirty="0"/>
              <a:t>Solve this result </a:t>
            </a:r>
            <a:br>
              <a:rPr lang="en-US" sz="2700" dirty="0"/>
            </a:br>
            <a:r>
              <a:rPr lang="en-US" sz="2700" dirty="0"/>
              <a:t>for </a:t>
            </a:r>
            <a:r>
              <a:rPr lang="en-US" sz="3200" i="1" kern="0" dirty="0">
                <a:solidFill>
                  <a:srgbClr val="000000"/>
                </a:solidFill>
                <a:latin typeface="Times New Roman"/>
                <a:ea typeface="Lucida Grande"/>
                <a:cs typeface="Times New Roman"/>
              </a:rPr>
              <a:t>π</a:t>
            </a:r>
            <a:r>
              <a:rPr lang="en-US" sz="2700" dirty="0">
                <a:sym typeface="Symbol" pitchFamily="18" charset="2"/>
              </a:rPr>
              <a:t>:</a:t>
            </a:r>
            <a:endParaRPr lang="en-US" sz="2700" dirty="0"/>
          </a:p>
        </p:txBody>
      </p:sp>
    </p:spTree>
    <p:extLst>
      <p:ext uri="{BB962C8B-B14F-4D97-AF65-F5344CB8AC3E}">
        <p14:creationId xmlns:p14="http://schemas.microsoft.com/office/powerpoint/2010/main" val="39590462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strips(downLeft)">
                                      <p:cBhvr>
                                        <p:cTn id="7" dur="500"/>
                                        <p:tgtEl>
                                          <p:spTgt spid="67587">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67589"/>
                                        </p:tgtEl>
                                        <p:attrNameLst>
                                          <p:attrName>style.visibility</p:attrName>
                                        </p:attrNameLst>
                                      </p:cBhvr>
                                      <p:to>
                                        <p:strVal val="visible"/>
                                      </p:to>
                                    </p:set>
                                    <p:animEffect transition="in" filter="strips(downRight)">
                                      <p:cBhvr>
                                        <p:cTn id="11" dur="500"/>
                                        <p:tgtEl>
                                          <p:spTgt spid="675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67591"/>
                                        </p:tgtEl>
                                        <p:attrNameLst>
                                          <p:attrName>style.visibility</p:attrName>
                                        </p:attrNameLst>
                                      </p:cBhvr>
                                      <p:to>
                                        <p:strVal val="visible"/>
                                      </p:to>
                                    </p:set>
                                    <p:animEffect transition="in" filter="strips(downLeft)">
                                      <p:cBhvr>
                                        <p:cTn id="16" dur="500"/>
                                        <p:tgtEl>
                                          <p:spTgt spid="67591"/>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strips(downRigh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7592"/>
                                        </p:tgtEl>
                                        <p:attrNameLst>
                                          <p:attrName>style.visibility</p:attrName>
                                        </p:attrNameLst>
                                      </p:cBhvr>
                                      <p:to>
                                        <p:strVal val="visible"/>
                                      </p:to>
                                    </p:set>
                                    <p:animEffect transition="in" filter="strips(downLeft)">
                                      <p:cBhvr>
                                        <p:cTn id="25" dur="500"/>
                                        <p:tgtEl>
                                          <p:spTgt spid="67592"/>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67590"/>
                                        </p:tgtEl>
                                        <p:attrNameLst>
                                          <p:attrName>style.visibility</p:attrName>
                                        </p:attrNameLst>
                                      </p:cBhvr>
                                      <p:to>
                                        <p:strVal val="visible"/>
                                      </p:to>
                                    </p:set>
                                    <p:animEffect transition="in" filter="fade">
                                      <p:cBhvr>
                                        <p:cTn id="29"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591" grpId="0" autoUpdateAnimBg="0"/>
      <p:bldP spid="6759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9635" name="Rectangle 3"/>
          <p:cNvSpPr>
            <a:spLocks noGrp="1" noChangeArrowheads="1"/>
          </p:cNvSpPr>
          <p:nvPr>
            <p:ph type="body" idx="1"/>
          </p:nvPr>
        </p:nvSpPr>
        <p:spPr>
          <a:xfrm>
            <a:off x="484188" y="2724150"/>
            <a:ext cx="7731125" cy="2597150"/>
          </a:xfrm>
        </p:spPr>
        <p:txBody>
          <a:bodyPr/>
          <a:lstStyle/>
          <a:p>
            <a:pPr eaLnBrk="1" hangingPunct="1">
              <a:spcBef>
                <a:spcPct val="50000"/>
              </a:spcBef>
            </a:pPr>
            <a:r>
              <a:rPr lang="en-US" sz="2700" dirty="0"/>
              <a:t>Normal economic growth requires a certain amount of money supply growth to facilitate the growth in transactions. </a:t>
            </a:r>
          </a:p>
          <a:p>
            <a:pPr eaLnBrk="1" hangingPunct="1">
              <a:spcBef>
                <a:spcPct val="50000"/>
              </a:spcBef>
            </a:pPr>
            <a:r>
              <a:rPr lang="en-US" sz="2700" dirty="0"/>
              <a:t>Money growth in excess of this amount leads to inflation. </a:t>
            </a:r>
          </a:p>
        </p:txBody>
      </p:sp>
      <p:graphicFrame>
        <p:nvGraphicFramePr>
          <p:cNvPr id="41988" name="Object 2"/>
          <p:cNvGraphicFramePr>
            <a:graphicFrameLocks noChangeAspect="1"/>
          </p:cNvGraphicFramePr>
          <p:nvPr/>
        </p:nvGraphicFramePr>
        <p:xfrm>
          <a:off x="3048000" y="1250950"/>
          <a:ext cx="2819400" cy="1109663"/>
        </p:xfrm>
        <a:graphic>
          <a:graphicData uri="http://schemas.openxmlformats.org/presentationml/2006/ole">
            <mc:AlternateContent xmlns:mc="http://schemas.openxmlformats.org/markup-compatibility/2006">
              <mc:Choice xmlns:v="urn:schemas-microsoft-com:vml" Requires="v">
                <p:oleObj spid="_x0000_s7170" name="Equation" r:id="rId4" imgW="1143000" imgH="393700" progId="Equation.DSMT4">
                  <p:embed/>
                </p:oleObj>
              </mc:Choice>
              <mc:Fallback>
                <p:oleObj name="Equation" r:id="rId4" imgW="1143000" imgH="393700" progId="Equation.DSMT4">
                  <p:embed/>
                  <p:pic>
                    <p:nvPicPr>
                      <p:cNvPr id="41988" name="Object 2"/>
                      <p:cNvPicPr>
                        <a:picLocks noChangeAspect="1" noChangeArrowheads="1"/>
                      </p:cNvPicPr>
                      <p:nvPr/>
                    </p:nvPicPr>
                    <p:blipFill>
                      <a:blip r:embed="rId5">
                        <a:extLst>
                          <a:ext uri="{28A0092B-C50C-407E-A947-70E740481C1C}">
                            <a14:useLocalDpi xmlns:a14="http://schemas.microsoft.com/office/drawing/2010/main" val="0"/>
                          </a:ext>
                        </a:extLst>
                      </a:blip>
                      <a:srcRect l="-3999" t="-11620" r="-3999" b="-11620"/>
                      <a:stretch>
                        <a:fillRect/>
                      </a:stretch>
                    </p:blipFill>
                    <p:spPr bwMode="auto">
                      <a:xfrm>
                        <a:off x="3048000" y="1250950"/>
                        <a:ext cx="2819400" cy="1109663"/>
                      </a:xfrm>
                      <a:prstGeom prst="rect">
                        <a:avLst/>
                      </a:prstGeom>
                      <a:solidFill>
                        <a:srgbClr val="FFFFCC"/>
                      </a:solidFill>
                      <a:ln>
                        <a:noFill/>
                      </a:ln>
                      <a:effectLst>
                        <a:outerShdw dist="107763" dir="2700000" algn="ctr" rotWithShape="0">
                          <a:srgbClr val="808080"/>
                        </a:outerShdw>
                      </a:effectLst>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35338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71683" name="Rectangle 3"/>
          <p:cNvSpPr>
            <a:spLocks noGrp="1" noChangeArrowheads="1"/>
          </p:cNvSpPr>
          <p:nvPr>
            <p:ph type="body" idx="1"/>
          </p:nvPr>
        </p:nvSpPr>
        <p:spPr>
          <a:xfrm>
            <a:off x="574675" y="2608263"/>
            <a:ext cx="7897813" cy="1484312"/>
          </a:xfrm>
          <a:noFill/>
        </p:spPr>
        <p:txBody>
          <a:bodyPr/>
          <a:lstStyle/>
          <a:p>
            <a:pPr marL="0" indent="0" eaLnBrk="1" hangingPunct="1">
              <a:lnSpc>
                <a:spcPct val="115000"/>
              </a:lnSpc>
              <a:buClr>
                <a:schemeClr val="accent1"/>
              </a:buClr>
              <a:buNone/>
            </a:pPr>
            <a:r>
              <a:rPr lang="en-US" dirty="0">
                <a:latin typeface="Times New Roman"/>
                <a:ea typeface="Lucida Grande"/>
                <a:cs typeface="Times New Roman"/>
              </a:rPr>
              <a:t>Δ</a:t>
            </a:r>
            <a:r>
              <a:rPr lang="en-US" sz="2700" b="1" i="1" dirty="0">
                <a:sym typeface="Symbol" pitchFamily="18" charset="2"/>
              </a:rPr>
              <a:t>Y</a:t>
            </a:r>
            <a:r>
              <a:rPr lang="en-US" sz="2700" i="1" dirty="0">
                <a:sym typeface="Symbol" pitchFamily="18" charset="2"/>
              </a:rPr>
              <a:t>/</a:t>
            </a:r>
            <a:r>
              <a:rPr lang="en-US" sz="2700" b="1" i="1" dirty="0">
                <a:sym typeface="Symbol" pitchFamily="18" charset="2"/>
              </a:rPr>
              <a:t>Y</a:t>
            </a:r>
            <a:r>
              <a:rPr lang="en-US" sz="2700" dirty="0"/>
              <a:t> depends on growth in the factors of </a:t>
            </a:r>
            <a:br>
              <a:rPr lang="en-US" sz="2700" dirty="0"/>
            </a:br>
            <a:r>
              <a:rPr lang="en-US" sz="2700" dirty="0"/>
              <a:t>production and on technological progress </a:t>
            </a:r>
            <a:br>
              <a:rPr lang="en-US" sz="2700" dirty="0"/>
            </a:br>
            <a:r>
              <a:rPr lang="en-US" sz="2400" dirty="0"/>
              <a:t>(all of which we take as given, for now)</a:t>
            </a:r>
            <a:r>
              <a:rPr lang="en-US" sz="2700" dirty="0"/>
              <a:t>.</a:t>
            </a:r>
          </a:p>
        </p:txBody>
      </p:sp>
      <p:graphicFrame>
        <p:nvGraphicFramePr>
          <p:cNvPr id="43012" name="Object 2"/>
          <p:cNvGraphicFramePr>
            <a:graphicFrameLocks noChangeAspect="1"/>
          </p:cNvGraphicFramePr>
          <p:nvPr>
            <p:extLst>
              <p:ext uri="{D42A27DB-BD31-4B8C-83A1-F6EECF244321}">
                <p14:modId xmlns:p14="http://schemas.microsoft.com/office/powerpoint/2010/main" val="2667440909"/>
              </p:ext>
            </p:extLst>
          </p:nvPr>
        </p:nvGraphicFramePr>
        <p:xfrm>
          <a:off x="3048000" y="1250950"/>
          <a:ext cx="2819400" cy="1109663"/>
        </p:xfrm>
        <a:graphic>
          <a:graphicData uri="http://schemas.openxmlformats.org/presentationml/2006/ole">
            <mc:AlternateContent xmlns:mc="http://schemas.openxmlformats.org/markup-compatibility/2006">
              <mc:Choice xmlns:v="urn:schemas-microsoft-com:vml" Requires="v">
                <p:oleObj spid="_x0000_s8194" name="Equation" r:id="rId4" imgW="1143000" imgH="393700" progId="Equation.DSMT4">
                  <p:embed/>
                </p:oleObj>
              </mc:Choice>
              <mc:Fallback>
                <p:oleObj name="Equation" r:id="rId4" imgW="1143000" imgH="393700" progId="Equation.DSMT4">
                  <p:embed/>
                  <p:pic>
                    <p:nvPicPr>
                      <p:cNvPr id="43012" name="Object 2"/>
                      <p:cNvPicPr>
                        <a:picLocks noChangeAspect="1" noChangeArrowheads="1"/>
                      </p:cNvPicPr>
                      <p:nvPr/>
                    </p:nvPicPr>
                    <p:blipFill>
                      <a:blip r:embed="rId5">
                        <a:extLst>
                          <a:ext uri="{28A0092B-C50C-407E-A947-70E740481C1C}">
                            <a14:useLocalDpi xmlns:a14="http://schemas.microsoft.com/office/drawing/2010/main" val="0"/>
                          </a:ext>
                        </a:extLst>
                      </a:blip>
                      <a:srcRect l="-3999" t="-11620" r="-3999" b="-11620"/>
                      <a:stretch>
                        <a:fillRect/>
                      </a:stretch>
                    </p:blipFill>
                    <p:spPr bwMode="auto">
                      <a:xfrm>
                        <a:off x="3048000" y="1250950"/>
                        <a:ext cx="2819400" cy="1109663"/>
                      </a:xfrm>
                      <a:prstGeom prst="rect">
                        <a:avLst/>
                      </a:prstGeom>
                      <a:solidFill>
                        <a:srgbClr val="FFFFCC"/>
                      </a:solidFill>
                      <a:ln>
                        <a:noFill/>
                      </a:ln>
                      <a:effectLst>
                        <a:outerShdw dist="107763" dir="2700000" algn="ctr" rotWithShape="0">
                          <a:srgbClr val="808080"/>
                        </a:outerShdw>
                      </a:effectLst>
                      <a:extLst/>
                    </p:spPr>
                  </p:pic>
                </p:oleObj>
              </mc:Fallback>
            </mc:AlternateContent>
          </a:graphicData>
        </a:graphic>
      </p:graphicFrame>
      <p:sp>
        <p:nvSpPr>
          <p:cNvPr id="71685" name="Text Box 5"/>
          <p:cNvSpPr txBox="1">
            <a:spLocks noChangeArrowheads="1"/>
          </p:cNvSpPr>
          <p:nvPr/>
        </p:nvSpPr>
        <p:spPr bwMode="auto">
          <a:xfrm>
            <a:off x="1497720" y="4244975"/>
            <a:ext cx="6404140" cy="1984375"/>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lnSpc>
                <a:spcPct val="115000"/>
              </a:lnSpc>
              <a:spcBef>
                <a:spcPct val="45000"/>
              </a:spcBef>
              <a:buClr>
                <a:schemeClr val="accent1"/>
              </a:buClr>
              <a:buSzPct val="90000"/>
              <a:defRPr/>
            </a:pPr>
            <a:r>
              <a:rPr lang="en-US" sz="2700" i="1" dirty="0">
                <a:cs typeface="+mn-cs"/>
              </a:rPr>
              <a:t>Hence, the quantity theory predicts </a:t>
            </a:r>
            <a:br>
              <a:rPr lang="en-US" sz="2700" i="1" dirty="0">
                <a:cs typeface="+mn-cs"/>
              </a:rPr>
            </a:br>
            <a:r>
              <a:rPr lang="en-US" sz="2700" i="1" dirty="0">
                <a:cs typeface="+mn-cs"/>
              </a:rPr>
              <a:t>a one-for-one relation between </a:t>
            </a:r>
            <a:br>
              <a:rPr lang="en-US" sz="2700" i="1" dirty="0">
                <a:cs typeface="+mn-cs"/>
              </a:rPr>
            </a:br>
            <a:r>
              <a:rPr lang="en-US" sz="2700" i="1" dirty="0">
                <a:cs typeface="+mn-cs"/>
              </a:rPr>
              <a:t>changes in the money growth rate and </a:t>
            </a:r>
            <a:br>
              <a:rPr lang="en-US" sz="2700" i="1" dirty="0">
                <a:cs typeface="+mn-cs"/>
              </a:rPr>
            </a:br>
            <a:r>
              <a:rPr lang="en-US" sz="2700" i="1" dirty="0">
                <a:cs typeface="+mn-cs"/>
              </a:rPr>
              <a:t>changes in the inflation rate. </a:t>
            </a:r>
            <a:endParaRPr lang="en-US" sz="2400" dirty="0">
              <a:cs typeface="+mn-cs"/>
            </a:endParaRPr>
          </a:p>
        </p:txBody>
      </p:sp>
    </p:spTree>
    <p:extLst>
      <p:ext uri="{BB962C8B-B14F-4D97-AF65-F5344CB8AC3E}">
        <p14:creationId xmlns:p14="http://schemas.microsoft.com/office/powerpoint/2010/main" val="488430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fade">
                                      <p:cBhvr>
                                        <p:cTn id="12"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P spid="7168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6725" y="357188"/>
            <a:ext cx="8245475" cy="1052512"/>
          </a:xfrm>
        </p:spPr>
        <p:txBody>
          <a:bodyPr/>
          <a:lstStyle/>
          <a:p>
            <a:pPr eaLnBrk="1" hangingPunct="1"/>
            <a:r>
              <a:rPr lang="en-US" sz="3200" dirty="0"/>
              <a:t>Confronting the quantity theory with data</a:t>
            </a:r>
          </a:p>
        </p:txBody>
      </p:sp>
      <p:sp>
        <p:nvSpPr>
          <p:cNvPr id="44035" name="Rectangle 3"/>
          <p:cNvSpPr>
            <a:spLocks noGrp="1" noChangeArrowheads="1"/>
          </p:cNvSpPr>
          <p:nvPr>
            <p:ph type="body" idx="1"/>
          </p:nvPr>
        </p:nvSpPr>
        <p:spPr>
          <a:xfrm>
            <a:off x="476250" y="1525588"/>
            <a:ext cx="8210550" cy="4484687"/>
          </a:xfrm>
        </p:spPr>
        <p:txBody>
          <a:bodyPr/>
          <a:lstStyle/>
          <a:p>
            <a:pPr marL="0" indent="0" eaLnBrk="1" hangingPunct="1">
              <a:spcBef>
                <a:spcPct val="50000"/>
              </a:spcBef>
              <a:buFont typeface="Wingdings" pitchFamily="2" charset="2"/>
              <a:buNone/>
            </a:pPr>
            <a:r>
              <a:rPr lang="en-US" dirty="0"/>
              <a:t>The quantity theory of money implies:</a:t>
            </a:r>
          </a:p>
          <a:p>
            <a:pPr marL="688975" lvl="1" indent="-398463" eaLnBrk="1" hangingPunct="1">
              <a:lnSpc>
                <a:spcPct val="105000"/>
              </a:lnSpc>
              <a:spcBef>
                <a:spcPct val="50000"/>
              </a:spcBef>
              <a:buFont typeface="Wingdings" pitchFamily="2" charset="2"/>
              <a:buNone/>
            </a:pPr>
            <a:r>
              <a:rPr lang="en-US" sz="2800" b="1" dirty="0">
                <a:solidFill>
                  <a:srgbClr val="CC6600"/>
                </a:solidFill>
              </a:rPr>
              <a:t>1.	</a:t>
            </a:r>
            <a:r>
              <a:rPr lang="en-US" sz="2800" dirty="0"/>
              <a:t>Countries with higher money growth rates </a:t>
            </a:r>
            <a:br>
              <a:rPr lang="en-US" sz="2800" dirty="0"/>
            </a:br>
            <a:r>
              <a:rPr lang="en-US" sz="2800" dirty="0"/>
              <a:t>should have higher inflation rates.</a:t>
            </a:r>
          </a:p>
          <a:p>
            <a:pPr marL="688975" lvl="1" indent="-398463" eaLnBrk="1" hangingPunct="1">
              <a:lnSpc>
                <a:spcPct val="105000"/>
              </a:lnSpc>
              <a:spcBef>
                <a:spcPct val="50000"/>
              </a:spcBef>
              <a:buFont typeface="Wingdings" pitchFamily="2" charset="2"/>
              <a:buNone/>
            </a:pPr>
            <a:r>
              <a:rPr lang="en-US" sz="2800" b="1" dirty="0">
                <a:solidFill>
                  <a:srgbClr val="CC6600"/>
                </a:solidFill>
              </a:rPr>
              <a:t>2.	</a:t>
            </a:r>
            <a:r>
              <a:rPr lang="en-US" sz="2800" dirty="0"/>
              <a:t>The long-run trend in a country’s inflation rate should be similar to the long-run trend in the country’s money growth rate.</a:t>
            </a:r>
          </a:p>
          <a:p>
            <a:pPr marL="0" indent="0" eaLnBrk="1" hangingPunct="1">
              <a:spcBef>
                <a:spcPct val="50000"/>
              </a:spcBef>
              <a:buFont typeface="Wingdings" pitchFamily="2" charset="2"/>
              <a:buNone/>
            </a:pPr>
            <a:r>
              <a:rPr lang="en-US" i="1" dirty="0"/>
              <a:t>Are the data consistent with these implications?</a:t>
            </a:r>
          </a:p>
        </p:txBody>
      </p:sp>
    </p:spTree>
    <p:extLst>
      <p:ext uri="{BB962C8B-B14F-4D97-AF65-F5344CB8AC3E}">
        <p14:creationId xmlns:p14="http://schemas.microsoft.com/office/powerpoint/2010/main" val="1334529860"/>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31" name="Chart 30"/>
          <p:cNvGraphicFramePr>
            <a:graphicFrameLocks noGrp="1"/>
          </p:cNvGraphicFramePr>
          <p:nvPr>
            <p:extLst>
              <p:ext uri="{D42A27DB-BD31-4B8C-83A1-F6EECF244321}">
                <p14:modId xmlns:p14="http://schemas.microsoft.com/office/powerpoint/2010/main" val="794328990"/>
              </p:ext>
            </p:extLst>
          </p:nvPr>
        </p:nvGraphicFramePr>
        <p:xfrm>
          <a:off x="620889" y="1016000"/>
          <a:ext cx="8230503" cy="5083048"/>
        </p:xfrm>
        <a:graphic>
          <a:graphicData uri="http://schemas.openxmlformats.org/drawingml/2006/chart">
            <c:chart xmlns:c="http://schemas.openxmlformats.org/drawingml/2006/chart" xmlns:r="http://schemas.openxmlformats.org/officeDocument/2006/relationships" r:id="rId3"/>
          </a:graphicData>
        </a:graphic>
      </p:graphicFrame>
      <p:sp>
        <p:nvSpPr>
          <p:cNvPr id="45058" name="Title 1"/>
          <p:cNvSpPr>
            <a:spLocks noGrp="1"/>
          </p:cNvSpPr>
          <p:nvPr>
            <p:ph type="title"/>
          </p:nvPr>
        </p:nvSpPr>
        <p:spPr>
          <a:xfrm>
            <a:off x="466725" y="220772"/>
            <a:ext cx="8245475" cy="939800"/>
          </a:xfrm>
        </p:spPr>
        <p:txBody>
          <a:bodyPr/>
          <a:lstStyle/>
          <a:p>
            <a:r>
              <a:rPr lang="en-US" sz="3000" dirty="0">
                <a:solidFill>
                  <a:srgbClr val="336699"/>
                </a:solidFill>
              </a:rPr>
              <a:t>International data on inflation and </a:t>
            </a:r>
            <a:br>
              <a:rPr lang="en-US" sz="3000" dirty="0">
                <a:solidFill>
                  <a:srgbClr val="336699"/>
                </a:solidFill>
              </a:rPr>
            </a:br>
            <a:r>
              <a:rPr lang="en-US" sz="3000" dirty="0">
                <a:solidFill>
                  <a:srgbClr val="336699"/>
                </a:solidFill>
              </a:rPr>
              <a:t>money growth</a:t>
            </a:r>
          </a:p>
        </p:txBody>
      </p:sp>
      <p:sp>
        <p:nvSpPr>
          <p:cNvPr id="4" name="TextBox 3"/>
          <p:cNvSpPr txBox="1"/>
          <p:nvPr/>
        </p:nvSpPr>
        <p:spPr>
          <a:xfrm>
            <a:off x="90129" y="1637734"/>
            <a:ext cx="892552" cy="3548418"/>
          </a:xfrm>
          <a:prstGeom prst="rect">
            <a:avLst/>
          </a:prstGeom>
          <a:noFill/>
        </p:spPr>
        <p:txBody>
          <a:bodyPr vert="vert270">
            <a:spAutoFit/>
          </a:bodyPr>
          <a:lstStyle/>
          <a:p>
            <a:pPr algn="ctr">
              <a:defRPr/>
            </a:pPr>
            <a:r>
              <a:rPr lang="en-US" sz="2400" dirty="0">
                <a:solidFill>
                  <a:srgbClr val="000000"/>
                </a:solidFill>
              </a:rPr>
              <a:t>Inflation rate </a:t>
            </a:r>
            <a:br>
              <a:rPr lang="en-US" sz="2400" dirty="0">
                <a:solidFill>
                  <a:srgbClr val="000000"/>
                </a:solidFill>
              </a:rPr>
            </a:br>
            <a:r>
              <a:rPr lang="en-US" sz="2200" dirty="0">
                <a:solidFill>
                  <a:srgbClr val="000000"/>
                </a:solidFill>
              </a:rPr>
              <a:t>(percent)</a:t>
            </a:r>
          </a:p>
        </p:txBody>
      </p:sp>
      <p:sp>
        <p:nvSpPr>
          <p:cNvPr id="45061" name="TextBox 4"/>
          <p:cNvSpPr txBox="1">
            <a:spLocks noChangeArrowheads="1"/>
          </p:cNvSpPr>
          <p:nvPr/>
        </p:nvSpPr>
        <p:spPr bwMode="auto">
          <a:xfrm>
            <a:off x="3467100" y="5994400"/>
            <a:ext cx="3835400"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dirty="0">
                <a:solidFill>
                  <a:srgbClr val="000000"/>
                </a:solidFill>
              </a:rPr>
              <a:t>Money supply growth</a:t>
            </a:r>
            <a:br>
              <a:rPr lang="en-US" sz="2400" dirty="0">
                <a:solidFill>
                  <a:srgbClr val="000000"/>
                </a:solidFill>
              </a:rPr>
            </a:br>
            <a:r>
              <a:rPr lang="en-US" sz="2200" dirty="0">
                <a:solidFill>
                  <a:srgbClr val="000000"/>
                </a:solidFill>
              </a:rPr>
              <a:t>(percent)</a:t>
            </a:r>
          </a:p>
        </p:txBody>
      </p:sp>
      <p:cxnSp>
        <p:nvCxnSpPr>
          <p:cNvPr id="14" name="Straight Connector 13"/>
          <p:cNvCxnSpPr/>
          <p:nvPr/>
        </p:nvCxnSpPr>
        <p:spPr>
          <a:xfrm flipV="1">
            <a:off x="1752600" y="5186152"/>
            <a:ext cx="6899564" cy="1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3632200" y="5186152"/>
            <a:ext cx="330200" cy="173248"/>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318000" y="3712952"/>
            <a:ext cx="106362" cy="846348"/>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flipV="1">
            <a:off x="2060584" y="4409654"/>
            <a:ext cx="193675" cy="65764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37202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classical theory of inflation</a:t>
            </a:r>
          </a:p>
          <a:p>
            <a:pPr lvl="1">
              <a:buClr>
                <a:schemeClr val="tx1">
                  <a:lumMod val="50000"/>
                  <a:lumOff val="50000"/>
                </a:schemeClr>
              </a:buClr>
            </a:pPr>
            <a:r>
              <a:rPr lang="en-US" sz="2600" dirty="0"/>
              <a:t>causes</a:t>
            </a:r>
          </a:p>
          <a:p>
            <a:pPr lvl="1">
              <a:buClr>
                <a:schemeClr val="tx1">
                  <a:lumMod val="50000"/>
                  <a:lumOff val="50000"/>
                </a:schemeClr>
              </a:buClr>
            </a:pPr>
            <a:r>
              <a:rPr lang="en-US" sz="2600" dirty="0"/>
              <a:t>effects</a:t>
            </a:r>
          </a:p>
          <a:p>
            <a:pPr lvl="1">
              <a:buClr>
                <a:schemeClr val="tx1">
                  <a:lumMod val="50000"/>
                  <a:lumOff val="50000"/>
                </a:schemeClr>
              </a:buClr>
            </a:pPr>
            <a:r>
              <a:rPr lang="en-US" sz="2600" dirty="0"/>
              <a:t>social costs</a:t>
            </a:r>
          </a:p>
          <a:p>
            <a:pPr>
              <a:buClr>
                <a:schemeClr val="tx1">
                  <a:lumMod val="50000"/>
                  <a:lumOff val="50000"/>
                </a:schemeClr>
              </a:buClr>
            </a:pPr>
            <a:r>
              <a:rPr lang="en-US" sz="2700" dirty="0"/>
              <a:t>“Classical”</a:t>
            </a:r>
            <a:r>
              <a:rPr lang="en-US" sz="2400" dirty="0"/>
              <a:t>—</a:t>
            </a:r>
            <a:r>
              <a:rPr lang="en-US" sz="2700" dirty="0"/>
              <a:t>assumes prices are flexible &amp; markets clear </a:t>
            </a:r>
          </a:p>
          <a:p>
            <a:pPr>
              <a:buClr>
                <a:schemeClr val="tx1">
                  <a:lumMod val="50000"/>
                  <a:lumOff val="50000"/>
                </a:schemeClr>
              </a:buClr>
            </a:pPr>
            <a:r>
              <a:rPr lang="en-US" sz="2700" dirty="0"/>
              <a:t>Applies to the long run </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797952479"/>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latin typeface="+mj-lt"/>
              </a:rPr>
              <a:t>U.S. inflation and </a:t>
            </a:r>
            <a:r>
              <a:rPr lang="en-US" sz="3000" dirty="0">
                <a:solidFill>
                  <a:srgbClr val="336699"/>
                </a:solidFill>
              </a:rPr>
              <a:t>m</a:t>
            </a:r>
            <a:r>
              <a:rPr lang="en-US" sz="3000" dirty="0">
                <a:solidFill>
                  <a:srgbClr val="336699"/>
                </a:solidFill>
                <a:latin typeface="+mj-lt"/>
              </a:rPr>
              <a:t>oney growth, </a:t>
            </a:r>
            <a:br>
              <a:rPr lang="en-US" sz="3000" dirty="0">
                <a:solidFill>
                  <a:srgbClr val="336699"/>
                </a:solidFill>
                <a:latin typeface="+mj-lt"/>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grpSp>
        <p:nvGrpSpPr>
          <p:cNvPr id="2" name="Group 119"/>
          <p:cNvGrpSpPr>
            <a:grpSpLocks/>
          </p:cNvGrpSpPr>
          <p:nvPr/>
        </p:nvGrpSpPr>
        <p:grpSpPr bwMode="auto">
          <a:xfrm>
            <a:off x="4587647" y="1631626"/>
            <a:ext cx="2322513" cy="606428"/>
            <a:chOff x="3280" y="1402"/>
            <a:chExt cx="1463" cy="382"/>
          </a:xfrm>
        </p:grpSpPr>
        <p:sp>
          <p:nvSpPr>
            <p:cNvPr id="46088" name="Text Box 120"/>
            <p:cNvSpPr txBox="1">
              <a:spLocks noChangeArrowheads="1"/>
            </p:cNvSpPr>
            <p:nvPr/>
          </p:nvSpPr>
          <p:spPr bwMode="auto">
            <a:xfrm>
              <a:off x="3324" y="1402"/>
              <a:ext cx="1419" cy="271"/>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i="1" dirty="0">
                  <a:solidFill>
                    <a:srgbClr val="006600"/>
                  </a:solidFill>
                </a:rPr>
                <a:t>M2 growth rate</a:t>
              </a:r>
            </a:p>
          </p:txBody>
        </p:sp>
        <p:sp>
          <p:nvSpPr>
            <p:cNvPr id="46089" name="Line 121"/>
            <p:cNvSpPr>
              <a:spLocks noChangeShapeType="1"/>
            </p:cNvSpPr>
            <p:nvPr/>
          </p:nvSpPr>
          <p:spPr bwMode="auto">
            <a:xfrm flipV="1">
              <a:off x="3280" y="1637"/>
              <a:ext cx="225" cy="1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200">
                <a:solidFill>
                  <a:srgbClr val="000000"/>
                </a:solidFill>
              </a:endParaRPr>
            </a:p>
          </p:txBody>
        </p:sp>
      </p:grpSp>
      <p:grpSp>
        <p:nvGrpSpPr>
          <p:cNvPr id="3" name="Group 115"/>
          <p:cNvGrpSpPr>
            <a:grpSpLocks/>
          </p:cNvGrpSpPr>
          <p:nvPr/>
        </p:nvGrpSpPr>
        <p:grpSpPr bwMode="auto">
          <a:xfrm>
            <a:off x="3168725" y="5368105"/>
            <a:ext cx="1470627" cy="784228"/>
            <a:chOff x="2211" y="3047"/>
            <a:chExt cx="785" cy="494"/>
          </a:xfrm>
        </p:grpSpPr>
        <p:sp>
          <p:nvSpPr>
            <p:cNvPr id="46086" name="Line 116"/>
            <p:cNvSpPr>
              <a:spLocks noChangeShapeType="1"/>
            </p:cNvSpPr>
            <p:nvPr/>
          </p:nvSpPr>
          <p:spPr bwMode="auto">
            <a:xfrm flipV="1">
              <a:off x="2849" y="3047"/>
              <a:ext cx="147" cy="17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200">
                <a:solidFill>
                  <a:srgbClr val="000000"/>
                </a:solidFill>
              </a:endParaRPr>
            </a:p>
          </p:txBody>
        </p:sp>
        <p:sp>
          <p:nvSpPr>
            <p:cNvPr id="46087" name="Text Box 117"/>
            <p:cNvSpPr txBox="1">
              <a:spLocks noChangeArrowheads="1"/>
            </p:cNvSpPr>
            <p:nvPr/>
          </p:nvSpPr>
          <p:spPr bwMode="auto">
            <a:xfrm>
              <a:off x="2211" y="3095"/>
              <a:ext cx="702" cy="446"/>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400"/>
                </a:lnSpc>
                <a:spcBef>
                  <a:spcPts val="0"/>
                </a:spcBef>
              </a:pPr>
              <a:r>
                <a:rPr lang="en-US" sz="2200" i="1" dirty="0">
                  <a:solidFill>
                    <a:srgbClr val="C00000"/>
                  </a:solidFill>
                </a:rPr>
                <a:t>inflation rate</a:t>
              </a:r>
            </a:p>
          </p:txBody>
        </p:sp>
      </p:grpSp>
    </p:spTree>
    <p:extLst>
      <p:ext uri="{BB962C8B-B14F-4D97-AF65-F5344CB8AC3E}">
        <p14:creationId xmlns:p14="http://schemas.microsoft.com/office/powerpoint/2010/main" val="8273759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7" dur="500"/>
                                        <p:tgtEl>
                                          <p:spTgt spid="10">
                                            <p:graphicEl>
                                              <a:chart seriesIdx="0" categoryIdx="-4" bldStep="series"/>
                                            </p:graphic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15" dur="500"/>
                                        <p:tgtEl>
                                          <p:spTgt spid="10">
                                            <p:graphicEl>
                                              <a:chart seriesIdx="1" categoryIdx="-4" bldStep="series"/>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series" animBg="0"/>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2132833118"/>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rPr>
              <a:t>U.S. inflation and money growth, </a:t>
            </a:r>
            <a:br>
              <a:rPr lang="en-US" sz="3000" dirty="0">
                <a:solidFill>
                  <a:srgbClr val="336699"/>
                </a:solidFill>
              </a:rPr>
            </a:br>
            <a:r>
              <a:rPr lang="en-US" sz="2800" dirty="0">
                <a:solidFill>
                  <a:srgbClr val="336699"/>
                </a:solidFill>
              </a:rPr>
              <a:t>1960</a:t>
            </a:r>
            <a:r>
              <a:rPr lang="en-US" sz="2800" dirty="0">
                <a:solidFill>
                  <a:srgbClr val="336699"/>
                </a:solidFill>
                <a:latin typeface="Arial"/>
              </a:rPr>
              <a:t>-</a:t>
            </a:r>
            <a:r>
              <a:rPr lang="en-US" sz="2800" dirty="0">
                <a:solidFill>
                  <a:srgbClr val="336699"/>
                </a:solidFill>
              </a:rPr>
              <a:t>2014</a:t>
            </a:r>
            <a:endParaRPr lang="en-US" sz="3000" dirty="0">
              <a:solidFill>
                <a:srgbClr val="336699"/>
              </a:solidFill>
            </a:endParaRPr>
          </a:p>
        </p:txBody>
      </p:sp>
      <p:sp>
        <p:nvSpPr>
          <p:cNvPr id="11" name="Text Box 118"/>
          <p:cNvSpPr txBox="1">
            <a:spLocks noChangeArrowheads="1"/>
          </p:cNvSpPr>
          <p:nvPr/>
        </p:nvSpPr>
        <p:spPr bwMode="auto">
          <a:xfrm>
            <a:off x="3840095" y="1034771"/>
            <a:ext cx="4699000" cy="1200150"/>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a:solidFill>
                  <a:srgbClr val="000000"/>
                </a:solidFill>
              </a:rPr>
              <a:t>Inflation and money growth </a:t>
            </a:r>
            <a:br>
              <a:rPr lang="en-US" sz="2400" i="1" dirty="0">
                <a:solidFill>
                  <a:srgbClr val="000000"/>
                </a:solidFill>
              </a:rPr>
            </a:br>
            <a:r>
              <a:rPr lang="en-US" sz="2400" i="1" dirty="0">
                <a:solidFill>
                  <a:srgbClr val="000000"/>
                </a:solidFill>
              </a:rPr>
              <a:t>have the same long-run trends, </a:t>
            </a:r>
            <a:br>
              <a:rPr lang="en-US" sz="2400" i="1" dirty="0">
                <a:solidFill>
                  <a:srgbClr val="000000"/>
                </a:solidFill>
              </a:rPr>
            </a:br>
            <a:r>
              <a:rPr lang="en-US" sz="2400" i="1" dirty="0">
                <a:solidFill>
                  <a:srgbClr val="000000"/>
                </a:solidFill>
              </a:rPr>
              <a:t>as the quantity theory predicts.</a:t>
            </a:r>
          </a:p>
        </p:txBody>
      </p:sp>
    </p:spTree>
    <p:extLst>
      <p:ext uri="{BB962C8B-B14F-4D97-AF65-F5344CB8AC3E}">
        <p14:creationId xmlns:p14="http://schemas.microsoft.com/office/powerpoint/2010/main" val="38199717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t>Seigniorage</a:t>
            </a:r>
          </a:p>
        </p:txBody>
      </p:sp>
      <p:sp>
        <p:nvSpPr>
          <p:cNvPr id="86021" name="Rectangle 5"/>
          <p:cNvSpPr>
            <a:spLocks noGrp="1" noChangeArrowheads="1"/>
          </p:cNvSpPr>
          <p:nvPr>
            <p:ph type="body" idx="1"/>
          </p:nvPr>
        </p:nvSpPr>
        <p:spPr/>
        <p:txBody>
          <a:bodyPr/>
          <a:lstStyle/>
          <a:p>
            <a:pPr eaLnBrk="1" hangingPunct="1"/>
            <a:r>
              <a:rPr lang="en-US" dirty="0"/>
              <a:t>To spend more without raising taxes or selling bonds, the </a:t>
            </a:r>
            <a:r>
              <a:rPr lang="en-US" dirty="0" err="1"/>
              <a:t>govt</a:t>
            </a:r>
            <a:r>
              <a:rPr lang="en-US" dirty="0"/>
              <a:t> can print money.</a:t>
            </a:r>
          </a:p>
          <a:p>
            <a:pPr eaLnBrk="1" hangingPunct="1"/>
            <a:r>
              <a:rPr lang="en-US" dirty="0"/>
              <a:t>The “revenue” raised from printing money </a:t>
            </a:r>
            <a:br>
              <a:rPr lang="en-US" dirty="0"/>
            </a:br>
            <a:r>
              <a:rPr lang="en-US" dirty="0"/>
              <a:t>is called </a:t>
            </a:r>
            <a:r>
              <a:rPr lang="en-US" b="1" dirty="0">
                <a:solidFill>
                  <a:srgbClr val="CC0000"/>
                </a:solidFill>
              </a:rPr>
              <a:t>seigniorage</a:t>
            </a:r>
            <a:r>
              <a:rPr lang="en-US" dirty="0"/>
              <a:t>. </a:t>
            </a:r>
            <a:br>
              <a:rPr lang="en-US" dirty="0"/>
            </a:br>
            <a:r>
              <a:rPr lang="en-US" dirty="0"/>
              <a:t>(pronounced SEEN-your-</a:t>
            </a:r>
            <a:r>
              <a:rPr lang="en-US" dirty="0" err="1"/>
              <a:t>idge</a:t>
            </a:r>
            <a:r>
              <a:rPr lang="en-US" dirty="0"/>
              <a:t>).</a:t>
            </a:r>
          </a:p>
          <a:p>
            <a:pPr eaLnBrk="1" hangingPunct="1"/>
            <a:r>
              <a:rPr lang="en-US" dirty="0"/>
              <a:t>The </a:t>
            </a:r>
            <a:r>
              <a:rPr lang="en-US" b="1" dirty="0">
                <a:solidFill>
                  <a:srgbClr val="CC0000"/>
                </a:solidFill>
              </a:rPr>
              <a:t>inflation tax</a:t>
            </a:r>
            <a:r>
              <a:rPr lang="en-US" dirty="0"/>
              <a:t>:</a:t>
            </a:r>
            <a:br>
              <a:rPr lang="en-US" dirty="0"/>
            </a:br>
            <a:r>
              <a:rPr lang="en-US" dirty="0"/>
              <a:t>Printing money to raise revenue causes inflation.  Inflation is like a tax on people who hold money.</a:t>
            </a:r>
          </a:p>
        </p:txBody>
      </p:sp>
    </p:spTree>
    <p:extLst>
      <p:ext uri="{BB962C8B-B14F-4D97-AF65-F5344CB8AC3E}">
        <p14:creationId xmlns:p14="http://schemas.microsoft.com/office/powerpoint/2010/main" val="859819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animEffect transition="in" filter="wipe(left)">
                                      <p:cBhvr>
                                        <p:cTn id="7" dur="500"/>
                                        <p:tgtEl>
                                          <p:spTgt spid="860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1">
                                            <p:txEl>
                                              <p:pRg st="1" end="1"/>
                                            </p:txEl>
                                          </p:spTgt>
                                        </p:tgtEl>
                                        <p:attrNameLst>
                                          <p:attrName>style.visibility</p:attrName>
                                        </p:attrNameLst>
                                      </p:cBhvr>
                                      <p:to>
                                        <p:strVal val="visible"/>
                                      </p:to>
                                    </p:set>
                                    <p:animEffect transition="in" filter="wipe(left)">
                                      <p:cBhvr>
                                        <p:cTn id="12" dur="500"/>
                                        <p:tgtEl>
                                          <p:spTgt spid="860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1">
                                            <p:txEl>
                                              <p:pRg st="2" end="2"/>
                                            </p:txEl>
                                          </p:spTgt>
                                        </p:tgtEl>
                                        <p:attrNameLst>
                                          <p:attrName>style.visibility</p:attrName>
                                        </p:attrNameLst>
                                      </p:cBhvr>
                                      <p:to>
                                        <p:strVal val="visible"/>
                                      </p:to>
                                    </p:set>
                                    <p:animEffect transition="in" filter="wipe(left)">
                                      <p:cBhvr>
                                        <p:cTn id="17" dur="500"/>
                                        <p:tgtEl>
                                          <p:spTgt spid="860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Inflation and interest rates</a:t>
            </a:r>
          </a:p>
        </p:txBody>
      </p:sp>
      <p:sp>
        <p:nvSpPr>
          <p:cNvPr id="88067" name="Rectangle 3"/>
          <p:cNvSpPr>
            <a:spLocks noGrp="1" noChangeArrowheads="1"/>
          </p:cNvSpPr>
          <p:nvPr>
            <p:ph type="body" idx="1"/>
          </p:nvPr>
        </p:nvSpPr>
        <p:spPr/>
        <p:txBody>
          <a:bodyPr/>
          <a:lstStyle/>
          <a:p>
            <a:pPr eaLnBrk="1" hangingPunct="1"/>
            <a:r>
              <a:rPr lang="en-US" dirty="0"/>
              <a:t>Nominal interest rate, </a:t>
            </a:r>
            <a:r>
              <a:rPr lang="en-US" b="1" i="1" dirty="0" err="1"/>
              <a:t>i</a:t>
            </a:r>
            <a:br>
              <a:rPr lang="en-US" dirty="0"/>
            </a:br>
            <a:r>
              <a:rPr lang="en-US" dirty="0"/>
              <a:t>not adjusted for inflation</a:t>
            </a:r>
          </a:p>
          <a:p>
            <a:pPr eaLnBrk="1" hangingPunct="1"/>
            <a:r>
              <a:rPr lang="en-US" dirty="0"/>
              <a:t>Real interest rate, </a:t>
            </a:r>
            <a:r>
              <a:rPr lang="en-US" b="1" i="1" dirty="0"/>
              <a:t>r</a:t>
            </a:r>
            <a:br>
              <a:rPr lang="en-US" dirty="0"/>
            </a:br>
            <a:r>
              <a:rPr lang="en-US" dirty="0"/>
              <a:t>adjusted for inflation:</a:t>
            </a:r>
            <a:br>
              <a:rPr lang="en-US" dirty="0"/>
            </a:br>
            <a:r>
              <a:rPr lang="en-US" dirty="0"/>
              <a:t>	</a:t>
            </a:r>
            <a:r>
              <a:rPr lang="en-US" b="1" i="1" dirty="0"/>
              <a:t>r</a:t>
            </a:r>
            <a:r>
              <a:rPr lang="en-US" dirty="0"/>
              <a:t> = </a:t>
            </a:r>
            <a:r>
              <a:rPr lang="en-US" b="1" i="1" dirty="0" err="1"/>
              <a:t>i</a:t>
            </a:r>
            <a:r>
              <a:rPr lang="en-US" dirty="0"/>
              <a:t> </a:t>
            </a:r>
            <a:r>
              <a:rPr lang="en-US" dirty="0">
                <a:latin typeface="Times New Roman"/>
                <a:ea typeface="ＭＳ ゴシック"/>
                <a:cs typeface="Times New Roman"/>
              </a:rPr>
              <a:t>− </a:t>
            </a:r>
            <a:r>
              <a:rPr lang="en-US" sz="3200" i="1" dirty="0">
                <a:solidFill>
                  <a:srgbClr val="000000"/>
                </a:solidFill>
                <a:latin typeface="Times New Roman"/>
                <a:ea typeface="Lucida Grande"/>
                <a:cs typeface="Times New Roman"/>
              </a:rPr>
              <a:t>π</a:t>
            </a:r>
            <a:endParaRPr lang="en-US" b="1" i="1" dirty="0">
              <a:sym typeface="Symbol" pitchFamily="18" charset="2"/>
            </a:endParaRPr>
          </a:p>
        </p:txBody>
      </p:sp>
    </p:spTree>
    <p:extLst>
      <p:ext uri="{BB962C8B-B14F-4D97-AF65-F5344CB8AC3E}">
        <p14:creationId xmlns:p14="http://schemas.microsoft.com/office/powerpoint/2010/main" val="15455814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500"/>
                                        <p:tgtEl>
                                          <p:spTgt spid="88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dirty="0"/>
              <a:t>The Fisher effect</a:t>
            </a:r>
          </a:p>
        </p:txBody>
      </p:sp>
      <p:sp>
        <p:nvSpPr>
          <p:cNvPr id="90117" name="Rectangle 5"/>
          <p:cNvSpPr>
            <a:spLocks noGrp="1" noChangeArrowheads="1"/>
          </p:cNvSpPr>
          <p:nvPr>
            <p:ph type="body" idx="1"/>
          </p:nvPr>
        </p:nvSpPr>
        <p:spPr/>
        <p:txBody>
          <a:bodyPr/>
          <a:lstStyle/>
          <a:p>
            <a:pPr eaLnBrk="1" hangingPunct="1"/>
            <a:r>
              <a:rPr lang="en-US" dirty="0">
                <a:sym typeface="Symbol" pitchFamily="18" charset="2"/>
              </a:rPr>
              <a:t>The Fisher equation:</a:t>
            </a:r>
            <a:r>
              <a:rPr lang="en-US" dirty="0"/>
              <a:t>  </a:t>
            </a:r>
            <a:r>
              <a:rPr lang="en-US" b="1" i="1" dirty="0" err="1"/>
              <a:t>i</a:t>
            </a:r>
            <a:r>
              <a:rPr lang="en-US" dirty="0"/>
              <a:t> = </a:t>
            </a:r>
            <a:r>
              <a:rPr lang="en-US" b="1" i="1" dirty="0"/>
              <a:t>r</a:t>
            </a:r>
            <a:r>
              <a:rPr lang="en-US" dirty="0"/>
              <a:t> + </a:t>
            </a:r>
            <a:r>
              <a:rPr lang="en-US" sz="3200" i="1" dirty="0">
                <a:solidFill>
                  <a:srgbClr val="000000"/>
                </a:solidFill>
                <a:latin typeface="Times New Roman"/>
                <a:ea typeface="Lucida Grande"/>
                <a:cs typeface="Times New Roman"/>
              </a:rPr>
              <a:t>π</a:t>
            </a:r>
            <a:endParaRPr lang="en-US" b="1" i="1" dirty="0">
              <a:sym typeface="Symbol" pitchFamily="18" charset="2"/>
            </a:endParaRPr>
          </a:p>
          <a:p>
            <a:pPr eaLnBrk="1" hangingPunct="1"/>
            <a:r>
              <a:rPr lang="en-US" dirty="0">
                <a:sym typeface="Symbol" pitchFamily="18" charset="2"/>
              </a:rPr>
              <a:t>Chapter 3:  </a:t>
            </a:r>
            <a:r>
              <a:rPr lang="en-US" b="1" i="1" dirty="0">
                <a:latin typeface="Tahoma" pitchFamily="34" charset="0"/>
                <a:sym typeface="Symbol" pitchFamily="18" charset="2"/>
              </a:rPr>
              <a:t>S</a:t>
            </a:r>
            <a:r>
              <a:rPr lang="en-US" dirty="0">
                <a:sym typeface="Symbol" pitchFamily="18" charset="2"/>
              </a:rPr>
              <a:t> = </a:t>
            </a:r>
            <a:r>
              <a:rPr lang="en-US" b="1" i="1" dirty="0">
                <a:latin typeface="Tahoma" pitchFamily="34" charset="0"/>
                <a:sym typeface="Symbol" pitchFamily="18" charset="2"/>
              </a:rPr>
              <a:t>I</a:t>
            </a:r>
            <a:r>
              <a:rPr lang="en-US" dirty="0">
                <a:sym typeface="Symbol" pitchFamily="18" charset="2"/>
              </a:rPr>
              <a:t>  determines </a:t>
            </a:r>
            <a:r>
              <a:rPr lang="en-US" b="1" i="1" dirty="0">
                <a:sym typeface="Symbol" pitchFamily="18" charset="2"/>
              </a:rPr>
              <a:t>r</a:t>
            </a:r>
            <a:r>
              <a:rPr lang="en-US" sz="900" dirty="0">
                <a:sym typeface="Symbol" pitchFamily="18" charset="2"/>
              </a:rPr>
              <a:t> </a:t>
            </a:r>
            <a:r>
              <a:rPr lang="en-US" dirty="0">
                <a:sym typeface="Symbol" pitchFamily="18" charset="2"/>
              </a:rPr>
              <a:t>. </a:t>
            </a:r>
          </a:p>
          <a:p>
            <a:pPr eaLnBrk="1" hangingPunct="1"/>
            <a:r>
              <a:rPr lang="en-US" dirty="0">
                <a:sym typeface="Symbol" pitchFamily="18" charset="2"/>
              </a:rPr>
              <a:t>Hence, an increase in </a:t>
            </a:r>
            <a:r>
              <a:rPr lang="en-US" sz="3200" i="1" dirty="0">
                <a:solidFill>
                  <a:srgbClr val="000000"/>
                </a:solidFill>
                <a:latin typeface="Times New Roman"/>
                <a:ea typeface="Lucida Grande"/>
                <a:cs typeface="Times New Roman"/>
              </a:rPr>
              <a:t>π</a:t>
            </a:r>
            <a:r>
              <a:rPr lang="en-US" dirty="0">
                <a:sym typeface="Symbol" pitchFamily="18" charset="2"/>
              </a:rPr>
              <a:t> causes an equal increase in </a:t>
            </a:r>
            <a:r>
              <a:rPr lang="en-US" b="1" i="1" dirty="0" err="1">
                <a:sym typeface="Symbol" pitchFamily="18" charset="2"/>
              </a:rPr>
              <a:t>i</a:t>
            </a:r>
            <a:r>
              <a:rPr lang="en-US" dirty="0">
                <a:sym typeface="Symbol" pitchFamily="18" charset="2"/>
              </a:rPr>
              <a:t>.</a:t>
            </a:r>
          </a:p>
          <a:p>
            <a:pPr eaLnBrk="1" hangingPunct="1"/>
            <a:r>
              <a:rPr lang="en-US" dirty="0">
                <a:sym typeface="Symbol" pitchFamily="18" charset="2"/>
              </a:rPr>
              <a:t>This one-for-one relationship is called the </a:t>
            </a:r>
            <a:r>
              <a:rPr lang="en-US" b="1" dirty="0">
                <a:solidFill>
                  <a:srgbClr val="CC0000"/>
                </a:solidFill>
                <a:sym typeface="Symbol" pitchFamily="18" charset="2"/>
              </a:rPr>
              <a:t>Fisher effect</a:t>
            </a:r>
            <a:r>
              <a:rPr lang="en-US" dirty="0">
                <a:sym typeface="Symbol" pitchFamily="18" charset="2"/>
              </a:rPr>
              <a:t>. </a:t>
            </a:r>
          </a:p>
        </p:txBody>
      </p:sp>
    </p:spTree>
    <p:extLst>
      <p:ext uri="{BB962C8B-B14F-4D97-AF65-F5344CB8AC3E}">
        <p14:creationId xmlns:p14="http://schemas.microsoft.com/office/powerpoint/2010/main" val="21163418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wipe(left)">
                                      <p:cBhvr>
                                        <p:cTn id="7" dur="500"/>
                                        <p:tgtEl>
                                          <p:spTgt spid="90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7">
                                            <p:txEl>
                                              <p:pRg st="1" end="1"/>
                                            </p:txEl>
                                          </p:spTgt>
                                        </p:tgtEl>
                                        <p:attrNameLst>
                                          <p:attrName>style.visibility</p:attrName>
                                        </p:attrNameLst>
                                      </p:cBhvr>
                                      <p:to>
                                        <p:strVal val="visible"/>
                                      </p:to>
                                    </p:set>
                                    <p:animEffect transition="in" filter="wipe(left)">
                                      <p:cBhvr>
                                        <p:cTn id="12" dur="500"/>
                                        <p:tgtEl>
                                          <p:spTgt spid="901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7">
                                            <p:txEl>
                                              <p:pRg st="2" end="2"/>
                                            </p:txEl>
                                          </p:spTgt>
                                        </p:tgtEl>
                                        <p:attrNameLst>
                                          <p:attrName>style.visibility</p:attrName>
                                        </p:attrNameLst>
                                      </p:cBhvr>
                                      <p:to>
                                        <p:strVal val="visible"/>
                                      </p:to>
                                    </p:set>
                                    <p:animEffect transition="in" filter="wipe(left)">
                                      <p:cBhvr>
                                        <p:cTn id="17" dur="500"/>
                                        <p:tgtEl>
                                          <p:spTgt spid="901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7">
                                            <p:txEl>
                                              <p:pRg st="3" end="3"/>
                                            </p:txEl>
                                          </p:spTgt>
                                        </p:tgtEl>
                                        <p:attrNameLst>
                                          <p:attrName>style.visibility</p:attrName>
                                        </p:attrNameLst>
                                      </p:cBhvr>
                                      <p:to>
                                        <p:strVal val="visible"/>
                                      </p:to>
                                    </p:set>
                                    <p:animEffect transition="in" filter="wipe(left)">
                                      <p:cBhvr>
                                        <p:cTn id="22" dur="500"/>
                                        <p:tgtEl>
                                          <p:spTgt spid="901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197916007"/>
              </p:ext>
            </p:extLst>
          </p:nvPr>
        </p:nvGraphicFramePr>
        <p:xfrm>
          <a:off x="0" y="1280160"/>
          <a:ext cx="9144000" cy="5532120"/>
        </p:xfrm>
        <a:graphic>
          <a:graphicData uri="http://schemas.openxmlformats.org/drawingml/2006/chart">
            <c:chart xmlns:c="http://schemas.openxmlformats.org/drawingml/2006/chart" xmlns:r="http://schemas.openxmlformats.org/officeDocument/2006/relationships" r:id="rId3"/>
          </a:graphicData>
        </a:graphic>
      </p:graphicFrame>
      <p:sp>
        <p:nvSpPr>
          <p:cNvPr id="56322" name="Title 1"/>
          <p:cNvSpPr>
            <a:spLocks noGrp="1"/>
          </p:cNvSpPr>
          <p:nvPr>
            <p:ph type="title"/>
          </p:nvPr>
        </p:nvSpPr>
        <p:spPr>
          <a:xfrm>
            <a:off x="466725" y="222890"/>
            <a:ext cx="8245475" cy="939800"/>
          </a:xfrm>
        </p:spPr>
        <p:txBody>
          <a:bodyPr/>
          <a:lstStyle/>
          <a:p>
            <a:pPr>
              <a:defRPr/>
            </a:pPr>
            <a:r>
              <a:rPr lang="en-US" sz="3000" dirty="0">
                <a:solidFill>
                  <a:srgbClr val="336699"/>
                </a:solidFill>
                <a:latin typeface="+mj-lt"/>
              </a:rPr>
              <a:t>U.S. inflation and nominal interest rates, </a:t>
            </a:r>
            <a:br>
              <a:rPr lang="en-US" sz="3000" dirty="0">
                <a:solidFill>
                  <a:srgbClr val="336699"/>
                </a:solidFill>
                <a:latin typeface="+mj-lt"/>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grpSp>
        <p:nvGrpSpPr>
          <p:cNvPr id="2" name="Group 14"/>
          <p:cNvGrpSpPr>
            <a:grpSpLocks/>
          </p:cNvGrpSpPr>
          <p:nvPr/>
        </p:nvGrpSpPr>
        <p:grpSpPr bwMode="auto">
          <a:xfrm>
            <a:off x="2690536" y="4873852"/>
            <a:ext cx="2008188" cy="1158875"/>
            <a:chOff x="2743200" y="4612958"/>
            <a:chExt cx="2008683" cy="1160575"/>
          </a:xfrm>
        </p:grpSpPr>
        <p:sp>
          <p:nvSpPr>
            <p:cNvPr id="51208" name="TextBox 3"/>
            <p:cNvSpPr txBox="1">
              <a:spLocks noChangeArrowheads="1"/>
            </p:cNvSpPr>
            <p:nvPr/>
          </p:nvSpPr>
          <p:spPr bwMode="auto">
            <a:xfrm>
              <a:off x="2743200" y="5311868"/>
              <a:ext cx="200868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000000"/>
                  </a:solidFill>
                </a:rPr>
                <a:t>inflation rate</a:t>
              </a:r>
            </a:p>
          </p:txBody>
        </p:sp>
        <p:cxnSp>
          <p:nvCxnSpPr>
            <p:cNvPr id="7" name="Straight Connector 6"/>
            <p:cNvCxnSpPr/>
            <p:nvPr/>
          </p:nvCxnSpPr>
          <p:spPr>
            <a:xfrm rot="5400000" flipH="1" flipV="1">
              <a:off x="3644640" y="4702362"/>
              <a:ext cx="793324" cy="614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5"/>
          <p:cNvGrpSpPr>
            <a:grpSpLocks/>
          </p:cNvGrpSpPr>
          <p:nvPr/>
        </p:nvGrpSpPr>
        <p:grpSpPr bwMode="auto">
          <a:xfrm>
            <a:off x="5093293" y="2169060"/>
            <a:ext cx="1976438" cy="1500187"/>
            <a:chOff x="5174105" y="2026169"/>
            <a:chExt cx="1976203" cy="1500546"/>
          </a:xfrm>
        </p:grpSpPr>
        <p:sp>
          <p:nvSpPr>
            <p:cNvPr id="51206" name="TextBox 4"/>
            <p:cNvSpPr txBox="1">
              <a:spLocks noChangeArrowheads="1"/>
            </p:cNvSpPr>
            <p:nvPr/>
          </p:nvSpPr>
          <p:spPr bwMode="auto">
            <a:xfrm>
              <a:off x="5174105" y="2026169"/>
              <a:ext cx="197620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000000"/>
                  </a:solidFill>
                </a:rPr>
                <a:t>nominal interest rate</a:t>
              </a:r>
            </a:p>
          </p:txBody>
        </p:sp>
        <p:cxnSp>
          <p:nvCxnSpPr>
            <p:cNvPr id="9" name="Straight Connector 8"/>
            <p:cNvCxnSpPr/>
            <p:nvPr/>
          </p:nvCxnSpPr>
          <p:spPr>
            <a:xfrm rot="5400000" flipH="1" flipV="1">
              <a:off x="5358106" y="2885314"/>
              <a:ext cx="711370" cy="571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2972614"/>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3" name="Chart 22"/>
          <p:cNvGraphicFramePr>
            <a:graphicFrameLocks noGrp="1"/>
          </p:cNvGraphicFramePr>
          <p:nvPr>
            <p:extLst>
              <p:ext uri="{D42A27DB-BD31-4B8C-83A1-F6EECF244321}">
                <p14:modId xmlns:p14="http://schemas.microsoft.com/office/powerpoint/2010/main" val="1788844921"/>
              </p:ext>
            </p:extLst>
          </p:nvPr>
        </p:nvGraphicFramePr>
        <p:xfrm>
          <a:off x="1684867" y="1110601"/>
          <a:ext cx="7306056" cy="5380510"/>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p:txBody>
          <a:bodyPr/>
          <a:lstStyle/>
          <a:p>
            <a:r>
              <a:rPr lang="en-US" sz="3000" dirty="0">
                <a:solidFill>
                  <a:srgbClr val="336699"/>
                </a:solidFill>
              </a:rPr>
              <a:t>Inflation and nominal interest rates </a:t>
            </a:r>
            <a:br>
              <a:rPr lang="en-US" sz="3000" dirty="0">
                <a:solidFill>
                  <a:srgbClr val="336699"/>
                </a:solidFill>
              </a:rPr>
            </a:br>
            <a:r>
              <a:rPr lang="en-US" sz="3000" dirty="0">
                <a:solidFill>
                  <a:srgbClr val="336699"/>
                </a:solidFill>
              </a:rPr>
              <a:t>in 100 countries</a:t>
            </a:r>
          </a:p>
        </p:txBody>
      </p:sp>
      <p:sp>
        <p:nvSpPr>
          <p:cNvPr id="52228" name="TextBox 3"/>
          <p:cNvSpPr txBox="1">
            <a:spLocks noChangeArrowheads="1"/>
          </p:cNvSpPr>
          <p:nvPr/>
        </p:nvSpPr>
        <p:spPr bwMode="auto">
          <a:xfrm>
            <a:off x="28045" y="1395589"/>
            <a:ext cx="1738313"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200" dirty="0">
                <a:solidFill>
                  <a:srgbClr val="000000"/>
                </a:solidFill>
              </a:rPr>
              <a:t>Nominal </a:t>
            </a:r>
            <a:br>
              <a:rPr lang="en-US" sz="2200" dirty="0">
                <a:solidFill>
                  <a:srgbClr val="000000"/>
                </a:solidFill>
              </a:rPr>
            </a:br>
            <a:r>
              <a:rPr lang="en-US" sz="2200" dirty="0">
                <a:solidFill>
                  <a:srgbClr val="000000"/>
                </a:solidFill>
              </a:rPr>
              <a:t>interest rate</a:t>
            </a:r>
            <a:br>
              <a:rPr lang="en-US" sz="2200" dirty="0">
                <a:solidFill>
                  <a:srgbClr val="000000"/>
                </a:solidFill>
              </a:rPr>
            </a:br>
            <a:r>
              <a:rPr lang="en-US" sz="2000" dirty="0">
                <a:solidFill>
                  <a:srgbClr val="000000"/>
                </a:solidFill>
              </a:rPr>
              <a:t>(percent)</a:t>
            </a:r>
          </a:p>
        </p:txBody>
      </p:sp>
      <p:sp>
        <p:nvSpPr>
          <p:cNvPr id="52229" name="TextBox 4"/>
          <p:cNvSpPr txBox="1">
            <a:spLocks noChangeArrowheads="1"/>
          </p:cNvSpPr>
          <p:nvPr/>
        </p:nvSpPr>
        <p:spPr bwMode="auto">
          <a:xfrm>
            <a:off x="3069519" y="6252734"/>
            <a:ext cx="469265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dirty="0">
                <a:solidFill>
                  <a:srgbClr val="000000"/>
                </a:solidFill>
              </a:rPr>
              <a:t>Inflation rate </a:t>
            </a:r>
            <a:r>
              <a:rPr lang="en-US" sz="2000" dirty="0">
                <a:solidFill>
                  <a:srgbClr val="000000"/>
                </a:solidFill>
              </a:rPr>
              <a:t>(percent)</a:t>
            </a:r>
          </a:p>
        </p:txBody>
      </p:sp>
      <p:sp>
        <p:nvSpPr>
          <p:cNvPr id="25" name="Text Box 12"/>
          <p:cNvSpPr txBox="1">
            <a:spLocks noChangeArrowheads="1"/>
          </p:cNvSpPr>
          <p:nvPr/>
        </p:nvSpPr>
        <p:spPr bwMode="auto">
          <a:xfrm>
            <a:off x="6521450" y="1527973"/>
            <a:ext cx="9525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hangingPunct="1">
              <a:spcBef>
                <a:spcPct val="50000"/>
              </a:spcBef>
            </a:pPr>
            <a:r>
              <a:rPr lang="en-US" sz="1800" i="1" dirty="0"/>
              <a:t>Turkey</a:t>
            </a:r>
          </a:p>
        </p:txBody>
      </p:sp>
      <p:cxnSp>
        <p:nvCxnSpPr>
          <p:cNvPr id="26" name="Straight Connector 25"/>
          <p:cNvCxnSpPr/>
          <p:nvPr/>
        </p:nvCxnSpPr>
        <p:spPr>
          <a:xfrm flipH="1" flipV="1">
            <a:off x="5799668" y="2864557"/>
            <a:ext cx="380999" cy="97366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780966" y="3245556"/>
            <a:ext cx="172034" cy="74787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1523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Applying the theory</a:t>
            </a:r>
          </a:p>
        </p:txBody>
      </p:sp>
      <p:sp>
        <p:nvSpPr>
          <p:cNvPr id="3" name="Content Placeholder 2"/>
          <p:cNvSpPr>
            <a:spLocks noGrp="1"/>
          </p:cNvSpPr>
          <p:nvPr>
            <p:ph idx="1"/>
          </p:nvPr>
        </p:nvSpPr>
        <p:spPr>
          <a:xfrm>
            <a:off x="476250" y="1420916"/>
            <a:ext cx="8210550" cy="4641747"/>
          </a:xfrm>
        </p:spPr>
        <p:txBody>
          <a:bodyPr/>
          <a:lstStyle/>
          <a:p>
            <a:pPr marL="0" indent="0" eaLnBrk="1" hangingPunct="1">
              <a:spcBef>
                <a:spcPct val="25000"/>
              </a:spcBef>
              <a:buNone/>
              <a:defRPr/>
            </a:pPr>
            <a:r>
              <a:rPr lang="en-US" sz="2700" dirty="0"/>
              <a:t>Suppose </a:t>
            </a:r>
            <a:r>
              <a:rPr lang="en-US" sz="2700" b="1" i="1" dirty="0"/>
              <a:t>V</a:t>
            </a:r>
            <a:r>
              <a:rPr lang="en-US" sz="2700" dirty="0"/>
              <a:t> is constant, </a:t>
            </a:r>
            <a:r>
              <a:rPr lang="en-US" sz="2700" b="1" i="1" dirty="0"/>
              <a:t>M</a:t>
            </a:r>
            <a:r>
              <a:rPr lang="en-US" sz="2700" dirty="0"/>
              <a:t> is growing 5% per year, </a:t>
            </a:r>
            <a:br>
              <a:rPr lang="en-US" sz="2700" dirty="0"/>
            </a:br>
            <a:r>
              <a:rPr lang="en-US" sz="2700" b="1" i="1" dirty="0"/>
              <a:t>Y</a:t>
            </a:r>
            <a:r>
              <a:rPr lang="en-US" sz="2700" dirty="0"/>
              <a:t> is growing 2% per year, and </a:t>
            </a:r>
            <a:r>
              <a:rPr lang="en-US" sz="2700" b="1" i="1" dirty="0"/>
              <a:t>r</a:t>
            </a:r>
            <a:r>
              <a:rPr lang="en-US" sz="2700" dirty="0"/>
              <a:t> = 4. </a:t>
            </a:r>
          </a:p>
          <a:p>
            <a:pPr marL="628650" lvl="1" indent="-457200" eaLnBrk="1" hangingPunct="1">
              <a:lnSpc>
                <a:spcPct val="105000"/>
              </a:lnSpc>
              <a:spcBef>
                <a:spcPct val="40000"/>
              </a:spcBef>
              <a:buClr>
                <a:schemeClr val="accent2"/>
              </a:buClr>
              <a:buNone/>
              <a:defRPr/>
            </a:pPr>
            <a:r>
              <a:rPr lang="en-US" b="1" dirty="0">
                <a:solidFill>
                  <a:srgbClr val="5F5F5F"/>
                </a:solidFill>
              </a:rPr>
              <a:t>a.	</a:t>
            </a:r>
            <a:r>
              <a:rPr lang="en-US" dirty="0"/>
              <a:t>Solve for </a:t>
            </a:r>
            <a:r>
              <a:rPr lang="en-US" b="1" i="1" dirty="0" err="1"/>
              <a:t>i</a:t>
            </a:r>
            <a:r>
              <a:rPr lang="en-US" dirty="0"/>
              <a:t>. </a:t>
            </a:r>
          </a:p>
          <a:p>
            <a:pPr marL="628650" lvl="1" indent="-457200" eaLnBrk="1" hangingPunct="1">
              <a:lnSpc>
                <a:spcPct val="105000"/>
              </a:lnSpc>
              <a:spcBef>
                <a:spcPct val="40000"/>
              </a:spcBef>
              <a:buClr>
                <a:schemeClr val="accent2"/>
              </a:buClr>
              <a:buNone/>
              <a:defRPr/>
            </a:pPr>
            <a:r>
              <a:rPr lang="en-US" b="1" dirty="0">
                <a:solidFill>
                  <a:srgbClr val="5F5F5F"/>
                </a:solidFill>
              </a:rPr>
              <a:t>b.	</a:t>
            </a:r>
            <a:r>
              <a:rPr lang="en-US" dirty="0"/>
              <a:t>If the Fed increases the money growth rate by </a:t>
            </a:r>
            <a:br>
              <a:rPr lang="en-US" dirty="0"/>
            </a:br>
            <a:r>
              <a:rPr lang="en-US" dirty="0"/>
              <a:t>2 percentage points per year, find </a:t>
            </a:r>
            <a:r>
              <a:rPr lang="en-US" dirty="0" err="1">
                <a:latin typeface="Times New Roman"/>
                <a:ea typeface="Lucida Grande"/>
                <a:cs typeface="Times New Roman"/>
              </a:rPr>
              <a:t>Δ</a:t>
            </a:r>
            <a:r>
              <a:rPr lang="en-US" b="1" i="1" dirty="0" err="1"/>
              <a:t>i</a:t>
            </a:r>
            <a:r>
              <a:rPr lang="en-US" dirty="0"/>
              <a:t>.</a:t>
            </a:r>
          </a:p>
          <a:p>
            <a:pPr marL="628650" lvl="1" indent="-457200" eaLnBrk="1" hangingPunct="1">
              <a:lnSpc>
                <a:spcPct val="105000"/>
              </a:lnSpc>
              <a:spcBef>
                <a:spcPct val="40000"/>
              </a:spcBef>
              <a:buClr>
                <a:schemeClr val="accent2"/>
              </a:buClr>
              <a:buNone/>
              <a:defRPr/>
            </a:pPr>
            <a:r>
              <a:rPr lang="en-US" b="1" dirty="0">
                <a:solidFill>
                  <a:srgbClr val="5F5F5F"/>
                </a:solidFill>
              </a:rPr>
              <a:t>c.</a:t>
            </a:r>
            <a:r>
              <a:rPr lang="en-US" dirty="0">
                <a:solidFill>
                  <a:srgbClr val="5F5F5F"/>
                </a:solidFill>
              </a:rPr>
              <a:t>	</a:t>
            </a:r>
            <a:r>
              <a:rPr lang="en-US" dirty="0"/>
              <a:t>Suppose the growth rate of </a:t>
            </a:r>
            <a:r>
              <a:rPr lang="en-US" b="1" i="1" dirty="0"/>
              <a:t>Y</a:t>
            </a:r>
            <a:r>
              <a:rPr lang="en-US" dirty="0"/>
              <a:t> falls to 1% per year. </a:t>
            </a:r>
          </a:p>
          <a:p>
            <a:pPr marL="958850" lvl="2" indent="-274638" eaLnBrk="1" hangingPunct="1">
              <a:lnSpc>
                <a:spcPct val="105000"/>
              </a:lnSpc>
              <a:buClr>
                <a:srgbClr val="008000"/>
              </a:buClr>
              <a:buSzPct val="100000"/>
              <a:defRPr/>
            </a:pPr>
            <a:r>
              <a:rPr lang="en-US" sz="2700" dirty="0"/>
              <a:t>What will happen to </a:t>
            </a:r>
            <a:r>
              <a:rPr lang="en-US" sz="3200" i="1" dirty="0">
                <a:solidFill>
                  <a:srgbClr val="000000"/>
                </a:solidFill>
                <a:latin typeface="Times New Roman"/>
                <a:ea typeface="Lucida Grande"/>
                <a:cs typeface="Times New Roman"/>
              </a:rPr>
              <a:t>π</a:t>
            </a:r>
            <a:r>
              <a:rPr lang="en-US" sz="2700" dirty="0"/>
              <a:t>?  </a:t>
            </a:r>
          </a:p>
          <a:p>
            <a:pPr marL="958850" lvl="2" indent="-274638" eaLnBrk="1" hangingPunct="1">
              <a:lnSpc>
                <a:spcPct val="105000"/>
              </a:lnSpc>
              <a:buClr>
                <a:srgbClr val="008000"/>
              </a:buClr>
              <a:buSzPct val="100000"/>
              <a:defRPr/>
            </a:pPr>
            <a:r>
              <a:rPr lang="en-US" sz="2700" dirty="0"/>
              <a:t>What must the Fed do if it wishes to </a:t>
            </a:r>
            <a:br>
              <a:rPr lang="en-US" sz="2700" dirty="0"/>
            </a:br>
            <a:r>
              <a:rPr lang="en-US" sz="2700" dirty="0"/>
              <a:t>keep </a:t>
            </a:r>
            <a:r>
              <a:rPr lang="en-US" sz="3200" i="1" dirty="0">
                <a:solidFill>
                  <a:srgbClr val="000000"/>
                </a:solidFill>
                <a:latin typeface="Times New Roman"/>
                <a:ea typeface="Lucida Grande"/>
                <a:cs typeface="Times New Roman"/>
              </a:rPr>
              <a:t>π</a:t>
            </a:r>
            <a:r>
              <a:rPr lang="en-US" sz="2700" dirty="0"/>
              <a:t> constant?</a:t>
            </a:r>
            <a:endParaRPr lang="en-US" dirty="0"/>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26</a:t>
            </a:fld>
            <a:endParaRPr lang="en-US" sz="1600" dirty="0">
              <a:solidFill>
                <a:srgbClr val="006666"/>
              </a:solidFill>
              <a:cs typeface="Arial"/>
            </a:endParaRPr>
          </a:p>
        </p:txBody>
      </p:sp>
    </p:spTree>
    <p:extLst>
      <p:ext uri="{BB962C8B-B14F-4D97-AF65-F5344CB8AC3E}">
        <p14:creationId xmlns:p14="http://schemas.microsoft.com/office/powerpoint/2010/main" val="3893754203"/>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Applying the theory</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
        <p:nvSpPr>
          <p:cNvPr id="8" name="Content Placeholder 2"/>
          <p:cNvSpPr>
            <a:spLocks noGrp="1"/>
          </p:cNvSpPr>
          <p:nvPr>
            <p:ph idx="1"/>
          </p:nvPr>
        </p:nvSpPr>
        <p:spPr>
          <a:xfrm>
            <a:off x="476250" y="2411620"/>
            <a:ext cx="8210550" cy="4233966"/>
          </a:xfrm>
        </p:spPr>
        <p:txBody>
          <a:bodyPr/>
          <a:lstStyle/>
          <a:p>
            <a:pPr marL="628650" lvl="1" indent="-514350">
              <a:lnSpc>
                <a:spcPct val="105000"/>
              </a:lnSpc>
              <a:spcBef>
                <a:spcPct val="45000"/>
              </a:spcBef>
              <a:buClr>
                <a:srgbClr val="669900"/>
              </a:buClr>
              <a:buNone/>
              <a:defRPr/>
            </a:pPr>
            <a:r>
              <a:rPr lang="en-US" b="1" dirty="0">
                <a:solidFill>
                  <a:srgbClr val="5F5F5F"/>
                </a:solidFill>
              </a:rPr>
              <a:t>a.</a:t>
            </a:r>
            <a:r>
              <a:rPr lang="en-US" dirty="0">
                <a:solidFill>
                  <a:srgbClr val="5F5F5F"/>
                </a:solidFill>
              </a:rPr>
              <a:t>	</a:t>
            </a:r>
            <a:r>
              <a:rPr lang="en-US" dirty="0"/>
              <a:t>First, find </a:t>
            </a:r>
            <a:r>
              <a:rPr lang="en-US" sz="3200" i="1" dirty="0">
                <a:solidFill>
                  <a:srgbClr val="000000"/>
                </a:solidFill>
                <a:latin typeface="Times New Roman"/>
                <a:ea typeface="Lucida Grande"/>
                <a:cs typeface="Times New Roman"/>
              </a:rPr>
              <a:t>π</a:t>
            </a:r>
            <a:r>
              <a:rPr lang="en-US" dirty="0"/>
              <a:t> = 5 </a:t>
            </a:r>
            <a:r>
              <a:rPr lang="en-US" b="1" dirty="0">
                <a:latin typeface="Times New Roman"/>
                <a:ea typeface="ＭＳ ゴシック"/>
                <a:cs typeface="Times New Roman"/>
              </a:rPr>
              <a:t>−</a:t>
            </a:r>
            <a:r>
              <a:rPr lang="en-US" dirty="0"/>
              <a:t> 2 = 3. </a:t>
            </a:r>
          </a:p>
          <a:p>
            <a:pPr marL="628650" lvl="1" indent="-514350">
              <a:lnSpc>
                <a:spcPct val="105000"/>
              </a:lnSpc>
              <a:buClr>
                <a:schemeClr val="accent2"/>
              </a:buClr>
              <a:buNone/>
              <a:defRPr/>
            </a:pPr>
            <a:r>
              <a:rPr lang="en-US" dirty="0"/>
              <a:t>	Then, find </a:t>
            </a:r>
            <a:r>
              <a:rPr lang="en-US" b="1" i="1" dirty="0" err="1"/>
              <a:t>i</a:t>
            </a:r>
            <a:r>
              <a:rPr lang="en-US" dirty="0"/>
              <a:t> = </a:t>
            </a:r>
            <a:r>
              <a:rPr lang="en-US" b="1" i="1" dirty="0"/>
              <a:t>r</a:t>
            </a:r>
            <a:r>
              <a:rPr lang="en-US" dirty="0"/>
              <a:t> + </a:t>
            </a:r>
            <a:r>
              <a:rPr lang="en-US" sz="3200" i="1" dirty="0">
                <a:solidFill>
                  <a:srgbClr val="000000"/>
                </a:solidFill>
                <a:latin typeface="Times New Roman"/>
                <a:ea typeface="Lucida Grande"/>
                <a:cs typeface="Times New Roman"/>
              </a:rPr>
              <a:t>π</a:t>
            </a:r>
            <a:r>
              <a:rPr lang="en-US" dirty="0">
                <a:sym typeface="Symbol" pitchFamily="18" charset="2"/>
              </a:rPr>
              <a:t> = 4 + 3 = 7. </a:t>
            </a:r>
            <a:endParaRPr lang="en-US" dirty="0"/>
          </a:p>
          <a:p>
            <a:pPr marL="628650" lvl="1" indent="-514350">
              <a:lnSpc>
                <a:spcPct val="105000"/>
              </a:lnSpc>
              <a:spcBef>
                <a:spcPct val="45000"/>
              </a:spcBef>
              <a:buClr>
                <a:schemeClr val="accent2"/>
              </a:buClr>
              <a:buNone/>
              <a:defRPr/>
            </a:pPr>
            <a:r>
              <a:rPr lang="en-US" b="1" dirty="0">
                <a:solidFill>
                  <a:srgbClr val="5F5F5F"/>
                </a:solidFill>
                <a:sym typeface="Symbol" pitchFamily="18" charset="2"/>
              </a:rPr>
              <a:t>b.</a:t>
            </a:r>
            <a:r>
              <a:rPr lang="en-US" dirty="0">
                <a:solidFill>
                  <a:srgbClr val="5F5F5F"/>
                </a:solidFill>
                <a:sym typeface="Symbol" pitchFamily="18" charset="2"/>
              </a:rPr>
              <a:t>	</a:t>
            </a:r>
            <a:r>
              <a:rPr lang="en-US" dirty="0">
                <a:sym typeface="Symbol" pitchFamily="18" charset="2"/>
              </a:rPr>
              <a:t> </a:t>
            </a:r>
            <a:r>
              <a:rPr lang="en-US" dirty="0" err="1">
                <a:latin typeface="Times New Roman"/>
                <a:ea typeface="Lucida Grande"/>
                <a:cs typeface="Times New Roman"/>
              </a:rPr>
              <a:t>Δ</a:t>
            </a:r>
            <a:r>
              <a:rPr lang="en-US" b="1" i="1" dirty="0" err="1"/>
              <a:t>i</a:t>
            </a:r>
            <a:r>
              <a:rPr lang="en-US" dirty="0"/>
              <a:t> = 2, same as the increase in the money growth rate. </a:t>
            </a:r>
          </a:p>
          <a:p>
            <a:pPr marL="628650" lvl="1" indent="-514350">
              <a:lnSpc>
                <a:spcPct val="105000"/>
              </a:lnSpc>
              <a:spcBef>
                <a:spcPct val="45000"/>
              </a:spcBef>
              <a:buClr>
                <a:schemeClr val="accent2"/>
              </a:buClr>
              <a:buNone/>
              <a:defRPr/>
            </a:pPr>
            <a:r>
              <a:rPr lang="en-US" b="1" dirty="0">
                <a:solidFill>
                  <a:srgbClr val="5F5F5F"/>
                </a:solidFill>
              </a:rPr>
              <a:t>c.</a:t>
            </a:r>
            <a:r>
              <a:rPr lang="en-US" dirty="0">
                <a:solidFill>
                  <a:srgbClr val="5F5F5F"/>
                </a:solidFill>
              </a:rPr>
              <a:t>	</a:t>
            </a:r>
            <a:r>
              <a:rPr lang="en-US" dirty="0"/>
              <a:t>If the Fed does nothing, </a:t>
            </a:r>
            <a:r>
              <a:rPr lang="en-US" dirty="0">
                <a:latin typeface="Times New Roman"/>
                <a:ea typeface="Lucida Grande"/>
                <a:cs typeface="Times New Roman"/>
              </a:rPr>
              <a:t>Δ</a:t>
            </a:r>
            <a:r>
              <a:rPr lang="en-US" sz="3200" i="1" dirty="0">
                <a:solidFill>
                  <a:srgbClr val="000000"/>
                </a:solidFill>
                <a:latin typeface="Times New Roman"/>
                <a:ea typeface="Lucida Grande"/>
                <a:cs typeface="Times New Roman"/>
              </a:rPr>
              <a:t>π</a:t>
            </a:r>
            <a:r>
              <a:rPr lang="en-US" dirty="0">
                <a:sym typeface="Symbol" pitchFamily="18" charset="2"/>
              </a:rPr>
              <a:t> = 1. </a:t>
            </a:r>
          </a:p>
          <a:p>
            <a:pPr marL="628650" lvl="1" indent="-514350">
              <a:lnSpc>
                <a:spcPct val="105000"/>
              </a:lnSpc>
              <a:buClr>
                <a:schemeClr val="accent2"/>
              </a:buClr>
              <a:buNone/>
              <a:defRPr/>
            </a:pPr>
            <a:r>
              <a:rPr lang="en-US" dirty="0">
                <a:sym typeface="Symbol" pitchFamily="18" charset="2"/>
              </a:rPr>
              <a:t>	To prevent inflation from rising, the Fed must reduce the money growth rate by 1 percentage point per year.</a:t>
            </a:r>
            <a:endParaRPr lang="en-US" dirty="0"/>
          </a:p>
        </p:txBody>
      </p:sp>
      <p:sp>
        <p:nvSpPr>
          <p:cNvPr id="10" name="Text Box 4"/>
          <p:cNvSpPr txBox="1">
            <a:spLocks noChangeArrowheads="1"/>
          </p:cNvSpPr>
          <p:nvPr/>
        </p:nvSpPr>
        <p:spPr bwMode="auto">
          <a:xfrm>
            <a:off x="522288" y="1439863"/>
            <a:ext cx="8175625" cy="95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700" b="1" i="1" dirty="0"/>
              <a:t>V</a:t>
            </a:r>
            <a:r>
              <a:rPr lang="en-US" sz="2700" dirty="0"/>
              <a:t> is constant, </a:t>
            </a:r>
            <a:r>
              <a:rPr lang="en-US" sz="2700" b="1" i="1" dirty="0"/>
              <a:t>M</a:t>
            </a:r>
            <a:r>
              <a:rPr lang="en-US" sz="2700" dirty="0"/>
              <a:t> grows 5% per year, </a:t>
            </a:r>
            <a:br>
              <a:rPr lang="en-US" sz="2700" dirty="0"/>
            </a:br>
            <a:r>
              <a:rPr lang="en-US" sz="2700" b="1" i="1" dirty="0"/>
              <a:t>Y</a:t>
            </a:r>
            <a:r>
              <a:rPr lang="en-US" sz="2700" dirty="0"/>
              <a:t> grows 2% per year, </a:t>
            </a:r>
            <a:r>
              <a:rPr lang="en-US" sz="2700" b="1" i="1" dirty="0"/>
              <a:t>r</a:t>
            </a:r>
            <a:r>
              <a:rPr lang="en-US" sz="2700" dirty="0"/>
              <a:t> = 4.</a:t>
            </a:r>
          </a:p>
        </p:txBody>
      </p:sp>
    </p:spTree>
    <p:extLst>
      <p:ext uri="{BB962C8B-B14F-4D97-AF65-F5344CB8AC3E}">
        <p14:creationId xmlns:p14="http://schemas.microsoft.com/office/powerpoint/2010/main" val="10291069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82613" y="376238"/>
            <a:ext cx="8129587" cy="692150"/>
          </a:xfrm>
        </p:spPr>
        <p:txBody>
          <a:bodyPr/>
          <a:lstStyle/>
          <a:p>
            <a:pPr eaLnBrk="1" hangingPunct="1"/>
            <a:r>
              <a:rPr lang="en-US" dirty="0"/>
              <a:t>Two real interest rates</a:t>
            </a:r>
          </a:p>
        </p:txBody>
      </p:sp>
      <p:sp>
        <p:nvSpPr>
          <p:cNvPr id="100355" name="Rectangle 3"/>
          <p:cNvSpPr>
            <a:spLocks noGrp="1" noChangeArrowheads="1"/>
          </p:cNvSpPr>
          <p:nvPr>
            <p:ph type="body" idx="1"/>
          </p:nvPr>
        </p:nvSpPr>
        <p:spPr>
          <a:xfrm>
            <a:off x="476250" y="1071161"/>
            <a:ext cx="7848600" cy="5238750"/>
          </a:xfrm>
        </p:spPr>
        <p:txBody>
          <a:bodyPr/>
          <a:lstStyle/>
          <a:p>
            <a:pPr eaLnBrk="1" hangingPunct="1">
              <a:spcBef>
                <a:spcPts val="600"/>
              </a:spcBef>
              <a:buFont typeface="Wingdings" pitchFamily="2" charset="2"/>
              <a:buNone/>
            </a:pPr>
            <a:r>
              <a:rPr lang="en-US" dirty="0">
                <a:sym typeface="Symbol" pitchFamily="18" charset="2"/>
              </a:rPr>
              <a:t>Notation:</a:t>
            </a:r>
          </a:p>
          <a:p>
            <a:pPr eaLnBrk="1" hangingPunct="1">
              <a:spcBef>
                <a:spcPts val="600"/>
              </a:spcBef>
            </a:pPr>
            <a:r>
              <a:rPr lang="en-US" sz="3200" i="1" dirty="0">
                <a:solidFill>
                  <a:srgbClr val="000000"/>
                </a:solidFill>
                <a:latin typeface="Times New Roman"/>
                <a:ea typeface="Lucida Grande"/>
                <a:cs typeface="Times New Roman"/>
              </a:rPr>
              <a:t>π</a:t>
            </a:r>
            <a:r>
              <a:rPr lang="en-US" sz="1000" b="1" i="1" dirty="0">
                <a:sym typeface="Symbol" pitchFamily="18" charset="2"/>
              </a:rPr>
              <a:t> </a:t>
            </a:r>
            <a:r>
              <a:rPr lang="en-US" dirty="0">
                <a:sym typeface="Symbol" pitchFamily="18" charset="2"/>
              </a:rPr>
              <a:t>= actual inflation rate </a:t>
            </a:r>
            <a:br>
              <a:rPr lang="en-US" dirty="0">
                <a:sym typeface="Symbol" pitchFamily="18" charset="2"/>
              </a:rPr>
            </a:br>
            <a:r>
              <a:rPr lang="en-US" dirty="0">
                <a:sym typeface="Symbol" pitchFamily="18" charset="2"/>
              </a:rPr>
              <a:t>	 (not known until after it has occurred)</a:t>
            </a:r>
          </a:p>
          <a:p>
            <a:pPr eaLnBrk="1" hangingPunct="1">
              <a:spcBef>
                <a:spcPts val="600"/>
              </a:spcBef>
            </a:pPr>
            <a:r>
              <a:rPr lang="en-US" i="1" dirty="0">
                <a:sym typeface="Symbol" pitchFamily="18" charset="2"/>
              </a:rPr>
              <a:t>E</a:t>
            </a:r>
            <a:r>
              <a:rPr lang="en-US" sz="3200" i="1" dirty="0">
                <a:solidFill>
                  <a:srgbClr val="000000"/>
                </a:solidFill>
                <a:latin typeface="Times New Roman"/>
                <a:ea typeface="Lucida Grande"/>
                <a:cs typeface="Times New Roman"/>
              </a:rPr>
              <a:t>π</a:t>
            </a:r>
            <a:r>
              <a:rPr lang="en-US" dirty="0">
                <a:sym typeface="Symbol" pitchFamily="18" charset="2"/>
              </a:rPr>
              <a:t> = expected inflation rate</a:t>
            </a:r>
          </a:p>
          <a:p>
            <a:pPr eaLnBrk="1" hangingPunct="1">
              <a:spcBef>
                <a:spcPts val="1400"/>
              </a:spcBef>
              <a:buFont typeface="Wingdings" pitchFamily="2" charset="2"/>
              <a:buNone/>
            </a:pPr>
            <a:r>
              <a:rPr lang="en-US" dirty="0">
                <a:sym typeface="Symbol" pitchFamily="18" charset="2"/>
              </a:rPr>
              <a:t>Two real interest rates:</a:t>
            </a:r>
          </a:p>
          <a:p>
            <a:pPr eaLnBrk="1" hangingPunct="1">
              <a:lnSpc>
                <a:spcPct val="100000"/>
              </a:lnSpc>
              <a:spcBef>
                <a:spcPts val="400"/>
              </a:spcBef>
            </a:pPr>
            <a:r>
              <a:rPr lang="en-US" b="1" i="1" dirty="0" err="1">
                <a:sym typeface="Symbol" pitchFamily="18" charset="2"/>
              </a:rPr>
              <a:t>i</a:t>
            </a:r>
            <a:r>
              <a:rPr lang="en-US" dirty="0">
                <a:sym typeface="Symbol" pitchFamily="18" charset="2"/>
              </a:rPr>
              <a:t> – </a:t>
            </a:r>
            <a:r>
              <a:rPr lang="en-US" i="1" dirty="0">
                <a:sym typeface="Symbol" pitchFamily="18" charset="2"/>
              </a:rPr>
              <a:t>E</a:t>
            </a:r>
            <a:r>
              <a:rPr lang="en-US" sz="3200" i="1" dirty="0">
                <a:solidFill>
                  <a:srgbClr val="000000"/>
                </a:solidFill>
                <a:latin typeface="Times New Roman"/>
                <a:ea typeface="Lucida Grande"/>
                <a:cs typeface="Times New Roman"/>
              </a:rPr>
              <a:t>π</a:t>
            </a:r>
            <a:r>
              <a:rPr lang="en-US" dirty="0">
                <a:sym typeface="Symbol" pitchFamily="18" charset="2"/>
              </a:rPr>
              <a:t> = </a:t>
            </a:r>
            <a:r>
              <a:rPr lang="en-US" b="1" i="1" dirty="0">
                <a:solidFill>
                  <a:srgbClr val="CC0000"/>
                </a:solidFill>
                <a:sym typeface="Symbol" pitchFamily="18" charset="2"/>
              </a:rPr>
              <a:t>ex ante</a:t>
            </a:r>
            <a:r>
              <a:rPr lang="en-US" sz="900" dirty="0">
                <a:sym typeface="Symbol" pitchFamily="18" charset="2"/>
              </a:rPr>
              <a:t>  </a:t>
            </a:r>
            <a:r>
              <a:rPr lang="en-US" dirty="0">
                <a:sym typeface="Symbol" pitchFamily="18" charset="2"/>
              </a:rPr>
              <a:t>real interest rate: </a:t>
            </a:r>
            <a:br>
              <a:rPr lang="en-US" dirty="0">
                <a:sym typeface="Symbol" pitchFamily="18" charset="2"/>
              </a:rPr>
            </a:br>
            <a:r>
              <a:rPr lang="en-US" dirty="0">
                <a:sym typeface="Symbol" pitchFamily="18" charset="2"/>
              </a:rPr>
              <a:t>the real interest rate people expect at the time they buy a bond or take out a loan</a:t>
            </a:r>
          </a:p>
          <a:p>
            <a:pPr eaLnBrk="1" hangingPunct="1">
              <a:lnSpc>
                <a:spcPct val="100000"/>
              </a:lnSpc>
              <a:spcBef>
                <a:spcPts val="400"/>
              </a:spcBef>
            </a:pPr>
            <a:r>
              <a:rPr lang="en-US" b="1" i="1" dirty="0" err="1">
                <a:sym typeface="Symbol" pitchFamily="18" charset="2"/>
              </a:rPr>
              <a:t>i</a:t>
            </a:r>
            <a:r>
              <a:rPr lang="en-US" dirty="0">
                <a:sym typeface="Symbol" pitchFamily="18" charset="2"/>
              </a:rPr>
              <a:t> – </a:t>
            </a:r>
            <a:r>
              <a:rPr lang="en-US" sz="3200" i="1" dirty="0">
                <a:solidFill>
                  <a:srgbClr val="000000"/>
                </a:solidFill>
                <a:latin typeface="Times New Roman"/>
                <a:ea typeface="Lucida Grande"/>
                <a:cs typeface="Times New Roman"/>
              </a:rPr>
              <a:t>π</a:t>
            </a:r>
            <a:r>
              <a:rPr lang="en-US" dirty="0">
                <a:sym typeface="Symbol" pitchFamily="18" charset="2"/>
              </a:rPr>
              <a:t> = </a:t>
            </a:r>
            <a:r>
              <a:rPr lang="en-US" b="1" i="1" dirty="0">
                <a:solidFill>
                  <a:srgbClr val="CC0000"/>
                </a:solidFill>
                <a:sym typeface="Symbol" pitchFamily="18" charset="2"/>
              </a:rPr>
              <a:t>ex post</a:t>
            </a:r>
            <a:r>
              <a:rPr lang="en-US" sz="900" b="1" dirty="0">
                <a:sym typeface="Symbol" pitchFamily="18" charset="2"/>
              </a:rPr>
              <a:t>   </a:t>
            </a:r>
            <a:r>
              <a:rPr lang="en-US" dirty="0">
                <a:sym typeface="Symbol" pitchFamily="18" charset="2"/>
              </a:rPr>
              <a:t>real interest rate:</a:t>
            </a:r>
            <a:br>
              <a:rPr lang="en-US" dirty="0">
                <a:sym typeface="Symbol" pitchFamily="18" charset="2"/>
              </a:rPr>
            </a:br>
            <a:r>
              <a:rPr lang="en-US" dirty="0">
                <a:sym typeface="Symbol" pitchFamily="18" charset="2"/>
              </a:rPr>
              <a:t>the real interest rate actually realized</a:t>
            </a:r>
          </a:p>
        </p:txBody>
      </p:sp>
    </p:spTree>
    <p:extLst>
      <p:ext uri="{BB962C8B-B14F-4D97-AF65-F5344CB8AC3E}">
        <p14:creationId xmlns:p14="http://schemas.microsoft.com/office/powerpoint/2010/main" val="16744193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wipe(left)">
                                      <p:cBhvr>
                                        <p:cTn id="12" dur="500"/>
                                        <p:tgtEl>
                                          <p:spTgt spid="10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wipe(left)">
                                      <p:cBhvr>
                                        <p:cTn id="17" dur="500"/>
                                        <p:tgtEl>
                                          <p:spTgt spid="100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355">
                                            <p:txEl>
                                              <p:pRg st="3" end="3"/>
                                            </p:txEl>
                                          </p:spTgt>
                                        </p:tgtEl>
                                        <p:attrNameLst>
                                          <p:attrName>style.visibility</p:attrName>
                                        </p:attrNameLst>
                                      </p:cBhvr>
                                      <p:to>
                                        <p:strVal val="visible"/>
                                      </p:to>
                                    </p:set>
                                    <p:animEffect transition="in" filter="wipe(left)">
                                      <p:cBhvr>
                                        <p:cTn id="22" dur="500"/>
                                        <p:tgtEl>
                                          <p:spTgt spid="100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5">
                                            <p:txEl>
                                              <p:pRg st="4" end="4"/>
                                            </p:txEl>
                                          </p:spTgt>
                                        </p:tgtEl>
                                        <p:attrNameLst>
                                          <p:attrName>style.visibility</p:attrName>
                                        </p:attrNameLst>
                                      </p:cBhvr>
                                      <p:to>
                                        <p:strVal val="visible"/>
                                      </p:to>
                                    </p:set>
                                    <p:animEffect transition="in" filter="wipe(left)">
                                      <p:cBhvr>
                                        <p:cTn id="27" dur="500"/>
                                        <p:tgtEl>
                                          <p:spTgt spid="100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355">
                                            <p:txEl>
                                              <p:pRg st="5" end="5"/>
                                            </p:txEl>
                                          </p:spTgt>
                                        </p:tgtEl>
                                        <p:attrNameLst>
                                          <p:attrName>style.visibility</p:attrName>
                                        </p:attrNameLst>
                                      </p:cBhvr>
                                      <p:to>
                                        <p:strVal val="visible"/>
                                      </p:to>
                                    </p:set>
                                    <p:animEffect transition="in" filter="wipe(left)">
                                      <p:cBhvr>
                                        <p:cTn id="32"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1309156532"/>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rPr>
              <a:t>U.S. inflation and its trend, </a:t>
            </a:r>
            <a:br>
              <a:rPr lang="en-US" sz="3000" dirty="0">
                <a:solidFill>
                  <a:srgbClr val="336699"/>
                </a:solidFill>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grpSp>
        <p:nvGrpSpPr>
          <p:cNvPr id="11" name="Group 71"/>
          <p:cNvGrpSpPr>
            <a:grpSpLocks/>
          </p:cNvGrpSpPr>
          <p:nvPr/>
        </p:nvGrpSpPr>
        <p:grpSpPr bwMode="auto">
          <a:xfrm>
            <a:off x="4298017" y="2316696"/>
            <a:ext cx="2624138" cy="830263"/>
            <a:chOff x="2936" y="913"/>
            <a:chExt cx="1653" cy="523"/>
          </a:xfrm>
        </p:grpSpPr>
        <p:sp>
          <p:nvSpPr>
            <p:cNvPr id="12" name="Line 72"/>
            <p:cNvSpPr>
              <a:spLocks noChangeShapeType="1"/>
            </p:cNvSpPr>
            <p:nvPr/>
          </p:nvSpPr>
          <p:spPr bwMode="auto">
            <a:xfrm flipV="1">
              <a:off x="2936" y="1152"/>
              <a:ext cx="478" cy="21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Text Box 73"/>
            <p:cNvSpPr txBox="1">
              <a:spLocks noChangeArrowheads="1"/>
            </p:cNvSpPr>
            <p:nvPr/>
          </p:nvSpPr>
          <p:spPr bwMode="auto">
            <a:xfrm>
              <a:off x="3301" y="913"/>
              <a:ext cx="1288" cy="523"/>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dirty="0">
                  <a:solidFill>
                    <a:srgbClr val="000000"/>
                  </a:solidFill>
                </a:rPr>
                <a:t>% change in </a:t>
              </a:r>
              <a:br>
                <a:rPr lang="en-US" sz="2400" i="1" dirty="0">
                  <a:solidFill>
                    <a:srgbClr val="000000"/>
                  </a:solidFill>
                </a:rPr>
              </a:br>
              <a:r>
                <a:rPr lang="en-US" sz="2400" i="1" dirty="0">
                  <a:solidFill>
                    <a:srgbClr val="000000"/>
                  </a:solidFill>
                </a:rPr>
                <a:t>GDP deflator</a:t>
              </a:r>
            </a:p>
          </p:txBody>
        </p:sp>
      </p:grpSp>
    </p:spTree>
    <p:extLst>
      <p:ext uri="{BB962C8B-B14F-4D97-AF65-F5344CB8AC3E}">
        <p14:creationId xmlns:p14="http://schemas.microsoft.com/office/powerpoint/2010/main" val="2646451187"/>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466725" y="284163"/>
            <a:ext cx="8245475" cy="1104900"/>
          </a:xfrm>
        </p:spPr>
        <p:txBody>
          <a:bodyPr/>
          <a:lstStyle/>
          <a:p>
            <a:pPr eaLnBrk="1" hangingPunct="1"/>
            <a:r>
              <a:rPr lang="en-US" dirty="0"/>
              <a:t>Money demand and the nominal interest rate</a:t>
            </a:r>
          </a:p>
        </p:txBody>
      </p:sp>
      <p:sp>
        <p:nvSpPr>
          <p:cNvPr id="56323" name="Rectangle 5"/>
          <p:cNvSpPr>
            <a:spLocks noGrp="1" noChangeArrowheads="1"/>
          </p:cNvSpPr>
          <p:nvPr>
            <p:ph type="body" idx="1"/>
          </p:nvPr>
        </p:nvSpPr>
        <p:spPr>
          <a:xfrm>
            <a:off x="476250" y="1579563"/>
            <a:ext cx="8210550" cy="4665662"/>
          </a:xfrm>
        </p:spPr>
        <p:txBody>
          <a:bodyPr/>
          <a:lstStyle/>
          <a:p>
            <a:pPr eaLnBrk="1" hangingPunct="1"/>
            <a:r>
              <a:rPr lang="en-US" dirty="0"/>
              <a:t>In the quantity theory of money, </a:t>
            </a:r>
            <a:br>
              <a:rPr lang="en-US" dirty="0"/>
            </a:br>
            <a:r>
              <a:rPr lang="en-US" dirty="0"/>
              <a:t>the demand for real money balances </a:t>
            </a:r>
            <a:br>
              <a:rPr lang="en-US" dirty="0"/>
            </a:br>
            <a:r>
              <a:rPr lang="en-US" dirty="0"/>
              <a:t>depends only on real income </a:t>
            </a:r>
            <a:r>
              <a:rPr lang="en-US" b="1" i="1" dirty="0"/>
              <a:t>Y</a:t>
            </a:r>
            <a:r>
              <a:rPr lang="en-US" dirty="0"/>
              <a:t>. </a:t>
            </a:r>
          </a:p>
          <a:p>
            <a:pPr eaLnBrk="1" hangingPunct="1"/>
            <a:r>
              <a:rPr lang="en-US" dirty="0"/>
              <a:t>Another determinant of money demand: </a:t>
            </a:r>
            <a:br>
              <a:rPr lang="en-US" dirty="0"/>
            </a:br>
            <a:r>
              <a:rPr lang="en-US" dirty="0"/>
              <a:t>the nominal interest rate, </a:t>
            </a:r>
            <a:r>
              <a:rPr lang="en-US" b="1" i="1" dirty="0"/>
              <a:t>i</a:t>
            </a:r>
            <a:r>
              <a:rPr lang="en-US" dirty="0"/>
              <a:t>. </a:t>
            </a:r>
          </a:p>
          <a:p>
            <a:pPr lvl="1" eaLnBrk="1" hangingPunct="1"/>
            <a:r>
              <a:rPr lang="en-US" dirty="0"/>
              <a:t>the opportunity cost of holding money (instead of bonds or other interest-earning assets). </a:t>
            </a:r>
          </a:p>
          <a:p>
            <a:pPr eaLnBrk="1" hangingPunct="1"/>
            <a:r>
              <a:rPr lang="en-US" dirty="0"/>
              <a:t>So, </a:t>
            </a:r>
            <a:r>
              <a:rPr lang="en-US" dirty="0">
                <a:sym typeface="Symbol" pitchFamily="18" charset="2"/>
              </a:rPr>
              <a:t>money demand depends negatively on </a:t>
            </a:r>
            <a:r>
              <a:rPr lang="en-US" b="1" i="1" dirty="0" err="1"/>
              <a:t>i</a:t>
            </a:r>
            <a:r>
              <a:rPr lang="en-US" dirty="0">
                <a:sym typeface="Symbol" pitchFamily="18" charset="2"/>
              </a:rPr>
              <a:t>. </a:t>
            </a:r>
          </a:p>
        </p:txBody>
      </p:sp>
    </p:spTree>
    <p:extLst>
      <p:ext uri="{BB962C8B-B14F-4D97-AF65-F5344CB8AC3E}">
        <p14:creationId xmlns:p14="http://schemas.microsoft.com/office/powerpoint/2010/main" val="300600236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The money demand function</a:t>
            </a:r>
          </a:p>
        </p:txBody>
      </p:sp>
      <p:sp>
        <p:nvSpPr>
          <p:cNvPr id="104451" name="Rectangle 3"/>
          <p:cNvSpPr>
            <a:spLocks noGrp="1" noChangeArrowheads="1"/>
          </p:cNvSpPr>
          <p:nvPr>
            <p:ph type="body" idx="4294967295"/>
          </p:nvPr>
        </p:nvSpPr>
        <p:spPr>
          <a:xfrm>
            <a:off x="623888" y="2071688"/>
            <a:ext cx="8031162" cy="4318000"/>
          </a:xfrm>
        </p:spPr>
        <p:txBody>
          <a:bodyPr/>
          <a:lstStyle/>
          <a:p>
            <a:pPr marL="0" indent="0" defTabSz="736600" eaLnBrk="1" hangingPunct="1">
              <a:buClr>
                <a:srgbClr val="339933"/>
              </a:buClr>
              <a:buFont typeface="Wingdings" pitchFamily="2" charset="2"/>
              <a:buNone/>
            </a:pPr>
            <a:r>
              <a:rPr lang="en-US" sz="2700" dirty="0"/>
              <a:t>(</a:t>
            </a:r>
            <a:r>
              <a:rPr lang="en-US" sz="2700" b="1" i="1" dirty="0"/>
              <a:t>M</a:t>
            </a:r>
            <a:r>
              <a:rPr lang="en-US" sz="2700" i="1" dirty="0"/>
              <a:t>/</a:t>
            </a:r>
            <a:r>
              <a:rPr lang="en-US" sz="2700" b="1" i="1" dirty="0"/>
              <a:t>P</a:t>
            </a:r>
            <a:r>
              <a:rPr lang="en-US" sz="900" b="1" i="1" dirty="0"/>
              <a:t> </a:t>
            </a:r>
            <a:r>
              <a:rPr lang="en-US" sz="2700" dirty="0"/>
              <a:t>)</a:t>
            </a:r>
            <a:r>
              <a:rPr lang="en-US" sz="2700" baseline="30000" dirty="0"/>
              <a:t>d</a:t>
            </a:r>
            <a:r>
              <a:rPr lang="en-US" sz="2700" dirty="0"/>
              <a:t> = real money demand, depends</a:t>
            </a:r>
          </a:p>
          <a:p>
            <a:pPr marL="566738" lvl="1" indent="-290513" defTabSz="736600" eaLnBrk="1" hangingPunct="1">
              <a:buClr>
                <a:srgbClr val="339933"/>
              </a:buClr>
              <a:buSzPct val="110000"/>
            </a:pPr>
            <a:r>
              <a:rPr lang="en-US" dirty="0"/>
              <a:t>negatively on </a:t>
            </a:r>
            <a:r>
              <a:rPr lang="en-US" b="1" i="1" dirty="0" err="1"/>
              <a:t>i</a:t>
            </a:r>
            <a:r>
              <a:rPr lang="en-US" b="1" i="1" dirty="0"/>
              <a:t> </a:t>
            </a:r>
            <a:endParaRPr lang="en-US" dirty="0"/>
          </a:p>
          <a:p>
            <a:pPr marL="1028700" lvl="2" defTabSz="736600" eaLnBrk="1" hangingPunct="1">
              <a:buClr>
                <a:srgbClr val="339933"/>
              </a:buClr>
              <a:buSzPct val="110000"/>
              <a:buFont typeface="Wingdings" pitchFamily="2" charset="2"/>
              <a:buNone/>
            </a:pPr>
            <a:r>
              <a:rPr lang="en-US" sz="2700" b="1" i="1" dirty="0" err="1"/>
              <a:t>i</a:t>
            </a:r>
            <a:r>
              <a:rPr lang="en-US" sz="2700" dirty="0"/>
              <a:t> is the opp. cost of holding money</a:t>
            </a:r>
          </a:p>
          <a:p>
            <a:pPr marL="566738" lvl="1" indent="-290513" defTabSz="736600" eaLnBrk="1" hangingPunct="1">
              <a:buClr>
                <a:srgbClr val="339933"/>
              </a:buClr>
              <a:buSzPct val="110000"/>
            </a:pPr>
            <a:r>
              <a:rPr lang="en-US" dirty="0"/>
              <a:t>positively on </a:t>
            </a:r>
            <a:r>
              <a:rPr lang="en-US" b="1" i="1" dirty="0"/>
              <a:t>Y </a:t>
            </a:r>
            <a:endParaRPr lang="en-US" dirty="0"/>
          </a:p>
          <a:p>
            <a:pPr marL="1028700" lvl="2" defTabSz="736600" eaLnBrk="1" hangingPunct="1">
              <a:buClr>
                <a:srgbClr val="339933"/>
              </a:buClr>
              <a:buSzPct val="110000"/>
              <a:buFont typeface="Wingdings" pitchFamily="2" charset="2"/>
              <a:buNone/>
            </a:pPr>
            <a:r>
              <a:rPr lang="en-US" sz="2700" dirty="0"/>
              <a:t>higher </a:t>
            </a:r>
            <a:r>
              <a:rPr lang="en-US" sz="2700" b="1" i="1" dirty="0"/>
              <a:t>Y</a:t>
            </a:r>
            <a:r>
              <a:rPr lang="en-US" sz="2700" dirty="0"/>
              <a:t> </a:t>
            </a:r>
            <a:r>
              <a:rPr lang="en-US" sz="2700" dirty="0">
                <a:sym typeface="Symbol" pitchFamily="18" charset="2"/>
              </a:rPr>
              <a:t>increases spending on </a:t>
            </a:r>
            <a:r>
              <a:rPr lang="en-US" sz="2700" dirty="0" err="1">
                <a:sym typeface="Symbol" pitchFamily="18" charset="2"/>
              </a:rPr>
              <a:t>g&amp;s</a:t>
            </a:r>
            <a:r>
              <a:rPr lang="en-US" sz="2700" dirty="0">
                <a:sym typeface="Symbol" pitchFamily="18" charset="2"/>
              </a:rPr>
              <a:t>, </a:t>
            </a:r>
          </a:p>
          <a:p>
            <a:pPr marL="1028700" lvl="2" defTabSz="736600" eaLnBrk="1" hangingPunct="1">
              <a:buClr>
                <a:srgbClr val="339933"/>
              </a:buClr>
              <a:buSzPct val="110000"/>
              <a:buFont typeface="Wingdings" pitchFamily="2" charset="2"/>
              <a:buNone/>
            </a:pPr>
            <a:r>
              <a:rPr lang="en-US" sz="2700" dirty="0">
                <a:sym typeface="Symbol" pitchFamily="18" charset="2"/>
              </a:rPr>
              <a:t>so increases need for money</a:t>
            </a:r>
            <a:endParaRPr lang="en-US" sz="2700" i="1" dirty="0"/>
          </a:p>
          <a:p>
            <a:pPr marL="0" indent="0" defTabSz="736600" eaLnBrk="1" hangingPunct="1">
              <a:spcBef>
                <a:spcPct val="50000"/>
              </a:spcBef>
              <a:buClr>
                <a:srgbClr val="339933"/>
              </a:buClr>
              <a:buSzTx/>
              <a:buFont typeface="Wingdings" pitchFamily="2" charset="2"/>
              <a:buNone/>
            </a:pPr>
            <a:r>
              <a:rPr lang="en-US" sz="2700" dirty="0"/>
              <a:t>(“</a:t>
            </a:r>
            <a:r>
              <a:rPr lang="en-US" sz="2700" b="1" i="1" dirty="0"/>
              <a:t>L</a:t>
            </a:r>
            <a:r>
              <a:rPr lang="en-US" sz="2700" dirty="0"/>
              <a:t>” is used for the money demand function because money is the most </a:t>
            </a:r>
            <a:r>
              <a:rPr lang="en-US" sz="2700" u="sng" dirty="0"/>
              <a:t>l</a:t>
            </a:r>
            <a:r>
              <a:rPr lang="en-US" sz="2700" dirty="0"/>
              <a:t>iquid asset.)</a:t>
            </a:r>
          </a:p>
        </p:txBody>
      </p:sp>
      <p:graphicFrame>
        <p:nvGraphicFramePr>
          <p:cNvPr id="57348" name="Object 2"/>
          <p:cNvGraphicFramePr>
            <a:graphicFrameLocks noChangeAspect="1"/>
          </p:cNvGraphicFramePr>
          <p:nvPr/>
        </p:nvGraphicFramePr>
        <p:xfrm>
          <a:off x="2743200" y="1184275"/>
          <a:ext cx="3670300" cy="687388"/>
        </p:xfrm>
        <a:graphic>
          <a:graphicData uri="http://schemas.openxmlformats.org/presentationml/2006/ole">
            <mc:AlternateContent xmlns:mc="http://schemas.openxmlformats.org/markup-compatibility/2006">
              <mc:Choice xmlns:v="urn:schemas-microsoft-com:vml" Requires="v">
                <p:oleObj spid="_x0000_s9218" name="Equation" r:id="rId4" imgW="1219200" imgH="228600" progId="Equation.DSMT4">
                  <p:embed/>
                </p:oleObj>
              </mc:Choice>
              <mc:Fallback>
                <p:oleObj name="Equation" r:id="rId4" imgW="1219200" imgH="228600" progId="Equation.DSMT4">
                  <p:embed/>
                  <p:pic>
                    <p:nvPicPr>
                      <p:cNvPr id="5734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184275"/>
                        <a:ext cx="3670300" cy="6873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93238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left)">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wipe(left)">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wipe(left)">
                                      <p:cBhvr>
                                        <p:cTn id="17" dur="500"/>
                                        <p:tgtEl>
                                          <p:spTgt spid="104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wipe(left)">
                                      <p:cBhvr>
                                        <p:cTn id="22" dur="500"/>
                                        <p:tgtEl>
                                          <p:spTgt spid="104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wipe(left)">
                                      <p:cBhvr>
                                        <p:cTn id="27" dur="500"/>
                                        <p:tgtEl>
                                          <p:spTgt spid="104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451">
                                            <p:txEl>
                                              <p:pRg st="5" end="5"/>
                                            </p:txEl>
                                          </p:spTgt>
                                        </p:tgtEl>
                                        <p:attrNameLst>
                                          <p:attrName>style.visibility</p:attrName>
                                        </p:attrNameLst>
                                      </p:cBhvr>
                                      <p:to>
                                        <p:strVal val="visible"/>
                                      </p:to>
                                    </p:set>
                                    <p:animEffect transition="in" filter="wipe(left)">
                                      <p:cBhvr>
                                        <p:cTn id="32" dur="500"/>
                                        <p:tgtEl>
                                          <p:spTgt spid="1044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451">
                                            <p:txEl>
                                              <p:pRg st="6" end="6"/>
                                            </p:txEl>
                                          </p:spTgt>
                                        </p:tgtEl>
                                        <p:attrNameLst>
                                          <p:attrName>style.visibility</p:attrName>
                                        </p:attrNameLst>
                                      </p:cBhvr>
                                      <p:to>
                                        <p:strVal val="visible"/>
                                      </p:to>
                                    </p:set>
                                    <p:animEffect transition="in" filter="wipe(left)">
                                      <p:cBhvr>
                                        <p:cTn id="37"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4"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t>The money demand function</a:t>
            </a:r>
          </a:p>
        </p:txBody>
      </p:sp>
      <p:sp>
        <p:nvSpPr>
          <p:cNvPr id="106499" name="Rectangle 3"/>
          <p:cNvSpPr>
            <a:spLocks noGrp="1" noChangeArrowheads="1"/>
          </p:cNvSpPr>
          <p:nvPr>
            <p:ph type="body" idx="4294967295"/>
          </p:nvPr>
        </p:nvSpPr>
        <p:spPr>
          <a:xfrm>
            <a:off x="669925" y="2798763"/>
            <a:ext cx="7648575" cy="3416300"/>
          </a:xfrm>
        </p:spPr>
        <p:txBody>
          <a:bodyPr/>
          <a:lstStyle/>
          <a:p>
            <a:pPr marL="0" indent="0" defTabSz="736600" eaLnBrk="1" hangingPunct="1">
              <a:buClr>
                <a:srgbClr val="339933"/>
              </a:buClr>
              <a:buFont typeface="Wingdings" pitchFamily="2" charset="2"/>
              <a:buNone/>
            </a:pPr>
            <a:r>
              <a:rPr lang="en-US" sz="2700" dirty="0"/>
              <a:t>When people are deciding whether to hold money or bonds, they don’t know what inflation will turn out to be. </a:t>
            </a:r>
          </a:p>
          <a:p>
            <a:pPr marL="0" indent="0" defTabSz="736600" eaLnBrk="1" hangingPunct="1">
              <a:buClr>
                <a:srgbClr val="339933"/>
              </a:buClr>
              <a:buNone/>
            </a:pPr>
            <a:r>
              <a:rPr lang="en-US" sz="2700" dirty="0"/>
              <a:t>Hence, the nominal interest rate relevant for money demand is </a:t>
            </a:r>
            <a:r>
              <a:rPr lang="en-US" sz="2700" b="1" i="1" dirty="0"/>
              <a:t>r</a:t>
            </a:r>
            <a:r>
              <a:rPr lang="en-US" sz="2700" dirty="0"/>
              <a:t> + </a:t>
            </a:r>
            <a:r>
              <a:rPr lang="en-US" sz="2700" i="1" dirty="0"/>
              <a:t>E</a:t>
            </a:r>
            <a:r>
              <a:rPr lang="en-US" sz="3200" i="1" dirty="0">
                <a:solidFill>
                  <a:srgbClr val="000000"/>
                </a:solidFill>
                <a:latin typeface="Times New Roman"/>
                <a:ea typeface="Lucida Grande"/>
                <a:cs typeface="Times New Roman"/>
              </a:rPr>
              <a:t>π</a:t>
            </a:r>
            <a:r>
              <a:rPr lang="en-US" sz="2700" dirty="0">
                <a:sym typeface="Symbol" pitchFamily="18" charset="2"/>
              </a:rPr>
              <a:t>.</a:t>
            </a:r>
            <a:endParaRPr lang="en-US" sz="2700" dirty="0"/>
          </a:p>
        </p:txBody>
      </p:sp>
      <p:graphicFrame>
        <p:nvGraphicFramePr>
          <p:cNvPr id="58372" name="Object 2"/>
          <p:cNvGraphicFramePr>
            <a:graphicFrameLocks noChangeAspect="1"/>
          </p:cNvGraphicFramePr>
          <p:nvPr/>
        </p:nvGraphicFramePr>
        <p:xfrm>
          <a:off x="2743200" y="1184275"/>
          <a:ext cx="3670300" cy="687388"/>
        </p:xfrm>
        <a:graphic>
          <a:graphicData uri="http://schemas.openxmlformats.org/presentationml/2006/ole">
            <mc:AlternateContent xmlns:mc="http://schemas.openxmlformats.org/markup-compatibility/2006">
              <mc:Choice xmlns:v="urn:schemas-microsoft-com:vml" Requires="v">
                <p:oleObj spid="_x0000_s10242" name="Equation" r:id="rId4" imgW="1219200" imgH="228600" progId="Equation.DSMT4">
                  <p:embed/>
                </p:oleObj>
              </mc:Choice>
              <mc:Fallback>
                <p:oleObj name="Equation" r:id="rId4" imgW="1219200" imgH="228600" progId="Equation.DSMT4">
                  <p:embed/>
                  <p:pic>
                    <p:nvPicPr>
                      <p:cNvPr id="583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184275"/>
                        <a:ext cx="3670300" cy="6873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1" name="Object 3"/>
          <p:cNvGraphicFramePr>
            <a:graphicFrameLocks noChangeAspect="1"/>
          </p:cNvGraphicFramePr>
          <p:nvPr/>
        </p:nvGraphicFramePr>
        <p:xfrm>
          <a:off x="4370388" y="1951038"/>
          <a:ext cx="3136900" cy="611187"/>
        </p:xfrm>
        <a:graphic>
          <a:graphicData uri="http://schemas.openxmlformats.org/presentationml/2006/ole">
            <mc:AlternateContent xmlns:mc="http://schemas.openxmlformats.org/markup-compatibility/2006">
              <mc:Choice xmlns:v="urn:schemas-microsoft-com:vml" Requires="v">
                <p:oleObj spid="_x0000_s10243" name="Equation" r:id="rId6" imgW="1040948" imgH="203112" progId="Equation.DSMT4">
                  <p:embed/>
                </p:oleObj>
              </mc:Choice>
              <mc:Fallback>
                <p:oleObj name="Equation" r:id="rId6" imgW="1040948" imgH="203112" progId="Equation.DSMT4">
                  <p:embed/>
                  <p:pic>
                    <p:nvPicPr>
                      <p:cNvPr id="1065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0388" y="1951038"/>
                        <a:ext cx="3136900" cy="6111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64866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left)">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wipe(left)">
                                      <p:cBhvr>
                                        <p:cTn id="12" dur="500"/>
                                        <p:tgtEl>
                                          <p:spTgt spid="106499">
                                            <p:txEl>
                                              <p:pRg st="1" end="1"/>
                                            </p:txEl>
                                          </p:spTgt>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06501"/>
                                        </p:tgtEl>
                                        <p:attrNameLst>
                                          <p:attrName>style.visibility</p:attrName>
                                        </p:attrNameLst>
                                      </p:cBhvr>
                                      <p:to>
                                        <p:strVal val="visible"/>
                                      </p:to>
                                    </p:set>
                                    <p:animEffect transition="in" filter="fade">
                                      <p:cBhvr>
                                        <p:cTn id="16"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Equilibrium</a:t>
            </a:r>
          </a:p>
        </p:txBody>
      </p:sp>
      <p:graphicFrame>
        <p:nvGraphicFramePr>
          <p:cNvPr id="59395"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1266" name="Equation" r:id="rId4" imgW="1307532" imgH="393529" progId="Equation.DSMT4">
                  <p:embed/>
                </p:oleObj>
              </mc:Choice>
              <mc:Fallback>
                <p:oleObj name="Equation" r:id="rId4" imgW="1307532" imgH="393529" progId="Equation.DSMT4">
                  <p:embed/>
                  <p:pic>
                    <p:nvPicPr>
                      <p:cNvPr id="5939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838200" y="1905000"/>
            <a:ext cx="2667000" cy="1587500"/>
            <a:chOff x="528" y="1200"/>
            <a:chExt cx="1680" cy="1000"/>
          </a:xfrm>
        </p:grpSpPr>
        <p:sp>
          <p:nvSpPr>
            <p:cNvPr id="59401" name="Line 5"/>
            <p:cNvSpPr>
              <a:spLocks noChangeShapeType="1"/>
            </p:cNvSpPr>
            <p:nvPr/>
          </p:nvSpPr>
          <p:spPr bwMode="auto">
            <a:xfrm flipH="1">
              <a:off x="1344" y="1200"/>
              <a:ext cx="384"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02" name="Text Box 6"/>
            <p:cNvSpPr txBox="1">
              <a:spLocks noChangeArrowheads="1"/>
            </p:cNvSpPr>
            <p:nvPr/>
          </p:nvSpPr>
          <p:spPr bwMode="auto">
            <a:xfrm>
              <a:off x="528" y="1678"/>
              <a:ext cx="1680" cy="522"/>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pPr>
              <a:r>
                <a:rPr lang="en-US" sz="2300"/>
                <a:t>The supply of real money balances</a:t>
              </a:r>
              <a:endParaRPr lang="en-US" sz="2300" b="1" i="1"/>
            </a:p>
          </p:txBody>
        </p:sp>
      </p:grpSp>
      <p:grpSp>
        <p:nvGrpSpPr>
          <p:cNvPr id="3" name="Group 7"/>
          <p:cNvGrpSpPr>
            <a:grpSpLocks/>
          </p:cNvGrpSpPr>
          <p:nvPr/>
        </p:nvGrpSpPr>
        <p:grpSpPr bwMode="auto">
          <a:xfrm>
            <a:off x="4046538" y="2084388"/>
            <a:ext cx="3268662" cy="1666875"/>
            <a:chOff x="2544" y="1296"/>
            <a:chExt cx="2016" cy="1050"/>
          </a:xfrm>
        </p:grpSpPr>
        <p:sp>
          <p:nvSpPr>
            <p:cNvPr id="59398" name="Line 8"/>
            <p:cNvSpPr>
              <a:spLocks noChangeShapeType="1"/>
            </p:cNvSpPr>
            <p:nvPr/>
          </p:nvSpPr>
          <p:spPr bwMode="auto">
            <a:xfrm flipH="1" flipV="1">
              <a:off x="3189" y="1296"/>
              <a:ext cx="363"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399" name="Text Box 9"/>
            <p:cNvSpPr txBox="1">
              <a:spLocks noChangeArrowheads="1"/>
            </p:cNvSpPr>
            <p:nvPr/>
          </p:nvSpPr>
          <p:spPr bwMode="auto">
            <a:xfrm>
              <a:off x="3216" y="1824"/>
              <a:ext cx="1344" cy="522"/>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pPr>
              <a:r>
                <a:rPr lang="en-US" sz="2300"/>
                <a:t>Real money demand</a:t>
              </a:r>
              <a:endParaRPr lang="en-US" sz="2300" b="1" i="1"/>
            </a:p>
          </p:txBody>
        </p:sp>
        <p:sp>
          <p:nvSpPr>
            <p:cNvPr id="59400" name="Line 10"/>
            <p:cNvSpPr>
              <a:spLocks noChangeShapeType="1"/>
            </p:cNvSpPr>
            <p:nvPr/>
          </p:nvSpPr>
          <p:spPr bwMode="auto">
            <a:xfrm>
              <a:off x="2544" y="1296"/>
              <a:ext cx="124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1892247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3100" i="1" dirty="0"/>
              <a:t>What determines what?</a:t>
            </a:r>
          </a:p>
        </p:txBody>
      </p:sp>
      <p:sp>
        <p:nvSpPr>
          <p:cNvPr id="110595" name="Rectangle 3"/>
          <p:cNvSpPr>
            <a:spLocks noGrp="1" noChangeArrowheads="1"/>
          </p:cNvSpPr>
          <p:nvPr>
            <p:ph type="body" idx="4294967295"/>
          </p:nvPr>
        </p:nvSpPr>
        <p:spPr>
          <a:xfrm>
            <a:off x="1023938" y="2438400"/>
            <a:ext cx="7315200" cy="3243263"/>
          </a:xfrm>
        </p:spPr>
        <p:txBody>
          <a:bodyPr/>
          <a:lstStyle/>
          <a:p>
            <a:pPr marL="0" indent="0" eaLnBrk="1" hangingPunct="1">
              <a:lnSpc>
                <a:spcPct val="110000"/>
              </a:lnSpc>
              <a:buFont typeface="Wingdings" pitchFamily="2" charset="2"/>
              <a:buNone/>
              <a:tabLst>
                <a:tab pos="577850" algn="ctr"/>
                <a:tab pos="1833563" algn="l"/>
              </a:tabLst>
            </a:pPr>
            <a:r>
              <a:rPr lang="en-US" sz="2700" u="sng"/>
              <a:t>variable	how determined </a:t>
            </a:r>
            <a:r>
              <a:rPr lang="en-US" sz="2600" i="1" u="sng"/>
              <a:t>(in the long run)</a:t>
            </a:r>
          </a:p>
          <a:p>
            <a:pPr marL="0" indent="0" eaLnBrk="1" hangingPunct="1">
              <a:lnSpc>
                <a:spcPct val="110000"/>
              </a:lnSpc>
              <a:buFont typeface="Wingdings" pitchFamily="2" charset="2"/>
              <a:buNone/>
              <a:tabLst>
                <a:tab pos="577850" algn="ctr"/>
                <a:tab pos="1833563" algn="l"/>
              </a:tabLst>
            </a:pPr>
            <a:r>
              <a:rPr lang="en-US" sz="2700"/>
              <a:t>	</a:t>
            </a:r>
            <a:r>
              <a:rPr lang="en-US" sz="2700" b="1" i="1"/>
              <a:t>M</a:t>
            </a:r>
            <a:r>
              <a:rPr lang="en-US" sz="2700"/>
              <a:t>	exogenous (the Fed)</a:t>
            </a:r>
          </a:p>
          <a:p>
            <a:pPr marL="0" indent="0" eaLnBrk="1" hangingPunct="1">
              <a:lnSpc>
                <a:spcPct val="120000"/>
              </a:lnSpc>
              <a:buFont typeface="Wingdings" pitchFamily="2" charset="2"/>
              <a:buNone/>
              <a:tabLst>
                <a:tab pos="577850" algn="ctr"/>
                <a:tab pos="1833563" algn="l"/>
              </a:tabLst>
            </a:pPr>
            <a:r>
              <a:rPr lang="en-US" sz="2700"/>
              <a:t>	</a:t>
            </a:r>
            <a:r>
              <a:rPr lang="en-US" sz="2700" b="1" i="1"/>
              <a:t>r</a:t>
            </a:r>
            <a:r>
              <a:rPr lang="en-US" sz="2700"/>
              <a:t>	adjusts to ensure </a:t>
            </a:r>
            <a:r>
              <a:rPr lang="en-US" sz="2700" b="1" i="1">
                <a:latin typeface="Tahoma" pitchFamily="34" charset="0"/>
              </a:rPr>
              <a:t>S</a:t>
            </a:r>
            <a:r>
              <a:rPr lang="en-US" sz="2700">
                <a:latin typeface="Tahoma" pitchFamily="34" charset="0"/>
              </a:rPr>
              <a:t> = </a:t>
            </a:r>
            <a:r>
              <a:rPr lang="en-US" sz="2700" b="1" i="1">
                <a:latin typeface="Tahoma" pitchFamily="34" charset="0"/>
              </a:rPr>
              <a:t>I</a:t>
            </a:r>
          </a:p>
          <a:p>
            <a:pPr marL="0" indent="0" eaLnBrk="1" hangingPunct="1">
              <a:lnSpc>
                <a:spcPct val="120000"/>
              </a:lnSpc>
              <a:buFont typeface="Wingdings" pitchFamily="2" charset="2"/>
              <a:buNone/>
              <a:tabLst>
                <a:tab pos="577850" algn="ctr"/>
                <a:tab pos="1833563" algn="l"/>
              </a:tabLst>
            </a:pPr>
            <a:r>
              <a:rPr lang="en-US" sz="2700"/>
              <a:t>	</a:t>
            </a:r>
            <a:r>
              <a:rPr lang="en-US" sz="2700" b="1" i="1"/>
              <a:t>Y</a:t>
            </a:r>
            <a:r>
              <a:rPr lang="en-US" sz="2700"/>
              <a:t> </a:t>
            </a:r>
          </a:p>
          <a:p>
            <a:pPr marL="0" indent="0" eaLnBrk="1" hangingPunct="1">
              <a:lnSpc>
                <a:spcPct val="110000"/>
              </a:lnSpc>
              <a:buFont typeface="Wingdings" pitchFamily="2" charset="2"/>
              <a:buNone/>
              <a:tabLst>
                <a:tab pos="577850" algn="ctr"/>
                <a:tab pos="1833563" algn="l"/>
              </a:tabLst>
            </a:pPr>
            <a:r>
              <a:rPr lang="en-US" sz="2700" b="1" i="1"/>
              <a:t>	P</a:t>
            </a:r>
            <a:r>
              <a:rPr lang="en-US" sz="2700"/>
              <a:t> 	adjusts to ensure</a:t>
            </a:r>
          </a:p>
        </p:txBody>
      </p:sp>
      <p:graphicFrame>
        <p:nvGraphicFramePr>
          <p:cNvPr id="110597" name="Object 3"/>
          <p:cNvGraphicFramePr>
            <a:graphicFrameLocks noChangeAspect="1"/>
          </p:cNvGraphicFramePr>
          <p:nvPr/>
        </p:nvGraphicFramePr>
        <p:xfrm>
          <a:off x="2941638" y="4421188"/>
          <a:ext cx="2071687" cy="568325"/>
        </p:xfrm>
        <a:graphic>
          <a:graphicData uri="http://schemas.openxmlformats.org/presentationml/2006/ole">
            <mc:AlternateContent xmlns:mc="http://schemas.openxmlformats.org/markup-compatibility/2006">
              <mc:Choice xmlns:v="urn:schemas-microsoft-com:vml" Requires="v">
                <p:oleObj spid="_x0000_s12290" name="Equation" r:id="rId4" imgW="926698" imgH="253890" progId="Equation.DSMT4">
                  <p:embed/>
                </p:oleObj>
              </mc:Choice>
              <mc:Fallback>
                <p:oleObj name="Equation" r:id="rId4" imgW="926698" imgH="253890" progId="Equation.DSMT4">
                  <p:embed/>
                  <p:pic>
                    <p:nvPicPr>
                      <p:cNvPr id="1105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638" y="4421188"/>
                        <a:ext cx="2071687" cy="568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9" name="Object 4"/>
          <p:cNvGraphicFramePr>
            <a:graphicFrameLocks noChangeAspect="1"/>
          </p:cNvGraphicFramePr>
          <p:nvPr/>
        </p:nvGraphicFramePr>
        <p:xfrm>
          <a:off x="5670550" y="4902200"/>
          <a:ext cx="1909763" cy="862013"/>
        </p:xfrm>
        <a:graphic>
          <a:graphicData uri="http://schemas.openxmlformats.org/presentationml/2006/ole">
            <mc:AlternateContent xmlns:mc="http://schemas.openxmlformats.org/markup-compatibility/2006">
              <mc:Choice xmlns:v="urn:schemas-microsoft-com:vml" Requires="v">
                <p:oleObj spid="_x0000_s12291" name="Equation" r:id="rId6" imgW="901309" imgH="406224" progId="Equation.DSMT4">
                  <p:embed/>
                </p:oleObj>
              </mc:Choice>
              <mc:Fallback>
                <p:oleObj name="Equation" r:id="rId6" imgW="901309" imgH="406224" progId="Equation.DSMT4">
                  <p:embed/>
                  <p:pic>
                    <p:nvPicPr>
                      <p:cNvPr id="11059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0550" y="4902200"/>
                        <a:ext cx="1909763" cy="8620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2292" name="Equation" r:id="rId8" imgW="1307532" imgH="393529" progId="Equation.DSMT4">
                  <p:embed/>
                </p:oleObj>
              </mc:Choice>
              <mc:Fallback>
                <p:oleObj name="Equation" r:id="rId8" imgW="1307532" imgH="393529" progId="Equation.DSMT4">
                  <p:embed/>
                  <p:pic>
                    <p:nvPicPr>
                      <p:cNvPr id="60422"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036576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wipe(left)">
                                      <p:cBhvr>
                                        <p:cTn id="7" dur="500"/>
                                        <p:tgtEl>
                                          <p:spTgt spid="11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5">
                                            <p:txEl>
                                              <p:pRg st="2" end="2"/>
                                            </p:txEl>
                                          </p:spTgt>
                                        </p:tgtEl>
                                        <p:attrNameLst>
                                          <p:attrName>style.visibility</p:attrName>
                                        </p:attrNameLst>
                                      </p:cBhvr>
                                      <p:to>
                                        <p:strVal val="visible"/>
                                      </p:to>
                                    </p:set>
                                    <p:animEffect transition="in" filter="wipe(left)">
                                      <p:cBhvr>
                                        <p:cTn id="12" dur="500"/>
                                        <p:tgtEl>
                                          <p:spTgt spid="11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5">
                                            <p:txEl>
                                              <p:pRg st="3" end="3"/>
                                            </p:txEl>
                                          </p:spTgt>
                                        </p:tgtEl>
                                        <p:attrNameLst>
                                          <p:attrName>style.visibility</p:attrName>
                                        </p:attrNameLst>
                                      </p:cBhvr>
                                      <p:to>
                                        <p:strVal val="visible"/>
                                      </p:to>
                                    </p:set>
                                    <p:animEffect transition="in" filter="wipe(left)">
                                      <p:cBhvr>
                                        <p:cTn id="17" dur="500"/>
                                        <p:tgtEl>
                                          <p:spTgt spid="110595">
                                            <p:txEl>
                                              <p:pRg st="3" end="3"/>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10597"/>
                                        </p:tgtEl>
                                        <p:attrNameLst>
                                          <p:attrName>style.visibility</p:attrName>
                                        </p:attrNameLst>
                                      </p:cBhvr>
                                      <p:to>
                                        <p:strVal val="visible"/>
                                      </p:to>
                                    </p:set>
                                    <p:animEffect transition="in" filter="wipe(left)">
                                      <p:cBhvr>
                                        <p:cTn id="21" dur="500"/>
                                        <p:tgtEl>
                                          <p:spTgt spid="1105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0595">
                                            <p:txEl>
                                              <p:pRg st="4" end="4"/>
                                            </p:txEl>
                                          </p:spTgt>
                                        </p:tgtEl>
                                        <p:attrNameLst>
                                          <p:attrName>style.visibility</p:attrName>
                                        </p:attrNameLst>
                                      </p:cBhvr>
                                      <p:to>
                                        <p:strVal val="visible"/>
                                      </p:to>
                                    </p:set>
                                    <p:animEffect transition="in" filter="wipe(left)">
                                      <p:cBhvr>
                                        <p:cTn id="26" dur="500"/>
                                        <p:tgtEl>
                                          <p:spTgt spid="110595">
                                            <p:txEl>
                                              <p:pRg st="4" end="4"/>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10599"/>
                                        </p:tgtEl>
                                        <p:attrNameLst>
                                          <p:attrName>style.visibility</p:attrName>
                                        </p:attrNameLst>
                                      </p:cBhvr>
                                      <p:to>
                                        <p:strVal val="visible"/>
                                      </p:to>
                                    </p:set>
                                    <p:animEffect transition="in" filter="wipe(left)">
                                      <p:cBhvr>
                                        <p:cTn id="30" dur="5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How </a:t>
            </a:r>
            <a:r>
              <a:rPr lang="en-US" i="1" dirty="0"/>
              <a:t>P</a:t>
            </a:r>
            <a:r>
              <a:rPr lang="en-US" dirty="0"/>
              <a:t> responds to </a:t>
            </a:r>
            <a:r>
              <a:rPr lang="en-US" sz="3600" b="0" dirty="0">
                <a:latin typeface="Times New Roman"/>
                <a:ea typeface="Lucida Grande"/>
                <a:cs typeface="Times New Roman"/>
              </a:rPr>
              <a:t>Δ</a:t>
            </a:r>
            <a:r>
              <a:rPr lang="en-US" i="1" dirty="0">
                <a:sym typeface="Symbol" pitchFamily="18" charset="2"/>
              </a:rPr>
              <a:t>M</a:t>
            </a:r>
            <a:endParaRPr lang="en-US" i="1" dirty="0"/>
          </a:p>
        </p:txBody>
      </p:sp>
      <p:sp>
        <p:nvSpPr>
          <p:cNvPr id="61443" name="Rectangle 3"/>
          <p:cNvSpPr>
            <a:spLocks noGrp="1" noChangeArrowheads="1"/>
          </p:cNvSpPr>
          <p:nvPr>
            <p:ph type="body" idx="4294967295"/>
          </p:nvPr>
        </p:nvSpPr>
        <p:spPr>
          <a:xfrm>
            <a:off x="606777" y="2604029"/>
            <a:ext cx="7564438" cy="3263900"/>
          </a:xfrm>
        </p:spPr>
        <p:txBody>
          <a:bodyPr/>
          <a:lstStyle/>
          <a:p>
            <a:pPr eaLnBrk="1" hangingPunct="1">
              <a:lnSpc>
                <a:spcPct val="120000"/>
              </a:lnSpc>
            </a:pPr>
            <a:r>
              <a:rPr lang="en-US" sz="2700" dirty="0"/>
              <a:t>For given values of </a:t>
            </a:r>
            <a:r>
              <a:rPr lang="en-US" sz="2700" b="1" i="1" dirty="0"/>
              <a:t>r</a:t>
            </a:r>
            <a:r>
              <a:rPr lang="en-US" sz="2700" dirty="0"/>
              <a:t>, </a:t>
            </a:r>
            <a:r>
              <a:rPr lang="en-US" sz="2700" b="1" i="1" dirty="0"/>
              <a:t>Y</a:t>
            </a:r>
            <a:r>
              <a:rPr lang="en-US" sz="2700" dirty="0"/>
              <a:t>, and </a:t>
            </a:r>
            <a:r>
              <a:rPr lang="en-US" sz="2700" i="1" dirty="0"/>
              <a:t>E</a:t>
            </a:r>
            <a:r>
              <a:rPr lang="en-US" sz="3200" i="1" dirty="0">
                <a:solidFill>
                  <a:srgbClr val="000000"/>
                </a:solidFill>
                <a:latin typeface="Times New Roman"/>
                <a:ea typeface="Lucida Grande"/>
                <a:cs typeface="Times New Roman"/>
              </a:rPr>
              <a:t>π</a:t>
            </a:r>
            <a:r>
              <a:rPr lang="en-US" sz="900" b="1" i="1" dirty="0">
                <a:sym typeface="Symbol" pitchFamily="18" charset="2"/>
              </a:rPr>
              <a:t> </a:t>
            </a:r>
            <a:r>
              <a:rPr lang="en-US" sz="2700" dirty="0"/>
              <a:t>, </a:t>
            </a:r>
          </a:p>
          <a:p>
            <a:pPr eaLnBrk="1" hangingPunct="1">
              <a:lnSpc>
                <a:spcPct val="120000"/>
              </a:lnSpc>
              <a:spcBef>
                <a:spcPct val="10000"/>
              </a:spcBef>
              <a:buClr>
                <a:schemeClr val="accent2"/>
              </a:buClr>
              <a:buFont typeface="Wingdings" pitchFamily="2" charset="2"/>
              <a:buNone/>
            </a:pPr>
            <a:r>
              <a:rPr lang="en-US" sz="2700" dirty="0"/>
              <a:t>	a change in </a:t>
            </a:r>
            <a:r>
              <a:rPr lang="en-US" sz="2700" b="1" i="1" dirty="0"/>
              <a:t>M</a:t>
            </a:r>
            <a:r>
              <a:rPr lang="en-US" sz="2700" dirty="0"/>
              <a:t> causes </a:t>
            </a:r>
            <a:r>
              <a:rPr lang="en-US" sz="2700" b="1" i="1" dirty="0"/>
              <a:t>P</a:t>
            </a:r>
            <a:r>
              <a:rPr lang="en-US" sz="2700" dirty="0"/>
              <a:t> to change by the same percentage</a:t>
            </a:r>
            <a:r>
              <a:rPr lang="en-US" sz="2700" dirty="0">
                <a:latin typeface="Arial"/>
                <a:cs typeface="Arial"/>
              </a:rPr>
              <a:t>—</a:t>
            </a:r>
            <a:r>
              <a:rPr lang="en-US" sz="2700" dirty="0"/>
              <a:t>just like in the quantity theory of money. </a:t>
            </a:r>
          </a:p>
        </p:txBody>
      </p:sp>
      <p:graphicFrame>
        <p:nvGraphicFramePr>
          <p:cNvPr id="61444"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3314" name="Equation" r:id="rId4" imgW="1307532" imgH="393529" progId="Equation.DSMT4">
                  <p:embed/>
                </p:oleObj>
              </mc:Choice>
              <mc:Fallback>
                <p:oleObj name="Equation" r:id="rId4" imgW="1307532" imgH="393529" progId="Equation.DSMT4">
                  <p:embed/>
                  <p:pic>
                    <p:nvPicPr>
                      <p:cNvPr id="6144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7430622"/>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6725" y="236538"/>
            <a:ext cx="8245475" cy="809946"/>
          </a:xfrm>
        </p:spPr>
        <p:txBody>
          <a:bodyPr/>
          <a:lstStyle/>
          <a:p>
            <a:pPr eaLnBrk="1" hangingPunct="1"/>
            <a:r>
              <a:rPr lang="en-US" sz="3000" i="1" dirty="0"/>
              <a:t>What about </a:t>
            </a:r>
            <a:r>
              <a:rPr lang="en-US" sz="3000" i="1" dirty="0">
                <a:sym typeface="Symbol" pitchFamily="18" charset="2"/>
              </a:rPr>
              <a:t>expected inflation</a:t>
            </a:r>
            <a:r>
              <a:rPr lang="en-US" sz="3000" i="1" dirty="0"/>
              <a:t>? </a:t>
            </a:r>
            <a:endParaRPr lang="en-US" sz="3000" i="1" dirty="0">
              <a:solidFill>
                <a:srgbClr val="FF0000"/>
              </a:solidFill>
            </a:endParaRPr>
          </a:p>
        </p:txBody>
      </p:sp>
      <p:sp>
        <p:nvSpPr>
          <p:cNvPr id="62467" name="Rectangle 3"/>
          <p:cNvSpPr>
            <a:spLocks noGrp="1" noChangeArrowheads="1"/>
          </p:cNvSpPr>
          <p:nvPr>
            <p:ph type="body" idx="1"/>
          </p:nvPr>
        </p:nvSpPr>
        <p:spPr>
          <a:xfrm>
            <a:off x="468539" y="1103569"/>
            <a:ext cx="8167461" cy="5077097"/>
          </a:xfrm>
          <a:solidFill>
            <a:schemeClr val="bg1">
              <a:alpha val="50195"/>
            </a:schemeClr>
          </a:solidFill>
        </p:spPr>
        <p:txBody>
          <a:bodyPr/>
          <a:lstStyle/>
          <a:p>
            <a:pPr eaLnBrk="1" hangingPunct="1"/>
            <a:r>
              <a:rPr lang="en-US" sz="2700" dirty="0">
                <a:sym typeface="Symbol" pitchFamily="18" charset="2"/>
              </a:rPr>
              <a:t>Over the long run, people don’t consistently </a:t>
            </a:r>
            <a:br>
              <a:rPr lang="en-US" sz="2700" dirty="0">
                <a:sym typeface="Symbol" pitchFamily="18" charset="2"/>
              </a:rPr>
            </a:br>
            <a:r>
              <a:rPr lang="en-US" sz="2700" dirty="0">
                <a:sym typeface="Symbol" pitchFamily="18" charset="2"/>
              </a:rPr>
              <a:t>over- or under-forecast inflation, </a:t>
            </a:r>
            <a:br>
              <a:rPr lang="en-US" sz="2700" dirty="0">
                <a:sym typeface="Symbol" pitchFamily="18" charset="2"/>
              </a:rPr>
            </a:br>
            <a:r>
              <a:rPr lang="en-US" sz="2700" dirty="0">
                <a:sym typeface="Symbol" pitchFamily="18" charset="2"/>
              </a:rPr>
              <a:t>so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900" b="1" i="1" dirty="0">
                <a:sym typeface="Symbol" pitchFamily="18" charset="2"/>
              </a:rPr>
              <a:t>  </a:t>
            </a:r>
            <a:r>
              <a:rPr lang="en-US" sz="2700" dirty="0">
                <a:sym typeface="Symbol" pitchFamily="18" charset="2"/>
              </a:rPr>
              <a:t>= </a:t>
            </a:r>
            <a:r>
              <a:rPr lang="en-US" sz="3200" i="1" dirty="0">
                <a:solidFill>
                  <a:srgbClr val="000000"/>
                </a:solidFill>
                <a:latin typeface="Times New Roman"/>
                <a:ea typeface="Lucida Grande"/>
                <a:cs typeface="Times New Roman"/>
              </a:rPr>
              <a:t>π</a:t>
            </a:r>
            <a:r>
              <a:rPr lang="en-US" sz="1000" dirty="0">
                <a:sym typeface="Symbol" pitchFamily="18" charset="2"/>
              </a:rPr>
              <a:t>   </a:t>
            </a:r>
            <a:r>
              <a:rPr lang="en-US" sz="2700" dirty="0">
                <a:sym typeface="Symbol" pitchFamily="18" charset="2"/>
              </a:rPr>
              <a:t>on average. </a:t>
            </a:r>
          </a:p>
          <a:p>
            <a:pPr eaLnBrk="1" hangingPunct="1">
              <a:spcBef>
                <a:spcPts val="1200"/>
              </a:spcBef>
            </a:pPr>
            <a:r>
              <a:rPr lang="en-US" sz="2700" dirty="0">
                <a:sym typeface="Symbol" pitchFamily="18" charset="2"/>
              </a:rPr>
              <a:t>In the short run,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900" b="1" i="1" dirty="0">
                <a:sym typeface="Symbol" pitchFamily="18" charset="2"/>
              </a:rPr>
              <a:t>   </a:t>
            </a:r>
            <a:r>
              <a:rPr lang="en-US" sz="2700" dirty="0">
                <a:sym typeface="Symbol" pitchFamily="18" charset="2"/>
              </a:rPr>
              <a:t>may change when people </a:t>
            </a:r>
            <a:br>
              <a:rPr lang="en-US" sz="2700" dirty="0">
                <a:sym typeface="Symbol" pitchFamily="18" charset="2"/>
              </a:rPr>
            </a:br>
            <a:r>
              <a:rPr lang="en-US" sz="2700" dirty="0">
                <a:sym typeface="Symbol" pitchFamily="18" charset="2"/>
              </a:rPr>
              <a:t>get new information. </a:t>
            </a:r>
          </a:p>
          <a:p>
            <a:pPr eaLnBrk="1" hangingPunct="1">
              <a:spcBef>
                <a:spcPts val="1200"/>
              </a:spcBef>
            </a:pPr>
            <a:r>
              <a:rPr lang="en-US" sz="2700" i="1" dirty="0">
                <a:sym typeface="Symbol" pitchFamily="18" charset="2"/>
              </a:rPr>
              <a:t>E.g.</a:t>
            </a:r>
            <a:r>
              <a:rPr lang="en-US" sz="2700" dirty="0">
                <a:sym typeface="Symbol" pitchFamily="18" charset="2"/>
              </a:rPr>
              <a:t>: The Fed announces it will increase </a:t>
            </a:r>
            <a:r>
              <a:rPr lang="en-US" sz="2700" b="1" i="1" dirty="0">
                <a:sym typeface="Symbol" pitchFamily="18" charset="2"/>
              </a:rPr>
              <a:t>M</a:t>
            </a:r>
            <a:r>
              <a:rPr lang="en-US" sz="2700" dirty="0">
                <a:sym typeface="Symbol" pitchFamily="18" charset="2"/>
              </a:rPr>
              <a:t> </a:t>
            </a:r>
            <a:br>
              <a:rPr lang="en-US" sz="2700" dirty="0">
                <a:sym typeface="Symbol" pitchFamily="18" charset="2"/>
              </a:rPr>
            </a:br>
            <a:r>
              <a:rPr lang="en-US" sz="2700" dirty="0">
                <a:sym typeface="Symbol" pitchFamily="18" charset="2"/>
              </a:rPr>
              <a:t>next year. People will expect next year’s </a:t>
            </a:r>
            <a:r>
              <a:rPr lang="en-US" sz="2700" b="1" i="1" dirty="0">
                <a:sym typeface="Symbol" pitchFamily="18" charset="2"/>
              </a:rPr>
              <a:t>P</a:t>
            </a:r>
            <a:r>
              <a:rPr lang="en-US" sz="2700" dirty="0">
                <a:sym typeface="Symbol" pitchFamily="18" charset="2"/>
              </a:rPr>
              <a:t> to be higher, so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2700" dirty="0">
                <a:sym typeface="Symbol" pitchFamily="18" charset="2"/>
              </a:rPr>
              <a:t> rises. </a:t>
            </a:r>
          </a:p>
          <a:p>
            <a:pPr eaLnBrk="1" hangingPunct="1">
              <a:spcBef>
                <a:spcPts val="1200"/>
              </a:spcBef>
            </a:pPr>
            <a:r>
              <a:rPr lang="en-US" sz="2700" dirty="0">
                <a:sym typeface="Symbol" pitchFamily="18" charset="2"/>
              </a:rPr>
              <a:t>This affects </a:t>
            </a:r>
            <a:r>
              <a:rPr lang="en-US" sz="2700" b="1" i="1" dirty="0">
                <a:sym typeface="Symbol" pitchFamily="18" charset="2"/>
              </a:rPr>
              <a:t>P</a:t>
            </a:r>
            <a:r>
              <a:rPr lang="en-US" sz="2700" dirty="0">
                <a:sym typeface="Symbol" pitchFamily="18" charset="2"/>
              </a:rPr>
              <a:t> now, even though </a:t>
            </a:r>
            <a:r>
              <a:rPr lang="en-US" sz="2700" b="1" i="1" dirty="0">
                <a:sym typeface="Symbol" pitchFamily="18" charset="2"/>
              </a:rPr>
              <a:t>M</a:t>
            </a:r>
            <a:r>
              <a:rPr lang="en-US" sz="2700" dirty="0">
                <a:sym typeface="Symbol" pitchFamily="18" charset="2"/>
              </a:rPr>
              <a:t> hasn’t changed yet...   </a:t>
            </a:r>
            <a:endParaRPr lang="en-US" sz="2700" i="1" dirty="0">
              <a:sym typeface="Symbol" pitchFamily="18" charset="2"/>
            </a:endParaRPr>
          </a:p>
        </p:txBody>
      </p:sp>
    </p:spTree>
    <p:extLst>
      <p:ext uri="{BB962C8B-B14F-4D97-AF65-F5344CB8AC3E}">
        <p14:creationId xmlns:p14="http://schemas.microsoft.com/office/powerpoint/2010/main" val="3863387573"/>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3200" dirty="0"/>
              <a:t>How </a:t>
            </a:r>
            <a:r>
              <a:rPr lang="en-US" sz="3200" i="1" dirty="0"/>
              <a:t>P</a:t>
            </a:r>
            <a:r>
              <a:rPr lang="en-US" sz="3200" dirty="0"/>
              <a:t> </a:t>
            </a:r>
            <a:r>
              <a:rPr lang="en-US" sz="1200" dirty="0"/>
              <a:t> </a:t>
            </a:r>
            <a:r>
              <a:rPr lang="en-US" sz="3200" dirty="0"/>
              <a:t>responds to </a:t>
            </a:r>
            <a:r>
              <a:rPr lang="en-US" b="0" dirty="0">
                <a:latin typeface="Times New Roman"/>
                <a:ea typeface="Lucida Grande"/>
                <a:cs typeface="Times New Roman"/>
              </a:rPr>
              <a:t>Δ</a:t>
            </a:r>
            <a:r>
              <a:rPr lang="en-US" sz="3200" i="1" dirty="0">
                <a:sym typeface="Symbol" pitchFamily="18" charset="2"/>
              </a:rPr>
              <a:t>E</a:t>
            </a:r>
            <a:r>
              <a:rPr lang="en-US" sz="1000" i="1" dirty="0">
                <a:sym typeface="Symbol" pitchFamily="18" charset="2"/>
              </a:rPr>
              <a:t> </a:t>
            </a:r>
            <a:r>
              <a:rPr lang="en-US" sz="4000" i="1" dirty="0">
                <a:latin typeface="Times New Roman"/>
                <a:ea typeface="Lucida Grande"/>
                <a:cs typeface="Times New Roman"/>
              </a:rPr>
              <a:t>π</a:t>
            </a:r>
            <a:endParaRPr lang="en-US" sz="3700" baseline="30000" dirty="0">
              <a:sym typeface="Symbol" pitchFamily="18" charset="2"/>
            </a:endParaRPr>
          </a:p>
        </p:txBody>
      </p:sp>
      <p:graphicFrame>
        <p:nvGraphicFramePr>
          <p:cNvPr id="116740" name="Object 3"/>
          <p:cNvGraphicFramePr>
            <a:graphicFrameLocks noChangeAspect="1"/>
          </p:cNvGraphicFramePr>
          <p:nvPr/>
        </p:nvGraphicFramePr>
        <p:xfrm>
          <a:off x="1474788" y="3160713"/>
          <a:ext cx="5229225" cy="527050"/>
        </p:xfrm>
        <a:graphic>
          <a:graphicData uri="http://schemas.openxmlformats.org/presentationml/2006/ole">
            <mc:AlternateContent xmlns:mc="http://schemas.openxmlformats.org/markup-compatibility/2006">
              <mc:Choice xmlns:v="urn:schemas-microsoft-com:vml" Requires="v">
                <p:oleObj spid="_x0000_s14338" name="Equation" r:id="rId4" imgW="2273300" imgH="228600" progId="Equation.DSMT4">
                  <p:embed/>
                </p:oleObj>
              </mc:Choice>
              <mc:Fallback>
                <p:oleObj name="Equation" r:id="rId4" imgW="2273300" imgH="228600" progId="Equation.DSMT4">
                  <p:embed/>
                  <p:pic>
                    <p:nvPicPr>
                      <p:cNvPr id="11674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3160713"/>
                        <a:ext cx="5229225" cy="527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4"/>
          <p:cNvGraphicFramePr>
            <a:graphicFrameLocks noChangeAspect="1"/>
          </p:cNvGraphicFramePr>
          <p:nvPr/>
        </p:nvGraphicFramePr>
        <p:xfrm>
          <a:off x="2460625" y="3749675"/>
          <a:ext cx="2251075" cy="642938"/>
        </p:xfrm>
        <a:graphic>
          <a:graphicData uri="http://schemas.openxmlformats.org/presentationml/2006/ole">
            <mc:AlternateContent xmlns:mc="http://schemas.openxmlformats.org/markup-compatibility/2006">
              <mc:Choice xmlns:v="urn:schemas-microsoft-com:vml" Requires="v">
                <p:oleObj spid="_x0000_s14339" name="Equation" r:id="rId6" imgW="977900" imgH="279400" progId="Equation.DSMT4">
                  <p:embed/>
                </p:oleObj>
              </mc:Choice>
              <mc:Fallback>
                <p:oleObj name="Equation" r:id="rId6" imgW="977900" imgH="279400" progId="Equation.DSMT4">
                  <p:embed/>
                  <p:pic>
                    <p:nvPicPr>
                      <p:cNvPr id="11674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625" y="3749675"/>
                        <a:ext cx="2251075" cy="642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2" name="Object 5"/>
          <p:cNvGraphicFramePr>
            <a:graphicFrameLocks noChangeAspect="1"/>
          </p:cNvGraphicFramePr>
          <p:nvPr/>
        </p:nvGraphicFramePr>
        <p:xfrm>
          <a:off x="2484438" y="4492625"/>
          <a:ext cx="4576762" cy="1035050"/>
        </p:xfrm>
        <a:graphic>
          <a:graphicData uri="http://schemas.openxmlformats.org/presentationml/2006/ole">
            <mc:AlternateContent xmlns:mc="http://schemas.openxmlformats.org/markup-compatibility/2006">
              <mc:Choice xmlns:v="urn:schemas-microsoft-com:vml" Requires="v">
                <p:oleObj spid="_x0000_s14340" name="Equation" r:id="rId8" imgW="2019300" imgH="457200" progId="Equation.DSMT4">
                  <p:embed/>
                </p:oleObj>
              </mc:Choice>
              <mc:Fallback>
                <p:oleObj name="Equation" r:id="rId8" imgW="2019300" imgH="457200" progId="Equation.DSMT4">
                  <p:embed/>
                  <p:pic>
                    <p:nvPicPr>
                      <p:cNvPr id="11674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438" y="4492625"/>
                        <a:ext cx="4576762" cy="1035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Rectangle 7"/>
          <p:cNvSpPr>
            <a:spLocks noGrp="1" noChangeArrowheads="1"/>
          </p:cNvSpPr>
          <p:nvPr>
            <p:ph type="body" idx="1"/>
          </p:nvPr>
        </p:nvSpPr>
        <p:spPr>
          <a:xfrm>
            <a:off x="523875" y="2514600"/>
            <a:ext cx="6732588" cy="666750"/>
          </a:xfrm>
          <a:noFill/>
        </p:spPr>
        <p:txBody>
          <a:bodyPr/>
          <a:lstStyle/>
          <a:p>
            <a:pPr eaLnBrk="1" hangingPunct="1">
              <a:lnSpc>
                <a:spcPct val="110000"/>
              </a:lnSpc>
            </a:pPr>
            <a:r>
              <a:rPr lang="en-US" sz="2700"/>
              <a:t>For given values of </a:t>
            </a:r>
            <a:r>
              <a:rPr lang="en-US" sz="2700" b="1" i="1"/>
              <a:t>r</a:t>
            </a:r>
            <a:r>
              <a:rPr lang="en-US" sz="2700"/>
              <a:t>, </a:t>
            </a:r>
            <a:r>
              <a:rPr lang="en-US" sz="2700" b="1" i="1"/>
              <a:t>Y</a:t>
            </a:r>
            <a:r>
              <a:rPr lang="en-US" sz="2700"/>
              <a:t>, and </a:t>
            </a:r>
            <a:r>
              <a:rPr lang="en-US" sz="2700" b="1" i="1"/>
              <a:t>M</a:t>
            </a:r>
            <a:r>
              <a:rPr lang="en-US" sz="2700"/>
              <a:t> ,</a:t>
            </a:r>
          </a:p>
        </p:txBody>
      </p:sp>
      <p:graphicFrame>
        <p:nvGraphicFramePr>
          <p:cNvPr id="63495"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4341" name="Equation" r:id="rId10" imgW="1307532" imgH="393529" progId="Equation.DSMT4">
                  <p:embed/>
                </p:oleObj>
              </mc:Choice>
              <mc:Fallback>
                <p:oleObj name="Equation" r:id="rId10" imgW="1307532" imgH="393529" progId="Equation.DSMT4">
                  <p:embed/>
                  <p:pic>
                    <p:nvPicPr>
                      <p:cNvPr id="63495"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7052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strips(downRight)">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strips(downRight)">
                                      <p:cBhvr>
                                        <p:cTn id="12" dur="500"/>
                                        <p:tgtEl>
                                          <p:spTgt spid="116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strips(downRight)">
                                      <p:cBhvr>
                                        <p:cTn id="17" dur="500"/>
                                        <p:tgtEl>
                                          <p:spTgt spid="116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Discussion Question</a:t>
            </a:r>
          </a:p>
        </p:txBody>
      </p:sp>
      <p:sp>
        <p:nvSpPr>
          <p:cNvPr id="3" name="Content Placeholder 2"/>
          <p:cNvSpPr>
            <a:spLocks noGrp="1"/>
          </p:cNvSpPr>
          <p:nvPr>
            <p:ph idx="1"/>
          </p:nvPr>
        </p:nvSpPr>
        <p:spPr>
          <a:xfrm>
            <a:off x="476250" y="1484416"/>
            <a:ext cx="8210550" cy="4641747"/>
          </a:xfrm>
        </p:spPr>
        <p:txBody>
          <a:bodyPr/>
          <a:lstStyle/>
          <a:p>
            <a:pPr algn="ctr" eaLnBrk="1" hangingPunct="1">
              <a:buNone/>
              <a:defRPr/>
            </a:pPr>
            <a:r>
              <a:rPr lang="en-US" b="1" i="1" dirty="0">
                <a:solidFill>
                  <a:srgbClr val="FF0000"/>
                </a:solidFill>
              </a:rPr>
              <a:t>Why is inflation bad? </a:t>
            </a:r>
          </a:p>
          <a:p>
            <a:pPr eaLnBrk="1" hangingPunct="1">
              <a:buClr>
                <a:srgbClr val="5F5F5F"/>
              </a:buClr>
              <a:defRPr/>
            </a:pPr>
            <a:r>
              <a:rPr lang="en-US" dirty="0"/>
              <a:t>What costs does inflation impose on society? List all the ones you can think of.</a:t>
            </a:r>
          </a:p>
          <a:p>
            <a:pPr eaLnBrk="1" hangingPunct="1">
              <a:buClr>
                <a:srgbClr val="5F5F5F"/>
              </a:buClr>
              <a:defRPr/>
            </a:pPr>
            <a:r>
              <a:rPr lang="en-US" dirty="0"/>
              <a:t>Focus on the long run.</a:t>
            </a:r>
          </a:p>
          <a:p>
            <a:pPr eaLnBrk="1" hangingPunct="1">
              <a:buClr>
                <a:srgbClr val="5F5F5F"/>
              </a:buClr>
              <a:defRPr/>
            </a:pPr>
            <a:r>
              <a:rPr lang="en-US" dirty="0"/>
              <a:t>Think like an economist.</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37</a:t>
            </a:fld>
            <a:endParaRPr lang="en-US" sz="1600" dirty="0">
              <a:solidFill>
                <a:srgbClr val="006666"/>
              </a:solidFill>
              <a:cs typeface="Arial"/>
            </a:endParaRPr>
          </a:p>
        </p:txBody>
      </p:sp>
    </p:spTree>
    <p:extLst>
      <p:ext uri="{BB962C8B-B14F-4D97-AF65-F5344CB8AC3E}">
        <p14:creationId xmlns:p14="http://schemas.microsoft.com/office/powerpoint/2010/main" val="2460248487"/>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dirty="0"/>
              <a:t>A common misperception</a:t>
            </a:r>
          </a:p>
        </p:txBody>
      </p:sp>
      <p:sp>
        <p:nvSpPr>
          <p:cNvPr id="120837" name="Rectangle 5"/>
          <p:cNvSpPr>
            <a:spLocks noGrp="1" noChangeArrowheads="1"/>
          </p:cNvSpPr>
          <p:nvPr>
            <p:ph type="body" idx="1"/>
          </p:nvPr>
        </p:nvSpPr>
        <p:spPr>
          <a:xfrm>
            <a:off x="457200" y="1312863"/>
            <a:ext cx="8229600" cy="4822825"/>
          </a:xfrm>
        </p:spPr>
        <p:txBody>
          <a:bodyPr/>
          <a:lstStyle/>
          <a:p>
            <a:pPr eaLnBrk="1" hangingPunct="1"/>
            <a:r>
              <a:rPr lang="en-US" dirty="0"/>
              <a:t>Common misperception: </a:t>
            </a:r>
            <a:br>
              <a:rPr lang="en-US" dirty="0"/>
            </a:br>
            <a:r>
              <a:rPr lang="en-US" i="1" dirty="0"/>
              <a:t>inflation reduces real wages</a:t>
            </a:r>
          </a:p>
          <a:p>
            <a:pPr eaLnBrk="1" hangingPunct="1"/>
            <a:r>
              <a:rPr lang="en-US" dirty="0"/>
              <a:t>This is true only in the short run, when nominal wages are fixed by contracts.</a:t>
            </a:r>
          </a:p>
          <a:p>
            <a:pPr eaLnBrk="1" hangingPunct="1"/>
            <a:r>
              <a:rPr lang="en-US" dirty="0"/>
              <a:t>(Chapter 3) In the long run, the real wage is determined by labor supply and the marginal product of labor, not the price level or inflation rate. </a:t>
            </a:r>
          </a:p>
          <a:p>
            <a:pPr eaLnBrk="1" hangingPunct="1"/>
            <a:r>
              <a:rPr lang="en-US" dirty="0"/>
              <a:t>Consider the data . . .</a:t>
            </a:r>
          </a:p>
        </p:txBody>
      </p:sp>
    </p:spTree>
    <p:extLst>
      <p:ext uri="{BB962C8B-B14F-4D97-AF65-F5344CB8AC3E}">
        <p14:creationId xmlns:p14="http://schemas.microsoft.com/office/powerpoint/2010/main" val="8473250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wipe(left)">
                                      <p:cBhvr>
                                        <p:cTn id="7" dur="500"/>
                                        <p:tgtEl>
                                          <p:spTgt spid="1208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7">
                                            <p:txEl>
                                              <p:pRg st="1" end="1"/>
                                            </p:txEl>
                                          </p:spTgt>
                                        </p:tgtEl>
                                        <p:attrNameLst>
                                          <p:attrName>style.visibility</p:attrName>
                                        </p:attrNameLst>
                                      </p:cBhvr>
                                      <p:to>
                                        <p:strVal val="visible"/>
                                      </p:to>
                                    </p:set>
                                    <p:animEffect transition="in" filter="wipe(left)">
                                      <p:cBhvr>
                                        <p:cTn id="12" dur="500"/>
                                        <p:tgtEl>
                                          <p:spTgt spid="1208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7">
                                            <p:txEl>
                                              <p:pRg st="2" end="2"/>
                                            </p:txEl>
                                          </p:spTgt>
                                        </p:tgtEl>
                                        <p:attrNameLst>
                                          <p:attrName>style.visibility</p:attrName>
                                        </p:attrNameLst>
                                      </p:cBhvr>
                                      <p:to>
                                        <p:strVal val="visible"/>
                                      </p:to>
                                    </p:set>
                                    <p:animEffect transition="in" filter="wipe(left)">
                                      <p:cBhvr>
                                        <p:cTn id="17" dur="500"/>
                                        <p:tgtEl>
                                          <p:spTgt spid="1208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37">
                                            <p:txEl>
                                              <p:pRg st="3" end="3"/>
                                            </p:txEl>
                                          </p:spTgt>
                                        </p:tgtEl>
                                        <p:attrNameLst>
                                          <p:attrName>style.visibility</p:attrName>
                                        </p:attrNameLst>
                                      </p:cBhvr>
                                      <p:to>
                                        <p:strVal val="visible"/>
                                      </p:to>
                                    </p:set>
                                    <p:animEffect transition="in" filter="wipe(left)">
                                      <p:cBhvr>
                                        <p:cTn id="22" dur="500"/>
                                        <p:tgtEl>
                                          <p:spTgt spid="1208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101263349"/>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rPr>
              <a:t>U.S. inflation and its trend, </a:t>
            </a:r>
            <a:br>
              <a:rPr lang="en-US" sz="3000" dirty="0">
                <a:solidFill>
                  <a:srgbClr val="336699"/>
                </a:solidFill>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spTree>
    <p:extLst>
      <p:ext uri="{BB962C8B-B14F-4D97-AF65-F5344CB8AC3E}">
        <p14:creationId xmlns:p14="http://schemas.microsoft.com/office/powerpoint/2010/main" val="1772846985"/>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004591922"/>
              </p:ext>
            </p:extLst>
          </p:nvPr>
        </p:nvGraphicFramePr>
        <p:xfrm>
          <a:off x="630936" y="1115568"/>
          <a:ext cx="7909560" cy="5568696"/>
        </p:xfrm>
        <a:graphic>
          <a:graphicData uri="http://schemas.openxmlformats.org/drawingml/2006/chart">
            <c:chart xmlns:c="http://schemas.openxmlformats.org/drawingml/2006/chart" xmlns:r="http://schemas.openxmlformats.org/officeDocument/2006/relationships" r:id="rId3"/>
          </a:graphicData>
        </a:graphic>
      </p:graphicFrame>
      <p:sp>
        <p:nvSpPr>
          <p:cNvPr id="66562" name="Title 1"/>
          <p:cNvSpPr>
            <a:spLocks noGrp="1"/>
          </p:cNvSpPr>
          <p:nvPr>
            <p:ph type="title"/>
          </p:nvPr>
        </p:nvSpPr>
        <p:spPr>
          <a:xfrm>
            <a:off x="425450" y="166797"/>
            <a:ext cx="8245475" cy="939800"/>
          </a:xfrm>
        </p:spPr>
        <p:txBody>
          <a:bodyPr/>
          <a:lstStyle/>
          <a:p>
            <a:r>
              <a:rPr lang="en-US" sz="3000" dirty="0">
                <a:solidFill>
                  <a:srgbClr val="336699"/>
                </a:solidFill>
              </a:rPr>
              <a:t>The CPI and average hourly earnings, </a:t>
            </a:r>
            <a:br>
              <a:rPr lang="en-US" sz="3000" dirty="0">
                <a:solidFill>
                  <a:srgbClr val="336699"/>
                </a:solidFill>
              </a:rPr>
            </a:br>
            <a:r>
              <a:rPr lang="en-US" sz="2700" dirty="0">
                <a:solidFill>
                  <a:srgbClr val="336699"/>
                </a:solidFill>
              </a:rPr>
              <a:t>1965</a:t>
            </a:r>
            <a:r>
              <a:rPr lang="en-US" sz="2700" dirty="0">
                <a:solidFill>
                  <a:srgbClr val="336699"/>
                </a:solidFill>
                <a:latin typeface="Arial"/>
                <a:cs typeface="Arial"/>
              </a:rPr>
              <a:t>–</a:t>
            </a:r>
            <a:r>
              <a:rPr lang="en-US" sz="2700" dirty="0">
                <a:solidFill>
                  <a:srgbClr val="336699"/>
                </a:solidFill>
              </a:rPr>
              <a:t>2015</a:t>
            </a:r>
          </a:p>
        </p:txBody>
      </p:sp>
      <p:sp>
        <p:nvSpPr>
          <p:cNvPr id="66563" name="TextBox 6"/>
          <p:cNvSpPr txBox="1">
            <a:spLocks noChangeArrowheads="1"/>
          </p:cNvSpPr>
          <p:nvPr/>
        </p:nvSpPr>
        <p:spPr bwMode="auto">
          <a:xfrm rot="-5400000">
            <a:off x="-869000" y="3424238"/>
            <a:ext cx="2446338" cy="430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dirty="0">
                <a:solidFill>
                  <a:srgbClr val="000000"/>
                </a:solidFill>
              </a:rPr>
              <a:t>1965 = 100</a:t>
            </a:r>
          </a:p>
        </p:txBody>
      </p:sp>
      <p:sp>
        <p:nvSpPr>
          <p:cNvPr id="66564" name="TextBox 7"/>
          <p:cNvSpPr txBox="1">
            <a:spLocks noChangeArrowheads="1"/>
          </p:cNvSpPr>
          <p:nvPr/>
        </p:nvSpPr>
        <p:spPr bwMode="auto">
          <a:xfrm rot="5400000">
            <a:off x="6731324" y="3448481"/>
            <a:ext cx="4135293"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000000"/>
                </a:solidFill>
              </a:rPr>
              <a:t>Hourly wage in 2014 dollars</a:t>
            </a:r>
          </a:p>
        </p:txBody>
      </p:sp>
      <p:sp>
        <p:nvSpPr>
          <p:cNvPr id="66565" name="AutoShape 7"/>
          <p:cNvSpPr>
            <a:spLocks noChangeAspect="1" noChangeArrowheads="1" noTextEdit="1"/>
          </p:cNvSpPr>
          <p:nvPr/>
        </p:nvSpPr>
        <p:spPr bwMode="auto">
          <a:xfrm>
            <a:off x="723900" y="1119188"/>
            <a:ext cx="7807325" cy="566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7" name="TextBox 55"/>
          <p:cNvSpPr txBox="1">
            <a:spLocks noChangeArrowheads="1"/>
          </p:cNvSpPr>
          <p:nvPr/>
        </p:nvSpPr>
        <p:spPr bwMode="auto">
          <a:xfrm>
            <a:off x="2971075" y="1280015"/>
            <a:ext cx="3978425"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006600"/>
                </a:solidFill>
                <a:latin typeface="Arial"/>
                <a:cs typeface="Arial"/>
              </a:rPr>
              <a:t>Real average hourly earnings in 2014 dollars, right scale</a:t>
            </a:r>
          </a:p>
        </p:txBody>
      </p:sp>
      <p:sp>
        <p:nvSpPr>
          <p:cNvPr id="8" name="TextBox 54"/>
          <p:cNvSpPr txBox="1">
            <a:spLocks noChangeArrowheads="1"/>
          </p:cNvSpPr>
          <p:nvPr/>
        </p:nvSpPr>
        <p:spPr bwMode="auto">
          <a:xfrm>
            <a:off x="5084641" y="3658189"/>
            <a:ext cx="2511596"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0000FF"/>
                </a:solidFill>
                <a:latin typeface="Arial"/>
                <a:cs typeface="Arial"/>
              </a:rPr>
              <a:t>Nominal average </a:t>
            </a:r>
            <a:br>
              <a:rPr lang="en-US" sz="2200" i="1" dirty="0">
                <a:solidFill>
                  <a:srgbClr val="0000FF"/>
                </a:solidFill>
                <a:latin typeface="Arial"/>
                <a:cs typeface="Arial"/>
              </a:rPr>
            </a:br>
            <a:r>
              <a:rPr lang="en-US" sz="2200" i="1" dirty="0">
                <a:solidFill>
                  <a:srgbClr val="0000FF"/>
                </a:solidFill>
                <a:latin typeface="Arial"/>
                <a:cs typeface="Arial"/>
              </a:rPr>
              <a:t>hourly earnings, (1965 = 100)</a:t>
            </a:r>
          </a:p>
        </p:txBody>
      </p:sp>
      <p:sp>
        <p:nvSpPr>
          <p:cNvPr id="9" name="TextBox 53"/>
          <p:cNvSpPr txBox="1">
            <a:spLocks noChangeArrowheads="1"/>
          </p:cNvSpPr>
          <p:nvPr/>
        </p:nvSpPr>
        <p:spPr bwMode="auto">
          <a:xfrm>
            <a:off x="2353226" y="5381721"/>
            <a:ext cx="239736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FF0000"/>
                </a:solidFill>
                <a:latin typeface="Arial"/>
                <a:cs typeface="Arial"/>
              </a:rPr>
              <a:t>CPI (1965 = 100)</a:t>
            </a:r>
          </a:p>
        </p:txBody>
      </p:sp>
    </p:spTree>
    <p:extLst>
      <p:ext uri="{BB962C8B-B14F-4D97-AF65-F5344CB8AC3E}">
        <p14:creationId xmlns:p14="http://schemas.microsoft.com/office/powerpoint/2010/main" val="2154882491"/>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The classical view of inflation</a:t>
            </a:r>
          </a:p>
        </p:txBody>
      </p:sp>
      <p:sp>
        <p:nvSpPr>
          <p:cNvPr id="67587" name="Rectangle 3"/>
          <p:cNvSpPr>
            <a:spLocks noGrp="1" noChangeArrowheads="1"/>
          </p:cNvSpPr>
          <p:nvPr>
            <p:ph type="body" idx="1"/>
          </p:nvPr>
        </p:nvSpPr>
        <p:spPr>
          <a:xfrm>
            <a:off x="479425" y="1589088"/>
            <a:ext cx="8123238" cy="1557337"/>
          </a:xfrm>
        </p:spPr>
        <p:txBody>
          <a:bodyPr/>
          <a:lstStyle/>
          <a:p>
            <a:pPr eaLnBrk="1" hangingPunct="1"/>
            <a:r>
              <a:rPr lang="en-US" i="1" dirty="0"/>
              <a:t>The classical view: </a:t>
            </a:r>
            <a:br>
              <a:rPr lang="en-US" i="1" dirty="0"/>
            </a:br>
            <a:r>
              <a:rPr lang="en-US" dirty="0"/>
              <a:t>A change in the price level is merely a change in the units of measurement.</a:t>
            </a:r>
          </a:p>
        </p:txBody>
      </p:sp>
      <p:sp>
        <p:nvSpPr>
          <p:cNvPr id="124932" name="Rectangle 4"/>
          <p:cNvSpPr>
            <a:spLocks noChangeArrowheads="1"/>
          </p:cNvSpPr>
          <p:nvPr/>
        </p:nvSpPr>
        <p:spPr bwMode="auto">
          <a:xfrm>
            <a:off x="1871663" y="3390900"/>
            <a:ext cx="5181600" cy="1524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3100" i="1" dirty="0"/>
              <a:t>Then, why is inflation </a:t>
            </a:r>
            <a:br>
              <a:rPr lang="en-US" sz="3100" i="1" dirty="0"/>
            </a:br>
            <a:r>
              <a:rPr lang="en-US" sz="3100" i="1" dirty="0"/>
              <a:t>a social problem?</a:t>
            </a:r>
          </a:p>
        </p:txBody>
      </p:sp>
    </p:spTree>
    <p:extLst>
      <p:ext uri="{BB962C8B-B14F-4D97-AF65-F5344CB8AC3E}">
        <p14:creationId xmlns:p14="http://schemas.microsoft.com/office/powerpoint/2010/main" val="37054513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fade">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The social costs of inflation</a:t>
            </a:r>
          </a:p>
        </p:txBody>
      </p:sp>
      <p:sp>
        <p:nvSpPr>
          <p:cNvPr id="68611" name="Rectangle 3"/>
          <p:cNvSpPr>
            <a:spLocks noGrp="1" noChangeArrowheads="1"/>
          </p:cNvSpPr>
          <p:nvPr>
            <p:ph type="body" idx="1"/>
          </p:nvPr>
        </p:nvSpPr>
        <p:spPr>
          <a:xfrm>
            <a:off x="573088" y="1519238"/>
            <a:ext cx="7399337" cy="3189287"/>
          </a:xfrm>
        </p:spPr>
        <p:txBody>
          <a:bodyPr/>
          <a:lstStyle/>
          <a:p>
            <a:pPr marL="461963" indent="-461963" eaLnBrk="1" hangingPunct="1">
              <a:buFont typeface="Wingdings" pitchFamily="2" charset="2"/>
              <a:buNone/>
            </a:pPr>
            <a:r>
              <a:rPr lang="en-US" dirty="0"/>
              <a:t>…fall into two categories:</a:t>
            </a:r>
          </a:p>
          <a:p>
            <a:pPr marL="461963" indent="-461963" eaLnBrk="1" hangingPunct="1">
              <a:buFont typeface="Wingdings" pitchFamily="2" charset="2"/>
              <a:buNone/>
            </a:pPr>
            <a:r>
              <a:rPr lang="en-US" sz="2500" b="1" dirty="0">
                <a:solidFill>
                  <a:srgbClr val="CC6600"/>
                </a:solidFill>
              </a:rPr>
              <a:t>1. 	</a:t>
            </a:r>
            <a:r>
              <a:rPr lang="en-US" dirty="0"/>
              <a:t>costs when inflation is expected</a:t>
            </a:r>
          </a:p>
          <a:p>
            <a:pPr marL="461963" indent="-461963" eaLnBrk="1" hangingPunct="1">
              <a:buFont typeface="Wingdings" pitchFamily="2" charset="2"/>
              <a:buNone/>
            </a:pPr>
            <a:r>
              <a:rPr lang="en-US" sz="2500" b="1" dirty="0">
                <a:solidFill>
                  <a:srgbClr val="CC6600"/>
                </a:solidFill>
              </a:rPr>
              <a:t>2. 	</a:t>
            </a:r>
            <a:r>
              <a:rPr lang="en-US" dirty="0"/>
              <a:t>costs when inflation is different than people had expected </a:t>
            </a:r>
          </a:p>
        </p:txBody>
      </p:sp>
    </p:spTree>
    <p:extLst>
      <p:ext uri="{BB962C8B-B14F-4D97-AF65-F5344CB8AC3E}">
        <p14:creationId xmlns:p14="http://schemas.microsoft.com/office/powerpoint/2010/main" val="2781102806"/>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500" dirty="0">
                <a:solidFill>
                  <a:srgbClr val="990033"/>
                </a:solidFill>
              </a:rPr>
              <a:t>1.</a:t>
            </a:r>
            <a:r>
              <a:rPr lang="en-US" sz="2900" dirty="0">
                <a:solidFill>
                  <a:srgbClr val="990033"/>
                </a:solidFill>
              </a:rPr>
              <a:t> </a:t>
            </a:r>
            <a:r>
              <a:rPr lang="en-US" sz="2900" dirty="0" err="1">
                <a:solidFill>
                  <a:srgbClr val="990033"/>
                </a:solidFill>
              </a:rPr>
              <a:t>Shoeleather</a:t>
            </a:r>
            <a:r>
              <a:rPr lang="en-US" sz="2900" dirty="0">
                <a:solidFill>
                  <a:srgbClr val="990033"/>
                </a:solidFill>
              </a:rPr>
              <a:t> Cost</a:t>
            </a:r>
          </a:p>
        </p:txBody>
      </p:sp>
      <p:sp>
        <p:nvSpPr>
          <p:cNvPr id="129027" name="Rectangle 3"/>
          <p:cNvSpPr>
            <a:spLocks noGrp="1" noChangeArrowheads="1"/>
          </p:cNvSpPr>
          <p:nvPr>
            <p:ph type="body" idx="1"/>
          </p:nvPr>
        </p:nvSpPr>
        <p:spPr>
          <a:xfrm>
            <a:off x="492125" y="1389063"/>
            <a:ext cx="8045098" cy="4921250"/>
          </a:xfrm>
        </p:spPr>
        <p:txBody>
          <a:bodyPr/>
          <a:lstStyle/>
          <a:p>
            <a:pPr eaLnBrk="1" hangingPunct="1"/>
            <a:r>
              <a:rPr lang="en-US" sz="2700" dirty="0">
                <a:sym typeface="Symbol" pitchFamily="18" charset="2"/>
              </a:rPr>
              <a:t>Definition: the costs and inconveniences of reducing money balances to avoid the inflation tax.</a:t>
            </a:r>
          </a:p>
          <a:p>
            <a:pPr eaLnBrk="1" hangingPunct="1"/>
            <a:r>
              <a:rPr lang="en-US" sz="2700" dirty="0">
                <a:sym typeface="Symbol" pitchFamily="18" charset="2"/>
              </a:rPr>
              <a:t>If </a:t>
            </a:r>
            <a:r>
              <a:rPr lang="en-US" sz="2700" i="1" dirty="0">
                <a:solidFill>
                  <a:srgbClr val="000000"/>
                </a:solidFill>
                <a:latin typeface="Times New Roman"/>
                <a:ea typeface="Lucida Grande"/>
                <a:cs typeface="Times New Roman"/>
              </a:rPr>
              <a:t>π</a:t>
            </a:r>
            <a:r>
              <a:rPr lang="en-US" sz="2700" dirty="0">
                <a:sym typeface="Symbol" pitchFamily="18" charset="2"/>
              </a:rPr>
              <a:t> increases, </a:t>
            </a:r>
            <a:r>
              <a:rPr lang="en-US" sz="2700" b="1" i="1" dirty="0" err="1">
                <a:sym typeface="Symbol" pitchFamily="18" charset="2"/>
              </a:rPr>
              <a:t>i</a:t>
            </a:r>
            <a:r>
              <a:rPr lang="en-US" sz="2700" dirty="0">
                <a:sym typeface="Symbol" pitchFamily="18" charset="2"/>
              </a:rPr>
              <a:t> increases (why?), </a:t>
            </a:r>
            <a:br>
              <a:rPr lang="en-US" sz="2700" dirty="0">
                <a:sym typeface="Symbol" pitchFamily="18" charset="2"/>
              </a:rPr>
            </a:br>
            <a:r>
              <a:rPr lang="en-US" sz="2700" dirty="0">
                <a:sym typeface="Symbol" pitchFamily="18" charset="2"/>
              </a:rPr>
              <a:t>so people reduce their real money balances. </a:t>
            </a:r>
          </a:p>
          <a:p>
            <a:pPr eaLnBrk="1" hangingPunct="1"/>
            <a:r>
              <a:rPr lang="en-US" sz="2700" dirty="0"/>
              <a:t>Remember: In long run, inflation does not </a:t>
            </a:r>
            <a:br>
              <a:rPr lang="en-US" sz="2700" dirty="0"/>
            </a:br>
            <a:r>
              <a:rPr lang="en-US" sz="2700" dirty="0"/>
              <a:t>affect real income or real spending.</a:t>
            </a:r>
          </a:p>
          <a:p>
            <a:pPr eaLnBrk="1" hangingPunct="1"/>
            <a:r>
              <a:rPr lang="en-US" sz="2700" dirty="0">
                <a:sym typeface="Symbol" pitchFamily="18" charset="2"/>
              </a:rPr>
              <a:t>So, same monthly spending but lower average money holdings means more frequent trips to the bank to withdraw smaller amounts of cash. </a:t>
            </a:r>
          </a:p>
        </p:txBody>
      </p:sp>
    </p:spTree>
    <p:extLst>
      <p:ext uri="{BB962C8B-B14F-4D97-AF65-F5344CB8AC3E}">
        <p14:creationId xmlns:p14="http://schemas.microsoft.com/office/powerpoint/2010/main" val="33093865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wipe(left)">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wipe(left)">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wipe(left)">
                                      <p:cBhvr>
                                        <p:cTn id="22"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900" dirty="0"/>
              <a:t> </a:t>
            </a:r>
            <a:r>
              <a:rPr lang="en-US" sz="2500" dirty="0">
                <a:solidFill>
                  <a:srgbClr val="990033"/>
                </a:solidFill>
              </a:rPr>
              <a:t>2.</a:t>
            </a:r>
            <a:r>
              <a:rPr lang="en-US" sz="2900" dirty="0">
                <a:solidFill>
                  <a:srgbClr val="990033"/>
                </a:solidFill>
              </a:rPr>
              <a:t> Menu Costs</a:t>
            </a:r>
          </a:p>
        </p:txBody>
      </p:sp>
      <p:sp>
        <p:nvSpPr>
          <p:cNvPr id="131075" name="Rectangle 3"/>
          <p:cNvSpPr>
            <a:spLocks noGrp="1" noChangeArrowheads="1"/>
          </p:cNvSpPr>
          <p:nvPr>
            <p:ph type="body" idx="1"/>
          </p:nvPr>
        </p:nvSpPr>
        <p:spPr>
          <a:xfrm>
            <a:off x="450850" y="1481138"/>
            <a:ext cx="7467600" cy="4724400"/>
          </a:xfrm>
        </p:spPr>
        <p:txBody>
          <a:bodyPr/>
          <a:lstStyle/>
          <a:p>
            <a:pPr eaLnBrk="1" hangingPunct="1"/>
            <a:r>
              <a:rPr lang="en-US" dirty="0">
                <a:sym typeface="Symbol" pitchFamily="18" charset="2"/>
              </a:rPr>
              <a:t>Definition: The costs of changing prices.</a:t>
            </a:r>
          </a:p>
          <a:p>
            <a:pPr eaLnBrk="1" hangingPunct="1">
              <a:spcBef>
                <a:spcPct val="50000"/>
              </a:spcBef>
            </a:pPr>
            <a:r>
              <a:rPr lang="en-US" dirty="0">
                <a:sym typeface="Symbol" pitchFamily="18" charset="2"/>
              </a:rPr>
              <a:t>Examples:</a:t>
            </a:r>
          </a:p>
          <a:p>
            <a:pPr lvl="1" eaLnBrk="1" hangingPunct="1">
              <a:lnSpc>
                <a:spcPct val="105000"/>
              </a:lnSpc>
              <a:buClr>
                <a:srgbClr val="339933"/>
              </a:buClr>
              <a:buSzTx/>
            </a:pPr>
            <a:r>
              <a:rPr lang="en-US" dirty="0"/>
              <a:t>cost of printing new menus</a:t>
            </a:r>
          </a:p>
          <a:p>
            <a:pPr lvl="1" eaLnBrk="1" hangingPunct="1">
              <a:lnSpc>
                <a:spcPct val="105000"/>
              </a:lnSpc>
              <a:buClr>
                <a:srgbClr val="339933"/>
              </a:buClr>
              <a:buSzTx/>
            </a:pPr>
            <a:r>
              <a:rPr lang="en-US" dirty="0"/>
              <a:t>cost of printing &amp; mailing new catalogs</a:t>
            </a:r>
          </a:p>
          <a:p>
            <a:pPr eaLnBrk="1" hangingPunct="1">
              <a:spcBef>
                <a:spcPct val="55000"/>
              </a:spcBef>
            </a:pPr>
            <a:r>
              <a:rPr lang="en-US" dirty="0">
                <a:sym typeface="Symbol" pitchFamily="18" charset="2"/>
              </a:rPr>
              <a:t>The higher is inflation, the more frequently firms must change their prices and incur these costs.  </a:t>
            </a:r>
          </a:p>
          <a:p>
            <a:pPr lvl="1" eaLnBrk="1" hangingPunct="1">
              <a:lnSpc>
                <a:spcPct val="105000"/>
              </a:lnSpc>
              <a:buClr>
                <a:srgbClr val="0066CC"/>
              </a:buClr>
              <a:buSzTx/>
              <a:buFont typeface="Wingdings" pitchFamily="2" charset="2"/>
              <a:buNone/>
            </a:pPr>
            <a:endParaRPr lang="en-US" sz="2800" dirty="0"/>
          </a:p>
        </p:txBody>
      </p:sp>
    </p:spTree>
    <p:extLst>
      <p:ext uri="{BB962C8B-B14F-4D97-AF65-F5344CB8AC3E}">
        <p14:creationId xmlns:p14="http://schemas.microsoft.com/office/powerpoint/2010/main" val="41613600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lef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wipe(left)">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wipe(left)">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wipe(left)">
                                      <p:cBhvr>
                                        <p:cTn id="22" dur="5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wipe(left)">
                                      <p:cBhvr>
                                        <p:cTn id="27" dur="500"/>
                                        <p:tgtEl>
                                          <p:spTgt spid="131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500" dirty="0">
                <a:solidFill>
                  <a:srgbClr val="990033"/>
                </a:solidFill>
              </a:rPr>
              <a:t>3.</a:t>
            </a:r>
            <a:r>
              <a:rPr lang="en-US" sz="2900" dirty="0">
                <a:solidFill>
                  <a:srgbClr val="990033"/>
                </a:solidFill>
              </a:rPr>
              <a:t> Relative Price Distortions</a:t>
            </a:r>
          </a:p>
        </p:txBody>
      </p:sp>
      <p:sp>
        <p:nvSpPr>
          <p:cNvPr id="133123" name="Rectangle 3"/>
          <p:cNvSpPr>
            <a:spLocks noGrp="1" noChangeArrowheads="1"/>
          </p:cNvSpPr>
          <p:nvPr>
            <p:ph type="body" idx="1"/>
          </p:nvPr>
        </p:nvSpPr>
        <p:spPr>
          <a:xfrm>
            <a:off x="433388" y="1366838"/>
            <a:ext cx="8510587" cy="5105400"/>
          </a:xfrm>
        </p:spPr>
        <p:txBody>
          <a:bodyPr/>
          <a:lstStyle/>
          <a:p>
            <a:pPr eaLnBrk="1" hangingPunct="1"/>
            <a:r>
              <a:rPr lang="en-US" sz="2700" dirty="0"/>
              <a:t>Firms facing menu costs change prices infrequently.</a:t>
            </a:r>
          </a:p>
          <a:p>
            <a:pPr eaLnBrk="1" hangingPunct="1"/>
            <a:r>
              <a:rPr lang="en-US" sz="2700" dirty="0"/>
              <a:t>Example: </a:t>
            </a:r>
            <a:br>
              <a:rPr lang="en-US" sz="2700" dirty="0"/>
            </a:br>
            <a:r>
              <a:rPr lang="en-US" sz="2700" dirty="0"/>
              <a:t>A firm issues new catalog each January. </a:t>
            </a:r>
            <a:br>
              <a:rPr lang="en-US" sz="2700" dirty="0"/>
            </a:br>
            <a:r>
              <a:rPr lang="en-US" sz="2700" dirty="0"/>
              <a:t>As the general price level rises throughout the year, the firm’s relative price will fall. </a:t>
            </a:r>
          </a:p>
          <a:p>
            <a:pPr eaLnBrk="1" hangingPunct="1"/>
            <a:r>
              <a:rPr lang="en-US" sz="2700" dirty="0"/>
              <a:t>Different firms change their prices at different times, leading to relative price distortions . . . </a:t>
            </a:r>
          </a:p>
          <a:p>
            <a:pPr eaLnBrk="1" hangingPunct="1">
              <a:spcBef>
                <a:spcPct val="20000"/>
              </a:spcBef>
              <a:buClr>
                <a:srgbClr val="0066CC"/>
              </a:buClr>
              <a:buFont typeface="Wingdings" pitchFamily="2" charset="2"/>
              <a:buNone/>
            </a:pPr>
            <a:r>
              <a:rPr lang="en-US" sz="2700" dirty="0"/>
              <a:t>	. . . causing microeconomic inefficiencies in the allocation of resources. </a:t>
            </a:r>
          </a:p>
        </p:txBody>
      </p:sp>
    </p:spTree>
    <p:extLst>
      <p:ext uri="{BB962C8B-B14F-4D97-AF65-F5344CB8AC3E}">
        <p14:creationId xmlns:p14="http://schemas.microsoft.com/office/powerpoint/2010/main" val="19856811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900" dirty="0"/>
              <a:t> </a:t>
            </a:r>
            <a:r>
              <a:rPr lang="en-US" sz="2500" dirty="0">
                <a:solidFill>
                  <a:srgbClr val="990033"/>
                </a:solidFill>
              </a:rPr>
              <a:t>4.</a:t>
            </a:r>
            <a:r>
              <a:rPr lang="en-US" sz="2900" dirty="0">
                <a:solidFill>
                  <a:srgbClr val="990033"/>
                </a:solidFill>
              </a:rPr>
              <a:t> Unfair Tax Treatment</a:t>
            </a:r>
          </a:p>
        </p:txBody>
      </p:sp>
      <p:sp>
        <p:nvSpPr>
          <p:cNvPr id="135171" name="Rectangle 3"/>
          <p:cNvSpPr>
            <a:spLocks noGrp="1" noChangeArrowheads="1"/>
          </p:cNvSpPr>
          <p:nvPr>
            <p:ph type="body" idx="1"/>
          </p:nvPr>
        </p:nvSpPr>
        <p:spPr>
          <a:xfrm>
            <a:off x="504825" y="1252834"/>
            <a:ext cx="7848600" cy="5105400"/>
          </a:xfrm>
        </p:spPr>
        <p:txBody>
          <a:bodyPr/>
          <a:lstStyle/>
          <a:p>
            <a:pPr marL="0" indent="0" eaLnBrk="1" hangingPunct="1">
              <a:spcBef>
                <a:spcPct val="10000"/>
              </a:spcBef>
              <a:buFont typeface="Wingdings" pitchFamily="2" charset="2"/>
              <a:buNone/>
            </a:pPr>
            <a:r>
              <a:rPr lang="en-US" sz="2700" dirty="0">
                <a:sym typeface="Symbol" pitchFamily="18" charset="2"/>
              </a:rPr>
              <a:t>Some taxes are not adjusted to account for inflation, such as the capital gains tax. </a:t>
            </a:r>
          </a:p>
          <a:p>
            <a:pPr marL="0" indent="0" eaLnBrk="1" hangingPunct="1">
              <a:spcBef>
                <a:spcPct val="30000"/>
              </a:spcBef>
              <a:buFont typeface="Wingdings" pitchFamily="2" charset="2"/>
              <a:buNone/>
            </a:pPr>
            <a:r>
              <a:rPr lang="en-US" sz="2700" dirty="0">
                <a:sym typeface="Symbol" pitchFamily="18" charset="2"/>
              </a:rPr>
              <a:t>Example:</a:t>
            </a:r>
          </a:p>
          <a:p>
            <a:pPr marL="569913" lvl="1" indent="-341313" eaLnBrk="1" hangingPunct="1">
              <a:lnSpc>
                <a:spcPct val="105000"/>
              </a:lnSpc>
              <a:spcBef>
                <a:spcPts val="900"/>
              </a:spcBef>
            </a:pPr>
            <a:r>
              <a:rPr lang="en-US" dirty="0">
                <a:sym typeface="Symbol" pitchFamily="18" charset="2"/>
              </a:rPr>
              <a:t>Jan 1: you buy $10,000 worth of Apple stock</a:t>
            </a:r>
          </a:p>
          <a:p>
            <a:pPr marL="569913" lvl="1" indent="-341313" eaLnBrk="1" hangingPunct="1">
              <a:lnSpc>
                <a:spcPct val="105000"/>
              </a:lnSpc>
              <a:spcBef>
                <a:spcPts val="900"/>
              </a:spcBef>
            </a:pPr>
            <a:r>
              <a:rPr lang="en-US" dirty="0">
                <a:sym typeface="Symbol" pitchFamily="18" charset="2"/>
              </a:rPr>
              <a:t>Dec 31: you sell the stock for $11,000, </a:t>
            </a:r>
            <a:br>
              <a:rPr lang="en-US" dirty="0">
                <a:sym typeface="Symbol" pitchFamily="18" charset="2"/>
              </a:rPr>
            </a:br>
            <a:r>
              <a:rPr lang="en-US" dirty="0">
                <a:sym typeface="Symbol" pitchFamily="18" charset="2"/>
              </a:rPr>
              <a:t>so your nominal capital gain is $1,000 (10%). </a:t>
            </a:r>
          </a:p>
          <a:p>
            <a:pPr marL="569913" lvl="1" indent="-341313" eaLnBrk="1" hangingPunct="1">
              <a:lnSpc>
                <a:spcPct val="105000"/>
              </a:lnSpc>
              <a:spcBef>
                <a:spcPts val="900"/>
              </a:spcBef>
            </a:pPr>
            <a:r>
              <a:rPr lang="en-US" dirty="0">
                <a:sym typeface="Symbol" pitchFamily="18" charset="2"/>
              </a:rPr>
              <a:t>Suppose </a:t>
            </a:r>
            <a:r>
              <a:rPr lang="en-US" sz="3200" i="1" dirty="0">
                <a:solidFill>
                  <a:srgbClr val="000000"/>
                </a:solidFill>
                <a:latin typeface="Times New Roman"/>
                <a:ea typeface="Lucida Grande"/>
                <a:cs typeface="Times New Roman"/>
              </a:rPr>
              <a:t>π</a:t>
            </a:r>
            <a:r>
              <a:rPr lang="en-US" dirty="0">
                <a:sym typeface="Symbol" pitchFamily="18" charset="2"/>
              </a:rPr>
              <a:t> = 10% during the year. </a:t>
            </a:r>
            <a:br>
              <a:rPr lang="en-US" dirty="0">
                <a:sym typeface="Symbol" pitchFamily="18" charset="2"/>
              </a:rPr>
            </a:br>
            <a:r>
              <a:rPr lang="en-US" dirty="0">
                <a:sym typeface="Symbol" pitchFamily="18" charset="2"/>
              </a:rPr>
              <a:t>Your real capital gain is $0. </a:t>
            </a:r>
          </a:p>
          <a:p>
            <a:pPr marL="569913" lvl="1" indent="-341313" eaLnBrk="1" hangingPunct="1">
              <a:lnSpc>
                <a:spcPct val="105000"/>
              </a:lnSpc>
              <a:spcBef>
                <a:spcPts val="900"/>
              </a:spcBef>
            </a:pPr>
            <a:r>
              <a:rPr lang="en-US" dirty="0">
                <a:sym typeface="Symbol" pitchFamily="18" charset="2"/>
              </a:rPr>
              <a:t>Yet, you must pay taxes on your $1,000 nominal gain!</a:t>
            </a:r>
          </a:p>
        </p:txBody>
      </p:sp>
    </p:spTree>
    <p:extLst>
      <p:ext uri="{BB962C8B-B14F-4D97-AF65-F5344CB8AC3E}">
        <p14:creationId xmlns:p14="http://schemas.microsoft.com/office/powerpoint/2010/main" val="4746318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wipe(lef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wipe(left)">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wipe(left)">
                                      <p:cBhvr>
                                        <p:cTn id="22" dur="500"/>
                                        <p:tgtEl>
                                          <p:spTgt spid="135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71">
                                            <p:txEl>
                                              <p:pRg st="4" end="4"/>
                                            </p:txEl>
                                          </p:spTgt>
                                        </p:tgtEl>
                                        <p:attrNameLst>
                                          <p:attrName>style.visibility</p:attrName>
                                        </p:attrNameLst>
                                      </p:cBhvr>
                                      <p:to>
                                        <p:strVal val="visible"/>
                                      </p:to>
                                    </p:set>
                                    <p:animEffect transition="in" filter="wipe(left)">
                                      <p:cBhvr>
                                        <p:cTn id="27" dur="500"/>
                                        <p:tgtEl>
                                          <p:spTgt spid="135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5171">
                                            <p:txEl>
                                              <p:pRg st="5" end="5"/>
                                            </p:txEl>
                                          </p:spTgt>
                                        </p:tgtEl>
                                        <p:attrNameLst>
                                          <p:attrName>style.visibility</p:attrName>
                                        </p:attrNameLst>
                                      </p:cBhvr>
                                      <p:to>
                                        <p:strVal val="visible"/>
                                      </p:to>
                                    </p:set>
                                    <p:animEffect transition="in" filter="wipe(left)">
                                      <p:cBhvr>
                                        <p:cTn id="32" dur="500"/>
                                        <p:tgtEl>
                                          <p:spTgt spid="135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900" dirty="0"/>
              <a:t> </a:t>
            </a:r>
            <a:r>
              <a:rPr lang="en-US" sz="2500" dirty="0">
                <a:solidFill>
                  <a:srgbClr val="990033"/>
                </a:solidFill>
              </a:rPr>
              <a:t>5.</a:t>
            </a:r>
            <a:r>
              <a:rPr lang="en-US" sz="2900" dirty="0">
                <a:solidFill>
                  <a:srgbClr val="990033"/>
                </a:solidFill>
              </a:rPr>
              <a:t> General Inconvenience</a:t>
            </a:r>
          </a:p>
        </p:txBody>
      </p:sp>
      <p:sp>
        <p:nvSpPr>
          <p:cNvPr id="137219" name="Rectangle 3"/>
          <p:cNvSpPr>
            <a:spLocks noGrp="1" noChangeArrowheads="1"/>
          </p:cNvSpPr>
          <p:nvPr>
            <p:ph type="body" idx="1"/>
          </p:nvPr>
        </p:nvSpPr>
        <p:spPr>
          <a:xfrm>
            <a:off x="488950" y="1509713"/>
            <a:ext cx="7696200" cy="2819400"/>
          </a:xfrm>
        </p:spPr>
        <p:txBody>
          <a:bodyPr/>
          <a:lstStyle/>
          <a:p>
            <a:pPr eaLnBrk="1" hangingPunct="1"/>
            <a:r>
              <a:rPr lang="en-US" dirty="0">
                <a:sym typeface="Symbol" pitchFamily="18" charset="2"/>
              </a:rPr>
              <a:t>Inflation makes it harder to compare nominal values from different time periods.</a:t>
            </a:r>
          </a:p>
          <a:p>
            <a:pPr eaLnBrk="1" hangingPunct="1"/>
            <a:r>
              <a:rPr lang="en-US" dirty="0">
                <a:sym typeface="Symbol" pitchFamily="18" charset="2"/>
              </a:rPr>
              <a:t>This complicates long-range financial planning. </a:t>
            </a:r>
          </a:p>
          <a:p>
            <a:pPr eaLnBrk="1" hangingPunct="1">
              <a:buClr>
                <a:srgbClr val="0066CC"/>
              </a:buClr>
              <a:buFont typeface="Wingdings" pitchFamily="2" charset="2"/>
              <a:buNone/>
            </a:pPr>
            <a:endParaRPr lang="en-US" dirty="0"/>
          </a:p>
        </p:txBody>
      </p:sp>
    </p:spTree>
    <p:extLst>
      <p:ext uri="{BB962C8B-B14F-4D97-AF65-F5344CB8AC3E}">
        <p14:creationId xmlns:p14="http://schemas.microsoft.com/office/powerpoint/2010/main" val="41263024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wipe(left)">
                                      <p:cBhvr>
                                        <p:cTn id="12" dur="500"/>
                                        <p:tgtEl>
                                          <p:spTgt spid="137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92125" y="342900"/>
            <a:ext cx="8161338" cy="857250"/>
          </a:xfrm>
        </p:spPr>
        <p:txBody>
          <a:bodyPr/>
          <a:lstStyle/>
          <a:p>
            <a:pPr eaLnBrk="1" hangingPunct="1">
              <a:lnSpc>
                <a:spcPct val="100000"/>
              </a:lnSpc>
            </a:pPr>
            <a:r>
              <a:rPr lang="en-US" sz="2800" dirty="0"/>
              <a:t>Additional cost of </a:t>
            </a:r>
            <a:r>
              <a:rPr lang="en-US" sz="2800" i="1" dirty="0"/>
              <a:t>unexpected</a:t>
            </a:r>
            <a:r>
              <a:rPr lang="en-US" sz="2800" dirty="0"/>
              <a:t> inflation: </a:t>
            </a:r>
            <a:br>
              <a:rPr lang="en-US" sz="2800" dirty="0"/>
            </a:br>
            <a:r>
              <a:rPr lang="en-US" sz="2800" dirty="0">
                <a:solidFill>
                  <a:srgbClr val="990033"/>
                </a:solidFill>
              </a:rPr>
              <a:t>Arbitrary Redistribution of Purchasing Power</a:t>
            </a:r>
          </a:p>
        </p:txBody>
      </p:sp>
      <p:sp>
        <p:nvSpPr>
          <p:cNvPr id="139267" name="Rectangle 3"/>
          <p:cNvSpPr>
            <a:spLocks noGrp="1" noChangeArrowheads="1"/>
          </p:cNvSpPr>
          <p:nvPr>
            <p:ph type="body" idx="1"/>
          </p:nvPr>
        </p:nvSpPr>
        <p:spPr>
          <a:xfrm>
            <a:off x="420688" y="1273768"/>
            <a:ext cx="7696200" cy="5105400"/>
          </a:xfrm>
        </p:spPr>
        <p:txBody>
          <a:bodyPr/>
          <a:lstStyle/>
          <a:p>
            <a:pPr marL="344488" indent="-344488" eaLnBrk="1" hangingPunct="1">
              <a:defRPr/>
            </a:pPr>
            <a:r>
              <a:rPr lang="en-US" sz="2700" dirty="0">
                <a:sym typeface="Symbol" pitchFamily="18" charset="2"/>
              </a:rPr>
              <a:t>Many long-term contracts not indexed, </a:t>
            </a:r>
            <a:br>
              <a:rPr lang="en-US" sz="2700" dirty="0">
                <a:sym typeface="Symbol" pitchFamily="18" charset="2"/>
              </a:rPr>
            </a:br>
            <a:r>
              <a:rPr lang="en-US" sz="2700" dirty="0">
                <a:sym typeface="Symbol" pitchFamily="18" charset="2"/>
              </a:rPr>
              <a:t>but based on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2700" dirty="0">
                <a:sym typeface="Symbol" pitchFamily="18" charset="2"/>
              </a:rPr>
              <a:t>.</a:t>
            </a:r>
          </a:p>
          <a:p>
            <a:pPr marL="344488" indent="-344488" eaLnBrk="1" hangingPunct="1">
              <a:spcBef>
                <a:spcPts val="600"/>
              </a:spcBef>
              <a:defRPr/>
            </a:pPr>
            <a:r>
              <a:rPr lang="en-US" sz="2700" dirty="0">
                <a:sym typeface="Symbol" pitchFamily="18" charset="2"/>
              </a:rPr>
              <a:t>If </a:t>
            </a:r>
            <a:r>
              <a:rPr lang="en-US" sz="3200" i="1" dirty="0">
                <a:solidFill>
                  <a:srgbClr val="000000"/>
                </a:solidFill>
                <a:latin typeface="Times New Roman"/>
                <a:ea typeface="Lucida Grande"/>
                <a:cs typeface="Times New Roman"/>
              </a:rPr>
              <a:t>π </a:t>
            </a:r>
            <a:r>
              <a:rPr lang="en-US" sz="2700" dirty="0">
                <a:sym typeface="Symbol" pitchFamily="18" charset="2"/>
              </a:rPr>
              <a:t>turns out different from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1100" dirty="0">
                <a:sym typeface="Symbol" pitchFamily="18" charset="2"/>
              </a:rPr>
              <a:t> </a:t>
            </a:r>
            <a:r>
              <a:rPr lang="en-US" sz="2700" dirty="0">
                <a:sym typeface="Symbol" pitchFamily="18" charset="2"/>
              </a:rPr>
              <a:t>, then some gain at others’ expense. </a:t>
            </a:r>
          </a:p>
          <a:p>
            <a:pPr marL="344488" indent="-344488" eaLnBrk="1" hangingPunct="1">
              <a:spcBef>
                <a:spcPts val="600"/>
              </a:spcBef>
              <a:buFont typeface="Wingdings" pitchFamily="2" charset="2"/>
              <a:buNone/>
              <a:defRPr/>
            </a:pPr>
            <a:r>
              <a:rPr lang="en-US" sz="2700" dirty="0">
                <a:sym typeface="Symbol" pitchFamily="18" charset="2"/>
              </a:rPr>
              <a:t>	Example: borrowers &amp; lenders </a:t>
            </a:r>
          </a:p>
          <a:p>
            <a:pPr marL="747713" lvl="1" indent="-288925" eaLnBrk="1" hangingPunct="1">
              <a:lnSpc>
                <a:spcPct val="105000"/>
              </a:lnSpc>
              <a:spcBef>
                <a:spcPts val="300"/>
              </a:spcBef>
              <a:buSzPct val="105000"/>
              <a:defRPr/>
            </a:pPr>
            <a:r>
              <a:rPr lang="en-US" sz="2600" dirty="0"/>
              <a:t>If </a:t>
            </a:r>
            <a:r>
              <a:rPr lang="en-US" sz="3200" i="1" dirty="0">
                <a:solidFill>
                  <a:srgbClr val="000000"/>
                </a:solidFill>
                <a:latin typeface="Times New Roman"/>
                <a:ea typeface="Lucida Grande"/>
                <a:cs typeface="Times New Roman"/>
              </a:rPr>
              <a:t>π </a:t>
            </a:r>
            <a:r>
              <a:rPr lang="en-US" sz="2600" dirty="0">
                <a:sym typeface="Symbol" pitchFamily="18" charset="2"/>
              </a:rPr>
              <a:t>&gt; </a:t>
            </a:r>
            <a:r>
              <a:rPr lang="en-US" sz="2400" i="1" dirty="0">
                <a:sym typeface="Symbol" pitchFamily="18" charset="2"/>
              </a:rPr>
              <a:t>E</a:t>
            </a:r>
            <a:r>
              <a:rPr lang="en-US" sz="3200" i="1" dirty="0">
                <a:solidFill>
                  <a:srgbClr val="000000"/>
                </a:solidFill>
                <a:latin typeface="Times New Roman"/>
                <a:ea typeface="Lucida Grande"/>
                <a:cs typeface="Times New Roman"/>
              </a:rPr>
              <a:t>π</a:t>
            </a:r>
            <a:r>
              <a:rPr lang="en-US" sz="1050" dirty="0">
                <a:sym typeface="Symbol" pitchFamily="18" charset="2"/>
              </a:rPr>
              <a:t> </a:t>
            </a:r>
            <a:r>
              <a:rPr lang="en-US" sz="2600" dirty="0">
                <a:sym typeface="Symbol" pitchFamily="18" charset="2"/>
              </a:rPr>
              <a:t>, then (</a:t>
            </a:r>
            <a:r>
              <a:rPr lang="en-US" sz="2600" b="1" i="1" dirty="0" err="1">
                <a:sym typeface="Symbol" pitchFamily="18" charset="2"/>
              </a:rPr>
              <a:t>i</a:t>
            </a:r>
            <a:r>
              <a:rPr lang="en-US" sz="2600" dirty="0">
                <a:latin typeface="Arial"/>
                <a:cs typeface="Arial"/>
                <a:sym typeface="Symbol" pitchFamily="18" charset="2"/>
              </a:rPr>
              <a:t> </a:t>
            </a:r>
            <a:r>
              <a:rPr lang="en-US" sz="2600" dirty="0">
                <a:latin typeface="Arial"/>
                <a:ea typeface="ＭＳ ゴシック"/>
                <a:cs typeface="Arial"/>
              </a:rPr>
              <a:t>− </a:t>
            </a:r>
            <a:r>
              <a:rPr lang="en-US" sz="3200" i="1" dirty="0">
                <a:solidFill>
                  <a:srgbClr val="000000"/>
                </a:solidFill>
                <a:latin typeface="Times New Roman"/>
                <a:ea typeface="Lucida Grande"/>
                <a:cs typeface="Times New Roman"/>
              </a:rPr>
              <a:t>π</a:t>
            </a:r>
            <a:r>
              <a:rPr lang="en-US" sz="2600" dirty="0">
                <a:sym typeface="Symbol" pitchFamily="18" charset="2"/>
              </a:rPr>
              <a:t>) &lt; (</a:t>
            </a:r>
            <a:r>
              <a:rPr lang="en-US" sz="2600" b="1" i="1" dirty="0" err="1">
                <a:sym typeface="Symbol" pitchFamily="18" charset="2"/>
              </a:rPr>
              <a:t>i</a:t>
            </a:r>
            <a:r>
              <a:rPr lang="en-US" sz="2600" dirty="0">
                <a:latin typeface="Arial"/>
                <a:cs typeface="Arial"/>
                <a:sym typeface="Symbol" pitchFamily="18" charset="2"/>
              </a:rPr>
              <a:t> </a:t>
            </a:r>
            <a:r>
              <a:rPr lang="en-US" sz="2600" dirty="0">
                <a:latin typeface="Arial"/>
                <a:ea typeface="ＭＳ ゴシック"/>
                <a:cs typeface="Arial"/>
              </a:rPr>
              <a:t>−</a:t>
            </a:r>
            <a:r>
              <a:rPr lang="en-US" sz="2600" dirty="0">
                <a:latin typeface="Arial"/>
                <a:cs typeface="Arial"/>
                <a:sym typeface="Symbol" pitchFamily="18" charset="2"/>
              </a:rPr>
              <a:t> </a:t>
            </a:r>
            <a:r>
              <a:rPr lang="en-US" sz="2400" i="1" dirty="0">
                <a:sym typeface="Symbol" pitchFamily="18" charset="2"/>
              </a:rPr>
              <a:t>E</a:t>
            </a:r>
            <a:r>
              <a:rPr lang="en-US" sz="3200" i="1" dirty="0">
                <a:solidFill>
                  <a:srgbClr val="000000"/>
                </a:solidFill>
                <a:latin typeface="Times New Roman"/>
                <a:ea typeface="Lucida Grande"/>
                <a:cs typeface="Times New Roman"/>
              </a:rPr>
              <a:t>π</a:t>
            </a:r>
            <a:r>
              <a:rPr lang="en-US" sz="1050" dirty="0">
                <a:sym typeface="Symbol" pitchFamily="18" charset="2"/>
              </a:rPr>
              <a:t> </a:t>
            </a:r>
            <a:r>
              <a:rPr lang="en-US" sz="2600" dirty="0">
                <a:sym typeface="Symbol" pitchFamily="18" charset="2"/>
              </a:rPr>
              <a:t>) </a:t>
            </a:r>
            <a:br>
              <a:rPr lang="en-US" sz="2600" dirty="0">
                <a:sym typeface="Symbol" pitchFamily="18" charset="2"/>
              </a:rPr>
            </a:br>
            <a:r>
              <a:rPr lang="en-US" sz="2600" dirty="0">
                <a:sym typeface="Symbol" pitchFamily="18" charset="2"/>
              </a:rPr>
              <a:t>and purchasing power is transferred from lenders to borrowers.</a:t>
            </a:r>
          </a:p>
          <a:p>
            <a:pPr marL="747713" lvl="1" indent="-288925" eaLnBrk="1" hangingPunct="1">
              <a:lnSpc>
                <a:spcPct val="105000"/>
              </a:lnSpc>
              <a:spcBef>
                <a:spcPts val="300"/>
              </a:spcBef>
              <a:buSzPct val="105000"/>
              <a:defRPr/>
            </a:pPr>
            <a:r>
              <a:rPr lang="en-US" sz="2600" dirty="0"/>
              <a:t>If </a:t>
            </a:r>
            <a:r>
              <a:rPr lang="en-US" sz="3200" i="1" dirty="0">
                <a:solidFill>
                  <a:srgbClr val="000000"/>
                </a:solidFill>
                <a:latin typeface="Times New Roman"/>
                <a:ea typeface="Lucida Grande"/>
                <a:cs typeface="Times New Roman"/>
              </a:rPr>
              <a:t>π </a:t>
            </a:r>
            <a:r>
              <a:rPr lang="en-US" sz="2600" dirty="0">
                <a:sym typeface="Symbol" pitchFamily="18" charset="2"/>
              </a:rPr>
              <a:t>&lt; </a:t>
            </a:r>
            <a:r>
              <a:rPr lang="en-US" sz="2400" i="1" dirty="0">
                <a:sym typeface="Symbol" pitchFamily="18" charset="2"/>
              </a:rPr>
              <a:t>E</a:t>
            </a:r>
            <a:r>
              <a:rPr lang="en-US" sz="1050" dirty="0">
                <a:sym typeface="Symbol" pitchFamily="18" charset="2"/>
              </a:rPr>
              <a:t> </a:t>
            </a:r>
            <a:r>
              <a:rPr lang="en-US" sz="3200" i="1" dirty="0">
                <a:solidFill>
                  <a:srgbClr val="000000"/>
                </a:solidFill>
                <a:latin typeface="Times New Roman"/>
                <a:ea typeface="Lucida Grande"/>
                <a:cs typeface="Times New Roman"/>
              </a:rPr>
              <a:t>π</a:t>
            </a:r>
            <a:r>
              <a:rPr lang="en-US" sz="2600" dirty="0">
                <a:sym typeface="Symbol" pitchFamily="18" charset="2"/>
              </a:rPr>
              <a:t>, then purchasing power is transferred from borrowers to lenders.</a:t>
            </a:r>
          </a:p>
        </p:txBody>
      </p:sp>
    </p:spTree>
    <p:extLst>
      <p:ext uri="{BB962C8B-B14F-4D97-AF65-F5344CB8AC3E}">
        <p14:creationId xmlns:p14="http://schemas.microsoft.com/office/powerpoint/2010/main" val="37621846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500"/>
                                        <p:tgtEl>
                                          <p:spTgt spid="13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wipe(left)">
                                      <p:cBhvr>
                                        <p:cTn id="17" dur="500"/>
                                        <p:tgtEl>
                                          <p:spTgt spid="139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wipe(left)">
                                      <p:cBhvr>
                                        <p:cTn id="22" dur="500"/>
                                        <p:tgtEl>
                                          <p:spTgt spid="139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wipe(left)">
                                      <p:cBhvr>
                                        <p:cTn id="27" dur="500"/>
                                        <p:tgtEl>
                                          <p:spTgt spid="139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19113" y="363538"/>
            <a:ext cx="7716837" cy="914400"/>
          </a:xfrm>
        </p:spPr>
        <p:txBody>
          <a:bodyPr/>
          <a:lstStyle/>
          <a:p>
            <a:pPr eaLnBrk="1" hangingPunct="1">
              <a:lnSpc>
                <a:spcPct val="90000"/>
              </a:lnSpc>
            </a:pPr>
            <a:r>
              <a:rPr lang="en-US" sz="2900" dirty="0"/>
              <a:t>Additional cost of high inflation: </a:t>
            </a:r>
            <a:br>
              <a:rPr lang="en-US" sz="2900" dirty="0"/>
            </a:br>
            <a:r>
              <a:rPr lang="en-US" sz="2900" dirty="0">
                <a:solidFill>
                  <a:srgbClr val="990033"/>
                </a:solidFill>
              </a:rPr>
              <a:t>Increased Uncertainty</a:t>
            </a:r>
          </a:p>
        </p:txBody>
      </p:sp>
      <p:sp>
        <p:nvSpPr>
          <p:cNvPr id="141315" name="Rectangle 3"/>
          <p:cNvSpPr>
            <a:spLocks noGrp="1" noChangeArrowheads="1"/>
          </p:cNvSpPr>
          <p:nvPr>
            <p:ph type="body" idx="1"/>
          </p:nvPr>
        </p:nvSpPr>
        <p:spPr>
          <a:xfrm>
            <a:off x="503237" y="1393825"/>
            <a:ext cx="8339442" cy="5000625"/>
          </a:xfrm>
        </p:spPr>
        <p:txBody>
          <a:bodyPr/>
          <a:lstStyle/>
          <a:p>
            <a:pPr eaLnBrk="1" hangingPunct="1">
              <a:spcBef>
                <a:spcPct val="65000"/>
              </a:spcBef>
            </a:pPr>
            <a:r>
              <a:rPr lang="en-US" dirty="0">
                <a:sym typeface="Symbol" pitchFamily="18" charset="2"/>
              </a:rPr>
              <a:t>When inflation is high, it’s more variable and unpredictable: </a:t>
            </a:r>
            <a:br>
              <a:rPr lang="en-US" dirty="0">
                <a:sym typeface="Symbol" pitchFamily="18" charset="2"/>
              </a:rPr>
            </a:br>
            <a:r>
              <a:rPr lang="en-US" sz="3200" i="1" dirty="0">
                <a:solidFill>
                  <a:srgbClr val="000000"/>
                </a:solidFill>
                <a:latin typeface="Times New Roman"/>
                <a:ea typeface="Lucida Grande"/>
                <a:cs typeface="Times New Roman"/>
              </a:rPr>
              <a:t>π</a:t>
            </a:r>
            <a:r>
              <a:rPr lang="en-US" dirty="0">
                <a:sym typeface="Symbol" pitchFamily="18" charset="2"/>
              </a:rPr>
              <a:t> turns out different from </a:t>
            </a:r>
            <a:r>
              <a:rPr lang="en-US" i="1" dirty="0">
                <a:sym typeface="Symbol" pitchFamily="18" charset="2"/>
              </a:rPr>
              <a:t>E</a:t>
            </a:r>
            <a:r>
              <a:rPr lang="en-US" sz="3200" i="1" dirty="0">
                <a:solidFill>
                  <a:srgbClr val="000000"/>
                </a:solidFill>
                <a:latin typeface="Times New Roman"/>
                <a:ea typeface="Lucida Grande"/>
                <a:cs typeface="Times New Roman"/>
              </a:rPr>
              <a:t>π</a:t>
            </a:r>
            <a:r>
              <a:rPr lang="en-US" dirty="0">
                <a:sym typeface="Symbol" pitchFamily="18" charset="2"/>
              </a:rPr>
              <a:t> more often, </a:t>
            </a:r>
            <a:br>
              <a:rPr lang="en-US" dirty="0">
                <a:sym typeface="Symbol" pitchFamily="18" charset="2"/>
              </a:rPr>
            </a:br>
            <a:r>
              <a:rPr lang="en-US" dirty="0">
                <a:sym typeface="Symbol" pitchFamily="18" charset="2"/>
              </a:rPr>
              <a:t>and the differences tend to be larger,</a:t>
            </a:r>
            <a:br>
              <a:rPr lang="en-US" dirty="0">
                <a:sym typeface="Symbol" pitchFamily="18" charset="2"/>
              </a:rPr>
            </a:br>
            <a:r>
              <a:rPr lang="en-US" i="1" dirty="0">
                <a:sym typeface="Symbol" pitchFamily="18" charset="2"/>
              </a:rPr>
              <a:t>though not systematically positive or negative. </a:t>
            </a:r>
          </a:p>
          <a:p>
            <a:pPr eaLnBrk="1" hangingPunct="1">
              <a:spcBef>
                <a:spcPct val="55000"/>
              </a:spcBef>
            </a:pPr>
            <a:r>
              <a:rPr lang="en-US" dirty="0">
                <a:sym typeface="Symbol" pitchFamily="18" charset="2"/>
              </a:rPr>
              <a:t>So, arbitrary redistributions of wealth more likely. </a:t>
            </a:r>
          </a:p>
          <a:p>
            <a:pPr eaLnBrk="1" hangingPunct="1">
              <a:spcBef>
                <a:spcPct val="55000"/>
              </a:spcBef>
            </a:pPr>
            <a:r>
              <a:rPr lang="en-US" dirty="0">
                <a:sym typeface="Symbol" pitchFamily="18" charset="2"/>
              </a:rPr>
              <a:t>This increases uncertainty, making risk-averse people worse off. </a:t>
            </a:r>
          </a:p>
        </p:txBody>
      </p:sp>
    </p:spTree>
    <p:extLst>
      <p:ext uri="{BB962C8B-B14F-4D97-AF65-F5344CB8AC3E}">
        <p14:creationId xmlns:p14="http://schemas.microsoft.com/office/powerpoint/2010/main" val="15925198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500"/>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wipe(left)">
                                      <p:cBhvr>
                                        <p:cTn id="12" dur="500"/>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wipe(left)">
                                      <p:cBhvr>
                                        <p:cTn id="17"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The quantity theory of money</a:t>
            </a:r>
          </a:p>
        </p:txBody>
      </p:sp>
      <p:sp>
        <p:nvSpPr>
          <p:cNvPr id="30723" name="Rectangle 3"/>
          <p:cNvSpPr>
            <a:spLocks noGrp="1" noChangeArrowheads="1"/>
          </p:cNvSpPr>
          <p:nvPr>
            <p:ph type="body" idx="1"/>
          </p:nvPr>
        </p:nvSpPr>
        <p:spPr/>
        <p:txBody>
          <a:bodyPr/>
          <a:lstStyle/>
          <a:p>
            <a:pPr eaLnBrk="1" hangingPunct="1"/>
            <a:r>
              <a:rPr lang="en-US" dirty="0"/>
              <a:t>A simple theory linking the inflation rate to the growth rate of the money supply.</a:t>
            </a:r>
          </a:p>
          <a:p>
            <a:pPr eaLnBrk="1" hangingPunct="1"/>
            <a:r>
              <a:rPr lang="en-US" dirty="0"/>
              <a:t>Begins with the concept of </a:t>
            </a:r>
            <a:r>
              <a:rPr lang="en-US" b="1" dirty="0">
                <a:solidFill>
                  <a:srgbClr val="CC0000"/>
                </a:solidFill>
              </a:rPr>
              <a:t>velocity</a:t>
            </a:r>
            <a:r>
              <a:rPr lang="en-US" dirty="0"/>
              <a:t>…</a:t>
            </a:r>
          </a:p>
        </p:txBody>
      </p:sp>
    </p:spTree>
    <p:extLst>
      <p:ext uri="{BB962C8B-B14F-4D97-AF65-F5344CB8AC3E}">
        <p14:creationId xmlns:p14="http://schemas.microsoft.com/office/powerpoint/2010/main" val="1283456858"/>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a:t>One </a:t>
            </a:r>
            <a:r>
              <a:rPr lang="en-US" i="1" dirty="0"/>
              <a:t>benefit</a:t>
            </a:r>
            <a:r>
              <a:rPr lang="en-US" dirty="0"/>
              <a:t> of inflation</a:t>
            </a:r>
          </a:p>
        </p:txBody>
      </p:sp>
      <p:sp>
        <p:nvSpPr>
          <p:cNvPr id="76803" name="Rectangle 5"/>
          <p:cNvSpPr>
            <a:spLocks noGrp="1" noChangeArrowheads="1"/>
          </p:cNvSpPr>
          <p:nvPr>
            <p:ph type="body" idx="1"/>
          </p:nvPr>
        </p:nvSpPr>
        <p:spPr/>
        <p:txBody>
          <a:bodyPr/>
          <a:lstStyle/>
          <a:p>
            <a:pPr eaLnBrk="1" hangingPunct="1"/>
            <a:r>
              <a:rPr lang="en-US" dirty="0"/>
              <a:t>Nominal wages are rarely reduced, even when the equilibrium real wage falls. </a:t>
            </a:r>
            <a:br>
              <a:rPr lang="en-US" dirty="0"/>
            </a:br>
            <a:r>
              <a:rPr lang="en-US" dirty="0"/>
              <a:t>	This hinders labor market clearing. </a:t>
            </a:r>
          </a:p>
          <a:p>
            <a:pPr eaLnBrk="1" hangingPunct="1"/>
            <a:r>
              <a:rPr lang="en-US" dirty="0"/>
              <a:t>Inflation allows the real wages to reach equilibrium levels without nominal wage cuts.</a:t>
            </a:r>
          </a:p>
          <a:p>
            <a:pPr eaLnBrk="1" hangingPunct="1"/>
            <a:r>
              <a:rPr lang="en-US" dirty="0"/>
              <a:t>Therefore, moderate inflation improves the functioning of labor markets. </a:t>
            </a:r>
          </a:p>
        </p:txBody>
      </p:sp>
    </p:spTree>
    <p:extLst>
      <p:ext uri="{BB962C8B-B14F-4D97-AF65-F5344CB8AC3E}">
        <p14:creationId xmlns:p14="http://schemas.microsoft.com/office/powerpoint/2010/main" val="1948741572"/>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t>Hyperinflation</a:t>
            </a:r>
          </a:p>
        </p:txBody>
      </p:sp>
      <p:sp>
        <p:nvSpPr>
          <p:cNvPr id="145411" name="Rectangle 3"/>
          <p:cNvSpPr>
            <a:spLocks noGrp="1" noChangeArrowheads="1"/>
          </p:cNvSpPr>
          <p:nvPr>
            <p:ph type="body" idx="1"/>
          </p:nvPr>
        </p:nvSpPr>
        <p:spPr>
          <a:xfrm>
            <a:off x="498475" y="1199444"/>
            <a:ext cx="8169275" cy="4985456"/>
          </a:xfrm>
        </p:spPr>
        <p:txBody>
          <a:bodyPr/>
          <a:lstStyle/>
          <a:p>
            <a:pPr eaLnBrk="1" hangingPunct="1">
              <a:spcBef>
                <a:spcPts val="1800"/>
              </a:spcBef>
            </a:pPr>
            <a:r>
              <a:rPr lang="en-US" sz="2900" dirty="0"/>
              <a:t>Common definition: </a:t>
            </a:r>
            <a:r>
              <a:rPr lang="en-US" sz="3400" i="1" dirty="0">
                <a:solidFill>
                  <a:srgbClr val="000000"/>
                </a:solidFill>
                <a:latin typeface="Times New Roman"/>
                <a:ea typeface="Lucida Grande"/>
                <a:cs typeface="Times New Roman"/>
              </a:rPr>
              <a:t>π</a:t>
            </a:r>
            <a:r>
              <a:rPr lang="en-US" sz="2900" dirty="0">
                <a:sym typeface="Symbol" pitchFamily="18" charset="2"/>
              </a:rPr>
              <a:t> </a:t>
            </a:r>
            <a:r>
              <a:rPr lang="en-US" sz="3200" dirty="0">
                <a:ea typeface="ＭＳ ゴシック"/>
                <a:cs typeface="ＭＳ ゴシック"/>
              </a:rPr>
              <a:t>≥ </a:t>
            </a:r>
            <a:r>
              <a:rPr lang="en-US" sz="2900" dirty="0"/>
              <a:t>50% per month</a:t>
            </a:r>
          </a:p>
          <a:p>
            <a:pPr eaLnBrk="1" hangingPunct="1">
              <a:spcBef>
                <a:spcPts val="1800"/>
              </a:spcBef>
            </a:pPr>
            <a:r>
              <a:rPr lang="en-US" sz="2900" dirty="0"/>
              <a:t>All the costs of moderate inflation described </a:t>
            </a:r>
            <a:br>
              <a:rPr lang="en-US" sz="2900" dirty="0"/>
            </a:br>
            <a:r>
              <a:rPr lang="en-US" sz="2900" dirty="0"/>
              <a:t>above become </a:t>
            </a:r>
            <a:r>
              <a:rPr lang="en-US" sz="3600" b="1" i="1" dirty="0">
                <a:solidFill>
                  <a:srgbClr val="FF0000"/>
                </a:solidFill>
                <a:latin typeface="Comic Sans MS" pitchFamily="66" charset="0"/>
              </a:rPr>
              <a:t>HUGE</a:t>
            </a:r>
            <a:r>
              <a:rPr lang="en-US" sz="4100" b="1" dirty="0">
                <a:latin typeface="Comic Sans MS" pitchFamily="66" charset="0"/>
              </a:rPr>
              <a:t> </a:t>
            </a:r>
            <a:r>
              <a:rPr lang="en-US" sz="2900" dirty="0"/>
              <a:t>under hyperinflation. </a:t>
            </a:r>
          </a:p>
          <a:p>
            <a:pPr eaLnBrk="1" hangingPunct="1">
              <a:spcBef>
                <a:spcPts val="1800"/>
              </a:spcBef>
            </a:pPr>
            <a:r>
              <a:rPr lang="en-US" sz="2900" dirty="0"/>
              <a:t>Money ceases to function as a store of value, and may not serve its other functions (unit of account, medium of exchange). </a:t>
            </a:r>
          </a:p>
          <a:p>
            <a:pPr eaLnBrk="1" hangingPunct="1">
              <a:spcBef>
                <a:spcPts val="1800"/>
              </a:spcBef>
            </a:pPr>
            <a:r>
              <a:rPr lang="en-US" sz="2900" dirty="0"/>
              <a:t>People may conduct transactions with barter or a stable foreign currency. </a:t>
            </a:r>
          </a:p>
        </p:txBody>
      </p:sp>
    </p:spTree>
    <p:extLst>
      <p:ext uri="{BB962C8B-B14F-4D97-AF65-F5344CB8AC3E}">
        <p14:creationId xmlns:p14="http://schemas.microsoft.com/office/powerpoint/2010/main" val="31776527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wipe(left)">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wipe(left)">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wipe(left)">
                                      <p:cBhvr>
                                        <p:cTn id="22" dur="500"/>
                                        <p:tgtEl>
                                          <p:spTgt spid="145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pPr eaLnBrk="1" hangingPunct="1"/>
            <a:r>
              <a:rPr lang="en-US"/>
              <a:t>What causes hyperinflation?</a:t>
            </a:r>
          </a:p>
        </p:txBody>
      </p:sp>
      <p:sp>
        <p:nvSpPr>
          <p:cNvPr id="78851" name="Rectangle 5"/>
          <p:cNvSpPr>
            <a:spLocks noGrp="1" noChangeArrowheads="1"/>
          </p:cNvSpPr>
          <p:nvPr>
            <p:ph type="body" idx="1"/>
          </p:nvPr>
        </p:nvSpPr>
        <p:spPr/>
        <p:txBody>
          <a:bodyPr/>
          <a:lstStyle/>
          <a:p>
            <a:pPr eaLnBrk="1" hangingPunct="1"/>
            <a:r>
              <a:rPr lang="en-US" dirty="0"/>
              <a:t>Hyperinflation is caused by excessive money supply growth.</a:t>
            </a:r>
          </a:p>
          <a:p>
            <a:pPr eaLnBrk="1" hangingPunct="1"/>
            <a:r>
              <a:rPr lang="en-US" dirty="0"/>
              <a:t>When the central bank prints money, the price level rises.</a:t>
            </a:r>
          </a:p>
          <a:p>
            <a:pPr eaLnBrk="1" hangingPunct="1"/>
            <a:r>
              <a:rPr lang="en-US" dirty="0"/>
              <a:t>If it prints money rapidly enough, the result is hyperinflation. </a:t>
            </a:r>
          </a:p>
        </p:txBody>
      </p:sp>
    </p:spTree>
    <p:extLst>
      <p:ext uri="{BB962C8B-B14F-4D97-AF65-F5344CB8AC3E}">
        <p14:creationId xmlns:p14="http://schemas.microsoft.com/office/powerpoint/2010/main" val="3915542329"/>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79874" name="Title 1"/>
          <p:cNvSpPr>
            <a:spLocks noGrp="1"/>
          </p:cNvSpPr>
          <p:nvPr>
            <p:ph type="title"/>
          </p:nvPr>
        </p:nvSpPr>
        <p:spPr>
          <a:xfrm>
            <a:off x="466725" y="146159"/>
            <a:ext cx="8245475" cy="661988"/>
          </a:xfrm>
        </p:spPr>
        <p:txBody>
          <a:bodyPr/>
          <a:lstStyle/>
          <a:p>
            <a:r>
              <a:rPr lang="en-US" sz="2800" dirty="0">
                <a:solidFill>
                  <a:srgbClr val="336699"/>
                </a:solidFill>
              </a:rPr>
              <a:t>A few examples of hyperinflation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5823729"/>
              </p:ext>
            </p:extLst>
          </p:nvPr>
        </p:nvGraphicFramePr>
        <p:xfrm>
          <a:off x="476250" y="854075"/>
          <a:ext cx="8210550" cy="5768976"/>
        </p:xfrm>
        <a:graphic>
          <a:graphicData uri="http://schemas.openxmlformats.org/drawingml/2006/table">
            <a:tbl>
              <a:tblPr>
                <a:tableStyleId>{5C22544A-7EE6-4342-B048-85BDC9FD1C3A}</a:tableStyleId>
              </a:tblPr>
              <a:tblGrid>
                <a:gridCol w="2446831">
                  <a:extLst>
                    <a:ext uri="{9D8B030D-6E8A-4147-A177-3AD203B41FA5}">
                      <a16:colId xmlns:a16="http://schemas.microsoft.com/office/drawing/2014/main" val="20000"/>
                    </a:ext>
                  </a:extLst>
                </a:gridCol>
                <a:gridCol w="1658444">
                  <a:extLst>
                    <a:ext uri="{9D8B030D-6E8A-4147-A177-3AD203B41FA5}">
                      <a16:colId xmlns:a16="http://schemas.microsoft.com/office/drawing/2014/main" val="20001"/>
                    </a:ext>
                  </a:extLst>
                </a:gridCol>
                <a:gridCol w="2014146">
                  <a:extLst>
                    <a:ext uri="{9D8B030D-6E8A-4147-A177-3AD203B41FA5}">
                      <a16:colId xmlns:a16="http://schemas.microsoft.com/office/drawing/2014/main" val="20002"/>
                    </a:ext>
                  </a:extLst>
                </a:gridCol>
                <a:gridCol w="2091129">
                  <a:extLst>
                    <a:ext uri="{9D8B030D-6E8A-4147-A177-3AD203B41FA5}">
                      <a16:colId xmlns:a16="http://schemas.microsoft.com/office/drawing/2014/main" val="20003"/>
                    </a:ext>
                  </a:extLst>
                </a:gridCol>
              </a:tblGrid>
              <a:tr h="782252">
                <a:tc>
                  <a:txBody>
                    <a:bodyPr/>
                    <a:lstStyle/>
                    <a:p>
                      <a:r>
                        <a:rPr lang="en-US" sz="2200" b="1" i="1" dirty="0"/>
                        <a:t>country</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a:t>period</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a:t>CPI Inflation</a:t>
                      </a:r>
                      <a:r>
                        <a:rPr lang="en-US" sz="2200" b="1" i="1" baseline="0" dirty="0"/>
                        <a:t> </a:t>
                      </a:r>
                      <a:br>
                        <a:rPr lang="en-US" sz="2200" b="1" i="1" baseline="0" dirty="0"/>
                      </a:br>
                      <a:r>
                        <a:rPr lang="en-US" sz="2200" b="0" i="1" baseline="0" dirty="0"/>
                        <a:t>% per year</a:t>
                      </a:r>
                      <a:endParaRPr lang="en-US" sz="2200" b="0" i="1"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a:t>M2 Growth </a:t>
                      </a:r>
                      <a:br>
                        <a:rPr lang="en-US" sz="2200" b="1" i="1" dirty="0"/>
                      </a:br>
                      <a:r>
                        <a:rPr lang="en-US" sz="2200" b="0" i="1" dirty="0"/>
                        <a:t>% per year</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25559">
                <a:tc>
                  <a:txBody>
                    <a:bodyPr/>
                    <a:lstStyle/>
                    <a:p>
                      <a:r>
                        <a:rPr lang="en-US" sz="2200" dirty="0"/>
                        <a:t>Israel</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1983-85</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338%</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305%</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5559">
                <a:tc>
                  <a:txBody>
                    <a:bodyPr/>
                    <a:lstStyle/>
                    <a:p>
                      <a:r>
                        <a:rPr lang="en-US" sz="2200" dirty="0"/>
                        <a:t>Brazil</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1987-94</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1,256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1,451</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25559">
                <a:tc>
                  <a:txBody>
                    <a:bodyPr/>
                    <a:lstStyle/>
                    <a:p>
                      <a:r>
                        <a:rPr lang="en-US" sz="2200" dirty="0"/>
                        <a:t>Bolivia</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1983-86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1,818</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1,727</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25559">
                <a:tc>
                  <a:txBody>
                    <a:bodyPr/>
                    <a:lstStyle/>
                    <a:p>
                      <a:r>
                        <a:rPr lang="en-US" sz="2200" dirty="0"/>
                        <a:t>Ukraine</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1992-94</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2,089</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1,029</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25559">
                <a:tc>
                  <a:txBody>
                    <a:bodyPr/>
                    <a:lstStyle/>
                    <a:p>
                      <a:r>
                        <a:rPr lang="en-US" sz="2200" dirty="0"/>
                        <a:t>Argentina</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1988-90</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2,671</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1,583</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82252">
                <a:tc>
                  <a:txBody>
                    <a:bodyPr/>
                    <a:lstStyle/>
                    <a:p>
                      <a:r>
                        <a:rPr lang="en-US" sz="2200" dirty="0"/>
                        <a:t>Dem. Republic </a:t>
                      </a:r>
                      <a:br>
                        <a:rPr lang="en-US" sz="2200" dirty="0"/>
                      </a:br>
                      <a:r>
                        <a:rPr lang="en-US" sz="2200" dirty="0"/>
                        <a:t>of Congo / Zaire</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1990-96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3,039</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2,373</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25559">
                <a:tc>
                  <a:txBody>
                    <a:bodyPr/>
                    <a:lstStyle/>
                    <a:p>
                      <a:r>
                        <a:rPr lang="en-US" sz="2200" dirty="0"/>
                        <a:t>Angola</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1995-96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4,145</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4,106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525559">
                <a:tc>
                  <a:txBody>
                    <a:bodyPr/>
                    <a:lstStyle/>
                    <a:p>
                      <a:r>
                        <a:rPr lang="en-US" sz="2200" dirty="0"/>
                        <a:t>Peru</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1988-90</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5,050</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3,517</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525559">
                <a:tc>
                  <a:txBody>
                    <a:bodyPr/>
                    <a:lstStyle/>
                    <a:p>
                      <a:r>
                        <a:rPr lang="en-US" sz="2200" dirty="0"/>
                        <a:t>Zimbabwe</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2005-07</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5,316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9,914</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54980107"/>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368300" y="250825"/>
            <a:ext cx="8502650" cy="895350"/>
          </a:xfrm>
        </p:spPr>
        <p:txBody>
          <a:bodyPr/>
          <a:lstStyle/>
          <a:p>
            <a:pPr eaLnBrk="1" hangingPunct="1"/>
            <a:r>
              <a:rPr lang="en-US" sz="3300" dirty="0"/>
              <a:t>Why governments create hyperinflation</a:t>
            </a:r>
          </a:p>
        </p:txBody>
      </p:sp>
      <p:sp>
        <p:nvSpPr>
          <p:cNvPr id="151557" name="Rectangle 5"/>
          <p:cNvSpPr>
            <a:spLocks noGrp="1" noChangeArrowheads="1"/>
          </p:cNvSpPr>
          <p:nvPr>
            <p:ph type="body" idx="1"/>
          </p:nvPr>
        </p:nvSpPr>
        <p:spPr>
          <a:xfrm>
            <a:off x="454479" y="1480910"/>
            <a:ext cx="8210550" cy="4364718"/>
          </a:xfrm>
        </p:spPr>
        <p:txBody>
          <a:bodyPr/>
          <a:lstStyle/>
          <a:p>
            <a:pPr eaLnBrk="1" hangingPunct="1"/>
            <a:r>
              <a:rPr lang="en-US" dirty="0"/>
              <a:t>When a government cannot raise taxes or sell bonds, it must finance spending increases by printing money.</a:t>
            </a:r>
          </a:p>
          <a:p>
            <a:pPr eaLnBrk="1" hangingPunct="1"/>
            <a:r>
              <a:rPr lang="en-US" dirty="0"/>
              <a:t>In theory, the solution to hyperinflation is simple: stop printing money.</a:t>
            </a:r>
          </a:p>
          <a:p>
            <a:pPr eaLnBrk="1" hangingPunct="1"/>
            <a:r>
              <a:rPr lang="en-US" dirty="0"/>
              <a:t>In the real world, this requires drastic and painful fiscal restraint. </a:t>
            </a:r>
          </a:p>
        </p:txBody>
      </p:sp>
    </p:spTree>
    <p:extLst>
      <p:ext uri="{BB962C8B-B14F-4D97-AF65-F5344CB8AC3E}">
        <p14:creationId xmlns:p14="http://schemas.microsoft.com/office/powerpoint/2010/main" val="3029653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7">
                                            <p:txEl>
                                              <p:pRg st="0" end="0"/>
                                            </p:txEl>
                                          </p:spTgt>
                                        </p:tgtEl>
                                        <p:attrNameLst>
                                          <p:attrName>style.visibility</p:attrName>
                                        </p:attrNameLst>
                                      </p:cBhvr>
                                      <p:to>
                                        <p:strVal val="visible"/>
                                      </p:to>
                                    </p:set>
                                    <p:animEffect transition="in" filter="wipe(left)">
                                      <p:cBhvr>
                                        <p:cTn id="7" dur="500"/>
                                        <p:tgtEl>
                                          <p:spTgt spid="151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7">
                                            <p:txEl>
                                              <p:pRg st="1" end="1"/>
                                            </p:txEl>
                                          </p:spTgt>
                                        </p:tgtEl>
                                        <p:attrNameLst>
                                          <p:attrName>style.visibility</p:attrName>
                                        </p:attrNameLst>
                                      </p:cBhvr>
                                      <p:to>
                                        <p:strVal val="visible"/>
                                      </p:to>
                                    </p:set>
                                    <p:animEffect transition="in" filter="wipe(left)">
                                      <p:cBhvr>
                                        <p:cTn id="12" dur="500"/>
                                        <p:tgtEl>
                                          <p:spTgt spid="1515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7">
                                            <p:txEl>
                                              <p:pRg st="2" end="2"/>
                                            </p:txEl>
                                          </p:spTgt>
                                        </p:tgtEl>
                                        <p:attrNameLst>
                                          <p:attrName>style.visibility</p:attrName>
                                        </p:attrNameLst>
                                      </p:cBhvr>
                                      <p:to>
                                        <p:strVal val="visible"/>
                                      </p:to>
                                    </p:set>
                                    <p:animEffect transition="in" filter="wipe(left)">
                                      <p:cBhvr>
                                        <p:cTn id="17" dur="500"/>
                                        <p:tgtEl>
                                          <p:spTgt spid="1515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a:xfrm>
            <a:off x="628650" y="430213"/>
            <a:ext cx="7829550" cy="762000"/>
          </a:xfrm>
        </p:spPr>
        <p:txBody>
          <a:bodyPr/>
          <a:lstStyle/>
          <a:p>
            <a:pPr eaLnBrk="1" hangingPunct="1"/>
            <a:r>
              <a:rPr lang="en-US" dirty="0"/>
              <a:t>The classical dichotomy</a:t>
            </a:r>
          </a:p>
        </p:txBody>
      </p:sp>
      <p:sp>
        <p:nvSpPr>
          <p:cNvPr id="153605" name="Rectangle 5"/>
          <p:cNvSpPr>
            <a:spLocks noGrp="1" noChangeArrowheads="1"/>
          </p:cNvSpPr>
          <p:nvPr>
            <p:ph type="body" idx="1"/>
          </p:nvPr>
        </p:nvSpPr>
        <p:spPr>
          <a:xfrm>
            <a:off x="585788" y="1292225"/>
            <a:ext cx="8001000" cy="3086100"/>
          </a:xfrm>
        </p:spPr>
        <p:txBody>
          <a:bodyPr/>
          <a:lstStyle/>
          <a:p>
            <a:pPr marL="0" indent="0" eaLnBrk="1" hangingPunct="1">
              <a:buNone/>
            </a:pPr>
            <a:r>
              <a:rPr lang="en-US" sz="2700" b="1" i="1" dirty="0">
                <a:solidFill>
                  <a:srgbClr val="CC0000"/>
                </a:solidFill>
              </a:rPr>
              <a:t>Real variables</a:t>
            </a:r>
            <a:r>
              <a:rPr lang="en-US" sz="2700" dirty="0"/>
              <a:t>:</a:t>
            </a:r>
            <a:r>
              <a:rPr lang="en-US" sz="2700" i="1" dirty="0">
                <a:solidFill>
                  <a:srgbClr val="CC0000"/>
                </a:solidFill>
              </a:rPr>
              <a:t> </a:t>
            </a:r>
            <a:r>
              <a:rPr lang="en-US" sz="2700" dirty="0"/>
              <a:t>Measured in physical units</a:t>
            </a:r>
            <a:r>
              <a:rPr lang="en-US" sz="2400" dirty="0"/>
              <a:t>—</a:t>
            </a:r>
            <a:r>
              <a:rPr lang="en-US" sz="2700" dirty="0"/>
              <a:t>quantities and relative prices, </a:t>
            </a:r>
            <a:r>
              <a:rPr lang="en-US" sz="2700" i="1" dirty="0"/>
              <a:t>for example:</a:t>
            </a:r>
            <a:r>
              <a:rPr lang="en-US" sz="2700" dirty="0"/>
              <a:t> </a:t>
            </a:r>
          </a:p>
          <a:p>
            <a:pPr marL="635000" lvl="1" indent="-290513" eaLnBrk="1" hangingPunct="1">
              <a:spcBef>
                <a:spcPct val="25000"/>
              </a:spcBef>
              <a:buSzPct val="110000"/>
            </a:pPr>
            <a:r>
              <a:rPr lang="en-US" dirty="0"/>
              <a:t>quantity of output produced</a:t>
            </a:r>
          </a:p>
          <a:p>
            <a:pPr marL="635000" lvl="1" indent="-290513" eaLnBrk="1" hangingPunct="1">
              <a:spcBef>
                <a:spcPct val="25000"/>
              </a:spcBef>
              <a:buSzPct val="110000"/>
            </a:pPr>
            <a:r>
              <a:rPr lang="en-US" dirty="0"/>
              <a:t>real wage: output earned per hour of work</a:t>
            </a:r>
          </a:p>
          <a:p>
            <a:pPr marL="635000" lvl="1" indent="-290513" eaLnBrk="1" hangingPunct="1">
              <a:spcBef>
                <a:spcPct val="25000"/>
              </a:spcBef>
              <a:buSzPct val="110000"/>
            </a:pPr>
            <a:r>
              <a:rPr lang="en-US" dirty="0"/>
              <a:t>real interest rate: output earned in the future </a:t>
            </a:r>
            <a:br>
              <a:rPr lang="en-US" dirty="0"/>
            </a:br>
            <a:r>
              <a:rPr lang="en-US" dirty="0"/>
              <a:t>by lending one unit of output today</a:t>
            </a:r>
          </a:p>
        </p:txBody>
      </p:sp>
      <p:sp>
        <p:nvSpPr>
          <p:cNvPr id="153608" name="Rectangle 8"/>
          <p:cNvSpPr>
            <a:spLocks noChangeArrowheads="1"/>
          </p:cNvSpPr>
          <p:nvPr/>
        </p:nvSpPr>
        <p:spPr bwMode="auto">
          <a:xfrm>
            <a:off x="685574" y="2296154"/>
            <a:ext cx="8183562" cy="291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05000"/>
              </a:lnSpc>
              <a:spcBef>
                <a:spcPct val="50000"/>
              </a:spcBef>
              <a:buClr>
                <a:srgbClr val="008080"/>
              </a:buClr>
              <a:buSzPct val="120000"/>
              <a:buFont typeface="Wingdings" pitchFamily="2" charset="2"/>
              <a:buNone/>
            </a:pPr>
            <a:r>
              <a:rPr lang="en-US" sz="2700" b="1" i="1" dirty="0">
                <a:solidFill>
                  <a:srgbClr val="CC0000"/>
                </a:solidFill>
              </a:rPr>
              <a:t>Nominal variables</a:t>
            </a:r>
            <a:r>
              <a:rPr lang="en-US" sz="2700" i="1" dirty="0"/>
              <a:t>:</a:t>
            </a:r>
            <a:r>
              <a:rPr lang="en-US" sz="2700" dirty="0">
                <a:solidFill>
                  <a:srgbClr val="CC0000"/>
                </a:solidFill>
              </a:rPr>
              <a:t> </a:t>
            </a:r>
            <a:r>
              <a:rPr lang="en-US" sz="2700" dirty="0"/>
              <a:t>Measured in money units, </a:t>
            </a:r>
            <a:r>
              <a:rPr lang="en-US" sz="2700" i="1" dirty="0"/>
              <a:t>e.g.,</a:t>
            </a:r>
          </a:p>
          <a:p>
            <a:pPr marL="463550" lvl="1" indent="-279400">
              <a:spcBef>
                <a:spcPct val="25000"/>
              </a:spcBef>
              <a:buClr>
                <a:srgbClr val="FF6600"/>
              </a:buClr>
              <a:buSzPct val="110000"/>
              <a:buFont typeface="Wingdings" pitchFamily="2" charset="2"/>
              <a:buChar char="§"/>
            </a:pPr>
            <a:r>
              <a:rPr lang="en-US" sz="2700" dirty="0"/>
              <a:t>nominal wage: Dollars per hour of work.</a:t>
            </a:r>
          </a:p>
          <a:p>
            <a:pPr marL="463550" lvl="1" indent="-279400">
              <a:spcBef>
                <a:spcPct val="25000"/>
              </a:spcBef>
              <a:buClr>
                <a:srgbClr val="FF6600"/>
              </a:buClr>
              <a:buSzPct val="110000"/>
              <a:buFont typeface="Wingdings" pitchFamily="2" charset="2"/>
              <a:buChar char="§"/>
            </a:pPr>
            <a:r>
              <a:rPr lang="en-US" sz="2700" dirty="0"/>
              <a:t>nominal interest rate: Dollars earned in future </a:t>
            </a:r>
            <a:br>
              <a:rPr lang="en-US" sz="2700" dirty="0"/>
            </a:br>
            <a:r>
              <a:rPr lang="en-US" sz="2700" dirty="0"/>
              <a:t>by lending one dollar today.</a:t>
            </a:r>
          </a:p>
          <a:p>
            <a:pPr marL="463550" lvl="1" indent="-279400">
              <a:spcBef>
                <a:spcPct val="25000"/>
              </a:spcBef>
              <a:buClr>
                <a:srgbClr val="FF6600"/>
              </a:buClr>
              <a:buSzPct val="110000"/>
              <a:buFont typeface="Wingdings" pitchFamily="2" charset="2"/>
              <a:buChar char="§"/>
            </a:pPr>
            <a:r>
              <a:rPr lang="en-US" sz="2700" dirty="0"/>
              <a:t>the price level: The amount of dollars needed </a:t>
            </a:r>
            <a:br>
              <a:rPr lang="en-US" sz="2700" dirty="0"/>
            </a:br>
            <a:r>
              <a:rPr lang="en-US" sz="2700" dirty="0"/>
              <a:t>to buy a representative basket of goods.</a:t>
            </a:r>
          </a:p>
        </p:txBody>
      </p:sp>
    </p:spTree>
    <p:extLst>
      <p:ext uri="{BB962C8B-B14F-4D97-AF65-F5344CB8AC3E}">
        <p14:creationId xmlns:p14="http://schemas.microsoft.com/office/powerpoint/2010/main" val="40617079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05">
                                            <p:txEl>
                                              <p:pRg st="0" end="0"/>
                                            </p:txEl>
                                          </p:spTgt>
                                        </p:tgtEl>
                                        <p:attrNameLst>
                                          <p:attrName>style.visibility</p:attrName>
                                        </p:attrNameLst>
                                      </p:cBhvr>
                                      <p:to>
                                        <p:strVal val="visible"/>
                                      </p:to>
                                    </p:set>
                                    <p:animEffect transition="in" filter="strips(downRight)">
                                      <p:cBhvr>
                                        <p:cTn id="7" dur="500"/>
                                        <p:tgtEl>
                                          <p:spTgt spid="153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05">
                                            <p:txEl>
                                              <p:pRg st="1" end="1"/>
                                            </p:txEl>
                                          </p:spTgt>
                                        </p:tgtEl>
                                        <p:attrNameLst>
                                          <p:attrName>style.visibility</p:attrName>
                                        </p:attrNameLst>
                                      </p:cBhvr>
                                      <p:to>
                                        <p:strVal val="visible"/>
                                      </p:to>
                                    </p:set>
                                    <p:animEffect transition="in" filter="strips(downRight)">
                                      <p:cBhvr>
                                        <p:cTn id="12" dur="500"/>
                                        <p:tgtEl>
                                          <p:spTgt spid="1536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05">
                                            <p:txEl>
                                              <p:pRg st="2" end="2"/>
                                            </p:txEl>
                                          </p:spTgt>
                                        </p:tgtEl>
                                        <p:attrNameLst>
                                          <p:attrName>style.visibility</p:attrName>
                                        </p:attrNameLst>
                                      </p:cBhvr>
                                      <p:to>
                                        <p:strVal val="visible"/>
                                      </p:to>
                                    </p:set>
                                    <p:animEffect transition="in" filter="strips(downRight)">
                                      <p:cBhvr>
                                        <p:cTn id="17" dur="500"/>
                                        <p:tgtEl>
                                          <p:spTgt spid="1536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3605">
                                            <p:txEl>
                                              <p:pRg st="3" end="3"/>
                                            </p:txEl>
                                          </p:spTgt>
                                        </p:tgtEl>
                                        <p:attrNameLst>
                                          <p:attrName>style.visibility</p:attrName>
                                        </p:attrNameLst>
                                      </p:cBhvr>
                                      <p:to>
                                        <p:strVal val="visible"/>
                                      </p:to>
                                    </p:set>
                                    <p:animEffect transition="in" filter="strips(downRight)">
                                      <p:cBhvr>
                                        <p:cTn id="22" dur="500"/>
                                        <p:tgtEl>
                                          <p:spTgt spid="1536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50"/>
                                        <p:tgtEl>
                                          <p:spTgt spid="153605">
                                            <p:txEl>
                                              <p:pRg st="1" end="1"/>
                                            </p:txEl>
                                          </p:spTgt>
                                        </p:tgtEl>
                                      </p:cBhvr>
                                    </p:animEffect>
                                    <p:set>
                                      <p:cBhvr>
                                        <p:cTn id="27" dur="1" fill="hold">
                                          <p:stCondLst>
                                            <p:cond delay="249"/>
                                          </p:stCondLst>
                                        </p:cTn>
                                        <p:tgtEl>
                                          <p:spTgt spid="153605">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50"/>
                                        <p:tgtEl>
                                          <p:spTgt spid="153605">
                                            <p:txEl>
                                              <p:pRg st="2" end="2"/>
                                            </p:txEl>
                                          </p:spTgt>
                                        </p:tgtEl>
                                      </p:cBhvr>
                                    </p:animEffect>
                                    <p:set>
                                      <p:cBhvr>
                                        <p:cTn id="30" dur="1" fill="hold">
                                          <p:stCondLst>
                                            <p:cond delay="249"/>
                                          </p:stCondLst>
                                        </p:cTn>
                                        <p:tgtEl>
                                          <p:spTgt spid="153605">
                                            <p:txEl>
                                              <p:pRg st="2" end="2"/>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50"/>
                                        <p:tgtEl>
                                          <p:spTgt spid="153605">
                                            <p:txEl>
                                              <p:pRg st="3" end="3"/>
                                            </p:txEl>
                                          </p:spTgt>
                                        </p:tgtEl>
                                      </p:cBhvr>
                                    </p:animEffect>
                                    <p:set>
                                      <p:cBhvr>
                                        <p:cTn id="33" dur="1" fill="hold">
                                          <p:stCondLst>
                                            <p:cond delay="249"/>
                                          </p:stCondLst>
                                        </p:cTn>
                                        <p:tgtEl>
                                          <p:spTgt spid="153605">
                                            <p:txEl>
                                              <p:pRg st="3" end="3"/>
                                            </p:txEl>
                                          </p:spTgt>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3608">
                                            <p:txEl>
                                              <p:pRg st="0" end="0"/>
                                            </p:txEl>
                                          </p:spTgt>
                                        </p:tgtEl>
                                        <p:attrNameLst>
                                          <p:attrName>style.visibility</p:attrName>
                                        </p:attrNameLst>
                                      </p:cBhvr>
                                      <p:to>
                                        <p:strVal val="visible"/>
                                      </p:to>
                                    </p:set>
                                    <p:animEffect transition="in" filter="wipe(left)">
                                      <p:cBhvr>
                                        <p:cTn id="38" dur="500"/>
                                        <p:tgtEl>
                                          <p:spTgt spid="153608">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3608">
                                            <p:txEl>
                                              <p:pRg st="1" end="1"/>
                                            </p:txEl>
                                          </p:spTgt>
                                        </p:tgtEl>
                                        <p:attrNameLst>
                                          <p:attrName>style.visibility</p:attrName>
                                        </p:attrNameLst>
                                      </p:cBhvr>
                                      <p:to>
                                        <p:strVal val="visible"/>
                                      </p:to>
                                    </p:set>
                                    <p:animEffect transition="in" filter="wipe(left)">
                                      <p:cBhvr>
                                        <p:cTn id="43" dur="500"/>
                                        <p:tgtEl>
                                          <p:spTgt spid="153608">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3608">
                                            <p:txEl>
                                              <p:pRg st="2" end="2"/>
                                            </p:txEl>
                                          </p:spTgt>
                                        </p:tgtEl>
                                        <p:attrNameLst>
                                          <p:attrName>style.visibility</p:attrName>
                                        </p:attrNameLst>
                                      </p:cBhvr>
                                      <p:to>
                                        <p:strVal val="visible"/>
                                      </p:to>
                                    </p:set>
                                    <p:animEffect transition="in" filter="wipe(left)">
                                      <p:cBhvr>
                                        <p:cTn id="48" dur="500"/>
                                        <p:tgtEl>
                                          <p:spTgt spid="153608">
                                            <p:txEl>
                                              <p:pRg st="2" end="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3608">
                                            <p:txEl>
                                              <p:pRg st="3" end="3"/>
                                            </p:txEl>
                                          </p:spTgt>
                                        </p:tgtEl>
                                        <p:attrNameLst>
                                          <p:attrName>style.visibility</p:attrName>
                                        </p:attrNameLst>
                                      </p:cBhvr>
                                      <p:to>
                                        <p:strVal val="visible"/>
                                      </p:to>
                                    </p:set>
                                    <p:animEffect transition="in" filter="wipe(left)">
                                      <p:cBhvr>
                                        <p:cTn id="53" dur="500"/>
                                        <p:tgtEl>
                                          <p:spTgt spid="1536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uild="p" bldLvl="4" autoUpdateAnimBg="0"/>
      <p:bldP spid="153608"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27063" y="431800"/>
            <a:ext cx="7354887" cy="762000"/>
          </a:xfrm>
        </p:spPr>
        <p:txBody>
          <a:bodyPr/>
          <a:lstStyle/>
          <a:p>
            <a:pPr eaLnBrk="1" hangingPunct="1"/>
            <a:r>
              <a:rPr lang="en-US" dirty="0"/>
              <a:t>The classical dichotomy</a:t>
            </a:r>
          </a:p>
        </p:txBody>
      </p:sp>
      <p:sp>
        <p:nvSpPr>
          <p:cNvPr id="155651" name="Rectangle 3"/>
          <p:cNvSpPr>
            <a:spLocks noGrp="1" noChangeArrowheads="1"/>
          </p:cNvSpPr>
          <p:nvPr>
            <p:ph type="body" idx="1"/>
          </p:nvPr>
        </p:nvSpPr>
        <p:spPr>
          <a:xfrm>
            <a:off x="444148" y="1326801"/>
            <a:ext cx="8149519" cy="5164138"/>
          </a:xfrm>
        </p:spPr>
        <p:txBody>
          <a:bodyPr/>
          <a:lstStyle/>
          <a:p>
            <a:pPr eaLnBrk="1" hangingPunct="1">
              <a:spcBef>
                <a:spcPct val="40000"/>
              </a:spcBef>
            </a:pPr>
            <a:r>
              <a:rPr lang="en-US" dirty="0"/>
              <a:t>Recall: Real variables were explained in Chapter 3, nominal ones in Chapter 5.  </a:t>
            </a:r>
          </a:p>
          <a:p>
            <a:pPr eaLnBrk="1" hangingPunct="1">
              <a:spcBef>
                <a:spcPts val="1200"/>
              </a:spcBef>
            </a:pPr>
            <a:r>
              <a:rPr lang="en-US" b="1" i="1" dirty="0">
                <a:solidFill>
                  <a:srgbClr val="CC0000"/>
                </a:solidFill>
              </a:rPr>
              <a:t>Classical dichotomy</a:t>
            </a:r>
            <a:r>
              <a:rPr lang="en-US" dirty="0"/>
              <a:t>: </a:t>
            </a:r>
            <a:br>
              <a:rPr lang="en-US" dirty="0"/>
            </a:br>
            <a:r>
              <a:rPr lang="en-US" dirty="0"/>
              <a:t>the theoretical separation of real and nominal variables in the classical model, which implies nominal variables do not affect real variables.  </a:t>
            </a:r>
          </a:p>
          <a:p>
            <a:pPr eaLnBrk="1" hangingPunct="1">
              <a:spcBef>
                <a:spcPts val="1200"/>
              </a:spcBef>
            </a:pPr>
            <a:r>
              <a:rPr lang="en-US" b="1" i="1" dirty="0">
                <a:solidFill>
                  <a:srgbClr val="CC0000"/>
                </a:solidFill>
              </a:rPr>
              <a:t>Neutrality of money</a:t>
            </a:r>
            <a:r>
              <a:rPr lang="en-US" dirty="0"/>
              <a:t>: Changes in the money supply do not affect real variables. </a:t>
            </a:r>
          </a:p>
          <a:p>
            <a:pPr eaLnBrk="1" hangingPunct="1">
              <a:spcBef>
                <a:spcPct val="20000"/>
              </a:spcBef>
              <a:buFont typeface="Wingdings" pitchFamily="2" charset="2"/>
              <a:buNone/>
            </a:pPr>
            <a:r>
              <a:rPr lang="en-US" dirty="0"/>
              <a:t>	In the real world, money is approximately neutral in the long run. </a:t>
            </a:r>
          </a:p>
        </p:txBody>
      </p:sp>
    </p:spTree>
    <p:extLst>
      <p:ext uri="{BB962C8B-B14F-4D97-AF65-F5344CB8AC3E}">
        <p14:creationId xmlns:p14="http://schemas.microsoft.com/office/powerpoint/2010/main" val="30715930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left)">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left)">
                                      <p:cBhvr>
                                        <p:cTn id="12" dur="500"/>
                                        <p:tgtEl>
                                          <p:spTgt spid="15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wipe(left)">
                                      <p:cBhvr>
                                        <p:cTn id="17" dur="500"/>
                                        <p:tgtEl>
                                          <p:spTgt spid="155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wipe(left)">
                                      <p:cBhvr>
                                        <p:cTn id="22" dur="500"/>
                                        <p:tgtEl>
                                          <p:spTgt spid="15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4"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Velocity: the ratio of nominal expenditure to money supply, the rate at which money changes hands</a:t>
            </a:r>
          </a:p>
          <a:p>
            <a:pPr>
              <a:buClr>
                <a:schemeClr val="tx1">
                  <a:lumMod val="50000"/>
                  <a:lumOff val="50000"/>
                </a:schemeClr>
              </a:buClr>
            </a:pPr>
            <a:r>
              <a:rPr lang="en-US" sz="2700" dirty="0"/>
              <a:t>Quantity theory of money</a:t>
            </a:r>
          </a:p>
          <a:p>
            <a:pPr lvl="1">
              <a:buClr>
                <a:schemeClr val="tx1">
                  <a:lumMod val="50000"/>
                  <a:lumOff val="50000"/>
                </a:schemeClr>
              </a:buClr>
            </a:pPr>
            <a:r>
              <a:rPr lang="en-US" sz="2600" dirty="0"/>
              <a:t>assumes velocity is constant</a:t>
            </a:r>
          </a:p>
          <a:p>
            <a:pPr lvl="1">
              <a:buClr>
                <a:schemeClr val="tx1">
                  <a:lumMod val="50000"/>
                  <a:lumOff val="50000"/>
                </a:schemeClr>
              </a:buClr>
            </a:pPr>
            <a:r>
              <a:rPr lang="en-US" sz="2600" dirty="0"/>
              <a:t>concludes that the money growth rate determines the inflation rate</a:t>
            </a:r>
          </a:p>
          <a:p>
            <a:pPr lvl="1">
              <a:buClr>
                <a:schemeClr val="tx1">
                  <a:lumMod val="50000"/>
                  <a:lumOff val="50000"/>
                </a:schemeClr>
              </a:buClr>
            </a:pPr>
            <a:r>
              <a:rPr lang="en-US" sz="2600" dirty="0"/>
              <a:t>applies in the long run</a:t>
            </a:r>
          </a:p>
          <a:p>
            <a:pPr lvl="1">
              <a:buClr>
                <a:schemeClr val="tx1">
                  <a:lumMod val="50000"/>
                  <a:lumOff val="50000"/>
                </a:schemeClr>
              </a:buClr>
            </a:pPr>
            <a:r>
              <a:rPr lang="en-US" sz="2600" dirty="0"/>
              <a:t>consistent with cross-country and time-series data</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56</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Nominal interest rate</a:t>
            </a:r>
          </a:p>
          <a:p>
            <a:pPr lvl="1">
              <a:buClr>
                <a:schemeClr val="tx1">
                  <a:lumMod val="50000"/>
                  <a:lumOff val="50000"/>
                </a:schemeClr>
              </a:buClr>
            </a:pPr>
            <a:r>
              <a:rPr lang="en-US" sz="2600" dirty="0"/>
              <a:t>equals real interest rate + inflation rate</a:t>
            </a:r>
          </a:p>
          <a:p>
            <a:pPr lvl="1">
              <a:buClr>
                <a:schemeClr val="tx1">
                  <a:lumMod val="50000"/>
                  <a:lumOff val="50000"/>
                </a:schemeClr>
              </a:buClr>
            </a:pPr>
            <a:r>
              <a:rPr lang="en-US" sz="2600" dirty="0"/>
              <a:t>the opp. cost of holding money</a:t>
            </a:r>
          </a:p>
          <a:p>
            <a:pPr>
              <a:buClr>
                <a:schemeClr val="tx1">
                  <a:lumMod val="50000"/>
                  <a:lumOff val="50000"/>
                </a:schemeClr>
              </a:buClr>
            </a:pPr>
            <a:r>
              <a:rPr lang="en-US" sz="2700" dirty="0"/>
              <a:t>Fisher effect: Nominal interest rate moves </a:t>
            </a:r>
            <a:br>
              <a:rPr lang="en-US" sz="2700" dirty="0"/>
            </a:br>
            <a:r>
              <a:rPr lang="en-US" sz="2700" dirty="0"/>
              <a:t>one-for-one with expected inflation. </a:t>
            </a:r>
          </a:p>
          <a:p>
            <a:pPr>
              <a:buClr>
                <a:schemeClr val="tx1">
                  <a:lumMod val="50000"/>
                  <a:lumOff val="50000"/>
                </a:schemeClr>
              </a:buClr>
            </a:pPr>
            <a:r>
              <a:rPr lang="en-US" sz="2700" dirty="0"/>
              <a:t>Money demand</a:t>
            </a:r>
          </a:p>
          <a:p>
            <a:pPr lvl="1">
              <a:buClr>
                <a:schemeClr val="tx1">
                  <a:lumMod val="50000"/>
                  <a:lumOff val="50000"/>
                </a:schemeClr>
              </a:buClr>
            </a:pPr>
            <a:r>
              <a:rPr lang="en-US" sz="2600" dirty="0"/>
              <a:t>depends only on income in the quantity theory</a:t>
            </a:r>
          </a:p>
          <a:p>
            <a:pPr lvl="1">
              <a:buClr>
                <a:schemeClr val="tx1">
                  <a:lumMod val="50000"/>
                  <a:lumOff val="50000"/>
                </a:schemeClr>
              </a:buClr>
            </a:pPr>
            <a:r>
              <a:rPr lang="en-US" sz="2600" dirty="0"/>
              <a:t>also depends on the nominal interest rate </a:t>
            </a:r>
          </a:p>
          <a:p>
            <a:pPr lvl="1">
              <a:buClr>
                <a:schemeClr val="tx1">
                  <a:lumMod val="50000"/>
                  <a:lumOff val="50000"/>
                </a:schemeClr>
              </a:buClr>
            </a:pPr>
            <a:r>
              <a:rPr lang="en-US" sz="2600" dirty="0"/>
              <a:t>if so, then changes in expected inflation affect the current price level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928449"/>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Costs of inflation</a:t>
            </a:r>
          </a:p>
          <a:p>
            <a:pPr>
              <a:buClr>
                <a:schemeClr val="tx1">
                  <a:lumMod val="50000"/>
                  <a:lumOff val="50000"/>
                </a:schemeClr>
              </a:buClr>
            </a:pPr>
            <a:r>
              <a:rPr lang="en-US" sz="2700" i="1" dirty="0"/>
              <a:t>Expected inflation</a:t>
            </a:r>
            <a:br>
              <a:rPr lang="en-US" sz="2700" dirty="0"/>
            </a:br>
            <a:r>
              <a:rPr lang="en-US" sz="2700" dirty="0" err="1"/>
              <a:t>shoeleather</a:t>
            </a:r>
            <a:r>
              <a:rPr lang="en-US" sz="2700" dirty="0"/>
              <a:t> costs, menu costs, </a:t>
            </a:r>
            <a:br>
              <a:rPr lang="en-US" sz="2700" dirty="0"/>
            </a:br>
            <a:r>
              <a:rPr lang="en-US" sz="2700" dirty="0"/>
              <a:t>tax &amp; relative price distortions, </a:t>
            </a:r>
            <a:br>
              <a:rPr lang="en-US" sz="2700" dirty="0"/>
            </a:br>
            <a:r>
              <a:rPr lang="en-US" sz="2700" dirty="0"/>
              <a:t>inconvenience of correcting figures for inflation</a:t>
            </a:r>
          </a:p>
          <a:p>
            <a:pPr>
              <a:buClr>
                <a:schemeClr val="tx1">
                  <a:lumMod val="50000"/>
                  <a:lumOff val="50000"/>
                </a:schemeClr>
              </a:buClr>
            </a:pPr>
            <a:r>
              <a:rPr lang="en-US" sz="2700" i="1" dirty="0"/>
              <a:t>Unexpected inflation</a:t>
            </a:r>
            <a:br>
              <a:rPr lang="en-US" sz="2700" dirty="0"/>
            </a:br>
            <a:r>
              <a:rPr lang="en-US" sz="2700" dirty="0"/>
              <a:t>all of the above plus arbitrary redistributions of wealth between debtors and creditors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55905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t>Velocity</a:t>
            </a:r>
          </a:p>
        </p:txBody>
      </p:sp>
      <p:sp>
        <p:nvSpPr>
          <p:cNvPr id="49157" name="Rectangle 5"/>
          <p:cNvSpPr>
            <a:spLocks noGrp="1" noChangeArrowheads="1"/>
          </p:cNvSpPr>
          <p:nvPr>
            <p:ph type="body" idx="1"/>
          </p:nvPr>
        </p:nvSpPr>
        <p:spPr>
          <a:xfrm>
            <a:off x="476250" y="1146175"/>
            <a:ext cx="8210550" cy="4884738"/>
          </a:xfrm>
        </p:spPr>
        <p:txBody>
          <a:bodyPr/>
          <a:lstStyle/>
          <a:p>
            <a:pPr eaLnBrk="1" hangingPunct="1"/>
            <a:r>
              <a:rPr lang="en-US" dirty="0"/>
              <a:t>Basic concept: the rate at which money circulates</a:t>
            </a:r>
          </a:p>
          <a:p>
            <a:pPr eaLnBrk="1" hangingPunct="1"/>
            <a:r>
              <a:rPr lang="en-US" dirty="0"/>
              <a:t>Definition: the number of times the average dollar bill changes hands in a given time period</a:t>
            </a:r>
          </a:p>
          <a:p>
            <a:pPr eaLnBrk="1" hangingPunct="1"/>
            <a:r>
              <a:rPr lang="en-US" dirty="0"/>
              <a:t>Example: In 2015, </a:t>
            </a:r>
          </a:p>
          <a:p>
            <a:pPr lvl="1" eaLnBrk="1" hangingPunct="1"/>
            <a:r>
              <a:rPr lang="en-US" dirty="0"/>
              <a:t>$500 billion in transactions</a:t>
            </a:r>
          </a:p>
          <a:p>
            <a:pPr lvl="1" eaLnBrk="1" hangingPunct="1"/>
            <a:r>
              <a:rPr lang="en-US" dirty="0"/>
              <a:t>money supply = $100 billion</a:t>
            </a:r>
          </a:p>
          <a:p>
            <a:pPr lvl="1" eaLnBrk="1" hangingPunct="1"/>
            <a:r>
              <a:rPr lang="en-US" dirty="0"/>
              <a:t>The average dollar is used in five transactions in 2015</a:t>
            </a:r>
          </a:p>
          <a:p>
            <a:pPr lvl="1" eaLnBrk="1" hangingPunct="1"/>
            <a:r>
              <a:rPr lang="en-US" dirty="0"/>
              <a:t>So, velocity = 5</a:t>
            </a:r>
          </a:p>
        </p:txBody>
      </p:sp>
    </p:spTree>
    <p:extLst>
      <p:ext uri="{BB962C8B-B14F-4D97-AF65-F5344CB8AC3E}">
        <p14:creationId xmlns:p14="http://schemas.microsoft.com/office/powerpoint/2010/main" val="34942886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animEffect transition="in" filter="wipe(left)">
                                      <p:cBhvr>
                                        <p:cTn id="7" dur="500"/>
                                        <p:tgtEl>
                                          <p:spTgt spid="491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7">
                                            <p:txEl>
                                              <p:pRg st="1" end="1"/>
                                            </p:txEl>
                                          </p:spTgt>
                                        </p:tgtEl>
                                        <p:attrNameLst>
                                          <p:attrName>style.visibility</p:attrName>
                                        </p:attrNameLst>
                                      </p:cBhvr>
                                      <p:to>
                                        <p:strVal val="visible"/>
                                      </p:to>
                                    </p:set>
                                    <p:animEffect transition="in" filter="wipe(left)">
                                      <p:cBhvr>
                                        <p:cTn id="12" dur="500"/>
                                        <p:tgtEl>
                                          <p:spTgt spid="491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7">
                                            <p:txEl>
                                              <p:pRg st="2" end="2"/>
                                            </p:txEl>
                                          </p:spTgt>
                                        </p:tgtEl>
                                        <p:attrNameLst>
                                          <p:attrName>style.visibility</p:attrName>
                                        </p:attrNameLst>
                                      </p:cBhvr>
                                      <p:to>
                                        <p:strVal val="visible"/>
                                      </p:to>
                                    </p:set>
                                    <p:animEffect transition="in" filter="wipe(left)">
                                      <p:cBhvr>
                                        <p:cTn id="17" dur="500"/>
                                        <p:tgtEl>
                                          <p:spTgt spid="491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7">
                                            <p:txEl>
                                              <p:pRg st="3" end="3"/>
                                            </p:txEl>
                                          </p:spTgt>
                                        </p:tgtEl>
                                        <p:attrNameLst>
                                          <p:attrName>style.visibility</p:attrName>
                                        </p:attrNameLst>
                                      </p:cBhvr>
                                      <p:to>
                                        <p:strVal val="visible"/>
                                      </p:to>
                                    </p:set>
                                    <p:animEffect transition="in" filter="wipe(left)">
                                      <p:cBhvr>
                                        <p:cTn id="22" dur="500"/>
                                        <p:tgtEl>
                                          <p:spTgt spid="4915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7">
                                            <p:txEl>
                                              <p:pRg st="4" end="4"/>
                                            </p:txEl>
                                          </p:spTgt>
                                        </p:tgtEl>
                                        <p:attrNameLst>
                                          <p:attrName>style.visibility</p:attrName>
                                        </p:attrNameLst>
                                      </p:cBhvr>
                                      <p:to>
                                        <p:strVal val="visible"/>
                                      </p:to>
                                    </p:set>
                                    <p:animEffect transition="in" filter="wipe(left)">
                                      <p:cBhvr>
                                        <p:cTn id="27" dur="500"/>
                                        <p:tgtEl>
                                          <p:spTgt spid="4915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7">
                                            <p:txEl>
                                              <p:pRg st="5" end="5"/>
                                            </p:txEl>
                                          </p:spTgt>
                                        </p:tgtEl>
                                        <p:attrNameLst>
                                          <p:attrName>style.visibility</p:attrName>
                                        </p:attrNameLst>
                                      </p:cBhvr>
                                      <p:to>
                                        <p:strVal val="visible"/>
                                      </p:to>
                                    </p:set>
                                    <p:animEffect transition="in" filter="wipe(left)">
                                      <p:cBhvr>
                                        <p:cTn id="32" dur="500"/>
                                        <p:tgtEl>
                                          <p:spTgt spid="4915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7">
                                            <p:txEl>
                                              <p:pRg st="6" end="6"/>
                                            </p:txEl>
                                          </p:spTgt>
                                        </p:tgtEl>
                                        <p:attrNameLst>
                                          <p:attrName>style.visibility</p:attrName>
                                        </p:attrNameLst>
                                      </p:cBhvr>
                                      <p:to>
                                        <p:strVal val="visible"/>
                                      </p:to>
                                    </p:set>
                                    <p:animEffect transition="in" filter="wipe(left)">
                                      <p:cBhvr>
                                        <p:cTn id="37" dur="500"/>
                                        <p:tgtEl>
                                          <p:spTgt spid="49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Hyperinflation</a:t>
            </a:r>
          </a:p>
          <a:p>
            <a:pPr>
              <a:buClr>
                <a:schemeClr val="tx1">
                  <a:lumMod val="50000"/>
                  <a:lumOff val="50000"/>
                </a:schemeClr>
              </a:buClr>
            </a:pPr>
            <a:r>
              <a:rPr lang="en-US" sz="2700" dirty="0"/>
              <a:t>caused by rapid money supply growth when money printed to finance </a:t>
            </a:r>
            <a:r>
              <a:rPr lang="en-US" sz="2700" dirty="0" err="1"/>
              <a:t>govt</a:t>
            </a:r>
            <a:r>
              <a:rPr lang="en-US" sz="2700" dirty="0"/>
              <a:t> budget deficits</a:t>
            </a:r>
          </a:p>
          <a:p>
            <a:pPr>
              <a:buClr>
                <a:schemeClr val="tx1">
                  <a:lumMod val="50000"/>
                  <a:lumOff val="50000"/>
                </a:schemeClr>
              </a:buClr>
            </a:pPr>
            <a:r>
              <a:rPr lang="en-US" sz="2700" dirty="0"/>
              <a:t>stopping it requires fiscal reforms to eliminate </a:t>
            </a:r>
            <a:br>
              <a:rPr lang="en-US" sz="2700" dirty="0"/>
            </a:br>
            <a:r>
              <a:rPr lang="en-US" sz="2700" dirty="0" err="1"/>
              <a:t>govt’s</a:t>
            </a:r>
            <a:r>
              <a:rPr lang="en-US" sz="2700" dirty="0"/>
              <a:t> need for printing money</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6903834"/>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Classical dichotomy</a:t>
            </a:r>
          </a:p>
          <a:p>
            <a:pPr>
              <a:buClr>
                <a:schemeClr val="tx1">
                  <a:lumMod val="50000"/>
                  <a:lumOff val="50000"/>
                </a:schemeClr>
              </a:buClr>
            </a:pPr>
            <a:r>
              <a:rPr lang="en-US" sz="2700" dirty="0"/>
              <a:t>In classical theory, money is neutral—does not affect real variables. </a:t>
            </a:r>
          </a:p>
          <a:p>
            <a:pPr>
              <a:buClr>
                <a:schemeClr val="tx1">
                  <a:lumMod val="50000"/>
                  <a:lumOff val="50000"/>
                </a:schemeClr>
              </a:buClr>
            </a:pPr>
            <a:r>
              <a:rPr lang="en-US" sz="2700" dirty="0"/>
              <a:t>So, we can study how real variables are determined w/o reference to nominal ones.</a:t>
            </a:r>
          </a:p>
          <a:p>
            <a:pPr>
              <a:buClr>
                <a:schemeClr val="tx1">
                  <a:lumMod val="50000"/>
                  <a:lumOff val="50000"/>
                </a:schemeClr>
              </a:buClr>
            </a:pPr>
            <a:r>
              <a:rPr lang="en-US" sz="2700" dirty="0"/>
              <a:t>Then, money market </a:t>
            </a:r>
            <a:r>
              <a:rPr lang="en-US" sz="2700" dirty="0" err="1"/>
              <a:t>eq’m</a:t>
            </a:r>
            <a:r>
              <a:rPr lang="en-US" sz="2700" dirty="0"/>
              <a:t> determines price level and all nominal variables. </a:t>
            </a:r>
          </a:p>
          <a:p>
            <a:pPr>
              <a:buClr>
                <a:schemeClr val="tx1">
                  <a:lumMod val="50000"/>
                  <a:lumOff val="50000"/>
                </a:schemeClr>
              </a:buClr>
            </a:pPr>
            <a:r>
              <a:rPr lang="en-US" sz="2700" dirty="0"/>
              <a:t>Most economists believe the economy works this way in the long run.</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551198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Velocity </a:t>
            </a:r>
            <a:r>
              <a:rPr lang="en-US" sz="3000" i="1" dirty="0"/>
              <a:t>(continued)</a:t>
            </a:r>
          </a:p>
        </p:txBody>
      </p:sp>
      <p:sp>
        <p:nvSpPr>
          <p:cNvPr id="51203" name="Rectangle 3"/>
          <p:cNvSpPr>
            <a:spLocks noGrp="1" noChangeArrowheads="1"/>
          </p:cNvSpPr>
          <p:nvPr>
            <p:ph type="body" idx="1"/>
          </p:nvPr>
        </p:nvSpPr>
        <p:spPr/>
        <p:txBody>
          <a:bodyPr/>
          <a:lstStyle/>
          <a:p>
            <a:pPr eaLnBrk="1" hangingPunct="1"/>
            <a:r>
              <a:rPr lang="en-US" dirty="0"/>
              <a:t>This suggests the following definition:</a:t>
            </a:r>
          </a:p>
        </p:txBody>
      </p:sp>
      <p:graphicFrame>
        <p:nvGraphicFramePr>
          <p:cNvPr id="51204" name="Object 2"/>
          <p:cNvGraphicFramePr>
            <a:graphicFrameLocks noChangeAspect="1"/>
          </p:cNvGraphicFramePr>
          <p:nvPr/>
        </p:nvGraphicFramePr>
        <p:xfrm>
          <a:off x="4021138" y="2062163"/>
          <a:ext cx="1112837" cy="930275"/>
        </p:xfrm>
        <a:graphic>
          <a:graphicData uri="http://schemas.openxmlformats.org/presentationml/2006/ole">
            <mc:AlternateContent xmlns:mc="http://schemas.openxmlformats.org/markup-compatibility/2006">
              <mc:Choice xmlns:v="urn:schemas-microsoft-com:vml" Requires="v">
                <p:oleObj spid="_x0000_s1026" name="Equation" r:id="rId4" imgW="469696" imgH="393529" progId="Equation.DSMT4">
                  <p:embed/>
                </p:oleObj>
              </mc:Choice>
              <mc:Fallback>
                <p:oleObj name="Equation" r:id="rId4" imgW="469696" imgH="393529" progId="Equation.DSMT4">
                  <p:embed/>
                  <p:pic>
                    <p:nvPicPr>
                      <p:cNvPr id="5120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1138" y="2062163"/>
                        <a:ext cx="1112837" cy="9302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5"/>
          <p:cNvSpPr txBox="1">
            <a:spLocks noChangeArrowheads="1"/>
          </p:cNvSpPr>
          <p:nvPr/>
        </p:nvSpPr>
        <p:spPr bwMode="auto">
          <a:xfrm>
            <a:off x="1003300" y="2940050"/>
            <a:ext cx="6172200" cy="274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30000"/>
              </a:spcBef>
              <a:buSzPct val="110000"/>
              <a:buFont typeface="Wingdings" pitchFamily="2" charset="2"/>
              <a:buNone/>
            </a:pPr>
            <a:r>
              <a:rPr lang="en-US" sz="2800"/>
              <a:t>where </a:t>
            </a:r>
          </a:p>
          <a:p>
            <a:pPr eaLnBrk="1" hangingPunct="1">
              <a:spcBef>
                <a:spcPct val="30000"/>
              </a:spcBef>
              <a:buSzPct val="110000"/>
              <a:buFont typeface="Wingdings" pitchFamily="2" charset="2"/>
              <a:buNone/>
            </a:pPr>
            <a:r>
              <a:rPr lang="en-US" sz="2800"/>
              <a:t>	</a:t>
            </a:r>
            <a:r>
              <a:rPr lang="en-US" sz="2800" b="1" i="1"/>
              <a:t>V</a:t>
            </a:r>
            <a:r>
              <a:rPr lang="en-US" sz="2800"/>
              <a:t> = velocity</a:t>
            </a:r>
          </a:p>
          <a:p>
            <a:pPr eaLnBrk="1" hangingPunct="1">
              <a:spcBef>
                <a:spcPct val="30000"/>
              </a:spcBef>
              <a:buSzPct val="110000"/>
              <a:buFont typeface="Wingdings" pitchFamily="2" charset="2"/>
              <a:buNone/>
            </a:pPr>
            <a:r>
              <a:rPr lang="en-US" sz="2800"/>
              <a:t>	</a:t>
            </a:r>
            <a:r>
              <a:rPr lang="en-US" sz="2800" b="1" i="1"/>
              <a:t>T</a:t>
            </a:r>
            <a:r>
              <a:rPr lang="en-US" sz="2800"/>
              <a:t> = value of all transactions</a:t>
            </a:r>
          </a:p>
          <a:p>
            <a:pPr eaLnBrk="1" hangingPunct="1">
              <a:spcBef>
                <a:spcPct val="30000"/>
              </a:spcBef>
              <a:buSzPct val="110000"/>
              <a:buFont typeface="Wingdings" pitchFamily="2" charset="2"/>
              <a:buNone/>
            </a:pPr>
            <a:r>
              <a:rPr lang="en-US" sz="2800"/>
              <a:t>	</a:t>
            </a:r>
            <a:r>
              <a:rPr lang="en-US" sz="2800" b="1" i="1"/>
              <a:t>M</a:t>
            </a:r>
            <a:r>
              <a:rPr lang="en-US" sz="2800"/>
              <a:t> = money supply</a:t>
            </a:r>
          </a:p>
          <a:p>
            <a:pPr eaLnBrk="1" hangingPunct="1">
              <a:spcBef>
                <a:spcPct val="30000"/>
              </a:spcBef>
            </a:pPr>
            <a:endParaRPr lang="en-US" sz="2800"/>
          </a:p>
        </p:txBody>
      </p:sp>
    </p:spTree>
    <p:extLst>
      <p:ext uri="{BB962C8B-B14F-4D97-AF65-F5344CB8AC3E}">
        <p14:creationId xmlns:p14="http://schemas.microsoft.com/office/powerpoint/2010/main" val="39943585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fade">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left)">
                                      <p:cBhvr>
                                        <p:cTn id="1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0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Velocity </a:t>
            </a:r>
            <a:r>
              <a:rPr lang="en-US" sz="3000" i="1" dirty="0"/>
              <a:t>(continued)</a:t>
            </a:r>
            <a:endParaRPr lang="en-US" sz="3000" dirty="0"/>
          </a:p>
        </p:txBody>
      </p:sp>
      <p:sp>
        <p:nvSpPr>
          <p:cNvPr id="33795" name="Rectangle 3"/>
          <p:cNvSpPr>
            <a:spLocks noGrp="1" noChangeArrowheads="1"/>
          </p:cNvSpPr>
          <p:nvPr>
            <p:ph type="body" idx="1"/>
          </p:nvPr>
        </p:nvSpPr>
        <p:spPr/>
        <p:txBody>
          <a:bodyPr/>
          <a:lstStyle/>
          <a:p>
            <a:pPr eaLnBrk="1" hangingPunct="1"/>
            <a:r>
              <a:rPr lang="en-US" dirty="0"/>
              <a:t>Use nominal GDP as a proxy for total transactions. </a:t>
            </a:r>
          </a:p>
          <a:p>
            <a:pPr eaLnBrk="1" hangingPunct="1">
              <a:buFont typeface="Wingdings" pitchFamily="2" charset="2"/>
              <a:buNone/>
            </a:pPr>
            <a:r>
              <a:rPr lang="en-US" dirty="0"/>
              <a:t>		Then, </a:t>
            </a:r>
          </a:p>
        </p:txBody>
      </p:sp>
      <p:graphicFrame>
        <p:nvGraphicFramePr>
          <p:cNvPr id="53252" name="Object 2"/>
          <p:cNvGraphicFramePr>
            <a:graphicFrameLocks noChangeAspect="1"/>
          </p:cNvGraphicFramePr>
          <p:nvPr>
            <p:extLst>
              <p:ext uri="{D42A27DB-BD31-4B8C-83A1-F6EECF244321}">
                <p14:modId xmlns:p14="http://schemas.microsoft.com/office/powerpoint/2010/main" val="2320912534"/>
              </p:ext>
            </p:extLst>
          </p:nvPr>
        </p:nvGraphicFramePr>
        <p:xfrm>
          <a:off x="3381375" y="2305050"/>
          <a:ext cx="1582738" cy="923925"/>
        </p:xfrm>
        <a:graphic>
          <a:graphicData uri="http://schemas.openxmlformats.org/presentationml/2006/ole">
            <mc:AlternateContent xmlns:mc="http://schemas.openxmlformats.org/markup-compatibility/2006">
              <mc:Choice xmlns:v="urn:schemas-microsoft-com:vml" Requires="v">
                <p:oleObj spid="_x0000_s2050" name="Equation" r:id="rId4" imgW="672808" imgH="393529" progId="Equation.DSMT4">
                  <p:embed/>
                </p:oleObj>
              </mc:Choice>
              <mc:Fallback>
                <p:oleObj name="Equation" r:id="rId4" imgW="672808" imgH="393529" progId="Equation.DSMT4">
                  <p:embed/>
                  <p:pic>
                    <p:nvPicPr>
                      <p:cNvPr id="532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2305050"/>
                        <a:ext cx="1582738" cy="923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Rectangle 5"/>
          <p:cNvSpPr>
            <a:spLocks noChangeArrowheads="1"/>
          </p:cNvSpPr>
          <p:nvPr/>
        </p:nvSpPr>
        <p:spPr bwMode="auto">
          <a:xfrm>
            <a:off x="1219200" y="3200400"/>
            <a:ext cx="74676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7338" indent="-287338">
              <a:lnSpc>
                <a:spcPct val="120000"/>
              </a:lnSpc>
              <a:buClr>
                <a:srgbClr val="008080"/>
              </a:buClr>
              <a:buSzPct val="120000"/>
              <a:buFont typeface="Wingdings" pitchFamily="2" charset="2"/>
              <a:buNone/>
              <a:tabLst>
                <a:tab pos="803275" algn="ctr"/>
                <a:tab pos="1428750" algn="l"/>
                <a:tab pos="5945188" algn="ctr"/>
              </a:tabLst>
            </a:pPr>
            <a:r>
              <a:rPr lang="en-US" sz="2600" dirty="0"/>
              <a:t>where</a:t>
            </a:r>
          </a:p>
          <a:p>
            <a:pPr marL="287338" indent="-287338">
              <a:lnSpc>
                <a:spcPct val="130000"/>
              </a:lnSpc>
              <a:buClr>
                <a:srgbClr val="008080"/>
              </a:buClr>
              <a:buSzPct val="120000"/>
              <a:buFont typeface="Wingdings" pitchFamily="2" charset="2"/>
              <a:buNone/>
              <a:tabLst>
                <a:tab pos="803275" algn="ctr"/>
                <a:tab pos="1428750" algn="l"/>
                <a:tab pos="5945188" algn="ctr"/>
              </a:tabLst>
            </a:pPr>
            <a:r>
              <a:rPr lang="en-US" sz="2600" dirty="0"/>
              <a:t>		 </a:t>
            </a:r>
            <a:r>
              <a:rPr lang="en-US" sz="2600" b="1" i="1" dirty="0"/>
              <a:t>P</a:t>
            </a:r>
            <a:r>
              <a:rPr lang="en-US" sz="2600" dirty="0"/>
              <a:t> 	= price of output 	 (GDP deflator)</a:t>
            </a:r>
          </a:p>
          <a:p>
            <a:pPr marL="287338" indent="-287338">
              <a:lnSpc>
                <a:spcPct val="130000"/>
              </a:lnSpc>
              <a:buClr>
                <a:srgbClr val="008080"/>
              </a:buClr>
              <a:buSzPct val="120000"/>
              <a:buFont typeface="Wingdings" pitchFamily="2" charset="2"/>
              <a:buNone/>
              <a:tabLst>
                <a:tab pos="803275" algn="ctr"/>
                <a:tab pos="1428750" algn="l"/>
                <a:tab pos="5945188" algn="ctr"/>
              </a:tabLst>
            </a:pPr>
            <a:r>
              <a:rPr lang="en-US" sz="2600" dirty="0"/>
              <a:t>		 </a:t>
            </a:r>
            <a:r>
              <a:rPr lang="en-US" sz="2600" b="1" i="1" dirty="0"/>
              <a:t>Y</a:t>
            </a:r>
            <a:r>
              <a:rPr lang="en-US" sz="2600" dirty="0"/>
              <a:t> 	= quantity of output 	(real GDP)</a:t>
            </a:r>
          </a:p>
          <a:p>
            <a:pPr marL="287338" indent="-287338">
              <a:lnSpc>
                <a:spcPct val="130000"/>
              </a:lnSpc>
              <a:buClr>
                <a:srgbClr val="008080"/>
              </a:buClr>
              <a:buSzPct val="120000"/>
              <a:tabLst>
                <a:tab pos="803275" algn="ctr"/>
                <a:tab pos="1428750" algn="l"/>
                <a:tab pos="5945188" algn="ctr"/>
              </a:tabLst>
            </a:pPr>
            <a:r>
              <a:rPr lang="en-US" sz="2600" b="1" i="1" dirty="0"/>
              <a:t>		P</a:t>
            </a:r>
            <a:r>
              <a:rPr lang="en-US" sz="2800" b="1" i="1" kern="0" dirty="0">
                <a:solidFill>
                  <a:srgbClr val="000000"/>
                </a:solidFill>
                <a:latin typeface="Arial"/>
                <a:cs typeface="Arial"/>
              </a:rPr>
              <a:t> </a:t>
            </a:r>
            <a:r>
              <a:rPr lang="en-US" sz="2800" b="1" kern="0" dirty="0">
                <a:solidFill>
                  <a:srgbClr val="000000"/>
                </a:solidFill>
                <a:latin typeface="Times New Roman"/>
                <a:ea typeface="ＭＳ ゴシック"/>
                <a:cs typeface="Times New Roman"/>
              </a:rPr>
              <a:t>× </a:t>
            </a:r>
            <a:r>
              <a:rPr lang="en-US" sz="2600" b="1" i="1" dirty="0"/>
              <a:t>Y</a:t>
            </a:r>
            <a:r>
              <a:rPr lang="en-US" sz="2600" dirty="0"/>
              <a:t> 	= value of output 	 (nominal GDP)</a:t>
            </a:r>
          </a:p>
        </p:txBody>
      </p:sp>
    </p:spTree>
    <p:extLst>
      <p:ext uri="{BB962C8B-B14F-4D97-AF65-F5344CB8AC3E}">
        <p14:creationId xmlns:p14="http://schemas.microsoft.com/office/powerpoint/2010/main" val="42533995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fade">
                                      <p:cBhvr>
                                        <p:cTn id="7" dur="500"/>
                                        <p:tgtEl>
                                          <p:spTgt spid="53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pRg st="0" end="0"/>
                                            </p:txEl>
                                          </p:spTgt>
                                        </p:tgtEl>
                                        <p:attrNameLst>
                                          <p:attrName>style.visibility</p:attrName>
                                        </p:attrNameLst>
                                      </p:cBhvr>
                                      <p:to>
                                        <p:strVal val="visible"/>
                                      </p:to>
                                    </p:set>
                                    <p:animEffect transition="in" filter="wipe(left)">
                                      <p:cBhvr>
                                        <p:cTn id="12" dur="500"/>
                                        <p:tgtEl>
                                          <p:spTgt spid="53253">
                                            <p:txEl>
                                              <p:pRg st="0" end="0"/>
                                            </p:txEl>
                                          </p:spTgt>
                                        </p:tgtEl>
                                      </p:cBhvr>
                                    </p:animEffect>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3253">
                                            <p:txEl>
                                              <p:pRg st="1" end="1"/>
                                            </p:txEl>
                                          </p:spTgt>
                                        </p:tgtEl>
                                        <p:attrNameLst>
                                          <p:attrName>style.visibility</p:attrName>
                                        </p:attrNameLst>
                                      </p:cBhvr>
                                      <p:to>
                                        <p:strVal val="visible"/>
                                      </p:to>
                                    </p:set>
                                    <p:animEffect transition="in" filter="wipe(left)">
                                      <p:cBhvr>
                                        <p:cTn id="16" dur="500"/>
                                        <p:tgtEl>
                                          <p:spTgt spid="5325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253">
                                            <p:txEl>
                                              <p:pRg st="2" end="2"/>
                                            </p:txEl>
                                          </p:spTgt>
                                        </p:tgtEl>
                                        <p:attrNameLst>
                                          <p:attrName>style.visibility</p:attrName>
                                        </p:attrNameLst>
                                      </p:cBhvr>
                                      <p:to>
                                        <p:strVal val="visible"/>
                                      </p:to>
                                    </p:set>
                                    <p:animEffect transition="in" filter="wipe(left)">
                                      <p:cBhvr>
                                        <p:cTn id="21" dur="500"/>
                                        <p:tgtEl>
                                          <p:spTgt spid="5325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253">
                                            <p:txEl>
                                              <p:pRg st="3" end="3"/>
                                            </p:txEl>
                                          </p:spTgt>
                                        </p:tgtEl>
                                        <p:attrNameLst>
                                          <p:attrName>style.visibility</p:attrName>
                                        </p:attrNameLst>
                                      </p:cBhvr>
                                      <p:to>
                                        <p:strVal val="visible"/>
                                      </p:to>
                                    </p:set>
                                    <p:animEffect transition="in" filter="wipe(left)">
                                      <p:cBhvr>
                                        <p:cTn id="26" dur="500"/>
                                        <p:tgtEl>
                                          <p:spTgt spid="532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The quantity equation</a:t>
            </a:r>
          </a:p>
        </p:txBody>
      </p:sp>
      <p:sp>
        <p:nvSpPr>
          <p:cNvPr id="55299" name="Rectangle 3"/>
          <p:cNvSpPr>
            <a:spLocks noGrp="1" noChangeArrowheads="1"/>
          </p:cNvSpPr>
          <p:nvPr>
            <p:ph type="body" idx="1"/>
          </p:nvPr>
        </p:nvSpPr>
        <p:spPr>
          <a:xfrm>
            <a:off x="457200" y="1198563"/>
            <a:ext cx="8062913" cy="4630737"/>
          </a:xfrm>
        </p:spPr>
        <p:txBody>
          <a:bodyPr/>
          <a:lstStyle/>
          <a:p>
            <a:pPr eaLnBrk="1" hangingPunct="1"/>
            <a:r>
              <a:rPr lang="en-US" dirty="0"/>
              <a:t>The </a:t>
            </a:r>
            <a:r>
              <a:rPr lang="en-US" b="1" dirty="0">
                <a:solidFill>
                  <a:srgbClr val="CC0000"/>
                </a:solidFill>
              </a:rPr>
              <a:t>quantity equation</a:t>
            </a:r>
            <a:br>
              <a:rPr lang="en-US" dirty="0"/>
            </a:br>
            <a:r>
              <a:rPr lang="en-US" dirty="0"/>
              <a:t>			</a:t>
            </a:r>
            <a:r>
              <a:rPr lang="en-US" b="1" i="1" dirty="0"/>
              <a:t>M </a:t>
            </a:r>
            <a:r>
              <a:rPr lang="en-US" b="1" dirty="0">
                <a:latin typeface="Times New Roman"/>
                <a:ea typeface="ＭＳ ゴシック"/>
                <a:cs typeface="Times New Roman"/>
              </a:rPr>
              <a:t>× </a:t>
            </a:r>
            <a:r>
              <a:rPr lang="en-US" b="1" i="1" dirty="0"/>
              <a:t>V</a:t>
            </a:r>
            <a:r>
              <a:rPr lang="en-US" dirty="0"/>
              <a:t> = </a:t>
            </a:r>
            <a:r>
              <a:rPr lang="en-US" b="1" i="1" dirty="0"/>
              <a:t>P </a:t>
            </a:r>
            <a:r>
              <a:rPr lang="en-US" b="1" dirty="0">
                <a:latin typeface="Times New Roman"/>
                <a:ea typeface="ＭＳ ゴシック"/>
                <a:cs typeface="Times New Roman"/>
              </a:rPr>
              <a:t>× </a:t>
            </a:r>
            <a:r>
              <a:rPr lang="en-US" b="1" i="1" dirty="0"/>
              <a:t>Y</a:t>
            </a:r>
            <a:br>
              <a:rPr lang="en-US" dirty="0">
                <a:solidFill>
                  <a:srgbClr val="660033"/>
                </a:solidFill>
              </a:rPr>
            </a:br>
            <a:r>
              <a:rPr lang="en-US" dirty="0"/>
              <a:t>follows from the preceding definition of velocity.</a:t>
            </a:r>
          </a:p>
          <a:p>
            <a:pPr eaLnBrk="1" hangingPunct="1">
              <a:spcBef>
                <a:spcPct val="60000"/>
              </a:spcBef>
            </a:pPr>
            <a:r>
              <a:rPr lang="en-US" dirty="0"/>
              <a:t>It is an </a:t>
            </a:r>
            <a:r>
              <a:rPr lang="en-US" i="1" dirty="0"/>
              <a:t>identity:</a:t>
            </a:r>
            <a:r>
              <a:rPr lang="en-US" dirty="0"/>
              <a:t> </a:t>
            </a:r>
            <a:br>
              <a:rPr lang="en-US" dirty="0"/>
            </a:br>
            <a:r>
              <a:rPr lang="en-US" dirty="0"/>
              <a:t>it holds by definition of the variables.</a:t>
            </a:r>
          </a:p>
        </p:txBody>
      </p:sp>
    </p:spTree>
    <p:extLst>
      <p:ext uri="{BB962C8B-B14F-4D97-AF65-F5344CB8AC3E}">
        <p14:creationId xmlns:p14="http://schemas.microsoft.com/office/powerpoint/2010/main" val="40534357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2723</TotalTime>
  <Words>4304</Words>
  <Application>Microsoft Office PowerPoint</Application>
  <PresentationFormat>全屏显示(4:3)</PresentationFormat>
  <Paragraphs>549</Paragraphs>
  <Slides>61</Slides>
  <Notes>61</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61</vt:i4>
      </vt:variant>
    </vt:vector>
  </HeadingPairs>
  <TitlesOfParts>
    <vt:vector size="71" baseType="lpstr">
      <vt:lpstr>Arial</vt:lpstr>
      <vt:lpstr>Arial Narrow</vt:lpstr>
      <vt:lpstr>Comic Sans MS</vt:lpstr>
      <vt:lpstr>Tahoma</vt:lpstr>
      <vt:lpstr>Times New Roman</vt:lpstr>
      <vt:lpstr>Wingdings</vt:lpstr>
      <vt:lpstr>14_Default Design</vt:lpstr>
      <vt:lpstr>15_Default Design</vt:lpstr>
      <vt:lpstr>16_Default Design</vt:lpstr>
      <vt:lpstr>Equation</vt:lpstr>
      <vt:lpstr>PowerPoint 演示文稿</vt:lpstr>
      <vt:lpstr>IN THIS CHAPTER, YOU WILL LEARN:</vt:lpstr>
      <vt:lpstr>U.S. inflation and its trend,  1960-2014</vt:lpstr>
      <vt:lpstr>U.S. inflation and its trend,  1960-2014</vt:lpstr>
      <vt:lpstr>The quantity theory of money</vt:lpstr>
      <vt:lpstr>Velocity</vt:lpstr>
      <vt:lpstr>Velocity (continued)</vt:lpstr>
      <vt:lpstr>Velocity (continued)</vt:lpstr>
      <vt:lpstr>The quantity equation</vt:lpstr>
      <vt:lpstr>Money demand and the quantity equation</vt:lpstr>
      <vt:lpstr>Money demand and the quantity equation</vt:lpstr>
      <vt:lpstr>Back to the quantity theory of money</vt:lpstr>
      <vt:lpstr>The quantity theory of money (continued)</vt:lpstr>
      <vt:lpstr>The quantity theory of money (continued)</vt:lpstr>
      <vt:lpstr>The quantity theory of money (continued)</vt:lpstr>
      <vt:lpstr>The quantity theory of money (continued)</vt:lpstr>
      <vt:lpstr>The quantity theory of money (continued)</vt:lpstr>
      <vt:lpstr>Confronting the quantity theory with data</vt:lpstr>
      <vt:lpstr>International data on inflation and  money growth</vt:lpstr>
      <vt:lpstr>U.S. inflation and money growth,  1960-2014</vt:lpstr>
      <vt:lpstr>U.S. inflation and money growth,  1960-2014</vt:lpstr>
      <vt:lpstr>Seigniorage</vt:lpstr>
      <vt:lpstr>Inflation and interest rates</vt:lpstr>
      <vt:lpstr>The Fisher effect</vt:lpstr>
      <vt:lpstr>U.S. inflation and nominal interest rates,  1960-2014</vt:lpstr>
      <vt:lpstr>Inflation and nominal interest rates  in 100 countries</vt:lpstr>
      <vt:lpstr>NOW YOU TRY Applying the theory</vt:lpstr>
      <vt:lpstr>ANSWERS Applying the theory</vt:lpstr>
      <vt:lpstr>Two real interest rates</vt:lpstr>
      <vt:lpstr>Money demand and the nominal interest rate</vt:lpstr>
      <vt:lpstr>The money demand function</vt:lpstr>
      <vt:lpstr>The money demand function</vt:lpstr>
      <vt:lpstr>Equilibrium</vt:lpstr>
      <vt:lpstr>What determines what?</vt:lpstr>
      <vt:lpstr>How P responds to ΔM</vt:lpstr>
      <vt:lpstr>What about expected inflation? </vt:lpstr>
      <vt:lpstr>How P  responds to ΔE π</vt:lpstr>
      <vt:lpstr>NOW YOU TRY Discussion Question</vt:lpstr>
      <vt:lpstr>A common misperception</vt:lpstr>
      <vt:lpstr>The CPI and average hourly earnings,  1965–2015</vt:lpstr>
      <vt:lpstr>The classical view of inflation</vt:lpstr>
      <vt:lpstr>The social costs of inflation</vt:lpstr>
      <vt:lpstr>The costs of expected inflation:  1. Shoeleather Cost</vt:lpstr>
      <vt:lpstr>The costs of expected inflation:   2. Menu Costs</vt:lpstr>
      <vt:lpstr>The costs of expected inflation:  3. Relative Price Distortions</vt:lpstr>
      <vt:lpstr>The costs of expected inflation:   4. Unfair Tax Treatment</vt:lpstr>
      <vt:lpstr>The costs of expected inflation:   5. General Inconvenience</vt:lpstr>
      <vt:lpstr>Additional cost of unexpected inflation:  Arbitrary Redistribution of Purchasing Power</vt:lpstr>
      <vt:lpstr>Additional cost of high inflation:  Increased Uncertainty</vt:lpstr>
      <vt:lpstr>One benefit of inflation</vt:lpstr>
      <vt:lpstr>Hyperinflation</vt:lpstr>
      <vt:lpstr>What causes hyperinflation?</vt:lpstr>
      <vt:lpstr>A few examples of hyperinflation</vt:lpstr>
      <vt:lpstr>Why governments create hyperinflation</vt:lpstr>
      <vt:lpstr>The classical dichotomy</vt:lpstr>
      <vt:lpstr>The classical dichotomy</vt:lpstr>
      <vt:lpstr>CHAPTER SUMMARY</vt:lpstr>
      <vt:lpstr>CHAPTER SUMMARY</vt:lpstr>
      <vt:lpstr>CHAPTER SUMMARY</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301</cp:revision>
  <dcterms:created xsi:type="dcterms:W3CDTF">2006-04-29T00:50:43Z</dcterms:created>
  <dcterms:modified xsi:type="dcterms:W3CDTF">2019-03-16T15:48:45Z</dcterms:modified>
</cp:coreProperties>
</file>