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3.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57.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75"/>
  </p:notesMasterIdLst>
  <p:sldIdLst>
    <p:sldId id="374" r:id="rId2"/>
    <p:sldId id="377" r:id="rId3"/>
    <p:sldId id="408" r:id="rId4"/>
    <p:sldId id="409" r:id="rId5"/>
    <p:sldId id="410" r:id="rId6"/>
    <p:sldId id="411" r:id="rId7"/>
    <p:sldId id="412" r:id="rId8"/>
    <p:sldId id="413" r:id="rId9"/>
    <p:sldId id="489" r:id="rId10"/>
    <p:sldId id="490" r:id="rId11"/>
    <p:sldId id="491" r:id="rId12"/>
    <p:sldId id="417" r:id="rId13"/>
    <p:sldId id="418" r:id="rId14"/>
    <p:sldId id="419" r:id="rId15"/>
    <p:sldId id="420" r:id="rId16"/>
    <p:sldId id="421" r:id="rId17"/>
    <p:sldId id="422" r:id="rId18"/>
    <p:sldId id="423" r:id="rId19"/>
    <p:sldId id="475" r:id="rId20"/>
    <p:sldId id="488" r:id="rId21"/>
    <p:sldId id="426" r:id="rId22"/>
    <p:sldId id="427" r:id="rId23"/>
    <p:sldId id="487" r:id="rId24"/>
    <p:sldId id="492" r:id="rId25"/>
    <p:sldId id="486" r:id="rId26"/>
    <p:sldId id="493" r:id="rId27"/>
    <p:sldId id="432" r:id="rId28"/>
    <p:sldId id="433" r:id="rId29"/>
    <p:sldId id="434" r:id="rId30"/>
    <p:sldId id="435" r:id="rId31"/>
    <p:sldId id="436" r:id="rId32"/>
    <p:sldId id="437" r:id="rId33"/>
    <p:sldId id="439" r:id="rId34"/>
    <p:sldId id="440" r:id="rId35"/>
    <p:sldId id="441" r:id="rId36"/>
    <p:sldId id="442" r:id="rId37"/>
    <p:sldId id="495" r:id="rId38"/>
    <p:sldId id="494"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77" r:id="rId54"/>
    <p:sldId id="478" r:id="rId55"/>
    <p:sldId id="459" r:id="rId56"/>
    <p:sldId id="460" r:id="rId57"/>
    <p:sldId id="461" r:id="rId58"/>
    <p:sldId id="462" r:id="rId59"/>
    <p:sldId id="463" r:id="rId60"/>
    <p:sldId id="464" r:id="rId61"/>
    <p:sldId id="465" r:id="rId62"/>
    <p:sldId id="466" r:id="rId63"/>
    <p:sldId id="467" r:id="rId64"/>
    <p:sldId id="468" r:id="rId65"/>
    <p:sldId id="469" r:id="rId66"/>
    <p:sldId id="476" r:id="rId67"/>
    <p:sldId id="471" r:id="rId68"/>
    <p:sldId id="472" r:id="rId69"/>
    <p:sldId id="473" r:id="rId70"/>
    <p:sldId id="474" r:id="rId71"/>
    <p:sldId id="378" r:id="rId72"/>
    <p:sldId id="406" r:id="rId73"/>
    <p:sldId id="407"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CC"/>
    <a:srgbClr val="FFFF66"/>
    <a:srgbClr val="0E5229"/>
    <a:srgbClr val="043333"/>
    <a:srgbClr val="198A46"/>
    <a:srgbClr val="22B35B"/>
    <a:srgbClr val="00006E"/>
    <a:srgbClr val="FFEAD5"/>
    <a:srgbClr val="E41F0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472EF-59CF-4534-AE88-91F5C02B260F}" v="2" dt="2019-03-01T07:20:27.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83484" autoAdjust="0"/>
  </p:normalViewPr>
  <p:slideViewPr>
    <p:cSldViewPr snapToGrid="0">
      <p:cViewPr>
        <p:scale>
          <a:sx n="54" d="100"/>
          <a:sy n="54" d="100"/>
        </p:scale>
        <p:origin x="19" y="492"/>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201" d="100"/>
        <a:sy n="201" d="100"/>
      </p:scale>
      <p:origin x="0" y="20984"/>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54D472EF-59CF-4534-AE88-91F5C02B260F}"/>
    <pc:docChg chg="modSld">
      <pc:chgData name="泽健 谢" userId="14e061e5d2d09a9f" providerId="LiveId" clId="{54D472EF-59CF-4534-AE88-91F5C02B260F}" dt="2019-03-01T07:23:34.092" v="8" actId="1076"/>
      <pc:docMkLst>
        <pc:docMk/>
      </pc:docMkLst>
      <pc:sldChg chg="modSp">
        <pc:chgData name="泽健 谢" userId="14e061e5d2d09a9f" providerId="LiveId" clId="{54D472EF-59CF-4534-AE88-91F5C02B260F}" dt="2019-03-01T07:02:25.205" v="1" actId="688"/>
        <pc:sldMkLst>
          <pc:docMk/>
          <pc:sldMk cId="4058522922" sldId="437"/>
        </pc:sldMkLst>
        <pc:spChg chg="mod">
          <ac:chgData name="泽健 谢" userId="14e061e5d2d09a9f" providerId="LiveId" clId="{54D472EF-59CF-4534-AE88-91F5C02B260F}" dt="2019-03-01T07:02:25.205" v="1" actId="688"/>
          <ac:spMkLst>
            <pc:docMk/>
            <pc:sldMk cId="4058522922" sldId="437"/>
            <ac:spMk id="73732" creationId="{00000000-0000-0000-0000-000000000000}"/>
          </ac:spMkLst>
        </pc:spChg>
      </pc:sldChg>
      <pc:sldChg chg="modSp">
        <pc:chgData name="泽健 谢" userId="14e061e5d2d09a9f" providerId="LiveId" clId="{54D472EF-59CF-4534-AE88-91F5C02B260F}" dt="2019-03-01T07:23:34.092" v="8" actId="1076"/>
        <pc:sldMkLst>
          <pc:docMk/>
          <pc:sldMk cId="1568840538" sldId="439"/>
        </pc:sldMkLst>
        <pc:spChg chg="mod">
          <ac:chgData name="泽健 谢" userId="14e061e5d2d09a9f" providerId="LiveId" clId="{54D472EF-59CF-4534-AE88-91F5C02B260F}" dt="2019-03-01T07:23:34.092" v="8" actId="1076"/>
          <ac:spMkLst>
            <pc:docMk/>
            <pc:sldMk cId="1568840538" sldId="439"/>
            <ac:spMk id="64514" creationId="{00000000-0000-0000-0000-000000000000}"/>
          </ac:spMkLst>
        </pc:spChg>
        <pc:spChg chg="mod">
          <ac:chgData name="泽健 谢" userId="14e061e5d2d09a9f" providerId="LiveId" clId="{54D472EF-59CF-4534-AE88-91F5C02B260F}" dt="2019-03-01T07:20:15.986" v="4" actId="1076"/>
          <ac:spMkLst>
            <pc:docMk/>
            <pc:sldMk cId="1568840538" sldId="439"/>
            <ac:spMk id="64515" creationId="{00000000-0000-0000-0000-000000000000}"/>
          </ac:spMkLst>
        </pc:spChg>
        <pc:spChg chg="mod">
          <ac:chgData name="泽健 谢" userId="14e061e5d2d09a9f" providerId="LiveId" clId="{54D472EF-59CF-4534-AE88-91F5C02B260F}" dt="2019-03-01T07:20:31.222" v="7" actId="1076"/>
          <ac:spMkLst>
            <pc:docMk/>
            <pc:sldMk cId="1568840538" sldId="439"/>
            <ac:spMk id="181253" creationId="{00000000-0000-0000-0000-000000000000}"/>
          </ac:spMkLst>
        </pc:spChg>
        <pc:graphicFrameChg chg="mod">
          <ac:chgData name="泽健 谢" userId="14e061e5d2d09a9f" providerId="LiveId" clId="{54D472EF-59CF-4534-AE88-91F5C02B260F}" dt="2019-03-01T07:20:27.140" v="6"/>
          <ac:graphicFrameMkLst>
            <pc:docMk/>
            <pc:sldMk cId="1568840538" sldId="439"/>
            <ac:graphicFrameMk id="7"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Ron%20Cronovich\Dropbox\!%20MANKIW-WORTH\Mankiw%20IM%208e\8e%20manuscripts,%20data\Chap03\Mankiw8e_3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roncron:Dropbox:MANKIW-WORTH:Mankiw%20IM%209e%20(2015):data,%20author-provided:Ch3Data9e.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Tony\Downloads\BUDGET-2012-TAB-1-2%20(1).xls" TargetMode="External"/><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oleObject" Target="file:///C:\Users\Tony\Downloads\BUDGET-2012-TAB-7-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41" b="1" i="0" u="none" strike="noStrike" baseline="0">
                <a:solidFill>
                  <a:srgbClr val="000000"/>
                </a:solidFill>
                <a:latin typeface="Arial"/>
                <a:ea typeface="Arial"/>
                <a:cs typeface="Arial"/>
              </a:defRPr>
            </a:pPr>
            <a:r>
              <a:rPr lang="en-US"/>
              <a:t>Marginal Product of Labor</a:t>
            </a:r>
          </a:p>
        </c:rich>
      </c:tx>
      <c:layout>
        <c:manualLayout>
          <c:xMode val="edge"/>
          <c:yMode val="edge"/>
          <c:x val="0.187096717512821"/>
          <c:y val="2.1897667285971301E-2"/>
        </c:manualLayout>
      </c:layout>
      <c:overlay val="0"/>
      <c:spPr>
        <a:noFill/>
        <a:ln w="33343">
          <a:noFill/>
        </a:ln>
      </c:spPr>
    </c:title>
    <c:autoTitleDeleted val="0"/>
    <c:plotArea>
      <c:layout>
        <c:manualLayout>
          <c:layoutTarget val="inner"/>
          <c:xMode val="edge"/>
          <c:yMode val="edge"/>
          <c:x val="0.17400881057268699"/>
          <c:y val="0.184275184275184"/>
          <c:w val="0.753303964757708"/>
          <c:h val="0.60933660933660905"/>
        </c:manualLayout>
      </c:layout>
      <c:scatterChart>
        <c:scatterStyle val="lineMarker"/>
        <c:varyColors val="0"/>
        <c:ser>
          <c:idx val="0"/>
          <c:order val="0"/>
          <c:spPr>
            <a:ln w="16673">
              <a:solidFill>
                <a:srgbClr val="000080"/>
              </a:solidFill>
              <a:prstDash val="solid"/>
            </a:ln>
          </c:spPr>
          <c:marker>
            <c:symbol val="diamond"/>
            <c:size val="4"/>
            <c:spPr>
              <a:solidFill>
                <a:srgbClr val="000080"/>
              </a:solidFill>
              <a:ln>
                <a:solidFill>
                  <a:srgbClr val="000080"/>
                </a:solidFill>
                <a:prstDash val="solid"/>
              </a:ln>
            </c:spPr>
          </c:marker>
          <c:xVal>
            <c:numRef>
              <c:f>Sheet1!$A$7:$A$16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Sheet1!$C$7:$C$16</c:f>
              <c:numCache>
                <c:formatCode>General</c:formatCode>
                <c:ptCount val="10"/>
                <c:pt idx="0">
                  <c:v>10</c:v>
                </c:pt>
                <c:pt idx="1">
                  <c:v>9</c:v>
                </c:pt>
                <c:pt idx="2">
                  <c:v>8</c:v>
                </c:pt>
                <c:pt idx="3">
                  <c:v>7</c:v>
                </c:pt>
                <c:pt idx="4">
                  <c:v>6</c:v>
                </c:pt>
                <c:pt idx="5">
                  <c:v>5</c:v>
                </c:pt>
                <c:pt idx="6">
                  <c:v>4</c:v>
                </c:pt>
                <c:pt idx="7">
                  <c:v>3</c:v>
                </c:pt>
                <c:pt idx="8">
                  <c:v>2</c:v>
                </c:pt>
                <c:pt idx="9">
                  <c:v>1</c:v>
                </c:pt>
              </c:numCache>
            </c:numRef>
          </c:yVal>
          <c:smooth val="0"/>
          <c:extLst>
            <c:ext xmlns:c16="http://schemas.microsoft.com/office/drawing/2014/chart" uri="{C3380CC4-5D6E-409C-BE32-E72D297353CC}">
              <c16:uniqueId val="{00000000-55F9-481A-9978-F7DA1CAAB5D2}"/>
            </c:ext>
          </c:extLst>
        </c:ser>
        <c:dLbls>
          <c:showLegendKey val="0"/>
          <c:showVal val="0"/>
          <c:showCatName val="0"/>
          <c:showSerName val="0"/>
          <c:showPercent val="0"/>
          <c:showBubbleSize val="0"/>
        </c:dLbls>
        <c:axId val="-2097519320"/>
        <c:axId val="-2097513656"/>
      </c:scatterChart>
      <c:valAx>
        <c:axId val="-2097519320"/>
        <c:scaling>
          <c:orientation val="minMax"/>
          <c:max val="10"/>
          <c:min val="0"/>
        </c:scaling>
        <c:delete val="0"/>
        <c:axPos val="b"/>
        <c:title>
          <c:tx>
            <c:rich>
              <a:bodyPr/>
              <a:lstStyle/>
              <a:p>
                <a:pPr>
                  <a:defRPr sz="1664" b="1" i="0" u="none" strike="noStrike" baseline="0">
                    <a:solidFill>
                      <a:srgbClr val="000000"/>
                    </a:solidFill>
                    <a:latin typeface="Arial"/>
                    <a:ea typeface="Arial"/>
                    <a:cs typeface="Arial"/>
                  </a:defRPr>
                </a:pPr>
                <a:r>
                  <a:rPr lang="en-US"/>
                  <a:t>Labor (L)</a:t>
                </a:r>
              </a:p>
            </c:rich>
          </c:tx>
          <c:layout>
            <c:manualLayout>
              <c:xMode val="edge"/>
              <c:yMode val="edge"/>
              <c:x val="0.712903062849361"/>
              <c:y val="0.88321212657406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3656"/>
        <c:crosses val="autoZero"/>
        <c:crossBetween val="midCat"/>
        <c:majorUnit val="1"/>
      </c:valAx>
      <c:valAx>
        <c:axId val="-2097513656"/>
        <c:scaling>
          <c:orientation val="minMax"/>
        </c:scaling>
        <c:delete val="0"/>
        <c:axPos val="l"/>
        <c:majorGridlines>
          <c:spPr>
            <a:ln w="4166">
              <a:solidFill>
                <a:srgbClr val="000000"/>
              </a:solidFill>
              <a:prstDash val="solid"/>
            </a:ln>
          </c:spPr>
        </c:majorGridlines>
        <c:title>
          <c:tx>
            <c:rich>
              <a:bodyPr/>
              <a:lstStyle/>
              <a:p>
                <a:pPr>
                  <a:defRPr sz="1000" b="0" i="0" u="none" strike="noStrike" baseline="0">
                    <a:solidFill>
                      <a:srgbClr val="000000"/>
                    </a:solidFill>
                    <a:latin typeface="Arial"/>
                    <a:ea typeface="Arial"/>
                    <a:cs typeface="Arial"/>
                  </a:defRPr>
                </a:pPr>
                <a:r>
                  <a:rPr lang="en-US" sz="1664" b="1" i="0" u="none" strike="noStrike" baseline="0">
                    <a:solidFill>
                      <a:srgbClr val="000000"/>
                    </a:solidFill>
                    <a:latin typeface="Arial"/>
                    <a:cs typeface="Arial"/>
                  </a:rPr>
                  <a:t>MPL</a:t>
                </a:r>
                <a:r>
                  <a:rPr lang="en-US" sz="1434" b="1" i="0" u="none" strike="noStrike" baseline="0">
                    <a:solidFill>
                      <a:srgbClr val="000000"/>
                    </a:solidFill>
                    <a:latin typeface="Arial"/>
                    <a:cs typeface="Arial"/>
                  </a:rPr>
                  <a:t> (units of output)</a:t>
                </a:r>
                <a:endParaRPr lang="en-US"/>
              </a:p>
            </c:rich>
          </c:tx>
          <c:layout>
            <c:manualLayout>
              <c:xMode val="edge"/>
              <c:yMode val="edge"/>
              <c:x val="1.9354923730768001E-2"/>
              <c:y val="0.11313857677902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9320"/>
        <c:crosses val="autoZero"/>
        <c:crossBetween val="midCat"/>
      </c:valAx>
      <c:spPr>
        <a:solidFill>
          <a:srgbClr val="CCECFF"/>
        </a:solidFill>
        <a:ln w="16673">
          <a:solidFill>
            <a:srgbClr val="808080"/>
          </a:solidFill>
          <a:prstDash val="solid"/>
        </a:ln>
      </c:spPr>
    </c:plotArea>
    <c:plotVisOnly val="1"/>
    <c:dispBlanksAs val="gap"/>
    <c:showDLblsOverMax val="0"/>
  </c:chart>
  <c:spPr>
    <a:solidFill>
      <a:srgbClr val="FFFFFF"/>
    </a:solidFill>
    <a:ln w="4166">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894775610953804E-2"/>
          <c:y val="2.41417511886644E-2"/>
          <c:w val="0.87432687622327598"/>
          <c:h val="0.87818257435921399"/>
        </c:manualLayout>
      </c:layout>
      <c:scatterChart>
        <c:scatterStyle val="lineMarker"/>
        <c:varyColors val="0"/>
        <c:ser>
          <c:idx val="0"/>
          <c:order val="0"/>
          <c:tx>
            <c:strRef>
              <c:f>Ch3Data!$I$7</c:f>
              <c:strCache>
                <c:ptCount val="1"/>
                <c:pt idx="0">
                  <c:v>Ratio</c:v>
                </c:pt>
              </c:strCache>
            </c:strRef>
          </c:tx>
          <c:spPr>
            <a:ln w="38100">
              <a:solidFill>
                <a:srgbClr val="0066CC"/>
              </a:solidFill>
            </a:ln>
          </c:spPr>
          <c:marker>
            <c:symbol val="none"/>
          </c:marker>
          <c:xVal>
            <c:numRef>
              <c:f>Ch3Data!$A$8:$A$58</c:f>
              <c:numCache>
                <c:formatCode>General</c:formatCode>
                <c:ptCount val="51"/>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numCache>
            </c:numRef>
          </c:xVal>
          <c:yVal>
            <c:numRef>
              <c:f>Ch3Data!$I$8:$I$58</c:f>
              <c:numCache>
                <c:formatCode>General</c:formatCode>
                <c:ptCount val="51"/>
                <c:pt idx="0">
                  <c:v>0.73896783844427805</c:v>
                </c:pt>
                <c:pt idx="1">
                  <c:v>0.73690562394400205</c:v>
                </c:pt>
                <c:pt idx="2">
                  <c:v>0.73062318516864</c:v>
                </c:pt>
                <c:pt idx="3">
                  <c:v>0.72719612386770605</c:v>
                </c:pt>
                <c:pt idx="4">
                  <c:v>0.72515649452269204</c:v>
                </c:pt>
                <c:pt idx="5">
                  <c:v>0.71865443425076503</c:v>
                </c:pt>
                <c:pt idx="6">
                  <c:v>0.72395748160261597</c:v>
                </c:pt>
                <c:pt idx="7">
                  <c:v>0.73261372397841196</c:v>
                </c:pt>
                <c:pt idx="8">
                  <c:v>0.73855472601774896</c:v>
                </c:pt>
                <c:pt idx="9">
                  <c:v>0.74935132330046705</c:v>
                </c:pt>
                <c:pt idx="10">
                  <c:v>0.76206939128287399</c:v>
                </c:pt>
                <c:pt idx="11">
                  <c:v>0.75225482361000096</c:v>
                </c:pt>
                <c:pt idx="12">
                  <c:v>0.74968982630272996</c:v>
                </c:pt>
                <c:pt idx="13">
                  <c:v>0.74993066469446301</c:v>
                </c:pt>
                <c:pt idx="14">
                  <c:v>0.75511069641190998</c:v>
                </c:pt>
                <c:pt idx="15">
                  <c:v>0.74044312685286295</c:v>
                </c:pt>
                <c:pt idx="16">
                  <c:v>0.73921842288904405</c:v>
                </c:pt>
                <c:pt idx="17">
                  <c:v>0.73277467411545705</c:v>
                </c:pt>
                <c:pt idx="18">
                  <c:v>0.73218201754386003</c:v>
                </c:pt>
                <c:pt idx="19">
                  <c:v>0.73435279125618802</c:v>
                </c:pt>
                <c:pt idx="20">
                  <c:v>0.73583136081461298</c:v>
                </c:pt>
                <c:pt idx="21">
                  <c:v>0.72213183062819997</c:v>
                </c:pt>
                <c:pt idx="22">
                  <c:v>0.72005701639221298</c:v>
                </c:pt>
                <c:pt idx="23">
                  <c:v>0.71191242305540003</c:v>
                </c:pt>
                <c:pt idx="24">
                  <c:v>0.70521356783919598</c:v>
                </c:pt>
                <c:pt idx="25">
                  <c:v>0.70946959668166998</c:v>
                </c:pt>
                <c:pt idx="26">
                  <c:v>0.71795087719298201</c:v>
                </c:pt>
                <c:pt idx="27">
                  <c:v>0.71785451873622297</c:v>
                </c:pt>
                <c:pt idx="28">
                  <c:v>0.714420449324079</c:v>
                </c:pt>
                <c:pt idx="29">
                  <c:v>0.71422380365859295</c:v>
                </c:pt>
                <c:pt idx="30">
                  <c:v>0.71878038766557895</c:v>
                </c:pt>
                <c:pt idx="31">
                  <c:v>0.721195595175668</c:v>
                </c:pt>
                <c:pt idx="32">
                  <c:v>0.72600411843499502</c:v>
                </c:pt>
                <c:pt idx="33">
                  <c:v>0.72469272463546797</c:v>
                </c:pt>
                <c:pt idx="34">
                  <c:v>0.71700109383685695</c:v>
                </c:pt>
                <c:pt idx="35">
                  <c:v>0.71091830336716899</c:v>
                </c:pt>
                <c:pt idx="36">
                  <c:v>0.70370489071213405</c:v>
                </c:pt>
                <c:pt idx="37">
                  <c:v>0.69892440902417896</c:v>
                </c:pt>
                <c:pt idx="38">
                  <c:v>0.70902084774231799</c:v>
                </c:pt>
                <c:pt idx="39">
                  <c:v>0.71142500265759601</c:v>
                </c:pt>
                <c:pt idx="40">
                  <c:v>0.71931110752140404</c:v>
                </c:pt>
                <c:pt idx="41">
                  <c:v>0.72295843106908797</c:v>
                </c:pt>
                <c:pt idx="42">
                  <c:v>0.72197542533081305</c:v>
                </c:pt>
                <c:pt idx="43">
                  <c:v>0.72167069944144202</c:v>
                </c:pt>
                <c:pt idx="44">
                  <c:v>0.71134491737074201</c:v>
                </c:pt>
                <c:pt idx="45">
                  <c:v>0.69914499465621704</c:v>
                </c:pt>
                <c:pt idx="46">
                  <c:v>0.691680774105218</c:v>
                </c:pt>
                <c:pt idx="47">
                  <c:v>0.70046900634852705</c:v>
                </c:pt>
                <c:pt idx="48">
                  <c:v>0.70484585346251005</c:v>
                </c:pt>
                <c:pt idx="49">
                  <c:v>0.69941046822083297</c:v>
                </c:pt>
                <c:pt idx="50">
                  <c:v>0.68055425122298996</c:v>
                </c:pt>
              </c:numCache>
            </c:numRef>
          </c:yVal>
          <c:smooth val="0"/>
          <c:extLst>
            <c:ext xmlns:c16="http://schemas.microsoft.com/office/drawing/2014/chart" uri="{C3380CC4-5D6E-409C-BE32-E72D297353CC}">
              <c16:uniqueId val="{00000000-DDD5-43AB-A388-21EB20E6D330}"/>
            </c:ext>
          </c:extLst>
        </c:ser>
        <c:dLbls>
          <c:showLegendKey val="0"/>
          <c:showVal val="0"/>
          <c:showCatName val="0"/>
          <c:showSerName val="0"/>
          <c:showPercent val="0"/>
          <c:showBubbleSize val="0"/>
        </c:dLbls>
        <c:axId val="-2090672536"/>
        <c:axId val="-2090669480"/>
      </c:scatterChart>
      <c:valAx>
        <c:axId val="-2090672536"/>
        <c:scaling>
          <c:orientation val="minMax"/>
          <c:max val="2012"/>
          <c:min val="1960"/>
        </c:scaling>
        <c:delete val="0"/>
        <c:axPos val="b"/>
        <c:numFmt formatCode="General" sourceLinked="1"/>
        <c:majorTickMark val="out"/>
        <c:minorTickMark val="none"/>
        <c:tickLblPos val="nextTo"/>
        <c:txPr>
          <a:bodyPr/>
          <a:lstStyle/>
          <a:p>
            <a:pPr>
              <a:defRPr sz="1800"/>
            </a:pPr>
            <a:endParaRPr lang="zh-CN"/>
          </a:p>
        </c:txPr>
        <c:crossAx val="-2090669480"/>
        <c:crosses val="autoZero"/>
        <c:crossBetween val="midCat"/>
        <c:majorUnit val="5"/>
        <c:minorUnit val="2"/>
      </c:valAx>
      <c:valAx>
        <c:axId val="-2090669480"/>
        <c:scaling>
          <c:orientation val="minMax"/>
          <c:max val="1"/>
          <c:min val="0"/>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sz="1800"/>
            </a:pPr>
            <a:endParaRPr lang="zh-CN"/>
          </a:p>
        </c:txPr>
        <c:crossAx val="-2090672536"/>
        <c:crosses val="autoZero"/>
        <c:crossBetween val="midCat"/>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023687423039499"/>
          <c:y val="3.5639093524469402E-2"/>
          <c:w val="0.86034306288999896"/>
          <c:h val="0.82575616295587395"/>
        </c:manualLayout>
      </c:layout>
      <c:lineChart>
        <c:grouping val="standard"/>
        <c:varyColors val="0"/>
        <c:ser>
          <c:idx val="0"/>
          <c:order val="0"/>
          <c:tx>
            <c:v>Gini</c:v>
          </c:tx>
          <c:spPr>
            <a:ln>
              <a:solidFill>
                <a:srgbClr val="E41F07"/>
              </a:solidFill>
            </a:ln>
          </c:spPr>
          <c:marker>
            <c:symbol val="none"/>
          </c:marker>
          <c:cat>
            <c:numRef>
              <c:f>'Ch 3 Data'!$A$98:$A$163</c:f>
              <c:numCache>
                <c:formatCode>yyyy\-mm\-dd</c:formatCode>
                <c:ptCount val="66"/>
                <c:pt idx="0">
                  <c:v>17168</c:v>
                </c:pt>
                <c:pt idx="1">
                  <c:v>17533</c:v>
                </c:pt>
                <c:pt idx="2">
                  <c:v>17899</c:v>
                </c:pt>
                <c:pt idx="3">
                  <c:v>18264</c:v>
                </c:pt>
                <c:pt idx="4">
                  <c:v>18629</c:v>
                </c:pt>
                <c:pt idx="5">
                  <c:v>18994</c:v>
                </c:pt>
                <c:pt idx="6">
                  <c:v>19360</c:v>
                </c:pt>
                <c:pt idx="7">
                  <c:v>19725</c:v>
                </c:pt>
                <c:pt idx="8">
                  <c:v>20090</c:v>
                </c:pt>
                <c:pt idx="9">
                  <c:v>20455</c:v>
                </c:pt>
                <c:pt idx="10">
                  <c:v>20821</c:v>
                </c:pt>
                <c:pt idx="11">
                  <c:v>21186</c:v>
                </c:pt>
                <c:pt idx="12">
                  <c:v>21551</c:v>
                </c:pt>
                <c:pt idx="13">
                  <c:v>21916</c:v>
                </c:pt>
                <c:pt idx="14">
                  <c:v>22282</c:v>
                </c:pt>
                <c:pt idx="15">
                  <c:v>22647</c:v>
                </c:pt>
                <c:pt idx="16">
                  <c:v>23012</c:v>
                </c:pt>
                <c:pt idx="17">
                  <c:v>23377</c:v>
                </c:pt>
                <c:pt idx="18">
                  <c:v>23743</c:v>
                </c:pt>
                <c:pt idx="19">
                  <c:v>24108</c:v>
                </c:pt>
                <c:pt idx="20">
                  <c:v>24473</c:v>
                </c:pt>
                <c:pt idx="21">
                  <c:v>24838</c:v>
                </c:pt>
                <c:pt idx="22">
                  <c:v>25204</c:v>
                </c:pt>
                <c:pt idx="23">
                  <c:v>25569</c:v>
                </c:pt>
                <c:pt idx="24">
                  <c:v>25934</c:v>
                </c:pt>
                <c:pt idx="25">
                  <c:v>26299</c:v>
                </c:pt>
                <c:pt idx="26">
                  <c:v>26665</c:v>
                </c:pt>
                <c:pt idx="27">
                  <c:v>27030</c:v>
                </c:pt>
                <c:pt idx="28">
                  <c:v>27395</c:v>
                </c:pt>
                <c:pt idx="29">
                  <c:v>27760</c:v>
                </c:pt>
                <c:pt idx="30">
                  <c:v>28126</c:v>
                </c:pt>
                <c:pt idx="31">
                  <c:v>28491</c:v>
                </c:pt>
                <c:pt idx="32">
                  <c:v>28856</c:v>
                </c:pt>
                <c:pt idx="33">
                  <c:v>29221</c:v>
                </c:pt>
                <c:pt idx="34">
                  <c:v>29587</c:v>
                </c:pt>
                <c:pt idx="35">
                  <c:v>29952</c:v>
                </c:pt>
                <c:pt idx="36">
                  <c:v>30317</c:v>
                </c:pt>
                <c:pt idx="37">
                  <c:v>30682</c:v>
                </c:pt>
                <c:pt idx="38">
                  <c:v>31048</c:v>
                </c:pt>
                <c:pt idx="39">
                  <c:v>31413</c:v>
                </c:pt>
                <c:pt idx="40">
                  <c:v>31778</c:v>
                </c:pt>
                <c:pt idx="41">
                  <c:v>32143</c:v>
                </c:pt>
                <c:pt idx="42">
                  <c:v>32509</c:v>
                </c:pt>
                <c:pt idx="43">
                  <c:v>32874</c:v>
                </c:pt>
                <c:pt idx="44">
                  <c:v>33239</c:v>
                </c:pt>
                <c:pt idx="45">
                  <c:v>33604</c:v>
                </c:pt>
                <c:pt idx="46">
                  <c:v>33970</c:v>
                </c:pt>
                <c:pt idx="47">
                  <c:v>34335</c:v>
                </c:pt>
                <c:pt idx="48">
                  <c:v>34700</c:v>
                </c:pt>
                <c:pt idx="49">
                  <c:v>35065</c:v>
                </c:pt>
                <c:pt idx="50">
                  <c:v>35431</c:v>
                </c:pt>
                <c:pt idx="51">
                  <c:v>35796</c:v>
                </c:pt>
                <c:pt idx="52">
                  <c:v>36161</c:v>
                </c:pt>
                <c:pt idx="53">
                  <c:v>36526</c:v>
                </c:pt>
                <c:pt idx="54">
                  <c:v>36892</c:v>
                </c:pt>
                <c:pt idx="55">
                  <c:v>37257</c:v>
                </c:pt>
                <c:pt idx="56">
                  <c:v>37622</c:v>
                </c:pt>
                <c:pt idx="57">
                  <c:v>37987</c:v>
                </c:pt>
                <c:pt idx="58">
                  <c:v>38353</c:v>
                </c:pt>
                <c:pt idx="59">
                  <c:v>38718</c:v>
                </c:pt>
                <c:pt idx="60">
                  <c:v>39083</c:v>
                </c:pt>
                <c:pt idx="61">
                  <c:v>39448</c:v>
                </c:pt>
                <c:pt idx="62">
                  <c:v>39814</c:v>
                </c:pt>
                <c:pt idx="63">
                  <c:v>40179</c:v>
                </c:pt>
                <c:pt idx="64">
                  <c:v>40544</c:v>
                </c:pt>
                <c:pt idx="65">
                  <c:v>40909</c:v>
                </c:pt>
              </c:numCache>
            </c:numRef>
          </c:cat>
          <c:val>
            <c:numRef>
              <c:f>'Ch 3 Data'!$B$98:$B$163</c:f>
              <c:numCache>
                <c:formatCode>0.000</c:formatCode>
                <c:ptCount val="66"/>
                <c:pt idx="0">
                  <c:v>0.376</c:v>
                </c:pt>
                <c:pt idx="1">
                  <c:v>0.371</c:v>
                </c:pt>
                <c:pt idx="2">
                  <c:v>0.378</c:v>
                </c:pt>
                <c:pt idx="3">
                  <c:v>0.379</c:v>
                </c:pt>
                <c:pt idx="4">
                  <c:v>0.36299999999999999</c:v>
                </c:pt>
                <c:pt idx="5">
                  <c:v>0.36799999999999999</c:v>
                </c:pt>
                <c:pt idx="6">
                  <c:v>0.35899999999999999</c:v>
                </c:pt>
                <c:pt idx="7">
                  <c:v>0.371</c:v>
                </c:pt>
                <c:pt idx="8">
                  <c:v>0.36299999999999999</c:v>
                </c:pt>
                <c:pt idx="9">
                  <c:v>0.35799999999999998</c:v>
                </c:pt>
                <c:pt idx="10">
                  <c:v>0.35099999999999998</c:v>
                </c:pt>
                <c:pt idx="11">
                  <c:v>0.35399999999999998</c:v>
                </c:pt>
                <c:pt idx="12">
                  <c:v>0.36099999999999999</c:v>
                </c:pt>
                <c:pt idx="13">
                  <c:v>0.36399999999999999</c:v>
                </c:pt>
                <c:pt idx="14">
                  <c:v>0.374</c:v>
                </c:pt>
                <c:pt idx="15">
                  <c:v>0.36199999999999999</c:v>
                </c:pt>
                <c:pt idx="16">
                  <c:v>0.36199999999999999</c:v>
                </c:pt>
                <c:pt idx="17">
                  <c:v>0.36099999999999999</c:v>
                </c:pt>
                <c:pt idx="18">
                  <c:v>0.35599999999999998</c:v>
                </c:pt>
                <c:pt idx="19">
                  <c:v>0.34899999999999998</c:v>
                </c:pt>
                <c:pt idx="20">
                  <c:v>0.35799999999999998</c:v>
                </c:pt>
                <c:pt idx="21">
                  <c:v>0.34799999999999998</c:v>
                </c:pt>
                <c:pt idx="22">
                  <c:v>0.34899999999999998</c:v>
                </c:pt>
                <c:pt idx="23">
                  <c:v>0.35299999999999998</c:v>
                </c:pt>
                <c:pt idx="24">
                  <c:v>0.35499999999999998</c:v>
                </c:pt>
                <c:pt idx="25">
                  <c:v>0.35899999999999999</c:v>
                </c:pt>
                <c:pt idx="26">
                  <c:v>0.35599999999999998</c:v>
                </c:pt>
                <c:pt idx="27">
                  <c:v>0.35499999999999998</c:v>
                </c:pt>
                <c:pt idx="28">
                  <c:v>0.35699999999999998</c:v>
                </c:pt>
                <c:pt idx="29">
                  <c:v>0.35799999999999998</c:v>
                </c:pt>
                <c:pt idx="30">
                  <c:v>0.36299999999999999</c:v>
                </c:pt>
                <c:pt idx="31">
                  <c:v>0.36299999999999999</c:v>
                </c:pt>
                <c:pt idx="32">
                  <c:v>0.36499999999999999</c:v>
                </c:pt>
                <c:pt idx="33">
                  <c:v>0.36499999999999999</c:v>
                </c:pt>
                <c:pt idx="34">
                  <c:v>0.36899999999999999</c:v>
                </c:pt>
                <c:pt idx="35">
                  <c:v>0.38</c:v>
                </c:pt>
                <c:pt idx="36">
                  <c:v>0.38200000000000001</c:v>
                </c:pt>
                <c:pt idx="37">
                  <c:v>0.38300000000000001</c:v>
                </c:pt>
                <c:pt idx="38">
                  <c:v>0.38900000000000001</c:v>
                </c:pt>
                <c:pt idx="39">
                  <c:v>0.39200000000000002</c:v>
                </c:pt>
                <c:pt idx="40">
                  <c:v>0.39300000000000002</c:v>
                </c:pt>
                <c:pt idx="41">
                  <c:v>0.39500000000000002</c:v>
                </c:pt>
                <c:pt idx="42">
                  <c:v>0.40100000000000002</c:v>
                </c:pt>
                <c:pt idx="43">
                  <c:v>0.39600000000000002</c:v>
                </c:pt>
                <c:pt idx="44">
                  <c:v>0.39700000000000002</c:v>
                </c:pt>
                <c:pt idx="45">
                  <c:v>0.40400000000000003</c:v>
                </c:pt>
                <c:pt idx="46">
                  <c:v>0.42899999999999999</c:v>
                </c:pt>
                <c:pt idx="47">
                  <c:v>0.42599999999999999</c:v>
                </c:pt>
                <c:pt idx="48">
                  <c:v>0.42099999999999999</c:v>
                </c:pt>
                <c:pt idx="49">
                  <c:v>0.42499999999999999</c:v>
                </c:pt>
                <c:pt idx="50">
                  <c:v>0.42899999999999999</c:v>
                </c:pt>
                <c:pt idx="51">
                  <c:v>0.43</c:v>
                </c:pt>
                <c:pt idx="52">
                  <c:v>0.42899999999999999</c:v>
                </c:pt>
                <c:pt idx="53">
                  <c:v>0.433</c:v>
                </c:pt>
                <c:pt idx="54">
                  <c:v>0.435</c:v>
                </c:pt>
                <c:pt idx="55">
                  <c:v>0.434</c:v>
                </c:pt>
                <c:pt idx="56">
                  <c:v>0.436</c:v>
                </c:pt>
                <c:pt idx="57">
                  <c:v>0.438</c:v>
                </c:pt>
                <c:pt idx="58">
                  <c:v>0.44</c:v>
                </c:pt>
                <c:pt idx="59">
                  <c:v>0.44400000000000001</c:v>
                </c:pt>
                <c:pt idx="60">
                  <c:v>0.432</c:v>
                </c:pt>
                <c:pt idx="61">
                  <c:v>0.438</c:v>
                </c:pt>
                <c:pt idx="62">
                  <c:v>0.443</c:v>
                </c:pt>
                <c:pt idx="63">
                  <c:v>0.44</c:v>
                </c:pt>
                <c:pt idx="64">
                  <c:v>0.45</c:v>
                </c:pt>
                <c:pt idx="65">
                  <c:v>0.45100000000000001</c:v>
                </c:pt>
              </c:numCache>
            </c:numRef>
          </c:val>
          <c:smooth val="0"/>
          <c:extLst>
            <c:ext xmlns:c16="http://schemas.microsoft.com/office/drawing/2014/chart" uri="{C3380CC4-5D6E-409C-BE32-E72D297353CC}">
              <c16:uniqueId val="{00000000-02A3-431F-92AB-374A2CEDADEA}"/>
            </c:ext>
          </c:extLst>
        </c:ser>
        <c:dLbls>
          <c:showLegendKey val="0"/>
          <c:showVal val="0"/>
          <c:showCatName val="0"/>
          <c:showSerName val="0"/>
          <c:showPercent val="0"/>
          <c:showBubbleSize val="0"/>
        </c:dLbls>
        <c:smooth val="0"/>
        <c:axId val="-2090516920"/>
        <c:axId val="-2090513800"/>
      </c:lineChart>
      <c:dateAx>
        <c:axId val="-2090516920"/>
        <c:scaling>
          <c:orientation val="minMax"/>
          <c:max val="42005"/>
          <c:min val="18264"/>
        </c:scaling>
        <c:delete val="0"/>
        <c:axPos val="b"/>
        <c:numFmt formatCode="yyyy" sourceLinked="0"/>
        <c:majorTickMark val="out"/>
        <c:minorTickMark val="none"/>
        <c:tickLblPos val="nextTo"/>
        <c:txPr>
          <a:bodyPr/>
          <a:lstStyle/>
          <a:p>
            <a:pPr>
              <a:defRPr sz="1800"/>
            </a:pPr>
            <a:endParaRPr lang="zh-CN"/>
          </a:p>
        </c:txPr>
        <c:crossAx val="-2090513800"/>
        <c:crosses val="autoZero"/>
        <c:auto val="1"/>
        <c:lblOffset val="100"/>
        <c:baseTimeUnit val="years"/>
        <c:majorUnit val="5"/>
        <c:majorTimeUnit val="years"/>
      </c:dateAx>
      <c:valAx>
        <c:axId val="-2090513800"/>
        <c:scaling>
          <c:orientation val="minMax"/>
          <c:min val="0.3"/>
        </c:scaling>
        <c:delete val="0"/>
        <c:axPos val="l"/>
        <c:majorGridlines/>
        <c:numFmt formatCode="0.00" sourceLinked="0"/>
        <c:majorTickMark val="out"/>
        <c:minorTickMark val="none"/>
        <c:tickLblPos val="nextTo"/>
        <c:txPr>
          <a:bodyPr/>
          <a:lstStyle/>
          <a:p>
            <a:pPr>
              <a:defRPr sz="1800"/>
            </a:pPr>
            <a:endParaRPr lang="zh-CN"/>
          </a:p>
        </c:txPr>
        <c:crossAx val="-2090516920"/>
        <c:crosses val="autoZero"/>
        <c:crossBetween val="between"/>
        <c:majorUnit val="0.05"/>
      </c:valAx>
      <c:spPr>
        <a:solidFill>
          <a:schemeClr val="bg1"/>
        </a:solidFill>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947396509646096E-2"/>
          <c:y val="3.3860205850585398E-2"/>
          <c:w val="0.87555056497418904"/>
          <c:h val="0.85486947548460501"/>
        </c:manualLayout>
      </c:layout>
      <c:scatterChart>
        <c:scatterStyle val="lineMarker"/>
        <c:varyColors val="0"/>
        <c:ser>
          <c:idx val="0"/>
          <c:order val="0"/>
          <c:tx>
            <c:strRef>
              <c:f>Sheet1!$B$1</c:f>
              <c:strCache>
                <c:ptCount val="1"/>
                <c:pt idx="0">
                  <c:v>Surplus or Deficit (−)</c:v>
                </c:pt>
              </c:strCache>
            </c:strRef>
          </c:tx>
          <c:spPr>
            <a:ln w="41275">
              <a:solidFill>
                <a:srgbClr val="C00000"/>
              </a:solidFill>
            </a:ln>
          </c:spPr>
          <c:marker>
            <c:symbol val="none"/>
          </c:marker>
          <c:xVal>
            <c:numRef>
              <c:f>Sheet1!$A$2:$A$88</c:f>
              <c:numCache>
                <c:formatCode>General</c:formatCode>
                <c:ptCount val="87"/>
                <c:pt idx="0">
                  <c:v>1930</c:v>
                </c:pt>
                <c:pt idx="1">
                  <c:v>1931</c:v>
                </c:pt>
                <c:pt idx="2">
                  <c:v>1932</c:v>
                </c:pt>
                <c:pt idx="3">
                  <c:v>1933</c:v>
                </c:pt>
                <c:pt idx="4">
                  <c:v>1934</c:v>
                </c:pt>
                <c:pt idx="5">
                  <c:v>1935</c:v>
                </c:pt>
                <c:pt idx="6">
                  <c:v>1936</c:v>
                </c:pt>
                <c:pt idx="7">
                  <c:v>1937</c:v>
                </c:pt>
                <c:pt idx="8">
                  <c:v>1938</c:v>
                </c:pt>
                <c:pt idx="9">
                  <c:v>1939</c:v>
                </c:pt>
                <c:pt idx="10">
                  <c:v>1940</c:v>
                </c:pt>
                <c:pt idx="11">
                  <c:v>1941</c:v>
                </c:pt>
                <c:pt idx="12">
                  <c:v>1942</c:v>
                </c:pt>
                <c:pt idx="13">
                  <c:v>1943</c:v>
                </c:pt>
                <c:pt idx="14">
                  <c:v>1944</c:v>
                </c:pt>
                <c:pt idx="15">
                  <c:v>1945</c:v>
                </c:pt>
                <c:pt idx="16">
                  <c:v>1946</c:v>
                </c:pt>
                <c:pt idx="17">
                  <c:v>1947</c:v>
                </c:pt>
                <c:pt idx="18">
                  <c:v>1948</c:v>
                </c:pt>
                <c:pt idx="19">
                  <c:v>1949</c:v>
                </c:pt>
                <c:pt idx="20">
                  <c:v>1950</c:v>
                </c:pt>
                <c:pt idx="21">
                  <c:v>1951</c:v>
                </c:pt>
                <c:pt idx="22">
                  <c:v>1952</c:v>
                </c:pt>
                <c:pt idx="23">
                  <c:v>1953</c:v>
                </c:pt>
                <c:pt idx="24">
                  <c:v>1954</c:v>
                </c:pt>
                <c:pt idx="25">
                  <c:v>1955</c:v>
                </c:pt>
                <c:pt idx="26">
                  <c:v>1956</c:v>
                </c:pt>
                <c:pt idx="27">
                  <c:v>1957</c:v>
                </c:pt>
                <c:pt idx="28">
                  <c:v>1958</c:v>
                </c:pt>
                <c:pt idx="29">
                  <c:v>1959</c:v>
                </c:pt>
                <c:pt idx="30">
                  <c:v>1960</c:v>
                </c:pt>
                <c:pt idx="31">
                  <c:v>1961</c:v>
                </c:pt>
                <c:pt idx="32">
                  <c:v>1962</c:v>
                </c:pt>
                <c:pt idx="33">
                  <c:v>1963</c:v>
                </c:pt>
                <c:pt idx="34">
                  <c:v>1964</c:v>
                </c:pt>
                <c:pt idx="35">
                  <c:v>1965</c:v>
                </c:pt>
                <c:pt idx="36">
                  <c:v>1966</c:v>
                </c:pt>
                <c:pt idx="37">
                  <c:v>1967</c:v>
                </c:pt>
                <c:pt idx="38">
                  <c:v>1968</c:v>
                </c:pt>
                <c:pt idx="39">
                  <c:v>1969</c:v>
                </c:pt>
                <c:pt idx="40">
                  <c:v>1970</c:v>
                </c:pt>
                <c:pt idx="41">
                  <c:v>1971</c:v>
                </c:pt>
                <c:pt idx="42">
                  <c:v>1972</c:v>
                </c:pt>
                <c:pt idx="43">
                  <c:v>1973</c:v>
                </c:pt>
                <c:pt idx="44">
                  <c:v>1974</c:v>
                </c:pt>
                <c:pt idx="45">
                  <c:v>1975</c:v>
                </c:pt>
                <c:pt idx="46">
                  <c:v>1976</c:v>
                </c:pt>
                <c:pt idx="47">
                  <c:v>1977</c:v>
                </c:pt>
                <c:pt idx="48">
                  <c:v>1978</c:v>
                </c:pt>
                <c:pt idx="49">
                  <c:v>1979</c:v>
                </c:pt>
                <c:pt idx="50">
                  <c:v>1980</c:v>
                </c:pt>
                <c:pt idx="51">
                  <c:v>1981</c:v>
                </c:pt>
                <c:pt idx="52">
                  <c:v>1982</c:v>
                </c:pt>
                <c:pt idx="53">
                  <c:v>1983</c:v>
                </c:pt>
                <c:pt idx="54">
                  <c:v>1984</c:v>
                </c:pt>
                <c:pt idx="55">
                  <c:v>1985</c:v>
                </c:pt>
                <c:pt idx="56">
                  <c:v>1986</c:v>
                </c:pt>
                <c:pt idx="57">
                  <c:v>1987</c:v>
                </c:pt>
                <c:pt idx="58">
                  <c:v>1988</c:v>
                </c:pt>
                <c:pt idx="59">
                  <c:v>1989</c:v>
                </c:pt>
                <c:pt idx="60">
                  <c:v>1990</c:v>
                </c:pt>
                <c:pt idx="61">
                  <c:v>1991</c:v>
                </c:pt>
                <c:pt idx="62">
                  <c:v>1992</c:v>
                </c:pt>
                <c:pt idx="63">
                  <c:v>1993</c:v>
                </c:pt>
                <c:pt idx="64">
                  <c:v>1994</c:v>
                </c:pt>
                <c:pt idx="65">
                  <c:v>1995</c:v>
                </c:pt>
                <c:pt idx="66">
                  <c:v>1996</c:v>
                </c:pt>
                <c:pt idx="67">
                  <c:v>1997</c:v>
                </c:pt>
                <c:pt idx="68">
                  <c:v>1998</c:v>
                </c:pt>
                <c:pt idx="69">
                  <c:v>1999</c:v>
                </c:pt>
                <c:pt idx="70">
                  <c:v>2000</c:v>
                </c:pt>
                <c:pt idx="71">
                  <c:v>2001</c:v>
                </c:pt>
                <c:pt idx="72">
                  <c:v>2002</c:v>
                </c:pt>
                <c:pt idx="73">
                  <c:v>2003</c:v>
                </c:pt>
                <c:pt idx="74">
                  <c:v>2004</c:v>
                </c:pt>
                <c:pt idx="75">
                  <c:v>2005</c:v>
                </c:pt>
                <c:pt idx="76">
                  <c:v>2006</c:v>
                </c:pt>
                <c:pt idx="77">
                  <c:v>2007</c:v>
                </c:pt>
                <c:pt idx="78">
                  <c:v>2008</c:v>
                </c:pt>
                <c:pt idx="79">
                  <c:v>2009</c:v>
                </c:pt>
                <c:pt idx="80">
                  <c:v>2010</c:v>
                </c:pt>
                <c:pt idx="81">
                  <c:v>2011</c:v>
                </c:pt>
                <c:pt idx="82">
                  <c:v>2012</c:v>
                </c:pt>
                <c:pt idx="83">
                  <c:v>2013</c:v>
                </c:pt>
                <c:pt idx="84">
                  <c:v>2014</c:v>
                </c:pt>
                <c:pt idx="85">
                  <c:v>2015</c:v>
                </c:pt>
                <c:pt idx="86">
                  <c:v>2016</c:v>
                </c:pt>
              </c:numCache>
            </c:numRef>
          </c:xVal>
          <c:yVal>
            <c:numRef>
              <c:f>Sheet1!$B$2:$B$88</c:f>
              <c:numCache>
                <c:formatCode>General</c:formatCode>
                <c:ptCount val="87"/>
                <c:pt idx="0">
                  <c:v>0.8</c:v>
                </c:pt>
                <c:pt idx="1">
                  <c:v>-0.6</c:v>
                </c:pt>
                <c:pt idx="2">
                  <c:v>-4</c:v>
                </c:pt>
                <c:pt idx="3">
                  <c:v>-4.5</c:v>
                </c:pt>
                <c:pt idx="4">
                  <c:v>-5.9</c:v>
                </c:pt>
                <c:pt idx="5">
                  <c:v>-4</c:v>
                </c:pt>
                <c:pt idx="6">
                  <c:v>-5.5</c:v>
                </c:pt>
                <c:pt idx="7">
                  <c:v>-2.5</c:v>
                </c:pt>
                <c:pt idx="8">
                  <c:v>-0.1</c:v>
                </c:pt>
                <c:pt idx="9">
                  <c:v>-3.2</c:v>
                </c:pt>
                <c:pt idx="10">
                  <c:v>-3</c:v>
                </c:pt>
                <c:pt idx="11">
                  <c:v>-4.3</c:v>
                </c:pt>
                <c:pt idx="12">
                  <c:v>-14.2</c:v>
                </c:pt>
                <c:pt idx="13">
                  <c:v>-30.3</c:v>
                </c:pt>
                <c:pt idx="14">
                  <c:v>-22.7</c:v>
                </c:pt>
                <c:pt idx="15">
                  <c:v>-21.5</c:v>
                </c:pt>
                <c:pt idx="16">
                  <c:v>-7.2</c:v>
                </c:pt>
                <c:pt idx="17">
                  <c:v>1.7</c:v>
                </c:pt>
                <c:pt idx="18">
                  <c:v>4.5999999999999996</c:v>
                </c:pt>
                <c:pt idx="19">
                  <c:v>0.2</c:v>
                </c:pt>
                <c:pt idx="20">
                  <c:v>-1.1000000000000001</c:v>
                </c:pt>
                <c:pt idx="21">
                  <c:v>1.9</c:v>
                </c:pt>
                <c:pt idx="22">
                  <c:v>-0.4</c:v>
                </c:pt>
                <c:pt idx="23">
                  <c:v>-1.7</c:v>
                </c:pt>
                <c:pt idx="24">
                  <c:v>-0.3</c:v>
                </c:pt>
                <c:pt idx="25">
                  <c:v>-0.8</c:v>
                </c:pt>
                <c:pt idx="26">
                  <c:v>0.9</c:v>
                </c:pt>
                <c:pt idx="27">
                  <c:v>0.8</c:v>
                </c:pt>
                <c:pt idx="28">
                  <c:v>-0.6</c:v>
                </c:pt>
                <c:pt idx="29">
                  <c:v>-2.6</c:v>
                </c:pt>
                <c:pt idx="30">
                  <c:v>0.1</c:v>
                </c:pt>
                <c:pt idx="31">
                  <c:v>-0.6</c:v>
                </c:pt>
                <c:pt idx="32">
                  <c:v>-1.3</c:v>
                </c:pt>
                <c:pt idx="33">
                  <c:v>-0.8</c:v>
                </c:pt>
                <c:pt idx="34">
                  <c:v>-0.9</c:v>
                </c:pt>
                <c:pt idx="35">
                  <c:v>-0.2</c:v>
                </c:pt>
                <c:pt idx="36">
                  <c:v>-0.5</c:v>
                </c:pt>
                <c:pt idx="37">
                  <c:v>-1.1000000000000001</c:v>
                </c:pt>
                <c:pt idx="38">
                  <c:v>-2.9</c:v>
                </c:pt>
                <c:pt idx="39">
                  <c:v>0.3</c:v>
                </c:pt>
                <c:pt idx="40">
                  <c:v>-0.3</c:v>
                </c:pt>
                <c:pt idx="41">
                  <c:v>-2.1</c:v>
                </c:pt>
                <c:pt idx="42">
                  <c:v>-2</c:v>
                </c:pt>
                <c:pt idx="43">
                  <c:v>-1.1000000000000001</c:v>
                </c:pt>
                <c:pt idx="44">
                  <c:v>-0.4</c:v>
                </c:pt>
                <c:pt idx="45">
                  <c:v>-3.4</c:v>
                </c:pt>
                <c:pt idx="46">
                  <c:v>-4.2</c:v>
                </c:pt>
                <c:pt idx="47">
                  <c:v>-2.7</c:v>
                </c:pt>
                <c:pt idx="48">
                  <c:v>-2.7</c:v>
                </c:pt>
                <c:pt idx="49">
                  <c:v>-1.6</c:v>
                </c:pt>
                <c:pt idx="50">
                  <c:v>-2.7</c:v>
                </c:pt>
                <c:pt idx="51">
                  <c:v>-2.6</c:v>
                </c:pt>
                <c:pt idx="52">
                  <c:v>-4</c:v>
                </c:pt>
                <c:pt idx="53">
                  <c:v>-6</c:v>
                </c:pt>
                <c:pt idx="54">
                  <c:v>-4.8</c:v>
                </c:pt>
                <c:pt idx="55">
                  <c:v>-5.0999999999999996</c:v>
                </c:pt>
                <c:pt idx="56">
                  <c:v>-5</c:v>
                </c:pt>
                <c:pt idx="57">
                  <c:v>-3.2</c:v>
                </c:pt>
                <c:pt idx="58">
                  <c:v>-3.1</c:v>
                </c:pt>
                <c:pt idx="59">
                  <c:v>-2.8</c:v>
                </c:pt>
                <c:pt idx="60">
                  <c:v>-3.9</c:v>
                </c:pt>
                <c:pt idx="61">
                  <c:v>-4.5</c:v>
                </c:pt>
                <c:pt idx="62">
                  <c:v>-4.7</c:v>
                </c:pt>
                <c:pt idx="63">
                  <c:v>-3.9</c:v>
                </c:pt>
                <c:pt idx="64">
                  <c:v>-2.9</c:v>
                </c:pt>
                <c:pt idx="65">
                  <c:v>-2.2000000000000002</c:v>
                </c:pt>
                <c:pt idx="66">
                  <c:v>-1.4</c:v>
                </c:pt>
                <c:pt idx="67">
                  <c:v>-0.3</c:v>
                </c:pt>
                <c:pt idx="68">
                  <c:v>0.8</c:v>
                </c:pt>
                <c:pt idx="69">
                  <c:v>1.4</c:v>
                </c:pt>
                <c:pt idx="70">
                  <c:v>2.4</c:v>
                </c:pt>
                <c:pt idx="71">
                  <c:v>1.3</c:v>
                </c:pt>
                <c:pt idx="72">
                  <c:v>-1.5</c:v>
                </c:pt>
                <c:pt idx="73">
                  <c:v>-3.4</c:v>
                </c:pt>
                <c:pt idx="74">
                  <c:v>-3.5</c:v>
                </c:pt>
                <c:pt idx="75">
                  <c:v>-2.6</c:v>
                </c:pt>
                <c:pt idx="76">
                  <c:v>-1.9</c:v>
                </c:pt>
                <c:pt idx="77">
                  <c:v>-1.2</c:v>
                </c:pt>
                <c:pt idx="78">
                  <c:v>-3.2</c:v>
                </c:pt>
                <c:pt idx="79">
                  <c:v>-10</c:v>
                </c:pt>
                <c:pt idx="80">
                  <c:v>-8.9</c:v>
                </c:pt>
                <c:pt idx="81">
                  <c:v>-10.9</c:v>
                </c:pt>
                <c:pt idx="82">
                  <c:v>-7</c:v>
                </c:pt>
                <c:pt idx="83">
                  <c:v>-4.5999999999999996</c:v>
                </c:pt>
                <c:pt idx="84">
                  <c:v>-3.6</c:v>
                </c:pt>
                <c:pt idx="85">
                  <c:v>-3.2</c:v>
                </c:pt>
                <c:pt idx="86">
                  <c:v>-3.3</c:v>
                </c:pt>
              </c:numCache>
            </c:numRef>
          </c:yVal>
          <c:smooth val="0"/>
          <c:extLst>
            <c:ext xmlns:c16="http://schemas.microsoft.com/office/drawing/2014/chart" uri="{C3380CC4-5D6E-409C-BE32-E72D297353CC}">
              <c16:uniqueId val="{00000000-07DA-4EE1-9AEA-BB905ABDE529}"/>
            </c:ext>
          </c:extLst>
        </c:ser>
        <c:dLbls>
          <c:showLegendKey val="0"/>
          <c:showVal val="0"/>
          <c:showCatName val="0"/>
          <c:showSerName val="0"/>
          <c:showPercent val="0"/>
          <c:showBubbleSize val="0"/>
        </c:dLbls>
        <c:axId val="-2092899976"/>
        <c:axId val="-2092896824"/>
      </c:scatterChart>
      <c:valAx>
        <c:axId val="-2092899976"/>
        <c:scaling>
          <c:orientation val="minMax"/>
          <c:max val="2016"/>
          <c:min val="1940"/>
        </c:scaling>
        <c:delete val="0"/>
        <c:axPos val="b"/>
        <c:numFmt formatCode="General" sourceLinked="1"/>
        <c:majorTickMark val="out"/>
        <c:minorTickMark val="none"/>
        <c:tickLblPos val="low"/>
        <c:spPr>
          <a:ln w="12700"/>
        </c:spPr>
        <c:txPr>
          <a:bodyPr/>
          <a:lstStyle/>
          <a:p>
            <a:pPr>
              <a:defRPr sz="1800"/>
            </a:pPr>
            <a:endParaRPr lang="zh-CN"/>
          </a:p>
        </c:txPr>
        <c:crossAx val="-2092896824"/>
        <c:crossesAt val="-100"/>
        <c:crossBetween val="midCat"/>
        <c:majorUnit val="10"/>
        <c:minorUnit val="2"/>
      </c:valAx>
      <c:valAx>
        <c:axId val="-2092896824"/>
        <c:scaling>
          <c:orientation val="minMax"/>
          <c:max val="10"/>
          <c:min val="-35"/>
        </c:scaling>
        <c:delete val="0"/>
        <c:axPos val="l"/>
        <c:majorGridlines>
          <c:spPr>
            <a:ln>
              <a:solidFill>
                <a:srgbClr val="FFFFFF">
                  <a:lumMod val="85000"/>
                </a:srgbClr>
              </a:solidFill>
            </a:ln>
          </c:spPr>
        </c:majorGridlines>
        <c:numFmt formatCode="General" sourceLinked="1"/>
        <c:majorTickMark val="out"/>
        <c:minorTickMark val="none"/>
        <c:tickLblPos val="nextTo"/>
        <c:spPr>
          <a:ln w="12700"/>
        </c:spPr>
        <c:txPr>
          <a:bodyPr/>
          <a:lstStyle/>
          <a:p>
            <a:pPr>
              <a:defRPr sz="1800"/>
            </a:pPr>
            <a:endParaRPr lang="zh-CN"/>
          </a:p>
        </c:txPr>
        <c:crossAx val="-2092899976"/>
        <c:crosses val="autoZero"/>
        <c:crossBetween val="midCat"/>
        <c:majorUnit val="5"/>
        <c:minorUnit val="1"/>
      </c:valAx>
      <c:spPr>
        <a:solidFill>
          <a:sysClr val="window" lastClr="FFFFFF"/>
        </a:solidFill>
        <a:ln w="12700">
          <a:solidFill>
            <a:sysClr val="windowText" lastClr="000000">
              <a:tint val="75000"/>
              <a:shade val="95000"/>
              <a:satMod val="105000"/>
            </a:sysClr>
          </a:solidFill>
        </a:ln>
      </c:spPr>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006306420273501E-2"/>
          <c:y val="3.3346314977474499E-2"/>
          <c:w val="0.88976180396213"/>
          <c:h val="0.85249093081965599"/>
        </c:manualLayout>
      </c:layout>
      <c:scatterChart>
        <c:scatterStyle val="lineMarker"/>
        <c:varyColors val="0"/>
        <c:ser>
          <c:idx val="0"/>
          <c:order val="0"/>
          <c:tx>
            <c:strRef>
              <c:f>Data!$B$1</c:f>
              <c:strCache>
                <c:ptCount val="1"/>
                <c:pt idx="0">
                  <c:v>Gross Federal Debt</c:v>
                </c:pt>
              </c:strCache>
            </c:strRef>
          </c:tx>
          <c:spPr>
            <a:ln w="44450">
              <a:solidFill>
                <a:srgbClr val="C00000"/>
              </a:solidFill>
            </a:ln>
          </c:spPr>
          <c:marker>
            <c:symbol val="none"/>
          </c:marker>
          <c:xVal>
            <c:numRef>
              <c:f>Data!$A$2:$A$78</c:f>
              <c:numCache>
                <c:formatCode>0.00</c:formatCode>
                <c:ptCount val="77"/>
                <c:pt idx="0">
                  <c:v>1940</c:v>
                </c:pt>
                <c:pt idx="1">
                  <c:v>1941</c:v>
                </c:pt>
                <c:pt idx="2">
                  <c:v>1942</c:v>
                </c:pt>
                <c:pt idx="3">
                  <c:v>1943</c:v>
                </c:pt>
                <c:pt idx="4">
                  <c:v>1944</c:v>
                </c:pt>
                <c:pt idx="5">
                  <c:v>1945</c:v>
                </c:pt>
                <c:pt idx="6">
                  <c:v>1946</c:v>
                </c:pt>
                <c:pt idx="7">
                  <c:v>1947</c:v>
                </c:pt>
                <c:pt idx="8">
                  <c:v>1948</c:v>
                </c:pt>
                <c:pt idx="9">
                  <c:v>1949</c:v>
                </c:pt>
                <c:pt idx="10">
                  <c:v>1950</c:v>
                </c:pt>
                <c:pt idx="11">
                  <c:v>1951</c:v>
                </c:pt>
                <c:pt idx="12">
                  <c:v>1952</c:v>
                </c:pt>
                <c:pt idx="13">
                  <c:v>1953</c:v>
                </c:pt>
                <c:pt idx="14">
                  <c:v>1954</c:v>
                </c:pt>
                <c:pt idx="15">
                  <c:v>1955</c:v>
                </c:pt>
                <c:pt idx="16">
                  <c:v>1956</c:v>
                </c:pt>
                <c:pt idx="17">
                  <c:v>1957</c:v>
                </c:pt>
                <c:pt idx="18">
                  <c:v>1958</c:v>
                </c:pt>
                <c:pt idx="19">
                  <c:v>1959</c:v>
                </c:pt>
                <c:pt idx="20">
                  <c:v>1960</c:v>
                </c:pt>
                <c:pt idx="21">
                  <c:v>1961</c:v>
                </c:pt>
                <c:pt idx="22">
                  <c:v>1962</c:v>
                </c:pt>
                <c:pt idx="23">
                  <c:v>1963</c:v>
                </c:pt>
                <c:pt idx="24">
                  <c:v>1964</c:v>
                </c:pt>
                <c:pt idx="25">
                  <c:v>1965</c:v>
                </c:pt>
                <c:pt idx="26">
                  <c:v>1966</c:v>
                </c:pt>
                <c:pt idx="27">
                  <c:v>1967</c:v>
                </c:pt>
                <c:pt idx="28">
                  <c:v>1968</c:v>
                </c:pt>
                <c:pt idx="29">
                  <c:v>1969</c:v>
                </c:pt>
                <c:pt idx="30">
                  <c:v>1970</c:v>
                </c:pt>
                <c:pt idx="31">
                  <c:v>1971</c:v>
                </c:pt>
                <c:pt idx="32">
                  <c:v>1972</c:v>
                </c:pt>
                <c:pt idx="33">
                  <c:v>1973</c:v>
                </c:pt>
                <c:pt idx="34">
                  <c:v>1974</c:v>
                </c:pt>
                <c:pt idx="35">
                  <c:v>1975</c:v>
                </c:pt>
                <c:pt idx="36">
                  <c:v>1976</c:v>
                </c:pt>
                <c:pt idx="37">
                  <c:v>1977</c:v>
                </c:pt>
                <c:pt idx="38">
                  <c:v>1978</c:v>
                </c:pt>
                <c:pt idx="39">
                  <c:v>1979</c:v>
                </c:pt>
                <c:pt idx="40">
                  <c:v>1980</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1996</c:v>
                </c:pt>
                <c:pt idx="57">
                  <c:v>1997</c:v>
                </c:pt>
                <c:pt idx="58">
                  <c:v>1998</c:v>
                </c:pt>
                <c:pt idx="59">
                  <c:v>1999</c:v>
                </c:pt>
                <c:pt idx="60">
                  <c:v>2000</c:v>
                </c:pt>
                <c:pt idx="61">
                  <c:v>2001</c:v>
                </c:pt>
                <c:pt idx="62">
                  <c:v>2002</c:v>
                </c:pt>
                <c:pt idx="63">
                  <c:v>2003</c:v>
                </c:pt>
                <c:pt idx="64">
                  <c:v>2004</c:v>
                </c:pt>
                <c:pt idx="65">
                  <c:v>2005</c:v>
                </c:pt>
                <c:pt idx="66">
                  <c:v>2006</c:v>
                </c:pt>
                <c:pt idx="67">
                  <c:v>2007</c:v>
                </c:pt>
                <c:pt idx="68">
                  <c:v>2008</c:v>
                </c:pt>
                <c:pt idx="69">
                  <c:v>2009</c:v>
                </c:pt>
                <c:pt idx="70">
                  <c:v>2010</c:v>
                </c:pt>
                <c:pt idx="71">
                  <c:v>2011</c:v>
                </c:pt>
                <c:pt idx="72">
                  <c:v>2012</c:v>
                </c:pt>
                <c:pt idx="73">
                  <c:v>2013</c:v>
                </c:pt>
                <c:pt idx="74">
                  <c:v>2014</c:v>
                </c:pt>
                <c:pt idx="75">
                  <c:v>2015</c:v>
                </c:pt>
                <c:pt idx="76">
                  <c:v>2016</c:v>
                </c:pt>
              </c:numCache>
            </c:numRef>
          </c:xVal>
          <c:yVal>
            <c:numRef>
              <c:f>Data!$B$2:$B$78</c:f>
              <c:numCache>
                <c:formatCode>0.00</c:formatCode>
                <c:ptCount val="77"/>
                <c:pt idx="0">
                  <c:v>52.4</c:v>
                </c:pt>
                <c:pt idx="1">
                  <c:v>50.4</c:v>
                </c:pt>
                <c:pt idx="2">
                  <c:v>54.9</c:v>
                </c:pt>
                <c:pt idx="3">
                  <c:v>79.099999999999994</c:v>
                </c:pt>
                <c:pt idx="4">
                  <c:v>97.6</c:v>
                </c:pt>
                <c:pt idx="5">
                  <c:v>117.5</c:v>
                </c:pt>
                <c:pt idx="6">
                  <c:v>121.7</c:v>
                </c:pt>
                <c:pt idx="7">
                  <c:v>110.3</c:v>
                </c:pt>
                <c:pt idx="8">
                  <c:v>98.2</c:v>
                </c:pt>
                <c:pt idx="9">
                  <c:v>93.1</c:v>
                </c:pt>
                <c:pt idx="10">
                  <c:v>94.1</c:v>
                </c:pt>
                <c:pt idx="11">
                  <c:v>79.7</c:v>
                </c:pt>
                <c:pt idx="12">
                  <c:v>74.3</c:v>
                </c:pt>
                <c:pt idx="13">
                  <c:v>71.400000000000006</c:v>
                </c:pt>
                <c:pt idx="14">
                  <c:v>71.8</c:v>
                </c:pt>
                <c:pt idx="15">
                  <c:v>69.3</c:v>
                </c:pt>
                <c:pt idx="16">
                  <c:v>63.9</c:v>
                </c:pt>
                <c:pt idx="17">
                  <c:v>60.4</c:v>
                </c:pt>
                <c:pt idx="18">
                  <c:v>60.8</c:v>
                </c:pt>
                <c:pt idx="19">
                  <c:v>58.6</c:v>
                </c:pt>
                <c:pt idx="20">
                  <c:v>56</c:v>
                </c:pt>
                <c:pt idx="21">
                  <c:v>55.2</c:v>
                </c:pt>
                <c:pt idx="22">
                  <c:v>53.4</c:v>
                </c:pt>
                <c:pt idx="23">
                  <c:v>51.8</c:v>
                </c:pt>
                <c:pt idx="24">
                  <c:v>49.3</c:v>
                </c:pt>
                <c:pt idx="25">
                  <c:v>46.9</c:v>
                </c:pt>
                <c:pt idx="26">
                  <c:v>43.5</c:v>
                </c:pt>
                <c:pt idx="27">
                  <c:v>42</c:v>
                </c:pt>
                <c:pt idx="28">
                  <c:v>42.5</c:v>
                </c:pt>
                <c:pt idx="29">
                  <c:v>38.6</c:v>
                </c:pt>
                <c:pt idx="30">
                  <c:v>37.6</c:v>
                </c:pt>
                <c:pt idx="31">
                  <c:v>37.799999999999997</c:v>
                </c:pt>
                <c:pt idx="32">
                  <c:v>37.1</c:v>
                </c:pt>
                <c:pt idx="33">
                  <c:v>35.6</c:v>
                </c:pt>
                <c:pt idx="34">
                  <c:v>33.6</c:v>
                </c:pt>
                <c:pt idx="35">
                  <c:v>34.700000000000003</c:v>
                </c:pt>
                <c:pt idx="36">
                  <c:v>36.200000000000003</c:v>
                </c:pt>
                <c:pt idx="37">
                  <c:v>35.799999999999997</c:v>
                </c:pt>
                <c:pt idx="38">
                  <c:v>35</c:v>
                </c:pt>
                <c:pt idx="39">
                  <c:v>33.200000000000003</c:v>
                </c:pt>
                <c:pt idx="40">
                  <c:v>33.4</c:v>
                </c:pt>
                <c:pt idx="41">
                  <c:v>32.5</c:v>
                </c:pt>
                <c:pt idx="42">
                  <c:v>35.299999999999997</c:v>
                </c:pt>
                <c:pt idx="43">
                  <c:v>39.9</c:v>
                </c:pt>
                <c:pt idx="44">
                  <c:v>40.700000000000003</c:v>
                </c:pt>
                <c:pt idx="45">
                  <c:v>43.8</c:v>
                </c:pt>
                <c:pt idx="46">
                  <c:v>48.2</c:v>
                </c:pt>
                <c:pt idx="47">
                  <c:v>50.4</c:v>
                </c:pt>
                <c:pt idx="48">
                  <c:v>51.9</c:v>
                </c:pt>
                <c:pt idx="49">
                  <c:v>53.1</c:v>
                </c:pt>
                <c:pt idx="50">
                  <c:v>55.9</c:v>
                </c:pt>
                <c:pt idx="51">
                  <c:v>60.7</c:v>
                </c:pt>
                <c:pt idx="52">
                  <c:v>64.099999999999994</c:v>
                </c:pt>
                <c:pt idx="53">
                  <c:v>66.099999999999994</c:v>
                </c:pt>
                <c:pt idx="54">
                  <c:v>66.599999999999994</c:v>
                </c:pt>
                <c:pt idx="55">
                  <c:v>67</c:v>
                </c:pt>
                <c:pt idx="56">
                  <c:v>67.099999999999994</c:v>
                </c:pt>
                <c:pt idx="57">
                  <c:v>65.400000000000006</c:v>
                </c:pt>
                <c:pt idx="58">
                  <c:v>63.2</c:v>
                </c:pt>
                <c:pt idx="59">
                  <c:v>60.9</c:v>
                </c:pt>
                <c:pt idx="60">
                  <c:v>57.3</c:v>
                </c:pt>
                <c:pt idx="61">
                  <c:v>56.4</c:v>
                </c:pt>
                <c:pt idx="62">
                  <c:v>58.8</c:v>
                </c:pt>
                <c:pt idx="63">
                  <c:v>61.6</c:v>
                </c:pt>
                <c:pt idx="64">
                  <c:v>62.9</c:v>
                </c:pt>
                <c:pt idx="65">
                  <c:v>63.5</c:v>
                </c:pt>
                <c:pt idx="66">
                  <c:v>63.9</c:v>
                </c:pt>
                <c:pt idx="67">
                  <c:v>64.400000000000006</c:v>
                </c:pt>
                <c:pt idx="68">
                  <c:v>69.400000000000006</c:v>
                </c:pt>
                <c:pt idx="69">
                  <c:v>84.2</c:v>
                </c:pt>
                <c:pt idx="70">
                  <c:v>93.2</c:v>
                </c:pt>
                <c:pt idx="71">
                  <c:v>102.6</c:v>
                </c:pt>
                <c:pt idx="72">
                  <c:v>105.3</c:v>
                </c:pt>
                <c:pt idx="73">
                  <c:v>106</c:v>
                </c:pt>
                <c:pt idx="74">
                  <c:v>105.5</c:v>
                </c:pt>
                <c:pt idx="75">
                  <c:v>105.2</c:v>
                </c:pt>
                <c:pt idx="76">
                  <c:v>105.2</c:v>
                </c:pt>
              </c:numCache>
            </c:numRef>
          </c:yVal>
          <c:smooth val="0"/>
          <c:extLst>
            <c:ext xmlns:c16="http://schemas.microsoft.com/office/drawing/2014/chart" uri="{C3380CC4-5D6E-409C-BE32-E72D297353CC}">
              <c16:uniqueId val="{00000000-8A57-4855-85F7-2EFA904C387E}"/>
            </c:ext>
          </c:extLst>
        </c:ser>
        <c:dLbls>
          <c:showLegendKey val="0"/>
          <c:showVal val="0"/>
          <c:showCatName val="0"/>
          <c:showSerName val="0"/>
          <c:showPercent val="0"/>
          <c:showBubbleSize val="0"/>
        </c:dLbls>
        <c:axId val="-2071208104"/>
        <c:axId val="-2071219256"/>
      </c:scatterChart>
      <c:valAx>
        <c:axId val="-2071208104"/>
        <c:scaling>
          <c:orientation val="minMax"/>
          <c:max val="2016"/>
          <c:min val="1940"/>
        </c:scaling>
        <c:delete val="0"/>
        <c:axPos val="b"/>
        <c:numFmt formatCode="General" sourceLinked="0"/>
        <c:majorTickMark val="out"/>
        <c:minorTickMark val="none"/>
        <c:tickLblPos val="nextTo"/>
        <c:spPr>
          <a:ln w="12700"/>
        </c:spPr>
        <c:txPr>
          <a:bodyPr/>
          <a:lstStyle/>
          <a:p>
            <a:pPr>
              <a:defRPr sz="1800" b="0"/>
            </a:pPr>
            <a:endParaRPr lang="zh-CN"/>
          </a:p>
        </c:txPr>
        <c:crossAx val="-2071219256"/>
        <c:crosses val="autoZero"/>
        <c:crossBetween val="midCat"/>
        <c:majorUnit val="10"/>
        <c:minorUnit val="2"/>
      </c:valAx>
      <c:valAx>
        <c:axId val="-2071219256"/>
        <c:scaling>
          <c:orientation val="minMax"/>
          <c:max val="140"/>
          <c:min val="0"/>
        </c:scaling>
        <c:delete val="0"/>
        <c:axPos val="l"/>
        <c:majorGridlines>
          <c:spPr>
            <a:ln>
              <a:solidFill>
                <a:srgbClr val="FFFFFF">
                  <a:lumMod val="85000"/>
                </a:srgbClr>
              </a:solidFill>
            </a:ln>
          </c:spPr>
        </c:majorGridlines>
        <c:numFmt formatCode="0" sourceLinked="0"/>
        <c:majorTickMark val="out"/>
        <c:minorTickMark val="none"/>
        <c:tickLblPos val="nextTo"/>
        <c:spPr>
          <a:ln w="12700"/>
        </c:spPr>
        <c:txPr>
          <a:bodyPr/>
          <a:lstStyle/>
          <a:p>
            <a:pPr>
              <a:defRPr sz="1800" b="0"/>
            </a:pPr>
            <a:endParaRPr lang="zh-CN"/>
          </a:p>
        </c:txPr>
        <c:crossAx val="-2071208104"/>
        <c:crosses val="autoZero"/>
        <c:crossBetween val="midCat"/>
        <c:majorUnit val="20"/>
        <c:minorUnit val="4"/>
      </c:valAx>
      <c:spPr>
        <a:solidFill>
          <a:schemeClr val="bg1"/>
        </a:solidFill>
        <a:ln w="12700">
          <a:solidFill>
            <a:srgbClr val="000000">
              <a:lumMod val="50000"/>
              <a:lumOff val="50000"/>
            </a:srgbClr>
          </a:solidFill>
        </a:ln>
      </c:spPr>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4.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material in this chapter is the basis of much of the remaining material in this book. So, the time your students spend mastering this material will pay dividends throughout the semester.</a:t>
            </a:r>
          </a:p>
          <a:p>
            <a:endParaRPr lang="en-US" dirty="0"/>
          </a:p>
          <a:p>
            <a:r>
              <a:rPr lang="en-US" sz="1200" dirty="0"/>
              <a:t>This PowerPoint contains many in-class exercises to break up the lecture and help students learn the concepts. </a:t>
            </a:r>
            <a:r>
              <a:rPr lang="en-US" dirty="0"/>
              <a:t>Depending on your students’ backgrounds, some of these exercises may be too easy. You can “hide” or delete the corresponding slides to get through the chapter more quickly. </a:t>
            </a:r>
            <a:endParaRPr lang="en-US" sz="1200" dirty="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10</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2B7FBF-5EFB-4C02-98C4-7DDC76986309}" type="slidenum">
              <a:rPr lang="en-US" smtClean="0"/>
              <a:pPr eaLnBrk="1" hangingPunct="1"/>
              <a:t>11</a:t>
            </a:fld>
            <a:endParaRPr lang="en-US"/>
          </a:p>
        </p:txBody>
      </p:sp>
      <p:sp>
        <p:nvSpPr>
          <p:cNvPr id="110595"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Emphasize that </a:t>
                </a:r>
                <a:r>
                  <a:rPr lang="en-US" b="1" i="1" dirty="0"/>
                  <a:t>K</a:t>
                </a:r>
                <a:r>
                  <a:rPr lang="en-US" dirty="0"/>
                  <a:t> and </a:t>
                </a:r>
                <a:r>
                  <a:rPr lang="en-US" b="1" i="1" dirty="0"/>
                  <a:t>L</a:t>
                </a:r>
                <a:r>
                  <a:rPr lang="en-US" dirty="0"/>
                  <a:t> (without bars on top) are variables—they can take on various magnitudes. On the other hand,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a:rPr>
                          <m:t>𝑲</m:t>
                        </m:r>
                      </m:e>
                    </m:acc>
                  </m:oMath>
                </a14:m>
                <a:r>
                  <a:rPr lang="en-US" dirty="0"/>
                  <a:t> and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are specific values of these variables. Hence, “</a:t>
                </a:r>
                <a:r>
                  <a:rPr lang="en-US" b="1" i="1" dirty="0"/>
                  <a:t>K</a:t>
                </a:r>
                <a:r>
                  <a:rPr lang="en-US" dirty="0"/>
                  <a:t> =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means that the variable </a:t>
                </a:r>
                <a:r>
                  <a:rPr lang="en-US" b="1" i="1" dirty="0"/>
                  <a:t>K</a:t>
                </a:r>
                <a:r>
                  <a:rPr lang="en-US" dirty="0"/>
                  <a:t> equals the specific amount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a:t>
                </a:r>
              </a:p>
              <a:p>
                <a:endParaRPr lang="en-US" dirty="0"/>
              </a:p>
              <a:p>
                <a:r>
                  <a:rPr lang="en-US" dirty="0"/>
                  <a:t>Regarding the assumptions:</a:t>
                </a:r>
              </a:p>
              <a:p>
                <a:r>
                  <a:rPr lang="en-US" dirty="0"/>
                  <a:t>In the chapters on economic growth, we will relax these assumptions: </a:t>
                </a:r>
                <a:r>
                  <a:rPr lang="en-US" b="1" i="1" dirty="0"/>
                  <a:t>K</a:t>
                </a:r>
                <a:r>
                  <a:rPr lang="en-US" dirty="0"/>
                  <a:t> and </a:t>
                </a:r>
                <a:r>
                  <a:rPr lang="en-US" b="1" i="1" dirty="0"/>
                  <a:t>L</a:t>
                </a:r>
                <a:r>
                  <a:rPr lang="en-US" dirty="0"/>
                  <a:t> will grow in response to investment and population growth, respectively, and the level of technology will increase over time. </a:t>
                </a:r>
              </a:p>
            </p:txBody>
          </p:sp>
        </mc:Choice>
        <mc:Fallback xmlns="">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Emphasize that </a:t>
                </a:r>
                <a:r>
                  <a:rPr lang="en-US" b="1" i="1" dirty="0" smtClean="0"/>
                  <a:t>K</a:t>
                </a:r>
                <a:r>
                  <a:rPr lang="en-US" dirty="0" smtClean="0"/>
                  <a:t> and </a:t>
                </a:r>
                <a:r>
                  <a:rPr lang="en-US" b="1" i="1" dirty="0" smtClean="0"/>
                  <a:t>L</a:t>
                </a:r>
                <a:r>
                  <a:rPr lang="en-US" dirty="0" smtClean="0"/>
                  <a:t> (without bars on top) are variables—they can take on various magnitudes</a:t>
                </a:r>
                <a:r>
                  <a:rPr lang="en-US" dirty="0" smtClean="0"/>
                  <a:t>. On </a:t>
                </a:r>
                <a:r>
                  <a:rPr lang="en-US" dirty="0" smtClean="0"/>
                  <a:t>the other hand, </a:t>
                </a:r>
                <a:r>
                  <a:rPr lang="en-US" b="1" i="0">
                    <a:latin typeface="Cambria Math"/>
                  </a:rPr>
                  <a:t>𝑲</a:t>
                </a:r>
                <a:r>
                  <a:rPr lang="en-US" b="1" i="0" smtClean="0">
                    <a:latin typeface="Cambria Math"/>
                  </a:rPr>
                  <a:t> ̅</a:t>
                </a:r>
                <a:r>
                  <a:rPr lang="en-US" dirty="0" smtClean="0"/>
                  <a:t> and </a:t>
                </a:r>
                <a:r>
                  <a:rPr lang="en-US" b="1" i="0" smtClean="0">
                    <a:latin typeface="Cambria Math"/>
                  </a:rPr>
                  <a:t>𝑳</a:t>
                </a:r>
                <a:r>
                  <a:rPr lang="en-US" b="1" i="0">
                    <a:latin typeface="Cambria Math"/>
                  </a:rPr>
                  <a:t> ̅</a:t>
                </a:r>
                <a:r>
                  <a:rPr lang="en-US" dirty="0"/>
                  <a:t> </a:t>
                </a:r>
                <a:r>
                  <a:rPr lang="en-US" dirty="0" smtClean="0"/>
                  <a:t>are specific values of these variables</a:t>
                </a:r>
                <a:r>
                  <a:rPr lang="en-US" dirty="0" smtClean="0"/>
                  <a:t>. Hence</a:t>
                </a:r>
                <a:r>
                  <a:rPr lang="en-US" dirty="0" smtClean="0"/>
                  <a:t>, “</a:t>
                </a:r>
                <a:r>
                  <a:rPr lang="en-US" b="1" i="1" dirty="0" smtClean="0"/>
                  <a:t>K</a:t>
                </a:r>
                <a:r>
                  <a:rPr lang="en-US" dirty="0" smtClean="0"/>
                  <a:t> = </a:t>
                </a:r>
                <a:r>
                  <a:rPr lang="en-US" b="1" i="0">
                    <a:latin typeface="Cambria Math"/>
                  </a:rPr>
                  <a:t>𝑲 ̅</a:t>
                </a:r>
                <a:r>
                  <a:rPr lang="en-US" dirty="0" smtClean="0"/>
                  <a:t>” means that the variable </a:t>
                </a:r>
                <a:r>
                  <a:rPr lang="en-US" b="1" i="1" dirty="0" smtClean="0"/>
                  <a:t>K</a:t>
                </a:r>
                <a:r>
                  <a:rPr lang="en-US" dirty="0" smtClean="0"/>
                  <a:t> equals the specific amount </a:t>
                </a:r>
                <a:r>
                  <a:rPr lang="en-US" b="1" i="0">
                    <a:latin typeface="Cambria Math"/>
                  </a:rPr>
                  <a:t>𝑲 ̅</a:t>
                </a:r>
                <a:r>
                  <a:rPr lang="en-US" dirty="0" smtClean="0"/>
                  <a:t>.</a:t>
                </a:r>
                <a:r>
                  <a:rPr lang="en-US" dirty="0" smtClean="0"/>
                  <a:t> </a:t>
                </a:r>
                <a:endParaRPr lang="en-US" dirty="0" smtClean="0"/>
              </a:p>
              <a:p>
                <a:endParaRPr lang="en-US" dirty="0" smtClean="0"/>
              </a:p>
              <a:p>
                <a:r>
                  <a:rPr lang="en-US" dirty="0" smtClean="0"/>
                  <a:t>Regarding the assumptions:</a:t>
                </a:r>
              </a:p>
              <a:p>
                <a:r>
                  <a:rPr lang="en-US" dirty="0" smtClean="0"/>
                  <a:t>In the chapters on economic growth, we will relax these assumptions</a:t>
                </a:r>
                <a:r>
                  <a:rPr lang="en-US" dirty="0" smtClean="0"/>
                  <a:t>: </a:t>
                </a:r>
                <a:r>
                  <a:rPr lang="en-US" b="1" i="1" dirty="0" smtClean="0"/>
                  <a:t>K</a:t>
                </a:r>
                <a:r>
                  <a:rPr lang="en-US" dirty="0" smtClean="0"/>
                  <a:t> </a:t>
                </a:r>
                <a:r>
                  <a:rPr lang="en-US" dirty="0" smtClean="0"/>
                  <a:t>and </a:t>
                </a:r>
                <a:r>
                  <a:rPr lang="en-US" b="1" i="1" dirty="0" smtClean="0"/>
                  <a:t>L</a:t>
                </a:r>
                <a:r>
                  <a:rPr lang="en-US" dirty="0" smtClean="0"/>
                  <a:t> will grow in response to investment and population growth, respectively, and the level of technology will increase over time</a:t>
                </a:r>
                <a:r>
                  <a:rPr lang="en-US" dirty="0" smtClean="0"/>
                  <a:t>. </a:t>
                </a:r>
                <a:endParaRPr lang="en-US" dirty="0" smtClean="0"/>
              </a:p>
            </p:txBody>
          </p:sp>
        </mc:Fallback>
      </mc:AlternateContent>
    </p:spTree>
    <p:extLst>
      <p:ext uri="{BB962C8B-B14F-4D97-AF65-F5344CB8AC3E}">
        <p14:creationId xmlns:p14="http://schemas.microsoft.com/office/powerpoint/2010/main" val="369724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7EC519-B241-457D-8257-D2A7488E1596}" type="slidenum">
              <a:rPr lang="en-US" smtClean="0"/>
              <a:pPr eaLnBrk="1" hangingPunct="1"/>
              <a:t>12</a:t>
            </a:fld>
            <a:endParaRPr lang="en-US"/>
          </a:p>
        </p:txBody>
      </p:sp>
      <p:sp>
        <p:nvSpPr>
          <p:cNvPr id="111619"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Again, emphasize that the notation </a:t>
                </a:r>
                <a:r>
                  <a:rPr lang="en-US" b="1" i="1" dirty="0"/>
                  <a:t>F</a:t>
                </a:r>
                <a:r>
                  <a:rPr lang="en-US" dirty="0"/>
                  <a:t>(</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a:t>
                </a:r>
                <a:r>
                  <a:rPr lang="en-US" b="1" dirty="0"/>
                  <a:t>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means we are evaluating the function at a particular combination of capital and labor. The resulting value of output is called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𝒀</m:t>
                        </m:r>
                      </m:e>
                    </m:acc>
                  </m:oMath>
                </a14:m>
                <a:r>
                  <a:rPr lang="en-US" dirty="0"/>
                  <a:t>.   </a:t>
                </a:r>
              </a:p>
              <a:p>
                <a:endParaRPr lang="en-US" dirty="0"/>
              </a:p>
              <a:p>
                <a:endParaRPr lang="en-US" dirty="0"/>
              </a:p>
              <a:p>
                <a:r>
                  <a:rPr lang="en-US" dirty="0"/>
                  <a:t> </a:t>
                </a:r>
              </a:p>
            </p:txBody>
          </p:sp>
        </mc:Choice>
        <mc:Fallback xmlns="">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Again, emphasize that the notation </a:t>
                </a:r>
                <a:r>
                  <a:rPr lang="en-US" b="1" i="1" dirty="0" smtClean="0"/>
                  <a:t>F</a:t>
                </a:r>
                <a:r>
                  <a:rPr lang="en-US" dirty="0" smtClean="0"/>
                  <a:t>(</a:t>
                </a:r>
                <a:r>
                  <a:rPr lang="en-US" b="1" i="0">
                    <a:latin typeface="Cambria Math"/>
                  </a:rPr>
                  <a:t>𝑲 ̅</a:t>
                </a:r>
                <a:r>
                  <a:rPr lang="en-US" dirty="0" smtClean="0"/>
                  <a:t>,</a:t>
                </a:r>
                <a:r>
                  <a:rPr lang="en-US" b="1" dirty="0"/>
                  <a:t> </a:t>
                </a:r>
                <a:r>
                  <a:rPr lang="en-US" b="1" i="0" smtClean="0">
                    <a:latin typeface="Cambria Math"/>
                  </a:rPr>
                  <a:t>𝑳</a:t>
                </a:r>
                <a:r>
                  <a:rPr lang="en-US" b="1" i="0">
                    <a:latin typeface="Cambria Math"/>
                  </a:rPr>
                  <a:t> ̅</a:t>
                </a:r>
                <a:r>
                  <a:rPr lang="en-US" dirty="0" smtClean="0"/>
                  <a:t>) means we are evaluating the function at a particular combination of capital and labor</a:t>
                </a:r>
                <a:r>
                  <a:rPr lang="en-US" dirty="0" smtClean="0"/>
                  <a:t>. The </a:t>
                </a:r>
                <a:r>
                  <a:rPr lang="en-US" dirty="0" smtClean="0"/>
                  <a:t>resulting value of output is called </a:t>
                </a:r>
                <a:r>
                  <a:rPr lang="en-US" b="1" i="0" smtClean="0">
                    <a:latin typeface="Cambria Math"/>
                  </a:rPr>
                  <a:t>𝒀</a:t>
                </a:r>
                <a:r>
                  <a:rPr lang="en-US" b="1" i="0">
                    <a:latin typeface="Cambria Math"/>
                  </a:rPr>
                  <a:t> ̅</a:t>
                </a:r>
                <a:r>
                  <a:rPr lang="en-US" dirty="0" smtClean="0"/>
                  <a:t>.</a:t>
                </a:r>
                <a:r>
                  <a:rPr lang="en-US" dirty="0" smtClean="0"/>
                  <a:t>   </a:t>
                </a:r>
                <a:endParaRPr lang="en-US" dirty="0" smtClean="0"/>
              </a:p>
              <a:p>
                <a:endParaRPr lang="en-US" dirty="0" smtClean="0"/>
              </a:p>
              <a:p>
                <a:endParaRPr lang="en-US" dirty="0" smtClean="0"/>
              </a:p>
              <a:p>
                <a:r>
                  <a:rPr lang="en-US" dirty="0" smtClean="0"/>
                  <a:t> </a:t>
                </a:r>
              </a:p>
            </p:txBody>
          </p:sp>
        </mc:Fallback>
      </mc:AlternateContent>
    </p:spTree>
    <p:extLst>
      <p:ext uri="{BB962C8B-B14F-4D97-AF65-F5344CB8AC3E}">
        <p14:creationId xmlns:p14="http://schemas.microsoft.com/office/powerpoint/2010/main" val="409007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796EED-05F8-4B8F-8641-5D46E280E3F1}" type="slidenum">
              <a:rPr lang="en-US" smtClean="0"/>
              <a:pPr eaLnBrk="1" hangingPunct="1"/>
              <a:t>13</a:t>
            </a:fld>
            <a:endParaRPr lang="en-US"/>
          </a:p>
        </p:txBody>
      </p:sp>
      <p:sp>
        <p:nvSpPr>
          <p:cNvPr id="112643" name="Rectangle 2"/>
          <p:cNvSpPr>
            <a:spLocks noGrp="1" noRot="1" noChangeAspect="1" noChangeArrowheads="1" noTextEdit="1"/>
          </p:cNvSpPr>
          <p:nvPr>
            <p:ph type="sldImg"/>
          </p:nvPr>
        </p:nvSpPr>
        <p:spPr>
          <a:xfrm>
            <a:off x="1319213" y="685800"/>
            <a:ext cx="4064000" cy="3048000"/>
          </a:xfrm>
          <a:ln/>
        </p:spPr>
      </p:sp>
      <p:sp>
        <p:nvSpPr>
          <p:cNvPr id="1126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Recall from Chapter 2: The value of output equals the value of income. The income is paid to the workers, capital owners, landowners, and so forth. We now explore a simple theory of income distribution. </a:t>
            </a:r>
          </a:p>
        </p:txBody>
      </p:sp>
    </p:spTree>
    <p:extLst>
      <p:ext uri="{BB962C8B-B14F-4D97-AF65-F5344CB8AC3E}">
        <p14:creationId xmlns:p14="http://schemas.microsoft.com/office/powerpoint/2010/main" val="361838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8D0A5B-8F95-467B-804E-4582D947F1F6}" type="slidenum">
              <a:rPr lang="en-US" smtClean="0"/>
              <a:pPr eaLnBrk="1" hangingPunct="1"/>
              <a:t>14</a:t>
            </a:fld>
            <a:endParaRPr lang="en-US"/>
          </a:p>
        </p:txBody>
      </p:sp>
      <p:sp>
        <p:nvSpPr>
          <p:cNvPr id="113667" name="Rectangle 2"/>
          <p:cNvSpPr>
            <a:spLocks noGrp="1" noRot="1" noChangeAspect="1" noChangeArrowheads="1" noTextEdit="1"/>
          </p:cNvSpPr>
          <p:nvPr>
            <p:ph type="sldImg"/>
          </p:nvPr>
        </p:nvSpPr>
        <p:spPr>
          <a:xfrm>
            <a:off x="1319213" y="685800"/>
            <a:ext cx="4064000" cy="3048000"/>
          </a:xfrm>
          <a:ln/>
        </p:spPr>
      </p:sp>
      <p:sp>
        <p:nvSpPr>
          <p:cNvPr id="11366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 might be worthwhile to refresh students’ memory about nominal and real variables. </a:t>
            </a:r>
          </a:p>
          <a:p>
            <a:r>
              <a:rPr lang="en-US" dirty="0"/>
              <a:t>The nominal wage &amp; rental rate are measured in currency units. </a:t>
            </a:r>
          </a:p>
          <a:p>
            <a:r>
              <a:rPr lang="en-US" dirty="0"/>
              <a:t>The real wage is measured in units of output. </a:t>
            </a:r>
          </a:p>
          <a:p>
            <a:r>
              <a:rPr lang="en-US" dirty="0"/>
              <a:t>To see this, suppose </a:t>
            </a:r>
            <a:r>
              <a:rPr lang="en-US" i="1" dirty="0"/>
              <a:t>W</a:t>
            </a:r>
            <a:r>
              <a:rPr lang="en-US" dirty="0"/>
              <a:t> = $10/hour and </a:t>
            </a:r>
            <a:r>
              <a:rPr lang="en-US" i="1" dirty="0"/>
              <a:t>P</a:t>
            </a:r>
            <a:r>
              <a:rPr lang="en-US" dirty="0"/>
              <a:t> = $2 per unit of output. </a:t>
            </a:r>
          </a:p>
          <a:p>
            <a:r>
              <a:rPr lang="en-US" dirty="0"/>
              <a:t>Then, </a:t>
            </a:r>
            <a:r>
              <a:rPr lang="en-US" b="0" i="1" dirty="0"/>
              <a:t>W</a:t>
            </a:r>
            <a:r>
              <a:rPr lang="en-US" dirty="0"/>
              <a:t>/</a:t>
            </a:r>
            <a:r>
              <a:rPr lang="en-US" i="1" dirty="0"/>
              <a:t>P</a:t>
            </a:r>
            <a:r>
              <a:rPr lang="en-US" dirty="0"/>
              <a:t> = ($10/hour) / ($2/unit of output) = 5 units of output per hour of work. </a:t>
            </a:r>
          </a:p>
          <a:p>
            <a:r>
              <a:rPr lang="en-US" dirty="0"/>
              <a:t>It’s true, the firm is paying the workers in money units, not in units of output. But, the real wage is the purchasing power of the wage</a:t>
            </a:r>
            <a:r>
              <a:rPr lang="en-US" sz="1200" kern="1200" dirty="0">
                <a:solidFill>
                  <a:schemeClr val="tx1"/>
                </a:solidFill>
                <a:effectLst/>
                <a:latin typeface="Arial" charset="0"/>
                <a:ea typeface="+mn-ea"/>
                <a:cs typeface="+mn-cs"/>
              </a:rPr>
              <a:t>—</a:t>
            </a:r>
            <a:r>
              <a:rPr lang="en-US" dirty="0"/>
              <a:t>the amount of stuff that workers can buy with their wage. </a:t>
            </a:r>
          </a:p>
        </p:txBody>
      </p:sp>
    </p:spTree>
    <p:extLst>
      <p:ext uri="{BB962C8B-B14F-4D97-AF65-F5344CB8AC3E}">
        <p14:creationId xmlns:p14="http://schemas.microsoft.com/office/powerpoint/2010/main" val="358260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07013D-76A1-4D4C-BE5B-C6C2ACBA1E2D}" type="slidenum">
              <a:rPr lang="en-US" smtClean="0"/>
              <a:pPr eaLnBrk="1" hangingPunct="1"/>
              <a:t>15</a:t>
            </a:fld>
            <a:endParaRPr lang="en-US"/>
          </a:p>
        </p:txBody>
      </p:sp>
      <p:sp>
        <p:nvSpPr>
          <p:cNvPr id="114691" name="Rectangle 2"/>
          <p:cNvSpPr>
            <a:spLocks noGrp="1" noRot="1" noChangeAspect="1" noChangeArrowheads="1" noTextEdit="1"/>
          </p:cNvSpPr>
          <p:nvPr>
            <p:ph type="sldImg"/>
          </p:nvPr>
        </p:nvSpPr>
        <p:spPr>
          <a:xfrm>
            <a:off x="1319213" y="685800"/>
            <a:ext cx="4064000" cy="3048000"/>
          </a:xfrm>
          <a:ln/>
        </p:spPr>
      </p:sp>
      <p:sp>
        <p:nvSpPr>
          <p:cNvPr id="1146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Since the distribution of income depends on factor prices, we need to see how factor prices are determined. </a:t>
            </a:r>
          </a:p>
          <a:p>
            <a:r>
              <a:rPr lang="en-US" dirty="0"/>
              <a:t>Each factor’s price is determined by supply and demand in a market for that factor. For instance, supply and demand for labor determine the wage. </a:t>
            </a:r>
          </a:p>
          <a:p>
            <a:endParaRPr lang="en-US" dirty="0"/>
          </a:p>
        </p:txBody>
      </p:sp>
    </p:spTree>
    <p:extLst>
      <p:ext uri="{BB962C8B-B14F-4D97-AF65-F5344CB8AC3E}">
        <p14:creationId xmlns:p14="http://schemas.microsoft.com/office/powerpoint/2010/main" val="200993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7D83D0-094F-4BBB-81ED-935BA1845F1F}" type="slidenum">
              <a:rPr lang="en-US" smtClean="0"/>
              <a:pPr eaLnBrk="1" hangingPunct="1"/>
              <a:t>16</a:t>
            </a:fld>
            <a:endParaRPr lang="en-US"/>
          </a:p>
        </p:txBody>
      </p:sp>
      <p:sp>
        <p:nvSpPr>
          <p:cNvPr id="115715" name="Rectangle 2"/>
          <p:cNvSpPr>
            <a:spLocks noGrp="1" noRot="1" noChangeAspect="1" noChangeArrowheads="1" noTextEdit="1"/>
          </p:cNvSpPr>
          <p:nvPr>
            <p:ph type="sldImg"/>
          </p:nvPr>
        </p:nvSpPr>
        <p:spPr>
          <a:xfrm>
            <a:off x="1320800" y="685800"/>
            <a:ext cx="4064000" cy="3048000"/>
          </a:xfrm>
          <a:ln/>
        </p:spPr>
      </p:sp>
      <p:sp>
        <p:nvSpPr>
          <p:cNvPr id="1157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761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949F45-0832-4AF6-9505-70E8ABE16F3D}" type="slidenum">
              <a:rPr lang="en-US" smtClean="0"/>
              <a:pPr eaLnBrk="1" hangingPunct="1"/>
              <a:t>17</a:t>
            </a:fld>
            <a:endParaRPr lang="en-US"/>
          </a:p>
        </p:txBody>
      </p:sp>
      <p:sp>
        <p:nvSpPr>
          <p:cNvPr id="116739" name="Rectangle 2"/>
          <p:cNvSpPr>
            <a:spLocks noGrp="1" noRot="1" noChangeAspect="1" noChangeArrowheads="1" noTextEdit="1"/>
          </p:cNvSpPr>
          <p:nvPr>
            <p:ph type="sldImg"/>
          </p:nvPr>
        </p:nvSpPr>
        <p:spPr>
          <a:xfrm>
            <a:off x="1319213" y="685800"/>
            <a:ext cx="4064000" cy="3048000"/>
          </a:xfrm>
          <a:ln/>
        </p:spPr>
      </p:sp>
      <p:sp>
        <p:nvSpPr>
          <p:cNvPr id="11674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0701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exercise is a pretty basic review. It’s good for students who have not had principles of economics in a few years, and students whose graphing skills could benefit from some remedial attention. Many instructors could probably hide or omit this and the next slide from their presentations.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6D505F-75E1-4E4E-9F10-56F40C785FD2}" type="slidenum">
              <a:rPr lang="en-US" smtClean="0"/>
              <a:pPr eaLnBrk="1" hangingPunct="1"/>
              <a:t>20</a:t>
            </a:fld>
            <a:endParaRPr lang="en-US"/>
          </a:p>
        </p:txBody>
      </p:sp>
      <p:sp>
        <p:nvSpPr>
          <p:cNvPr id="119811" name="Rectangle 2"/>
          <p:cNvSpPr>
            <a:spLocks noGrp="1" noRot="1" noChangeAspect="1" noChangeArrowheads="1" noTextEdit="1"/>
          </p:cNvSpPr>
          <p:nvPr>
            <p:ph type="sldImg"/>
          </p:nvPr>
        </p:nvSpPr>
        <p:spPr>
          <a:xfrm>
            <a:off x="1319213" y="685800"/>
            <a:ext cx="4064000" cy="3048000"/>
          </a:xfrm>
          <a:ln/>
        </p:spPr>
      </p:sp>
      <p:sp>
        <p:nvSpPr>
          <p:cNvPr id="11981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It’s straightforward to see that the MPL = the prod function’s slope.</a:t>
            </a:r>
          </a:p>
          <a:p>
            <a:r>
              <a:rPr lang="en-US" dirty="0"/>
              <a:t> </a:t>
            </a:r>
            <a:br>
              <a:rPr lang="en-US" dirty="0"/>
            </a:br>
            <a:r>
              <a:rPr lang="en-US" dirty="0"/>
              <a:t>The definition of the slope of a curve is the amount the curve rises when you move one unit to the right. On this graph, moving one unit to the right simply means using one additional unit of labor. The amount the curve rises is the amount by which output increases: the MPL.</a:t>
            </a:r>
          </a:p>
        </p:txBody>
      </p:sp>
    </p:spTree>
    <p:extLst>
      <p:ext uri="{BB962C8B-B14F-4D97-AF65-F5344CB8AC3E}">
        <p14:creationId xmlns:p14="http://schemas.microsoft.com/office/powerpoint/2010/main" val="399482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AAC13A-2FB9-4C12-8C4B-6AFB9BA02630}" type="slidenum">
              <a:rPr lang="en-US" smtClean="0"/>
              <a:pPr eaLnBrk="1" hangingPunct="1"/>
              <a:t>21</a:t>
            </a:fld>
            <a:endParaRPr lang="en-US"/>
          </a:p>
        </p:txBody>
      </p:sp>
      <p:sp>
        <p:nvSpPr>
          <p:cNvPr id="120835" name="Rectangle 2"/>
          <p:cNvSpPr>
            <a:spLocks noGrp="1" noRot="1" noChangeAspect="1" noChangeArrowheads="1" noTextEdit="1"/>
          </p:cNvSpPr>
          <p:nvPr>
            <p:ph type="sldImg"/>
          </p:nvPr>
        </p:nvSpPr>
        <p:spPr>
          <a:xfrm>
            <a:off x="1319213" y="685800"/>
            <a:ext cx="4064000" cy="3048000"/>
          </a:xfrm>
          <a:ln/>
        </p:spPr>
      </p:sp>
      <p:sp>
        <p:nvSpPr>
          <p:cNvPr id="12083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100" dirty="0"/>
              <a:t>Tell the class: Many production functions have this property. </a:t>
            </a:r>
            <a:endParaRPr lang="en-US" sz="1100" dirty="0">
              <a:sym typeface="Symbol" pitchFamily="18" charset="2"/>
            </a:endParaRPr>
          </a:p>
        </p:txBody>
      </p:sp>
    </p:spTree>
    <p:extLst>
      <p:ext uri="{BB962C8B-B14F-4D97-AF65-F5344CB8AC3E}">
        <p14:creationId xmlns:p14="http://schemas.microsoft.com/office/powerpoint/2010/main" val="346812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a:t>To get the answers:</a:t>
            </a:r>
          </a:p>
          <a:p>
            <a:pPr marL="228600" indent="-228600"/>
            <a:endParaRPr lang="en-US" dirty="0"/>
          </a:p>
          <a:p>
            <a:pPr marL="228600" indent="-228600"/>
            <a:r>
              <a:rPr lang="en-US" dirty="0"/>
              <a:t> - Using calculus: </a:t>
            </a:r>
            <a:br>
              <a:rPr lang="en-US" dirty="0"/>
            </a:br>
            <a:r>
              <a:rPr lang="en-US" dirty="0"/>
              <a:t>Take the derivative of F( ) with respect to </a:t>
            </a:r>
            <a:r>
              <a:rPr lang="en-US" i="1" dirty="0"/>
              <a:t>L</a:t>
            </a:r>
            <a:r>
              <a:rPr lang="en-US" dirty="0"/>
              <a:t>. The resulting expression is the </a:t>
            </a:r>
            <a:r>
              <a:rPr lang="en-US" i="1" dirty="0"/>
              <a:t>MPL</a:t>
            </a:r>
            <a:r>
              <a:rPr lang="en-US" dirty="0"/>
              <a:t>. Looking at this expression, determine whether </a:t>
            </a:r>
            <a:r>
              <a:rPr lang="en-US" i="1" dirty="0"/>
              <a:t>MPL</a:t>
            </a:r>
            <a:r>
              <a:rPr lang="en-US" dirty="0"/>
              <a:t> falls as </a:t>
            </a:r>
            <a:r>
              <a:rPr lang="en-US" i="1" dirty="0"/>
              <a:t>L</a:t>
            </a:r>
            <a:r>
              <a:rPr lang="en-US" dirty="0"/>
              <a:t> rises. (Or, take derivative of your </a:t>
            </a:r>
            <a:r>
              <a:rPr lang="en-US" i="1" dirty="0"/>
              <a:t>MPL</a:t>
            </a:r>
            <a:r>
              <a:rPr lang="en-US" dirty="0"/>
              <a:t> function w.r.t. </a:t>
            </a:r>
            <a:r>
              <a:rPr lang="en-US" i="1" dirty="0"/>
              <a:t>L</a:t>
            </a:r>
            <a:r>
              <a:rPr lang="en-US" dirty="0"/>
              <a:t> and see whether it’s positive, negative, or zero.) </a:t>
            </a:r>
          </a:p>
          <a:p>
            <a:pPr marL="228600" indent="-228600"/>
            <a:endParaRPr lang="en-US" dirty="0"/>
          </a:p>
          <a:p>
            <a:pPr marL="228600" indent="-228600"/>
            <a:r>
              <a:rPr lang="en-US" dirty="0"/>
              <a:t> - Using algebra: </a:t>
            </a:r>
            <a:br>
              <a:rPr lang="en-US" dirty="0"/>
            </a:br>
            <a:r>
              <a:rPr lang="en-US" dirty="0"/>
              <a:t>Plug in any value for </a:t>
            </a:r>
            <a:r>
              <a:rPr lang="en-US" i="1" dirty="0"/>
              <a:t>K</a:t>
            </a:r>
            <a:r>
              <a:rPr lang="en-US" dirty="0"/>
              <a:t> and another value for </a:t>
            </a:r>
            <a:r>
              <a:rPr lang="en-US" i="1" dirty="0"/>
              <a:t>L</a:t>
            </a:r>
            <a:r>
              <a:rPr lang="en-US" dirty="0"/>
              <a:t>. </a:t>
            </a:r>
            <a:br>
              <a:rPr lang="en-US" dirty="0"/>
            </a:br>
            <a:r>
              <a:rPr lang="en-US" dirty="0"/>
              <a:t>See what happens if you increase </a:t>
            </a:r>
            <a:r>
              <a:rPr lang="en-US" i="1" dirty="0"/>
              <a:t>L</a:t>
            </a:r>
            <a:r>
              <a:rPr lang="en-US" dirty="0"/>
              <a:t>, then increase it again, and again. </a:t>
            </a:r>
            <a:br>
              <a:rPr lang="en-US" dirty="0"/>
            </a:br>
            <a:r>
              <a:rPr lang="en-US" dirty="0"/>
              <a:t>This may require a calculator. </a:t>
            </a:r>
          </a:p>
          <a:p>
            <a:pPr marL="228600" indent="-228600"/>
            <a:endParaRPr lang="en-US" dirty="0"/>
          </a:p>
          <a:p>
            <a:pPr marL="228600" indent="-228600"/>
            <a:r>
              <a:rPr lang="en-US" dirty="0"/>
              <a:t> - With</a:t>
            </a:r>
            <a:r>
              <a:rPr lang="en-US" baseline="0" dirty="0"/>
              <a:t> a graph:</a:t>
            </a:r>
            <a:br>
              <a:rPr lang="en-US" baseline="0" dirty="0"/>
            </a:br>
            <a:r>
              <a:rPr lang="en-US" dirty="0"/>
              <a:t>You can sketch the graph of these production functions (</a:t>
            </a:r>
            <a:r>
              <a:rPr lang="en-US" i="1" dirty="0"/>
              <a:t>Y</a:t>
            </a:r>
            <a:r>
              <a:rPr lang="en-US" dirty="0"/>
              <a:t> on the vertical, </a:t>
            </a:r>
            <a:r>
              <a:rPr lang="en-US" i="1" dirty="0"/>
              <a:t>L</a:t>
            </a:r>
            <a:r>
              <a:rPr lang="en-US" dirty="0"/>
              <a:t> on the horizontal, assuming a given value of </a:t>
            </a:r>
            <a:r>
              <a:rPr lang="en-US" i="1" dirty="0"/>
              <a:t>K</a:t>
            </a:r>
            <a:r>
              <a:rPr lang="en-US" dirty="0"/>
              <a:t>). If you know the general shape of the square root function, then it’s easy to tell that (b) and (c) have diminishing marginal returns.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i="1" dirty="0"/>
              <a:t>L</a:t>
            </a:r>
            <a:r>
              <a:rPr lang="en-US" dirty="0"/>
              <a:t> = 3, then the benefit of hiring the fourth worker (</a:t>
            </a:r>
            <a:r>
              <a:rPr lang="en-US" i="1" dirty="0"/>
              <a:t>MPL</a:t>
            </a:r>
            <a:r>
              <a:rPr lang="en-US" dirty="0"/>
              <a:t> = 7) exceeds the cost of doing so (</a:t>
            </a:r>
            <a:r>
              <a:rPr lang="en-US" i="1" dirty="0"/>
              <a:t>W</a:t>
            </a:r>
            <a:r>
              <a:rPr lang="en-US" dirty="0"/>
              <a:t>/</a:t>
            </a:r>
            <a:r>
              <a:rPr lang="en-US" i="1" dirty="0"/>
              <a:t>P</a:t>
            </a:r>
            <a:r>
              <a:rPr lang="en-US" dirty="0"/>
              <a:t> = 6), so it pays the firm to increase </a:t>
            </a:r>
            <a:r>
              <a:rPr lang="en-US" i="1" dirty="0"/>
              <a:t>L</a:t>
            </a:r>
            <a:r>
              <a:rPr lang="en-US" dirty="0"/>
              <a:t>.</a:t>
            </a:r>
          </a:p>
          <a:p>
            <a:endParaRPr lang="en-US" dirty="0"/>
          </a:p>
          <a:p>
            <a:r>
              <a:rPr lang="en-US" dirty="0"/>
              <a:t>If </a:t>
            </a:r>
            <a:r>
              <a:rPr lang="en-US" i="1" dirty="0"/>
              <a:t>L</a:t>
            </a:r>
            <a:r>
              <a:rPr lang="en-US" dirty="0"/>
              <a:t> = 7, then the firm should hire fewer workers: the 7</a:t>
            </a:r>
            <a:r>
              <a:rPr lang="en-US" baseline="30000" dirty="0"/>
              <a:t>th</a:t>
            </a:r>
            <a:r>
              <a:rPr lang="en-US" dirty="0"/>
              <a:t> worker adds only </a:t>
            </a:r>
            <a:r>
              <a:rPr lang="en-US" i="1" dirty="0"/>
              <a:t>MPL</a:t>
            </a:r>
            <a:r>
              <a:rPr lang="en-US" dirty="0"/>
              <a:t> = 4 units of output, yet cost </a:t>
            </a:r>
            <a:r>
              <a:rPr lang="en-US" i="1" dirty="0"/>
              <a:t>W</a:t>
            </a:r>
            <a:r>
              <a:rPr lang="en-US" dirty="0"/>
              <a:t>/</a:t>
            </a:r>
            <a:r>
              <a:rPr lang="en-US" i="1" dirty="0"/>
              <a:t>P</a:t>
            </a:r>
            <a:r>
              <a:rPr lang="en-US" dirty="0"/>
              <a:t> = 6. </a:t>
            </a:r>
          </a:p>
          <a:p>
            <a:endParaRPr lang="en-US" dirty="0"/>
          </a:p>
          <a:p>
            <a:r>
              <a:rPr lang="en-US" dirty="0"/>
              <a:t>The point of this slide is to get students to see the idea behind the labor demand = MPL curve.</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2D0DE0-FDA6-40DC-BEEB-A0451A19B0B5}" type="slidenum">
              <a:rPr lang="en-US" smtClean="0"/>
              <a:pPr eaLnBrk="1" hangingPunct="1"/>
              <a:t>26</a:t>
            </a:fld>
            <a:endParaRPr lang="en-US"/>
          </a:p>
        </p:txBody>
      </p:sp>
      <p:sp>
        <p:nvSpPr>
          <p:cNvPr id="123907" name="Rectangle 2"/>
          <p:cNvSpPr>
            <a:spLocks noGrp="1" noRot="1" noChangeAspect="1" noChangeArrowheads="1" noTextEdit="1"/>
          </p:cNvSpPr>
          <p:nvPr>
            <p:ph type="sldImg"/>
          </p:nvPr>
        </p:nvSpPr>
        <p:spPr>
          <a:xfrm>
            <a:off x="1319213" y="685800"/>
            <a:ext cx="4064000" cy="3048000"/>
          </a:xfrm>
          <a:ln/>
        </p:spPr>
      </p:sp>
      <p:sp>
        <p:nvSpPr>
          <p:cNvPr id="123908"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100" dirty="0"/>
              <a:t>It’s easy to see that the MPL curve is the firm’s </a:t>
            </a:r>
            <a:r>
              <a:rPr lang="en-US" sz="1100" i="1" dirty="0"/>
              <a:t>L</a:t>
            </a:r>
            <a:r>
              <a:rPr lang="en-US" sz="1100" dirty="0"/>
              <a:t> demand curve. </a:t>
            </a:r>
          </a:p>
          <a:p>
            <a:endParaRPr lang="en-US" sz="1100" dirty="0"/>
          </a:p>
          <a:p>
            <a:r>
              <a:rPr lang="en-US" sz="1100" dirty="0"/>
              <a:t>Let </a:t>
            </a:r>
            <a:r>
              <a:rPr lang="en-US" sz="1100" i="1" dirty="0"/>
              <a:t>L</a:t>
            </a:r>
            <a:r>
              <a:rPr lang="en-US" sz="1100" dirty="0"/>
              <a:t>* be the value of </a:t>
            </a:r>
            <a:r>
              <a:rPr lang="en-US" sz="1100" i="1" dirty="0"/>
              <a:t>L</a:t>
            </a:r>
            <a:r>
              <a:rPr lang="en-US" sz="1100" dirty="0"/>
              <a:t> such that </a:t>
            </a:r>
            <a:r>
              <a:rPr lang="en-US" sz="1100" i="1" dirty="0"/>
              <a:t>MPL</a:t>
            </a:r>
            <a:r>
              <a:rPr lang="en-US" sz="1100" dirty="0"/>
              <a:t> = </a:t>
            </a:r>
            <a:r>
              <a:rPr lang="en-US" sz="1100" i="1" dirty="0"/>
              <a:t>W</a:t>
            </a:r>
            <a:r>
              <a:rPr lang="en-US" sz="1100" dirty="0"/>
              <a:t>/</a:t>
            </a:r>
            <a:r>
              <a:rPr lang="en-US" sz="1100" i="1" dirty="0"/>
              <a:t>P</a:t>
            </a:r>
            <a:r>
              <a:rPr lang="en-US" sz="1100" dirty="0"/>
              <a:t>. </a:t>
            </a:r>
          </a:p>
          <a:p>
            <a:endParaRPr lang="en-US" sz="1100" dirty="0"/>
          </a:p>
          <a:p>
            <a:r>
              <a:rPr lang="en-US" sz="1100" dirty="0"/>
              <a:t>Suppose </a:t>
            </a:r>
            <a:r>
              <a:rPr lang="en-US" sz="1100" i="1" dirty="0"/>
              <a:t>L</a:t>
            </a:r>
            <a:r>
              <a:rPr lang="en-US" sz="1100" dirty="0"/>
              <a:t> &lt; </a:t>
            </a:r>
            <a:r>
              <a:rPr lang="en-US" sz="1100" i="1" dirty="0"/>
              <a:t>L</a:t>
            </a:r>
            <a:r>
              <a:rPr lang="en-US" sz="1100" dirty="0"/>
              <a:t>*. Then, benefit of hiring one more worker (</a:t>
            </a:r>
            <a:r>
              <a:rPr lang="en-US" sz="1100" i="1" dirty="0"/>
              <a:t>MPL</a:t>
            </a:r>
            <a:r>
              <a:rPr lang="en-US" sz="1100" dirty="0"/>
              <a:t>) exceeds cost (</a:t>
            </a:r>
            <a:r>
              <a:rPr lang="en-US" sz="1100" i="1" dirty="0"/>
              <a:t>W</a:t>
            </a:r>
            <a:r>
              <a:rPr lang="en-US" sz="1100" dirty="0"/>
              <a:t>/</a:t>
            </a:r>
            <a:r>
              <a:rPr lang="en-US" sz="1100" b="0" i="1" dirty="0"/>
              <a:t>P</a:t>
            </a:r>
            <a:r>
              <a:rPr lang="en-US" sz="1100" dirty="0"/>
              <a:t>), so firm can increase profits by hiring one more worker. </a:t>
            </a:r>
          </a:p>
          <a:p>
            <a:endParaRPr lang="en-US" sz="1100" dirty="0"/>
          </a:p>
          <a:p>
            <a:r>
              <a:rPr lang="en-US" sz="1100" dirty="0"/>
              <a:t>Instead, suppose </a:t>
            </a:r>
            <a:r>
              <a:rPr lang="en-US" sz="1100" i="1" dirty="0"/>
              <a:t>L</a:t>
            </a:r>
            <a:r>
              <a:rPr lang="en-US" sz="1100" dirty="0"/>
              <a:t> &gt; </a:t>
            </a:r>
            <a:r>
              <a:rPr lang="en-US" sz="1100" i="1" dirty="0"/>
              <a:t>L</a:t>
            </a:r>
            <a:r>
              <a:rPr lang="en-US" sz="1100" dirty="0"/>
              <a:t>*. Then, the benefit of the last worker hired (</a:t>
            </a:r>
            <a:r>
              <a:rPr lang="en-US" sz="1100" i="1" dirty="0"/>
              <a:t>MPL</a:t>
            </a:r>
            <a:r>
              <a:rPr lang="en-US" sz="1100" dirty="0"/>
              <a:t>) is less than the cost (</a:t>
            </a:r>
            <a:r>
              <a:rPr lang="en-US" sz="1100" i="1" dirty="0"/>
              <a:t>W</a:t>
            </a:r>
            <a:r>
              <a:rPr lang="en-US" sz="1100" dirty="0"/>
              <a:t>/</a:t>
            </a:r>
            <a:r>
              <a:rPr lang="en-US" sz="1100" i="1" dirty="0"/>
              <a:t>P</a:t>
            </a:r>
            <a:r>
              <a:rPr lang="en-US" sz="1100" dirty="0"/>
              <a:t>), so firm should reduce labor to increase its profits. </a:t>
            </a:r>
          </a:p>
          <a:p>
            <a:endParaRPr lang="en-US" sz="1100" dirty="0"/>
          </a:p>
          <a:p>
            <a:r>
              <a:rPr lang="en-US" sz="1100" dirty="0"/>
              <a:t>When </a:t>
            </a:r>
            <a:r>
              <a:rPr lang="en-US" sz="1100" i="1" dirty="0"/>
              <a:t>L</a:t>
            </a:r>
            <a:r>
              <a:rPr lang="en-US" sz="1100" dirty="0"/>
              <a:t> = </a:t>
            </a:r>
            <a:r>
              <a:rPr lang="en-US" sz="1100" i="1" dirty="0"/>
              <a:t>L</a:t>
            </a:r>
            <a:r>
              <a:rPr lang="en-US" sz="1100" dirty="0"/>
              <a:t>*, then firm cannot increase its profits either by raising or lowering </a:t>
            </a:r>
            <a:r>
              <a:rPr lang="en-US" sz="1100" i="1" dirty="0"/>
              <a:t>L</a:t>
            </a:r>
            <a:r>
              <a:rPr lang="en-US" sz="1100" dirty="0"/>
              <a:t>. </a:t>
            </a:r>
          </a:p>
          <a:p>
            <a:r>
              <a:rPr lang="en-US" sz="1100" dirty="0"/>
              <a:t>Hence, firm hires </a:t>
            </a:r>
            <a:r>
              <a:rPr lang="en-US" sz="1100" i="1" dirty="0"/>
              <a:t>L</a:t>
            </a:r>
            <a:r>
              <a:rPr lang="en-US" sz="1100" dirty="0"/>
              <a:t> to the point where </a:t>
            </a:r>
            <a:r>
              <a:rPr lang="en-US" sz="1100" i="1" dirty="0"/>
              <a:t>MPL</a:t>
            </a:r>
            <a:r>
              <a:rPr lang="en-US" sz="1100" dirty="0"/>
              <a:t> = </a:t>
            </a:r>
            <a:r>
              <a:rPr lang="en-US" sz="1100" i="1" dirty="0"/>
              <a:t>W</a:t>
            </a:r>
            <a:r>
              <a:rPr lang="en-US" sz="1100" dirty="0"/>
              <a:t>/</a:t>
            </a:r>
            <a:r>
              <a:rPr lang="en-US" sz="1100" i="1" dirty="0"/>
              <a:t>P</a:t>
            </a:r>
            <a:r>
              <a:rPr lang="en-US" sz="1100" dirty="0"/>
              <a:t>. </a:t>
            </a:r>
          </a:p>
          <a:p>
            <a:r>
              <a:rPr lang="en-US" sz="1100" dirty="0"/>
              <a:t>This establishes that the </a:t>
            </a:r>
            <a:r>
              <a:rPr lang="en-US" sz="1100" i="1" dirty="0"/>
              <a:t>MPL</a:t>
            </a:r>
            <a:r>
              <a:rPr lang="en-US" sz="1100" dirty="0"/>
              <a:t> curve is the firm’s labor demand curve. </a:t>
            </a:r>
          </a:p>
        </p:txBody>
      </p:sp>
    </p:spTree>
    <p:extLst>
      <p:ext uri="{BB962C8B-B14F-4D97-AF65-F5344CB8AC3E}">
        <p14:creationId xmlns:p14="http://schemas.microsoft.com/office/powerpoint/2010/main" val="431167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FD9EC8-036C-452F-A6BE-9BC56A9C5247}" type="slidenum">
              <a:rPr lang="en-US" smtClean="0"/>
              <a:pPr eaLnBrk="1" hangingPunct="1"/>
              <a:t>27</a:t>
            </a:fld>
            <a:endParaRPr lang="en-US"/>
          </a:p>
        </p:txBody>
      </p:sp>
      <p:sp>
        <p:nvSpPr>
          <p:cNvPr id="124931"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The labor supply curve is vertical: We are assuming that the economy has a fixed quantity of labor,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𝑳</m:t>
                        </m:r>
                      </m:e>
                    </m:acc>
                  </m:oMath>
                </a14:m>
                <a:r>
                  <a:rPr lang="en-US" dirty="0"/>
                  <a:t>, whether the real wage is high or low. </a:t>
                </a:r>
              </a:p>
              <a:p>
                <a:endParaRPr lang="en-US" dirty="0"/>
              </a:p>
              <a:p>
                <a:r>
                  <a:rPr lang="en-US" dirty="0"/>
                  <a:t>Combining this labor supply curve with the demand curve we’ve developed in previous slides shows how the real wage is determined. </a:t>
                </a:r>
              </a:p>
            </p:txBody>
          </p:sp>
        </mc:Choice>
        <mc:Fallback xmlns="">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labor supply curve is vertical</a:t>
                </a:r>
                <a:r>
                  <a:rPr lang="en-US" dirty="0" smtClean="0"/>
                  <a:t>: We </a:t>
                </a:r>
                <a:r>
                  <a:rPr lang="en-US" dirty="0" smtClean="0"/>
                  <a:t>are assuming that the economy has a fixed quantity of labor, </a:t>
                </a:r>
                <a:r>
                  <a:rPr lang="en-US" b="1" i="0" smtClean="0">
                    <a:latin typeface="Cambria Math"/>
                  </a:rPr>
                  <a:t>𝑳 ̅</a:t>
                </a:r>
                <a:r>
                  <a:rPr lang="en-US" dirty="0" smtClean="0"/>
                  <a:t>, whether the real wage is high or low</a:t>
                </a:r>
                <a:r>
                  <a:rPr lang="en-US" dirty="0" smtClean="0"/>
                  <a:t>. </a:t>
                </a:r>
                <a:endParaRPr lang="en-US" dirty="0" smtClean="0"/>
              </a:p>
              <a:p>
                <a:endParaRPr lang="en-US" dirty="0" smtClean="0"/>
              </a:p>
              <a:p>
                <a:r>
                  <a:rPr lang="en-US" dirty="0" smtClean="0"/>
                  <a:t>Combining this labor supply curve with the demand curve we’ve developed in previous slides shows how the real wage is determined</a:t>
                </a:r>
                <a:r>
                  <a:rPr lang="en-US" dirty="0" smtClean="0"/>
                  <a:t>. </a:t>
                </a:r>
                <a:endParaRPr lang="en-US" dirty="0" smtClean="0"/>
              </a:p>
            </p:txBody>
          </p:sp>
        </mc:Fallback>
      </mc:AlternateContent>
    </p:spTree>
    <p:extLst>
      <p:ext uri="{BB962C8B-B14F-4D97-AF65-F5344CB8AC3E}">
        <p14:creationId xmlns:p14="http://schemas.microsoft.com/office/powerpoint/2010/main" val="386890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9D150F-1CA8-4C3E-A55E-631540E62D06}" type="slidenum">
              <a:rPr lang="en-US" smtClean="0"/>
              <a:pPr eaLnBrk="1" hangingPunct="1"/>
              <a:t>28</a:t>
            </a:fld>
            <a:endParaRPr lang="en-US"/>
          </a:p>
        </p:txBody>
      </p:sp>
      <p:sp>
        <p:nvSpPr>
          <p:cNvPr id="125955" name="Rectangle 2"/>
          <p:cNvSpPr>
            <a:spLocks noGrp="1" noRot="1" noChangeAspect="1" noChangeArrowheads="1" noTextEdit="1"/>
          </p:cNvSpPr>
          <p:nvPr>
            <p:ph type="sldImg"/>
          </p:nvPr>
        </p:nvSpPr>
        <p:spPr>
          <a:xfrm>
            <a:off x="1319213" y="685800"/>
            <a:ext cx="4064000" cy="3048000"/>
          </a:xfrm>
          <a:ln/>
        </p:spPr>
      </p:sp>
      <p:sp>
        <p:nvSpPr>
          <p:cNvPr id="1259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In our model, it’s easiest to think of firms renting capital from households (the owners of all factors of production). </a:t>
            </a:r>
            <a:r>
              <a:rPr lang="en-US" i="1" dirty="0"/>
              <a:t>R</a:t>
            </a:r>
            <a:r>
              <a:rPr lang="en-US" dirty="0"/>
              <a:t>/</a:t>
            </a:r>
            <a:r>
              <a:rPr lang="en-US" i="1" dirty="0"/>
              <a:t>P</a:t>
            </a:r>
            <a:r>
              <a:rPr lang="en-US" dirty="0"/>
              <a:t> is the real cost of renting a unit of </a:t>
            </a:r>
            <a:r>
              <a:rPr lang="en-US" i="1" dirty="0"/>
              <a:t>K </a:t>
            </a:r>
            <a:r>
              <a:rPr lang="en-US" dirty="0"/>
              <a:t>for one period of time. </a:t>
            </a:r>
          </a:p>
          <a:p>
            <a:endParaRPr lang="en-US" dirty="0"/>
          </a:p>
          <a:p>
            <a:r>
              <a:rPr lang="en-US" dirty="0"/>
              <a:t>In the real world, of course, many firms own some of their capital. But, for such a firm, the market rental rate is the opportunity cost of using its own capital instead of renting it to another firm. Hence, </a:t>
            </a:r>
            <a:r>
              <a:rPr lang="en-US" i="1" dirty="0"/>
              <a:t>R</a:t>
            </a:r>
            <a:r>
              <a:rPr lang="en-US" dirty="0"/>
              <a:t>/</a:t>
            </a:r>
            <a:r>
              <a:rPr lang="en-US" i="1" dirty="0"/>
              <a:t>P</a:t>
            </a:r>
            <a:r>
              <a:rPr lang="en-US" dirty="0"/>
              <a:t> is the relevant “price” in firms’ capital demand decisions, whether firms own their capital or rent it. </a:t>
            </a:r>
          </a:p>
        </p:txBody>
      </p:sp>
    </p:spTree>
    <p:extLst>
      <p:ext uri="{BB962C8B-B14F-4D97-AF65-F5344CB8AC3E}">
        <p14:creationId xmlns:p14="http://schemas.microsoft.com/office/powerpoint/2010/main" val="166939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6AE467-BF57-41B2-87C9-5046CB7D7140}" type="slidenum">
              <a:rPr lang="en-US" smtClean="0"/>
              <a:pPr eaLnBrk="1" hangingPunct="1"/>
              <a:t>2</a:t>
            </a:fld>
            <a:endParaRPr lang="en-US"/>
          </a:p>
        </p:txBody>
      </p:sp>
      <p:sp>
        <p:nvSpPr>
          <p:cNvPr id="100355" name="Rectangle 2"/>
          <p:cNvSpPr>
            <a:spLocks noGrp="1" noRot="1" noChangeAspect="1" noChangeArrowheads="1" noTextEdit="1"/>
          </p:cNvSpPr>
          <p:nvPr>
            <p:ph type="sldImg"/>
          </p:nvPr>
        </p:nvSpPr>
        <p:spPr>
          <a:xfrm>
            <a:off x="1320800" y="685800"/>
            <a:ext cx="4064000" cy="3048000"/>
          </a:xfrm>
          <a:ln/>
        </p:spPr>
      </p:sp>
      <p:sp>
        <p:nvSpPr>
          <p:cNvPr id="1003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It’s useful for students to keep in mind the big picture as they learn the individual components of the model in the following slides. </a:t>
            </a:r>
          </a:p>
        </p:txBody>
      </p:sp>
    </p:spTree>
    <p:extLst>
      <p:ext uri="{BB962C8B-B14F-4D97-AF65-F5344CB8AC3E}">
        <p14:creationId xmlns:p14="http://schemas.microsoft.com/office/powerpoint/2010/main" val="4065125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9560B34-B6D9-495C-BD02-123E17E65D97}" type="slidenum">
              <a:rPr lang="en-US" smtClean="0"/>
              <a:pPr eaLnBrk="1" hangingPunct="1"/>
              <a:t>29</a:t>
            </a:fld>
            <a:endParaRPr lang="en-US"/>
          </a:p>
        </p:txBody>
      </p:sp>
      <p:sp>
        <p:nvSpPr>
          <p:cNvPr id="126979" name="Rectangle 2"/>
          <p:cNvSpPr>
            <a:spLocks noGrp="1" noRot="1" noChangeAspect="1" noChangeArrowheads="1" noTextEdit="1"/>
          </p:cNvSpPr>
          <p:nvPr>
            <p:ph type="sldImg"/>
          </p:nvPr>
        </p:nvSpPr>
        <p:spPr>
          <a:xfrm>
            <a:off x="1319213" y="685800"/>
            <a:ext cx="4064000" cy="3048000"/>
          </a:xfrm>
          <a:ln/>
        </p:spPr>
      </p:sp>
      <p:sp>
        <p:nvSpPr>
          <p:cNvPr id="126980"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previous slide used the same logic behind the labor demand curve to assert that the capital demand curve is the same as the downward-sloping </a:t>
            </a:r>
            <a:r>
              <a:rPr lang="en-US" i="1" dirty="0"/>
              <a:t>MPK</a:t>
            </a:r>
            <a:r>
              <a:rPr lang="en-US" dirty="0"/>
              <a:t> curve.</a:t>
            </a:r>
          </a:p>
          <a:p>
            <a:endParaRPr lang="en-US" dirty="0"/>
          </a:p>
          <a:p>
            <a:r>
              <a:rPr lang="en-US" dirty="0"/>
              <a:t>The supply of capital is fixed (by assumption), so the supply curve is vertical. </a:t>
            </a:r>
          </a:p>
          <a:p>
            <a:endParaRPr lang="en-US" dirty="0"/>
          </a:p>
          <a:p>
            <a:r>
              <a:rPr lang="en-US" dirty="0"/>
              <a:t>The real rental rate (</a:t>
            </a:r>
            <a:r>
              <a:rPr lang="en-US" i="1" dirty="0"/>
              <a:t>R</a:t>
            </a:r>
            <a:r>
              <a:rPr lang="en-US" dirty="0"/>
              <a:t>/</a:t>
            </a:r>
            <a:r>
              <a:rPr lang="en-US" i="1" dirty="0"/>
              <a:t>P</a:t>
            </a:r>
            <a:r>
              <a:rPr lang="en-US" dirty="0"/>
              <a:t>) is determined by the intersection of the two curves. </a:t>
            </a:r>
          </a:p>
        </p:txBody>
      </p:sp>
    </p:spTree>
    <p:extLst>
      <p:ext uri="{BB962C8B-B14F-4D97-AF65-F5344CB8AC3E}">
        <p14:creationId xmlns:p14="http://schemas.microsoft.com/office/powerpoint/2010/main" val="744989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8DB98A-C4E6-401B-982B-8BC1E7628957}" type="slidenum">
              <a:rPr lang="en-US" smtClean="0"/>
              <a:pPr eaLnBrk="1" hangingPunct="1"/>
              <a:t>30</a:t>
            </a:fld>
            <a:endParaRPr lang="en-US"/>
          </a:p>
        </p:txBody>
      </p:sp>
      <p:sp>
        <p:nvSpPr>
          <p:cNvPr id="128003" name="Rectangle 2"/>
          <p:cNvSpPr>
            <a:spLocks noGrp="1" noRot="1" noChangeAspect="1" noChangeArrowheads="1" noTextEdit="1"/>
          </p:cNvSpPr>
          <p:nvPr>
            <p:ph type="sldImg"/>
          </p:nvPr>
        </p:nvSpPr>
        <p:spPr>
          <a:xfrm>
            <a:off x="1320800" y="685800"/>
            <a:ext cx="4064000" cy="3048000"/>
          </a:xfrm>
          <a:ln/>
        </p:spPr>
      </p:sp>
      <p:sp>
        <p:nvSpPr>
          <p:cNvPr id="12800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8974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1AC99A-1E2D-4596-8210-CA622B12D462}" type="slidenum">
              <a:rPr lang="en-US" smtClean="0"/>
              <a:pPr eaLnBrk="1" hangingPunct="1"/>
              <a:t>31</a:t>
            </a:fld>
            <a:endParaRPr lang="en-US"/>
          </a:p>
        </p:txBody>
      </p:sp>
      <p:sp>
        <p:nvSpPr>
          <p:cNvPr id="129027" name="Rectangle 2"/>
          <p:cNvSpPr>
            <a:spLocks noGrp="1" noRot="1" noChangeAspect="1" noChangeArrowheads="1" noTextEdit="1"/>
          </p:cNvSpPr>
          <p:nvPr>
            <p:ph type="sldImg"/>
          </p:nvPr>
        </p:nvSpPr>
        <p:spPr>
          <a:xfrm>
            <a:off x="1319213" y="685800"/>
            <a:ext cx="4064000" cy="3048000"/>
          </a:xfrm>
          <a:ln/>
        </p:spPr>
      </p:sp>
      <p:sp>
        <p:nvSpPr>
          <p:cNvPr id="12902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last equation follows from Euler’s theorem, discussed in the textbook.</a:t>
            </a:r>
          </a:p>
        </p:txBody>
      </p:sp>
    </p:spTree>
    <p:extLst>
      <p:ext uri="{BB962C8B-B14F-4D97-AF65-F5344CB8AC3E}">
        <p14:creationId xmlns:p14="http://schemas.microsoft.com/office/powerpoint/2010/main" val="303265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63E969-97E3-4AB2-AC45-49FFF717F3FD}" type="slidenum">
              <a:rPr lang="en-US" smtClean="0">
                <a:solidFill>
                  <a:prstClr val="black"/>
                </a:solidFill>
              </a:rPr>
              <a:pPr eaLnBrk="1" hangingPunct="1"/>
              <a:t>32</a:t>
            </a:fld>
            <a:endParaRPr lang="en-US">
              <a:solidFill>
                <a:prstClr val="black"/>
              </a:solidFill>
            </a:endParaRPr>
          </a:p>
        </p:txBody>
      </p:sp>
      <p:sp>
        <p:nvSpPr>
          <p:cNvPr id="130051" name="Rectangle 2"/>
          <p:cNvSpPr>
            <a:spLocks noGrp="1" noRot="1" noChangeAspect="1" noChangeArrowheads="1" noTextEdit="1"/>
          </p:cNvSpPr>
          <p:nvPr>
            <p:ph type="sldImg"/>
          </p:nvPr>
        </p:nvSpPr>
        <p:spPr>
          <a:xfrm>
            <a:off x="1558925" y="650875"/>
            <a:ext cx="3748088" cy="2811463"/>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graph appears in the textbook as Figure 3-5. </a:t>
            </a:r>
          </a:p>
          <a:p>
            <a:endParaRPr lang="en-US" dirty="0"/>
          </a:p>
          <a:p>
            <a:r>
              <a:rPr lang="en-US" dirty="0"/>
              <a:t>Source: </a:t>
            </a:r>
            <a:r>
              <a:rPr lang="en-US" sz="1200" b="0" i="0" u="none" strike="noStrike" kern="1200" dirty="0">
                <a:solidFill>
                  <a:schemeClr val="tx1"/>
                </a:solidFill>
                <a:effectLst/>
                <a:latin typeface="Arial" charset="0"/>
                <a:ea typeface="+mn-ea"/>
                <a:cs typeface="+mn-cs"/>
              </a:rPr>
              <a:t>U.S. Department of Labor</a:t>
            </a:r>
            <a:r>
              <a:rPr lang="en-US" dirty="0"/>
              <a:t> </a:t>
            </a:r>
          </a:p>
          <a:p>
            <a:r>
              <a:rPr lang="en-US" sz="1200" b="0" i="0" u="none" strike="noStrike" kern="1200" dirty="0">
                <a:solidFill>
                  <a:schemeClr val="tx1"/>
                </a:solidFill>
                <a:effectLst/>
                <a:latin typeface="Arial" charset="0"/>
                <a:ea typeface="+mn-ea"/>
                <a:cs typeface="+mn-cs"/>
              </a:rPr>
              <a:t>www.bea.gov &gt; National Economic Accounts &gt;Interactive Table Home &gt;Table Selection &gt;</a:t>
            </a:r>
            <a:r>
              <a:rPr lang="en-US" dirty="0"/>
              <a:t> </a:t>
            </a:r>
          </a:p>
          <a:p>
            <a:r>
              <a:rPr lang="en-US" sz="1200" b="0" i="0" u="none" strike="noStrike" kern="1200" dirty="0">
                <a:solidFill>
                  <a:schemeClr val="tx1"/>
                </a:solidFill>
                <a:effectLst/>
                <a:latin typeface="Arial" charset="0"/>
                <a:ea typeface="+mn-ea"/>
                <a:cs typeface="+mn-cs"/>
              </a:rPr>
              <a:t>Table 1.10 (Gross Domestic Income by Type of Income) and Table 1.12 (National Income by Type of Income)</a:t>
            </a:r>
            <a:r>
              <a:rPr lang="en-US" dirty="0"/>
              <a:t> </a:t>
            </a:r>
          </a:p>
        </p:txBody>
      </p:sp>
    </p:spTree>
    <p:extLst>
      <p:ext uri="{BB962C8B-B14F-4D97-AF65-F5344CB8AC3E}">
        <p14:creationId xmlns:p14="http://schemas.microsoft.com/office/powerpoint/2010/main" val="2835984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582558-859E-4DE6-99AC-63FB7D2AEC6D}" type="slidenum">
              <a:rPr lang="en-US" smtClean="0"/>
              <a:pPr eaLnBrk="1" hangingPunct="1"/>
              <a:t>33</a:t>
            </a:fld>
            <a:endParaRPr lang="en-US"/>
          </a:p>
        </p:txBody>
      </p:sp>
      <p:sp>
        <p:nvSpPr>
          <p:cNvPr id="132099" name="Rectangle 2"/>
          <p:cNvSpPr>
            <a:spLocks noGrp="1" noRot="1" noChangeAspect="1" noChangeArrowheads="1" noTextEdit="1"/>
          </p:cNvSpPr>
          <p:nvPr>
            <p:ph type="sldImg"/>
          </p:nvPr>
        </p:nvSpPr>
        <p:spPr>
          <a:xfrm>
            <a:off x="1558925" y="650875"/>
            <a:ext cx="3748088" cy="2811463"/>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31296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9ADA8E-4A7C-46BD-B313-A918D5559B23}" type="slidenum">
              <a:rPr lang="en-US" smtClean="0"/>
              <a:pPr eaLnBrk="1" hangingPunct="1"/>
              <a:t>34</a:t>
            </a:fld>
            <a:endParaRPr lang="en-US"/>
          </a:p>
        </p:txBody>
      </p:sp>
      <p:sp>
        <p:nvSpPr>
          <p:cNvPr id="133123" name="Rectangle 2"/>
          <p:cNvSpPr>
            <a:spLocks noGrp="1" noRot="1" noChangeAspect="1" noChangeArrowheads="1" noTextEdit="1"/>
          </p:cNvSpPr>
          <p:nvPr>
            <p:ph type="sldImg"/>
          </p:nvPr>
        </p:nvSpPr>
        <p:spPr>
          <a:xfrm>
            <a:off x="1558925" y="650875"/>
            <a:ext cx="3748088" cy="2811463"/>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These formulas can be derived with basic calculus and algebra. </a:t>
            </a:r>
          </a:p>
        </p:txBody>
      </p:sp>
    </p:spTree>
    <p:extLst>
      <p:ext uri="{BB962C8B-B14F-4D97-AF65-F5344CB8AC3E}">
        <p14:creationId xmlns:p14="http://schemas.microsoft.com/office/powerpoint/2010/main" val="2652390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F628A9-4138-4009-85EF-67864D0012E6}" type="slidenum">
              <a:rPr lang="en-US" smtClean="0"/>
              <a:pPr eaLnBrk="1" hangingPunct="1"/>
              <a:t>35</a:t>
            </a:fld>
            <a:endParaRPr lang="en-US"/>
          </a:p>
        </p:txBody>
      </p:sp>
      <p:sp>
        <p:nvSpPr>
          <p:cNvPr id="134147" name="Rectangle 2"/>
          <p:cNvSpPr>
            <a:spLocks noGrp="1" noRot="1" noChangeAspect="1" noChangeArrowheads="1" noTextEdit="1"/>
          </p:cNvSpPr>
          <p:nvPr>
            <p:ph type="sldImg"/>
          </p:nvPr>
        </p:nvSpPr>
        <p:spPr>
          <a:xfrm>
            <a:off x="1558925" y="650875"/>
            <a:ext cx="3748088" cy="2811463"/>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table shows the average annual rates of productivity and real wage growth in each time period. While not equal, the two series are very highly correlated. </a:t>
            </a:r>
          </a:p>
          <a:p>
            <a:endParaRPr lang="en-US" dirty="0"/>
          </a:p>
          <a:p>
            <a:r>
              <a:rPr lang="en-US" dirty="0"/>
              <a:t>Source: U.S. Department of Labor</a:t>
            </a:r>
            <a:endParaRPr lang="en-US" baseline="0" dirty="0"/>
          </a:p>
        </p:txBody>
      </p:sp>
    </p:spTree>
    <p:extLst>
      <p:ext uri="{BB962C8B-B14F-4D97-AF65-F5344CB8AC3E}">
        <p14:creationId xmlns:p14="http://schemas.microsoft.com/office/powerpoint/2010/main" val="480882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slide</a:t>
            </a:r>
            <a:r>
              <a:rPr lang="en-US" baseline="0" dirty="0"/>
              <a:t> and the one that follows corresponds to new material in the 9</a:t>
            </a:r>
            <a:r>
              <a:rPr lang="en-US" baseline="30000" dirty="0"/>
              <a:t>th</a:t>
            </a:r>
            <a:r>
              <a:rPr lang="en-US" baseline="0" dirty="0"/>
              <a:t> edition. </a:t>
            </a:r>
          </a:p>
          <a:p>
            <a:pPr marL="0" marR="0" indent="0" algn="l" defTabSz="914400" rtl="0" eaLnBrk="0" fontAlgn="base" latinLnBrk="0" hangingPunct="0">
              <a:lnSpc>
                <a:spcPct val="100000"/>
              </a:lnSpc>
              <a:spcBef>
                <a:spcPts val="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ts val="0"/>
              </a:spcBef>
              <a:spcAft>
                <a:spcPct val="0"/>
              </a:spcAft>
              <a:buClrTx/>
              <a:buSzTx/>
              <a:buFontTx/>
              <a:buNone/>
              <a:tabLst/>
              <a:defRPr/>
            </a:pPr>
            <a:r>
              <a:rPr lang="en-US" baseline="0" dirty="0"/>
              <a:t>The Gini coefficient is a popular measure of inequality. A value of 0 would mean perfect equality, while a value of 1 would mean that one person has all the income. </a:t>
            </a:r>
            <a:endParaRPr lang="en-US" dirty="0"/>
          </a:p>
          <a:p>
            <a:endParaRPr lang="en-US" dirty="0"/>
          </a:p>
          <a:p>
            <a:r>
              <a:rPr lang="en-US" dirty="0"/>
              <a:t>Source: Same as the textbook.</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36</a:t>
            </a:fld>
            <a:endParaRPr lang="en-US"/>
          </a:p>
        </p:txBody>
      </p:sp>
    </p:spTree>
    <p:extLst>
      <p:ext uri="{BB962C8B-B14F-4D97-AF65-F5344CB8AC3E}">
        <p14:creationId xmlns:p14="http://schemas.microsoft.com/office/powerpoint/2010/main" val="694072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3178729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DABBFB-0641-43C0-AD87-7C2E87850AA1}" type="slidenum">
              <a:rPr lang="en-US" smtClean="0"/>
              <a:pPr eaLnBrk="1" hangingPunct="1"/>
              <a:t>38</a:t>
            </a:fld>
            <a:endParaRPr lang="en-US"/>
          </a:p>
        </p:txBody>
      </p:sp>
      <p:sp>
        <p:nvSpPr>
          <p:cNvPr id="135171" name="Rectangle 2"/>
          <p:cNvSpPr>
            <a:spLocks noGrp="1" noRot="1" noChangeAspect="1" noChangeArrowheads="1" noTextEdit="1"/>
          </p:cNvSpPr>
          <p:nvPr>
            <p:ph type="sldImg"/>
          </p:nvPr>
        </p:nvSpPr>
        <p:spPr>
          <a:xfrm>
            <a:off x="1320800" y="685800"/>
            <a:ext cx="4064000" cy="3048000"/>
          </a:xfrm>
          <a:ln/>
        </p:spPr>
      </p:sp>
      <p:sp>
        <p:nvSpPr>
          <p:cNvPr id="13517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We’ve now completed the supply side of the model. </a:t>
            </a:r>
          </a:p>
        </p:txBody>
      </p:sp>
    </p:spTree>
    <p:extLst>
      <p:ext uri="{BB962C8B-B14F-4D97-AF65-F5344CB8AC3E}">
        <p14:creationId xmlns:p14="http://schemas.microsoft.com/office/powerpoint/2010/main" val="14237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6F693A-EC3E-4C9C-B890-A507462C6A13}" type="slidenum">
              <a:rPr lang="en-US" smtClean="0"/>
              <a:pPr eaLnBrk="1" hangingPunct="1"/>
              <a:t>3</a:t>
            </a:fld>
            <a:endParaRPr lang="en-US"/>
          </a:p>
        </p:txBody>
      </p:sp>
      <p:sp>
        <p:nvSpPr>
          <p:cNvPr id="101379" name="Rectangle 2"/>
          <p:cNvSpPr>
            <a:spLocks noGrp="1" noRot="1" noChangeAspect="1" noChangeArrowheads="1" noTextEdit="1"/>
          </p:cNvSpPr>
          <p:nvPr>
            <p:ph type="sldImg"/>
          </p:nvPr>
        </p:nvSpPr>
        <p:spPr>
          <a:xfrm>
            <a:off x="1319213" y="685800"/>
            <a:ext cx="4064000" cy="3048000"/>
          </a:xfrm>
          <a:ln/>
        </p:spPr>
      </p:sp>
      <p:sp>
        <p:nvSpPr>
          <p:cNvPr id="10138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In the simple model of this chapter, we think of capital as plant &amp; equipment. In the real world, capital also includes inventories and residential housing, as discussed in Chapter 2. </a:t>
            </a:r>
          </a:p>
          <a:p>
            <a:endParaRPr lang="en-US" dirty="0"/>
          </a:p>
          <a:p>
            <a:r>
              <a:rPr lang="en-US" dirty="0"/>
              <a:t>Students may have learned in their principles course that “land” or “land and natural resources” is an additional factor of production. In macroeconomics, we mainly focus on labor and capital, though. So, to keep our model simple, we usually omit land as a factor of production, as we can learn a lot about the </a:t>
            </a:r>
            <a:r>
              <a:rPr lang="en-US" dirty="0" err="1"/>
              <a:t>macroeconomy</a:t>
            </a:r>
            <a:r>
              <a:rPr lang="en-US" dirty="0"/>
              <a:t> despite the omission of land. </a:t>
            </a:r>
          </a:p>
        </p:txBody>
      </p:sp>
    </p:spTree>
    <p:extLst>
      <p:ext uri="{BB962C8B-B14F-4D97-AF65-F5344CB8AC3E}">
        <p14:creationId xmlns:p14="http://schemas.microsoft.com/office/powerpoint/2010/main" val="1274776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959ED6-0943-4C51-BE86-3D4E2F57536B}" type="slidenum">
              <a:rPr lang="en-US" smtClean="0"/>
              <a:pPr eaLnBrk="1" hangingPunct="1"/>
              <a:t>39</a:t>
            </a:fld>
            <a:endParaRPr lang="en-US"/>
          </a:p>
        </p:txBody>
      </p:sp>
      <p:sp>
        <p:nvSpPr>
          <p:cNvPr id="136195" name="Rectangle 2"/>
          <p:cNvSpPr>
            <a:spLocks noGrp="1" noRot="1" noChangeAspect="1" noChangeArrowheads="1" noTextEdit="1"/>
          </p:cNvSpPr>
          <p:nvPr>
            <p:ph type="sldImg"/>
          </p:nvPr>
        </p:nvSpPr>
        <p:spPr>
          <a:xfrm>
            <a:off x="1320800" y="685800"/>
            <a:ext cx="4064000" cy="3048000"/>
          </a:xfrm>
          <a:ln/>
        </p:spPr>
      </p:sp>
      <p:sp>
        <p:nvSpPr>
          <p:cNvPr id="1361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t>
            </a:r>
            <a:r>
              <a:rPr lang="en-US" dirty="0" err="1"/>
              <a:t>g&amp;s</a:t>
            </a:r>
            <a:r>
              <a:rPr lang="en-US" dirty="0"/>
              <a:t>” is short for “goods &amp; services”</a:t>
            </a:r>
          </a:p>
        </p:txBody>
      </p:sp>
    </p:spTree>
    <p:extLst>
      <p:ext uri="{BB962C8B-B14F-4D97-AF65-F5344CB8AC3E}">
        <p14:creationId xmlns:p14="http://schemas.microsoft.com/office/powerpoint/2010/main" val="2465292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0CA20E-980A-4F37-8F52-90084BFA16CE}" type="slidenum">
              <a:rPr lang="en-US" smtClean="0"/>
              <a:pPr eaLnBrk="1" hangingPunct="1"/>
              <a:t>40</a:t>
            </a:fld>
            <a:endParaRPr lang="en-US"/>
          </a:p>
        </p:txBody>
      </p:sp>
      <p:sp>
        <p:nvSpPr>
          <p:cNvPr id="137219" name="Rectangle 2"/>
          <p:cNvSpPr>
            <a:spLocks noGrp="1" noRot="1" noChangeAspect="1" noChangeArrowheads="1" noTextEdit="1"/>
          </p:cNvSpPr>
          <p:nvPr>
            <p:ph type="sldImg"/>
          </p:nvPr>
        </p:nvSpPr>
        <p:spPr>
          <a:xfrm>
            <a:off x="1320800" y="685800"/>
            <a:ext cx="4064000" cy="3048000"/>
          </a:xfrm>
          <a:ln/>
        </p:spPr>
      </p:sp>
      <p:sp>
        <p:nvSpPr>
          <p:cNvPr id="1372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sym typeface="Symbol" pitchFamily="18" charset="2"/>
            </a:endParaRPr>
          </a:p>
        </p:txBody>
      </p:sp>
    </p:spTree>
    <p:extLst>
      <p:ext uri="{BB962C8B-B14F-4D97-AF65-F5344CB8AC3E}">
        <p14:creationId xmlns:p14="http://schemas.microsoft.com/office/powerpoint/2010/main" val="2813459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F45D89-B599-435C-9338-13E3B7FD2B1D}" type="slidenum">
              <a:rPr lang="en-US" smtClean="0"/>
              <a:pPr eaLnBrk="1" hangingPunct="1"/>
              <a:t>41</a:t>
            </a:fld>
            <a:endParaRPr lang="en-US"/>
          </a:p>
        </p:txBody>
      </p:sp>
      <p:sp>
        <p:nvSpPr>
          <p:cNvPr id="138243" name="Rectangle 2"/>
          <p:cNvSpPr>
            <a:spLocks noGrp="1" noRot="1" noChangeAspect="1" noChangeArrowheads="1" noTextEdit="1"/>
          </p:cNvSpPr>
          <p:nvPr>
            <p:ph type="sldImg"/>
          </p:nvPr>
        </p:nvSpPr>
        <p:spPr>
          <a:xfrm>
            <a:off x="1320800" y="685800"/>
            <a:ext cx="4064000" cy="3048000"/>
          </a:xfrm>
          <a:ln/>
        </p:spPr>
      </p:sp>
      <p:sp>
        <p:nvSpPr>
          <p:cNvPr id="1382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5608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1292566-7528-4CFA-821B-D1CAF3CE02E8}" type="slidenum">
              <a:rPr lang="en-US" smtClean="0"/>
              <a:pPr eaLnBrk="1" hangingPunct="1"/>
              <a:t>42</a:t>
            </a:fld>
            <a:endParaRPr lang="en-US"/>
          </a:p>
        </p:txBody>
      </p:sp>
      <p:sp>
        <p:nvSpPr>
          <p:cNvPr id="139267" name="Rectangle 2"/>
          <p:cNvSpPr>
            <a:spLocks noGrp="1" noRot="1" noChangeAspect="1" noChangeArrowheads="1" noTextEdit="1"/>
          </p:cNvSpPr>
          <p:nvPr>
            <p:ph type="sldImg"/>
          </p:nvPr>
        </p:nvSpPr>
        <p:spPr>
          <a:xfrm>
            <a:off x="1320800" y="685800"/>
            <a:ext cx="4064000" cy="3048000"/>
          </a:xfrm>
          <a:ln/>
        </p:spPr>
      </p:sp>
      <p:sp>
        <p:nvSpPr>
          <p:cNvPr id="13926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98723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395BA8-1874-4257-A4B7-41837A52F193}" type="slidenum">
              <a:rPr lang="en-US" smtClean="0"/>
              <a:pPr eaLnBrk="1" hangingPunct="1"/>
              <a:t>43</a:t>
            </a:fld>
            <a:endParaRPr lang="en-US"/>
          </a:p>
        </p:txBody>
      </p:sp>
      <p:sp>
        <p:nvSpPr>
          <p:cNvPr id="140291" name="Rectangle 2"/>
          <p:cNvSpPr>
            <a:spLocks noGrp="1" noRot="1" noChangeAspect="1" noChangeArrowheads="1" noTextEdit="1"/>
          </p:cNvSpPr>
          <p:nvPr>
            <p:ph type="sldImg"/>
          </p:nvPr>
        </p:nvSpPr>
        <p:spPr>
          <a:xfrm>
            <a:off x="1320800" y="685800"/>
            <a:ext cx="4064000" cy="3048000"/>
          </a:xfrm>
          <a:ln/>
        </p:spPr>
      </p:sp>
      <p:sp>
        <p:nvSpPr>
          <p:cNvPr id="1402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3453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BE791E-C2A5-4916-BE96-14D4ADF054F0}" type="slidenum">
              <a:rPr lang="en-US" smtClean="0"/>
              <a:pPr eaLnBrk="1" hangingPunct="1"/>
              <a:t>44</a:t>
            </a:fld>
            <a:endParaRPr lang="en-US"/>
          </a:p>
        </p:txBody>
      </p:sp>
      <p:sp>
        <p:nvSpPr>
          <p:cNvPr id="141315" name="Rectangle 2"/>
          <p:cNvSpPr>
            <a:spLocks noGrp="1" noRot="1" noChangeAspect="1" noChangeArrowheads="1" noTextEdit="1"/>
          </p:cNvSpPr>
          <p:nvPr>
            <p:ph type="sldImg"/>
          </p:nvPr>
        </p:nvSpPr>
        <p:spPr>
          <a:xfrm>
            <a:off x="1319213" y="685800"/>
            <a:ext cx="4064000" cy="3048000"/>
          </a:xfrm>
          <a:ln/>
        </p:spPr>
      </p:sp>
      <p:sp>
        <p:nvSpPr>
          <p:cNvPr id="1413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 might be useful to remind students of the meaning of the terms </a:t>
            </a:r>
            <a:r>
              <a:rPr lang="en-US" i="1" dirty="0"/>
              <a:t>exogenous</a:t>
            </a:r>
            <a:r>
              <a:rPr lang="en-US" dirty="0"/>
              <a:t> and </a:t>
            </a:r>
            <a:r>
              <a:rPr lang="en-US" i="1" dirty="0"/>
              <a:t>transfer payments</a:t>
            </a:r>
            <a:r>
              <a:rPr lang="en-US" dirty="0"/>
              <a:t>. </a:t>
            </a:r>
          </a:p>
          <a:p>
            <a:endParaRPr lang="en-US" dirty="0"/>
          </a:p>
          <a:p>
            <a:endParaRPr lang="en-US" dirty="0"/>
          </a:p>
        </p:txBody>
      </p:sp>
    </p:spTree>
    <p:extLst>
      <p:ext uri="{BB962C8B-B14F-4D97-AF65-F5344CB8AC3E}">
        <p14:creationId xmlns:p14="http://schemas.microsoft.com/office/powerpoint/2010/main" val="2851665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A71AB3-0447-4401-BB40-A23613D5F8CD}" type="slidenum">
              <a:rPr lang="en-US" smtClean="0"/>
              <a:pPr eaLnBrk="1" hangingPunct="1"/>
              <a:t>45</a:t>
            </a:fld>
            <a:endParaRPr lang="en-US"/>
          </a:p>
        </p:txBody>
      </p:sp>
      <p:sp>
        <p:nvSpPr>
          <p:cNvPr id="142339" name="Rectangle 2"/>
          <p:cNvSpPr>
            <a:spLocks noGrp="1" noRot="1" noChangeAspect="1" noChangeArrowheads="1" noTextEdit="1"/>
          </p:cNvSpPr>
          <p:nvPr>
            <p:ph type="sldImg"/>
          </p:nvPr>
        </p:nvSpPr>
        <p:spPr>
          <a:xfrm>
            <a:off x="1319213" y="685800"/>
            <a:ext cx="4064000" cy="3048000"/>
          </a:xfrm>
          <a:ln/>
        </p:spPr>
      </p:sp>
      <p:sp>
        <p:nvSpPr>
          <p:cNvPr id="14234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In the equation for the equilibrium condition, note that the real interest rate is the only variable that doesn’t have a “bar” over it</a:t>
            </a:r>
            <a:r>
              <a:rPr lang="en-US" sz="1200" kern="1200" dirty="0">
                <a:solidFill>
                  <a:schemeClr val="tx1"/>
                </a:solidFill>
                <a:effectLst/>
                <a:latin typeface="Arial" charset="0"/>
                <a:ea typeface="+mn-ea"/>
                <a:cs typeface="+mn-cs"/>
              </a:rPr>
              <a:t>—</a:t>
            </a:r>
            <a:r>
              <a:rPr lang="en-US" dirty="0"/>
              <a:t>it’s the only endogenous variable in the equation, and it adjusts to equate the demand and supply in the goods market. </a:t>
            </a:r>
          </a:p>
          <a:p>
            <a:endParaRPr lang="en-US" dirty="0"/>
          </a:p>
          <a:p>
            <a:r>
              <a:rPr lang="en-US" dirty="0"/>
              <a:t>When the full slide is showing, before you advance to the next one, you might want to note that the interest rate is important in financial markets as well, so we will next develop a simple model of the financial system. </a:t>
            </a:r>
          </a:p>
        </p:txBody>
      </p:sp>
    </p:spTree>
    <p:extLst>
      <p:ext uri="{BB962C8B-B14F-4D97-AF65-F5344CB8AC3E}">
        <p14:creationId xmlns:p14="http://schemas.microsoft.com/office/powerpoint/2010/main" val="29228189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DADBC9-6A53-4760-B252-9E18345806F9}" type="slidenum">
              <a:rPr lang="en-US" smtClean="0"/>
              <a:pPr eaLnBrk="1" hangingPunct="1"/>
              <a:t>46</a:t>
            </a:fld>
            <a:endParaRPr lang="en-US"/>
          </a:p>
        </p:txBody>
      </p:sp>
      <p:sp>
        <p:nvSpPr>
          <p:cNvPr id="143363" name="Rectangle 2"/>
          <p:cNvSpPr>
            <a:spLocks noGrp="1" noRot="1" noChangeAspect="1" noChangeArrowheads="1" noTextEdit="1"/>
          </p:cNvSpPr>
          <p:nvPr>
            <p:ph type="sldImg"/>
          </p:nvPr>
        </p:nvSpPr>
        <p:spPr>
          <a:xfrm>
            <a:off x="1320800" y="685800"/>
            <a:ext cx="4064000" cy="3048000"/>
          </a:xfrm>
          <a:ln/>
        </p:spPr>
      </p:sp>
      <p:sp>
        <p:nvSpPr>
          <p:cNvPr id="14336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7017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95CCEB-3945-4B25-894D-6727F498BBA8}" type="slidenum">
              <a:rPr lang="en-US" smtClean="0"/>
              <a:pPr eaLnBrk="1" hangingPunct="1"/>
              <a:t>47</a:t>
            </a:fld>
            <a:endParaRPr lang="en-US"/>
          </a:p>
        </p:txBody>
      </p:sp>
      <p:sp>
        <p:nvSpPr>
          <p:cNvPr id="144387" name="Rectangle 2"/>
          <p:cNvSpPr>
            <a:spLocks noGrp="1" noRot="1" noChangeAspect="1" noChangeArrowheads="1" noTextEdit="1"/>
          </p:cNvSpPr>
          <p:nvPr>
            <p:ph type="sldImg"/>
          </p:nvPr>
        </p:nvSpPr>
        <p:spPr>
          <a:xfrm>
            <a:off x="1320800" y="685800"/>
            <a:ext cx="4064000" cy="3048000"/>
          </a:xfrm>
          <a:ln/>
        </p:spPr>
      </p:sp>
      <p:sp>
        <p:nvSpPr>
          <p:cNvPr id="14438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74766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293838-9309-442F-AD3D-4193AC1FE7FB}" type="slidenum">
              <a:rPr lang="en-US" smtClean="0"/>
              <a:pPr eaLnBrk="1" hangingPunct="1"/>
              <a:t>48</a:t>
            </a:fld>
            <a:endParaRPr lang="en-US"/>
          </a:p>
        </p:txBody>
      </p:sp>
      <p:sp>
        <p:nvSpPr>
          <p:cNvPr id="145411" name="Rectangle 2"/>
          <p:cNvSpPr>
            <a:spLocks noGrp="1" noRot="1" noChangeAspect="1" noChangeArrowheads="1" noTextEdit="1"/>
          </p:cNvSpPr>
          <p:nvPr>
            <p:ph type="sldImg"/>
          </p:nvPr>
        </p:nvSpPr>
        <p:spPr>
          <a:xfrm>
            <a:off x="1320800" y="685800"/>
            <a:ext cx="4064000" cy="3048000"/>
          </a:xfrm>
          <a:ln/>
        </p:spPr>
      </p:sp>
      <p:sp>
        <p:nvSpPr>
          <p:cNvPr id="14541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5898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F62DC4-4DF2-4179-91A0-6FE590C3486E}" type="slidenum">
              <a:rPr lang="en-US" smtClean="0"/>
              <a:pPr eaLnBrk="1" hangingPunct="1"/>
              <a:t>4</a:t>
            </a:fld>
            <a:endParaRPr lang="en-US"/>
          </a:p>
        </p:txBody>
      </p:sp>
      <p:sp>
        <p:nvSpPr>
          <p:cNvPr id="102403" name="Rectangle 2"/>
          <p:cNvSpPr>
            <a:spLocks noGrp="1" noRot="1" noChangeAspect="1" noChangeArrowheads="1" noTextEdit="1"/>
          </p:cNvSpPr>
          <p:nvPr>
            <p:ph type="sldImg"/>
          </p:nvPr>
        </p:nvSpPr>
        <p:spPr>
          <a:xfrm>
            <a:off x="1320800" y="685800"/>
            <a:ext cx="4064000" cy="3048000"/>
          </a:xfrm>
          <a:ln/>
        </p:spPr>
      </p:sp>
      <p:sp>
        <p:nvSpPr>
          <p:cNvPr id="10240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4834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032D64-B1DC-4276-B1E3-C30ED66A5C44}" type="slidenum">
              <a:rPr lang="en-US" smtClean="0"/>
              <a:pPr eaLnBrk="1" hangingPunct="1"/>
              <a:t>49</a:t>
            </a:fld>
            <a:endParaRPr lang="en-US"/>
          </a:p>
        </p:txBody>
      </p:sp>
      <p:sp>
        <p:nvSpPr>
          <p:cNvPr id="146435" name="Rectangle 2"/>
          <p:cNvSpPr>
            <a:spLocks noGrp="1" noRot="1" noChangeAspect="1" noChangeArrowheads="1" noTextEdit="1"/>
          </p:cNvSpPr>
          <p:nvPr>
            <p:ph type="sldImg"/>
          </p:nvPr>
        </p:nvSpPr>
        <p:spPr>
          <a:xfrm>
            <a:off x="1320800" y="685800"/>
            <a:ext cx="4064000" cy="3048000"/>
          </a:xfrm>
          <a:ln/>
        </p:spPr>
      </p:sp>
      <p:sp>
        <p:nvSpPr>
          <p:cNvPr id="14643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00896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AF4F5F-BF27-446E-B713-01AFFB645B7B}" type="slidenum">
              <a:rPr lang="en-US" smtClean="0"/>
              <a:pPr eaLnBrk="1" hangingPunct="1"/>
              <a:t>50</a:t>
            </a:fld>
            <a:endParaRPr lang="en-US"/>
          </a:p>
        </p:txBody>
      </p:sp>
      <p:sp>
        <p:nvSpPr>
          <p:cNvPr id="147459" name="Rectangle 2"/>
          <p:cNvSpPr>
            <a:spLocks noGrp="1" noRot="1" noChangeAspect="1" noChangeArrowheads="1" noTextEdit="1"/>
          </p:cNvSpPr>
          <p:nvPr>
            <p:ph type="sldImg"/>
          </p:nvPr>
        </p:nvSpPr>
        <p:spPr>
          <a:xfrm>
            <a:off x="1319213" y="685800"/>
            <a:ext cx="4064000" cy="3048000"/>
          </a:xfrm>
          <a:ln/>
        </p:spPr>
      </p:sp>
      <p:sp>
        <p:nvSpPr>
          <p:cNvPr id="14746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After showing definition of private saving, </a:t>
            </a:r>
          </a:p>
          <a:p>
            <a:r>
              <a:rPr lang="en-US" dirty="0"/>
              <a:t> - give the interpretation of the equation: Private saving is disposable income minus consumption spending</a:t>
            </a:r>
          </a:p>
          <a:p>
            <a:r>
              <a:rPr lang="en-US" dirty="0"/>
              <a:t> - explain why private saving is part of the supply of loanable funds: </a:t>
            </a:r>
          </a:p>
          <a:p>
            <a:r>
              <a:rPr lang="en-US" dirty="0"/>
              <a:t>   Suppose a person earns $50,000/year, pays $10,000 in taxes, and spends $35,000 on goods and services. There’s $5000 remaining. What happens to that $5000? The person might use it to buy stocks or bonds, or he/she might put it in his/her savings account or money market deposit account. In all of these cases, this $5000 becomes part of the supply of loanable funds in the financial system. </a:t>
            </a:r>
          </a:p>
          <a:p>
            <a:endParaRPr lang="en-US" dirty="0"/>
          </a:p>
          <a:p>
            <a:r>
              <a:rPr lang="en-US" dirty="0"/>
              <a:t>After displaying public saving, explain the equation’s interpretation: public saving is tax revenue minus government spending. </a:t>
            </a:r>
          </a:p>
          <a:p>
            <a:endParaRPr lang="en-US" dirty="0"/>
          </a:p>
          <a:p>
            <a:r>
              <a:rPr lang="en-US" dirty="0"/>
              <a:t>Notice the analogy to private saving</a:t>
            </a:r>
            <a:r>
              <a:rPr lang="en-US" sz="1200" kern="1200" dirty="0">
                <a:solidFill>
                  <a:schemeClr val="tx1"/>
                </a:solidFill>
                <a:effectLst/>
                <a:latin typeface="Arial" charset="0"/>
                <a:ea typeface="+mn-ea"/>
                <a:cs typeface="+mn-cs"/>
              </a:rPr>
              <a:t>—</a:t>
            </a:r>
            <a:r>
              <a:rPr lang="en-US" dirty="0"/>
              <a:t>both concepts represent income less spending: for the private household, income is (</a:t>
            </a:r>
            <a:r>
              <a:rPr lang="en-US" b="1" i="1" dirty="0"/>
              <a:t>Y</a:t>
            </a:r>
            <a:r>
              <a:rPr lang="en-US" b="1" dirty="0"/>
              <a:t>-</a:t>
            </a:r>
            <a:r>
              <a:rPr lang="en-US" b="1" i="1" dirty="0"/>
              <a:t>T</a:t>
            </a:r>
            <a:r>
              <a:rPr lang="en-US" dirty="0"/>
              <a:t>) and spending is </a:t>
            </a:r>
            <a:r>
              <a:rPr lang="en-US" b="1" i="1" dirty="0"/>
              <a:t>C</a:t>
            </a:r>
            <a:r>
              <a:rPr lang="en-US" dirty="0"/>
              <a:t>. For the government, income is </a:t>
            </a:r>
            <a:r>
              <a:rPr lang="en-US" b="1" i="1" dirty="0"/>
              <a:t>T</a:t>
            </a:r>
            <a:r>
              <a:rPr lang="en-US" dirty="0"/>
              <a:t> and spending is </a:t>
            </a:r>
            <a:r>
              <a:rPr lang="en-US" b="1" i="1" dirty="0"/>
              <a:t>G</a:t>
            </a:r>
            <a:r>
              <a:rPr lang="en-US" dirty="0"/>
              <a:t>.  </a:t>
            </a:r>
          </a:p>
          <a:p>
            <a:endParaRPr lang="en-US" dirty="0"/>
          </a:p>
        </p:txBody>
      </p:sp>
    </p:spTree>
    <p:extLst>
      <p:ext uri="{BB962C8B-B14F-4D97-AF65-F5344CB8AC3E}">
        <p14:creationId xmlns:p14="http://schemas.microsoft.com/office/powerpoint/2010/main" val="593818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48A998-857D-44E1-84C6-22767B2945C4}" type="slidenum">
              <a:rPr lang="en-US" smtClean="0"/>
              <a:pPr eaLnBrk="1" hangingPunct="1"/>
              <a:t>51</a:t>
            </a:fld>
            <a:endParaRPr lang="en-US"/>
          </a:p>
        </p:txBody>
      </p:sp>
      <p:sp>
        <p:nvSpPr>
          <p:cNvPr id="148483" name="Rectangle 2"/>
          <p:cNvSpPr>
            <a:spLocks noGrp="1" noRot="1" noChangeAspect="1" noChangeArrowheads="1" noTextEdit="1"/>
          </p:cNvSpPr>
          <p:nvPr>
            <p:ph type="sldImg"/>
          </p:nvPr>
        </p:nvSpPr>
        <p:spPr>
          <a:xfrm>
            <a:off x="1320800" y="685800"/>
            <a:ext cx="4064000" cy="3048000"/>
          </a:xfrm>
          <a:ln/>
        </p:spPr>
      </p:sp>
      <p:sp>
        <p:nvSpPr>
          <p:cNvPr id="14848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a:t>
            </a:r>
            <a:r>
              <a:rPr lang="en-US" i="1" dirty="0"/>
              <a:t>Delta</a:t>
            </a:r>
            <a:r>
              <a:rPr lang="en-US" dirty="0"/>
              <a:t> notation will be used throughout the text, so it would be very helpful if your students started getting accustomed to it now. </a:t>
            </a:r>
          </a:p>
          <a:p>
            <a:endParaRPr lang="en-US" dirty="0"/>
          </a:p>
          <a:p>
            <a:r>
              <a:rPr lang="en-US" dirty="0"/>
              <a:t>If your students have taken a semester of calculus, tell them that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(practically) the same thing as </a:t>
            </a:r>
            <a:r>
              <a:rPr lang="en-US" dirty="0" err="1">
                <a:sym typeface="Symbol" pitchFamily="18" charset="2"/>
              </a:rPr>
              <a:t>d</a:t>
            </a:r>
            <a:r>
              <a:rPr lang="en-US" i="1" dirty="0" err="1">
                <a:sym typeface="Symbol" pitchFamily="18" charset="2"/>
              </a:rPr>
              <a:t>X</a:t>
            </a:r>
            <a:r>
              <a:rPr lang="en-US" dirty="0">
                <a:sym typeface="Symbol" pitchFamily="18" charset="2"/>
              </a:rPr>
              <a:t> (if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small). Furthermore, some basic rules from calculus apply here with </a:t>
            </a:r>
            <a:r>
              <a:rPr lang="en-US" b="0" dirty="0" err="1">
                <a:latin typeface="Times New Roman"/>
                <a:ea typeface="Lucida Grande"/>
                <a:cs typeface="Times New Roman"/>
              </a:rPr>
              <a:t>Δ</a:t>
            </a:r>
            <a:r>
              <a:rPr lang="en-US" dirty="0" err="1">
                <a:sym typeface="Symbol" pitchFamily="18" charset="2"/>
              </a:rPr>
              <a:t>s</a:t>
            </a:r>
            <a:r>
              <a:rPr lang="en-US" dirty="0">
                <a:sym typeface="Symbol" pitchFamily="18" charset="2"/>
              </a:rPr>
              <a:t>:</a:t>
            </a:r>
          </a:p>
          <a:p>
            <a:pPr marL="282575" lvl="1" indent="-168275">
              <a:buFontTx/>
              <a:buChar char="•"/>
            </a:pPr>
            <a:r>
              <a:rPr lang="en-US" dirty="0">
                <a:sym typeface="Symbol" pitchFamily="18" charset="2"/>
              </a:rPr>
              <a:t>The derivative of a sum is the sum of the derivatives: </a:t>
            </a:r>
            <a:br>
              <a:rPr lang="en-US" dirty="0">
                <a:sym typeface="Symbol" pitchFamily="18" charset="2"/>
              </a:rPr>
            </a:br>
            <a:r>
              <a:rPr lang="en-US" b="0" dirty="0" err="1">
                <a:latin typeface="Times New Roman"/>
                <a:ea typeface="Lucida Grande"/>
                <a:cs typeface="Times New Roman"/>
              </a:rPr>
              <a:t>Δ</a:t>
            </a:r>
            <a:r>
              <a:rPr lang="en-US" dirty="0">
                <a:sym typeface="Symbol" pitchFamily="18" charset="2"/>
              </a:rPr>
              <a:t>(</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p>
          <a:p>
            <a:pPr marL="282575" lvl="1" indent="-168275">
              <a:buFontTx/>
              <a:buChar char="•"/>
            </a:pPr>
            <a:r>
              <a:rPr lang="en-US" dirty="0">
                <a:sym typeface="Symbol" pitchFamily="18" charset="2"/>
              </a:rPr>
              <a:t>The product rule: </a:t>
            </a:r>
            <a:br>
              <a:rPr lang="en-US" dirty="0">
                <a:sym typeface="Symbol" pitchFamily="18" charset="2"/>
              </a:rPr>
            </a:b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i="1" dirty="0">
                <a:sym typeface="Symbol" pitchFamily="18" charset="2"/>
              </a:rPr>
              <a:t>X</a:t>
            </a:r>
            <a:r>
              <a:rPr lang="en-US" dirty="0">
                <a:sym typeface="Symbol" pitchFamily="18" charset="2"/>
              </a:rPr>
              <a:t>)(</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p>
          <a:p>
            <a:endParaRPr lang="en-US" dirty="0">
              <a:sym typeface="Symbol" pitchFamily="18" charset="2"/>
            </a:endParaRPr>
          </a:p>
          <a:p>
            <a:r>
              <a:rPr lang="en-US" dirty="0">
                <a:sym typeface="Symbol" pitchFamily="18" charset="2"/>
              </a:rPr>
              <a:t>In fact, you can derive the two arithmetic tricks for working with percentage changes presented in Chapter 2.</a:t>
            </a:r>
          </a:p>
          <a:p>
            <a:r>
              <a:rPr lang="en-US" dirty="0">
                <a:sym typeface="Symbol" pitchFamily="18" charset="2"/>
              </a:rPr>
              <a:t>Just take the preceding expression for the product rule and divide through by </a:t>
            </a:r>
            <a:r>
              <a:rPr lang="en-US" i="1" dirty="0">
                <a:sym typeface="Symbol" pitchFamily="18" charset="2"/>
              </a:rPr>
              <a:t>XY</a:t>
            </a:r>
            <a:r>
              <a:rPr lang="en-US" dirty="0">
                <a:sym typeface="Symbol" pitchFamily="18" charset="2"/>
              </a:rPr>
              <a:t> to get (</a:t>
            </a: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r>
              <a:rPr lang="en-US" b="0" i="1" dirty="0">
                <a:sym typeface="Symbol" pitchFamily="18" charset="2"/>
              </a:rPr>
              <a:t>Y</a:t>
            </a:r>
            <a:r>
              <a:rPr lang="en-US" dirty="0">
                <a:sym typeface="Symbol" pitchFamily="18" charset="2"/>
              </a:rPr>
              <a:t>, the first of the two arithmetic tricks. </a:t>
            </a:r>
          </a:p>
        </p:txBody>
      </p:sp>
    </p:spTree>
    <p:extLst>
      <p:ext uri="{BB962C8B-B14F-4D97-AF65-F5344CB8AC3E}">
        <p14:creationId xmlns:p14="http://schemas.microsoft.com/office/powerpoint/2010/main" val="17492494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problem reinforces the concepts with concrete numerical examples. It’s also a good way to break up the lecture and get students actively involved with the material.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 the box at the top of the slide, we plug the given value for the </a:t>
            </a:r>
            <a:r>
              <a:rPr lang="en-US" i="1" dirty="0"/>
              <a:t>MPC</a:t>
            </a:r>
            <a:r>
              <a:rPr lang="en-US" dirty="0"/>
              <a:t> into the expression for </a:t>
            </a:r>
            <a:r>
              <a:rPr lang="en-US" b="0" dirty="0">
                <a:latin typeface="Times New Roman"/>
                <a:ea typeface="Lucida Grande"/>
                <a:cs typeface="Times New Roman"/>
              </a:rPr>
              <a:t>Δ</a:t>
            </a:r>
            <a:r>
              <a:rPr lang="en-US" b="1" i="1" dirty="0">
                <a:sym typeface="Symbol" pitchFamily="18" charset="2"/>
              </a:rPr>
              <a:t>S</a:t>
            </a:r>
            <a:r>
              <a:rPr lang="en-US" dirty="0"/>
              <a:t> and simplify. </a:t>
            </a:r>
          </a:p>
          <a:p>
            <a:r>
              <a:rPr lang="en-US" dirty="0"/>
              <a:t>Then, finding the answers is straightforward: just plug in the given values into the expression for </a:t>
            </a:r>
            <a:r>
              <a:rPr lang="en-US" b="0" dirty="0">
                <a:latin typeface="Times New Roman"/>
                <a:ea typeface="Lucida Grande"/>
                <a:cs typeface="Times New Roman"/>
              </a:rPr>
              <a:t>Δ</a:t>
            </a:r>
            <a:r>
              <a:rPr lang="en-US" b="1" i="1" dirty="0">
                <a:sym typeface="Symbol" pitchFamily="18" charset="2"/>
              </a:rPr>
              <a:t>S</a:t>
            </a:r>
            <a:r>
              <a:rPr lang="en-US" dirty="0">
                <a:sym typeface="Symbol" pitchFamily="18" charset="2"/>
              </a:rPr>
              <a: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C936C2-FB3A-4A8B-AB9F-BDE5C3E1C63D}" type="slidenum">
              <a:rPr lang="en-US" smtClean="0"/>
              <a:pPr eaLnBrk="1" hangingPunct="1"/>
              <a:t>54</a:t>
            </a:fld>
            <a:endParaRPr lang="en-US"/>
          </a:p>
        </p:txBody>
      </p:sp>
      <p:sp>
        <p:nvSpPr>
          <p:cNvPr id="151555" name="Rectangle 2"/>
          <p:cNvSpPr>
            <a:spLocks noGrp="1" noRot="1" noChangeAspect="1" noChangeArrowheads="1" noTextEdit="1"/>
          </p:cNvSpPr>
          <p:nvPr>
            <p:ph type="sldImg"/>
          </p:nvPr>
        </p:nvSpPr>
        <p:spPr>
          <a:xfrm>
            <a:off x="1320800" y="685800"/>
            <a:ext cx="4064000" cy="3048000"/>
          </a:xfrm>
          <a:ln/>
        </p:spPr>
      </p:sp>
      <p:sp>
        <p:nvSpPr>
          <p:cNvPr id="1515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7356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AF65C325-850A-414D-BD92-C33CB6E8728F}" type="slidenum">
              <a:rPr lang="en-US">
                <a:solidFill>
                  <a:prstClr val="black"/>
                </a:solidFill>
              </a:rPr>
              <a:pPr>
                <a:defRPr/>
              </a:pPr>
              <a:t>55</a:t>
            </a:fld>
            <a:endParaRPr lang="en-US">
              <a:solidFill>
                <a:prstClr val="black"/>
              </a:solidFill>
            </a:endParaRPr>
          </a:p>
        </p:txBody>
      </p:sp>
      <p:sp>
        <p:nvSpPr>
          <p:cNvPr id="153603" name="Rectangle 2"/>
          <p:cNvSpPr>
            <a:spLocks noGrp="1" noRot="1" noChangeAspect="1" noChangeArrowheads="1" noTextEdit="1"/>
          </p:cNvSpPr>
          <p:nvPr>
            <p:ph type="sldImg"/>
          </p:nvPr>
        </p:nvSpPr>
        <p:spPr>
          <a:xfrm>
            <a:off x="1558925" y="650875"/>
            <a:ext cx="3748088" cy="2811463"/>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dirty="0"/>
              <a:t>(2012-2016</a:t>
            </a:r>
            <a:r>
              <a:rPr lang="en-US" baseline="0" dirty="0"/>
              <a:t> are estimates)</a:t>
            </a:r>
            <a:endParaRPr lang="en-US" dirty="0"/>
          </a:p>
          <a:p>
            <a:pPr>
              <a:lnSpc>
                <a:spcPct val="90000"/>
              </a:lnSpc>
            </a:pPr>
            <a:endParaRPr lang="en-US" dirty="0"/>
          </a:p>
          <a:p>
            <a:pPr marL="225425" indent="-225425">
              <a:lnSpc>
                <a:spcPct val="90000"/>
              </a:lnSpc>
            </a:pPr>
            <a:r>
              <a:rPr lang="en-US" dirty="0"/>
              <a:t>Notes:</a:t>
            </a:r>
          </a:p>
          <a:p>
            <a:pPr marL="225425" indent="-225425">
              <a:lnSpc>
                <a:spcPct val="90000"/>
              </a:lnSpc>
            </a:pPr>
            <a:r>
              <a:rPr lang="en-US" dirty="0"/>
              <a:t>1. The huge deficit in the early 1940s was due to WW2. Wars are expensive. </a:t>
            </a:r>
          </a:p>
          <a:p>
            <a:pPr marL="225425" indent="-225425">
              <a:lnSpc>
                <a:spcPct val="90000"/>
              </a:lnSpc>
            </a:pPr>
            <a:r>
              <a:rPr lang="en-US" dirty="0"/>
              <a:t>2. The budget is close to balanced in the ’50s and ’60s, and begins a downward trend in the ’70s. </a:t>
            </a:r>
          </a:p>
          <a:p>
            <a:pPr marL="225425" indent="-225425">
              <a:lnSpc>
                <a:spcPct val="90000"/>
              </a:lnSpc>
            </a:pPr>
            <a:r>
              <a:rPr lang="en-US" dirty="0"/>
              <a:t>3. The early ’80s saw the largest deficits (as % of GDP) of the post-WW2 era, due to the Reagan tax cuts, defense buildup, and growth in entitlement program outlays.</a:t>
            </a:r>
          </a:p>
          <a:p>
            <a:pPr marL="225425" indent="-225425">
              <a:lnSpc>
                <a:spcPct val="90000"/>
              </a:lnSpc>
            </a:pPr>
            <a:r>
              <a:rPr lang="en-US" dirty="0"/>
              <a:t>4. The budget begins a positive trend in the early 1990s, and a surplus emerges in the late 1990s. There are several possible explanations for the improvement. First, President Bush (the first one) broke his campaign promise not to raise taxes. Second, the Clinton administration barely squeaked a deficit reduction deal through Congress (with Al Gore casting the tie-breaking vote in the Senate). And third, and probably most important, there was a swelling of tax revenues due to the surge in economic growth and the stock market boom. (A stock market boom leads to large capital gains, which leads to large revenues from the capital gains tax.) </a:t>
            </a:r>
          </a:p>
          <a:p>
            <a:pPr marL="225425" indent="-225425">
              <a:lnSpc>
                <a:spcPct val="90000"/>
              </a:lnSpc>
            </a:pPr>
            <a:r>
              <a:rPr lang="en-US" dirty="0"/>
              <a:t>5. The budget swings to deficit again in 2001, due to the Bush tax cuts and a recession. </a:t>
            </a:r>
          </a:p>
          <a:p>
            <a:pPr marL="225425" indent="-225425">
              <a:lnSpc>
                <a:spcPct val="90000"/>
              </a:lnSpc>
            </a:pPr>
            <a:r>
              <a:rPr lang="en-US" dirty="0"/>
              <a:t>6. Recently, the budget deficit in current dollars has reached all-time highs, due to a sharp fall in tax receipts, the enactment of multibillion dollar bailouts and a large stimulus package. </a:t>
            </a:r>
          </a:p>
          <a:p>
            <a:pPr>
              <a:lnSpc>
                <a:spcPct val="90000"/>
              </a:lnSpc>
            </a:pPr>
            <a:endParaRPr lang="en-US" dirty="0"/>
          </a:p>
          <a:p>
            <a:pPr>
              <a:lnSpc>
                <a:spcPct val="90000"/>
              </a:lnSpc>
            </a:pPr>
            <a:r>
              <a:rPr lang="en-US" sz="1000" dirty="0"/>
              <a:t>Data source: http://www.gpoaccess.gov/usbudget/fy11/hist.html </a:t>
            </a:r>
          </a:p>
          <a:p>
            <a:pPr>
              <a:lnSpc>
                <a:spcPct val="90000"/>
              </a:lnSpc>
            </a:pPr>
            <a:r>
              <a:rPr lang="en-US" sz="1000" dirty="0"/>
              <a:t>Budget of the United States Government: Historical Tables Fiscal Year 2011, Table 1.2</a:t>
            </a:r>
          </a:p>
        </p:txBody>
      </p:sp>
    </p:spTree>
    <p:extLst>
      <p:ext uri="{BB962C8B-B14F-4D97-AF65-F5344CB8AC3E}">
        <p14:creationId xmlns:p14="http://schemas.microsoft.com/office/powerpoint/2010/main" val="1615823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p:txBody>
          <a:bodyPr/>
          <a:lstStyle/>
          <a:p>
            <a:pPr>
              <a:defRPr/>
            </a:pPr>
            <a:fld id="{C24D5820-20AE-4FB5-A57A-6077F6D3646C}" type="slidenum">
              <a:rPr lang="en-US">
                <a:solidFill>
                  <a:prstClr val="black"/>
                </a:solidFill>
              </a:rPr>
              <a:pPr>
                <a:defRPr/>
              </a:pPr>
              <a:t>56</a:t>
            </a:fld>
            <a:endParaRPr lang="en-US">
              <a:solidFill>
                <a:prstClr val="black"/>
              </a:solidFill>
            </a:endParaRPr>
          </a:p>
        </p:txBody>
      </p:sp>
      <p:sp>
        <p:nvSpPr>
          <p:cNvPr id="155651" name="Rectangle 2"/>
          <p:cNvSpPr>
            <a:spLocks noGrp="1" noRot="1" noChangeAspect="1" noChangeArrowheads="1" noTextEdit="1"/>
          </p:cNvSpPr>
          <p:nvPr>
            <p:ph type="sldImg"/>
          </p:nvPr>
        </p:nvSpPr>
        <p:spPr>
          <a:xfrm>
            <a:off x="1558925" y="650875"/>
            <a:ext cx="3748088" cy="2811463"/>
          </a:xfrm>
          <a:ln/>
        </p:spPr>
      </p:sp>
      <p:sp>
        <p:nvSpPr>
          <p:cNvPr id="155652" name="Rectangle 3"/>
          <p:cNvSpPr>
            <a:spLocks noGrp="1" noChangeArrowheads="1"/>
          </p:cNvSpPr>
          <p:nvPr>
            <p:ph type="body" idx="1"/>
          </p:nvPr>
        </p:nvSpPr>
        <p:spPr>
          <a:xfrm>
            <a:off x="685800" y="3693226"/>
            <a:ext cx="5556250" cy="50459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ts val="188"/>
              </a:spcBef>
              <a:spcAft>
                <a:spcPct val="0"/>
              </a:spcAft>
              <a:buClrTx/>
              <a:buSzTx/>
              <a:buFontTx/>
              <a:buNone/>
              <a:tabLst/>
              <a:defRPr/>
            </a:pPr>
            <a:r>
              <a:rPr lang="en-US" dirty="0"/>
              <a:t>(2012</a:t>
            </a:r>
            <a:r>
              <a:rPr kumimoji="0" lang="en-US" sz="1200" b="0" i="0" u="none" strike="noStrike" cap="none" normalizeH="0" baseline="0" dirty="0">
                <a:ln>
                  <a:noFill/>
                </a:ln>
                <a:solidFill>
                  <a:schemeClr val="tx1"/>
                </a:solidFill>
                <a:effectLst/>
                <a:latin typeface="Arial"/>
                <a:cs typeface="Arial"/>
              </a:rPr>
              <a:t>-</a:t>
            </a:r>
            <a:r>
              <a:rPr lang="en-US" dirty="0"/>
              <a:t>2016</a:t>
            </a:r>
            <a:r>
              <a:rPr lang="en-US" baseline="0" dirty="0"/>
              <a:t> are estimates)</a:t>
            </a:r>
            <a:endParaRPr lang="en-US" dirty="0"/>
          </a:p>
          <a:p>
            <a:pPr>
              <a:spcBef>
                <a:spcPts val="188"/>
              </a:spcBef>
            </a:pPr>
            <a:endParaRPr lang="en-US" dirty="0"/>
          </a:p>
          <a:p>
            <a:pPr>
              <a:spcBef>
                <a:spcPts val="188"/>
              </a:spcBef>
            </a:pPr>
            <a:r>
              <a:rPr lang="en-US" dirty="0"/>
              <a:t>A later chapter will give more details, but for now, tell students that the government finances its deficits by borrowing from the public. (This borrowing takes the form of selling treasury bonds). Persistent deficits over time imply persistent borrowing, which causes the debt to increase. </a:t>
            </a:r>
          </a:p>
          <a:p>
            <a:pPr>
              <a:spcBef>
                <a:spcPts val="188"/>
              </a:spcBef>
            </a:pPr>
            <a:endParaRPr lang="en-US" dirty="0"/>
          </a:p>
          <a:p>
            <a:pPr>
              <a:spcBef>
                <a:spcPts val="188"/>
              </a:spcBef>
            </a:pPr>
            <a:r>
              <a:rPr lang="en-US" dirty="0"/>
              <a:t>After WW2, occasional budget surpluses allowed the government to retire some of its WW2 debt; also, normal economic growth increased the denominator of the debt-to-GDP ratio. Starting in the early 1980s, corresponding to the beginning of huge and persistent deficits, we see a huge increase in the debt ratio, from 32% in 1981 to 66% in 1995. In the mid 1990s, budget surpluses and rapid growth started to reduce the debt ratio, but it started rising again in 2001 due to the economic slowdown, the Bush tax cuts, and higher spending (Afghanistan and Iraq, war on terrorism, 2002 airline bailout, etc.). </a:t>
            </a:r>
          </a:p>
          <a:p>
            <a:pPr>
              <a:spcBef>
                <a:spcPts val="188"/>
              </a:spcBef>
            </a:pPr>
            <a:endParaRPr lang="en-US" dirty="0"/>
          </a:p>
          <a:p>
            <a:pPr>
              <a:spcBef>
                <a:spcPts val="188"/>
              </a:spcBef>
            </a:pPr>
            <a:r>
              <a:rPr lang="en-US" dirty="0"/>
              <a:t>The recent financial crisis/recession has increased the debt ratio, as revenues have fallen while outlays (the stimulus package, bailouts) have sharply increased. </a:t>
            </a:r>
          </a:p>
          <a:p>
            <a:pPr>
              <a:spcBef>
                <a:spcPts val="188"/>
              </a:spcBef>
            </a:pPr>
            <a:endParaRPr lang="en-US" dirty="0"/>
          </a:p>
          <a:p>
            <a:pPr>
              <a:spcBef>
                <a:spcPts val="188"/>
              </a:spcBef>
            </a:pPr>
            <a:r>
              <a:rPr lang="en-US" dirty="0"/>
              <a:t>Source: http://www.gpoaccess.gov/usbudget/fy11/hist.html </a:t>
            </a:r>
          </a:p>
          <a:p>
            <a:pPr>
              <a:spcBef>
                <a:spcPts val="188"/>
              </a:spcBef>
            </a:pPr>
            <a:r>
              <a:rPr lang="en-US" dirty="0"/>
              <a:t>Budget of the United States Government: Historical Tables Fiscal Year 2011, Table 7.1</a:t>
            </a:r>
          </a:p>
        </p:txBody>
      </p:sp>
    </p:spTree>
    <p:extLst>
      <p:ext uri="{BB962C8B-B14F-4D97-AF65-F5344CB8AC3E}">
        <p14:creationId xmlns:p14="http://schemas.microsoft.com/office/powerpoint/2010/main" val="5933294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DAF5CB-285A-40DA-8438-98BF914BDE33}" type="slidenum">
              <a:rPr lang="en-US" smtClean="0"/>
              <a:pPr eaLnBrk="1" hangingPunct="1"/>
              <a:t>57</a:t>
            </a:fld>
            <a:endParaRPr lang="en-US"/>
          </a:p>
        </p:txBody>
      </p:sp>
      <p:sp>
        <p:nvSpPr>
          <p:cNvPr id="156675" name="Rectangle 2"/>
          <p:cNvSpPr>
            <a:spLocks noGrp="1" noRot="1" noChangeAspect="1" noChangeArrowheads="1" noTextEdit="1"/>
          </p:cNvSpPr>
          <p:nvPr>
            <p:ph type="sldImg"/>
          </p:nvPr>
        </p:nvSpPr>
        <p:spPr>
          <a:xfrm>
            <a:off x="1320800" y="685800"/>
            <a:ext cx="4064000" cy="3048000"/>
          </a:xfrm>
          <a:ln/>
        </p:spPr>
      </p:sp>
      <p:sp>
        <p:nvSpPr>
          <p:cNvPr id="15667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At the end of this chapter, we will briefly consider how things would be different if consumption (and therefore saving) were allowed to depend on the interest rate. </a:t>
            </a:r>
          </a:p>
          <a:p>
            <a:endParaRPr lang="en-US" dirty="0"/>
          </a:p>
          <a:p>
            <a:r>
              <a:rPr lang="en-US" dirty="0"/>
              <a:t>For now, though, they do not. </a:t>
            </a:r>
          </a:p>
        </p:txBody>
      </p:sp>
    </p:spTree>
    <p:extLst>
      <p:ext uri="{BB962C8B-B14F-4D97-AF65-F5344CB8AC3E}">
        <p14:creationId xmlns:p14="http://schemas.microsoft.com/office/powerpoint/2010/main" val="97252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B25FDB-FDF4-47F1-BD11-D92103B7011B}" type="slidenum">
              <a:rPr lang="en-US" smtClean="0"/>
              <a:pPr eaLnBrk="1" hangingPunct="1"/>
              <a:t>58</a:t>
            </a:fld>
            <a:endParaRPr lang="en-US"/>
          </a:p>
        </p:txBody>
      </p:sp>
      <p:sp>
        <p:nvSpPr>
          <p:cNvPr id="157699" name="Rectangle 2"/>
          <p:cNvSpPr>
            <a:spLocks noGrp="1" noRot="1" noChangeAspect="1" noChangeArrowheads="1" noTextEdit="1"/>
          </p:cNvSpPr>
          <p:nvPr>
            <p:ph type="sldImg"/>
          </p:nvPr>
        </p:nvSpPr>
        <p:spPr>
          <a:xfrm>
            <a:off x="1320800" y="685800"/>
            <a:ext cx="4064000" cy="3048000"/>
          </a:xfrm>
          <a:ln/>
        </p:spPr>
      </p:sp>
      <p:sp>
        <p:nvSpPr>
          <p:cNvPr id="15770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1181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B2ECBA-A6B7-452C-886A-7E42CC2A8F3E}" type="slidenum">
              <a:rPr lang="en-US" smtClean="0"/>
              <a:pPr eaLnBrk="1" hangingPunct="1"/>
              <a:t>5</a:t>
            </a:fld>
            <a:endParaRPr lang="en-US"/>
          </a:p>
        </p:txBody>
      </p:sp>
      <p:sp>
        <p:nvSpPr>
          <p:cNvPr id="103427" name="Rectangle 2"/>
          <p:cNvSpPr>
            <a:spLocks noGrp="1" noRot="1" noChangeAspect="1" noChangeArrowheads="1" noTextEdit="1"/>
          </p:cNvSpPr>
          <p:nvPr>
            <p:ph type="sldImg"/>
          </p:nvPr>
        </p:nvSpPr>
        <p:spPr>
          <a:xfrm>
            <a:off x="1319213" y="685800"/>
            <a:ext cx="4064000" cy="3048000"/>
          </a:xfrm>
          <a:ln/>
        </p:spPr>
      </p:sp>
      <p:sp>
        <p:nvSpPr>
          <p:cNvPr id="10342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review includes 7 slides. If you’d like to shorten this chapter, you might consider skipping a few of these slides.  </a:t>
            </a:r>
          </a:p>
        </p:txBody>
      </p:sp>
    </p:spTree>
    <p:extLst>
      <p:ext uri="{BB962C8B-B14F-4D97-AF65-F5344CB8AC3E}">
        <p14:creationId xmlns:p14="http://schemas.microsoft.com/office/powerpoint/2010/main" val="2493344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55E87A-6670-48E3-B5BD-406FC2706B89}" type="slidenum">
              <a:rPr lang="en-US" smtClean="0"/>
              <a:pPr eaLnBrk="1" hangingPunct="1"/>
              <a:t>59</a:t>
            </a:fld>
            <a:endParaRPr lang="en-US"/>
          </a:p>
        </p:txBody>
      </p:sp>
      <p:sp>
        <p:nvSpPr>
          <p:cNvPr id="158723" name="Rectangle 2"/>
          <p:cNvSpPr>
            <a:spLocks noGrp="1" noRot="1" noChangeAspect="1" noChangeArrowheads="1" noTextEdit="1"/>
          </p:cNvSpPr>
          <p:nvPr>
            <p:ph type="sldImg"/>
          </p:nvPr>
        </p:nvSpPr>
        <p:spPr>
          <a:xfrm>
            <a:off x="1319213" y="685800"/>
            <a:ext cx="4064000" cy="3048000"/>
          </a:xfrm>
          <a:ln/>
        </p:spPr>
      </p:sp>
      <p:sp>
        <p:nvSpPr>
          <p:cNvPr id="15872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slide establishes that we can use the loanable funds supply/demand diagram to see how the interest rate that clears the goods market is determined. </a:t>
            </a:r>
          </a:p>
          <a:p>
            <a:endParaRPr lang="en-US" dirty="0"/>
          </a:p>
          <a:p>
            <a:r>
              <a:rPr lang="en-US" dirty="0"/>
              <a:t>Explain that the symbol </a:t>
            </a:r>
            <a:r>
              <a:rPr lang="en-US" dirty="0">
                <a:sym typeface="Symbol" pitchFamily="18" charset="2"/>
              </a:rPr>
              <a:t> means each one implies the other. The thing on the left implies the thing on the right, and vice versa. </a:t>
            </a:r>
          </a:p>
          <a:p>
            <a:endParaRPr lang="en-US" dirty="0"/>
          </a:p>
          <a:p>
            <a:r>
              <a:rPr lang="en-US" dirty="0"/>
              <a:t>More shorthand: “</a:t>
            </a:r>
            <a:r>
              <a:rPr lang="en-US" dirty="0" err="1"/>
              <a:t>eq’m</a:t>
            </a:r>
            <a:r>
              <a:rPr lang="en-US" dirty="0"/>
              <a:t>” is short for “equilibrium” and “L.F.” for “loanable funds.”</a:t>
            </a:r>
          </a:p>
          <a:p>
            <a:endParaRPr lang="en-US" dirty="0"/>
          </a:p>
        </p:txBody>
      </p:sp>
    </p:spTree>
    <p:extLst>
      <p:ext uri="{BB962C8B-B14F-4D97-AF65-F5344CB8AC3E}">
        <p14:creationId xmlns:p14="http://schemas.microsoft.com/office/powerpoint/2010/main" val="2213206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26C0C0-9AEF-4087-B8D4-5734CAEB4934}" type="slidenum">
              <a:rPr lang="en-US" smtClean="0"/>
              <a:pPr eaLnBrk="1" hangingPunct="1"/>
              <a:t>60</a:t>
            </a:fld>
            <a:endParaRPr lang="en-US"/>
          </a:p>
        </p:txBody>
      </p:sp>
      <p:sp>
        <p:nvSpPr>
          <p:cNvPr id="159747" name="Rectangle 2"/>
          <p:cNvSpPr>
            <a:spLocks noGrp="1" noRot="1" noChangeAspect="1" noChangeArrowheads="1" noTextEdit="1"/>
          </p:cNvSpPr>
          <p:nvPr>
            <p:ph type="sldImg"/>
          </p:nvPr>
        </p:nvSpPr>
        <p:spPr>
          <a:xfrm>
            <a:off x="1320800" y="685800"/>
            <a:ext cx="4064000" cy="3048000"/>
          </a:xfrm>
          <a:ln/>
        </p:spPr>
      </p:sp>
      <p:sp>
        <p:nvSpPr>
          <p:cNvPr id="15974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is good general advice for students. They will learn many models in this course. Many exams include questions requiring students to show how some event shifts a curve, and then use the model to analyze its effect on the endogenous variables. If students methodically follow the steps presented on this slide for each model they learn in this course (and other economics courses), they will likely do better on the exams and get more out of the course. </a:t>
            </a:r>
          </a:p>
        </p:txBody>
      </p:sp>
    </p:spTree>
    <p:extLst>
      <p:ext uri="{BB962C8B-B14F-4D97-AF65-F5344CB8AC3E}">
        <p14:creationId xmlns:p14="http://schemas.microsoft.com/office/powerpoint/2010/main" val="189620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285902-EC3C-43FB-BEF0-7AA3CCC27339}" type="slidenum">
              <a:rPr lang="en-US" smtClean="0"/>
              <a:pPr eaLnBrk="1" hangingPunct="1"/>
              <a:t>61</a:t>
            </a:fld>
            <a:endParaRPr lang="en-US"/>
          </a:p>
        </p:txBody>
      </p:sp>
      <p:sp>
        <p:nvSpPr>
          <p:cNvPr id="160771" name="Rectangle 2"/>
          <p:cNvSpPr>
            <a:spLocks noGrp="1" noRot="1" noChangeAspect="1" noChangeArrowheads="1" noTextEdit="1"/>
          </p:cNvSpPr>
          <p:nvPr>
            <p:ph type="sldImg"/>
          </p:nvPr>
        </p:nvSpPr>
        <p:spPr>
          <a:xfrm>
            <a:off x="1320800" y="685800"/>
            <a:ext cx="4064000" cy="3048000"/>
          </a:xfrm>
          <a:ln/>
        </p:spPr>
      </p:sp>
      <p:sp>
        <p:nvSpPr>
          <p:cNvPr id="16077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Continuing from the previous slide, let’s look at all the things that affect the </a:t>
            </a:r>
            <a:r>
              <a:rPr lang="en-US" b="1" i="1" dirty="0"/>
              <a:t>S</a:t>
            </a:r>
            <a:r>
              <a:rPr lang="en-US" dirty="0"/>
              <a:t> curve. Then, we will pick one of those things and use the model to analyze its effects on the endogenous variables. Then, we’ll do the same for the </a:t>
            </a:r>
            <a:r>
              <a:rPr lang="en-US" b="1" i="1" dirty="0">
                <a:latin typeface="Tahoma" pitchFamily="34" charset="0"/>
              </a:rPr>
              <a:t>I</a:t>
            </a:r>
            <a:r>
              <a:rPr lang="en-US" dirty="0"/>
              <a:t> curve. </a:t>
            </a:r>
          </a:p>
        </p:txBody>
      </p:sp>
    </p:spTree>
    <p:extLst>
      <p:ext uri="{BB962C8B-B14F-4D97-AF65-F5344CB8AC3E}">
        <p14:creationId xmlns:p14="http://schemas.microsoft.com/office/powerpoint/2010/main" val="17659374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D49AC5-FB58-469E-BAC7-F60A84062EC0}" type="slidenum">
              <a:rPr lang="en-US" smtClean="0"/>
              <a:pPr eaLnBrk="1" hangingPunct="1"/>
              <a:t>62</a:t>
            </a:fld>
            <a:endParaRPr lang="en-US"/>
          </a:p>
        </p:txBody>
      </p:sp>
      <p:sp>
        <p:nvSpPr>
          <p:cNvPr id="161795" name="Rectangle 2"/>
          <p:cNvSpPr>
            <a:spLocks noGrp="1" noRot="1" noChangeAspect="1" noChangeArrowheads="1" noTextEdit="1"/>
          </p:cNvSpPr>
          <p:nvPr>
            <p:ph type="sldImg"/>
          </p:nvPr>
        </p:nvSpPr>
        <p:spPr>
          <a:xfrm>
            <a:off x="1319213" y="685800"/>
            <a:ext cx="4064000" cy="3048000"/>
          </a:xfrm>
          <a:ln/>
        </p:spPr>
      </p:sp>
      <p:sp>
        <p:nvSpPr>
          <p:cNvPr id="1617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949667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6CEDA7-7A83-4014-90CE-2DDB4B7F87EF}" type="slidenum">
              <a:rPr lang="en-US" smtClean="0"/>
              <a:pPr eaLnBrk="1" hangingPunct="1"/>
              <a:t>63</a:t>
            </a:fld>
            <a:endParaRPr lang="en-US"/>
          </a:p>
        </p:txBody>
      </p:sp>
      <p:sp>
        <p:nvSpPr>
          <p:cNvPr id="162819" name="Rectangle 2"/>
          <p:cNvSpPr>
            <a:spLocks noGrp="1" noRot="1" noChangeAspect="1" noChangeArrowheads="1" noTextEdit="1"/>
          </p:cNvSpPr>
          <p:nvPr>
            <p:ph type="sldImg"/>
          </p:nvPr>
        </p:nvSpPr>
        <p:spPr>
          <a:xfrm>
            <a:off x="1320800" y="685800"/>
            <a:ext cx="4064000" cy="3048000"/>
          </a:xfrm>
          <a:ln/>
        </p:spPr>
      </p:sp>
      <p:sp>
        <p:nvSpPr>
          <p:cNvPr id="1628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792323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AF988C-278B-4186-9C55-FFD244A184C4}" type="slidenum">
              <a:rPr lang="en-US" smtClean="0"/>
              <a:pPr eaLnBrk="1" hangingPunct="1"/>
              <a:t>64</a:t>
            </a:fld>
            <a:endParaRPr lang="en-US"/>
          </a:p>
        </p:txBody>
      </p:sp>
      <p:sp>
        <p:nvSpPr>
          <p:cNvPr id="163843" name="Rectangle 2"/>
          <p:cNvSpPr>
            <a:spLocks noGrp="1" noRot="1" noChangeAspect="1" noChangeArrowheads="1" noTextEdit="1"/>
          </p:cNvSpPr>
          <p:nvPr>
            <p:ph type="sldImg"/>
          </p:nvPr>
        </p:nvSpPr>
        <p:spPr>
          <a:xfrm>
            <a:off x="1319213" y="685800"/>
            <a:ext cx="4064000" cy="3048000"/>
          </a:xfrm>
          <a:ln/>
        </p:spPr>
      </p:sp>
      <p:sp>
        <p:nvSpPr>
          <p:cNvPr id="1638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Display the data line by line, noting that it matches the model’s predictions</a:t>
            </a:r>
            <a:r>
              <a:rPr lang="en-US" sz="1200" kern="1200" dirty="0">
                <a:solidFill>
                  <a:schemeClr val="tx1"/>
                </a:solidFill>
                <a:effectLst/>
                <a:latin typeface="Arial" charset="0"/>
                <a:ea typeface="+mn-ea"/>
                <a:cs typeface="+mn-cs"/>
              </a:rPr>
              <a:t>—</a:t>
            </a:r>
            <a:r>
              <a:rPr lang="en-US" dirty="0"/>
              <a:t>except for investment.</a:t>
            </a:r>
          </a:p>
          <a:p>
            <a:endParaRPr lang="en-US" dirty="0"/>
          </a:p>
          <a:p>
            <a:r>
              <a:rPr lang="en-US" dirty="0"/>
              <a:t>The model says that investment should have fallen as much as savings. Ask students why they think it didn’t. </a:t>
            </a:r>
          </a:p>
          <a:p>
            <a:endParaRPr lang="en-US" dirty="0"/>
          </a:p>
          <a:p>
            <a:r>
              <a:rPr lang="en-US" dirty="0"/>
              <a:t>Answer: In our closed economy model of Chapter 3, the only source of loanable funds is national saving. But the U.S. is actually an open economy. In the face of a fall in national saving (i.e., the domestic supply of loanable funds), firms can finance their investment spending by importing foreign loanable funds. More on this in an upcoming chapter.</a:t>
            </a:r>
          </a:p>
        </p:txBody>
      </p:sp>
    </p:spTree>
    <p:extLst>
      <p:ext uri="{BB962C8B-B14F-4D97-AF65-F5344CB8AC3E}">
        <p14:creationId xmlns:p14="http://schemas.microsoft.com/office/powerpoint/2010/main" val="22757023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may be confused because we are (somehow) changing taxes, but assuming </a:t>
            </a:r>
            <a:r>
              <a:rPr lang="en-US" b="1" i="1" dirty="0"/>
              <a:t>T</a:t>
            </a:r>
            <a:r>
              <a:rPr lang="en-US" dirty="0"/>
              <a:t> is unchanged. Taxes have different effects. The total amount of taxes (</a:t>
            </a:r>
            <a:r>
              <a:rPr lang="en-US" b="1" i="1" dirty="0"/>
              <a:t>T </a:t>
            </a:r>
            <a:r>
              <a:rPr lang="en-US" dirty="0"/>
              <a:t>) affects disposable income. But even if we hold total taxes constant, a change in the structure or composition of taxes can have effects. Here, by holding total taxes constant, we ensure that neither disposable income nor public saving change, yet the composition of taxes changes to give consumers an incentive to increase their saving. </a:t>
            </a:r>
          </a:p>
          <a:p>
            <a:endParaRPr lang="en-US" dirty="0"/>
          </a:p>
          <a:p>
            <a:r>
              <a:rPr lang="en-US" dirty="0"/>
              <a:t>Answer: The vertical</a:t>
            </a:r>
            <a:r>
              <a:rPr lang="en-US" baseline="0" dirty="0"/>
              <a:t> </a:t>
            </a:r>
            <a:r>
              <a:rPr lang="en-US" i="1" baseline="0" dirty="0"/>
              <a:t>S</a:t>
            </a:r>
            <a:r>
              <a:rPr lang="en-US" baseline="0" dirty="0"/>
              <a:t> curve shifts right, causing the interest rate to fall and investment to rise. These effects are exactly the opposite as pictured in the “Reagan deficits” case study a few slides earlier.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85E9FA-BB47-41D0-A3C4-04D5A251731D}" type="slidenum">
              <a:rPr lang="en-US" smtClean="0"/>
              <a:pPr eaLnBrk="1" hangingPunct="1"/>
              <a:t>66</a:t>
            </a:fld>
            <a:endParaRPr lang="en-US"/>
          </a:p>
        </p:txBody>
      </p:sp>
      <p:sp>
        <p:nvSpPr>
          <p:cNvPr id="165891" name="Rectangle 2"/>
          <p:cNvSpPr>
            <a:spLocks noGrp="1" noRot="1" noChangeAspect="1" noChangeArrowheads="1" noTextEdit="1"/>
          </p:cNvSpPr>
          <p:nvPr>
            <p:ph type="sldImg"/>
          </p:nvPr>
        </p:nvSpPr>
        <p:spPr>
          <a:xfrm>
            <a:off x="1320800" y="685800"/>
            <a:ext cx="4064000" cy="3048000"/>
          </a:xfrm>
          <a:ln/>
        </p:spPr>
      </p:sp>
      <p:sp>
        <p:nvSpPr>
          <p:cNvPr id="1658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03873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28FB28-338A-46F2-9816-0D42A4DCD9F1}" type="slidenum">
              <a:rPr lang="en-US" smtClean="0"/>
              <a:pPr eaLnBrk="1" hangingPunct="1"/>
              <a:t>67</a:t>
            </a:fld>
            <a:endParaRPr lang="en-US"/>
          </a:p>
        </p:txBody>
      </p:sp>
      <p:sp>
        <p:nvSpPr>
          <p:cNvPr id="166915" name="Rectangle 2"/>
          <p:cNvSpPr>
            <a:spLocks noGrp="1" noRot="1" noChangeAspect="1" noChangeArrowheads="1" noTextEdit="1"/>
          </p:cNvSpPr>
          <p:nvPr>
            <p:ph type="sldImg"/>
          </p:nvPr>
        </p:nvSpPr>
        <p:spPr>
          <a:xfrm>
            <a:off x="1320800" y="685800"/>
            <a:ext cx="4064000" cy="3048000"/>
          </a:xfrm>
          <a:ln/>
        </p:spPr>
      </p:sp>
      <p:sp>
        <p:nvSpPr>
          <p:cNvPr id="1669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40838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BBD572-561F-4BEE-91CB-B4E8CB20ED07}" type="slidenum">
              <a:rPr lang="en-US" smtClean="0"/>
              <a:pPr eaLnBrk="1" hangingPunct="1"/>
              <a:t>68</a:t>
            </a:fld>
            <a:endParaRPr lang="en-US"/>
          </a:p>
        </p:txBody>
      </p:sp>
      <p:sp>
        <p:nvSpPr>
          <p:cNvPr id="167939" name="Rectangle 2"/>
          <p:cNvSpPr>
            <a:spLocks noGrp="1" noRot="1" noChangeAspect="1" noChangeArrowheads="1" noTextEdit="1"/>
          </p:cNvSpPr>
          <p:nvPr>
            <p:ph type="sldImg"/>
          </p:nvPr>
        </p:nvSpPr>
        <p:spPr>
          <a:xfrm>
            <a:off x="1320800" y="685800"/>
            <a:ext cx="4064000" cy="3048000"/>
          </a:xfrm>
          <a:ln/>
        </p:spPr>
      </p:sp>
      <p:sp>
        <p:nvSpPr>
          <p:cNvPr id="149508" name="Rectangle 3"/>
          <p:cNvSpPr>
            <a:spLocks noGrp="1" noChangeArrowheads="1"/>
          </p:cNvSpPr>
          <p:nvPr>
            <p:ph type="body" idx="1"/>
          </p:nvPr>
        </p:nvSpPr>
        <p:spPr>
          <a:xfrm>
            <a:off x="914400" y="3886200"/>
            <a:ext cx="5029200" cy="4572000"/>
          </a:xfrm>
          <a:ln/>
        </p:spPr>
        <p:txBody>
          <a:bodyPr/>
          <a:lstStyle/>
          <a:p>
            <a:pPr>
              <a:defRPr/>
            </a:pPr>
            <a:r>
              <a:rPr lang="en-US" dirty="0"/>
              <a:t>Suggestion: Display these questions and give your students 3-4 minutes, working in pairs, to try to find the answers. Then display the analysis on the next slide. </a:t>
            </a:r>
          </a:p>
          <a:p>
            <a:pPr>
              <a:defRPr/>
            </a:pPr>
            <a:endParaRPr lang="en-US" dirty="0"/>
          </a:p>
          <a:p>
            <a:pPr>
              <a:defRPr/>
            </a:pPr>
            <a:r>
              <a:rPr lang="en-US" dirty="0"/>
              <a:t>Reasons why saving might depend on </a:t>
            </a:r>
            <a:r>
              <a:rPr lang="en-US" i="1" dirty="0"/>
              <a:t>r</a:t>
            </a:r>
            <a:r>
              <a:rPr lang="en-US" dirty="0"/>
              <a:t>:</a:t>
            </a:r>
          </a:p>
          <a:p>
            <a:pPr marL="228600" indent="-228600">
              <a:buFontTx/>
              <a:buAutoNum type="arabicParenR"/>
              <a:defRPr/>
            </a:pPr>
            <a:r>
              <a:rPr lang="en-US" dirty="0"/>
              <a:t>An increase in </a:t>
            </a:r>
            <a:r>
              <a:rPr lang="en-US" i="1" dirty="0"/>
              <a:t>r</a:t>
            </a:r>
            <a:r>
              <a:rPr lang="en-US" dirty="0"/>
              <a:t> makes saving more attractive and increases the reward for postponing consumption.</a:t>
            </a:r>
          </a:p>
          <a:p>
            <a:pPr marL="228600" indent="-228600">
              <a:buFontTx/>
              <a:buAutoNum type="arabicParenR"/>
              <a:defRPr/>
            </a:pPr>
            <a:r>
              <a:rPr lang="en-US" dirty="0"/>
              <a:t>Many consumers finance their spending on big-ticket items like cars and furniture, and an increase in </a:t>
            </a:r>
            <a:r>
              <a:rPr lang="en-US" i="1" dirty="0"/>
              <a:t>r</a:t>
            </a:r>
            <a:r>
              <a:rPr lang="en-US" dirty="0"/>
              <a:t> makes such borrowing more expensive. </a:t>
            </a:r>
          </a:p>
          <a:p>
            <a:pPr marL="228600" indent="-228600">
              <a:buFontTx/>
              <a:buAutoNum type="arabicParenR"/>
              <a:defRPr/>
            </a:pPr>
            <a:r>
              <a:rPr lang="en-US" dirty="0"/>
              <a:t>However, an increase in</a:t>
            </a:r>
            <a:r>
              <a:rPr lang="en-US" i="1" dirty="0"/>
              <a:t> r </a:t>
            </a:r>
            <a:r>
              <a:rPr lang="en-US" dirty="0"/>
              <a:t>might also reduce saving through the income effect: A higher interest rate makes net savers better off, so they purchase more of all “normal” goods. If current consumption is a normal good, then it will rise and saving will fall. It is usually assumed that the substitution effect is at least as great as the income effect, so that an increase in the interest rate will either increase saving or leave saving unchanged. </a:t>
            </a:r>
          </a:p>
        </p:txBody>
      </p:sp>
    </p:spTree>
    <p:extLst>
      <p:ext uri="{BB962C8B-B14F-4D97-AF65-F5344CB8AC3E}">
        <p14:creationId xmlns:p14="http://schemas.microsoft.com/office/powerpoint/2010/main" val="332423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C55C5C-3B20-462E-8F2E-02746643B110}" type="slidenum">
              <a:rPr lang="en-US" smtClean="0"/>
              <a:pPr eaLnBrk="1" hangingPunct="1"/>
              <a:t>6</a:t>
            </a:fld>
            <a:endParaRPr lang="en-US"/>
          </a:p>
        </p:txBody>
      </p:sp>
      <p:sp>
        <p:nvSpPr>
          <p:cNvPr id="104451" name="Rectangle 2"/>
          <p:cNvSpPr>
            <a:spLocks noGrp="1" noRot="1" noChangeAspect="1" noChangeArrowheads="1" noTextEdit="1"/>
          </p:cNvSpPr>
          <p:nvPr>
            <p:ph type="sldImg"/>
          </p:nvPr>
        </p:nvSpPr>
        <p:spPr>
          <a:xfrm>
            <a:off x="1558925" y="650875"/>
            <a:ext cx="3748088" cy="2811463"/>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6696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ECD402-1FF9-4691-B444-2E727E6717F5}" type="slidenum">
              <a:rPr lang="en-US" smtClean="0"/>
              <a:pPr eaLnBrk="1" hangingPunct="1"/>
              <a:t>69</a:t>
            </a:fld>
            <a:endParaRPr lang="en-US"/>
          </a:p>
        </p:txBody>
      </p:sp>
      <p:sp>
        <p:nvSpPr>
          <p:cNvPr id="168963" name="Rectangle 2"/>
          <p:cNvSpPr>
            <a:spLocks noGrp="1" noRot="1" noChangeAspect="1" noChangeArrowheads="1" noTextEdit="1"/>
          </p:cNvSpPr>
          <p:nvPr>
            <p:ph type="sldImg"/>
          </p:nvPr>
        </p:nvSpPr>
        <p:spPr>
          <a:xfrm>
            <a:off x="1558925" y="650875"/>
            <a:ext cx="3748088" cy="2811463"/>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789684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090614-9631-40E1-96CF-E17DB2CE27B9}" type="slidenum">
              <a:rPr lang="en-US" smtClean="0"/>
              <a:pPr eaLnBrk="1" hangingPunct="1"/>
              <a:t>7</a:t>
            </a:fld>
            <a:endParaRPr lang="en-US"/>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9344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save time, ask half the class to do (a) and the other half to do (b). </a:t>
            </a:r>
          </a:p>
          <a:p>
            <a:endParaRPr lang="en-US" baseline="0" dirty="0"/>
          </a:p>
          <a:p>
            <a:r>
              <a:rPr lang="en-US" dirty="0"/>
              <a:t>To improve</a:t>
            </a:r>
            <a:r>
              <a:rPr lang="en-US" baseline="0" dirty="0"/>
              <a:t> learning, pair students up. Ask one student in each to do (a), the other to do (b), then have each one teach their problem to the other.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8</a:t>
            </a:fld>
            <a:endParaRPr lang="en-US"/>
          </a:p>
        </p:txBody>
      </p:sp>
    </p:spTree>
    <p:extLst>
      <p:ext uri="{BB962C8B-B14F-4D97-AF65-F5344CB8AC3E}">
        <p14:creationId xmlns:p14="http://schemas.microsoft.com/office/powerpoint/2010/main" val="1342530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National Income: </a:t>
            </a:r>
            <a:br>
              <a:rPr lang="en-US" sz="3600" b="1" dirty="0">
                <a:solidFill>
                  <a:srgbClr val="FFEAD5"/>
                </a:solidFill>
                <a:effectLst>
                  <a:outerShdw blurRad="12700" dist="38100" dir="2700000" algn="tl" rotWithShape="0">
                    <a:schemeClr val="tx1">
                      <a:alpha val="67000"/>
                    </a:schemeClr>
                  </a:outerShdw>
                </a:effectLst>
                <a:latin typeface="+mj-lt"/>
              </a:rPr>
            </a:br>
            <a:r>
              <a:rPr lang="en-US" sz="3600" b="1" dirty="0">
                <a:solidFill>
                  <a:srgbClr val="FFEAD5"/>
                </a:solidFill>
                <a:effectLst>
                  <a:outerShdw blurRad="12700" dist="38100" dir="2700000" algn="tl" rotWithShape="0">
                    <a:schemeClr val="tx1">
                      <a:alpha val="67000"/>
                    </a:schemeClr>
                  </a:outerShdw>
                </a:effectLst>
                <a:latin typeface="+mj-lt"/>
              </a:rPr>
              <a:t>Where It</a:t>
            </a:r>
            <a:r>
              <a:rPr lang="en-US" sz="3600" b="1" baseline="0" dirty="0">
                <a:solidFill>
                  <a:srgbClr val="FFEAD5"/>
                </a:solidFill>
                <a:effectLst>
                  <a:outerShdw blurRad="12700" dist="38100" dir="2700000" algn="tl" rotWithShape="0">
                    <a:schemeClr val="tx1">
                      <a:alpha val="67000"/>
                    </a:schemeClr>
                  </a:outerShdw>
                </a:effectLst>
                <a:latin typeface="+mj-lt"/>
              </a:rPr>
              <a:t> Comes From </a:t>
            </a:r>
            <a:br>
              <a:rPr lang="en-US" sz="3600" b="1" baseline="0" dirty="0">
                <a:solidFill>
                  <a:srgbClr val="FFEAD5"/>
                </a:solidFill>
                <a:effectLst>
                  <a:outerShdw blurRad="12700" dist="38100" dir="2700000" algn="tl" rotWithShape="0">
                    <a:schemeClr val="tx1">
                      <a:alpha val="67000"/>
                    </a:schemeClr>
                  </a:outerShdw>
                </a:effectLst>
                <a:latin typeface="+mj-lt"/>
              </a:rPr>
            </a:br>
            <a:r>
              <a:rPr lang="en-US" sz="3600" b="1" baseline="0" dirty="0">
                <a:solidFill>
                  <a:srgbClr val="FFEAD5"/>
                </a:solidFill>
                <a:effectLst>
                  <a:outerShdw blurRad="12700" dist="38100" dir="2700000" algn="tl" rotWithShape="0">
                    <a:schemeClr val="tx1">
                      <a:alpha val="67000"/>
                    </a:schemeClr>
                  </a:outerShdw>
                </a:effectLst>
                <a:latin typeface="+mj-lt"/>
              </a:rPr>
              <a:t>and Where It Goes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3</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3</a:t>
            </a:r>
            <a:r>
              <a:rPr lang="en-US" sz="1700" dirty="0">
                <a:solidFill>
                  <a:srgbClr val="198A46"/>
                </a:solidFill>
                <a:cs typeface="+mn-cs"/>
              </a:rPr>
              <a:t>  </a:t>
            </a:r>
            <a:r>
              <a:rPr lang="en-US" sz="2100" dirty="0">
                <a:solidFill>
                  <a:srgbClr val="198A46"/>
                </a:solidFill>
                <a:cs typeface="+mn-cs"/>
              </a:rPr>
              <a:t>National Income</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notesSlide" Target="../notesSlides/notesSlide10.xml"/><Relationship Id="rId7" Type="http://schemas.openxmlformats.org/officeDocument/2006/relationships/image" Target="../media/image15.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18.wmf"/><Relationship Id="rId5" Type="http://schemas.openxmlformats.org/officeDocument/2006/relationships/image" Target="../media/image1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hart" Target="../charts/chart1.xml"/><Relationship Id="rId5" Type="http://schemas.openxmlformats.org/officeDocument/2006/relationships/image" Target="../media/image23.png"/><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25.wmf"/><Relationship Id="rId4" Type="http://schemas.openxmlformats.org/officeDocument/2006/relationships/oleObject" Target="../embeddings/oleObject29.bin"/><Relationship Id="rId9" Type="http://schemas.openxmlformats.org/officeDocument/2006/relationships/image" Target="../media/image2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8.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wmf"/><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4.wmf"/><Relationship Id="rId3" Type="http://schemas.openxmlformats.org/officeDocument/2006/relationships/notesSlide" Target="../notesSlides/notesSlide32.xml"/><Relationship Id="rId7" Type="http://schemas.openxmlformats.org/officeDocument/2006/relationships/image" Target="../media/image31.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w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36.wmf"/><Relationship Id="rId4" Type="http://schemas.openxmlformats.org/officeDocument/2006/relationships/oleObject" Target="../embeddings/oleObject4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4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46.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4.bin"/><Relationship Id="rId5" Type="http://schemas.openxmlformats.org/officeDocument/2006/relationships/image" Target="../media/image39.wmf"/><Relationship Id="rId4" Type="http://schemas.openxmlformats.org/officeDocument/2006/relationships/oleObject" Target="../embeddings/oleObject43.bin"/><Relationship Id="rId9" Type="http://schemas.openxmlformats.org/officeDocument/2006/relationships/image" Target="../media/image4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2.wmf"/><Relationship Id="rId4" Type="http://schemas.openxmlformats.org/officeDocument/2006/relationships/oleObject" Target="../embeddings/oleObject46.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47.wmf"/><Relationship Id="rId18" Type="http://schemas.openxmlformats.org/officeDocument/2006/relationships/oleObject" Target="../embeddings/oleObject54.bin"/><Relationship Id="rId3" Type="http://schemas.openxmlformats.org/officeDocument/2006/relationships/notesSlide" Target="../notesSlides/notesSlide54.xml"/><Relationship Id="rId21" Type="http://schemas.openxmlformats.org/officeDocument/2006/relationships/image" Target="../media/image51.wmf"/><Relationship Id="rId7" Type="http://schemas.openxmlformats.org/officeDocument/2006/relationships/image" Target="../media/image44.wmf"/><Relationship Id="rId12" Type="http://schemas.openxmlformats.org/officeDocument/2006/relationships/oleObject" Target="../embeddings/oleObject51.bin"/><Relationship Id="rId17"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oleObject" Target="../embeddings/oleObject53.bin"/><Relationship Id="rId20" Type="http://schemas.openxmlformats.org/officeDocument/2006/relationships/oleObject" Target="../embeddings/oleObject55.bin"/><Relationship Id="rId1" Type="http://schemas.openxmlformats.org/officeDocument/2006/relationships/vmlDrawing" Target="../drawings/vmlDrawing20.vml"/><Relationship Id="rId6" Type="http://schemas.openxmlformats.org/officeDocument/2006/relationships/oleObject" Target="../embeddings/oleObject48.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50.bin"/><Relationship Id="rId19" Type="http://schemas.openxmlformats.org/officeDocument/2006/relationships/image" Target="../media/image50.wmf"/><Relationship Id="rId4" Type="http://schemas.openxmlformats.org/officeDocument/2006/relationships/oleObject" Target="../embeddings/oleObject47.bin"/><Relationship Id="rId9" Type="http://schemas.openxmlformats.org/officeDocument/2006/relationships/image" Target="../media/image45.wmf"/><Relationship Id="rId14" Type="http://schemas.openxmlformats.org/officeDocument/2006/relationships/oleObject" Target="../embeddings/oleObject5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vmlDrawing" Target="../drawings/vmlDrawing21.vml"/><Relationship Id="rId5" Type="http://schemas.openxmlformats.org/officeDocument/2006/relationships/image" Target="../media/image52.wmf"/><Relationship Id="rId4" Type="http://schemas.openxmlformats.org/officeDocument/2006/relationships/oleObject" Target="../embeddings/oleObject56.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52.wmf"/><Relationship Id="rId4" Type="http://schemas.openxmlformats.org/officeDocument/2006/relationships/oleObject" Target="../embeddings/oleObject57.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3.wmf"/><Relationship Id="rId4" Type="http://schemas.openxmlformats.org/officeDocument/2006/relationships/oleObject" Target="../embeddings/oleObject58.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63.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0.bin"/><Relationship Id="rId5" Type="http://schemas.openxmlformats.org/officeDocument/2006/relationships/image" Target="../media/image52.wmf"/><Relationship Id="rId4" Type="http://schemas.openxmlformats.org/officeDocument/2006/relationships/oleObject" Target="../embeddings/oleObject59.bin"/><Relationship Id="rId9" Type="http://schemas.openxmlformats.org/officeDocument/2006/relationships/image" Target="../media/image55.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57.wmf"/><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63.bin"/><Relationship Id="rId5" Type="http://schemas.openxmlformats.org/officeDocument/2006/relationships/image" Target="../media/image56.wmf"/><Relationship Id="rId4" Type="http://schemas.openxmlformats.org/officeDocument/2006/relationships/oleObject" Target="../embeddings/oleObject62.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8.wmf"/><Relationship Id="rId4" Type="http://schemas.openxmlformats.org/officeDocument/2006/relationships/oleObject" Target="../embeddings/oleObject6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vmlDrawing" Target="../drawings/vmlDrawing27.vml"/><Relationship Id="rId5" Type="http://schemas.openxmlformats.org/officeDocument/2006/relationships/image" Target="../media/image59.wmf"/><Relationship Id="rId4" Type="http://schemas.openxmlformats.org/officeDocument/2006/relationships/oleObject" Target="../embeddings/oleObject65.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(a)</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822057771"/>
              </p:ext>
            </p:extLst>
          </p:nvPr>
        </p:nvGraphicFramePr>
        <p:xfrm>
          <a:off x="881063" y="1551500"/>
          <a:ext cx="2244725" cy="955675"/>
        </p:xfrm>
        <a:graphic>
          <a:graphicData uri="http://schemas.openxmlformats.org/presentationml/2006/ole">
            <mc:AlternateContent xmlns:mc="http://schemas.openxmlformats.org/markup-compatibility/2006">
              <mc:Choice xmlns:v="urn:schemas-microsoft-com:vml" Requires="v">
                <p:oleObj spid="_x0000_s4098" name="Equation" r:id="rId4" imgW="990600" imgH="419100" progId="Equation.DSMT4">
                  <p:embed/>
                </p:oleObj>
              </mc:Choice>
              <mc:Fallback>
                <p:oleObj name="Equation" r:id="rId4" imgW="990600" imgH="4191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1551500"/>
                        <a:ext cx="2244725"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039546027"/>
              </p:ext>
            </p:extLst>
          </p:nvPr>
        </p:nvGraphicFramePr>
        <p:xfrm>
          <a:off x="893763" y="2742125"/>
          <a:ext cx="3022600" cy="955675"/>
        </p:xfrm>
        <a:graphic>
          <a:graphicData uri="http://schemas.openxmlformats.org/presentationml/2006/ole">
            <mc:AlternateContent xmlns:mc="http://schemas.openxmlformats.org/markup-compatibility/2006">
              <mc:Choice xmlns:v="urn:schemas-microsoft-com:vml" Requires="v">
                <p:oleObj spid="_x0000_s4099" name="Equation" r:id="rId6" imgW="1333500" imgH="419100" progId="Equation.DSMT4">
                  <p:embed/>
                </p:oleObj>
              </mc:Choice>
              <mc:Fallback>
                <p:oleObj name="Equation" r:id="rId6" imgW="1333500" imgH="419100"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763" y="2742125"/>
                        <a:ext cx="3022600"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25974579"/>
              </p:ext>
            </p:extLst>
          </p:nvPr>
        </p:nvGraphicFramePr>
        <p:xfrm>
          <a:off x="4062413" y="2769113"/>
          <a:ext cx="1295400" cy="955675"/>
        </p:xfrm>
        <a:graphic>
          <a:graphicData uri="http://schemas.openxmlformats.org/presentationml/2006/ole">
            <mc:AlternateContent xmlns:mc="http://schemas.openxmlformats.org/markup-compatibility/2006">
              <mc:Choice xmlns:v="urn:schemas-microsoft-com:vml" Requires="v">
                <p:oleObj spid="_x0000_s4100" name="Equation" r:id="rId8" imgW="571252" imgH="418918" progId="Equation.DSMT4">
                  <p:embed/>
                </p:oleObj>
              </mc:Choice>
              <mc:Fallback>
                <p:oleObj name="Equation" r:id="rId8" imgW="571252" imgH="418918"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2413" y="2769113"/>
                        <a:ext cx="1295400"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1997916620"/>
              </p:ext>
            </p:extLst>
          </p:nvPr>
        </p:nvGraphicFramePr>
        <p:xfrm>
          <a:off x="5534025" y="2780225"/>
          <a:ext cx="1209675" cy="955675"/>
        </p:xfrm>
        <a:graphic>
          <a:graphicData uri="http://schemas.openxmlformats.org/presentationml/2006/ole">
            <mc:AlternateContent xmlns:mc="http://schemas.openxmlformats.org/markup-compatibility/2006">
              <mc:Choice xmlns:v="urn:schemas-microsoft-com:vml" Requires="v">
                <p:oleObj spid="_x0000_s4101" name="Equation" r:id="rId10" imgW="533169" imgH="418918" progId="Equation.DSMT4">
                  <p:embed/>
                </p:oleObj>
              </mc:Choice>
              <mc:Fallback>
                <p:oleObj name="Equation" r:id="rId10" imgW="533169" imgH="418918"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4025" y="2780225"/>
                        <a:ext cx="1209675"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450012617"/>
              </p:ext>
            </p:extLst>
          </p:nvPr>
        </p:nvGraphicFramePr>
        <p:xfrm>
          <a:off x="5575300" y="3983550"/>
          <a:ext cx="1811338" cy="463550"/>
        </p:xfrm>
        <a:graphic>
          <a:graphicData uri="http://schemas.openxmlformats.org/presentationml/2006/ole">
            <mc:AlternateContent xmlns:mc="http://schemas.openxmlformats.org/markup-compatibility/2006">
              <mc:Choice xmlns:v="urn:schemas-microsoft-com:vml" Requires="v">
                <p:oleObj spid="_x0000_s4102" name="Equation" r:id="rId12" imgW="799753" imgH="203112" progId="Equation.DSMT4">
                  <p:embed/>
                </p:oleObj>
              </mc:Choice>
              <mc:Fallback>
                <p:oleObj name="Equation" r:id="rId12" imgW="799753" imgH="203112" progId="Equation.DSMT4">
                  <p:embed/>
                  <p:pic>
                    <p:nvPicPr>
                      <p:cNvPr id="11"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5300" y="3983550"/>
                        <a:ext cx="1811338"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2" name="Text Box 14"/>
          <p:cNvSpPr txBox="1">
            <a:spLocks noChangeArrowheads="1"/>
          </p:cNvSpPr>
          <p:nvPr/>
        </p:nvSpPr>
        <p:spPr bwMode="auto">
          <a:xfrm>
            <a:off x="4808538" y="4894775"/>
            <a:ext cx="3051175"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FF0000"/>
                </a:solidFill>
              </a:rPr>
              <a:t>constant returns to scale for any </a:t>
            </a:r>
            <a:r>
              <a:rPr lang="en-US" sz="2600" b="1" i="1">
                <a:solidFill>
                  <a:srgbClr val="FF0000"/>
                </a:solidFill>
              </a:rPr>
              <a:t>z</a:t>
            </a:r>
            <a:r>
              <a:rPr lang="en-US" sz="2600" i="1">
                <a:solidFill>
                  <a:srgbClr val="FF0000"/>
                </a:solidFill>
              </a:rPr>
              <a:t> &gt; 0</a:t>
            </a:r>
          </a:p>
        </p:txBody>
      </p:sp>
    </p:spTree>
    <p:extLst>
      <p:ext uri="{BB962C8B-B14F-4D97-AF65-F5344CB8AC3E}">
        <p14:creationId xmlns:p14="http://schemas.microsoft.com/office/powerpoint/2010/main" val="1572579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(b)</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10</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133390510"/>
              </p:ext>
            </p:extLst>
          </p:nvPr>
        </p:nvGraphicFramePr>
        <p:xfrm>
          <a:off x="908050" y="1729425"/>
          <a:ext cx="2589213" cy="463550"/>
        </p:xfrm>
        <a:graphic>
          <a:graphicData uri="http://schemas.openxmlformats.org/presentationml/2006/ole">
            <mc:AlternateContent xmlns:mc="http://schemas.openxmlformats.org/markup-compatibility/2006">
              <mc:Choice xmlns:v="urn:schemas-microsoft-com:vml" Requires="v">
                <p:oleObj spid="_x0000_s5122" name="Equation" r:id="rId4" imgW="1143000" imgH="203200" progId="Equation.DSMT4">
                  <p:embed/>
                </p:oleObj>
              </mc:Choice>
              <mc:Fallback>
                <p:oleObj name="Equation" r:id="rId4" imgW="1143000" imgH="2032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50" y="1729425"/>
                        <a:ext cx="2589213"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942878397"/>
              </p:ext>
            </p:extLst>
          </p:nvPr>
        </p:nvGraphicFramePr>
        <p:xfrm>
          <a:off x="976313" y="2650175"/>
          <a:ext cx="3309937" cy="463550"/>
        </p:xfrm>
        <a:graphic>
          <a:graphicData uri="http://schemas.openxmlformats.org/presentationml/2006/ole">
            <mc:AlternateContent xmlns:mc="http://schemas.openxmlformats.org/markup-compatibility/2006">
              <mc:Choice xmlns:v="urn:schemas-microsoft-com:vml" Requires="v">
                <p:oleObj spid="_x0000_s5123" name="Equation" r:id="rId6" imgW="1459866" imgH="203112" progId="Equation.DSMT4">
                  <p:embed/>
                </p:oleObj>
              </mc:Choice>
              <mc:Fallback>
                <p:oleObj name="Equation" r:id="rId6" imgW="1459866" imgH="203112"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313" y="2650175"/>
                        <a:ext cx="3309937"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86859637"/>
              </p:ext>
            </p:extLst>
          </p:nvPr>
        </p:nvGraphicFramePr>
        <p:xfrm>
          <a:off x="2617788" y="3482025"/>
          <a:ext cx="1725612" cy="461963"/>
        </p:xfrm>
        <a:graphic>
          <a:graphicData uri="http://schemas.openxmlformats.org/presentationml/2006/ole">
            <mc:AlternateContent xmlns:mc="http://schemas.openxmlformats.org/markup-compatibility/2006">
              <mc:Choice xmlns:v="urn:schemas-microsoft-com:vml" Requires="v">
                <p:oleObj spid="_x0000_s5124" name="Equation" r:id="rId8" imgW="761669" imgH="203112" progId="Equation.DSMT4">
                  <p:embed/>
                </p:oleObj>
              </mc:Choice>
              <mc:Fallback>
                <p:oleObj name="Equation" r:id="rId8" imgW="761669" imgH="203112"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3482025"/>
                        <a:ext cx="1725612"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791424294"/>
              </p:ext>
            </p:extLst>
          </p:nvPr>
        </p:nvGraphicFramePr>
        <p:xfrm>
          <a:off x="2616200" y="4420238"/>
          <a:ext cx="1811338" cy="463550"/>
        </p:xfrm>
        <a:graphic>
          <a:graphicData uri="http://schemas.openxmlformats.org/presentationml/2006/ole">
            <mc:AlternateContent xmlns:mc="http://schemas.openxmlformats.org/markup-compatibility/2006">
              <mc:Choice xmlns:v="urn:schemas-microsoft-com:vml" Requires="v">
                <p:oleObj spid="_x0000_s5125" name="Equation" r:id="rId10" imgW="799753" imgH="203112" progId="Equation.DSMT4">
                  <p:embed/>
                </p:oleObj>
              </mc:Choice>
              <mc:Fallback>
                <p:oleObj name="Equation" r:id="rId10" imgW="799753" imgH="203112"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6200" y="4420238"/>
                        <a:ext cx="1811338"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1" name="Text Box 7"/>
          <p:cNvSpPr txBox="1">
            <a:spLocks noChangeArrowheads="1"/>
          </p:cNvSpPr>
          <p:nvPr/>
        </p:nvSpPr>
        <p:spPr bwMode="auto">
          <a:xfrm>
            <a:off x="4970463" y="4221800"/>
            <a:ext cx="3051175"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CC0000"/>
                </a:solidFill>
              </a:rPr>
              <a:t>constant returns to scale for any </a:t>
            </a:r>
            <a:r>
              <a:rPr lang="en-US" sz="2600" b="1" i="1">
                <a:solidFill>
                  <a:srgbClr val="CC0000"/>
                </a:solidFill>
              </a:rPr>
              <a:t>z</a:t>
            </a:r>
            <a:r>
              <a:rPr lang="en-US" sz="2600" i="1">
                <a:solidFill>
                  <a:srgbClr val="CC0000"/>
                </a:solidFill>
              </a:rPr>
              <a:t> &gt; 0</a:t>
            </a:r>
          </a:p>
        </p:txBody>
      </p:sp>
    </p:spTree>
    <p:extLst>
      <p:ext uri="{BB962C8B-B14F-4D97-AF65-F5344CB8AC3E}">
        <p14:creationId xmlns:p14="http://schemas.microsoft.com/office/powerpoint/2010/main" val="827923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69913" y="344488"/>
            <a:ext cx="7880350" cy="866775"/>
          </a:xfrm>
        </p:spPr>
        <p:txBody>
          <a:bodyPr/>
          <a:lstStyle/>
          <a:p>
            <a:pPr eaLnBrk="1" hangingPunct="1"/>
            <a:r>
              <a:rPr lang="en-US"/>
              <a:t>Assumptions</a:t>
            </a:r>
          </a:p>
        </p:txBody>
      </p:sp>
      <p:sp>
        <p:nvSpPr>
          <p:cNvPr id="7172" name="Rectangle 3"/>
          <p:cNvSpPr>
            <a:spLocks noGrp="1" noChangeArrowheads="1"/>
          </p:cNvSpPr>
          <p:nvPr>
            <p:ph type="body" idx="1"/>
          </p:nvPr>
        </p:nvSpPr>
        <p:spPr>
          <a:xfrm>
            <a:off x="762000" y="1371600"/>
            <a:ext cx="7391400" cy="3124200"/>
          </a:xfrm>
        </p:spPr>
        <p:txBody>
          <a:bodyPr/>
          <a:lstStyle/>
          <a:p>
            <a:pPr marL="461963" indent="-461963" eaLnBrk="1" hangingPunct="1">
              <a:spcBef>
                <a:spcPct val="30000"/>
              </a:spcBef>
              <a:buSzPct val="90000"/>
              <a:buFont typeface="Wingdings" pitchFamily="2" charset="2"/>
              <a:buAutoNum type="arabicPeriod"/>
            </a:pPr>
            <a:r>
              <a:rPr lang="en-US" sz="2700" dirty="0"/>
              <a:t>Technology is fixed.</a:t>
            </a:r>
          </a:p>
          <a:p>
            <a:pPr marL="461963" indent="-461963" eaLnBrk="1" hangingPunct="1">
              <a:buSzPct val="90000"/>
              <a:buFont typeface="Wingdings" pitchFamily="2" charset="2"/>
              <a:buAutoNum type="arabicPeriod"/>
            </a:pPr>
            <a:r>
              <a:rPr lang="en-US" sz="2700" dirty="0"/>
              <a:t>The economy’s supplies of capital and labor are fixed at:</a:t>
            </a:r>
          </a:p>
        </p:txBody>
      </p:sp>
      <p:graphicFrame>
        <p:nvGraphicFramePr>
          <p:cNvPr id="36868" name="Object 2"/>
          <p:cNvGraphicFramePr>
            <a:graphicFrameLocks noChangeAspect="1"/>
          </p:cNvGraphicFramePr>
          <p:nvPr/>
        </p:nvGraphicFramePr>
        <p:xfrm>
          <a:off x="2346325" y="3135313"/>
          <a:ext cx="3552825" cy="547687"/>
        </p:xfrm>
        <a:graphic>
          <a:graphicData uri="http://schemas.openxmlformats.org/presentationml/2006/ole">
            <mc:AlternateContent xmlns:mc="http://schemas.openxmlformats.org/markup-compatibility/2006">
              <mc:Choice xmlns:v="urn:schemas-microsoft-com:vml" Requires="v">
                <p:oleObj spid="_x0000_s6146" name="Equation" r:id="rId4" imgW="1409088" imgH="215806" progId="Equation.DSMT4">
                  <p:embed/>
                </p:oleObj>
              </mc:Choice>
              <mc:Fallback>
                <p:oleObj name="Equation" r:id="rId4" imgW="1409088" imgH="215806" progId="Equation.DSMT4">
                  <p:embed/>
                  <p:pic>
                    <p:nvPicPr>
                      <p:cNvPr id="368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325" y="3135313"/>
                        <a:ext cx="3552825" cy="547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0537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6725" y="307975"/>
            <a:ext cx="8245475" cy="868363"/>
          </a:xfrm>
        </p:spPr>
        <p:txBody>
          <a:bodyPr/>
          <a:lstStyle/>
          <a:p>
            <a:pPr eaLnBrk="1" hangingPunct="1"/>
            <a:r>
              <a:rPr lang="en-US"/>
              <a:t>Determining GDP</a:t>
            </a:r>
          </a:p>
        </p:txBody>
      </p:sp>
      <p:sp>
        <p:nvSpPr>
          <p:cNvPr id="8196" name="Rectangle 3"/>
          <p:cNvSpPr>
            <a:spLocks noGrp="1" noChangeArrowheads="1"/>
          </p:cNvSpPr>
          <p:nvPr>
            <p:ph type="body" idx="1"/>
          </p:nvPr>
        </p:nvSpPr>
        <p:spPr>
          <a:xfrm>
            <a:off x="735013" y="1600200"/>
            <a:ext cx="7608887" cy="1781175"/>
          </a:xfrm>
        </p:spPr>
        <p:txBody>
          <a:bodyPr/>
          <a:lstStyle/>
          <a:p>
            <a:pPr marL="0" indent="0" eaLnBrk="1" hangingPunct="1">
              <a:lnSpc>
                <a:spcPct val="110000"/>
              </a:lnSpc>
              <a:spcBef>
                <a:spcPct val="30000"/>
              </a:spcBef>
              <a:buFont typeface="Wingdings" pitchFamily="2" charset="2"/>
              <a:buNone/>
            </a:pPr>
            <a:r>
              <a:rPr lang="en-US" sz="2700"/>
              <a:t>Output is determined by the fixed factor supplies and the fixed state of technology:</a:t>
            </a:r>
          </a:p>
        </p:txBody>
      </p:sp>
      <p:graphicFrame>
        <p:nvGraphicFramePr>
          <p:cNvPr id="38916" name="Object 2"/>
          <p:cNvGraphicFramePr>
            <a:graphicFrameLocks noChangeAspect="1"/>
          </p:cNvGraphicFramePr>
          <p:nvPr/>
        </p:nvGraphicFramePr>
        <p:xfrm>
          <a:off x="3387725" y="2803525"/>
          <a:ext cx="2468563" cy="733425"/>
        </p:xfrm>
        <a:graphic>
          <a:graphicData uri="http://schemas.openxmlformats.org/presentationml/2006/ole">
            <mc:AlternateContent xmlns:mc="http://schemas.openxmlformats.org/markup-compatibility/2006">
              <mc:Choice xmlns:v="urn:schemas-microsoft-com:vml" Requires="v">
                <p:oleObj spid="_x0000_s7170" name="Equation" r:id="rId4" imgW="812447" imgH="241195" progId="Equation.DSMT4">
                  <p:embed/>
                </p:oleObj>
              </mc:Choice>
              <mc:Fallback>
                <p:oleObj name="Equation" r:id="rId4" imgW="812447" imgH="241195" progId="Equation.DSMT4">
                  <p:embed/>
                  <p:pic>
                    <p:nvPicPr>
                      <p:cNvPr id="389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803525"/>
                        <a:ext cx="2468563" cy="733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91901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dirty="0"/>
              <a:t>The distribution of national income</a:t>
            </a:r>
          </a:p>
        </p:txBody>
      </p:sp>
      <p:sp>
        <p:nvSpPr>
          <p:cNvPr id="53251" name="Rectangle 5"/>
          <p:cNvSpPr>
            <a:spLocks noGrp="1" noChangeArrowheads="1"/>
          </p:cNvSpPr>
          <p:nvPr>
            <p:ph type="body" idx="1"/>
          </p:nvPr>
        </p:nvSpPr>
        <p:spPr/>
        <p:txBody>
          <a:bodyPr/>
          <a:lstStyle/>
          <a:p>
            <a:pPr eaLnBrk="1" hangingPunct="1"/>
            <a:r>
              <a:rPr lang="en-US" dirty="0"/>
              <a:t>determined by </a:t>
            </a:r>
            <a:r>
              <a:rPr lang="en-US" b="1" dirty="0">
                <a:solidFill>
                  <a:srgbClr val="CC0000"/>
                </a:solidFill>
              </a:rPr>
              <a:t>factor prices</a:t>
            </a:r>
            <a:r>
              <a:rPr lang="en-US" dirty="0"/>
              <a:t>, </a:t>
            </a:r>
            <a:br>
              <a:rPr lang="en-US" dirty="0"/>
            </a:br>
            <a:r>
              <a:rPr lang="en-US" dirty="0"/>
              <a:t>the prices per unit firms pay for the factors of production </a:t>
            </a:r>
          </a:p>
          <a:p>
            <a:pPr lvl="1" eaLnBrk="1" hangingPunct="1">
              <a:lnSpc>
                <a:spcPct val="105000"/>
              </a:lnSpc>
              <a:spcBef>
                <a:spcPct val="30000"/>
              </a:spcBef>
            </a:pPr>
            <a:r>
              <a:rPr lang="en-US" sz="2800" dirty="0"/>
              <a:t>wage = price of </a:t>
            </a:r>
            <a:r>
              <a:rPr lang="en-US" sz="2800" b="1" i="1" dirty="0"/>
              <a:t>L</a:t>
            </a:r>
            <a:endParaRPr lang="en-US" sz="2800" dirty="0"/>
          </a:p>
          <a:p>
            <a:pPr lvl="1" eaLnBrk="1" hangingPunct="1">
              <a:lnSpc>
                <a:spcPct val="105000"/>
              </a:lnSpc>
              <a:spcBef>
                <a:spcPct val="30000"/>
              </a:spcBef>
            </a:pPr>
            <a:r>
              <a:rPr lang="en-US" sz="2800" b="1" dirty="0">
                <a:solidFill>
                  <a:srgbClr val="CC0000"/>
                </a:solidFill>
              </a:rPr>
              <a:t>ren</a:t>
            </a:r>
            <a:r>
              <a:rPr lang="en-US" b="1" dirty="0">
                <a:solidFill>
                  <a:srgbClr val="CC0000"/>
                </a:solidFill>
              </a:rPr>
              <a:t>tal rate</a:t>
            </a:r>
            <a:r>
              <a:rPr lang="en-US" dirty="0">
                <a:solidFill>
                  <a:srgbClr val="CC0000"/>
                </a:solidFill>
              </a:rPr>
              <a:t> </a:t>
            </a:r>
            <a:r>
              <a:rPr lang="en-US" dirty="0"/>
              <a:t>= price of </a:t>
            </a:r>
            <a:r>
              <a:rPr lang="en-US" b="1" i="1" dirty="0"/>
              <a:t>K</a:t>
            </a:r>
            <a:endParaRPr lang="en-US" dirty="0"/>
          </a:p>
          <a:p>
            <a:pPr lvl="1" eaLnBrk="1" hangingPunct="1"/>
            <a:endParaRPr lang="en-US" dirty="0"/>
          </a:p>
        </p:txBody>
      </p:sp>
    </p:spTree>
    <p:extLst>
      <p:ext uri="{BB962C8B-B14F-4D97-AF65-F5344CB8AC3E}">
        <p14:creationId xmlns:p14="http://schemas.microsoft.com/office/powerpoint/2010/main" val="248257516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6275" y="236538"/>
            <a:ext cx="8035925" cy="939800"/>
          </a:xfrm>
        </p:spPr>
        <p:txBody>
          <a:bodyPr/>
          <a:lstStyle/>
          <a:p>
            <a:pPr eaLnBrk="1" hangingPunct="1"/>
            <a:r>
              <a:rPr lang="en-US"/>
              <a:t>Notation</a:t>
            </a:r>
          </a:p>
        </p:txBody>
      </p:sp>
      <p:sp>
        <p:nvSpPr>
          <p:cNvPr id="34819" name="Rectangle 3"/>
          <p:cNvSpPr>
            <a:spLocks noGrp="1" noChangeArrowheads="1"/>
          </p:cNvSpPr>
          <p:nvPr>
            <p:ph type="body" idx="1"/>
          </p:nvPr>
        </p:nvSpPr>
        <p:spPr>
          <a:xfrm>
            <a:off x="938213" y="1511300"/>
            <a:ext cx="7481887" cy="3486150"/>
          </a:xfrm>
          <a:solidFill>
            <a:schemeClr val="bg1"/>
          </a:solidFill>
          <a:ln>
            <a:solidFill>
              <a:schemeClr val="tx1"/>
            </a:solidFill>
          </a:ln>
          <a:effectLst>
            <a:outerShdw blurRad="50800" dist="38100" dir="2700000" algn="tl" rotWithShape="0">
              <a:prstClr val="black">
                <a:alpha val="40000"/>
              </a:prstClr>
            </a:outerShdw>
          </a:effectLst>
        </p:spPr>
        <p:txBody>
          <a:bodyPr tIns="91440"/>
          <a:lstStyle/>
          <a:p>
            <a:pPr marL="1031875" indent="-1031875" eaLnBrk="1" hangingPunct="1">
              <a:buFont typeface="Wingdings" pitchFamily="2" charset="2"/>
              <a:buNone/>
              <a:defRPr/>
            </a:pPr>
            <a:r>
              <a:rPr lang="en-US" sz="2600" b="1" i="1" dirty="0"/>
              <a:t>  W</a:t>
            </a:r>
            <a:r>
              <a:rPr lang="en-US" sz="2600" dirty="0"/>
              <a:t> 	= nominal wage</a:t>
            </a:r>
          </a:p>
          <a:p>
            <a:pPr marL="1031875" indent="-1031875" eaLnBrk="1" hangingPunct="1">
              <a:buFont typeface="Wingdings" pitchFamily="2" charset="2"/>
              <a:buNone/>
              <a:defRPr/>
            </a:pPr>
            <a:r>
              <a:rPr lang="en-US" sz="2600" b="1" i="1" dirty="0"/>
              <a:t>  R</a:t>
            </a:r>
            <a:r>
              <a:rPr lang="en-US" sz="2600" dirty="0"/>
              <a:t> 	= nominal rental rate</a:t>
            </a:r>
          </a:p>
          <a:p>
            <a:pPr marL="1031875" indent="-1031875" eaLnBrk="1" hangingPunct="1">
              <a:buFont typeface="Wingdings" pitchFamily="2" charset="2"/>
              <a:buNone/>
              <a:defRPr/>
            </a:pPr>
            <a:r>
              <a:rPr lang="en-US" sz="2600" b="1" i="1" dirty="0"/>
              <a:t>  P</a:t>
            </a:r>
            <a:r>
              <a:rPr lang="en-US" sz="2600" dirty="0"/>
              <a:t> 	= price of output</a:t>
            </a:r>
          </a:p>
          <a:p>
            <a:pPr marL="1031875" indent="-1031875" eaLnBrk="1" hangingPunct="1">
              <a:buFont typeface="Wingdings" pitchFamily="2" charset="2"/>
              <a:buNone/>
              <a:defRPr/>
            </a:pPr>
            <a:r>
              <a:rPr lang="en-US" sz="2600" b="1" i="1" dirty="0"/>
              <a:t> W</a:t>
            </a:r>
            <a:r>
              <a:rPr lang="en-US" sz="1500" b="1" i="1" dirty="0"/>
              <a:t> </a:t>
            </a:r>
            <a:r>
              <a:rPr lang="en-US" sz="2600" dirty="0"/>
              <a:t>/</a:t>
            </a:r>
            <a:r>
              <a:rPr lang="en-US" sz="2600" b="1" i="1" dirty="0"/>
              <a:t>P</a:t>
            </a:r>
            <a:r>
              <a:rPr lang="en-US" sz="2600" dirty="0"/>
              <a:t> 	= real wage </a:t>
            </a:r>
            <a:br>
              <a:rPr lang="en-US" sz="2600" dirty="0"/>
            </a:br>
            <a:r>
              <a:rPr lang="en-US" sz="2600" dirty="0"/>
              <a:t>  (measured in units of output)</a:t>
            </a:r>
          </a:p>
          <a:p>
            <a:pPr marL="1031875" indent="-1031875" eaLnBrk="1" hangingPunct="1">
              <a:buFont typeface="Wingdings" pitchFamily="2" charset="2"/>
              <a:buNone/>
              <a:defRPr/>
            </a:pPr>
            <a:r>
              <a:rPr lang="en-US" sz="2600" b="1" i="1" dirty="0"/>
              <a:t> R</a:t>
            </a:r>
            <a:r>
              <a:rPr lang="en-US" sz="1500" b="1" i="1" dirty="0"/>
              <a:t> </a:t>
            </a:r>
            <a:r>
              <a:rPr lang="en-US" sz="2600" dirty="0"/>
              <a:t>/</a:t>
            </a:r>
            <a:r>
              <a:rPr lang="en-US" sz="2600" b="1" i="1" dirty="0"/>
              <a:t>P</a:t>
            </a:r>
            <a:r>
              <a:rPr lang="en-US" sz="2600" dirty="0"/>
              <a:t> 	= real rental rate</a:t>
            </a:r>
          </a:p>
        </p:txBody>
      </p:sp>
    </p:spTree>
    <p:extLst>
      <p:ext uri="{BB962C8B-B14F-4D97-AF65-F5344CB8AC3E}">
        <p14:creationId xmlns:p14="http://schemas.microsoft.com/office/powerpoint/2010/main" val="355876746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dirty="0"/>
              <a:t>How factor prices are determined</a:t>
            </a:r>
          </a:p>
        </p:txBody>
      </p:sp>
      <p:sp>
        <p:nvSpPr>
          <p:cNvPr id="55299" name="Rectangle 5"/>
          <p:cNvSpPr>
            <a:spLocks noGrp="1" noChangeArrowheads="1"/>
          </p:cNvSpPr>
          <p:nvPr>
            <p:ph type="body" idx="1"/>
          </p:nvPr>
        </p:nvSpPr>
        <p:spPr/>
        <p:txBody>
          <a:bodyPr/>
          <a:lstStyle/>
          <a:p>
            <a:pPr eaLnBrk="1" hangingPunct="1"/>
            <a:r>
              <a:rPr lang="en-US" dirty="0"/>
              <a:t>Factor prices are determined by supply and demand in factor markets. </a:t>
            </a:r>
          </a:p>
          <a:p>
            <a:pPr eaLnBrk="1" hangingPunct="1"/>
            <a:r>
              <a:rPr lang="en-US" dirty="0"/>
              <a:t>Recall: Supply of each factor is fixed.</a:t>
            </a:r>
          </a:p>
          <a:p>
            <a:pPr eaLnBrk="1" hangingPunct="1"/>
            <a:r>
              <a:rPr lang="en-US" dirty="0"/>
              <a:t>What about demand? </a:t>
            </a:r>
          </a:p>
        </p:txBody>
      </p:sp>
    </p:spTree>
    <p:extLst>
      <p:ext uri="{BB962C8B-B14F-4D97-AF65-F5344CB8AC3E}">
        <p14:creationId xmlns:p14="http://schemas.microsoft.com/office/powerpoint/2010/main" val="189191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a:t>Demand for labor</a:t>
            </a:r>
          </a:p>
        </p:txBody>
      </p:sp>
      <p:sp>
        <p:nvSpPr>
          <p:cNvPr id="56323" name="Rectangle 5"/>
          <p:cNvSpPr>
            <a:spLocks noGrp="1" noChangeArrowheads="1"/>
          </p:cNvSpPr>
          <p:nvPr>
            <p:ph type="body" idx="1"/>
          </p:nvPr>
        </p:nvSpPr>
        <p:spPr/>
        <p:txBody>
          <a:bodyPr/>
          <a:lstStyle/>
          <a:p>
            <a:pPr eaLnBrk="1" hangingPunct="1"/>
            <a:r>
              <a:rPr lang="en-US" dirty="0"/>
              <a:t>Assume markets are competitive: </a:t>
            </a:r>
            <a:br>
              <a:rPr lang="en-US" dirty="0"/>
            </a:br>
            <a:r>
              <a:rPr lang="en-US" dirty="0"/>
              <a:t>each firm takes </a:t>
            </a:r>
            <a:r>
              <a:rPr lang="en-US" b="1" i="1" dirty="0"/>
              <a:t>W</a:t>
            </a:r>
            <a:r>
              <a:rPr lang="en-US" dirty="0"/>
              <a:t>, </a:t>
            </a:r>
            <a:r>
              <a:rPr lang="en-US" b="1" i="1" dirty="0"/>
              <a:t>R</a:t>
            </a:r>
            <a:r>
              <a:rPr lang="en-US" dirty="0"/>
              <a:t>, and </a:t>
            </a:r>
            <a:r>
              <a:rPr lang="en-US" b="1" i="1" dirty="0"/>
              <a:t>P</a:t>
            </a:r>
            <a:r>
              <a:rPr lang="en-US" dirty="0"/>
              <a:t> as given.</a:t>
            </a:r>
          </a:p>
          <a:p>
            <a:pPr eaLnBrk="1" hangingPunct="1"/>
            <a:r>
              <a:rPr lang="en-US" dirty="0"/>
              <a:t>Basic idea:</a:t>
            </a:r>
            <a:br>
              <a:rPr lang="en-US" dirty="0"/>
            </a:br>
            <a:r>
              <a:rPr lang="en-US" dirty="0"/>
              <a:t>A firm hires each unit of labor </a:t>
            </a:r>
            <a:br>
              <a:rPr lang="en-US" dirty="0"/>
            </a:br>
            <a:r>
              <a:rPr lang="en-US" dirty="0"/>
              <a:t>if the cost does not exceed the benefit.</a:t>
            </a:r>
          </a:p>
          <a:p>
            <a:pPr lvl="1" eaLnBrk="1" hangingPunct="1"/>
            <a:r>
              <a:rPr lang="en-US" dirty="0"/>
              <a:t>cost = real wage</a:t>
            </a:r>
          </a:p>
          <a:p>
            <a:pPr lvl="1" eaLnBrk="1" hangingPunct="1"/>
            <a:r>
              <a:rPr lang="en-US" dirty="0"/>
              <a:t>benefit = marginal product of labor</a:t>
            </a:r>
          </a:p>
        </p:txBody>
      </p:sp>
    </p:spTree>
    <p:extLst>
      <p:ext uri="{BB962C8B-B14F-4D97-AF65-F5344CB8AC3E}">
        <p14:creationId xmlns:p14="http://schemas.microsoft.com/office/powerpoint/2010/main" val="85066792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dirty="0"/>
              <a:t>Marginal product of labor (</a:t>
            </a:r>
            <a:r>
              <a:rPr lang="en-US" i="1" dirty="0"/>
              <a:t>MPL</a:t>
            </a:r>
            <a:r>
              <a:rPr lang="en-US" sz="1100" i="1" dirty="0"/>
              <a:t> </a:t>
            </a:r>
            <a:r>
              <a:rPr lang="en-US" dirty="0"/>
              <a:t>)</a:t>
            </a:r>
          </a:p>
        </p:txBody>
      </p:sp>
      <p:sp>
        <p:nvSpPr>
          <p:cNvPr id="57347" name="Rectangle 5"/>
          <p:cNvSpPr>
            <a:spLocks noGrp="1" noChangeArrowheads="1"/>
          </p:cNvSpPr>
          <p:nvPr>
            <p:ph type="body" idx="1"/>
          </p:nvPr>
        </p:nvSpPr>
        <p:spPr/>
        <p:txBody>
          <a:bodyPr/>
          <a:lstStyle/>
          <a:p>
            <a:pPr eaLnBrk="1" hangingPunct="1"/>
            <a:r>
              <a:rPr lang="en-US" dirty="0"/>
              <a:t>Definition:</a:t>
            </a:r>
            <a:br>
              <a:rPr lang="en-US" dirty="0"/>
            </a:br>
            <a:r>
              <a:rPr lang="en-US" dirty="0"/>
              <a:t>The extra output the firm can produce </a:t>
            </a:r>
            <a:br>
              <a:rPr lang="en-US" dirty="0"/>
            </a:br>
            <a:r>
              <a:rPr lang="en-US" dirty="0"/>
              <a:t>using an additional unit of labor </a:t>
            </a:r>
            <a:br>
              <a:rPr lang="en-US" dirty="0"/>
            </a:br>
            <a:r>
              <a:rPr lang="en-US" dirty="0"/>
              <a:t>(holding other inputs fixed):</a:t>
            </a:r>
          </a:p>
          <a:p>
            <a:pPr eaLnBrk="1" hangingPunct="1">
              <a:buFont typeface="Wingdings" pitchFamily="2" charset="2"/>
              <a:buNone/>
            </a:pPr>
            <a:r>
              <a:rPr lang="en-US" dirty="0"/>
              <a:t>		</a:t>
            </a:r>
            <a:r>
              <a:rPr lang="en-US" b="1" i="1" dirty="0"/>
              <a:t>MPL</a:t>
            </a:r>
            <a:r>
              <a:rPr lang="en-US" dirty="0"/>
              <a:t>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sz="1200" dirty="0"/>
              <a:t> </a:t>
            </a:r>
            <a:r>
              <a:rPr lang="en-US" dirty="0"/>
              <a:t>+1)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dirty="0"/>
              <a:t>)</a:t>
            </a:r>
          </a:p>
        </p:txBody>
      </p:sp>
    </p:spTree>
    <p:extLst>
      <p:ext uri="{BB962C8B-B14F-4D97-AF65-F5344CB8AC3E}">
        <p14:creationId xmlns:p14="http://schemas.microsoft.com/office/powerpoint/2010/main" val="402082959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18</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463550" indent="-463550">
              <a:buClr>
                <a:schemeClr val="tx1">
                  <a:lumMod val="50000"/>
                  <a:lumOff val="50000"/>
                </a:schemeClr>
              </a:buClr>
              <a:buNone/>
            </a:pPr>
            <a:r>
              <a:rPr lang="en-US" dirty="0"/>
              <a:t>a.	Determine </a:t>
            </a:r>
            <a:r>
              <a:rPr lang="en-US" b="1" i="1" dirty="0"/>
              <a:t>MPL</a:t>
            </a:r>
            <a:r>
              <a:rPr lang="en-US" dirty="0"/>
              <a:t> at each </a:t>
            </a:r>
            <a:br>
              <a:rPr lang="en-US" dirty="0"/>
            </a:br>
            <a:r>
              <a:rPr lang="en-US" dirty="0"/>
              <a:t>value of </a:t>
            </a:r>
            <a:r>
              <a:rPr lang="en-US" b="1" i="1" dirty="0"/>
              <a:t>L</a:t>
            </a:r>
            <a:r>
              <a:rPr lang="en-US" dirty="0"/>
              <a:t>.</a:t>
            </a:r>
          </a:p>
          <a:p>
            <a:pPr marL="463550" indent="-463550">
              <a:buClr>
                <a:schemeClr val="tx1">
                  <a:lumMod val="50000"/>
                  <a:lumOff val="50000"/>
                </a:schemeClr>
              </a:buClr>
              <a:buNone/>
            </a:pPr>
            <a:r>
              <a:rPr lang="en-US" dirty="0"/>
              <a:t>b.	Graph the production </a:t>
            </a:r>
            <a:br>
              <a:rPr lang="en-US" dirty="0"/>
            </a:br>
            <a:r>
              <a:rPr lang="en-US" dirty="0"/>
              <a:t>function.</a:t>
            </a:r>
          </a:p>
          <a:p>
            <a:pPr marL="463550" indent="-463550">
              <a:buClr>
                <a:schemeClr val="tx1">
                  <a:lumMod val="50000"/>
                  <a:lumOff val="50000"/>
                </a:schemeClr>
              </a:buClr>
              <a:buNone/>
            </a:pPr>
            <a:r>
              <a:rPr lang="en-US" dirty="0"/>
              <a:t>c.	Graph the </a:t>
            </a:r>
            <a:r>
              <a:rPr lang="en-US" b="1" i="1" dirty="0"/>
              <a:t>MPL</a:t>
            </a:r>
            <a:r>
              <a:rPr lang="en-US" dirty="0"/>
              <a:t> curve with </a:t>
            </a:r>
            <a:br>
              <a:rPr lang="en-US" dirty="0"/>
            </a:br>
            <a:r>
              <a:rPr lang="en-US" b="1" i="1" dirty="0"/>
              <a:t>MPL</a:t>
            </a:r>
            <a:r>
              <a:rPr lang="en-US" dirty="0"/>
              <a:t> on the vertical axis and </a:t>
            </a:r>
            <a:br>
              <a:rPr lang="en-US" dirty="0"/>
            </a:br>
            <a:r>
              <a:rPr lang="en-US" b="1" i="1" dirty="0"/>
              <a:t>L</a:t>
            </a:r>
            <a:r>
              <a:rPr lang="en-US" dirty="0"/>
              <a:t> on the horizontal axis.</a:t>
            </a:r>
          </a:p>
        </p:txBody>
      </p:sp>
      <p:sp>
        <p:nvSpPr>
          <p:cNvPr id="10" name="Rectangle 4" descr="Wave"/>
          <p:cNvSpPr txBox="1">
            <a:spLocks noChangeArrowheads="1"/>
          </p:cNvSpPr>
          <p:nvPr/>
        </p:nvSpPr>
        <p:spPr bwMode="auto">
          <a:xfrm>
            <a:off x="5971350" y="574475"/>
            <a:ext cx="2768600" cy="5553075"/>
          </a:xfrm>
          <a:prstGeom prst="rect">
            <a:avLst/>
          </a:prstGeom>
          <a:solidFill>
            <a:schemeClr val="bg1"/>
          </a:solidFill>
          <a:ln w="9525">
            <a:solidFill>
              <a:srgbClr val="000000"/>
            </a:solidFill>
            <a:miter lim="800000"/>
            <a:headEnd/>
            <a:tailEnd/>
          </a:ln>
        </p:spPr>
        <p:txBody>
          <a:bodyPr/>
          <a:lstStyle/>
          <a:p>
            <a:pPr>
              <a:lnSpc>
                <a:spcPct val="120000"/>
              </a:lnSpc>
              <a:buClr>
                <a:srgbClr val="CC6600"/>
              </a:buClr>
              <a:buSzPct val="120000"/>
              <a:buFont typeface="Wingdings" pitchFamily="2" charset="2"/>
              <a:buNone/>
              <a:tabLst>
                <a:tab pos="396875" algn="r"/>
                <a:tab pos="1257300" algn="r"/>
                <a:tab pos="2289175" algn="r"/>
              </a:tabLst>
              <a:defRPr/>
            </a:pPr>
            <a:r>
              <a:rPr lang="en-US" sz="2500" b="1" i="1" kern="0" dirty="0">
                <a:solidFill>
                  <a:srgbClr val="000000"/>
                </a:solidFill>
                <a:latin typeface="Arial"/>
                <a:cs typeface="Arial"/>
              </a:rPr>
              <a:t>	L	Y</a:t>
            </a:r>
            <a:r>
              <a:rPr lang="en-US" sz="2500" b="1" kern="0" dirty="0">
                <a:solidFill>
                  <a:srgbClr val="000000"/>
                </a:solidFill>
                <a:latin typeface="Arial"/>
                <a:cs typeface="Arial"/>
              </a:rPr>
              <a:t>	</a:t>
            </a:r>
            <a:r>
              <a:rPr lang="en-US" sz="2500" b="1" i="1" kern="0" dirty="0">
                <a:solidFill>
                  <a:srgbClr val="000000"/>
                </a:solidFill>
                <a:latin typeface="Arial"/>
                <a:cs typeface="Arial"/>
              </a:rPr>
              <a:t>MPL</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0	0	</a:t>
            </a:r>
            <a:r>
              <a:rPr lang="en-US" sz="2500" kern="0" dirty="0" err="1">
                <a:solidFill>
                  <a:srgbClr val="000000"/>
                </a:solidFill>
                <a:latin typeface="Arial"/>
                <a:cs typeface="Arial"/>
              </a:rPr>
              <a:t>n.a</a:t>
            </a:r>
            <a:r>
              <a:rPr lang="en-US" sz="2500" kern="0" dirty="0">
                <a:solidFill>
                  <a:srgbClr val="000000"/>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	10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2	19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3	27	8</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4	34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5	40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6	45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7	49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8	52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9	54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10	55	</a:t>
            </a:r>
            <a:r>
              <a:rPr lang="en-US" sz="2500" kern="0" dirty="0">
                <a:solidFill>
                  <a:srgbClr val="333399"/>
                </a:solidFill>
                <a:latin typeface="Arial"/>
                <a:cs typeface="Arial"/>
              </a:rPr>
              <a:t>?</a:t>
            </a:r>
          </a:p>
        </p:txBody>
      </p:sp>
    </p:spTree>
    <p:extLst>
      <p:ext uri="{BB962C8B-B14F-4D97-AF65-F5344CB8AC3E}">
        <p14:creationId xmlns:p14="http://schemas.microsoft.com/office/powerpoint/2010/main" val="333612026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What determines the economy’s total output/income</a:t>
            </a:r>
          </a:p>
          <a:p>
            <a:pPr>
              <a:buClr>
                <a:schemeClr val="tx1">
                  <a:lumMod val="50000"/>
                  <a:lumOff val="50000"/>
                </a:schemeClr>
              </a:buClr>
            </a:pPr>
            <a:r>
              <a:rPr lang="en-US" sz="2700" dirty="0"/>
              <a:t>How the prices of the factors of production are determined</a:t>
            </a:r>
          </a:p>
          <a:p>
            <a:pPr>
              <a:buClr>
                <a:schemeClr val="tx1">
                  <a:lumMod val="50000"/>
                  <a:lumOff val="50000"/>
                </a:schemeClr>
              </a:buClr>
            </a:pPr>
            <a:r>
              <a:rPr lang="en-US" sz="2700" dirty="0"/>
              <a:t>How total income is distributed</a:t>
            </a:r>
          </a:p>
          <a:p>
            <a:pPr>
              <a:buClr>
                <a:schemeClr val="tx1">
                  <a:lumMod val="50000"/>
                  <a:lumOff val="50000"/>
                </a:schemeClr>
              </a:buClr>
            </a:pPr>
            <a:r>
              <a:rPr lang="en-US" sz="2700" dirty="0"/>
              <a:t>What determines the demand for goods and services</a:t>
            </a:r>
          </a:p>
          <a:p>
            <a:pPr>
              <a:buClr>
                <a:schemeClr val="tx1">
                  <a:lumMod val="50000"/>
                  <a:lumOff val="50000"/>
                </a:schemeClr>
              </a:buClr>
            </a:pPr>
            <a:r>
              <a:rPr lang="en-US" sz="2700" dirty="0"/>
              <a:t>How equilibrium in the goods market is achieved</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247991081"/>
              </p:ext>
            </p:extLst>
          </p:nvPr>
        </p:nvGraphicFramePr>
        <p:xfrm>
          <a:off x="169536" y="1900762"/>
          <a:ext cx="4230687" cy="3987800"/>
        </p:xfrm>
        <a:graphic>
          <a:graphicData uri="http://schemas.openxmlformats.org/presentationml/2006/ole">
            <mc:AlternateContent xmlns:mc="http://schemas.openxmlformats.org/markup-compatibility/2006">
              <mc:Choice xmlns:v="urn:schemas-microsoft-com:vml" Requires="v">
                <p:oleObj spid="_x0000_s8194" name="Chart" r:id="rId4" imgW="4230991" imgH="3993226" progId="Excel.Chart.8">
                  <p:embed/>
                </p:oleObj>
              </mc:Choice>
              <mc:Fallback>
                <p:oleObj name="Chart" r:id="rId4" imgW="4230991" imgH="3993226" progId="Excel.Chart.8">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36" y="1900762"/>
                        <a:ext cx="4230687" cy="3987800"/>
                      </a:xfrm>
                      <a:prstGeom prst="rect">
                        <a:avLst/>
                      </a:prstGeom>
                      <a:noFill/>
                      <a:ln>
                        <a:solidFill>
                          <a:schemeClr val="tx1"/>
                        </a:solidFill>
                      </a:ln>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041639174"/>
              </p:ext>
            </p:extLst>
          </p:nvPr>
        </p:nvGraphicFramePr>
        <p:xfrm>
          <a:off x="4483413" y="1786400"/>
          <a:ext cx="4546600" cy="42291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02284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27088" y="1262063"/>
            <a:ext cx="1154112" cy="828675"/>
          </a:xfrm>
          <a:prstGeom prst="rect">
            <a:avLst/>
          </a:prstGeom>
          <a:solidFill>
            <a:schemeClr val="bg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10000"/>
              </a:spcBef>
            </a:pPr>
            <a:r>
              <a:rPr lang="en-US" sz="2300" b="1" i="1" dirty="0">
                <a:latin typeface="Tahoma" pitchFamily="34" charset="0"/>
              </a:rPr>
              <a:t>Y</a:t>
            </a:r>
          </a:p>
          <a:p>
            <a:pPr eaLnBrk="1" hangingPunct="1">
              <a:spcBef>
                <a:spcPct val="10000"/>
              </a:spcBef>
            </a:pPr>
            <a:r>
              <a:rPr lang="en-US" sz="2300" dirty="0">
                <a:latin typeface="+mn-lt"/>
              </a:rPr>
              <a:t>output</a:t>
            </a:r>
          </a:p>
        </p:txBody>
      </p:sp>
      <p:sp>
        <p:nvSpPr>
          <p:cNvPr id="10244" name="Rectangle 3"/>
          <p:cNvSpPr>
            <a:spLocks noGrp="1" noChangeArrowheads="1"/>
          </p:cNvSpPr>
          <p:nvPr>
            <p:ph type="title"/>
          </p:nvPr>
        </p:nvSpPr>
        <p:spPr>
          <a:noFill/>
        </p:spPr>
        <p:txBody>
          <a:bodyPr/>
          <a:lstStyle/>
          <a:p>
            <a:pPr eaLnBrk="1" hangingPunct="1"/>
            <a:r>
              <a:rPr lang="en-US" sz="3200" i="1" dirty="0"/>
              <a:t>MPL</a:t>
            </a:r>
            <a:r>
              <a:rPr lang="en-US" sz="3200" dirty="0"/>
              <a:t> and the production function </a:t>
            </a:r>
            <a:endParaRPr lang="en-US" sz="2900" dirty="0">
              <a:solidFill>
                <a:srgbClr val="000066"/>
              </a:solidFill>
            </a:endParaRPr>
          </a:p>
        </p:txBody>
      </p:sp>
      <p:grpSp>
        <p:nvGrpSpPr>
          <p:cNvPr id="2" name="Group 4"/>
          <p:cNvGrpSpPr>
            <a:grpSpLocks/>
          </p:cNvGrpSpPr>
          <p:nvPr/>
        </p:nvGrpSpPr>
        <p:grpSpPr bwMode="auto">
          <a:xfrm>
            <a:off x="1828800" y="1676400"/>
            <a:ext cx="4800600" cy="4038600"/>
            <a:chOff x="768" y="1056"/>
            <a:chExt cx="3024" cy="2544"/>
          </a:xfrm>
        </p:grpSpPr>
        <p:sp>
          <p:nvSpPr>
            <p:cNvPr id="10272" name="Line 5"/>
            <p:cNvSpPr>
              <a:spLocks noChangeShapeType="1"/>
            </p:cNvSpPr>
            <p:nvPr/>
          </p:nvSpPr>
          <p:spPr bwMode="auto">
            <a:xfrm>
              <a:off x="768" y="1056"/>
              <a:ext cx="0" cy="25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3" name="Line 6"/>
            <p:cNvSpPr>
              <a:spLocks noChangeShapeType="1"/>
            </p:cNvSpPr>
            <p:nvPr/>
          </p:nvSpPr>
          <p:spPr bwMode="auto">
            <a:xfrm>
              <a:off x="768" y="3600"/>
              <a:ext cx="302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5303" name="Text Box 7"/>
          <p:cNvSpPr txBox="1">
            <a:spLocks noChangeArrowheads="1"/>
          </p:cNvSpPr>
          <p:nvPr/>
        </p:nvSpPr>
        <p:spPr bwMode="auto">
          <a:xfrm>
            <a:off x="6096000" y="5486400"/>
            <a:ext cx="914400"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300" b="1" i="1" dirty="0">
                <a:latin typeface="Tahoma" pitchFamily="34" charset="0"/>
              </a:rPr>
              <a:t>L</a:t>
            </a:r>
          </a:p>
          <a:p>
            <a:pPr eaLnBrk="1" hangingPunct="1"/>
            <a:r>
              <a:rPr lang="en-US" sz="2300" dirty="0">
                <a:latin typeface="+mn-lt"/>
              </a:rPr>
              <a:t>labor</a:t>
            </a:r>
          </a:p>
        </p:txBody>
      </p:sp>
      <p:grpSp>
        <p:nvGrpSpPr>
          <p:cNvPr id="3" name="Group 8"/>
          <p:cNvGrpSpPr>
            <a:grpSpLocks/>
          </p:cNvGrpSpPr>
          <p:nvPr/>
        </p:nvGrpSpPr>
        <p:grpSpPr bwMode="auto">
          <a:xfrm>
            <a:off x="1838325" y="1993900"/>
            <a:ext cx="5705475" cy="5286375"/>
            <a:chOff x="774" y="1256"/>
            <a:chExt cx="3594" cy="3330"/>
          </a:xfrm>
        </p:grpSpPr>
        <p:sp>
          <p:nvSpPr>
            <p:cNvPr id="10271" name="Arc 9"/>
            <p:cNvSpPr>
              <a:spLocks/>
            </p:cNvSpPr>
            <p:nvPr/>
          </p:nvSpPr>
          <p:spPr bwMode="auto">
            <a:xfrm flipH="1">
              <a:off x="774" y="1464"/>
              <a:ext cx="3404" cy="3122"/>
            </a:xfrm>
            <a:custGeom>
              <a:avLst/>
              <a:gdLst>
                <a:gd name="T0" fmla="*/ 0 w 20516"/>
                <a:gd name="T1" fmla="*/ 0 h 21383"/>
                <a:gd name="T2" fmla="*/ 0 w 20516"/>
                <a:gd name="T3" fmla="*/ 0 h 21383"/>
                <a:gd name="T4" fmla="*/ 0 w 20516"/>
                <a:gd name="T5" fmla="*/ 0 h 21383"/>
                <a:gd name="T6" fmla="*/ 0 60000 65536"/>
                <a:gd name="T7" fmla="*/ 0 60000 65536"/>
                <a:gd name="T8" fmla="*/ 0 60000 65536"/>
                <a:gd name="T9" fmla="*/ 0 w 20516"/>
                <a:gd name="T10" fmla="*/ 0 h 21383"/>
                <a:gd name="T11" fmla="*/ 20516 w 20516"/>
                <a:gd name="T12" fmla="*/ 21383 h 21383"/>
              </a:gdLst>
              <a:ahLst/>
              <a:cxnLst>
                <a:cxn ang="T6">
                  <a:pos x="T0" y="T1"/>
                </a:cxn>
                <a:cxn ang="T7">
                  <a:pos x="T2" y="T3"/>
                </a:cxn>
                <a:cxn ang="T8">
                  <a:pos x="T4" y="T5"/>
                </a:cxn>
              </a:cxnLst>
              <a:rect l="T9" t="T10" r="T11" b="T12"/>
              <a:pathLst>
                <a:path w="20516" h="21383" fill="none" extrusionOk="0">
                  <a:moveTo>
                    <a:pt x="3053" y="-1"/>
                  </a:moveTo>
                  <a:cubicBezTo>
                    <a:pt x="11180" y="1160"/>
                    <a:pt x="17947" y="6828"/>
                    <a:pt x="20515" y="14626"/>
                  </a:cubicBezTo>
                </a:path>
                <a:path w="20516" h="21383" stroke="0" extrusionOk="0">
                  <a:moveTo>
                    <a:pt x="3053" y="-1"/>
                  </a:moveTo>
                  <a:cubicBezTo>
                    <a:pt x="11180" y="1160"/>
                    <a:pt x="17947" y="6828"/>
                    <a:pt x="20515" y="14626"/>
                  </a:cubicBezTo>
                  <a:lnTo>
                    <a:pt x="0" y="21383"/>
                  </a:lnTo>
                  <a:lnTo>
                    <a:pt x="3053" y="-1"/>
                  </a:lnTo>
                  <a:close/>
                </a:path>
              </a:pathLst>
            </a:custGeom>
            <a:noFill/>
            <a:ln w="38100">
              <a:solidFill>
                <a:srgbClr val="3366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10242" name="Object 2"/>
            <p:cNvGraphicFramePr>
              <a:graphicFrameLocks noChangeAspect="1"/>
            </p:cNvGraphicFramePr>
            <p:nvPr/>
          </p:nvGraphicFramePr>
          <p:xfrm>
            <a:off x="3696" y="1256"/>
            <a:ext cx="672" cy="280"/>
          </p:xfrm>
          <a:graphic>
            <a:graphicData uri="http://schemas.openxmlformats.org/presentationml/2006/ole">
              <mc:AlternateContent xmlns:mc="http://schemas.openxmlformats.org/markup-compatibility/2006">
                <mc:Choice xmlns:v="urn:schemas-microsoft-com:vml" Requires="v">
                  <p:oleObj spid="_x0000_s9218" name="Equation" r:id="rId4" imgW="609336" imgH="253890" progId="Equation.DSMT4">
                    <p:embed/>
                  </p:oleObj>
                </mc:Choice>
                <mc:Fallback>
                  <p:oleObj name="Equation" r:id="rId4" imgW="609336" imgH="253890" progId="Equation.DSMT4">
                    <p:embed/>
                    <p:pic>
                      <p:nvPicPr>
                        <p:cNvPr id="102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56"/>
                          <a:ext cx="672" cy="2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55307" name="Line 11"/>
          <p:cNvSpPr>
            <a:spLocks noChangeShapeType="1"/>
          </p:cNvSpPr>
          <p:nvPr/>
        </p:nvSpPr>
        <p:spPr bwMode="auto">
          <a:xfrm flipV="1">
            <a:off x="2667000" y="4305300"/>
            <a:ext cx="0" cy="9477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 name="Group 12"/>
          <p:cNvGrpSpPr>
            <a:grpSpLocks/>
          </p:cNvGrpSpPr>
          <p:nvPr/>
        </p:nvGrpSpPr>
        <p:grpSpPr bwMode="auto">
          <a:xfrm>
            <a:off x="2057400" y="5224463"/>
            <a:ext cx="609600" cy="412750"/>
            <a:chOff x="912" y="3291"/>
            <a:chExt cx="384" cy="260"/>
          </a:xfrm>
        </p:grpSpPr>
        <p:sp>
          <p:nvSpPr>
            <p:cNvPr id="10269" name="Line 13"/>
            <p:cNvSpPr>
              <a:spLocks noChangeShapeType="1"/>
            </p:cNvSpPr>
            <p:nvPr/>
          </p:nvSpPr>
          <p:spPr bwMode="auto">
            <a:xfrm>
              <a:off x="912" y="3309"/>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0" name="Text Box 14"/>
            <p:cNvSpPr txBox="1">
              <a:spLocks noChangeArrowheads="1"/>
            </p:cNvSpPr>
            <p:nvPr/>
          </p:nvSpPr>
          <p:spPr bwMode="auto">
            <a:xfrm>
              <a:off x="1008" y="3291"/>
              <a:ext cx="240"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55311" name="Text Box 15"/>
          <p:cNvSpPr txBox="1">
            <a:spLocks noChangeArrowheads="1"/>
          </p:cNvSpPr>
          <p:nvPr/>
        </p:nvSpPr>
        <p:spPr bwMode="auto">
          <a:xfrm>
            <a:off x="2754312" y="4606925"/>
            <a:ext cx="688975"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nvGrpSpPr>
          <p:cNvPr id="5" name="Group 16"/>
          <p:cNvGrpSpPr>
            <a:grpSpLocks/>
          </p:cNvGrpSpPr>
          <p:nvPr/>
        </p:nvGrpSpPr>
        <p:grpSpPr bwMode="auto">
          <a:xfrm>
            <a:off x="3282950" y="3236913"/>
            <a:ext cx="1257300" cy="847725"/>
            <a:chOff x="2068" y="2039"/>
            <a:chExt cx="792" cy="534"/>
          </a:xfrm>
        </p:grpSpPr>
        <p:sp>
          <p:nvSpPr>
            <p:cNvPr id="10264" name="Line 17"/>
            <p:cNvSpPr>
              <a:spLocks noChangeShapeType="1"/>
            </p:cNvSpPr>
            <p:nvPr/>
          </p:nvSpPr>
          <p:spPr bwMode="auto">
            <a:xfrm flipV="1">
              <a:off x="2452" y="2039"/>
              <a:ext cx="0" cy="29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0265" name="Group 18"/>
            <p:cNvGrpSpPr>
              <a:grpSpLocks/>
            </p:cNvGrpSpPr>
            <p:nvPr/>
          </p:nvGrpSpPr>
          <p:grpSpPr bwMode="auto">
            <a:xfrm>
              <a:off x="2068" y="2313"/>
              <a:ext cx="384" cy="260"/>
              <a:chOff x="1684" y="2313"/>
              <a:chExt cx="384" cy="260"/>
            </a:xfrm>
          </p:grpSpPr>
          <p:sp>
            <p:nvSpPr>
              <p:cNvPr id="10267" name="Line 19"/>
              <p:cNvSpPr>
                <a:spLocks noChangeShapeType="1"/>
              </p:cNvSpPr>
              <p:nvPr/>
            </p:nvSpPr>
            <p:spPr bwMode="auto">
              <a:xfrm>
                <a:off x="1684" y="2334"/>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8" name="Text Box 20"/>
              <p:cNvSpPr txBox="1">
                <a:spLocks noChangeArrowheads="1"/>
              </p:cNvSpPr>
              <p:nvPr/>
            </p:nvSpPr>
            <p:spPr bwMode="auto">
              <a:xfrm>
                <a:off x="1785" y="2313"/>
                <a:ext cx="240"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6" name="Text Box 21"/>
            <p:cNvSpPr txBox="1">
              <a:spLocks noChangeArrowheads="1"/>
            </p:cNvSpPr>
            <p:nvPr/>
          </p:nvSpPr>
          <p:spPr bwMode="auto">
            <a:xfrm>
              <a:off x="2496" y="2064"/>
              <a:ext cx="364"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grpSp>
        <p:nvGrpSpPr>
          <p:cNvPr id="7" name="Group 22"/>
          <p:cNvGrpSpPr>
            <a:grpSpLocks/>
          </p:cNvGrpSpPr>
          <p:nvPr/>
        </p:nvGrpSpPr>
        <p:grpSpPr bwMode="auto">
          <a:xfrm>
            <a:off x="4699000" y="2524125"/>
            <a:ext cx="1308100" cy="650875"/>
            <a:chOff x="2960" y="1590"/>
            <a:chExt cx="824" cy="410"/>
          </a:xfrm>
        </p:grpSpPr>
        <p:sp>
          <p:nvSpPr>
            <p:cNvPr id="10259" name="Line 23"/>
            <p:cNvSpPr>
              <a:spLocks noChangeShapeType="1"/>
            </p:cNvSpPr>
            <p:nvPr/>
          </p:nvSpPr>
          <p:spPr bwMode="auto">
            <a:xfrm flipV="1">
              <a:off x="3344" y="1620"/>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0260" name="Group 24"/>
            <p:cNvGrpSpPr>
              <a:grpSpLocks/>
            </p:cNvGrpSpPr>
            <p:nvPr/>
          </p:nvGrpSpPr>
          <p:grpSpPr bwMode="auto">
            <a:xfrm>
              <a:off x="2960" y="1740"/>
              <a:ext cx="384" cy="260"/>
              <a:chOff x="2576" y="1740"/>
              <a:chExt cx="384" cy="260"/>
            </a:xfrm>
          </p:grpSpPr>
          <p:sp>
            <p:nvSpPr>
              <p:cNvPr id="10262" name="Line 25"/>
              <p:cNvSpPr>
                <a:spLocks noChangeShapeType="1"/>
              </p:cNvSpPr>
              <p:nvPr/>
            </p:nvSpPr>
            <p:spPr bwMode="auto">
              <a:xfrm>
                <a:off x="2576" y="1774"/>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3" name="Text Box 26"/>
              <p:cNvSpPr txBox="1">
                <a:spLocks noChangeArrowheads="1"/>
              </p:cNvSpPr>
              <p:nvPr/>
            </p:nvSpPr>
            <p:spPr bwMode="auto">
              <a:xfrm>
                <a:off x="2706" y="1740"/>
                <a:ext cx="240"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1" name="Text Box 27"/>
            <p:cNvSpPr txBox="1">
              <a:spLocks noChangeArrowheads="1"/>
            </p:cNvSpPr>
            <p:nvPr/>
          </p:nvSpPr>
          <p:spPr bwMode="auto">
            <a:xfrm>
              <a:off x="3388" y="1590"/>
              <a:ext cx="396"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sp>
        <p:nvSpPr>
          <p:cNvPr id="10257" name="Text Box 29"/>
          <p:cNvSpPr txBox="1">
            <a:spLocks noChangeArrowheads="1"/>
          </p:cNvSpPr>
          <p:nvPr/>
        </p:nvSpPr>
        <p:spPr bwMode="auto">
          <a:xfrm>
            <a:off x="2962275" y="1557009"/>
            <a:ext cx="2284862" cy="768287"/>
          </a:xfrm>
          <a:prstGeom prst="rect">
            <a:avLst/>
          </a:prstGeom>
          <a:solidFill>
            <a:srgbClr val="FFCC99"/>
          </a:solidFill>
          <a:ln>
            <a:no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As more labor is added, </a:t>
            </a:r>
            <a:r>
              <a:rPr lang="en-US" sz="2100" b="1" i="1" dirty="0">
                <a:latin typeface="+mn-lt"/>
              </a:rPr>
              <a:t>MPL </a:t>
            </a:r>
            <a:r>
              <a:rPr lang="en-US" sz="2100" dirty="0">
                <a:latin typeface="+mn-lt"/>
                <a:ea typeface="Wingdings"/>
                <a:cs typeface="American Typewriter"/>
                <a:sym typeface="Wingdings"/>
              </a:rPr>
              <a:t>falls</a:t>
            </a:r>
            <a:endParaRPr lang="en-US" sz="2100" dirty="0">
              <a:latin typeface="+mn-lt"/>
              <a:cs typeface="American Typewriter"/>
            </a:endParaRPr>
          </a:p>
        </p:txBody>
      </p:sp>
      <p:grpSp>
        <p:nvGrpSpPr>
          <p:cNvPr id="10" name="Group 31"/>
          <p:cNvGrpSpPr>
            <a:grpSpLocks/>
          </p:cNvGrpSpPr>
          <p:nvPr/>
        </p:nvGrpSpPr>
        <p:grpSpPr bwMode="auto">
          <a:xfrm>
            <a:off x="3334858" y="4398334"/>
            <a:ext cx="3533775" cy="765175"/>
            <a:chOff x="1710" y="2784"/>
            <a:chExt cx="2226" cy="482"/>
          </a:xfrm>
        </p:grpSpPr>
        <p:sp>
          <p:nvSpPr>
            <p:cNvPr id="10255" name="Text Box 32"/>
            <p:cNvSpPr txBox="1">
              <a:spLocks noChangeArrowheads="1"/>
            </p:cNvSpPr>
            <p:nvPr/>
          </p:nvSpPr>
          <p:spPr bwMode="auto">
            <a:xfrm>
              <a:off x="2064" y="2784"/>
              <a:ext cx="1872" cy="48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Slope of the production function equals </a:t>
              </a:r>
              <a:r>
                <a:rPr lang="en-US" sz="2100" b="1" i="1" dirty="0">
                  <a:latin typeface="+mn-lt"/>
                </a:rPr>
                <a:t>MPL</a:t>
              </a:r>
            </a:p>
          </p:txBody>
        </p:sp>
        <p:sp>
          <p:nvSpPr>
            <p:cNvPr id="10256" name="Line 33"/>
            <p:cNvSpPr>
              <a:spLocks noChangeShapeType="1"/>
            </p:cNvSpPr>
            <p:nvPr/>
          </p:nvSpPr>
          <p:spPr bwMode="auto">
            <a:xfrm flipH="1">
              <a:off x="1710" y="3024"/>
              <a:ext cx="35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mn-lt"/>
              </a:endParaRPr>
            </a:p>
          </p:txBody>
        </p:sp>
      </p:grpSp>
    </p:spTree>
    <p:extLst>
      <p:ext uri="{BB962C8B-B14F-4D97-AF65-F5344CB8AC3E}">
        <p14:creationId xmlns:p14="http://schemas.microsoft.com/office/powerpoint/2010/main" val="17037824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nodeType="afterGroup">
                            <p:stCondLst>
                              <p:cond delay="250"/>
                            </p:stCondLst>
                            <p:childTnLst>
                              <p:par>
                                <p:cTn id="14" presetID="22" presetClass="entr" presetSubtype="4" fill="hold" grpId="0" nodeType="afterEffect">
                                  <p:stCondLst>
                                    <p:cond delay="0"/>
                                  </p:stCondLst>
                                  <p:childTnLst>
                                    <p:set>
                                      <p:cBhvr>
                                        <p:cTn id="15" dur="1" fill="hold">
                                          <p:stCondLst>
                                            <p:cond delay="0"/>
                                          </p:stCondLst>
                                        </p:cTn>
                                        <p:tgtEl>
                                          <p:spTgt spid="55307"/>
                                        </p:tgtEl>
                                        <p:attrNameLst>
                                          <p:attrName>style.visibility</p:attrName>
                                        </p:attrNameLst>
                                      </p:cBhvr>
                                      <p:to>
                                        <p:strVal val="visible"/>
                                      </p:to>
                                    </p:set>
                                    <p:animEffect transition="in" filter="wipe(down)">
                                      <p:cBhvr>
                                        <p:cTn id="16" dur="250"/>
                                        <p:tgtEl>
                                          <p:spTgt spid="55307"/>
                                        </p:tgtEl>
                                      </p:cBhvr>
                                    </p:animEffect>
                                  </p:childTnLst>
                                </p:cTn>
                              </p:par>
                            </p:childTnLst>
                          </p:cTn>
                        </p:par>
                        <p:par>
                          <p:cTn id="17" fill="hold" nodeType="afterGroup">
                            <p:stCondLst>
                              <p:cond delay="500"/>
                            </p:stCondLst>
                            <p:childTnLst>
                              <p:par>
                                <p:cTn id="18" presetID="18" presetClass="entr" presetSubtype="12" fill="hold" grpId="0" nodeType="afterEffect">
                                  <p:stCondLst>
                                    <p:cond delay="0"/>
                                  </p:stCondLst>
                                  <p:childTnLst>
                                    <p:set>
                                      <p:cBhvr>
                                        <p:cTn id="19" dur="1" fill="hold">
                                          <p:stCondLst>
                                            <p:cond delay="0"/>
                                          </p:stCondLst>
                                        </p:cTn>
                                        <p:tgtEl>
                                          <p:spTgt spid="55311"/>
                                        </p:tgtEl>
                                        <p:attrNameLst>
                                          <p:attrName>style.visibility</p:attrName>
                                        </p:attrNameLst>
                                      </p:cBhvr>
                                      <p:to>
                                        <p:strVal val="visible"/>
                                      </p:to>
                                    </p:set>
                                    <p:animEffect transition="in" filter="strips(downLeft)">
                                      <p:cBhvr>
                                        <p:cTn id="20" dur="250"/>
                                        <p:tgtEl>
                                          <p:spTgt spid="55311"/>
                                        </p:tgtEl>
                                      </p:cBhvr>
                                    </p:animEffect>
                                  </p:childTnLst>
                                </p:cTn>
                              </p:par>
                            </p:childTnLst>
                          </p:cTn>
                        </p:par>
                        <p:par>
                          <p:cTn id="21" fill="hold" nodeType="withGroup">
                            <p:stCondLst>
                              <p:cond delay="75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25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up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trips(up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257"/>
                                        </p:tgtEl>
                                        <p:attrNameLst>
                                          <p:attrName>style.visibility</p:attrName>
                                        </p:attrNameLst>
                                      </p:cBhvr>
                                      <p:to>
                                        <p:strVal val="visible"/>
                                      </p:to>
                                    </p:set>
                                    <p:animEffect transition="in" filter="fade">
                                      <p:cBhvr>
                                        <p:cTn id="39"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11" grpId="0" autoUpdateAnimBg="0"/>
      <p:bldP spid="102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dirty="0"/>
              <a:t>Diminishing marginal returns</a:t>
            </a:r>
          </a:p>
        </p:txBody>
      </p:sp>
      <p:sp>
        <p:nvSpPr>
          <p:cNvPr id="59395" name="Rectangle 5"/>
          <p:cNvSpPr>
            <a:spLocks noGrp="1" noChangeArrowheads="1"/>
          </p:cNvSpPr>
          <p:nvPr>
            <p:ph type="body" idx="1"/>
          </p:nvPr>
        </p:nvSpPr>
        <p:spPr/>
        <p:txBody>
          <a:bodyPr/>
          <a:lstStyle/>
          <a:p>
            <a:pPr eaLnBrk="1" hangingPunct="1"/>
            <a:r>
              <a:rPr lang="en-US" dirty="0"/>
              <a:t>As one input is increased (holding other inputs constant), its marginal product falls. </a:t>
            </a:r>
          </a:p>
          <a:p>
            <a:pPr eaLnBrk="1" hangingPunct="1"/>
            <a:r>
              <a:rPr lang="en-US" dirty="0"/>
              <a:t>Intuition:</a:t>
            </a:r>
            <a:br>
              <a:rPr lang="en-US" dirty="0"/>
            </a:br>
            <a:r>
              <a:rPr lang="en-US" dirty="0"/>
              <a:t>If </a:t>
            </a:r>
            <a:r>
              <a:rPr lang="en-US" b="1" i="1" dirty="0">
                <a:sym typeface="Symbol" pitchFamily="18" charset="2"/>
              </a:rPr>
              <a:t>L</a:t>
            </a:r>
            <a:r>
              <a:rPr lang="en-US" dirty="0">
                <a:sym typeface="Symbol" pitchFamily="18" charset="2"/>
              </a:rPr>
              <a:t> increases while holding </a:t>
            </a:r>
            <a:r>
              <a:rPr lang="en-US" b="1" i="1" dirty="0">
                <a:sym typeface="Symbol" pitchFamily="18" charset="2"/>
              </a:rPr>
              <a:t>K</a:t>
            </a:r>
            <a:r>
              <a:rPr lang="en-US" dirty="0">
                <a:sym typeface="Symbol" pitchFamily="18" charset="2"/>
              </a:rPr>
              <a:t> fixed</a:t>
            </a:r>
          </a:p>
          <a:p>
            <a:pPr lvl="1" eaLnBrk="1" hangingPunct="1">
              <a:buFont typeface="Wingdings" pitchFamily="2" charset="2"/>
              <a:buNone/>
            </a:pPr>
            <a:r>
              <a:rPr lang="en-US" dirty="0">
                <a:sym typeface="Symbol" pitchFamily="18" charset="2"/>
              </a:rPr>
              <a:t>machines per worker falls, </a:t>
            </a:r>
          </a:p>
          <a:p>
            <a:pPr lvl="1" eaLnBrk="1" hangingPunct="1">
              <a:buFont typeface="Wingdings" pitchFamily="2" charset="2"/>
              <a:buNone/>
            </a:pPr>
            <a:r>
              <a:rPr lang="en-US" dirty="0">
                <a:sym typeface="Symbol" pitchFamily="18" charset="2"/>
              </a:rPr>
              <a:t>worker productivity falls.</a:t>
            </a:r>
          </a:p>
        </p:txBody>
      </p:sp>
    </p:spTree>
    <p:extLst>
      <p:ext uri="{BB962C8B-B14F-4D97-AF65-F5344CB8AC3E}">
        <p14:creationId xmlns:p14="http://schemas.microsoft.com/office/powerpoint/2010/main" val="206630464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22</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Which of these production functions have diminishing marginal returns to labor? </a:t>
            </a:r>
          </a:p>
        </p:txBody>
      </p:sp>
      <p:graphicFrame>
        <p:nvGraphicFramePr>
          <p:cNvPr id="7" name="Object 6"/>
          <p:cNvGraphicFramePr>
            <a:graphicFrameLocks noChangeAspect="1"/>
          </p:cNvGraphicFramePr>
          <p:nvPr>
            <p:extLst>
              <p:ext uri="{D42A27DB-BD31-4B8C-83A1-F6EECF244321}">
                <p14:modId xmlns:p14="http://schemas.microsoft.com/office/powerpoint/2010/main" val="1849122319"/>
              </p:ext>
            </p:extLst>
          </p:nvPr>
        </p:nvGraphicFramePr>
        <p:xfrm>
          <a:off x="1233488" y="2726613"/>
          <a:ext cx="4040187" cy="495300"/>
        </p:xfrm>
        <a:graphic>
          <a:graphicData uri="http://schemas.openxmlformats.org/presentationml/2006/ole">
            <mc:AlternateContent xmlns:mc="http://schemas.openxmlformats.org/markup-compatibility/2006">
              <mc:Choice xmlns:v="urn:schemas-microsoft-com:vml" Requires="v">
                <p:oleObj spid="_x0000_s10242" name="Equation" r:id="rId4" imgW="1663700" imgH="203200" progId="Equation.DSMT4">
                  <p:embed/>
                </p:oleObj>
              </mc:Choice>
              <mc:Fallback>
                <p:oleObj name="Equation" r:id="rId4" imgW="1663700" imgH="2032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2726613"/>
                        <a:ext cx="4040187"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940864"/>
              </p:ext>
            </p:extLst>
          </p:nvPr>
        </p:nvGraphicFramePr>
        <p:xfrm>
          <a:off x="1214438" y="3529825"/>
          <a:ext cx="3443287" cy="636588"/>
        </p:xfrm>
        <a:graphic>
          <a:graphicData uri="http://schemas.openxmlformats.org/presentationml/2006/ole">
            <mc:AlternateContent xmlns:mc="http://schemas.openxmlformats.org/markup-compatibility/2006">
              <mc:Choice xmlns:v="urn:schemas-microsoft-com:vml" Requires="v">
                <p:oleObj spid="_x0000_s10243" name="Equation" r:id="rId6" imgW="1447172" imgH="266584" progId="Equation.DSMT4">
                  <p:embed/>
                </p:oleObj>
              </mc:Choice>
              <mc:Fallback>
                <p:oleObj name="Equation" r:id="rId6" imgW="1447172" imgH="266584"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29825"/>
                        <a:ext cx="3443287" cy="636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83997144"/>
              </p:ext>
            </p:extLst>
          </p:nvPr>
        </p:nvGraphicFramePr>
        <p:xfrm>
          <a:off x="1244600" y="4448100"/>
          <a:ext cx="4775200" cy="617538"/>
        </p:xfrm>
        <a:graphic>
          <a:graphicData uri="http://schemas.openxmlformats.org/presentationml/2006/ole">
            <mc:AlternateContent xmlns:mc="http://schemas.openxmlformats.org/markup-compatibility/2006">
              <mc:Choice xmlns:v="urn:schemas-microsoft-com:vml" Requires="v">
                <p:oleObj spid="_x0000_s10244" name="Equation" r:id="rId8" imgW="1968500" imgH="254000" progId="Equation.DSMT4">
                  <p:embed/>
                </p:oleObj>
              </mc:Choice>
              <mc:Fallback>
                <p:oleObj name="Equation" r:id="rId8" imgW="1968500" imgH="254000" progId="Equation.DSMT4">
                  <p:embed/>
                  <p:pic>
                    <p:nvPicPr>
                      <p:cNvPr id="1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4600" y="4448100"/>
                        <a:ext cx="4775200"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237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23</a:t>
            </a:fld>
            <a:endParaRPr lang="en-US" sz="1600" dirty="0">
              <a:solidFill>
                <a:srgbClr val="006666"/>
              </a:solidFill>
              <a:cs typeface="Aria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66725788"/>
              </p:ext>
            </p:extLst>
          </p:nvPr>
        </p:nvGraphicFramePr>
        <p:xfrm>
          <a:off x="499834" y="1673988"/>
          <a:ext cx="4040187" cy="495300"/>
        </p:xfrm>
        <a:graphic>
          <a:graphicData uri="http://schemas.openxmlformats.org/presentationml/2006/ole">
            <mc:AlternateContent xmlns:mc="http://schemas.openxmlformats.org/markup-compatibility/2006">
              <mc:Choice xmlns:v="urn:schemas-microsoft-com:vml" Requires="v">
                <p:oleObj spid="_x0000_s11266" name="Equation" r:id="rId4" imgW="1663700" imgH="203200" progId="Equation.DSMT4">
                  <p:embed/>
                </p:oleObj>
              </mc:Choice>
              <mc:Fallback>
                <p:oleObj name="Equation" r:id="rId4" imgW="1663700" imgH="20320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834" y="1673988"/>
                        <a:ext cx="4040187"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7986591"/>
              </p:ext>
            </p:extLst>
          </p:nvPr>
        </p:nvGraphicFramePr>
        <p:xfrm>
          <a:off x="544582" y="3168323"/>
          <a:ext cx="3443287" cy="636588"/>
        </p:xfrm>
        <a:graphic>
          <a:graphicData uri="http://schemas.openxmlformats.org/presentationml/2006/ole">
            <mc:AlternateContent xmlns:mc="http://schemas.openxmlformats.org/markup-compatibility/2006">
              <mc:Choice xmlns:v="urn:schemas-microsoft-com:vml" Requires="v">
                <p:oleObj spid="_x0000_s11267" name="Equation" r:id="rId6" imgW="1447172" imgH="266584" progId="Equation.DSMT4">
                  <p:embed/>
                </p:oleObj>
              </mc:Choice>
              <mc:Fallback>
                <p:oleObj name="Equation" r:id="rId6" imgW="1447172" imgH="266584" progId="Equation.DSMT4">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82" y="3168323"/>
                        <a:ext cx="3443287" cy="636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52091848"/>
              </p:ext>
            </p:extLst>
          </p:nvPr>
        </p:nvGraphicFramePr>
        <p:xfrm>
          <a:off x="627909" y="4735178"/>
          <a:ext cx="4775200" cy="617538"/>
        </p:xfrm>
        <a:graphic>
          <a:graphicData uri="http://schemas.openxmlformats.org/presentationml/2006/ole">
            <mc:AlternateContent xmlns:mc="http://schemas.openxmlformats.org/markup-compatibility/2006">
              <mc:Choice xmlns:v="urn:schemas-microsoft-com:vml" Requires="v">
                <p:oleObj spid="_x0000_s11268" name="Equation" r:id="rId8" imgW="1968500" imgH="254000" progId="Equation.DSMT4">
                  <p:embed/>
                </p:oleObj>
              </mc:Choice>
              <mc:Fallback>
                <p:oleObj name="Equation" r:id="rId8" imgW="1968500" imgH="254000" progId="Equation.DSMT4">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909" y="4735178"/>
                        <a:ext cx="4775200"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084522" y="2203164"/>
            <a:ext cx="4688958" cy="523220"/>
          </a:xfrm>
          <a:prstGeom prst="rect">
            <a:avLst/>
          </a:prstGeom>
          <a:noFill/>
        </p:spPr>
        <p:txBody>
          <a:bodyPr wrap="square" rtlCol="0">
            <a:spAutoFit/>
          </a:bodyPr>
          <a:lstStyle/>
          <a:p>
            <a:r>
              <a:rPr lang="en-US" sz="2800" dirty="0">
                <a:solidFill>
                  <a:srgbClr val="FF0000"/>
                </a:solidFill>
              </a:rPr>
              <a:t>No</a:t>
            </a:r>
            <a:r>
              <a:rPr lang="en-US" sz="2800" dirty="0"/>
              <a:t>, </a:t>
            </a:r>
            <a:r>
              <a:rPr lang="en-US" sz="2800" b="1" i="1" dirty="0"/>
              <a:t>MPL</a:t>
            </a:r>
            <a:r>
              <a:rPr lang="en-US" sz="2800" dirty="0"/>
              <a:t> = 15 for all </a:t>
            </a:r>
            <a:r>
              <a:rPr lang="en-US" sz="2800" b="1" i="1" dirty="0"/>
              <a:t>L</a:t>
            </a:r>
          </a:p>
        </p:txBody>
      </p:sp>
      <p:sp>
        <p:nvSpPr>
          <p:cNvPr id="11" name="TextBox 10"/>
          <p:cNvSpPr txBox="1"/>
          <p:nvPr/>
        </p:nvSpPr>
        <p:spPr>
          <a:xfrm>
            <a:off x="1222744" y="3876022"/>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
        <p:nvSpPr>
          <p:cNvPr id="12" name="TextBox 11"/>
          <p:cNvSpPr txBox="1"/>
          <p:nvPr/>
        </p:nvSpPr>
        <p:spPr>
          <a:xfrm>
            <a:off x="1201480" y="5463820"/>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Tree>
    <p:extLst>
      <p:ext uri="{BB962C8B-B14F-4D97-AF65-F5344CB8AC3E}">
        <p14:creationId xmlns:p14="http://schemas.microsoft.com/office/powerpoint/2010/main" val="22404708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24</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5140779" cy="4641747"/>
          </a:xfrm>
        </p:spPr>
        <p:txBody>
          <a:bodyPr/>
          <a:lstStyle/>
          <a:p>
            <a:pPr marL="0" indent="0">
              <a:buClr>
                <a:schemeClr val="tx1">
                  <a:lumMod val="50000"/>
                  <a:lumOff val="50000"/>
                </a:schemeClr>
              </a:buClr>
              <a:buNone/>
            </a:pPr>
            <a:r>
              <a:rPr lang="en-US" dirty="0"/>
              <a:t>Suppose </a:t>
            </a:r>
            <a:r>
              <a:rPr lang="en-US" b="1" i="1" dirty="0"/>
              <a:t>W</a:t>
            </a:r>
            <a:r>
              <a:rPr lang="en-US" dirty="0"/>
              <a:t>/</a:t>
            </a:r>
            <a:r>
              <a:rPr lang="en-US" b="1" i="1" dirty="0"/>
              <a:t>P</a:t>
            </a:r>
            <a:r>
              <a:rPr lang="en-US" dirty="0"/>
              <a:t> = 6. </a:t>
            </a:r>
          </a:p>
          <a:p>
            <a:pPr>
              <a:buClr>
                <a:schemeClr val="tx1">
                  <a:lumMod val="50000"/>
                  <a:lumOff val="50000"/>
                </a:schemeClr>
              </a:buClr>
            </a:pPr>
            <a:r>
              <a:rPr lang="en-US" dirty="0"/>
              <a:t>If </a:t>
            </a:r>
            <a:r>
              <a:rPr lang="en-US" b="1" i="1" dirty="0"/>
              <a:t>L</a:t>
            </a:r>
            <a:r>
              <a:rPr lang="en-US" dirty="0"/>
              <a:t> = 3, should firm hire more or less labor? Why? </a:t>
            </a:r>
          </a:p>
          <a:p>
            <a:pPr>
              <a:buClr>
                <a:schemeClr val="tx1">
                  <a:lumMod val="50000"/>
                  <a:lumOff val="50000"/>
                </a:schemeClr>
              </a:buClr>
            </a:pPr>
            <a:r>
              <a:rPr lang="en-US" dirty="0"/>
              <a:t>If </a:t>
            </a:r>
            <a:r>
              <a:rPr lang="en-US" b="1" i="1" dirty="0"/>
              <a:t>L</a:t>
            </a:r>
            <a:r>
              <a:rPr lang="en-US" dirty="0"/>
              <a:t> = 7, should firm hire more or less labor? Why? </a:t>
            </a:r>
          </a:p>
        </p:txBody>
      </p:sp>
      <p:sp>
        <p:nvSpPr>
          <p:cNvPr id="7" name="Rectangle 4"/>
          <p:cNvSpPr txBox="1">
            <a:spLocks noChangeArrowheads="1"/>
          </p:cNvSpPr>
          <p:nvPr/>
        </p:nvSpPr>
        <p:spPr>
          <a:xfrm>
            <a:off x="5929313" y="584200"/>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78851409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25</a:t>
            </a:fld>
            <a:endParaRPr lang="en-US" sz="1600" dirty="0">
              <a:solidFill>
                <a:srgbClr val="006666"/>
              </a:solidFill>
              <a:cs typeface="Arial"/>
            </a:endParaRPr>
          </a:p>
        </p:txBody>
      </p:sp>
      <p:sp>
        <p:nvSpPr>
          <p:cNvPr id="6" name="Content Placeholder 2"/>
          <p:cNvSpPr>
            <a:spLocks noGrp="1"/>
          </p:cNvSpPr>
          <p:nvPr>
            <p:ph idx="1"/>
          </p:nvPr>
        </p:nvSpPr>
        <p:spPr>
          <a:xfrm>
            <a:off x="369924" y="1409987"/>
            <a:ext cx="5584309" cy="5271172"/>
          </a:xfrm>
        </p:spPr>
        <p:txBody>
          <a:bodyPr/>
          <a:lstStyle/>
          <a:p>
            <a:pPr marL="0" indent="0">
              <a:buClr>
                <a:schemeClr val="tx1">
                  <a:lumMod val="50000"/>
                  <a:lumOff val="50000"/>
                </a:schemeClr>
              </a:buClr>
              <a:buNone/>
            </a:pPr>
            <a:r>
              <a:rPr lang="en-US" sz="2600" dirty="0"/>
              <a:t>If </a:t>
            </a:r>
            <a:r>
              <a:rPr lang="en-US" sz="2600" b="1" i="1" dirty="0"/>
              <a:t>L</a:t>
            </a:r>
            <a:r>
              <a:rPr lang="en-US" sz="2600" dirty="0"/>
              <a:t> = 3,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MORE</a:t>
            </a:r>
            <a:r>
              <a:rPr lang="en-US" sz="2600" dirty="0"/>
              <a:t>, because the benefit of the 4th worker (</a:t>
            </a:r>
            <a:r>
              <a:rPr lang="en-US" sz="2600" i="1" dirty="0"/>
              <a:t>MPL</a:t>
            </a:r>
            <a:r>
              <a:rPr lang="en-US" sz="2600" dirty="0"/>
              <a:t> = 7) exceeds its cost (</a:t>
            </a:r>
            <a:r>
              <a:rPr lang="en-US" sz="2600" i="1" dirty="0"/>
              <a:t>W</a:t>
            </a:r>
            <a:r>
              <a:rPr lang="en-US" sz="2600" dirty="0"/>
              <a:t>/</a:t>
            </a:r>
            <a:r>
              <a:rPr lang="en-US" sz="2600" i="1" dirty="0"/>
              <a:t>P</a:t>
            </a:r>
            <a:r>
              <a:rPr lang="en-US" sz="2600" dirty="0"/>
              <a:t> = 6) </a:t>
            </a:r>
          </a:p>
          <a:p>
            <a:pPr marL="0" indent="0">
              <a:spcBef>
                <a:spcPts val="2400"/>
              </a:spcBef>
              <a:buClr>
                <a:schemeClr val="tx1">
                  <a:lumMod val="50000"/>
                  <a:lumOff val="50000"/>
                </a:schemeClr>
              </a:buClr>
              <a:buNone/>
            </a:pPr>
            <a:r>
              <a:rPr lang="en-US" sz="2600" dirty="0"/>
              <a:t>If </a:t>
            </a:r>
            <a:r>
              <a:rPr lang="en-US" sz="2600" b="1" i="1" dirty="0"/>
              <a:t>L</a:t>
            </a:r>
            <a:r>
              <a:rPr lang="en-US" sz="2600" dirty="0"/>
              <a:t> = 7,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LESS</a:t>
            </a:r>
            <a:r>
              <a:rPr lang="en-US" sz="2600" dirty="0"/>
              <a:t>, because the 7th worker adds </a:t>
            </a:r>
            <a:r>
              <a:rPr lang="en-US" sz="2600" i="1" dirty="0"/>
              <a:t>MPL</a:t>
            </a:r>
            <a:r>
              <a:rPr lang="en-US" sz="2600" dirty="0"/>
              <a:t> = 4 units of output but costs the firm </a:t>
            </a:r>
            <a:r>
              <a:rPr lang="en-US" sz="2600" i="1" dirty="0"/>
              <a:t>W</a:t>
            </a:r>
            <a:r>
              <a:rPr lang="en-US" sz="2600" dirty="0"/>
              <a:t>/</a:t>
            </a:r>
            <a:r>
              <a:rPr lang="en-US" sz="2600" i="1" dirty="0"/>
              <a:t>P</a:t>
            </a:r>
            <a:r>
              <a:rPr lang="en-US" sz="2600" dirty="0"/>
              <a:t> = 6. </a:t>
            </a:r>
          </a:p>
        </p:txBody>
      </p:sp>
      <p:sp>
        <p:nvSpPr>
          <p:cNvPr id="7" name="Rectangle 4"/>
          <p:cNvSpPr txBox="1">
            <a:spLocks noChangeArrowheads="1"/>
          </p:cNvSpPr>
          <p:nvPr/>
        </p:nvSpPr>
        <p:spPr>
          <a:xfrm>
            <a:off x="6195127" y="618205"/>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18591606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288" y="236538"/>
            <a:ext cx="7993062" cy="892175"/>
          </a:xfrm>
          <a:noFill/>
        </p:spPr>
        <p:txBody>
          <a:bodyPr/>
          <a:lstStyle/>
          <a:p>
            <a:pPr eaLnBrk="1" hangingPunct="1">
              <a:spcBef>
                <a:spcPct val="40000"/>
              </a:spcBef>
              <a:tabLst>
                <a:tab pos="461963" algn="l"/>
              </a:tabLst>
            </a:pPr>
            <a:r>
              <a:rPr lang="en-US" i="1" dirty="0"/>
              <a:t>MPL</a:t>
            </a:r>
            <a:r>
              <a:rPr lang="en-US" dirty="0"/>
              <a:t> and the demand for labor</a:t>
            </a:r>
          </a:p>
        </p:txBody>
      </p:sp>
      <p:sp>
        <p:nvSpPr>
          <p:cNvPr id="63491" name="Rectangle 3"/>
          <p:cNvSpPr>
            <a:spLocks noChangeArrowheads="1"/>
          </p:cNvSpPr>
          <p:nvPr/>
        </p:nvSpPr>
        <p:spPr bwMode="auto">
          <a:xfrm>
            <a:off x="5014913" y="1544638"/>
            <a:ext cx="3124200" cy="1371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Each firm hires labor </a:t>
            </a:r>
            <a:br>
              <a:rPr lang="en-US" sz="2400" dirty="0">
                <a:cs typeface="+mn-cs"/>
              </a:rPr>
            </a:br>
            <a:r>
              <a:rPr lang="en-US" sz="2400" dirty="0">
                <a:cs typeface="+mn-cs"/>
              </a:rPr>
              <a:t>up to the point where </a:t>
            </a:r>
            <a:r>
              <a:rPr lang="en-US" sz="2400" b="1" i="1" dirty="0">
                <a:cs typeface="+mn-cs"/>
              </a:rPr>
              <a:t>MPL</a:t>
            </a:r>
            <a:r>
              <a:rPr lang="en-US" sz="2400" dirty="0">
                <a:cs typeface="+mn-cs"/>
              </a:rPr>
              <a:t> = </a:t>
            </a:r>
            <a:r>
              <a:rPr lang="en-US" sz="2400" b="1" i="1" dirty="0">
                <a:cs typeface="+mn-cs"/>
              </a:rPr>
              <a:t>W</a:t>
            </a:r>
            <a:r>
              <a:rPr lang="en-US" sz="2400" i="1" dirty="0">
                <a:cs typeface="+mn-cs"/>
              </a:rPr>
              <a:t>/</a:t>
            </a:r>
            <a:r>
              <a:rPr lang="en-US" sz="2400" b="1" i="1" dirty="0">
                <a:cs typeface="+mn-cs"/>
              </a:rPr>
              <a:t>P</a:t>
            </a:r>
            <a:r>
              <a:rPr lang="en-US" sz="2400" dirty="0">
                <a:cs typeface="+mn-cs"/>
              </a:rPr>
              <a:t>.</a:t>
            </a:r>
          </a:p>
        </p:txBody>
      </p:sp>
      <p:grpSp>
        <p:nvGrpSpPr>
          <p:cNvPr id="2" name="Group 4"/>
          <p:cNvGrpSpPr>
            <a:grpSpLocks/>
          </p:cNvGrpSpPr>
          <p:nvPr/>
        </p:nvGrpSpPr>
        <p:grpSpPr bwMode="auto">
          <a:xfrm>
            <a:off x="1219200" y="1276350"/>
            <a:ext cx="6596063" cy="3978275"/>
            <a:chOff x="624" y="930"/>
            <a:chExt cx="4155" cy="2506"/>
          </a:xfrm>
        </p:grpSpPr>
        <p:grpSp>
          <p:nvGrpSpPr>
            <p:cNvPr id="61457" name="Group 5"/>
            <p:cNvGrpSpPr>
              <a:grpSpLocks/>
            </p:cNvGrpSpPr>
            <p:nvPr/>
          </p:nvGrpSpPr>
          <p:grpSpPr bwMode="auto">
            <a:xfrm>
              <a:off x="1296" y="960"/>
              <a:ext cx="3408" cy="2208"/>
              <a:chOff x="1296" y="1200"/>
              <a:chExt cx="2256" cy="1968"/>
            </a:xfrm>
          </p:grpSpPr>
          <p:sp>
            <p:nvSpPr>
              <p:cNvPr id="61460"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461"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61458" name="Text Box 8"/>
            <p:cNvSpPr txBox="1">
              <a:spLocks noChangeArrowheads="1"/>
            </p:cNvSpPr>
            <p:nvPr/>
          </p:nvSpPr>
          <p:spPr bwMode="auto">
            <a:xfrm>
              <a:off x="624" y="930"/>
              <a:ext cx="768"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61459" name="Text Box 9"/>
            <p:cNvSpPr txBox="1">
              <a:spLocks noChangeArrowheads="1"/>
            </p:cNvSpPr>
            <p:nvPr/>
          </p:nvSpPr>
          <p:spPr bwMode="auto">
            <a:xfrm>
              <a:off x="3435" y="3186"/>
              <a:ext cx="134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4" name="Group 10"/>
          <p:cNvGrpSpPr>
            <a:grpSpLocks/>
          </p:cNvGrpSpPr>
          <p:nvPr/>
        </p:nvGrpSpPr>
        <p:grpSpPr bwMode="auto">
          <a:xfrm>
            <a:off x="2590800" y="1781175"/>
            <a:ext cx="5181600" cy="3124200"/>
            <a:chOff x="1488" y="1248"/>
            <a:chExt cx="3264" cy="1968"/>
          </a:xfrm>
        </p:grpSpPr>
        <p:sp>
          <p:nvSpPr>
            <p:cNvPr id="61455"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456" name="Text Box 12"/>
            <p:cNvSpPr txBox="1">
              <a:spLocks noChangeArrowheads="1"/>
            </p:cNvSpPr>
            <p:nvPr/>
          </p:nvSpPr>
          <p:spPr bwMode="auto">
            <a:xfrm>
              <a:off x="3792" y="2582"/>
              <a:ext cx="960"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1066800" y="2647950"/>
            <a:ext cx="3152775" cy="733425"/>
            <a:chOff x="528" y="1794"/>
            <a:chExt cx="1986" cy="462"/>
          </a:xfrm>
        </p:grpSpPr>
        <p:sp>
          <p:nvSpPr>
            <p:cNvPr id="61451" name="Line 14"/>
            <p:cNvSpPr>
              <a:spLocks noChangeShapeType="1"/>
            </p:cNvSpPr>
            <p:nvPr/>
          </p:nvSpPr>
          <p:spPr bwMode="auto">
            <a:xfrm flipH="1" flipV="1">
              <a:off x="1296" y="2208"/>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61452" name="Group 15"/>
            <p:cNvGrpSpPr>
              <a:grpSpLocks/>
            </p:cNvGrpSpPr>
            <p:nvPr/>
          </p:nvGrpSpPr>
          <p:grpSpPr bwMode="auto">
            <a:xfrm>
              <a:off x="528" y="1794"/>
              <a:ext cx="768" cy="462"/>
              <a:chOff x="528" y="1794"/>
              <a:chExt cx="768" cy="462"/>
            </a:xfrm>
          </p:grpSpPr>
          <p:sp>
            <p:nvSpPr>
              <p:cNvPr id="61453" name="Text Box 16"/>
              <p:cNvSpPr txBox="1">
                <a:spLocks noChangeArrowheads="1"/>
              </p:cNvSpPr>
              <p:nvPr/>
            </p:nvSpPr>
            <p:spPr bwMode="auto">
              <a:xfrm>
                <a:off x="528" y="1794"/>
                <a:ext cx="528" cy="46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Real wage</a:t>
                </a:r>
              </a:p>
            </p:txBody>
          </p:sp>
          <p:sp>
            <p:nvSpPr>
              <p:cNvPr id="61454" name="Line 17"/>
              <p:cNvSpPr>
                <a:spLocks noChangeShapeType="1"/>
              </p:cNvSpPr>
              <p:nvPr/>
            </p:nvSpPr>
            <p:spPr bwMode="auto">
              <a:xfrm flipH="1" flipV="1">
                <a:off x="1056" y="2064"/>
                <a:ext cx="24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7" name="Group 18"/>
          <p:cNvGrpSpPr>
            <a:grpSpLocks/>
          </p:cNvGrpSpPr>
          <p:nvPr/>
        </p:nvGrpSpPr>
        <p:grpSpPr bwMode="auto">
          <a:xfrm>
            <a:off x="2514600" y="3297238"/>
            <a:ext cx="2209800" cy="2722562"/>
            <a:chOff x="1584" y="2077"/>
            <a:chExt cx="1392" cy="1715"/>
          </a:xfrm>
        </p:grpSpPr>
        <p:sp>
          <p:nvSpPr>
            <p:cNvPr id="61448" name="Line 19"/>
            <p:cNvSpPr>
              <a:spLocks noChangeShapeType="1"/>
            </p:cNvSpPr>
            <p:nvPr/>
          </p:nvSpPr>
          <p:spPr bwMode="auto">
            <a:xfrm>
              <a:off x="2655" y="2077"/>
              <a:ext cx="0" cy="96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449" name="Text Box 20"/>
            <p:cNvSpPr txBox="1">
              <a:spLocks noChangeArrowheads="1"/>
            </p:cNvSpPr>
            <p:nvPr/>
          </p:nvSpPr>
          <p:spPr bwMode="auto">
            <a:xfrm>
              <a:off x="1584" y="3330"/>
              <a:ext cx="1392" cy="46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Quantity of labor demanded</a:t>
              </a:r>
            </a:p>
          </p:txBody>
        </p:sp>
        <p:sp>
          <p:nvSpPr>
            <p:cNvPr id="61450" name="Line 21"/>
            <p:cNvSpPr>
              <a:spLocks noChangeShapeType="1"/>
            </p:cNvSpPr>
            <p:nvPr/>
          </p:nvSpPr>
          <p:spPr bwMode="auto">
            <a:xfrm flipH="1">
              <a:off x="2559" y="3042"/>
              <a:ext cx="96"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29850228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3491"/>
                                        </p:tgtEl>
                                        <p:attrNameLst>
                                          <p:attrName>style.visibility</p:attrName>
                                        </p:attrNameLst>
                                      </p:cBhvr>
                                      <p:to>
                                        <p:strVal val="visible"/>
                                      </p:to>
                                    </p:set>
                                    <p:animEffect transition="in" filter="fade">
                                      <p:cBhvr>
                                        <p:cTn id="26"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46100" y="214313"/>
            <a:ext cx="7913688" cy="901700"/>
          </a:xfrm>
          <a:noFill/>
        </p:spPr>
        <p:txBody>
          <a:bodyPr/>
          <a:lstStyle/>
          <a:p>
            <a:pPr eaLnBrk="1" hangingPunct="1">
              <a:spcBef>
                <a:spcPct val="40000"/>
              </a:spcBef>
              <a:tabLst>
                <a:tab pos="461963" algn="l"/>
              </a:tabLst>
            </a:pPr>
            <a:r>
              <a:rPr lang="en-US" dirty="0"/>
              <a:t>The equilibrium real wage</a:t>
            </a:r>
          </a:p>
        </p:txBody>
      </p:sp>
      <p:sp>
        <p:nvSpPr>
          <p:cNvPr id="65539" name="Rectangle 3"/>
          <p:cNvSpPr>
            <a:spLocks noChangeArrowheads="1"/>
          </p:cNvSpPr>
          <p:nvPr/>
        </p:nvSpPr>
        <p:spPr bwMode="auto">
          <a:xfrm>
            <a:off x="5826125" y="1349375"/>
            <a:ext cx="2606675" cy="1903413"/>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wage adjusts to equate </a:t>
            </a:r>
            <a:br>
              <a:rPr lang="en-US" sz="2400" dirty="0">
                <a:cs typeface="+mn-cs"/>
              </a:rPr>
            </a:br>
            <a:r>
              <a:rPr lang="en-US" sz="2400" dirty="0">
                <a:cs typeface="+mn-cs"/>
              </a:rPr>
              <a:t>labor demand with supply.</a:t>
            </a:r>
            <a:endParaRPr lang="en-US" sz="2400" b="1" i="1" dirty="0">
              <a:cs typeface="+mn-cs"/>
            </a:endParaRPr>
          </a:p>
        </p:txBody>
      </p:sp>
      <p:grpSp>
        <p:nvGrpSpPr>
          <p:cNvPr id="12293" name="Group 4"/>
          <p:cNvGrpSpPr>
            <a:grpSpLocks/>
          </p:cNvGrpSpPr>
          <p:nvPr/>
        </p:nvGrpSpPr>
        <p:grpSpPr bwMode="auto">
          <a:xfrm>
            <a:off x="1219200" y="1276350"/>
            <a:ext cx="6596063" cy="3978275"/>
            <a:chOff x="624" y="930"/>
            <a:chExt cx="4155" cy="2506"/>
          </a:xfrm>
        </p:grpSpPr>
        <p:grpSp>
          <p:nvGrpSpPr>
            <p:cNvPr id="12304" name="Group 5"/>
            <p:cNvGrpSpPr>
              <a:grpSpLocks/>
            </p:cNvGrpSpPr>
            <p:nvPr/>
          </p:nvGrpSpPr>
          <p:grpSpPr bwMode="auto">
            <a:xfrm>
              <a:off x="1296" y="960"/>
              <a:ext cx="3408" cy="2208"/>
              <a:chOff x="1296" y="1200"/>
              <a:chExt cx="2256" cy="1968"/>
            </a:xfrm>
          </p:grpSpPr>
          <p:sp>
            <p:nvSpPr>
              <p:cNvPr id="12307"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08"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2305" name="Text Box 8"/>
            <p:cNvSpPr txBox="1">
              <a:spLocks noChangeArrowheads="1"/>
            </p:cNvSpPr>
            <p:nvPr/>
          </p:nvSpPr>
          <p:spPr bwMode="auto">
            <a:xfrm>
              <a:off x="624" y="930"/>
              <a:ext cx="768"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2306" name="Text Box 9"/>
            <p:cNvSpPr txBox="1">
              <a:spLocks noChangeArrowheads="1"/>
            </p:cNvSpPr>
            <p:nvPr/>
          </p:nvSpPr>
          <p:spPr bwMode="auto">
            <a:xfrm>
              <a:off x="3435" y="3186"/>
              <a:ext cx="134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12294" name="Group 10"/>
          <p:cNvGrpSpPr>
            <a:grpSpLocks/>
          </p:cNvGrpSpPr>
          <p:nvPr/>
        </p:nvGrpSpPr>
        <p:grpSpPr bwMode="auto">
          <a:xfrm>
            <a:off x="2590800" y="1781175"/>
            <a:ext cx="5181600" cy="3124200"/>
            <a:chOff x="1488" y="1248"/>
            <a:chExt cx="3264" cy="1968"/>
          </a:xfrm>
        </p:grpSpPr>
        <p:sp>
          <p:nvSpPr>
            <p:cNvPr id="12302"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03" name="Text Box 12"/>
            <p:cNvSpPr txBox="1">
              <a:spLocks noChangeArrowheads="1"/>
            </p:cNvSpPr>
            <p:nvPr/>
          </p:nvSpPr>
          <p:spPr bwMode="auto">
            <a:xfrm>
              <a:off x="3792" y="2582"/>
              <a:ext cx="960"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381000" y="3305175"/>
            <a:ext cx="3838575" cy="1069975"/>
            <a:chOff x="240" y="2082"/>
            <a:chExt cx="2418" cy="674"/>
          </a:xfrm>
        </p:grpSpPr>
        <p:sp>
          <p:nvSpPr>
            <p:cNvPr id="12299"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00"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dirty="0"/>
                <a:t>Equilibrium real wage</a:t>
              </a:r>
            </a:p>
          </p:txBody>
        </p:sp>
        <p:sp>
          <p:nvSpPr>
            <p:cNvPr id="12301"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6" name="Group 17"/>
          <p:cNvGrpSpPr>
            <a:grpSpLocks/>
          </p:cNvGrpSpPr>
          <p:nvPr/>
        </p:nvGrpSpPr>
        <p:grpSpPr bwMode="auto">
          <a:xfrm>
            <a:off x="4078288" y="1400175"/>
            <a:ext cx="1179512" cy="3860800"/>
            <a:chOff x="2569" y="882"/>
            <a:chExt cx="743" cy="2432"/>
          </a:xfrm>
        </p:grpSpPr>
        <p:sp>
          <p:nvSpPr>
            <p:cNvPr id="12297"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298" name="Text Box 19"/>
            <p:cNvSpPr txBox="1">
              <a:spLocks noChangeArrowheads="1"/>
            </p:cNvSpPr>
            <p:nvPr/>
          </p:nvSpPr>
          <p:spPr bwMode="auto">
            <a:xfrm>
              <a:off x="2640" y="882"/>
              <a:ext cx="672"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Labor </a:t>
              </a:r>
              <a:br>
                <a:rPr lang="en-US" sz="2100"/>
              </a:br>
              <a:r>
                <a:rPr lang="en-US" sz="2100"/>
                <a:t>supply</a:t>
              </a:r>
            </a:p>
          </p:txBody>
        </p:sp>
        <p:graphicFrame>
          <p:nvGraphicFramePr>
            <p:cNvPr id="12290" name="Object 2"/>
            <p:cNvGraphicFramePr>
              <a:graphicFrameLocks noChangeAspect="1"/>
            </p:cNvGraphicFramePr>
            <p:nvPr/>
          </p:nvGraphicFramePr>
          <p:xfrm>
            <a:off x="2569" y="3072"/>
            <a:ext cx="167" cy="242"/>
          </p:xfrm>
          <a:graphic>
            <a:graphicData uri="http://schemas.openxmlformats.org/presentationml/2006/ole">
              <mc:AlternateContent xmlns:mc="http://schemas.openxmlformats.org/markup-compatibility/2006">
                <mc:Choice xmlns:v="urn:schemas-microsoft-com:vml" Requires="v">
                  <p:oleObj spid="_x0000_s12290" name="Equation" r:id="rId4" imgW="139639" imgH="203112" progId="Equation.DSMT4">
                    <p:embed/>
                  </p:oleObj>
                </mc:Choice>
                <mc:Fallback>
                  <p:oleObj name="Equation" r:id="rId4" imgW="139639" imgH="203112" progId="Equation.DSMT4">
                    <p:embed/>
                    <p:pic>
                      <p:nvPicPr>
                        <p:cNvPr id="122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 y="3072"/>
                          <a:ext cx="167" cy="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116782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Determining the rental rate</a:t>
            </a:r>
          </a:p>
        </p:txBody>
      </p:sp>
      <p:sp>
        <p:nvSpPr>
          <p:cNvPr id="62467" name="Rectangle 3"/>
          <p:cNvSpPr>
            <a:spLocks noGrp="1" noChangeArrowheads="1"/>
          </p:cNvSpPr>
          <p:nvPr>
            <p:ph type="body" idx="1"/>
          </p:nvPr>
        </p:nvSpPr>
        <p:spPr/>
        <p:txBody>
          <a:bodyPr/>
          <a:lstStyle/>
          <a:p>
            <a:r>
              <a:rPr lang="en-US" dirty="0"/>
              <a:t>We have just seen that </a:t>
            </a:r>
            <a:r>
              <a:rPr lang="en-US" b="1" i="1" dirty="0"/>
              <a:t>MPL </a:t>
            </a:r>
            <a:r>
              <a:rPr lang="en-US" dirty="0"/>
              <a:t>= </a:t>
            </a:r>
            <a:r>
              <a:rPr lang="en-US" b="1" i="1" dirty="0"/>
              <a:t>W</a:t>
            </a:r>
            <a:r>
              <a:rPr lang="en-US" dirty="0"/>
              <a:t>/</a:t>
            </a:r>
            <a:r>
              <a:rPr lang="en-US" b="1" i="1" dirty="0"/>
              <a:t>P</a:t>
            </a:r>
            <a:r>
              <a:rPr lang="en-US" dirty="0"/>
              <a:t>.</a:t>
            </a:r>
          </a:p>
          <a:p>
            <a:r>
              <a:rPr lang="en-US" dirty="0"/>
              <a:t>The same logic shows that </a:t>
            </a:r>
            <a:r>
              <a:rPr lang="en-US" b="1" i="1" dirty="0"/>
              <a:t>MPK</a:t>
            </a:r>
            <a:r>
              <a:rPr lang="en-US" dirty="0"/>
              <a:t> = </a:t>
            </a:r>
            <a:r>
              <a:rPr lang="en-US" b="1" i="1" dirty="0"/>
              <a:t>R</a:t>
            </a:r>
            <a:r>
              <a:rPr lang="en-US" dirty="0"/>
              <a:t>/</a:t>
            </a:r>
            <a:r>
              <a:rPr lang="en-US" b="1" i="1" dirty="0"/>
              <a:t>P</a:t>
            </a:r>
            <a:r>
              <a:rPr lang="en-US" dirty="0"/>
              <a:t>:</a:t>
            </a:r>
          </a:p>
          <a:p>
            <a:pPr lvl="1">
              <a:lnSpc>
                <a:spcPct val="110000"/>
              </a:lnSpc>
              <a:spcBef>
                <a:spcPts val="1200"/>
              </a:spcBef>
            </a:pPr>
            <a:r>
              <a:rPr lang="en-US" dirty="0"/>
              <a:t>Diminishing returns to capital: </a:t>
            </a:r>
            <a:br>
              <a:rPr lang="en-US" dirty="0"/>
            </a:br>
            <a:r>
              <a:rPr lang="en-US" b="1" i="1" dirty="0"/>
              <a:t>MPK</a:t>
            </a:r>
            <a:r>
              <a:rPr lang="en-US" dirty="0"/>
              <a:t> </a:t>
            </a:r>
            <a:r>
              <a:rPr lang="en-US" dirty="0">
                <a:sym typeface="Symbol" pitchFamily="18" charset="2"/>
              </a:rPr>
              <a:t>falls</a:t>
            </a:r>
            <a:r>
              <a:rPr lang="en-US" dirty="0"/>
              <a:t> as </a:t>
            </a:r>
            <a:r>
              <a:rPr lang="en-US" b="1" i="1" dirty="0"/>
              <a:t>K</a:t>
            </a:r>
            <a:r>
              <a:rPr lang="en-US" dirty="0"/>
              <a:t> </a:t>
            </a:r>
            <a:r>
              <a:rPr lang="en-US" dirty="0">
                <a:sym typeface="Symbol" pitchFamily="18" charset="2"/>
              </a:rPr>
              <a:t>rises</a:t>
            </a:r>
            <a:endParaRPr lang="en-US" dirty="0"/>
          </a:p>
          <a:p>
            <a:pPr lvl="1">
              <a:lnSpc>
                <a:spcPct val="110000"/>
              </a:lnSpc>
              <a:spcBef>
                <a:spcPts val="1200"/>
              </a:spcBef>
            </a:pPr>
            <a:r>
              <a:rPr lang="en-US" dirty="0"/>
              <a:t>The </a:t>
            </a:r>
            <a:r>
              <a:rPr lang="en-US" b="1" i="1" dirty="0"/>
              <a:t>MPK </a:t>
            </a:r>
            <a:r>
              <a:rPr lang="en-US" dirty="0"/>
              <a:t>curve is the firm’s demand curve </a:t>
            </a:r>
            <a:br>
              <a:rPr lang="en-US" dirty="0"/>
            </a:br>
            <a:r>
              <a:rPr lang="en-US" dirty="0"/>
              <a:t>for renting capital. </a:t>
            </a:r>
          </a:p>
          <a:p>
            <a:pPr lvl="1">
              <a:lnSpc>
                <a:spcPct val="110000"/>
              </a:lnSpc>
              <a:spcBef>
                <a:spcPts val="1200"/>
              </a:spcBef>
            </a:pPr>
            <a:r>
              <a:rPr lang="en-US" dirty="0"/>
              <a:t>Firms maximize profits by choosing </a:t>
            </a:r>
            <a:r>
              <a:rPr lang="en-US" b="1" i="1" dirty="0"/>
              <a:t>K</a:t>
            </a:r>
            <a:r>
              <a:rPr lang="en-US" dirty="0"/>
              <a:t> </a:t>
            </a:r>
            <a:br>
              <a:rPr lang="en-US" dirty="0"/>
            </a:br>
            <a:r>
              <a:rPr lang="en-US" dirty="0"/>
              <a:t>such that </a:t>
            </a:r>
            <a:r>
              <a:rPr lang="en-US" b="1" i="1" dirty="0"/>
              <a:t>MPK</a:t>
            </a:r>
            <a:r>
              <a:rPr lang="en-US" dirty="0"/>
              <a:t> = </a:t>
            </a:r>
            <a:r>
              <a:rPr lang="en-US" b="1" i="1" dirty="0"/>
              <a:t>R</a:t>
            </a:r>
            <a:r>
              <a:rPr lang="en-US" dirty="0"/>
              <a:t>/</a:t>
            </a:r>
            <a:r>
              <a:rPr lang="en-US" b="1" i="1" dirty="0"/>
              <a:t>P</a:t>
            </a:r>
            <a:r>
              <a:rPr lang="en-US" dirty="0"/>
              <a:t>. </a:t>
            </a:r>
          </a:p>
        </p:txBody>
      </p:sp>
    </p:spTree>
    <p:extLst>
      <p:ext uri="{BB962C8B-B14F-4D97-AF65-F5344CB8AC3E}">
        <p14:creationId xmlns:p14="http://schemas.microsoft.com/office/powerpoint/2010/main" val="223663759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Outline of model</a:t>
            </a:r>
          </a:p>
        </p:txBody>
      </p:sp>
      <p:sp>
        <p:nvSpPr>
          <p:cNvPr id="49155" name="Rectangle 3"/>
          <p:cNvSpPr>
            <a:spLocks noGrp="1" noChangeArrowheads="1"/>
          </p:cNvSpPr>
          <p:nvPr>
            <p:ph type="body" idx="1"/>
          </p:nvPr>
        </p:nvSpPr>
        <p:spPr>
          <a:xfrm>
            <a:off x="476250" y="1211263"/>
            <a:ext cx="8210550" cy="4884737"/>
          </a:xfrm>
        </p:spPr>
        <p:txBody>
          <a:bodyPr/>
          <a:lstStyle/>
          <a:p>
            <a:pPr eaLnBrk="1" hangingPunct="1">
              <a:buFont typeface="Wingdings" pitchFamily="2" charset="2"/>
              <a:buNone/>
            </a:pPr>
            <a:r>
              <a:rPr lang="en-US" dirty="0"/>
              <a:t>A closed economy, market-clearing model</a:t>
            </a:r>
          </a:p>
          <a:p>
            <a:pPr eaLnBrk="1" hangingPunct="1"/>
            <a:r>
              <a:rPr lang="en-US" dirty="0"/>
              <a:t>Supply side</a:t>
            </a:r>
          </a:p>
          <a:p>
            <a:pPr lvl="1" eaLnBrk="1" hangingPunct="1"/>
            <a:r>
              <a:rPr lang="en-US" dirty="0"/>
              <a:t>factor markets (supply, demand, price)</a:t>
            </a:r>
          </a:p>
          <a:p>
            <a:pPr lvl="1" eaLnBrk="1" hangingPunct="1"/>
            <a:r>
              <a:rPr lang="en-US" dirty="0"/>
              <a:t>determination of output/income</a:t>
            </a:r>
          </a:p>
          <a:p>
            <a:pPr eaLnBrk="1" hangingPunct="1"/>
            <a:r>
              <a:rPr lang="en-US" dirty="0"/>
              <a:t>Demand side</a:t>
            </a:r>
          </a:p>
          <a:p>
            <a:pPr lvl="1" eaLnBrk="1" hangingPunct="1"/>
            <a:r>
              <a:rPr lang="en-US" dirty="0"/>
              <a:t>determinants of </a:t>
            </a:r>
            <a:r>
              <a:rPr lang="en-US" b="1" i="1" dirty="0"/>
              <a:t>C</a:t>
            </a:r>
            <a:r>
              <a:rPr lang="en-US" dirty="0"/>
              <a:t>, </a:t>
            </a:r>
            <a:r>
              <a:rPr lang="en-US" b="1" i="1" dirty="0"/>
              <a:t>I</a:t>
            </a:r>
            <a:r>
              <a:rPr lang="en-US" dirty="0"/>
              <a:t>, and </a:t>
            </a:r>
            <a:r>
              <a:rPr lang="en-US" b="1" i="1" dirty="0"/>
              <a:t>G</a:t>
            </a:r>
          </a:p>
          <a:p>
            <a:pPr eaLnBrk="1" hangingPunct="1"/>
            <a:r>
              <a:rPr lang="en-US" dirty="0"/>
              <a:t>Equilibrium</a:t>
            </a:r>
          </a:p>
          <a:p>
            <a:pPr lvl="1" eaLnBrk="1" hangingPunct="1"/>
            <a:r>
              <a:rPr lang="en-US" dirty="0"/>
              <a:t>goods market</a:t>
            </a:r>
          </a:p>
          <a:p>
            <a:pPr lvl="1" eaLnBrk="1" hangingPunct="1"/>
            <a:r>
              <a:rPr lang="en-US" dirty="0"/>
              <a:t>loanable funds market</a:t>
            </a:r>
          </a:p>
        </p:txBody>
      </p:sp>
    </p:spTree>
    <p:extLst>
      <p:ext uri="{BB962C8B-B14F-4D97-AF65-F5344CB8AC3E}">
        <p14:creationId xmlns:p14="http://schemas.microsoft.com/office/powerpoint/2010/main" val="98114939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52463" y="247650"/>
            <a:ext cx="7762875" cy="857250"/>
          </a:xfrm>
          <a:noFill/>
        </p:spPr>
        <p:txBody>
          <a:bodyPr/>
          <a:lstStyle/>
          <a:p>
            <a:pPr eaLnBrk="1" hangingPunct="1">
              <a:spcBef>
                <a:spcPct val="40000"/>
              </a:spcBef>
              <a:tabLst>
                <a:tab pos="461963" algn="l"/>
              </a:tabLst>
            </a:pPr>
            <a:r>
              <a:rPr lang="en-US" dirty="0"/>
              <a:t>The equilibrium real rental rate</a:t>
            </a:r>
          </a:p>
        </p:txBody>
      </p:sp>
      <p:sp>
        <p:nvSpPr>
          <p:cNvPr id="69635" name="Rectangle 3"/>
          <p:cNvSpPr>
            <a:spLocks noChangeArrowheads="1"/>
          </p:cNvSpPr>
          <p:nvPr/>
        </p:nvSpPr>
        <p:spPr bwMode="auto">
          <a:xfrm>
            <a:off x="5889625" y="1425575"/>
            <a:ext cx="2895600" cy="1752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rental rate adjusts to equate </a:t>
            </a:r>
            <a:br>
              <a:rPr lang="en-US" sz="2400" dirty="0">
                <a:cs typeface="+mn-cs"/>
              </a:rPr>
            </a:br>
            <a:r>
              <a:rPr lang="en-US" sz="2400" dirty="0">
                <a:cs typeface="+mn-cs"/>
              </a:rPr>
              <a:t>demand for capital with supply.</a:t>
            </a:r>
            <a:endParaRPr lang="en-US" sz="2400" b="1" i="1" dirty="0">
              <a:cs typeface="+mn-cs"/>
            </a:endParaRPr>
          </a:p>
        </p:txBody>
      </p:sp>
      <p:grpSp>
        <p:nvGrpSpPr>
          <p:cNvPr id="13317" name="Group 4"/>
          <p:cNvGrpSpPr>
            <a:grpSpLocks/>
          </p:cNvGrpSpPr>
          <p:nvPr/>
        </p:nvGrpSpPr>
        <p:grpSpPr bwMode="auto">
          <a:xfrm>
            <a:off x="1219200" y="1276350"/>
            <a:ext cx="6858000" cy="3978275"/>
            <a:chOff x="768" y="804"/>
            <a:chExt cx="4320" cy="2506"/>
          </a:xfrm>
        </p:grpSpPr>
        <p:grpSp>
          <p:nvGrpSpPr>
            <p:cNvPr id="13328" name="Group 5"/>
            <p:cNvGrpSpPr>
              <a:grpSpLocks/>
            </p:cNvGrpSpPr>
            <p:nvPr/>
          </p:nvGrpSpPr>
          <p:grpSpPr bwMode="auto">
            <a:xfrm>
              <a:off x="1440" y="834"/>
              <a:ext cx="3408" cy="2208"/>
              <a:chOff x="1296" y="1200"/>
              <a:chExt cx="2256" cy="1968"/>
            </a:xfrm>
          </p:grpSpPr>
          <p:sp>
            <p:nvSpPr>
              <p:cNvPr id="13331"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2"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329" name="Text Box 8"/>
            <p:cNvSpPr txBox="1">
              <a:spLocks noChangeArrowheads="1"/>
            </p:cNvSpPr>
            <p:nvPr/>
          </p:nvSpPr>
          <p:spPr bwMode="auto">
            <a:xfrm>
              <a:off x="768" y="804"/>
              <a:ext cx="768"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3330" name="Text Box 9"/>
            <p:cNvSpPr txBox="1">
              <a:spLocks noChangeArrowheads="1"/>
            </p:cNvSpPr>
            <p:nvPr/>
          </p:nvSpPr>
          <p:spPr bwMode="auto">
            <a:xfrm>
              <a:off x="3579" y="3060"/>
              <a:ext cx="15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capital, </a:t>
              </a:r>
              <a:r>
                <a:rPr lang="en-US" sz="2100" b="1" i="1"/>
                <a:t>K</a:t>
              </a:r>
            </a:p>
          </p:txBody>
        </p:sp>
      </p:grpSp>
      <p:grpSp>
        <p:nvGrpSpPr>
          <p:cNvPr id="13318" name="Group 10"/>
          <p:cNvGrpSpPr>
            <a:grpSpLocks/>
          </p:cNvGrpSpPr>
          <p:nvPr/>
        </p:nvGrpSpPr>
        <p:grpSpPr bwMode="auto">
          <a:xfrm>
            <a:off x="2590800" y="1781175"/>
            <a:ext cx="5486400" cy="3124200"/>
            <a:chOff x="1632" y="1122"/>
            <a:chExt cx="3456" cy="1968"/>
          </a:xfrm>
        </p:grpSpPr>
        <p:sp>
          <p:nvSpPr>
            <p:cNvPr id="13326" name="Freeform 11"/>
            <p:cNvSpPr>
              <a:spLocks/>
            </p:cNvSpPr>
            <p:nvPr/>
          </p:nvSpPr>
          <p:spPr bwMode="auto">
            <a:xfrm>
              <a:off x="1632" y="1122"/>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327" name="Text Box 12"/>
            <p:cNvSpPr txBox="1">
              <a:spLocks noChangeArrowheads="1"/>
            </p:cNvSpPr>
            <p:nvPr/>
          </p:nvSpPr>
          <p:spPr bwMode="auto">
            <a:xfrm>
              <a:off x="3936" y="2456"/>
              <a:ext cx="1152"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i="1" dirty="0"/>
                <a:t>MPK</a:t>
              </a:r>
              <a:r>
                <a:rPr lang="en-US" sz="2100" dirty="0"/>
                <a:t>, demand for capital</a:t>
              </a:r>
            </a:p>
          </p:txBody>
        </p:sp>
      </p:grpSp>
      <p:grpSp>
        <p:nvGrpSpPr>
          <p:cNvPr id="5" name="Group 13"/>
          <p:cNvGrpSpPr>
            <a:grpSpLocks/>
          </p:cNvGrpSpPr>
          <p:nvPr/>
        </p:nvGrpSpPr>
        <p:grpSpPr bwMode="auto">
          <a:xfrm>
            <a:off x="381000" y="3305175"/>
            <a:ext cx="3838575" cy="1069975"/>
            <a:chOff x="240" y="2082"/>
            <a:chExt cx="2418" cy="674"/>
          </a:xfrm>
        </p:grpSpPr>
        <p:sp>
          <p:nvSpPr>
            <p:cNvPr id="13323"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4"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equilibrium </a:t>
              </a:r>
              <a:r>
                <a:rPr lang="en-US" sz="2300" b="1" i="1"/>
                <a:t>R/P</a:t>
              </a:r>
            </a:p>
          </p:txBody>
        </p:sp>
        <p:sp>
          <p:nvSpPr>
            <p:cNvPr id="13325"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3320" name="Group 17"/>
          <p:cNvGrpSpPr>
            <a:grpSpLocks/>
          </p:cNvGrpSpPr>
          <p:nvPr/>
        </p:nvGrpSpPr>
        <p:grpSpPr bwMode="auto">
          <a:xfrm>
            <a:off x="4054475" y="1476375"/>
            <a:ext cx="1584325" cy="3784600"/>
            <a:chOff x="2554" y="930"/>
            <a:chExt cx="998" cy="2384"/>
          </a:xfrm>
        </p:grpSpPr>
        <p:sp>
          <p:nvSpPr>
            <p:cNvPr id="13321"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2" name="Text Box 19"/>
            <p:cNvSpPr txBox="1">
              <a:spLocks noChangeArrowheads="1"/>
            </p:cNvSpPr>
            <p:nvPr/>
          </p:nvSpPr>
          <p:spPr bwMode="auto">
            <a:xfrm>
              <a:off x="2640" y="930"/>
              <a:ext cx="912"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Supply of capital</a:t>
              </a:r>
            </a:p>
          </p:txBody>
        </p:sp>
        <p:graphicFrame>
          <p:nvGraphicFramePr>
            <p:cNvPr id="13314" name="Object 2"/>
            <p:cNvGraphicFramePr>
              <a:graphicFrameLocks noChangeAspect="1"/>
            </p:cNvGraphicFramePr>
            <p:nvPr/>
          </p:nvGraphicFramePr>
          <p:xfrm>
            <a:off x="2554" y="3072"/>
            <a:ext cx="198" cy="242"/>
          </p:xfrm>
          <a:graphic>
            <a:graphicData uri="http://schemas.openxmlformats.org/presentationml/2006/ole">
              <mc:AlternateContent xmlns:mc="http://schemas.openxmlformats.org/markup-compatibility/2006">
                <mc:Choice xmlns:v="urn:schemas-microsoft-com:vml" Requires="v">
                  <p:oleObj spid="_x0000_s13314" name="Equation" r:id="rId4" imgW="164957" imgH="203024" progId="Equation.DSMT4">
                    <p:embed/>
                  </p:oleObj>
                </mc:Choice>
                <mc:Fallback>
                  <p:oleObj name="Equation" r:id="rId4" imgW="164957" imgH="203024" progId="Equation.DSMT4">
                    <p:embed/>
                    <p:pic>
                      <p:nvPicPr>
                        <p:cNvPr id="133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 y="3072"/>
                          <a:ext cx="198" cy="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725354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fade">
                                      <p:cBhvr>
                                        <p:cTn id="7" dur="500"/>
                                        <p:tgtEl>
                                          <p:spTgt spid="696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z="3300" dirty="0"/>
              <a:t>The neoclassical theory of distribution</a:t>
            </a:r>
          </a:p>
        </p:txBody>
      </p:sp>
      <p:sp>
        <p:nvSpPr>
          <p:cNvPr id="63491" name="Rectangle 5"/>
          <p:cNvSpPr>
            <a:spLocks noGrp="1" noChangeArrowheads="1"/>
          </p:cNvSpPr>
          <p:nvPr>
            <p:ph type="body" idx="1"/>
          </p:nvPr>
        </p:nvSpPr>
        <p:spPr/>
        <p:txBody>
          <a:bodyPr/>
          <a:lstStyle/>
          <a:p>
            <a:r>
              <a:rPr lang="en-US" dirty="0"/>
              <a:t>States that each factor input is paid its marginal product</a:t>
            </a:r>
          </a:p>
          <a:p>
            <a:r>
              <a:rPr lang="en-US" dirty="0"/>
              <a:t>A good starting point for thinking about income distribution</a:t>
            </a:r>
          </a:p>
        </p:txBody>
      </p:sp>
    </p:spTree>
    <p:extLst>
      <p:ext uri="{BB962C8B-B14F-4D97-AF65-F5344CB8AC3E}">
        <p14:creationId xmlns:p14="http://schemas.microsoft.com/office/powerpoint/2010/main" val="56300474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a:xfrm>
            <a:off x="498475" y="344488"/>
            <a:ext cx="8213725" cy="736600"/>
          </a:xfrm>
        </p:spPr>
        <p:txBody>
          <a:bodyPr/>
          <a:lstStyle/>
          <a:p>
            <a:pPr eaLnBrk="1" hangingPunct="1"/>
            <a:r>
              <a:rPr lang="en-US" sz="3300" dirty="0"/>
              <a:t>How income is distributed to </a:t>
            </a:r>
            <a:r>
              <a:rPr lang="en-US" sz="3300" i="1" dirty="0"/>
              <a:t>L</a:t>
            </a:r>
            <a:r>
              <a:rPr lang="en-US" sz="3300" dirty="0"/>
              <a:t> and </a:t>
            </a:r>
            <a:r>
              <a:rPr lang="en-US" sz="3300" i="1" dirty="0"/>
              <a:t>K</a:t>
            </a:r>
          </a:p>
        </p:txBody>
      </p:sp>
      <p:sp>
        <p:nvSpPr>
          <p:cNvPr id="73731" name="Rectangle 3"/>
          <p:cNvSpPr>
            <a:spLocks noGrp="1" noChangeArrowheads="1"/>
          </p:cNvSpPr>
          <p:nvPr>
            <p:ph type="body" idx="1"/>
          </p:nvPr>
        </p:nvSpPr>
        <p:spPr>
          <a:xfrm>
            <a:off x="663575" y="1430338"/>
            <a:ext cx="3990975" cy="668337"/>
          </a:xfrm>
          <a:noFill/>
        </p:spPr>
        <p:txBody>
          <a:bodyPr anchor="ctr"/>
          <a:lstStyle/>
          <a:p>
            <a:pPr marL="287338" indent="-231775" eaLnBrk="1" hangingPunct="1">
              <a:spcBef>
                <a:spcPct val="20000"/>
              </a:spcBef>
              <a:buFont typeface="Wingdings" pitchFamily="2" charset="2"/>
              <a:buNone/>
            </a:pPr>
            <a:r>
              <a:rPr lang="en-US" sz="2700" dirty="0"/>
              <a:t>Total labor income =</a:t>
            </a:r>
          </a:p>
        </p:txBody>
      </p:sp>
      <p:sp>
        <p:nvSpPr>
          <p:cNvPr id="73732" name="Rectangle 4"/>
          <p:cNvSpPr>
            <a:spLocks noChangeArrowheads="1"/>
          </p:cNvSpPr>
          <p:nvPr/>
        </p:nvSpPr>
        <p:spPr bwMode="auto">
          <a:xfrm>
            <a:off x="571500" y="3128963"/>
            <a:ext cx="7239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13">
              <a:lnSpc>
                <a:spcPct val="105000"/>
              </a:lnSpc>
              <a:spcBef>
                <a:spcPct val="20000"/>
              </a:spcBef>
              <a:buClr>
                <a:schemeClr val="tx2"/>
              </a:buClr>
              <a:buFont typeface="Wingdings" pitchFamily="2" charset="2"/>
              <a:buNone/>
            </a:pPr>
            <a:r>
              <a:rPr lang="en-US" sz="2700" dirty="0"/>
              <a:t>If production function has constant returns to scale, then </a:t>
            </a:r>
          </a:p>
        </p:txBody>
      </p:sp>
      <p:sp>
        <p:nvSpPr>
          <p:cNvPr id="73733" name="Rectangle 5"/>
          <p:cNvSpPr>
            <a:spLocks noChangeArrowheads="1"/>
          </p:cNvSpPr>
          <p:nvPr/>
        </p:nvSpPr>
        <p:spPr bwMode="auto">
          <a:xfrm>
            <a:off x="666750" y="2338388"/>
            <a:ext cx="3810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287338" indent="-231775">
              <a:spcBef>
                <a:spcPct val="20000"/>
              </a:spcBef>
              <a:buClr>
                <a:schemeClr val="tx2"/>
              </a:buClr>
              <a:buFont typeface="Wingdings" pitchFamily="2" charset="2"/>
              <a:buNone/>
            </a:pPr>
            <a:r>
              <a:rPr lang="en-US" sz="2700" dirty="0"/>
              <a:t>Total capital income =</a:t>
            </a:r>
          </a:p>
        </p:txBody>
      </p:sp>
      <p:graphicFrame>
        <p:nvGraphicFramePr>
          <p:cNvPr id="73734" name="Object 2"/>
          <p:cNvGraphicFramePr>
            <a:graphicFrameLocks noChangeAspect="1"/>
          </p:cNvGraphicFramePr>
          <p:nvPr/>
        </p:nvGraphicFramePr>
        <p:xfrm>
          <a:off x="4183063" y="1338263"/>
          <a:ext cx="688975" cy="815975"/>
        </p:xfrm>
        <a:graphic>
          <a:graphicData uri="http://schemas.openxmlformats.org/presentationml/2006/ole">
            <mc:AlternateContent xmlns:mc="http://schemas.openxmlformats.org/markup-compatibility/2006">
              <mc:Choice xmlns:v="urn:schemas-microsoft-com:vml" Requires="v">
                <p:oleObj spid="_x0000_s14338" name="Equation" r:id="rId4" imgW="342603" imgH="406048" progId="Equation.DSMT4">
                  <p:embed/>
                </p:oleObj>
              </mc:Choice>
              <mc:Fallback>
                <p:oleObj name="Equation" r:id="rId4" imgW="342603" imgH="406048" progId="Equation.DSMT4">
                  <p:embed/>
                  <p:pic>
                    <p:nvPicPr>
                      <p:cNvPr id="737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3063" y="1338263"/>
                        <a:ext cx="688975" cy="815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3"/>
          <p:cNvGraphicFramePr>
            <a:graphicFrameLocks noChangeAspect="1"/>
          </p:cNvGraphicFramePr>
          <p:nvPr/>
        </p:nvGraphicFramePr>
        <p:xfrm>
          <a:off x="5199063" y="1454150"/>
          <a:ext cx="1579562" cy="444500"/>
        </p:xfrm>
        <a:graphic>
          <a:graphicData uri="http://schemas.openxmlformats.org/presentationml/2006/ole">
            <mc:AlternateContent xmlns:mc="http://schemas.openxmlformats.org/markup-compatibility/2006">
              <mc:Choice xmlns:v="urn:schemas-microsoft-com:vml" Requires="v">
                <p:oleObj spid="_x0000_s14339" name="Equation" r:id="rId6" imgW="723586" imgH="203112" progId="Equation.DSMT4">
                  <p:embed/>
                </p:oleObj>
              </mc:Choice>
              <mc:Fallback>
                <p:oleObj name="Equation" r:id="rId6" imgW="723586" imgH="203112" progId="Equation.DSMT4">
                  <p:embed/>
                  <p:pic>
                    <p:nvPicPr>
                      <p:cNvPr id="737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63" y="1454150"/>
                        <a:ext cx="1579562" cy="444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4"/>
          <p:cNvGraphicFramePr>
            <a:graphicFrameLocks noChangeAspect="1"/>
          </p:cNvGraphicFramePr>
          <p:nvPr/>
        </p:nvGraphicFramePr>
        <p:xfrm>
          <a:off x="4373563" y="2185988"/>
          <a:ext cx="663575" cy="815975"/>
        </p:xfrm>
        <a:graphic>
          <a:graphicData uri="http://schemas.openxmlformats.org/presentationml/2006/ole">
            <mc:AlternateContent xmlns:mc="http://schemas.openxmlformats.org/markup-compatibility/2006">
              <mc:Choice xmlns:v="urn:schemas-microsoft-com:vml" Requires="v">
                <p:oleObj spid="_x0000_s14340" name="Equation" r:id="rId8" imgW="330057" imgH="406224" progId="Equation.DSMT4">
                  <p:embed/>
                </p:oleObj>
              </mc:Choice>
              <mc:Fallback>
                <p:oleObj name="Equation" r:id="rId8" imgW="330057" imgH="406224" progId="Equation.DSMT4">
                  <p:embed/>
                  <p:pic>
                    <p:nvPicPr>
                      <p:cNvPr id="7373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563" y="2185988"/>
                        <a:ext cx="663575" cy="815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5"/>
          <p:cNvGraphicFramePr>
            <a:graphicFrameLocks noChangeAspect="1"/>
          </p:cNvGraphicFramePr>
          <p:nvPr/>
        </p:nvGraphicFramePr>
        <p:xfrm>
          <a:off x="5211763" y="2311400"/>
          <a:ext cx="1717675" cy="442913"/>
        </p:xfrm>
        <a:graphic>
          <a:graphicData uri="http://schemas.openxmlformats.org/presentationml/2006/ole">
            <mc:AlternateContent xmlns:mc="http://schemas.openxmlformats.org/markup-compatibility/2006">
              <mc:Choice xmlns:v="urn:schemas-microsoft-com:vml" Requires="v">
                <p:oleObj spid="_x0000_s14341" name="Equation" r:id="rId10" imgW="787058" imgH="203112" progId="Equation.DSMT4">
                  <p:embed/>
                </p:oleObj>
              </mc:Choice>
              <mc:Fallback>
                <p:oleObj name="Equation" r:id="rId10" imgW="787058" imgH="203112" progId="Equation.DSMT4">
                  <p:embed/>
                  <p:pic>
                    <p:nvPicPr>
                      <p:cNvPr id="7373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1763" y="2311400"/>
                        <a:ext cx="1717675" cy="442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6"/>
          <p:cNvGraphicFramePr>
            <a:graphicFrameLocks noChangeAspect="1"/>
          </p:cNvGraphicFramePr>
          <p:nvPr/>
        </p:nvGraphicFramePr>
        <p:xfrm>
          <a:off x="2608263" y="4183063"/>
          <a:ext cx="4887912" cy="627062"/>
        </p:xfrm>
        <a:graphic>
          <a:graphicData uri="http://schemas.openxmlformats.org/presentationml/2006/ole">
            <mc:AlternateContent xmlns:mc="http://schemas.openxmlformats.org/markup-compatibility/2006">
              <mc:Choice xmlns:v="urn:schemas-microsoft-com:vml" Requires="v">
                <p:oleObj spid="_x0000_s14342" name="Equation" r:id="rId12" imgW="1879600" imgH="241300" progId="Equation.DSMT4">
                  <p:embed/>
                </p:oleObj>
              </mc:Choice>
              <mc:Fallback>
                <p:oleObj name="Equation" r:id="rId12" imgW="1879600" imgH="241300" progId="Equation.DSMT4">
                  <p:embed/>
                  <p:pic>
                    <p:nvPicPr>
                      <p:cNvPr id="7373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8263" y="4183063"/>
                        <a:ext cx="4887912" cy="6270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3603625" y="4764088"/>
            <a:ext cx="1447800" cy="1244600"/>
            <a:chOff x="2172" y="3064"/>
            <a:chExt cx="912" cy="784"/>
          </a:xfrm>
        </p:grpSpPr>
        <p:sp>
          <p:nvSpPr>
            <p:cNvPr id="14354" name="Text Box 12"/>
            <p:cNvSpPr txBox="1">
              <a:spLocks noChangeArrowheads="1"/>
            </p:cNvSpPr>
            <p:nvPr/>
          </p:nvSpPr>
          <p:spPr bwMode="auto">
            <a:xfrm>
              <a:off x="2172" y="3330"/>
              <a:ext cx="912" cy="51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labor</a:t>
              </a:r>
              <a:br>
                <a:rPr lang="en-US" sz="2400"/>
              </a:br>
              <a:r>
                <a:rPr lang="en-US" sz="2400"/>
                <a:t>income</a:t>
              </a:r>
            </a:p>
          </p:txBody>
        </p:sp>
        <p:sp>
          <p:nvSpPr>
            <p:cNvPr id="14355" name="AutoShape 13"/>
            <p:cNvSpPr>
              <a:spLocks/>
            </p:cNvSpPr>
            <p:nvPr/>
          </p:nvSpPr>
          <p:spPr bwMode="auto">
            <a:xfrm rot="-5400860">
              <a:off x="2506" y="2748"/>
              <a:ext cx="248" cy="880"/>
            </a:xfrm>
            <a:prstGeom prst="leftBrace">
              <a:avLst>
                <a:gd name="adj1" fmla="val 38539"/>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3" name="Group 14"/>
          <p:cNvGrpSpPr>
            <a:grpSpLocks/>
          </p:cNvGrpSpPr>
          <p:nvPr/>
        </p:nvGrpSpPr>
        <p:grpSpPr bwMode="auto">
          <a:xfrm>
            <a:off x="5792788" y="4775200"/>
            <a:ext cx="1676400" cy="1230313"/>
            <a:chOff x="3551" y="3071"/>
            <a:chExt cx="1056" cy="775"/>
          </a:xfrm>
        </p:grpSpPr>
        <p:sp>
          <p:nvSpPr>
            <p:cNvPr id="14352" name="Text Box 15"/>
            <p:cNvSpPr txBox="1">
              <a:spLocks noChangeArrowheads="1"/>
            </p:cNvSpPr>
            <p:nvPr/>
          </p:nvSpPr>
          <p:spPr bwMode="auto">
            <a:xfrm>
              <a:off x="3624" y="3328"/>
              <a:ext cx="912" cy="51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capital</a:t>
              </a:r>
              <a:br>
                <a:rPr lang="en-US" sz="2400"/>
              </a:br>
              <a:r>
                <a:rPr lang="en-US" sz="2400"/>
                <a:t>income</a:t>
              </a:r>
            </a:p>
          </p:txBody>
        </p:sp>
        <p:sp>
          <p:nvSpPr>
            <p:cNvPr id="14353" name="AutoShape 16"/>
            <p:cNvSpPr>
              <a:spLocks/>
            </p:cNvSpPr>
            <p:nvPr/>
          </p:nvSpPr>
          <p:spPr bwMode="auto">
            <a:xfrm rot="-5400860">
              <a:off x="3955" y="2667"/>
              <a:ext cx="248" cy="1056"/>
            </a:xfrm>
            <a:prstGeom prst="leftBrace">
              <a:avLst>
                <a:gd name="adj1" fmla="val 4624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4" name="Group 17"/>
          <p:cNvGrpSpPr>
            <a:grpSpLocks/>
          </p:cNvGrpSpPr>
          <p:nvPr/>
        </p:nvGrpSpPr>
        <p:grpSpPr bwMode="auto">
          <a:xfrm>
            <a:off x="1327150" y="4757738"/>
            <a:ext cx="1447800" cy="1241425"/>
            <a:chOff x="738" y="3060"/>
            <a:chExt cx="912" cy="782"/>
          </a:xfrm>
        </p:grpSpPr>
        <p:sp>
          <p:nvSpPr>
            <p:cNvPr id="14350" name="Text Box 18"/>
            <p:cNvSpPr txBox="1">
              <a:spLocks noChangeArrowheads="1"/>
            </p:cNvSpPr>
            <p:nvPr/>
          </p:nvSpPr>
          <p:spPr bwMode="auto">
            <a:xfrm>
              <a:off x="738" y="3324"/>
              <a:ext cx="912" cy="51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national</a:t>
              </a:r>
              <a:br>
                <a:rPr lang="en-US" sz="2400"/>
              </a:br>
              <a:r>
                <a:rPr lang="en-US" sz="2400"/>
                <a:t>income</a:t>
              </a:r>
            </a:p>
          </p:txBody>
        </p:sp>
        <p:sp>
          <p:nvSpPr>
            <p:cNvPr id="14351" name="Line 19"/>
            <p:cNvSpPr>
              <a:spLocks noChangeShapeType="1"/>
            </p:cNvSpPr>
            <p:nvPr/>
          </p:nvSpPr>
          <p:spPr bwMode="auto">
            <a:xfrm flipV="1">
              <a:off x="1266" y="3060"/>
              <a:ext cx="270" cy="27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40585229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34"/>
                                        </p:tgtEl>
                                        <p:attrNameLst>
                                          <p:attrName>style.visibility</p:attrName>
                                        </p:attrNameLst>
                                      </p:cBhvr>
                                      <p:to>
                                        <p:strVal val="visible"/>
                                      </p:to>
                                    </p:set>
                                    <p:animEffect transition="in" filter="wipe(left)">
                                      <p:cBhvr>
                                        <p:cTn id="11" dur="500"/>
                                        <p:tgtEl>
                                          <p:spTgt spid="737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3735"/>
                                        </p:tgtEl>
                                        <p:attrNameLst>
                                          <p:attrName>style.visibility</p:attrName>
                                        </p:attrNameLst>
                                      </p:cBhvr>
                                      <p:to>
                                        <p:strVal val="visible"/>
                                      </p:to>
                                    </p:set>
                                    <p:animEffect transition="in" filter="wipe(left)">
                                      <p:cBhvr>
                                        <p:cTn id="16" dur="500"/>
                                        <p:tgtEl>
                                          <p:spTgt spid="737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wipe(left)">
                                      <p:cBhvr>
                                        <p:cTn id="21" dur="500"/>
                                        <p:tgtEl>
                                          <p:spTgt spid="7373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wipe(left)">
                                      <p:cBhvr>
                                        <p:cTn id="25" dur="500"/>
                                        <p:tgtEl>
                                          <p:spTgt spid="737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3737"/>
                                        </p:tgtEl>
                                        <p:attrNameLst>
                                          <p:attrName>style.visibility</p:attrName>
                                        </p:attrNameLst>
                                      </p:cBhvr>
                                      <p:to>
                                        <p:strVal val="visible"/>
                                      </p:to>
                                    </p:set>
                                    <p:animEffect transition="in" filter="wipe(left)">
                                      <p:cBhvr>
                                        <p:cTn id="30" dur="500"/>
                                        <p:tgtEl>
                                          <p:spTgt spid="737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2"/>
                                        </p:tgtEl>
                                        <p:attrNameLst>
                                          <p:attrName>style.visibility</p:attrName>
                                        </p:attrNameLst>
                                      </p:cBhvr>
                                      <p:to>
                                        <p:strVal val="visible"/>
                                      </p:to>
                                    </p:set>
                                    <p:animEffect transition="in" filter="wipe(left)">
                                      <p:cBhvr>
                                        <p:cTn id="35" dur="500"/>
                                        <p:tgtEl>
                                          <p:spTgt spid="7373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73738"/>
                                        </p:tgtEl>
                                        <p:attrNameLst>
                                          <p:attrName>style.visibility</p:attrName>
                                        </p:attrNameLst>
                                      </p:cBhvr>
                                      <p:to>
                                        <p:strVal val="visible"/>
                                      </p:to>
                                    </p:set>
                                    <p:animEffect transition="in" filter="wipe(left)">
                                      <p:cBhvr>
                                        <p:cTn id="39" dur="500"/>
                                        <p:tgtEl>
                                          <p:spTgt spid="737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nodeType="afterGroup">
                            <p:stCondLst>
                              <p:cond delay="500"/>
                            </p:stCondLst>
                            <p:childTnLst>
                              <p:par>
                                <p:cTn id="46" presetID="10"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par>
                          <p:cTn id="49" fill="hold" nodeType="afterGroup">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32" grpId="0" autoUpdateAnimBg="0"/>
      <p:bldP spid="7373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1344613" y="1508125"/>
          <a:ext cx="7799387" cy="5349875"/>
        </p:xfrm>
        <a:graphic>
          <a:graphicData uri="http://schemas.openxmlformats.org/drawingml/2006/chart">
            <c:chart xmlns:c="http://schemas.openxmlformats.org/drawingml/2006/chart" xmlns:r="http://schemas.openxmlformats.org/officeDocument/2006/relationships" r:id="rId3"/>
          </a:graphicData>
        </a:graphic>
      </p:graphicFrame>
      <p:sp>
        <p:nvSpPr>
          <p:cNvPr id="64514" name="Rectangle 2"/>
          <p:cNvSpPr>
            <a:spLocks noGrp="1" noChangeArrowheads="1"/>
          </p:cNvSpPr>
          <p:nvPr>
            <p:ph type="title"/>
          </p:nvPr>
        </p:nvSpPr>
        <p:spPr>
          <a:xfrm>
            <a:off x="449262" y="821821"/>
            <a:ext cx="8245475" cy="1176337"/>
          </a:xfrm>
        </p:spPr>
        <p:txBody>
          <a:bodyPr/>
          <a:lstStyle/>
          <a:p>
            <a:pPr eaLnBrk="1" hangingPunct="1"/>
            <a:r>
              <a:rPr lang="en-US" sz="3000" dirty="0">
                <a:solidFill>
                  <a:srgbClr val="336699"/>
                </a:solidFill>
              </a:rPr>
              <a:t>The ratio of labor income to total income in the U.S., </a:t>
            </a:r>
            <a:r>
              <a:rPr lang="en-US" sz="2800" dirty="0">
                <a:solidFill>
                  <a:srgbClr val="336699"/>
                </a:solidFill>
              </a:rPr>
              <a:t>1960-2010</a:t>
            </a:r>
          </a:p>
        </p:txBody>
      </p:sp>
      <p:sp>
        <p:nvSpPr>
          <p:cNvPr id="64515" name="Text Box 4"/>
          <p:cNvSpPr txBox="1">
            <a:spLocks noChangeArrowheads="1"/>
          </p:cNvSpPr>
          <p:nvPr/>
        </p:nvSpPr>
        <p:spPr bwMode="auto">
          <a:xfrm>
            <a:off x="304247" y="-882958"/>
            <a:ext cx="1189038" cy="143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Labor’s share of total income</a:t>
            </a:r>
          </a:p>
        </p:txBody>
      </p:sp>
      <p:sp>
        <p:nvSpPr>
          <p:cNvPr id="181253" name="Text Box 5"/>
          <p:cNvSpPr txBox="1">
            <a:spLocks noChangeArrowheads="1"/>
          </p:cNvSpPr>
          <p:nvPr/>
        </p:nvSpPr>
        <p:spPr bwMode="auto">
          <a:xfrm>
            <a:off x="3932238" y="-457760"/>
            <a:ext cx="5211762" cy="1279581"/>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10000"/>
              </a:lnSpc>
              <a:spcBef>
                <a:spcPct val="50000"/>
              </a:spcBef>
              <a:defRPr/>
            </a:pPr>
            <a:r>
              <a:rPr lang="en-US" sz="2400" dirty="0">
                <a:solidFill>
                  <a:srgbClr val="000000"/>
                </a:solidFill>
                <a:cs typeface="Arial"/>
              </a:rPr>
              <a:t>Labor’s share of income </a:t>
            </a:r>
            <a:br>
              <a:rPr lang="en-US" sz="2400" dirty="0">
                <a:solidFill>
                  <a:srgbClr val="000000"/>
                </a:solidFill>
                <a:cs typeface="Arial"/>
              </a:rPr>
            </a:br>
            <a:r>
              <a:rPr lang="en-US" sz="2400" dirty="0">
                <a:solidFill>
                  <a:srgbClr val="000000"/>
                </a:solidFill>
                <a:cs typeface="Arial"/>
              </a:rPr>
              <a:t> is approximately constant over time.</a:t>
            </a:r>
            <a:br>
              <a:rPr lang="en-US" sz="2400" dirty="0">
                <a:solidFill>
                  <a:srgbClr val="000000"/>
                </a:solidFill>
                <a:cs typeface="Arial"/>
              </a:rPr>
            </a:br>
            <a:r>
              <a:rPr lang="en-US" sz="2400" dirty="0">
                <a:solidFill>
                  <a:srgbClr val="000000"/>
                </a:solidFill>
                <a:cs typeface="Arial"/>
              </a:rPr>
              <a:t>(Thus, capital’s share is, too.)</a:t>
            </a:r>
          </a:p>
        </p:txBody>
      </p:sp>
    </p:spTree>
    <p:extLst>
      <p:ext uri="{BB962C8B-B14F-4D97-AF65-F5344CB8AC3E}">
        <p14:creationId xmlns:p14="http://schemas.microsoft.com/office/powerpoint/2010/main" val="1568840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Effect transition="in" filter="fade">
                                      <p:cBhvr>
                                        <p:cTn id="7"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8"/>
          <p:cNvSpPr>
            <a:spLocks noGrp="1" noChangeArrowheads="1"/>
          </p:cNvSpPr>
          <p:nvPr>
            <p:ph type="title"/>
          </p:nvPr>
        </p:nvSpPr>
        <p:spPr/>
        <p:txBody>
          <a:bodyPr/>
          <a:lstStyle/>
          <a:p>
            <a:pPr eaLnBrk="1" hangingPunct="1"/>
            <a:r>
              <a:rPr lang="en-US" sz="3300" dirty="0"/>
              <a:t>The Cobb-Douglas production function</a:t>
            </a:r>
          </a:p>
        </p:txBody>
      </p:sp>
      <p:sp>
        <p:nvSpPr>
          <p:cNvPr id="183305" name="Rectangle 9"/>
          <p:cNvSpPr>
            <a:spLocks noGrp="1" noChangeArrowheads="1"/>
          </p:cNvSpPr>
          <p:nvPr>
            <p:ph type="body" idx="1"/>
          </p:nvPr>
        </p:nvSpPr>
        <p:spPr>
          <a:xfrm>
            <a:off x="457200" y="1270000"/>
            <a:ext cx="8229600" cy="5043488"/>
          </a:xfrm>
        </p:spPr>
        <p:txBody>
          <a:bodyPr/>
          <a:lstStyle/>
          <a:p>
            <a:pPr eaLnBrk="1" hangingPunct="1"/>
            <a:r>
              <a:rPr lang="en-US" dirty="0">
                <a:sym typeface="Symbol" pitchFamily="18" charset="2"/>
              </a:rPr>
              <a:t>The Cobb-Douglas production function has constant factor shares:</a:t>
            </a:r>
          </a:p>
          <a:p>
            <a:pPr eaLnBrk="1" hangingPunct="1">
              <a:buFont typeface="Wingdings" pitchFamily="2" charset="2"/>
              <a:buNone/>
            </a:pPr>
            <a:r>
              <a:rPr lang="en-US" dirty="0">
                <a:sym typeface="Symbol" pitchFamily="18" charset="2"/>
              </a:rPr>
              <a:t>	</a:t>
            </a:r>
            <a:r>
              <a:rPr lang="en-US" sz="3000" b="1" i="1" dirty="0">
                <a:latin typeface="Times New Roman"/>
                <a:cs typeface="Times New Roman"/>
                <a:sym typeface="Symbol" pitchFamily="18" charset="2"/>
              </a:rPr>
              <a:t>α</a:t>
            </a:r>
            <a:r>
              <a:rPr lang="en-US" dirty="0">
                <a:sym typeface="Symbol" pitchFamily="18" charset="2"/>
              </a:rPr>
              <a:t> = capital’s share of total income:</a:t>
            </a:r>
          </a:p>
          <a:p>
            <a:pPr lvl="1" eaLnBrk="1" hangingPunct="1">
              <a:buNone/>
            </a:pPr>
            <a:r>
              <a:rPr lang="en-US" dirty="0">
                <a:sym typeface="Symbol" pitchFamily="18" charset="2"/>
              </a:rPr>
              <a:t>capital income = </a:t>
            </a:r>
            <a:r>
              <a:rPr lang="en-US" b="1" i="1" dirty="0">
                <a:sym typeface="Symbol" pitchFamily="18" charset="2"/>
              </a:rPr>
              <a:t>MPK</a:t>
            </a:r>
            <a:r>
              <a:rPr lang="en-US" dirty="0">
                <a:sym typeface="Symbol" pitchFamily="18" charset="2"/>
              </a:rPr>
              <a:t> × </a:t>
            </a:r>
            <a:r>
              <a:rPr lang="en-US" b="1" i="1" dirty="0">
                <a:sym typeface="Symbol" pitchFamily="18" charset="2"/>
              </a:rPr>
              <a:t>K</a:t>
            </a:r>
            <a:r>
              <a:rPr lang="en-US" dirty="0">
                <a:sym typeface="Symbol" pitchFamily="18" charset="2"/>
              </a:rPr>
              <a:t> = </a:t>
            </a:r>
            <a:r>
              <a:rPr lang="en-US" sz="2800" b="1" i="1" dirty="0">
                <a:latin typeface="Times New Roman"/>
                <a:cs typeface="Times New Roman"/>
                <a:sym typeface="Symbol" pitchFamily="18" charset="2"/>
              </a:rPr>
              <a:t>α</a:t>
            </a:r>
            <a:r>
              <a:rPr lang="en-US" b="1" i="1" dirty="0">
                <a:sym typeface="Symbol" pitchFamily="18" charset="2"/>
              </a:rPr>
              <a:t>Y</a:t>
            </a:r>
          </a:p>
          <a:p>
            <a:pPr lvl="1" eaLnBrk="1" hangingPunct="1">
              <a:buNone/>
            </a:pPr>
            <a:r>
              <a:rPr lang="en-US" dirty="0">
                <a:sym typeface="Symbol" pitchFamily="18" charset="2"/>
              </a:rPr>
              <a:t>labor income = </a:t>
            </a:r>
            <a:r>
              <a:rPr lang="en-US" b="1" i="1" dirty="0">
                <a:sym typeface="Symbol" pitchFamily="18" charset="2"/>
              </a:rPr>
              <a:t>MPL</a:t>
            </a:r>
            <a:r>
              <a:rPr lang="en-US" dirty="0">
                <a:sym typeface="Symbol" pitchFamily="18" charset="2"/>
              </a:rPr>
              <a:t> × </a:t>
            </a:r>
            <a:r>
              <a:rPr lang="en-US" b="1" i="1" dirty="0">
                <a:sym typeface="Symbol" pitchFamily="18" charset="2"/>
              </a:rPr>
              <a:t>L</a:t>
            </a:r>
            <a:r>
              <a:rPr lang="en-US" dirty="0">
                <a:sym typeface="Symbol" pitchFamily="18" charset="2"/>
              </a:rPr>
              <a:t> = (1 – </a:t>
            </a:r>
            <a:r>
              <a:rPr lang="en-US" sz="2800" b="1" i="1" dirty="0">
                <a:latin typeface="Times New Roman"/>
                <a:cs typeface="Times New Roman"/>
                <a:sym typeface="Symbol" pitchFamily="18" charset="2"/>
              </a:rPr>
              <a:t>α</a:t>
            </a:r>
            <a:r>
              <a:rPr lang="en-US" sz="1600" b="1" i="1" dirty="0">
                <a:latin typeface="Times New Roman"/>
                <a:cs typeface="Times New Roman"/>
                <a:sym typeface="Symbol" pitchFamily="18" charset="2"/>
              </a:rPr>
              <a:t> </a:t>
            </a:r>
            <a:r>
              <a:rPr lang="en-US" dirty="0">
                <a:sym typeface="Symbol" pitchFamily="18" charset="2"/>
              </a:rPr>
              <a:t>)</a:t>
            </a:r>
            <a:r>
              <a:rPr lang="en-US" b="1" i="1" dirty="0">
                <a:sym typeface="Symbol" pitchFamily="18" charset="2"/>
              </a:rPr>
              <a:t>Y</a:t>
            </a:r>
          </a:p>
          <a:p>
            <a:pPr eaLnBrk="1" hangingPunct="1"/>
            <a:r>
              <a:rPr lang="en-US" dirty="0">
                <a:sym typeface="Symbol" pitchFamily="18" charset="2"/>
              </a:rPr>
              <a:t>The Cobb-Douglas production function is:</a:t>
            </a:r>
          </a:p>
          <a:p>
            <a:pPr eaLnBrk="1" hangingPunct="1">
              <a:spcBef>
                <a:spcPct val="75000"/>
              </a:spcBef>
              <a:buFont typeface="Wingdings" pitchFamily="2" charset="2"/>
              <a:buNone/>
            </a:pPr>
            <a:r>
              <a:rPr lang="en-US" dirty="0">
                <a:sym typeface="Symbol" pitchFamily="18" charset="2"/>
              </a:rPr>
              <a:t>	</a:t>
            </a:r>
            <a:br>
              <a:rPr lang="en-US" dirty="0">
                <a:sym typeface="Symbol" pitchFamily="18" charset="2"/>
              </a:rPr>
            </a:br>
            <a:r>
              <a:rPr lang="en-US" dirty="0">
                <a:sym typeface="Symbol" pitchFamily="18" charset="2"/>
              </a:rPr>
              <a:t>where </a:t>
            </a:r>
            <a:r>
              <a:rPr lang="en-US" b="1" i="1" dirty="0">
                <a:sym typeface="Symbol" pitchFamily="18" charset="2"/>
              </a:rPr>
              <a:t>A</a:t>
            </a:r>
            <a:r>
              <a:rPr lang="en-US" dirty="0">
                <a:sym typeface="Symbol" pitchFamily="18" charset="2"/>
              </a:rPr>
              <a:t> represents the level of technology.</a:t>
            </a:r>
          </a:p>
        </p:txBody>
      </p:sp>
      <p:graphicFrame>
        <p:nvGraphicFramePr>
          <p:cNvPr id="183300" name="Object 2"/>
          <p:cNvGraphicFramePr>
            <a:graphicFrameLocks noChangeAspect="1"/>
          </p:cNvGraphicFramePr>
          <p:nvPr/>
        </p:nvGraphicFramePr>
        <p:xfrm>
          <a:off x="3244850" y="4592638"/>
          <a:ext cx="2513013" cy="636587"/>
        </p:xfrm>
        <a:graphic>
          <a:graphicData uri="http://schemas.openxmlformats.org/presentationml/2006/ole">
            <mc:AlternateContent xmlns:mc="http://schemas.openxmlformats.org/markup-compatibility/2006">
              <mc:Choice xmlns:v="urn:schemas-microsoft-com:vml" Requires="v">
                <p:oleObj spid="_x0000_s15362" name="Equation" r:id="rId4" imgW="901309" imgH="228501" progId="Equation.DSMT4">
                  <p:embed/>
                </p:oleObj>
              </mc:Choice>
              <mc:Fallback>
                <p:oleObj name="Equation" r:id="rId4" imgW="901309" imgH="228501" progId="Equation.DSMT4">
                  <p:embed/>
                  <p:pic>
                    <p:nvPicPr>
                      <p:cNvPr id="183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4850" y="4592638"/>
                        <a:ext cx="2513013"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88054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5">
                                            <p:txEl>
                                              <p:pRg st="0" end="0"/>
                                            </p:txEl>
                                          </p:spTgt>
                                        </p:tgtEl>
                                        <p:attrNameLst>
                                          <p:attrName>style.visibility</p:attrName>
                                        </p:attrNameLst>
                                      </p:cBhvr>
                                      <p:to>
                                        <p:strVal val="visible"/>
                                      </p:to>
                                    </p:set>
                                    <p:animEffect transition="in" filter="wipe(left)">
                                      <p:cBhvr>
                                        <p:cTn id="7" dur="500"/>
                                        <p:tgtEl>
                                          <p:spTgt spid="1833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05">
                                            <p:txEl>
                                              <p:pRg st="1" end="1"/>
                                            </p:txEl>
                                          </p:spTgt>
                                        </p:tgtEl>
                                        <p:attrNameLst>
                                          <p:attrName>style.visibility</p:attrName>
                                        </p:attrNameLst>
                                      </p:cBhvr>
                                      <p:to>
                                        <p:strVal val="visible"/>
                                      </p:to>
                                    </p:set>
                                    <p:animEffect transition="in" filter="wipe(left)">
                                      <p:cBhvr>
                                        <p:cTn id="12" dur="500"/>
                                        <p:tgtEl>
                                          <p:spTgt spid="1833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305">
                                            <p:txEl>
                                              <p:pRg st="2" end="2"/>
                                            </p:txEl>
                                          </p:spTgt>
                                        </p:tgtEl>
                                        <p:attrNameLst>
                                          <p:attrName>style.visibility</p:attrName>
                                        </p:attrNameLst>
                                      </p:cBhvr>
                                      <p:to>
                                        <p:strVal val="visible"/>
                                      </p:to>
                                    </p:set>
                                    <p:animEffect transition="in" filter="wipe(left)">
                                      <p:cBhvr>
                                        <p:cTn id="17" dur="500"/>
                                        <p:tgtEl>
                                          <p:spTgt spid="1833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305">
                                            <p:txEl>
                                              <p:pRg st="3" end="3"/>
                                            </p:txEl>
                                          </p:spTgt>
                                        </p:tgtEl>
                                        <p:attrNameLst>
                                          <p:attrName>style.visibility</p:attrName>
                                        </p:attrNameLst>
                                      </p:cBhvr>
                                      <p:to>
                                        <p:strVal val="visible"/>
                                      </p:to>
                                    </p:set>
                                    <p:animEffect transition="in" filter="wipe(left)">
                                      <p:cBhvr>
                                        <p:cTn id="22" dur="500"/>
                                        <p:tgtEl>
                                          <p:spTgt spid="1833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3305">
                                            <p:txEl>
                                              <p:pRg st="4" end="4"/>
                                            </p:txEl>
                                          </p:spTgt>
                                        </p:tgtEl>
                                        <p:attrNameLst>
                                          <p:attrName>style.visibility</p:attrName>
                                        </p:attrNameLst>
                                      </p:cBhvr>
                                      <p:to>
                                        <p:strVal val="visible"/>
                                      </p:to>
                                    </p:set>
                                    <p:animEffect transition="in" filter="wipe(left)">
                                      <p:cBhvr>
                                        <p:cTn id="27" dur="500"/>
                                        <p:tgtEl>
                                          <p:spTgt spid="183305">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83300"/>
                                        </p:tgtEl>
                                        <p:attrNameLst>
                                          <p:attrName>style.visibility</p:attrName>
                                        </p:attrNameLst>
                                      </p:cBhvr>
                                      <p:to>
                                        <p:strVal val="visible"/>
                                      </p:to>
                                    </p:set>
                                    <p:animEffect transition="in" filter="wipe(left)">
                                      <p:cBhvr>
                                        <p:cTn id="31" dur="500"/>
                                        <p:tgtEl>
                                          <p:spTgt spid="183300"/>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3305">
                                            <p:txEl>
                                              <p:pRg st="5" end="5"/>
                                            </p:txEl>
                                          </p:spTgt>
                                        </p:tgtEl>
                                        <p:attrNameLst>
                                          <p:attrName>style.visibility</p:attrName>
                                        </p:attrNameLst>
                                      </p:cBhvr>
                                      <p:to>
                                        <p:strVal val="visible"/>
                                      </p:to>
                                    </p:set>
                                    <p:animEffect transition="in" filter="wipe(left)">
                                      <p:cBhvr>
                                        <p:cTn id="35" dur="500"/>
                                        <p:tgtEl>
                                          <p:spTgt spid="1833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5"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z="3300" dirty="0"/>
              <a:t>The Cobb-Douglas production function</a:t>
            </a:r>
          </a:p>
        </p:txBody>
      </p:sp>
      <p:sp>
        <p:nvSpPr>
          <p:cNvPr id="184323" name="Rectangle 3"/>
          <p:cNvSpPr>
            <a:spLocks noGrp="1" noChangeArrowheads="1"/>
          </p:cNvSpPr>
          <p:nvPr>
            <p:ph type="body" idx="1"/>
          </p:nvPr>
        </p:nvSpPr>
        <p:spPr>
          <a:xfrm>
            <a:off x="457200" y="1457325"/>
            <a:ext cx="8229600" cy="1717675"/>
          </a:xfrm>
        </p:spPr>
        <p:txBody>
          <a:bodyPr/>
          <a:lstStyle/>
          <a:p>
            <a:pPr eaLnBrk="1" hangingPunct="1"/>
            <a:r>
              <a:rPr lang="en-US">
                <a:sym typeface="Symbol" pitchFamily="18" charset="2"/>
              </a:rPr>
              <a:t>Each factor’s marginal product is proportional to its average product:</a:t>
            </a:r>
          </a:p>
        </p:txBody>
      </p:sp>
      <p:graphicFrame>
        <p:nvGraphicFramePr>
          <p:cNvPr id="184324" name="Object 2"/>
          <p:cNvGraphicFramePr>
            <a:graphicFrameLocks noChangeAspect="1"/>
          </p:cNvGraphicFramePr>
          <p:nvPr/>
        </p:nvGraphicFramePr>
        <p:xfrm>
          <a:off x="1524000" y="2614613"/>
          <a:ext cx="4294188" cy="928687"/>
        </p:xfrm>
        <a:graphic>
          <a:graphicData uri="http://schemas.openxmlformats.org/presentationml/2006/ole">
            <mc:AlternateContent xmlns:mc="http://schemas.openxmlformats.org/markup-compatibility/2006">
              <mc:Choice xmlns:v="urn:schemas-microsoft-com:vml" Requires="v">
                <p:oleObj spid="_x0000_s16386" name="Equation" r:id="rId4" imgW="1815312" imgH="393529" progId="Equation.DSMT4">
                  <p:embed/>
                </p:oleObj>
              </mc:Choice>
              <mc:Fallback>
                <p:oleObj name="Equation" r:id="rId4" imgW="1815312" imgH="393529" progId="Equation.DSMT4">
                  <p:embed/>
                  <p:pic>
                    <p:nvPicPr>
                      <p:cNvPr id="18432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14613"/>
                        <a:ext cx="4294188" cy="928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325" name="Object 3"/>
          <p:cNvGraphicFramePr>
            <a:graphicFrameLocks noChangeAspect="1"/>
          </p:cNvGraphicFramePr>
          <p:nvPr/>
        </p:nvGraphicFramePr>
        <p:xfrm>
          <a:off x="1449388" y="3635375"/>
          <a:ext cx="5224462" cy="930275"/>
        </p:xfrm>
        <a:graphic>
          <a:graphicData uri="http://schemas.openxmlformats.org/presentationml/2006/ole">
            <mc:AlternateContent xmlns:mc="http://schemas.openxmlformats.org/markup-compatibility/2006">
              <mc:Choice xmlns:v="urn:schemas-microsoft-com:vml" Requires="v">
                <p:oleObj spid="_x0000_s16387" name="Equation" r:id="rId6" imgW="2209800" imgH="393700" progId="Equation.DSMT4">
                  <p:embed/>
                </p:oleObj>
              </mc:Choice>
              <mc:Fallback>
                <p:oleObj name="Equation" r:id="rId6" imgW="2209800" imgH="393700" progId="Equation.DSMT4">
                  <p:embed/>
                  <p:pic>
                    <p:nvPicPr>
                      <p:cNvPr id="18432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9388" y="3635375"/>
                        <a:ext cx="5224462" cy="930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1316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24"/>
                                        </p:tgtEl>
                                        <p:attrNameLst>
                                          <p:attrName>style.visibility</p:attrName>
                                        </p:attrNameLst>
                                      </p:cBhvr>
                                      <p:to>
                                        <p:strVal val="visible"/>
                                      </p:to>
                                    </p:set>
                                    <p:animEffect transition="in" filter="wipe(left)">
                                      <p:cBhvr>
                                        <p:cTn id="11" dur="500"/>
                                        <p:tgtEl>
                                          <p:spTgt spid="1843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4325"/>
                                        </p:tgtEl>
                                        <p:attrNameLst>
                                          <p:attrName>style.visibility</p:attrName>
                                        </p:attrNameLst>
                                      </p:cBhvr>
                                      <p:to>
                                        <p:strVal val="visible"/>
                                      </p:to>
                                    </p:set>
                                    <p:animEffect transition="in" filter="wipe(left)">
                                      <p:cBhvr>
                                        <p:cTn id="16"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a:t>Labor productivity and wages</a:t>
            </a:r>
          </a:p>
        </p:txBody>
      </p:sp>
      <p:sp>
        <p:nvSpPr>
          <p:cNvPr id="66563" name="Rectangle 3"/>
          <p:cNvSpPr>
            <a:spLocks noGrp="1" noChangeArrowheads="1"/>
          </p:cNvSpPr>
          <p:nvPr>
            <p:ph type="body" idx="1"/>
          </p:nvPr>
        </p:nvSpPr>
        <p:spPr/>
        <p:txBody>
          <a:bodyPr/>
          <a:lstStyle/>
          <a:p>
            <a:pPr eaLnBrk="1" hangingPunct="1"/>
            <a:r>
              <a:rPr lang="en-US" dirty="0"/>
              <a:t>Theory: wages depend on labor productivity</a:t>
            </a:r>
          </a:p>
          <a:p>
            <a:pPr eaLnBrk="1" hangingPunct="1"/>
            <a:r>
              <a:rPr lang="en-US" dirty="0"/>
              <a:t>U.S. data:</a:t>
            </a:r>
          </a:p>
        </p:txBody>
      </p:sp>
      <p:graphicFrame>
        <p:nvGraphicFramePr>
          <p:cNvPr id="203870" name="Group 94"/>
          <p:cNvGraphicFramePr>
            <a:graphicFrameLocks noGrp="1"/>
          </p:cNvGraphicFramePr>
          <p:nvPr>
            <p:extLst>
              <p:ext uri="{D42A27DB-BD31-4B8C-83A1-F6EECF244321}">
                <p14:modId xmlns:p14="http://schemas.microsoft.com/office/powerpoint/2010/main" val="2257713103"/>
              </p:ext>
            </p:extLst>
          </p:nvPr>
        </p:nvGraphicFramePr>
        <p:xfrm>
          <a:off x="2841625" y="2381250"/>
          <a:ext cx="5688013" cy="3340107"/>
        </p:xfrm>
        <a:graphic>
          <a:graphicData uri="http://schemas.openxmlformats.org/drawingml/2006/table">
            <a:tbl>
              <a:tblPr/>
              <a:tblGrid>
                <a:gridCol w="1955800">
                  <a:extLst>
                    <a:ext uri="{9D8B030D-6E8A-4147-A177-3AD203B41FA5}">
                      <a16:colId xmlns:a16="http://schemas.microsoft.com/office/drawing/2014/main" val="20000"/>
                    </a:ext>
                  </a:extLst>
                </a:gridCol>
                <a:gridCol w="1874838">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tblGrid>
              <a:tr h="859502">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dirty="0">
                          <a:ln>
                            <a:noFill/>
                          </a:ln>
                          <a:solidFill>
                            <a:schemeClr val="tx1"/>
                          </a:solidFill>
                          <a:effectLst/>
                          <a:latin typeface="Arial" charset="0"/>
                        </a:rPr>
                        <a:t>period</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productivity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real wage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3641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Arial"/>
                          <a:cs typeface="Arial"/>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2.1%</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1578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1973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2.9%</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2.7%</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28481">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1973</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1995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999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1995</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264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03870"/>
                                        </p:tgtEl>
                                        <p:attrNameLst>
                                          <p:attrName>style.visibility</p:attrName>
                                        </p:attrNameLst>
                                      </p:cBhvr>
                                      <p:to>
                                        <p:strVal val="visible"/>
                                      </p:to>
                                    </p:set>
                                    <p:animEffect transition="in" filter="fade">
                                      <p:cBhvr>
                                        <p:cTn id="7" dur="500"/>
                                        <p:tgtEl>
                                          <p:spTgt spid="203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7948" y="165983"/>
            <a:ext cx="8245475" cy="751240"/>
          </a:xfrm>
        </p:spPr>
        <p:txBody>
          <a:bodyPr/>
          <a:lstStyle/>
          <a:p>
            <a:r>
              <a:rPr lang="en-US" sz="3200" dirty="0"/>
              <a:t>The growing gap between rich &amp; poor</a:t>
            </a:r>
          </a:p>
        </p:txBody>
      </p:sp>
      <p:graphicFrame>
        <p:nvGraphicFramePr>
          <p:cNvPr id="4" name="Chart 3"/>
          <p:cNvGraphicFramePr>
            <a:graphicFrameLocks/>
          </p:cNvGraphicFramePr>
          <p:nvPr>
            <p:extLst>
              <p:ext uri="{D42A27DB-BD31-4B8C-83A1-F6EECF244321}">
                <p14:modId xmlns:p14="http://schemas.microsoft.com/office/powerpoint/2010/main" val="369792491"/>
              </p:ext>
            </p:extLst>
          </p:nvPr>
        </p:nvGraphicFramePr>
        <p:xfrm>
          <a:off x="0" y="1044222"/>
          <a:ext cx="9045222" cy="563033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a:spLocks noChangeArrowheads="1"/>
          </p:cNvSpPr>
          <p:nvPr/>
        </p:nvSpPr>
        <p:spPr bwMode="auto">
          <a:xfrm>
            <a:off x="5545667" y="4052734"/>
            <a:ext cx="24063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err="1"/>
              <a:t>Gini</a:t>
            </a:r>
            <a:r>
              <a:rPr lang="en-US" sz="2400" i="1" dirty="0"/>
              <a:t> coefficient</a:t>
            </a:r>
          </a:p>
        </p:txBody>
      </p:sp>
      <p:cxnSp>
        <p:nvCxnSpPr>
          <p:cNvPr id="6" name="Straight Connector 5"/>
          <p:cNvCxnSpPr/>
          <p:nvPr/>
        </p:nvCxnSpPr>
        <p:spPr>
          <a:xfrm flipH="1" flipV="1">
            <a:off x="5178778" y="4007555"/>
            <a:ext cx="529021" cy="20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94555" y="1763888"/>
            <a:ext cx="4078111" cy="892552"/>
          </a:xfrm>
          <a:prstGeom prst="rect">
            <a:avLst/>
          </a:prstGeom>
          <a:solidFill>
            <a:srgbClr val="FFD5CC"/>
          </a:solidFill>
          <a:effectLst>
            <a:outerShdw blurRad="50800" dist="38100" dir="2700000" algn="tl" rotWithShape="0">
              <a:srgbClr val="000000">
                <a:alpha val="43000"/>
              </a:srgbClr>
            </a:outerShdw>
          </a:effectLst>
        </p:spPr>
        <p:txBody>
          <a:bodyPr wrap="square" rtlCol="0">
            <a:spAutoFit/>
          </a:bodyPr>
          <a:lstStyle/>
          <a:p>
            <a:r>
              <a:rPr lang="en-US" sz="2600" dirty="0"/>
              <a:t>Inequality has been rising in recent decades.</a:t>
            </a:r>
          </a:p>
        </p:txBody>
      </p:sp>
    </p:spTree>
    <p:extLst>
      <p:ext uri="{BB962C8B-B14F-4D97-AF65-F5344CB8AC3E}">
        <p14:creationId xmlns:p14="http://schemas.microsoft.com/office/powerpoint/2010/main" val="334844196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for rising inequality</a:t>
            </a:r>
          </a:p>
        </p:txBody>
      </p:sp>
      <p:sp>
        <p:nvSpPr>
          <p:cNvPr id="3" name="Content Placeholder 2"/>
          <p:cNvSpPr>
            <a:spLocks noGrp="1"/>
          </p:cNvSpPr>
          <p:nvPr>
            <p:ph idx="1"/>
          </p:nvPr>
        </p:nvSpPr>
        <p:spPr/>
        <p:txBody>
          <a:bodyPr/>
          <a:lstStyle/>
          <a:p>
            <a:pPr marL="450850" indent="-450850">
              <a:buNone/>
            </a:pPr>
            <a:r>
              <a:rPr lang="en-US" dirty="0"/>
              <a:t>1.	Rise in capital’s share of income, since capital income is more concentrated than labor income</a:t>
            </a:r>
          </a:p>
          <a:p>
            <a:pPr marL="450850" indent="-450850">
              <a:buNone/>
            </a:pPr>
            <a:r>
              <a:rPr lang="en-US" dirty="0"/>
              <a:t>2.	From </a:t>
            </a:r>
            <a:r>
              <a:rPr lang="en-US" i="1" dirty="0"/>
              <a:t>The Race Between Education and Technology</a:t>
            </a:r>
            <a:r>
              <a:rPr lang="en-US" dirty="0"/>
              <a:t> by </a:t>
            </a:r>
            <a:r>
              <a:rPr lang="en-US" dirty="0" err="1"/>
              <a:t>Goldin</a:t>
            </a:r>
            <a:r>
              <a:rPr lang="en-US" dirty="0"/>
              <a:t> &amp; Katz</a:t>
            </a:r>
          </a:p>
          <a:p>
            <a:pPr lvl="1"/>
            <a:r>
              <a:rPr lang="en-US" dirty="0"/>
              <a:t>Technological progress has increased the demand for skilled relative to unskilled workers. </a:t>
            </a:r>
          </a:p>
          <a:p>
            <a:pPr lvl="1"/>
            <a:r>
              <a:rPr lang="en-US" dirty="0"/>
              <a:t>Due to a slowdown in expansion of education, the supply of skilled workers has not kept up. </a:t>
            </a:r>
          </a:p>
          <a:p>
            <a:pPr lvl="1"/>
            <a:r>
              <a:rPr lang="en-US" dirty="0"/>
              <a:t>Result: Rising gap between wages of skilled and unskilled workers. </a:t>
            </a:r>
          </a:p>
          <a:p>
            <a:endParaRPr lang="en-US" dirty="0"/>
          </a:p>
        </p:txBody>
      </p:sp>
    </p:spTree>
    <p:extLst>
      <p:ext uri="{BB962C8B-B14F-4D97-AF65-F5344CB8AC3E}">
        <p14:creationId xmlns:p14="http://schemas.microsoft.com/office/powerpoint/2010/main" val="2383100943"/>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46100" y="481013"/>
            <a:ext cx="8242300" cy="609600"/>
          </a:xfrm>
        </p:spPr>
        <p:txBody>
          <a:bodyPr/>
          <a:lstStyle/>
          <a:p>
            <a:pPr eaLnBrk="1" hangingPunct="1"/>
            <a:r>
              <a:rPr lang="en-US" dirty="0"/>
              <a:t>Outline of model</a:t>
            </a:r>
            <a:endParaRPr lang="en-US" dirty="0">
              <a:solidFill>
                <a:srgbClr val="333399"/>
              </a:solidFill>
            </a:endParaRPr>
          </a:p>
        </p:txBody>
      </p:sp>
      <p:sp>
        <p:nvSpPr>
          <p:cNvPr id="67587" name="Rectangle 3"/>
          <p:cNvSpPr>
            <a:spLocks noGrp="1" noChangeArrowheads="1"/>
          </p:cNvSpPr>
          <p:nvPr>
            <p:ph type="body" idx="1"/>
          </p:nvPr>
        </p:nvSpPr>
        <p:spPr>
          <a:xfrm>
            <a:off x="1196975" y="1293813"/>
            <a:ext cx="6934200" cy="4821237"/>
          </a:xfrm>
        </p:spPr>
        <p:txBody>
          <a:bodyPr/>
          <a:lstStyle/>
          <a:p>
            <a:pPr marL="330200" indent="-287338" algn="ctr" eaLnBrk="1" hangingPunct="1">
              <a:spcBef>
                <a:spcPct val="10000"/>
              </a:spcBef>
              <a:buClr>
                <a:srgbClr val="996600"/>
              </a:buClr>
              <a:buSzPct val="95000"/>
              <a:buFont typeface="Wingdings" pitchFamily="2" charset="2"/>
              <a:buNone/>
            </a:pPr>
            <a:r>
              <a:rPr lang="en-US" sz="2600" b="1" i="1" dirty="0">
                <a:solidFill>
                  <a:srgbClr val="996600"/>
                </a:solidFill>
              </a:rPr>
              <a:t>A closed economy, market-clearing model</a:t>
            </a:r>
            <a:endParaRPr lang="en-US" sz="2600" b="1" i="1" u="sng" dirty="0">
              <a:solidFill>
                <a:srgbClr val="996600"/>
              </a:solidFill>
            </a:endParaRPr>
          </a:p>
          <a:p>
            <a:pPr marL="330200" indent="-287338" eaLnBrk="1" hangingPunct="1">
              <a:spcBef>
                <a:spcPct val="40000"/>
              </a:spcBef>
              <a:buSzPct val="95000"/>
              <a:buFont typeface="Wingdings" pitchFamily="2" charset="2"/>
              <a:buNone/>
            </a:pPr>
            <a:r>
              <a:rPr lang="en-US" sz="2600" u="sng" dirty="0"/>
              <a:t>Supply side</a:t>
            </a:r>
            <a:endParaRPr lang="en-US" sz="2600" dirty="0"/>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factor markets (supply, demand, price)</a:t>
            </a:r>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determination of output/income</a:t>
            </a:r>
          </a:p>
          <a:p>
            <a:pPr marL="330200" indent="-287338" eaLnBrk="1" hangingPunct="1">
              <a:spcBef>
                <a:spcPct val="50000"/>
              </a:spcBef>
              <a:buSzPct val="95000"/>
              <a:buFont typeface="Wingdings" pitchFamily="2" charset="2"/>
              <a:buNone/>
            </a:pPr>
            <a:r>
              <a:rPr lang="en-US" sz="2600" u="sng" dirty="0"/>
              <a:t>Demand side</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determinants of </a:t>
            </a:r>
            <a:r>
              <a:rPr lang="en-US" sz="2600" b="1" i="1" dirty="0">
                <a:latin typeface="Tahoma" pitchFamily="34" charset="0"/>
              </a:rPr>
              <a:t>C</a:t>
            </a:r>
            <a:r>
              <a:rPr lang="en-US" sz="2600" dirty="0"/>
              <a:t>, </a:t>
            </a:r>
            <a:r>
              <a:rPr lang="en-US" sz="2600" b="1" i="1" dirty="0">
                <a:latin typeface="Tahoma" pitchFamily="34" charset="0"/>
              </a:rPr>
              <a:t>I</a:t>
            </a:r>
            <a:r>
              <a:rPr lang="en-US" sz="2600" dirty="0"/>
              <a:t>, and </a:t>
            </a:r>
            <a:r>
              <a:rPr lang="en-US" sz="2600" b="1" i="1" dirty="0">
                <a:latin typeface="Tahoma" pitchFamily="34" charset="0"/>
              </a:rPr>
              <a:t>G</a:t>
            </a:r>
          </a:p>
          <a:p>
            <a:pPr marL="330200" indent="-287338" eaLnBrk="1" hangingPunct="1">
              <a:spcBef>
                <a:spcPct val="50000"/>
              </a:spcBef>
              <a:buSzPct val="95000"/>
              <a:buFont typeface="Wingdings" pitchFamily="2" charset="2"/>
              <a:buNone/>
            </a:pPr>
            <a:r>
              <a:rPr lang="en-US" sz="2600" u="sng" dirty="0"/>
              <a:t>Equilibrium</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goods market</a:t>
            </a:r>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loanable funds market</a:t>
            </a:r>
          </a:p>
        </p:txBody>
      </p:sp>
      <p:sp>
        <p:nvSpPr>
          <p:cNvPr id="75780" name="Text Box 4"/>
          <p:cNvSpPr txBox="1">
            <a:spLocks noChangeArrowheads="1"/>
          </p:cNvSpPr>
          <p:nvPr/>
        </p:nvSpPr>
        <p:spPr bwMode="auto">
          <a:xfrm>
            <a:off x="211138" y="2238375"/>
            <a:ext cx="2057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a:t>
            </a:r>
            <a:r>
              <a:rPr lang="en-US" sz="2800" b="1" dirty="0">
                <a:solidFill>
                  <a:srgbClr val="339933"/>
                </a:solidFill>
                <a:latin typeface="Comic Sans MS" pitchFamily="66" charset="0"/>
              </a:rPr>
              <a:t> </a:t>
            </a:r>
            <a:r>
              <a:rPr lang="en-US" sz="3600" b="1" dirty="0">
                <a:solidFill>
                  <a:srgbClr val="339933"/>
                </a:solidFill>
                <a:latin typeface="Tahoma" pitchFamily="34" charset="0"/>
                <a:sym typeface="Wingdings" pitchFamily="2" charset="2"/>
              </a:rPr>
              <a:t></a:t>
            </a:r>
          </a:p>
        </p:txBody>
      </p:sp>
      <p:sp>
        <p:nvSpPr>
          <p:cNvPr id="75781" name="Text Box 5"/>
          <p:cNvSpPr txBox="1">
            <a:spLocks noChangeArrowheads="1"/>
          </p:cNvSpPr>
          <p:nvPr/>
        </p:nvSpPr>
        <p:spPr bwMode="auto">
          <a:xfrm>
            <a:off x="201613" y="2698750"/>
            <a:ext cx="21367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 </a:t>
            </a:r>
            <a:r>
              <a:rPr lang="en-US" sz="3600" b="1" dirty="0">
                <a:solidFill>
                  <a:srgbClr val="339933"/>
                </a:solidFill>
                <a:latin typeface="Tahoma" pitchFamily="34" charset="0"/>
                <a:sym typeface="Wingdings" pitchFamily="2" charset="2"/>
              </a:rPr>
              <a:t></a:t>
            </a:r>
          </a:p>
        </p:txBody>
      </p:sp>
      <p:sp>
        <p:nvSpPr>
          <p:cNvPr id="75782" name="Text Box 6"/>
          <p:cNvSpPr txBox="1">
            <a:spLocks noChangeArrowheads="1"/>
          </p:cNvSpPr>
          <p:nvPr/>
        </p:nvSpPr>
        <p:spPr bwMode="auto">
          <a:xfrm>
            <a:off x="93663" y="3846513"/>
            <a:ext cx="18430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CC0000"/>
                </a:solidFill>
                <a:latin typeface="Comic Sans MS" pitchFamily="66" charset="0"/>
              </a:rPr>
              <a:t>Next</a:t>
            </a:r>
            <a:r>
              <a:rPr lang="en-US" sz="2800" b="1" dirty="0">
                <a:solidFill>
                  <a:srgbClr val="CC0000"/>
                </a:solidFill>
                <a:latin typeface="Comic Sans MS" pitchFamily="66" charset="0"/>
              </a:rPr>
              <a:t> </a:t>
            </a:r>
            <a:r>
              <a:rPr lang="en-US" sz="2800" b="1" dirty="0">
                <a:solidFill>
                  <a:srgbClr val="CC0000"/>
                </a:solidFill>
                <a:latin typeface="Comic Sans MS" pitchFamily="66" charset="0"/>
                <a:sym typeface="Wingdings" pitchFamily="2" charset="2"/>
              </a:rPr>
              <a:t></a:t>
            </a:r>
            <a:endParaRPr lang="en-US" sz="3600" b="1" dirty="0">
              <a:solidFill>
                <a:srgbClr val="CC0000"/>
              </a:solidFill>
              <a:latin typeface="Tahoma" pitchFamily="34" charset="0"/>
              <a:sym typeface="Wingdings" pitchFamily="2" charset="2"/>
            </a:endParaRPr>
          </a:p>
        </p:txBody>
      </p:sp>
    </p:spTree>
    <p:extLst>
      <p:ext uri="{BB962C8B-B14F-4D97-AF65-F5344CB8AC3E}">
        <p14:creationId xmlns:p14="http://schemas.microsoft.com/office/powerpoint/2010/main" val="18356501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strips(downLeft)">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strips(downLeft)">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left)">
                                      <p:cBhvr>
                                        <p:cTn id="1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1" grpId="0" autoUpdateAnimBg="0"/>
      <p:bldP spid="757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t>Factors of production</a:t>
            </a:r>
          </a:p>
        </p:txBody>
      </p:sp>
      <p:sp>
        <p:nvSpPr>
          <p:cNvPr id="50179" name="Rectangle 3"/>
          <p:cNvSpPr>
            <a:spLocks noGrp="1" noChangeArrowheads="1"/>
          </p:cNvSpPr>
          <p:nvPr>
            <p:ph type="body" idx="1"/>
          </p:nvPr>
        </p:nvSpPr>
        <p:spPr>
          <a:xfrm>
            <a:off x="739775" y="1636713"/>
            <a:ext cx="7315200" cy="3487737"/>
          </a:xfrm>
        </p:spPr>
        <p:txBody>
          <a:bodyPr/>
          <a:lstStyle/>
          <a:p>
            <a:pPr marL="911225" indent="-909638" eaLnBrk="1" hangingPunct="1">
              <a:spcBef>
                <a:spcPct val="50000"/>
              </a:spcBef>
              <a:buFont typeface="Wingdings" pitchFamily="2" charset="2"/>
              <a:buNone/>
            </a:pPr>
            <a:r>
              <a:rPr lang="en-US" b="1" i="1" dirty="0"/>
              <a:t>K</a:t>
            </a:r>
            <a:r>
              <a:rPr lang="en-US" dirty="0"/>
              <a:t> = 	capital: </a:t>
            </a:r>
            <a:br>
              <a:rPr lang="en-US" dirty="0"/>
            </a:br>
            <a:r>
              <a:rPr lang="en-US" dirty="0"/>
              <a:t>tools, machines, and structures used in production</a:t>
            </a:r>
          </a:p>
          <a:p>
            <a:pPr marL="911225" indent="-909638" eaLnBrk="1" hangingPunct="1">
              <a:spcBef>
                <a:spcPct val="70000"/>
              </a:spcBef>
              <a:buFont typeface="Wingdings" pitchFamily="2" charset="2"/>
              <a:buNone/>
            </a:pPr>
            <a:r>
              <a:rPr lang="en-US" b="1" i="1" dirty="0"/>
              <a:t>L</a:t>
            </a:r>
            <a:r>
              <a:rPr lang="en-US" dirty="0"/>
              <a:t> = 	labor: </a:t>
            </a:r>
            <a:br>
              <a:rPr lang="en-US" dirty="0"/>
            </a:br>
            <a:r>
              <a:rPr lang="en-US" dirty="0"/>
              <a:t>the physical and mental efforts of workers</a:t>
            </a:r>
          </a:p>
        </p:txBody>
      </p:sp>
    </p:spTree>
    <p:extLst>
      <p:ext uri="{BB962C8B-B14F-4D97-AF65-F5344CB8AC3E}">
        <p14:creationId xmlns:p14="http://schemas.microsoft.com/office/powerpoint/2010/main" val="15613714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Demand for goods and services</a:t>
            </a:r>
          </a:p>
        </p:txBody>
      </p:sp>
      <p:sp>
        <p:nvSpPr>
          <p:cNvPr id="68611" name="Rectangle 3"/>
          <p:cNvSpPr>
            <a:spLocks noGrp="1" noChangeArrowheads="1"/>
          </p:cNvSpPr>
          <p:nvPr>
            <p:ph type="body" idx="1"/>
          </p:nvPr>
        </p:nvSpPr>
        <p:spPr>
          <a:xfrm>
            <a:off x="420688" y="1306513"/>
            <a:ext cx="8147050" cy="3486150"/>
          </a:xfrm>
        </p:spPr>
        <p:txBody>
          <a:bodyPr/>
          <a:lstStyle/>
          <a:p>
            <a:pPr eaLnBrk="1" hangingPunct="1">
              <a:buFont typeface="Wingdings" pitchFamily="2" charset="2"/>
              <a:buNone/>
            </a:pPr>
            <a:r>
              <a:rPr lang="en-US" sz="2700" dirty="0"/>
              <a:t>Components of aggregate demand:</a:t>
            </a:r>
          </a:p>
          <a:p>
            <a:pPr lvl="1" eaLnBrk="1" hangingPunct="1">
              <a:spcBef>
                <a:spcPct val="45000"/>
              </a:spcBef>
              <a:buFont typeface="Wingdings" pitchFamily="2" charset="2"/>
              <a:buNone/>
            </a:pPr>
            <a:r>
              <a:rPr lang="en-US" sz="2800" b="1" i="1" dirty="0">
                <a:latin typeface="Tahoma" pitchFamily="34" charset="0"/>
              </a:rPr>
              <a:t>C</a:t>
            </a:r>
            <a:r>
              <a:rPr lang="en-US" sz="2800" dirty="0"/>
              <a:t> = consumer demand for </a:t>
            </a:r>
            <a:r>
              <a:rPr lang="en-US" sz="2800" dirty="0" err="1"/>
              <a:t>g&amp;s</a:t>
            </a:r>
            <a:endParaRPr lang="en-US" sz="2800" dirty="0"/>
          </a:p>
          <a:p>
            <a:pPr lvl="1" eaLnBrk="1" hangingPunct="1">
              <a:spcBef>
                <a:spcPct val="45000"/>
              </a:spcBef>
              <a:buFont typeface="Wingdings" pitchFamily="2" charset="2"/>
              <a:buNone/>
            </a:pPr>
            <a:r>
              <a:rPr lang="en-US" sz="2800" b="1" i="1" dirty="0">
                <a:latin typeface="Tahoma" pitchFamily="34" charset="0"/>
              </a:rPr>
              <a:t>I</a:t>
            </a:r>
            <a:r>
              <a:rPr lang="en-US" sz="2800" dirty="0"/>
              <a:t>  = demand for investment goods</a:t>
            </a:r>
          </a:p>
          <a:p>
            <a:pPr lvl="1" eaLnBrk="1" hangingPunct="1">
              <a:spcBef>
                <a:spcPct val="45000"/>
              </a:spcBef>
              <a:buFont typeface="Wingdings" pitchFamily="2" charset="2"/>
              <a:buNone/>
            </a:pPr>
            <a:r>
              <a:rPr lang="en-US" sz="2800" b="1" i="1" dirty="0">
                <a:latin typeface="Tahoma" pitchFamily="34" charset="0"/>
              </a:rPr>
              <a:t>G</a:t>
            </a:r>
            <a:r>
              <a:rPr lang="en-US" sz="2800" dirty="0"/>
              <a:t> = government demand for </a:t>
            </a:r>
            <a:r>
              <a:rPr lang="en-US" sz="2800" dirty="0" err="1"/>
              <a:t>g&amp;s</a:t>
            </a:r>
            <a:endParaRPr lang="en-US" sz="2800" dirty="0"/>
          </a:p>
          <a:p>
            <a:pPr lvl="1" eaLnBrk="1" hangingPunct="1">
              <a:spcBef>
                <a:spcPct val="60000"/>
              </a:spcBef>
              <a:buFont typeface="Wingdings" pitchFamily="2" charset="2"/>
              <a:buNone/>
            </a:pPr>
            <a:r>
              <a:rPr lang="en-US" sz="2800" dirty="0"/>
              <a:t>	(closed economy: no </a:t>
            </a:r>
            <a:r>
              <a:rPr lang="en-US" sz="2800" b="1" i="1" dirty="0"/>
              <a:t>NX</a:t>
            </a:r>
            <a:r>
              <a:rPr lang="en-US" sz="1100" b="1" i="1" dirty="0"/>
              <a:t> </a:t>
            </a:r>
            <a:r>
              <a:rPr lang="en-US" sz="2800" dirty="0"/>
              <a:t>)</a:t>
            </a:r>
          </a:p>
        </p:txBody>
      </p:sp>
    </p:spTree>
    <p:extLst>
      <p:ext uri="{BB962C8B-B14F-4D97-AF65-F5344CB8AC3E}">
        <p14:creationId xmlns:p14="http://schemas.microsoft.com/office/powerpoint/2010/main" val="97613678"/>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3550" y="236538"/>
            <a:ext cx="8248650" cy="955675"/>
          </a:xfrm>
        </p:spPr>
        <p:txBody>
          <a:bodyPr/>
          <a:lstStyle/>
          <a:p>
            <a:pPr eaLnBrk="1" hangingPunct="1"/>
            <a:r>
              <a:rPr lang="en-US"/>
              <a:t>Consumption, </a:t>
            </a:r>
            <a:r>
              <a:rPr lang="en-US" sz="3700" i="1"/>
              <a:t>C</a:t>
            </a:r>
          </a:p>
        </p:txBody>
      </p:sp>
      <p:sp>
        <p:nvSpPr>
          <p:cNvPr id="69635" name="Rectangle 3"/>
          <p:cNvSpPr>
            <a:spLocks noGrp="1" noChangeArrowheads="1"/>
          </p:cNvSpPr>
          <p:nvPr>
            <p:ph type="body" idx="1"/>
          </p:nvPr>
        </p:nvSpPr>
        <p:spPr>
          <a:xfrm>
            <a:off x="482600" y="1403350"/>
            <a:ext cx="7924800" cy="4495800"/>
          </a:xfrm>
        </p:spPr>
        <p:txBody>
          <a:bodyPr/>
          <a:lstStyle/>
          <a:p>
            <a:pPr eaLnBrk="1" hangingPunct="1">
              <a:spcBef>
                <a:spcPct val="50000"/>
              </a:spcBef>
            </a:pPr>
            <a:r>
              <a:rPr lang="en-US" sz="2700" b="1" dirty="0">
                <a:solidFill>
                  <a:srgbClr val="CC0000"/>
                </a:solidFill>
              </a:rPr>
              <a:t>Disposable income</a:t>
            </a:r>
            <a:r>
              <a:rPr lang="en-US" sz="2700" dirty="0"/>
              <a:t> is total income minus total taxes: </a:t>
            </a:r>
            <a:r>
              <a:rPr lang="en-US" sz="2700" b="1" i="1" dirty="0"/>
              <a:t>Y</a:t>
            </a:r>
            <a:r>
              <a:rPr lang="en-US" sz="2700" dirty="0"/>
              <a:t> – </a:t>
            </a:r>
            <a:r>
              <a:rPr lang="en-US" sz="2700" b="1" i="1" dirty="0"/>
              <a:t>T.</a:t>
            </a:r>
          </a:p>
          <a:p>
            <a:pPr eaLnBrk="1" hangingPunct="1">
              <a:spcBef>
                <a:spcPct val="60000"/>
              </a:spcBef>
            </a:pPr>
            <a:r>
              <a:rPr lang="en-US" sz="2700" dirty="0"/>
              <a:t>Consumption function: </a:t>
            </a:r>
            <a:r>
              <a:rPr lang="en-US" sz="2700" b="1" i="1" dirty="0"/>
              <a:t>C</a:t>
            </a:r>
            <a:r>
              <a:rPr lang="en-US" sz="2700" dirty="0"/>
              <a:t> = </a:t>
            </a:r>
            <a:r>
              <a:rPr lang="en-US" sz="2700" b="1" i="1" dirty="0"/>
              <a:t>C</a:t>
            </a:r>
            <a:r>
              <a:rPr lang="en-US" sz="1200" b="1" i="1" dirty="0"/>
              <a:t> </a:t>
            </a:r>
            <a:r>
              <a:rPr lang="en-US" sz="2700" dirty="0"/>
              <a:t>(</a:t>
            </a:r>
            <a:r>
              <a:rPr lang="en-US" sz="2700" b="1" i="1" dirty="0"/>
              <a:t>Y</a:t>
            </a:r>
            <a:r>
              <a:rPr lang="en-US" sz="2700" dirty="0"/>
              <a:t> – </a:t>
            </a:r>
            <a:r>
              <a:rPr lang="en-US" sz="2700" b="1" i="1" dirty="0"/>
              <a:t>T</a:t>
            </a:r>
            <a:r>
              <a:rPr lang="en-US" sz="1200" b="1" i="1" dirty="0"/>
              <a:t> </a:t>
            </a:r>
            <a:r>
              <a:rPr lang="en-US" sz="2700" dirty="0"/>
              <a:t>)</a:t>
            </a:r>
          </a:p>
          <a:p>
            <a:pPr eaLnBrk="1" hangingPunct="1">
              <a:spcBef>
                <a:spcPct val="60000"/>
              </a:spcBef>
            </a:pPr>
            <a:r>
              <a:rPr lang="en-US" sz="2700" dirty="0"/>
              <a:t>Definition: </a:t>
            </a:r>
            <a:r>
              <a:rPr lang="en-US" sz="2700" b="1" dirty="0">
                <a:solidFill>
                  <a:srgbClr val="CC0000"/>
                </a:solidFill>
              </a:rPr>
              <a:t>Marginal propensity to consume (MPC)</a:t>
            </a:r>
            <a:r>
              <a:rPr lang="en-US" sz="2700" b="1" dirty="0"/>
              <a:t> </a:t>
            </a:r>
            <a:r>
              <a:rPr lang="en-US" sz="2700" dirty="0"/>
              <a:t>is the change in </a:t>
            </a:r>
            <a:r>
              <a:rPr lang="en-US" sz="2700" b="1" i="1" dirty="0"/>
              <a:t>C</a:t>
            </a:r>
            <a:r>
              <a:rPr lang="en-US" sz="2700" dirty="0"/>
              <a:t> when disposable income increases by one dollar.</a:t>
            </a:r>
          </a:p>
        </p:txBody>
      </p:sp>
    </p:spTree>
    <p:extLst>
      <p:ext uri="{BB962C8B-B14F-4D97-AF65-F5344CB8AC3E}">
        <p14:creationId xmlns:p14="http://schemas.microsoft.com/office/powerpoint/2010/main" val="2189478380"/>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
          <p:cNvSpPr>
            <a:spLocks noGrp="1" noChangeArrowheads="1"/>
          </p:cNvSpPr>
          <p:nvPr>
            <p:ph type="title"/>
          </p:nvPr>
        </p:nvSpPr>
        <p:spPr/>
        <p:txBody>
          <a:bodyPr/>
          <a:lstStyle/>
          <a:p>
            <a:pPr eaLnBrk="1" hangingPunct="1"/>
            <a:r>
              <a:rPr lang="en-US" dirty="0"/>
              <a:t>The consumption function</a:t>
            </a:r>
          </a:p>
        </p:txBody>
      </p:sp>
      <p:grpSp>
        <p:nvGrpSpPr>
          <p:cNvPr id="2" name="Group 3"/>
          <p:cNvGrpSpPr>
            <a:grpSpLocks/>
          </p:cNvGrpSpPr>
          <p:nvPr/>
        </p:nvGrpSpPr>
        <p:grpSpPr bwMode="auto">
          <a:xfrm>
            <a:off x="1219200" y="1401763"/>
            <a:ext cx="5867400" cy="4313237"/>
            <a:chOff x="672" y="729"/>
            <a:chExt cx="3696" cy="2717"/>
          </a:xfrm>
        </p:grpSpPr>
        <p:sp>
          <p:nvSpPr>
            <p:cNvPr id="70672" name="Line 4"/>
            <p:cNvSpPr>
              <a:spLocks noChangeShapeType="1"/>
            </p:cNvSpPr>
            <p:nvPr/>
          </p:nvSpPr>
          <p:spPr bwMode="auto">
            <a:xfrm>
              <a:off x="960" y="864"/>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73" name="Line 5"/>
            <p:cNvSpPr>
              <a:spLocks noChangeShapeType="1"/>
            </p:cNvSpPr>
            <p:nvPr/>
          </p:nvSpPr>
          <p:spPr bwMode="auto">
            <a:xfrm>
              <a:off x="960" y="3216"/>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74" name="Text Box 6"/>
            <p:cNvSpPr txBox="1">
              <a:spLocks noChangeArrowheads="1"/>
            </p:cNvSpPr>
            <p:nvPr/>
          </p:nvSpPr>
          <p:spPr bwMode="auto">
            <a:xfrm>
              <a:off x="672" y="729"/>
              <a:ext cx="28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C</a:t>
              </a:r>
            </a:p>
          </p:txBody>
        </p:sp>
        <p:sp>
          <p:nvSpPr>
            <p:cNvPr id="70675" name="Text Box 7"/>
            <p:cNvSpPr txBox="1">
              <a:spLocks noChangeArrowheads="1"/>
            </p:cNvSpPr>
            <p:nvPr/>
          </p:nvSpPr>
          <p:spPr bwMode="auto">
            <a:xfrm>
              <a:off x="3696" y="3177"/>
              <a:ext cx="672"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Y – T</a:t>
              </a:r>
            </a:p>
          </p:txBody>
        </p:sp>
      </p:grpSp>
      <p:grpSp>
        <p:nvGrpSpPr>
          <p:cNvPr id="3" name="Group 8"/>
          <p:cNvGrpSpPr>
            <a:grpSpLocks/>
          </p:cNvGrpSpPr>
          <p:nvPr/>
        </p:nvGrpSpPr>
        <p:grpSpPr bwMode="auto">
          <a:xfrm>
            <a:off x="1676400" y="2178050"/>
            <a:ext cx="5334000" cy="2652713"/>
            <a:chOff x="864" y="1209"/>
            <a:chExt cx="3360" cy="1671"/>
          </a:xfrm>
        </p:grpSpPr>
        <p:sp>
          <p:nvSpPr>
            <p:cNvPr id="70670" name="Line 9"/>
            <p:cNvSpPr>
              <a:spLocks noChangeShapeType="1"/>
            </p:cNvSpPr>
            <p:nvPr/>
          </p:nvSpPr>
          <p:spPr bwMode="auto">
            <a:xfrm flipV="1">
              <a:off x="864" y="1440"/>
              <a:ext cx="2544" cy="1440"/>
            </a:xfrm>
            <a:prstGeom prst="line">
              <a:avLst/>
            </a:prstGeom>
            <a:noFill/>
            <a:ln w="38100">
              <a:solidFill>
                <a:srgbClr val="003399"/>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71" name="Text Box 10"/>
            <p:cNvSpPr txBox="1">
              <a:spLocks noChangeArrowheads="1"/>
            </p:cNvSpPr>
            <p:nvPr/>
          </p:nvSpPr>
          <p:spPr bwMode="auto">
            <a:xfrm>
              <a:off x="3360" y="1209"/>
              <a:ext cx="864"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C</a:t>
              </a:r>
              <a:r>
                <a:rPr lang="en-US" sz="1200" b="1" i="1"/>
                <a:t> </a:t>
              </a:r>
              <a:r>
                <a:rPr lang="en-US" sz="2300"/>
                <a:t>(</a:t>
              </a:r>
              <a:r>
                <a:rPr lang="en-US" sz="2300" b="1" i="1"/>
                <a:t>Y </a:t>
              </a:r>
              <a:r>
                <a:rPr lang="en-US" sz="2300"/>
                <a:t>–</a:t>
              </a:r>
              <a:r>
                <a:rPr lang="en-US" sz="2300" b="1" i="1"/>
                <a:t>T </a:t>
              </a:r>
              <a:r>
                <a:rPr lang="en-US" sz="2300"/>
                <a:t>)</a:t>
              </a:r>
            </a:p>
          </p:txBody>
        </p:sp>
      </p:grpSp>
      <p:grpSp>
        <p:nvGrpSpPr>
          <p:cNvPr id="4" name="Group 11"/>
          <p:cNvGrpSpPr>
            <a:grpSpLocks/>
          </p:cNvGrpSpPr>
          <p:nvPr/>
        </p:nvGrpSpPr>
        <p:grpSpPr bwMode="auto">
          <a:xfrm>
            <a:off x="2771775" y="4206875"/>
            <a:ext cx="962025" cy="427038"/>
            <a:chOff x="1632" y="2496"/>
            <a:chExt cx="624" cy="269"/>
          </a:xfrm>
        </p:grpSpPr>
        <p:sp>
          <p:nvSpPr>
            <p:cNvPr id="70668" name="Line 12"/>
            <p:cNvSpPr>
              <a:spLocks noChangeShapeType="1"/>
            </p:cNvSpPr>
            <p:nvPr/>
          </p:nvSpPr>
          <p:spPr bwMode="auto">
            <a:xfrm>
              <a:off x="1632" y="2496"/>
              <a:ext cx="62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69" name="Text Box 13"/>
            <p:cNvSpPr txBox="1">
              <a:spLocks noChangeArrowheads="1"/>
            </p:cNvSpPr>
            <p:nvPr/>
          </p:nvSpPr>
          <p:spPr bwMode="auto">
            <a:xfrm>
              <a:off x="1872" y="2496"/>
              <a:ext cx="240"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5" name="Group 14"/>
          <p:cNvGrpSpPr>
            <a:grpSpLocks/>
          </p:cNvGrpSpPr>
          <p:nvPr/>
        </p:nvGrpSpPr>
        <p:grpSpPr bwMode="auto">
          <a:xfrm>
            <a:off x="3730625" y="3659188"/>
            <a:ext cx="1069975" cy="547687"/>
            <a:chOff x="1870" y="2118"/>
            <a:chExt cx="674" cy="369"/>
          </a:xfrm>
        </p:grpSpPr>
        <p:sp>
          <p:nvSpPr>
            <p:cNvPr id="70666" name="Line 15"/>
            <p:cNvSpPr>
              <a:spLocks noChangeShapeType="1"/>
            </p:cNvSpPr>
            <p:nvPr/>
          </p:nvSpPr>
          <p:spPr bwMode="auto">
            <a:xfrm flipH="1" flipV="1">
              <a:off x="1870" y="2118"/>
              <a:ext cx="2" cy="3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67" name="Text Box 16"/>
            <p:cNvSpPr txBox="1">
              <a:spLocks noChangeArrowheads="1"/>
            </p:cNvSpPr>
            <p:nvPr/>
          </p:nvSpPr>
          <p:spPr bwMode="auto">
            <a:xfrm>
              <a:off x="1872" y="2121"/>
              <a:ext cx="6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t>MPC</a:t>
              </a:r>
            </a:p>
          </p:txBody>
        </p:sp>
      </p:grpSp>
      <p:grpSp>
        <p:nvGrpSpPr>
          <p:cNvPr id="6" name="Group 17"/>
          <p:cNvGrpSpPr>
            <a:grpSpLocks/>
          </p:cNvGrpSpPr>
          <p:nvPr/>
        </p:nvGrpSpPr>
        <p:grpSpPr bwMode="auto">
          <a:xfrm>
            <a:off x="4514850" y="3459163"/>
            <a:ext cx="3562350" cy="1196975"/>
            <a:chOff x="2652" y="2016"/>
            <a:chExt cx="2388" cy="754"/>
          </a:xfrm>
        </p:grpSpPr>
        <p:sp>
          <p:nvSpPr>
            <p:cNvPr id="70664" name="Text Box 18"/>
            <p:cNvSpPr txBox="1">
              <a:spLocks noChangeArrowheads="1"/>
            </p:cNvSpPr>
            <p:nvPr/>
          </p:nvSpPr>
          <p:spPr bwMode="auto">
            <a:xfrm>
              <a:off x="2976" y="2016"/>
              <a:ext cx="2064" cy="754"/>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37160" r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300" dirty="0"/>
                <a:t>The slope of the consumption function is the </a:t>
              </a:r>
              <a:r>
                <a:rPr lang="en-US" sz="2300" b="1" i="1" dirty="0"/>
                <a:t>MPC</a:t>
              </a:r>
              <a:r>
                <a:rPr lang="en-US" sz="2300" dirty="0"/>
                <a:t>.</a:t>
              </a:r>
            </a:p>
          </p:txBody>
        </p:sp>
        <p:sp>
          <p:nvSpPr>
            <p:cNvPr id="70665" name="Line 19"/>
            <p:cNvSpPr>
              <a:spLocks noChangeShapeType="1"/>
            </p:cNvSpPr>
            <p:nvPr/>
          </p:nvSpPr>
          <p:spPr bwMode="auto">
            <a:xfrm flipH="1" flipV="1">
              <a:off x="2652" y="2295"/>
              <a:ext cx="331" cy="10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36900270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par>
                          <p:cTn id="18" fill="hold" nodeType="afterGroup">
                            <p:stCondLst>
                              <p:cond delay="25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250"/>
                                        <p:tgtEl>
                                          <p:spTgt spid="5"/>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4988" y="277813"/>
            <a:ext cx="7654925" cy="957262"/>
          </a:xfrm>
        </p:spPr>
        <p:txBody>
          <a:bodyPr/>
          <a:lstStyle/>
          <a:p>
            <a:pPr eaLnBrk="1" hangingPunct="1"/>
            <a:r>
              <a:rPr lang="en-US"/>
              <a:t>Investment, </a:t>
            </a:r>
            <a:r>
              <a:rPr lang="en-US" sz="3700" i="1"/>
              <a:t>I</a:t>
            </a:r>
          </a:p>
        </p:txBody>
      </p:sp>
      <p:sp>
        <p:nvSpPr>
          <p:cNvPr id="83971" name="Rectangle 3"/>
          <p:cNvSpPr>
            <a:spLocks noGrp="1" noChangeArrowheads="1"/>
          </p:cNvSpPr>
          <p:nvPr>
            <p:ph type="body" idx="1"/>
          </p:nvPr>
        </p:nvSpPr>
        <p:spPr>
          <a:xfrm>
            <a:off x="560388" y="1282700"/>
            <a:ext cx="8020050" cy="5122863"/>
          </a:xfrm>
        </p:spPr>
        <p:txBody>
          <a:bodyPr/>
          <a:lstStyle/>
          <a:p>
            <a:pPr marL="287338" indent="-287338" eaLnBrk="1" hangingPunct="1"/>
            <a:r>
              <a:rPr lang="en-US" sz="2700" dirty="0"/>
              <a:t>The investment function is </a:t>
            </a:r>
            <a:r>
              <a:rPr lang="en-US" b="1" i="1" dirty="0">
                <a:latin typeface="Tahoma" pitchFamily="34" charset="0"/>
              </a:rPr>
              <a:t>I</a:t>
            </a:r>
            <a:r>
              <a:rPr lang="en-US" dirty="0"/>
              <a:t> = </a:t>
            </a:r>
            <a:r>
              <a:rPr lang="en-US" b="1" i="1" dirty="0">
                <a:latin typeface="Tahoma" pitchFamily="34" charset="0"/>
              </a:rPr>
              <a:t>I</a:t>
            </a:r>
            <a:r>
              <a:rPr lang="en-US" sz="1100" b="1" i="1" dirty="0"/>
              <a:t> </a:t>
            </a:r>
            <a:r>
              <a:rPr lang="en-US" dirty="0"/>
              <a:t>(</a:t>
            </a:r>
            <a:r>
              <a:rPr lang="en-US" b="1" i="1" dirty="0">
                <a:latin typeface="Tahoma" pitchFamily="34" charset="0"/>
              </a:rPr>
              <a:t>r</a:t>
            </a:r>
            <a:r>
              <a:rPr lang="en-US" sz="1100" b="1" i="1" dirty="0"/>
              <a:t> </a:t>
            </a:r>
            <a:r>
              <a:rPr lang="en-US" dirty="0"/>
              <a:t>) </a:t>
            </a:r>
          </a:p>
          <a:p>
            <a:pPr marL="287338" indent="-287338" eaLnBrk="1" hangingPunct="1">
              <a:spcBef>
                <a:spcPct val="20000"/>
              </a:spcBef>
              <a:buFont typeface="Wingdings" pitchFamily="2" charset="2"/>
              <a:buNone/>
            </a:pPr>
            <a:r>
              <a:rPr lang="en-US" sz="2700" dirty="0"/>
              <a:t>	where </a:t>
            </a:r>
            <a:r>
              <a:rPr lang="en-US" sz="2700" b="1" i="1" dirty="0">
                <a:latin typeface="Tahoma" pitchFamily="34" charset="0"/>
              </a:rPr>
              <a:t>r</a:t>
            </a:r>
            <a:r>
              <a:rPr lang="en-US" sz="2700" dirty="0"/>
              <a:t> denotes the </a:t>
            </a:r>
            <a:r>
              <a:rPr lang="en-US" sz="2700" b="1" dirty="0">
                <a:solidFill>
                  <a:srgbClr val="CC0000"/>
                </a:solidFill>
              </a:rPr>
              <a:t>real interest rate</a:t>
            </a:r>
            <a:r>
              <a:rPr lang="en-US" sz="2700" dirty="0"/>
              <a:t>,</a:t>
            </a:r>
            <a:r>
              <a:rPr lang="en-US" sz="2700" b="1" dirty="0">
                <a:solidFill>
                  <a:srgbClr val="CC0066"/>
                </a:solidFill>
              </a:rPr>
              <a:t> </a:t>
            </a:r>
            <a:br>
              <a:rPr lang="en-US" sz="2700" b="1" dirty="0">
                <a:solidFill>
                  <a:srgbClr val="CC0066"/>
                </a:solidFill>
              </a:rPr>
            </a:br>
            <a:r>
              <a:rPr lang="en-US" sz="2700" dirty="0"/>
              <a:t>the nominal interest rate corrected for inflation. </a:t>
            </a:r>
          </a:p>
          <a:p>
            <a:pPr marL="287338" indent="-287338" eaLnBrk="1" hangingPunct="1"/>
            <a:r>
              <a:rPr lang="en-US" sz="2700" dirty="0"/>
              <a:t>The real interest rate is:</a:t>
            </a:r>
          </a:p>
          <a:p>
            <a:pPr marL="1076325" lvl="1" indent="-284163" eaLnBrk="1" hangingPunct="1">
              <a:lnSpc>
                <a:spcPct val="105000"/>
              </a:lnSpc>
            </a:pPr>
            <a:r>
              <a:rPr lang="en-US" dirty="0"/>
              <a:t>the cost of borrowing </a:t>
            </a:r>
          </a:p>
          <a:p>
            <a:pPr marL="1076325" lvl="1" indent="-284163" eaLnBrk="1" hangingPunct="1">
              <a:lnSpc>
                <a:spcPct val="105000"/>
              </a:lnSpc>
            </a:pPr>
            <a:r>
              <a:rPr lang="en-US" dirty="0"/>
              <a:t>the opportunity cost of using one’s own funds to finance investment spending</a:t>
            </a:r>
          </a:p>
          <a:p>
            <a:pPr marL="287338" indent="-287338" eaLnBrk="1" hangingPunct="1">
              <a:buNone/>
            </a:pPr>
            <a:r>
              <a:rPr lang="en-US" sz="2700" dirty="0">
                <a:sym typeface="Symbol" pitchFamily="18" charset="2"/>
              </a:rPr>
              <a:t>	So, </a:t>
            </a:r>
            <a:r>
              <a:rPr lang="en-US" sz="2700" b="1" i="1" dirty="0">
                <a:solidFill>
                  <a:srgbClr val="000000"/>
                </a:solidFill>
                <a:latin typeface="Tahoma" pitchFamily="34" charset="0"/>
                <a:sym typeface="Symbol" pitchFamily="18" charset="2"/>
              </a:rPr>
              <a:t>I</a:t>
            </a:r>
            <a:r>
              <a:rPr lang="en-US" sz="2700" dirty="0">
                <a:solidFill>
                  <a:srgbClr val="000000"/>
                </a:solidFill>
                <a:sym typeface="Symbol" pitchFamily="18" charset="2"/>
              </a:rPr>
              <a:t> depends negatively on</a:t>
            </a:r>
            <a:r>
              <a:rPr lang="en-US" sz="2700" b="1" i="1" dirty="0">
                <a:solidFill>
                  <a:srgbClr val="000000"/>
                </a:solidFill>
                <a:latin typeface="Tahoma" pitchFamily="34" charset="0"/>
                <a:sym typeface="Symbol" pitchFamily="18" charset="2"/>
              </a:rPr>
              <a:t> </a:t>
            </a:r>
            <a:r>
              <a:rPr lang="en-US" b="1" i="1" dirty="0">
                <a:latin typeface="Tahoma" pitchFamily="34" charset="0"/>
              </a:rPr>
              <a:t>r</a:t>
            </a:r>
            <a:endParaRPr lang="en-US" dirty="0">
              <a:sym typeface="Symbol" pitchFamily="18" charset="2"/>
            </a:endParaRPr>
          </a:p>
        </p:txBody>
      </p:sp>
    </p:spTree>
    <p:extLst>
      <p:ext uri="{BB962C8B-B14F-4D97-AF65-F5344CB8AC3E}">
        <p14:creationId xmlns:p14="http://schemas.microsoft.com/office/powerpoint/2010/main" val="33856383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500"/>
                                        <p:tgtEl>
                                          <p:spTgt spid="839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3971">
                                            <p:txEl>
                                              <p:pRg st="3" end="3"/>
                                            </p:txEl>
                                          </p:spTgt>
                                        </p:tgtEl>
                                        <p:attrNameLst>
                                          <p:attrName>style.visibility</p:attrName>
                                        </p:attrNameLst>
                                      </p:cBhvr>
                                      <p:to>
                                        <p:strVal val="visible"/>
                                      </p:to>
                                    </p:set>
                                    <p:animEffect transition="in" filter="wipe(left)">
                                      <p:cBhvr>
                                        <p:cTn id="20" dur="500"/>
                                        <p:tgtEl>
                                          <p:spTgt spid="839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animEffect transition="in" filter="wipe(left)">
                                      <p:cBhvr>
                                        <p:cTn id="23" dur="500"/>
                                        <p:tgtEl>
                                          <p:spTgt spid="839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wipe(left)">
                                      <p:cBhvr>
                                        <p:cTn id="28"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The investment function</a:t>
            </a:r>
          </a:p>
        </p:txBody>
      </p:sp>
      <p:grpSp>
        <p:nvGrpSpPr>
          <p:cNvPr id="2" name="Group 3"/>
          <p:cNvGrpSpPr>
            <a:grpSpLocks/>
          </p:cNvGrpSpPr>
          <p:nvPr/>
        </p:nvGrpSpPr>
        <p:grpSpPr bwMode="auto">
          <a:xfrm>
            <a:off x="1143000" y="1385888"/>
            <a:ext cx="5486400" cy="4419600"/>
            <a:chOff x="336" y="672"/>
            <a:chExt cx="3648" cy="2784"/>
          </a:xfrm>
        </p:grpSpPr>
        <p:sp>
          <p:nvSpPr>
            <p:cNvPr id="7271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271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2716" name="Text Box 6"/>
            <p:cNvSpPr txBox="1">
              <a:spLocks noChangeArrowheads="1"/>
            </p:cNvSpPr>
            <p:nvPr/>
          </p:nvSpPr>
          <p:spPr bwMode="auto">
            <a:xfrm>
              <a:off x="336" y="672"/>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2717" name="Text Box 7"/>
            <p:cNvSpPr txBox="1">
              <a:spLocks noChangeArrowheads="1"/>
            </p:cNvSpPr>
            <p:nvPr/>
          </p:nvSpPr>
          <p:spPr bwMode="auto">
            <a:xfrm>
              <a:off x="3696" y="3168"/>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3" name="Group 8"/>
          <p:cNvGrpSpPr>
            <a:grpSpLocks/>
          </p:cNvGrpSpPr>
          <p:nvPr/>
        </p:nvGrpSpPr>
        <p:grpSpPr bwMode="auto">
          <a:xfrm>
            <a:off x="1905000" y="1927225"/>
            <a:ext cx="4648200" cy="3025775"/>
            <a:chOff x="864" y="1056"/>
            <a:chExt cx="2832" cy="1820"/>
          </a:xfrm>
        </p:grpSpPr>
        <p:sp>
          <p:nvSpPr>
            <p:cNvPr id="72712" name="Text Box 9"/>
            <p:cNvSpPr txBox="1">
              <a:spLocks noChangeArrowheads="1"/>
            </p:cNvSpPr>
            <p:nvPr/>
          </p:nvSpPr>
          <p:spPr bwMode="auto">
            <a:xfrm>
              <a:off x="3216" y="2601"/>
              <a:ext cx="480"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271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4" name="Group 11"/>
          <p:cNvGrpSpPr>
            <a:grpSpLocks/>
          </p:cNvGrpSpPr>
          <p:nvPr/>
        </p:nvGrpSpPr>
        <p:grpSpPr bwMode="auto">
          <a:xfrm>
            <a:off x="3875088" y="1600200"/>
            <a:ext cx="4640262" cy="2376488"/>
            <a:chOff x="2441" y="1008"/>
            <a:chExt cx="2695" cy="1497"/>
          </a:xfrm>
        </p:grpSpPr>
        <p:sp>
          <p:nvSpPr>
            <p:cNvPr id="72710" name="Text Box 12"/>
            <p:cNvSpPr txBox="1">
              <a:spLocks noChangeArrowheads="1"/>
            </p:cNvSpPr>
            <p:nvPr/>
          </p:nvSpPr>
          <p:spPr bwMode="auto">
            <a:xfrm>
              <a:off x="3120" y="1008"/>
              <a:ext cx="2016" cy="1095"/>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9000"/>
                </a:lnSpc>
                <a:spcBef>
                  <a:spcPct val="50000"/>
                </a:spcBef>
              </a:pPr>
              <a:r>
                <a:rPr lang="en-US" sz="2500"/>
                <a:t>Spending on investment goods </a:t>
              </a:r>
              <a:br>
                <a:rPr lang="en-US" sz="2500"/>
              </a:br>
              <a:r>
                <a:rPr lang="en-US" sz="2500"/>
                <a:t>depends negatively on the real interest rate.</a:t>
              </a:r>
            </a:p>
          </p:txBody>
        </p:sp>
        <p:sp>
          <p:nvSpPr>
            <p:cNvPr id="72711" name="Line 13"/>
            <p:cNvSpPr>
              <a:spLocks noChangeShapeType="1"/>
            </p:cNvSpPr>
            <p:nvPr/>
          </p:nvSpPr>
          <p:spPr bwMode="auto">
            <a:xfrm flipH="1">
              <a:off x="2441" y="1824"/>
              <a:ext cx="679" cy="6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1091400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pPr eaLnBrk="1" hangingPunct="1"/>
            <a:r>
              <a:rPr lang="en-US" dirty="0"/>
              <a:t>Government spending, </a:t>
            </a:r>
            <a:r>
              <a:rPr lang="en-US" i="1" dirty="0"/>
              <a:t>G</a:t>
            </a:r>
          </a:p>
        </p:txBody>
      </p:sp>
      <p:sp>
        <p:nvSpPr>
          <p:cNvPr id="17412" name="Rectangle 6"/>
          <p:cNvSpPr>
            <a:spLocks noGrp="1" noChangeArrowheads="1"/>
          </p:cNvSpPr>
          <p:nvPr>
            <p:ph type="body" idx="1"/>
          </p:nvPr>
        </p:nvSpPr>
        <p:spPr/>
        <p:txBody>
          <a:bodyPr/>
          <a:lstStyle/>
          <a:p>
            <a:pPr eaLnBrk="1" hangingPunct="1"/>
            <a:r>
              <a:rPr lang="en-US" b="1" i="1" dirty="0"/>
              <a:t>G</a:t>
            </a:r>
            <a:r>
              <a:rPr lang="en-US" dirty="0"/>
              <a:t> = </a:t>
            </a:r>
            <a:r>
              <a:rPr lang="en-US" dirty="0" err="1"/>
              <a:t>govt</a:t>
            </a:r>
            <a:r>
              <a:rPr lang="en-US" dirty="0"/>
              <a:t> spending on goods and services </a:t>
            </a:r>
          </a:p>
          <a:p>
            <a:pPr eaLnBrk="1" hangingPunct="1"/>
            <a:r>
              <a:rPr lang="en-US" b="1" i="1" dirty="0"/>
              <a:t>G</a:t>
            </a:r>
            <a:r>
              <a:rPr lang="en-US" dirty="0"/>
              <a:t> excludes transfer payments </a:t>
            </a:r>
            <a:br>
              <a:rPr lang="en-US" dirty="0"/>
            </a:br>
            <a:r>
              <a:rPr lang="en-US" dirty="0"/>
              <a:t>	</a:t>
            </a:r>
            <a:r>
              <a:rPr lang="en-US" sz="2700" dirty="0"/>
              <a:t>(</a:t>
            </a:r>
            <a:r>
              <a:rPr lang="en-US" sz="2700" i="1" dirty="0"/>
              <a:t>e.g</a:t>
            </a:r>
            <a:r>
              <a:rPr lang="en-US" sz="2700" dirty="0"/>
              <a:t>., Social Security benefits, </a:t>
            </a:r>
            <a:br>
              <a:rPr lang="en-US" sz="2700" dirty="0"/>
            </a:br>
            <a:r>
              <a:rPr lang="en-US" sz="2700" dirty="0"/>
              <a:t>	 unemployment insurance benefits)</a:t>
            </a:r>
          </a:p>
          <a:p>
            <a:pPr eaLnBrk="1" hangingPunct="1"/>
            <a:r>
              <a:rPr lang="en-US" dirty="0"/>
              <a:t>Assume government spending and total taxes are exogenous:</a:t>
            </a:r>
          </a:p>
        </p:txBody>
      </p:sp>
      <p:graphicFrame>
        <p:nvGraphicFramePr>
          <p:cNvPr id="88068" name="Object 2"/>
          <p:cNvGraphicFramePr>
            <a:graphicFrameLocks noChangeAspect="1"/>
          </p:cNvGraphicFramePr>
          <p:nvPr/>
        </p:nvGraphicFramePr>
        <p:xfrm>
          <a:off x="2544763" y="4587875"/>
          <a:ext cx="3916362" cy="541338"/>
        </p:xfrm>
        <a:graphic>
          <a:graphicData uri="http://schemas.openxmlformats.org/presentationml/2006/ole">
            <mc:AlternateContent xmlns:mc="http://schemas.openxmlformats.org/markup-compatibility/2006">
              <mc:Choice xmlns:v="urn:schemas-microsoft-com:vml" Requires="v">
                <p:oleObj spid="_x0000_s17410" name="Equation" r:id="rId4" imgW="1562100" imgH="215900" progId="Equation.DSMT4">
                  <p:embed/>
                </p:oleObj>
              </mc:Choice>
              <mc:Fallback>
                <p:oleObj name="Equation" r:id="rId4" imgW="1562100" imgH="215900" progId="Equation.DSMT4">
                  <p:embed/>
                  <p:pic>
                    <p:nvPicPr>
                      <p:cNvPr id="880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3" y="4587875"/>
                        <a:ext cx="3916362" cy="5413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4900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7"/>
          <p:cNvSpPr>
            <a:spLocks noGrp="1" noChangeArrowheads="1"/>
          </p:cNvSpPr>
          <p:nvPr>
            <p:ph type="title"/>
          </p:nvPr>
        </p:nvSpPr>
        <p:spPr/>
        <p:txBody>
          <a:bodyPr/>
          <a:lstStyle/>
          <a:p>
            <a:pPr eaLnBrk="1" hangingPunct="1"/>
            <a:r>
              <a:rPr lang="en-US" dirty="0"/>
              <a:t>The market for goods &amp; services</a:t>
            </a:r>
          </a:p>
        </p:txBody>
      </p:sp>
      <p:sp>
        <p:nvSpPr>
          <p:cNvPr id="90120" name="Rectangle 8"/>
          <p:cNvSpPr>
            <a:spLocks noGrp="1" noChangeArrowheads="1"/>
          </p:cNvSpPr>
          <p:nvPr>
            <p:ph type="body" idx="1"/>
          </p:nvPr>
        </p:nvSpPr>
        <p:spPr>
          <a:xfrm>
            <a:off x="476250" y="1300163"/>
            <a:ext cx="8210550" cy="4884737"/>
          </a:xfrm>
        </p:spPr>
        <p:txBody>
          <a:bodyPr/>
          <a:lstStyle/>
          <a:p>
            <a:pPr eaLnBrk="1" hangingPunct="1"/>
            <a:r>
              <a:rPr lang="en-US" dirty="0"/>
              <a:t>Aggregate demand:</a:t>
            </a:r>
            <a:br>
              <a:rPr lang="en-US" dirty="0"/>
            </a:br>
            <a:endParaRPr lang="en-US" dirty="0"/>
          </a:p>
          <a:p>
            <a:pPr eaLnBrk="1" hangingPunct="1"/>
            <a:r>
              <a:rPr lang="en-US" dirty="0"/>
              <a:t>Aggregate supply:</a:t>
            </a:r>
            <a:br>
              <a:rPr lang="en-US" dirty="0"/>
            </a:br>
            <a:endParaRPr lang="en-US" dirty="0"/>
          </a:p>
          <a:p>
            <a:pPr eaLnBrk="1" hangingPunct="1"/>
            <a:r>
              <a:rPr lang="en-US" dirty="0"/>
              <a:t>Equilibrium:</a:t>
            </a:r>
            <a:br>
              <a:rPr lang="en-US" dirty="0"/>
            </a:br>
            <a:endParaRPr lang="en-US" dirty="0"/>
          </a:p>
          <a:p>
            <a:pPr eaLnBrk="1" hangingPunct="1">
              <a:buFont typeface="Wingdings" pitchFamily="2" charset="2"/>
              <a:buNone/>
            </a:pPr>
            <a:r>
              <a:rPr lang="en-US" dirty="0"/>
              <a:t>	The real interest rate adjusts </a:t>
            </a:r>
            <a:br>
              <a:rPr lang="en-US" dirty="0"/>
            </a:br>
            <a:r>
              <a:rPr lang="en-US" dirty="0"/>
              <a:t>to equate demand with supply.</a:t>
            </a:r>
          </a:p>
        </p:txBody>
      </p:sp>
      <p:graphicFrame>
        <p:nvGraphicFramePr>
          <p:cNvPr id="90116" name="Object 2"/>
          <p:cNvGraphicFramePr>
            <a:graphicFrameLocks noChangeAspect="1"/>
          </p:cNvGraphicFramePr>
          <p:nvPr/>
        </p:nvGraphicFramePr>
        <p:xfrm>
          <a:off x="4518025" y="1284288"/>
          <a:ext cx="3389313" cy="576262"/>
        </p:xfrm>
        <a:graphic>
          <a:graphicData uri="http://schemas.openxmlformats.org/presentationml/2006/ole">
            <mc:AlternateContent xmlns:mc="http://schemas.openxmlformats.org/markup-compatibility/2006">
              <mc:Choice xmlns:v="urn:schemas-microsoft-com:vml" Requires="v">
                <p:oleObj spid="_x0000_s18434" name="Equation" r:id="rId4" imgW="1422400" imgH="241300" progId="Equation.DSMT4">
                  <p:embed/>
                </p:oleObj>
              </mc:Choice>
              <mc:Fallback>
                <p:oleObj name="Equation" r:id="rId4" imgW="1422400" imgH="241300" progId="Equation.DSMT4">
                  <p:embed/>
                  <p:pic>
                    <p:nvPicPr>
                      <p:cNvPr id="901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025" y="1284288"/>
                        <a:ext cx="3389313" cy="576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90117" name="Object 3"/>
          <p:cNvGraphicFramePr>
            <a:graphicFrameLocks noChangeAspect="1"/>
          </p:cNvGraphicFramePr>
          <p:nvPr/>
        </p:nvGraphicFramePr>
        <p:xfrm>
          <a:off x="5126038" y="2365375"/>
          <a:ext cx="2057400" cy="577850"/>
        </p:xfrm>
        <a:graphic>
          <a:graphicData uri="http://schemas.openxmlformats.org/presentationml/2006/ole">
            <mc:AlternateContent xmlns:mc="http://schemas.openxmlformats.org/markup-compatibility/2006">
              <mc:Choice xmlns:v="urn:schemas-microsoft-com:vml" Requires="v">
                <p:oleObj spid="_x0000_s18435" name="Equation" r:id="rId6" imgW="863225" imgH="241195" progId="Equation.DSMT4">
                  <p:embed/>
                </p:oleObj>
              </mc:Choice>
              <mc:Fallback>
                <p:oleObj name="Equation" r:id="rId6" imgW="863225" imgH="241195" progId="Equation.DSMT4">
                  <p:embed/>
                  <p:pic>
                    <p:nvPicPr>
                      <p:cNvPr id="9011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6038" y="2365375"/>
                        <a:ext cx="2057400" cy="577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90118" name="Object 4"/>
          <p:cNvGraphicFramePr>
            <a:graphicFrameLocks noChangeAspect="1"/>
          </p:cNvGraphicFramePr>
          <p:nvPr/>
        </p:nvGraphicFramePr>
        <p:xfrm>
          <a:off x="4087813" y="3457575"/>
          <a:ext cx="4203700" cy="576263"/>
        </p:xfrm>
        <a:graphic>
          <a:graphicData uri="http://schemas.openxmlformats.org/presentationml/2006/ole">
            <mc:AlternateContent xmlns:mc="http://schemas.openxmlformats.org/markup-compatibility/2006">
              <mc:Choice xmlns:v="urn:schemas-microsoft-com:vml" Requires="v">
                <p:oleObj spid="_x0000_s18436" name="Equation" r:id="rId8" imgW="1765300" imgH="241300" progId="Equation.DSMT4">
                  <p:embed/>
                </p:oleObj>
              </mc:Choice>
              <mc:Fallback>
                <p:oleObj name="Equation" r:id="rId8" imgW="1765300" imgH="241300" progId="Equation.DSMT4">
                  <p:embed/>
                  <p:pic>
                    <p:nvPicPr>
                      <p:cNvPr id="9011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7813" y="3457575"/>
                        <a:ext cx="4203700" cy="5762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0121" name="Line 9"/>
          <p:cNvSpPr>
            <a:spLocks noChangeShapeType="1"/>
          </p:cNvSpPr>
          <p:nvPr/>
        </p:nvSpPr>
        <p:spPr bwMode="auto">
          <a:xfrm flipV="1">
            <a:off x="7315200" y="4040039"/>
            <a:ext cx="0" cy="528637"/>
          </a:xfrm>
          <a:prstGeom prst="line">
            <a:avLst/>
          </a:prstGeom>
          <a:noFill/>
          <a:ln w="38100">
            <a:solidFill>
              <a:srgbClr val="C0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5310061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wipe(left)">
                                      <p:cBhvr>
                                        <p:cTn id="7" dur="500"/>
                                        <p:tgtEl>
                                          <p:spTgt spid="9012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6"/>
                                        </p:tgtEl>
                                        <p:attrNameLst>
                                          <p:attrName>style.visibility</p:attrName>
                                        </p:attrNameLst>
                                      </p:cBhvr>
                                      <p:to>
                                        <p:strVal val="visible"/>
                                      </p:to>
                                    </p:set>
                                    <p:animEffect transition="in" filter="wipe(left)">
                                      <p:cBhvr>
                                        <p:cTn id="11" dur="500"/>
                                        <p:tgtEl>
                                          <p:spTgt spid="901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0120">
                                            <p:txEl>
                                              <p:pRg st="1" end="1"/>
                                            </p:txEl>
                                          </p:spTgt>
                                        </p:tgtEl>
                                        <p:attrNameLst>
                                          <p:attrName>style.visibility</p:attrName>
                                        </p:attrNameLst>
                                      </p:cBhvr>
                                      <p:to>
                                        <p:strVal val="visible"/>
                                      </p:to>
                                    </p:set>
                                    <p:animEffect transition="in" filter="wipe(left)">
                                      <p:cBhvr>
                                        <p:cTn id="16" dur="500"/>
                                        <p:tgtEl>
                                          <p:spTgt spid="90120">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0117"/>
                                        </p:tgtEl>
                                        <p:attrNameLst>
                                          <p:attrName>style.visibility</p:attrName>
                                        </p:attrNameLst>
                                      </p:cBhvr>
                                      <p:to>
                                        <p:strVal val="visible"/>
                                      </p:to>
                                    </p:set>
                                    <p:animEffect transition="in" filter="wipe(left)">
                                      <p:cBhvr>
                                        <p:cTn id="20" dur="500"/>
                                        <p:tgtEl>
                                          <p:spTgt spid="901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0120">
                                            <p:txEl>
                                              <p:pRg st="2" end="2"/>
                                            </p:txEl>
                                          </p:spTgt>
                                        </p:tgtEl>
                                        <p:attrNameLst>
                                          <p:attrName>style.visibility</p:attrName>
                                        </p:attrNameLst>
                                      </p:cBhvr>
                                      <p:to>
                                        <p:strVal val="visible"/>
                                      </p:to>
                                    </p:set>
                                    <p:animEffect transition="in" filter="wipe(left)">
                                      <p:cBhvr>
                                        <p:cTn id="25" dur="500"/>
                                        <p:tgtEl>
                                          <p:spTgt spid="90120">
                                            <p:txEl>
                                              <p:pRg st="2" end="2"/>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90118"/>
                                        </p:tgtEl>
                                        <p:attrNameLst>
                                          <p:attrName>style.visibility</p:attrName>
                                        </p:attrNameLst>
                                      </p:cBhvr>
                                      <p:to>
                                        <p:strVal val="visible"/>
                                      </p:to>
                                    </p:set>
                                    <p:animEffect transition="in" filter="wipe(left)">
                                      <p:cBhvr>
                                        <p:cTn id="29" dur="500"/>
                                        <p:tgtEl>
                                          <p:spTgt spid="901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0120">
                                            <p:txEl>
                                              <p:pRg st="3" end="3"/>
                                            </p:txEl>
                                          </p:spTgt>
                                        </p:tgtEl>
                                        <p:attrNameLst>
                                          <p:attrName>style.visibility</p:attrName>
                                        </p:attrNameLst>
                                      </p:cBhvr>
                                      <p:to>
                                        <p:strVal val="visible"/>
                                      </p:to>
                                    </p:set>
                                    <p:animEffect transition="in" filter="wipe(left)">
                                      <p:cBhvr>
                                        <p:cTn id="34" dur="500"/>
                                        <p:tgtEl>
                                          <p:spTgt spid="90120">
                                            <p:txEl>
                                              <p:pRg st="3" end="3"/>
                                            </p:txEl>
                                          </p:spTgt>
                                        </p:tgtEl>
                                      </p:cBhvr>
                                    </p:animEffect>
                                  </p:childTnLst>
                                </p:cTn>
                              </p:par>
                              <p:par>
                                <p:cTn id="35" presetID="17" presetClass="entr" presetSubtype="4" fill="hold" grpId="0" nodeType="withEffect">
                                  <p:stCondLst>
                                    <p:cond delay="0"/>
                                  </p:stCondLst>
                                  <p:childTnLst>
                                    <p:set>
                                      <p:cBhvr>
                                        <p:cTn id="36" dur="1" fill="hold">
                                          <p:stCondLst>
                                            <p:cond delay="0"/>
                                          </p:stCondLst>
                                        </p:cTn>
                                        <p:tgtEl>
                                          <p:spTgt spid="90121"/>
                                        </p:tgtEl>
                                        <p:attrNameLst>
                                          <p:attrName>style.visibility</p:attrName>
                                        </p:attrNameLst>
                                      </p:cBhvr>
                                      <p:to>
                                        <p:strVal val="visible"/>
                                      </p:to>
                                    </p:set>
                                    <p:anim calcmode="lin" valueType="num">
                                      <p:cBhvr>
                                        <p:cTn id="37" dur="500" fill="hold"/>
                                        <p:tgtEl>
                                          <p:spTgt spid="90121"/>
                                        </p:tgtEl>
                                        <p:attrNameLst>
                                          <p:attrName>ppt_x</p:attrName>
                                        </p:attrNameLst>
                                      </p:cBhvr>
                                      <p:tavLst>
                                        <p:tav tm="0">
                                          <p:val>
                                            <p:strVal val="#ppt_x"/>
                                          </p:val>
                                        </p:tav>
                                        <p:tav tm="100000">
                                          <p:val>
                                            <p:strVal val="#ppt_x"/>
                                          </p:val>
                                        </p:tav>
                                      </p:tavLst>
                                    </p:anim>
                                    <p:anim calcmode="lin" valueType="num">
                                      <p:cBhvr>
                                        <p:cTn id="38" dur="500" fill="hold"/>
                                        <p:tgtEl>
                                          <p:spTgt spid="90121"/>
                                        </p:tgtEl>
                                        <p:attrNameLst>
                                          <p:attrName>ppt_y</p:attrName>
                                        </p:attrNameLst>
                                      </p:cBhvr>
                                      <p:tavLst>
                                        <p:tav tm="0">
                                          <p:val>
                                            <p:strVal val="#ppt_y+#ppt_h/2"/>
                                          </p:val>
                                        </p:tav>
                                        <p:tav tm="100000">
                                          <p:val>
                                            <p:strVal val="#ppt_y"/>
                                          </p:val>
                                        </p:tav>
                                      </p:tavLst>
                                    </p:anim>
                                    <p:anim calcmode="lin" valueType="num">
                                      <p:cBhvr>
                                        <p:cTn id="39" dur="500" fill="hold"/>
                                        <p:tgtEl>
                                          <p:spTgt spid="90121"/>
                                        </p:tgtEl>
                                        <p:attrNameLst>
                                          <p:attrName>ppt_w</p:attrName>
                                        </p:attrNameLst>
                                      </p:cBhvr>
                                      <p:tavLst>
                                        <p:tav tm="0">
                                          <p:val>
                                            <p:strVal val="#ppt_w"/>
                                          </p:val>
                                        </p:tav>
                                        <p:tav tm="100000">
                                          <p:val>
                                            <p:strVal val="#ppt_w"/>
                                          </p:val>
                                        </p:tav>
                                      </p:tavLst>
                                    </p:anim>
                                    <p:anim calcmode="lin" valueType="num">
                                      <p:cBhvr>
                                        <p:cTn id="40" dur="500" fill="hold"/>
                                        <p:tgtEl>
                                          <p:spTgt spid="901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build="p" bldLvl="3" autoUpdateAnimBg="0"/>
      <p:bldP spid="901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dirty="0"/>
              <a:t>The loanable funds market</a:t>
            </a:r>
          </a:p>
        </p:txBody>
      </p:sp>
      <p:sp>
        <p:nvSpPr>
          <p:cNvPr id="73731" name="Rectangle 5"/>
          <p:cNvSpPr>
            <a:spLocks noGrp="1" noChangeArrowheads="1"/>
          </p:cNvSpPr>
          <p:nvPr>
            <p:ph type="body" idx="1"/>
          </p:nvPr>
        </p:nvSpPr>
        <p:spPr/>
        <p:txBody>
          <a:bodyPr/>
          <a:lstStyle/>
          <a:p>
            <a:pPr eaLnBrk="1" hangingPunct="1"/>
            <a:r>
              <a:rPr lang="en-US" dirty="0"/>
              <a:t>A simple supply–demand model of the financial system.</a:t>
            </a:r>
          </a:p>
          <a:p>
            <a:pPr eaLnBrk="1" hangingPunct="1"/>
            <a:r>
              <a:rPr lang="en-US" dirty="0"/>
              <a:t>One asset: “loanable funds”</a:t>
            </a:r>
          </a:p>
          <a:p>
            <a:pPr lvl="1" eaLnBrk="1" hangingPunct="1">
              <a:lnSpc>
                <a:spcPct val="105000"/>
              </a:lnSpc>
            </a:pPr>
            <a:r>
              <a:rPr lang="en-US" dirty="0"/>
              <a:t>demand for funds: investment</a:t>
            </a:r>
          </a:p>
          <a:p>
            <a:pPr lvl="1" eaLnBrk="1" hangingPunct="1">
              <a:lnSpc>
                <a:spcPct val="105000"/>
              </a:lnSpc>
            </a:pPr>
            <a:r>
              <a:rPr lang="en-US" dirty="0"/>
              <a:t>supply of funds: saving</a:t>
            </a:r>
          </a:p>
          <a:p>
            <a:pPr lvl="1" eaLnBrk="1" hangingPunct="1">
              <a:lnSpc>
                <a:spcPct val="105000"/>
              </a:lnSpc>
            </a:pPr>
            <a:r>
              <a:rPr lang="en-US" dirty="0"/>
              <a:t>“price” of funds: real interest rate</a:t>
            </a:r>
          </a:p>
        </p:txBody>
      </p:sp>
    </p:spTree>
    <p:extLst>
      <p:ext uri="{BB962C8B-B14F-4D97-AF65-F5344CB8AC3E}">
        <p14:creationId xmlns:p14="http://schemas.microsoft.com/office/powerpoint/2010/main" val="4091972557"/>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pPr eaLnBrk="1" hangingPunct="1"/>
            <a:r>
              <a:rPr lang="en-US" dirty="0"/>
              <a:t>Demand for funds: investment</a:t>
            </a:r>
          </a:p>
        </p:txBody>
      </p:sp>
      <p:sp>
        <p:nvSpPr>
          <p:cNvPr id="94213" name="Rectangle 5"/>
          <p:cNvSpPr>
            <a:spLocks noGrp="1" noChangeArrowheads="1"/>
          </p:cNvSpPr>
          <p:nvPr>
            <p:ph type="body" idx="1"/>
          </p:nvPr>
        </p:nvSpPr>
        <p:spPr/>
        <p:txBody>
          <a:bodyPr/>
          <a:lstStyle/>
          <a:p>
            <a:pPr eaLnBrk="1" hangingPunct="1">
              <a:spcBef>
                <a:spcPct val="40000"/>
              </a:spcBef>
              <a:buFont typeface="Wingdings" pitchFamily="2" charset="2"/>
              <a:buNone/>
            </a:pPr>
            <a:r>
              <a:rPr lang="en-US" dirty="0"/>
              <a:t>The demand for loanable funds . . .</a:t>
            </a:r>
          </a:p>
          <a:p>
            <a:pPr lvl="1" eaLnBrk="1" hangingPunct="1">
              <a:lnSpc>
                <a:spcPct val="105000"/>
              </a:lnSpc>
              <a:spcBef>
                <a:spcPct val="40000"/>
              </a:spcBef>
            </a:pPr>
            <a:r>
              <a:rPr lang="en-US" u="sng" dirty="0"/>
              <a:t>comes from investment</a:t>
            </a:r>
            <a:r>
              <a:rPr lang="en-US" dirty="0"/>
              <a:t>:</a:t>
            </a:r>
            <a:br>
              <a:rPr lang="en-US" dirty="0"/>
            </a:br>
            <a:r>
              <a:rPr lang="en-US" dirty="0"/>
              <a:t>Firms borrow to finance spending on plant &amp; equipment, new office buildings, etc. Consumers borrow to buy new houses. </a:t>
            </a:r>
          </a:p>
          <a:p>
            <a:pPr lvl="1" eaLnBrk="1" hangingPunct="1">
              <a:lnSpc>
                <a:spcPct val="105000"/>
              </a:lnSpc>
              <a:spcBef>
                <a:spcPct val="40000"/>
              </a:spcBef>
            </a:pPr>
            <a:r>
              <a:rPr lang="en-US" u="sng" dirty="0"/>
              <a:t>depends negatively on </a:t>
            </a:r>
            <a:r>
              <a:rPr lang="en-US" b="1" i="1" u="sng" dirty="0"/>
              <a:t>r</a:t>
            </a:r>
            <a:r>
              <a:rPr lang="en-US" dirty="0"/>
              <a:t>, </a:t>
            </a:r>
            <a:br>
              <a:rPr lang="en-US" dirty="0"/>
            </a:br>
            <a:r>
              <a:rPr lang="en-US" dirty="0"/>
              <a:t>the “price” of loanable funds </a:t>
            </a:r>
            <a:br>
              <a:rPr lang="en-US" dirty="0"/>
            </a:br>
            <a:r>
              <a:rPr lang="en-US" dirty="0"/>
              <a:t>(cost of borrowing). </a:t>
            </a:r>
          </a:p>
        </p:txBody>
      </p:sp>
    </p:spTree>
    <p:extLst>
      <p:ext uri="{BB962C8B-B14F-4D97-AF65-F5344CB8AC3E}">
        <p14:creationId xmlns:p14="http://schemas.microsoft.com/office/powerpoint/2010/main" val="991665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3">
                                            <p:txEl>
                                              <p:pRg st="1" end="1"/>
                                            </p:txEl>
                                          </p:spTgt>
                                        </p:tgtEl>
                                        <p:attrNameLst>
                                          <p:attrName>style.visibility</p:attrName>
                                        </p:attrNameLst>
                                      </p:cBhvr>
                                      <p:to>
                                        <p:strVal val="visible"/>
                                      </p:to>
                                    </p:set>
                                    <p:animEffect transition="in" filter="wipe(left)">
                                      <p:cBhvr>
                                        <p:cTn id="12" dur="500"/>
                                        <p:tgtEl>
                                          <p:spTgt spid="942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3">
                                            <p:txEl>
                                              <p:pRg st="2" end="2"/>
                                            </p:txEl>
                                          </p:spTgt>
                                        </p:tgtEl>
                                        <p:attrNameLst>
                                          <p:attrName>style.visibility</p:attrName>
                                        </p:attrNameLst>
                                      </p:cBhvr>
                                      <p:to>
                                        <p:strVal val="visible"/>
                                      </p:to>
                                    </p:set>
                                    <p:animEffect transition="in" filter="wipe(left)">
                                      <p:cBhvr>
                                        <p:cTn id="17" dur="500"/>
                                        <p:tgtEl>
                                          <p:spTgt spid="942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ChangeArrowheads="1"/>
          </p:cNvSpPr>
          <p:nvPr>
            <p:ph type="title"/>
          </p:nvPr>
        </p:nvSpPr>
        <p:spPr/>
        <p:txBody>
          <a:bodyPr/>
          <a:lstStyle/>
          <a:p>
            <a:pPr eaLnBrk="1" hangingPunct="1"/>
            <a:r>
              <a:rPr lang="en-US" dirty="0"/>
              <a:t>Loanable funds demand curve</a:t>
            </a:r>
          </a:p>
        </p:txBody>
      </p:sp>
      <p:grpSp>
        <p:nvGrpSpPr>
          <p:cNvPr id="75779" name="Group 3"/>
          <p:cNvGrpSpPr>
            <a:grpSpLocks/>
          </p:cNvGrpSpPr>
          <p:nvPr/>
        </p:nvGrpSpPr>
        <p:grpSpPr bwMode="auto">
          <a:xfrm>
            <a:off x="1143000" y="1385888"/>
            <a:ext cx="5486400" cy="4419600"/>
            <a:chOff x="336" y="672"/>
            <a:chExt cx="3648" cy="2784"/>
          </a:xfrm>
        </p:grpSpPr>
        <p:sp>
          <p:nvSpPr>
            <p:cNvPr id="7578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8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86" name="Text Box 6"/>
            <p:cNvSpPr txBox="1">
              <a:spLocks noChangeArrowheads="1"/>
            </p:cNvSpPr>
            <p:nvPr/>
          </p:nvSpPr>
          <p:spPr bwMode="auto">
            <a:xfrm>
              <a:off x="336" y="672"/>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5787" name="Text Box 7"/>
            <p:cNvSpPr txBox="1">
              <a:spLocks noChangeArrowheads="1"/>
            </p:cNvSpPr>
            <p:nvPr/>
          </p:nvSpPr>
          <p:spPr bwMode="auto">
            <a:xfrm>
              <a:off x="3696" y="3168"/>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75780" name="Group 8"/>
          <p:cNvGrpSpPr>
            <a:grpSpLocks/>
          </p:cNvGrpSpPr>
          <p:nvPr/>
        </p:nvGrpSpPr>
        <p:grpSpPr bwMode="auto">
          <a:xfrm>
            <a:off x="1905000" y="1927225"/>
            <a:ext cx="4648200" cy="3025775"/>
            <a:chOff x="864" y="1056"/>
            <a:chExt cx="2832" cy="1820"/>
          </a:xfrm>
        </p:grpSpPr>
        <p:sp>
          <p:nvSpPr>
            <p:cNvPr id="75782" name="Text Box 9"/>
            <p:cNvSpPr txBox="1">
              <a:spLocks noChangeArrowheads="1"/>
            </p:cNvSpPr>
            <p:nvPr/>
          </p:nvSpPr>
          <p:spPr bwMode="auto">
            <a:xfrm>
              <a:off x="3216" y="2601"/>
              <a:ext cx="480"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578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267" name="Text Box 11"/>
          <p:cNvSpPr txBox="1">
            <a:spLocks noChangeArrowheads="1"/>
          </p:cNvSpPr>
          <p:nvPr/>
        </p:nvSpPr>
        <p:spPr bwMode="auto">
          <a:xfrm>
            <a:off x="5176838" y="1828800"/>
            <a:ext cx="2819400" cy="16922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cs typeface="+mn-cs"/>
              </a:rPr>
              <a:t>The investment curve is also the demand curve for loanable funds.</a:t>
            </a:r>
          </a:p>
        </p:txBody>
      </p:sp>
    </p:spTree>
    <p:extLst>
      <p:ext uri="{BB962C8B-B14F-4D97-AF65-F5344CB8AC3E}">
        <p14:creationId xmlns:p14="http://schemas.microsoft.com/office/powerpoint/2010/main" val="24194611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67"/>
                                        </p:tgtEl>
                                        <p:attrNameLst>
                                          <p:attrName>style.visibility</p:attrName>
                                        </p:attrNameLst>
                                      </p:cBhvr>
                                      <p:to>
                                        <p:strVal val="visible"/>
                                      </p:to>
                                    </p:set>
                                    <p:animEffect transition="in" filter="fade">
                                      <p:cBhvr>
                                        <p:cTn id="7" dur="500"/>
                                        <p:tgtEl>
                                          <p:spTgt spid="9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dirty="0"/>
              <a:t>The production function: </a:t>
            </a:r>
            <a:r>
              <a:rPr lang="en-US" i="1" dirty="0"/>
              <a:t>Y </a:t>
            </a:r>
            <a:r>
              <a:rPr lang="en-US" dirty="0"/>
              <a:t>= </a:t>
            </a:r>
            <a:r>
              <a:rPr lang="en-US" i="1" dirty="0"/>
              <a:t>F</a:t>
            </a:r>
            <a:r>
              <a:rPr lang="en-US" sz="1100" i="1" dirty="0"/>
              <a:t> </a:t>
            </a:r>
            <a:r>
              <a:rPr lang="en-US" sz="700" i="1" dirty="0"/>
              <a:t> </a:t>
            </a:r>
            <a:r>
              <a:rPr lang="en-US" dirty="0"/>
              <a:t>(</a:t>
            </a:r>
            <a:r>
              <a:rPr lang="en-US" i="1" dirty="0"/>
              <a:t>K</a:t>
            </a:r>
            <a:r>
              <a:rPr lang="en-US" sz="1100" i="1" dirty="0"/>
              <a:t> </a:t>
            </a:r>
            <a:r>
              <a:rPr lang="en-US" dirty="0"/>
              <a:t>,</a:t>
            </a:r>
            <a:r>
              <a:rPr lang="en-US" sz="1100" i="1" dirty="0"/>
              <a:t> </a:t>
            </a:r>
            <a:r>
              <a:rPr lang="en-US" i="1" dirty="0"/>
              <a:t>L</a:t>
            </a:r>
            <a:r>
              <a:rPr lang="en-US" dirty="0"/>
              <a:t>)</a:t>
            </a:r>
          </a:p>
        </p:txBody>
      </p:sp>
      <p:sp>
        <p:nvSpPr>
          <p:cNvPr id="51203" name="Rectangle 5"/>
          <p:cNvSpPr>
            <a:spLocks noGrp="1" noChangeArrowheads="1"/>
          </p:cNvSpPr>
          <p:nvPr>
            <p:ph type="body" idx="1"/>
          </p:nvPr>
        </p:nvSpPr>
        <p:spPr/>
        <p:txBody>
          <a:bodyPr/>
          <a:lstStyle/>
          <a:p>
            <a:pPr eaLnBrk="1" hangingPunct="1"/>
            <a:r>
              <a:rPr lang="en-US" dirty="0"/>
              <a:t>Shows how much output (</a:t>
            </a:r>
            <a:r>
              <a:rPr lang="en-US" b="1" i="1" dirty="0"/>
              <a:t>Y</a:t>
            </a:r>
            <a:r>
              <a:rPr lang="en-US" sz="1200" dirty="0"/>
              <a:t> </a:t>
            </a:r>
            <a:r>
              <a:rPr lang="en-US" dirty="0"/>
              <a:t>) the economy can produce from </a:t>
            </a:r>
            <a:r>
              <a:rPr lang="en-US" b="1" i="1" dirty="0"/>
              <a:t>K</a:t>
            </a:r>
            <a:r>
              <a:rPr lang="en-US" dirty="0"/>
              <a:t> units of capital and </a:t>
            </a:r>
            <a:r>
              <a:rPr lang="en-US" b="1" i="1" dirty="0"/>
              <a:t>L</a:t>
            </a:r>
            <a:r>
              <a:rPr lang="en-US" dirty="0"/>
              <a:t> units of labor </a:t>
            </a:r>
          </a:p>
          <a:p>
            <a:pPr eaLnBrk="1" hangingPunct="1"/>
            <a:r>
              <a:rPr lang="en-US" dirty="0"/>
              <a:t>Reflects the economy’s level of technology </a:t>
            </a:r>
          </a:p>
          <a:p>
            <a:pPr eaLnBrk="1" hangingPunct="1"/>
            <a:r>
              <a:rPr lang="en-US" dirty="0"/>
              <a:t>Exhibits constant returns to scale</a:t>
            </a:r>
          </a:p>
        </p:txBody>
      </p:sp>
    </p:spTree>
    <p:extLst>
      <p:ext uri="{BB962C8B-B14F-4D97-AF65-F5344CB8AC3E}">
        <p14:creationId xmlns:p14="http://schemas.microsoft.com/office/powerpoint/2010/main" val="459401029"/>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a:t>Supply of funds: saving</a:t>
            </a:r>
          </a:p>
        </p:txBody>
      </p:sp>
      <p:sp>
        <p:nvSpPr>
          <p:cNvPr id="98309" name="Rectangle 5"/>
          <p:cNvSpPr>
            <a:spLocks noGrp="1" noChangeArrowheads="1"/>
          </p:cNvSpPr>
          <p:nvPr>
            <p:ph type="body" idx="1"/>
          </p:nvPr>
        </p:nvSpPr>
        <p:spPr/>
        <p:txBody>
          <a:bodyPr/>
          <a:lstStyle/>
          <a:p>
            <a:pPr eaLnBrk="1" hangingPunct="1"/>
            <a:r>
              <a:rPr lang="en-US" dirty="0"/>
              <a:t>The supply of loanable funds comes from saving:</a:t>
            </a:r>
          </a:p>
          <a:p>
            <a:pPr lvl="1" eaLnBrk="1" hangingPunct="1">
              <a:lnSpc>
                <a:spcPct val="105000"/>
              </a:lnSpc>
              <a:spcBef>
                <a:spcPct val="45000"/>
              </a:spcBef>
            </a:pPr>
            <a:r>
              <a:rPr lang="en-US" dirty="0"/>
              <a:t>Households use their saving to make bank deposits, purchase bonds and other assets. These funds become available to firms to borrow and finance investment spending. </a:t>
            </a:r>
          </a:p>
          <a:p>
            <a:pPr lvl="1" eaLnBrk="1" hangingPunct="1">
              <a:lnSpc>
                <a:spcPct val="105000"/>
              </a:lnSpc>
              <a:spcBef>
                <a:spcPct val="45000"/>
              </a:spcBef>
            </a:pPr>
            <a:r>
              <a:rPr lang="en-US" dirty="0"/>
              <a:t>The government may also contribute to saving </a:t>
            </a:r>
            <a:br>
              <a:rPr lang="en-US" dirty="0"/>
            </a:br>
            <a:r>
              <a:rPr lang="en-US" dirty="0"/>
              <a:t>if it does not spend all the tax revenue it receives. </a:t>
            </a:r>
          </a:p>
        </p:txBody>
      </p:sp>
    </p:spTree>
    <p:extLst>
      <p:ext uri="{BB962C8B-B14F-4D97-AF65-F5344CB8AC3E}">
        <p14:creationId xmlns:p14="http://schemas.microsoft.com/office/powerpoint/2010/main" val="13227139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animEffect transition="in" filter="wipe(left)">
                                      <p:cBhvr>
                                        <p:cTn id="7" dur="500"/>
                                        <p:tgtEl>
                                          <p:spTgt spid="983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xEl>
                                              <p:pRg st="1" end="1"/>
                                            </p:txEl>
                                          </p:spTgt>
                                        </p:tgtEl>
                                        <p:attrNameLst>
                                          <p:attrName>style.visibility</p:attrName>
                                        </p:attrNameLst>
                                      </p:cBhvr>
                                      <p:to>
                                        <p:strVal val="visible"/>
                                      </p:to>
                                    </p:set>
                                    <p:animEffect transition="in" filter="wipe(left)">
                                      <p:cBhvr>
                                        <p:cTn id="12" dur="500"/>
                                        <p:tgtEl>
                                          <p:spTgt spid="983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9">
                                            <p:txEl>
                                              <p:pRg st="2" end="2"/>
                                            </p:txEl>
                                          </p:spTgt>
                                        </p:tgtEl>
                                        <p:attrNameLst>
                                          <p:attrName>style.visibility</p:attrName>
                                        </p:attrNameLst>
                                      </p:cBhvr>
                                      <p:to>
                                        <p:strVal val="visible"/>
                                      </p:to>
                                    </p:set>
                                    <p:animEffect transition="in" filter="wipe(left)">
                                      <p:cBhvr>
                                        <p:cTn id="17" dur="500"/>
                                        <p:tgtEl>
                                          <p:spTgt spid="983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dirty="0"/>
              <a:t>Types of saving</a:t>
            </a:r>
          </a:p>
        </p:txBody>
      </p:sp>
      <p:sp>
        <p:nvSpPr>
          <p:cNvPr id="77827" name="Rectangle 5"/>
          <p:cNvSpPr>
            <a:spLocks noGrp="1" noChangeArrowheads="1"/>
          </p:cNvSpPr>
          <p:nvPr>
            <p:ph type="body" idx="1"/>
          </p:nvPr>
        </p:nvSpPr>
        <p:spPr>
          <a:xfrm>
            <a:off x="523875" y="1566863"/>
            <a:ext cx="7793038" cy="4525962"/>
          </a:xfrm>
        </p:spPr>
        <p:txBody>
          <a:bodyPr/>
          <a:lstStyle/>
          <a:p>
            <a:pPr eaLnBrk="1" hangingPunct="1">
              <a:spcBef>
                <a:spcPct val="55000"/>
              </a:spcBef>
              <a:buFont typeface="Wingdings" pitchFamily="2" charset="2"/>
              <a:buNone/>
            </a:pPr>
            <a:r>
              <a:rPr lang="en-US" b="1" dirty="0">
                <a:solidFill>
                  <a:srgbClr val="CC0000"/>
                </a:solidFill>
              </a:rPr>
              <a:t>Private saving</a:t>
            </a:r>
            <a:r>
              <a:rPr lang="en-US" dirty="0"/>
              <a:t>	= (</a:t>
            </a:r>
            <a:r>
              <a:rPr lang="en-US" b="1" i="1" dirty="0"/>
              <a:t>Y</a:t>
            </a:r>
            <a:r>
              <a:rPr lang="en-US" dirty="0"/>
              <a:t> – </a:t>
            </a:r>
            <a:r>
              <a:rPr lang="en-US" b="1" i="1" dirty="0"/>
              <a:t>T</a:t>
            </a:r>
            <a:r>
              <a:rPr lang="en-US" sz="1100" dirty="0"/>
              <a:t> </a:t>
            </a:r>
            <a:r>
              <a:rPr lang="en-US" dirty="0"/>
              <a:t>) – </a:t>
            </a:r>
            <a:r>
              <a:rPr lang="en-US" b="1" i="1" dirty="0"/>
              <a:t>C</a:t>
            </a:r>
          </a:p>
          <a:p>
            <a:pPr eaLnBrk="1" hangingPunct="1">
              <a:spcBef>
                <a:spcPct val="55000"/>
              </a:spcBef>
              <a:buFont typeface="Wingdings" pitchFamily="2" charset="2"/>
              <a:buNone/>
            </a:pPr>
            <a:r>
              <a:rPr lang="en-US" b="1" dirty="0">
                <a:solidFill>
                  <a:srgbClr val="CC0000"/>
                </a:solidFill>
              </a:rPr>
              <a:t>Public saving</a:t>
            </a:r>
            <a:r>
              <a:rPr lang="en-US" dirty="0"/>
              <a:t> 	=  </a:t>
            </a:r>
            <a:r>
              <a:rPr lang="en-US" b="1" i="1" dirty="0"/>
              <a:t>T</a:t>
            </a:r>
            <a:r>
              <a:rPr lang="en-US" dirty="0"/>
              <a:t> – </a:t>
            </a:r>
            <a:r>
              <a:rPr lang="en-US" b="1" i="1" dirty="0"/>
              <a:t>G</a:t>
            </a:r>
          </a:p>
          <a:p>
            <a:pPr eaLnBrk="1" hangingPunct="1">
              <a:spcBef>
                <a:spcPct val="55000"/>
              </a:spcBef>
              <a:buFont typeface="Wingdings" pitchFamily="2" charset="2"/>
              <a:buNone/>
            </a:pPr>
            <a:r>
              <a:rPr lang="en-US" b="1" dirty="0">
                <a:solidFill>
                  <a:srgbClr val="CC0000"/>
                </a:solidFill>
              </a:rPr>
              <a:t>National saving</a:t>
            </a:r>
            <a:r>
              <a:rPr lang="en-US" dirty="0"/>
              <a:t>, </a:t>
            </a:r>
            <a:r>
              <a:rPr lang="en-US" b="1" i="1" dirty="0"/>
              <a:t>S</a:t>
            </a:r>
            <a:r>
              <a:rPr lang="en-US" dirty="0"/>
              <a:t> </a:t>
            </a:r>
          </a:p>
          <a:p>
            <a:pPr lvl="1" eaLnBrk="1" hangingPunct="1">
              <a:lnSpc>
                <a:spcPct val="105000"/>
              </a:lnSpc>
              <a:spcBef>
                <a:spcPct val="40000"/>
              </a:spcBef>
              <a:buFont typeface="Wingdings" pitchFamily="2" charset="2"/>
              <a:buNone/>
            </a:pPr>
            <a:r>
              <a:rPr lang="en-US" dirty="0"/>
              <a:t>= private saving + public saving</a:t>
            </a:r>
          </a:p>
          <a:p>
            <a:pPr lvl="1" eaLnBrk="1" hangingPunct="1">
              <a:lnSpc>
                <a:spcPct val="105000"/>
              </a:lnSpc>
              <a:spcBef>
                <a:spcPct val="40000"/>
              </a:spcBef>
              <a:buFont typeface="Wingdings" pitchFamily="2" charset="2"/>
              <a:buNone/>
            </a:pPr>
            <a:r>
              <a:rPr lang="en-US" dirty="0"/>
              <a:t>=  (</a:t>
            </a:r>
            <a:r>
              <a:rPr lang="en-US" b="1" i="1" dirty="0"/>
              <a:t>Y</a:t>
            </a:r>
            <a:r>
              <a:rPr lang="en-US" dirty="0"/>
              <a:t> –</a:t>
            </a:r>
            <a:r>
              <a:rPr lang="en-US" b="1" i="1" dirty="0"/>
              <a:t>T</a:t>
            </a:r>
            <a:r>
              <a:rPr lang="en-US" dirty="0"/>
              <a:t> ) – </a:t>
            </a:r>
            <a:r>
              <a:rPr lang="en-US" b="1" i="1" dirty="0"/>
              <a:t>C</a:t>
            </a:r>
            <a:r>
              <a:rPr lang="en-US" dirty="0"/>
              <a:t>  +  </a:t>
            </a:r>
            <a:r>
              <a:rPr lang="en-US" b="1" i="1" dirty="0"/>
              <a:t>T</a:t>
            </a:r>
            <a:r>
              <a:rPr lang="en-US" dirty="0"/>
              <a:t> – </a:t>
            </a:r>
            <a:r>
              <a:rPr lang="en-US" b="1" i="1" dirty="0"/>
              <a:t>G</a:t>
            </a:r>
            <a:r>
              <a:rPr lang="en-US" dirty="0"/>
              <a:t> </a:t>
            </a:r>
          </a:p>
          <a:p>
            <a:pPr lvl="1" eaLnBrk="1" hangingPunct="1">
              <a:lnSpc>
                <a:spcPct val="105000"/>
              </a:lnSpc>
              <a:spcBef>
                <a:spcPct val="40000"/>
              </a:spcBef>
              <a:buFont typeface="Wingdings" pitchFamily="2" charset="2"/>
              <a:buNone/>
            </a:pPr>
            <a:r>
              <a:rPr lang="en-US" dirty="0"/>
              <a:t>=    </a:t>
            </a:r>
            <a:r>
              <a:rPr lang="en-US" b="1" i="1" dirty="0"/>
              <a:t>Y</a:t>
            </a:r>
            <a:r>
              <a:rPr lang="en-US" dirty="0"/>
              <a:t> – </a:t>
            </a:r>
            <a:r>
              <a:rPr lang="en-US" b="1" i="1" dirty="0"/>
              <a:t>C</a:t>
            </a:r>
            <a:r>
              <a:rPr lang="en-US" dirty="0"/>
              <a:t> – </a:t>
            </a:r>
            <a:r>
              <a:rPr lang="en-US" b="1" i="1" dirty="0"/>
              <a:t>G</a:t>
            </a:r>
          </a:p>
        </p:txBody>
      </p:sp>
    </p:spTree>
    <p:extLst>
      <p:ext uri="{BB962C8B-B14F-4D97-AF65-F5344CB8AC3E}">
        <p14:creationId xmlns:p14="http://schemas.microsoft.com/office/powerpoint/2010/main" val="3475738577"/>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63550" y="358775"/>
            <a:ext cx="8159750" cy="854075"/>
          </a:xfrm>
        </p:spPr>
        <p:txBody>
          <a:bodyPr/>
          <a:lstStyle/>
          <a:p>
            <a:pPr eaLnBrk="1" hangingPunct="1"/>
            <a:r>
              <a:rPr lang="en-US" sz="3100" i="1" dirty="0"/>
              <a:t>Notation:</a:t>
            </a:r>
            <a:r>
              <a:rPr lang="en-US" sz="3100" dirty="0"/>
              <a:t>  </a:t>
            </a:r>
            <a:r>
              <a:rPr lang="en-US" b="0" dirty="0" err="1">
                <a:latin typeface="Times New Roman"/>
                <a:ea typeface="Lucida Grande"/>
                <a:cs typeface="Times New Roman"/>
              </a:rPr>
              <a:t>Δ</a:t>
            </a:r>
            <a:r>
              <a:rPr lang="en-US" sz="3100" dirty="0">
                <a:sym typeface="Symbol" pitchFamily="18" charset="2"/>
              </a:rPr>
              <a:t> = change in a variable</a:t>
            </a:r>
          </a:p>
        </p:txBody>
      </p:sp>
      <p:sp>
        <p:nvSpPr>
          <p:cNvPr id="102403" name="Rectangle 3"/>
          <p:cNvSpPr>
            <a:spLocks noGrp="1" noChangeArrowheads="1"/>
          </p:cNvSpPr>
          <p:nvPr>
            <p:ph type="body" idx="1"/>
          </p:nvPr>
        </p:nvSpPr>
        <p:spPr>
          <a:xfrm>
            <a:off x="557213" y="1354138"/>
            <a:ext cx="7772400" cy="1295400"/>
          </a:xfrm>
        </p:spPr>
        <p:txBody>
          <a:bodyPr/>
          <a:lstStyle/>
          <a:p>
            <a:pPr eaLnBrk="1" hangingPunct="1">
              <a:spcBef>
                <a:spcPct val="30000"/>
              </a:spcBef>
            </a:pPr>
            <a:r>
              <a:rPr lang="en-US" sz="2600" dirty="0"/>
              <a:t>For any variable </a:t>
            </a:r>
            <a:r>
              <a:rPr lang="en-US" sz="2600" b="1" i="1" dirty="0"/>
              <a:t>X</a:t>
            </a:r>
            <a:r>
              <a:rPr lang="en-US" sz="2600" dirty="0"/>
              <a:t>, </a:t>
            </a:r>
            <a:r>
              <a:rPr lang="en-US" dirty="0">
                <a:latin typeface="Times New Roman"/>
                <a:ea typeface="Lucida Grande"/>
                <a:cs typeface="Times New Roman"/>
              </a:rPr>
              <a:t>Δ</a:t>
            </a:r>
            <a:r>
              <a:rPr lang="en-US" sz="2600" b="1" i="1" dirty="0">
                <a:sym typeface="Symbol" pitchFamily="18" charset="2"/>
              </a:rPr>
              <a:t>X</a:t>
            </a:r>
            <a:r>
              <a:rPr lang="en-US" sz="2600" dirty="0">
                <a:sym typeface="Symbol" pitchFamily="18" charset="2"/>
              </a:rPr>
              <a:t> = “change in </a:t>
            </a:r>
            <a:r>
              <a:rPr lang="en-US" sz="2600" b="1" i="1" dirty="0">
                <a:sym typeface="Symbol" pitchFamily="18" charset="2"/>
              </a:rPr>
              <a:t>X </a:t>
            </a:r>
            <a:r>
              <a:rPr lang="en-US" sz="2600" dirty="0">
                <a:sym typeface="Symbol" pitchFamily="18" charset="2"/>
              </a:rPr>
              <a:t>”</a:t>
            </a:r>
          </a:p>
          <a:p>
            <a:pPr eaLnBrk="1" hangingPunct="1">
              <a:spcBef>
                <a:spcPct val="30000"/>
              </a:spcBef>
              <a:buNone/>
            </a:pPr>
            <a:r>
              <a:rPr lang="en-US" sz="2600" dirty="0">
                <a:sym typeface="Symbol" pitchFamily="18" charset="2"/>
              </a:rPr>
              <a:t>	</a:t>
            </a:r>
            <a:r>
              <a:rPr lang="en-US" dirty="0" err="1">
                <a:solidFill>
                  <a:srgbClr val="000000"/>
                </a:solidFill>
                <a:latin typeface="Times New Roman"/>
                <a:ea typeface="Lucida Grande"/>
                <a:cs typeface="Times New Roman"/>
              </a:rPr>
              <a:t>Δ</a:t>
            </a:r>
            <a:r>
              <a:rPr lang="en-US" sz="2600" dirty="0">
                <a:sym typeface="Symbol" pitchFamily="18" charset="2"/>
              </a:rPr>
              <a:t> is the Greek (uppercase) letter </a:t>
            </a:r>
            <a:r>
              <a:rPr lang="en-US" sz="2600" i="1" dirty="0">
                <a:sym typeface="Symbol" pitchFamily="18" charset="2"/>
              </a:rPr>
              <a:t>Delta</a:t>
            </a:r>
          </a:p>
        </p:txBody>
      </p:sp>
      <p:sp>
        <p:nvSpPr>
          <p:cNvPr id="102404" name="Rectangle 4"/>
          <p:cNvSpPr>
            <a:spLocks noChangeArrowheads="1"/>
          </p:cNvSpPr>
          <p:nvPr/>
        </p:nvSpPr>
        <p:spPr bwMode="auto">
          <a:xfrm>
            <a:off x="539750" y="2660650"/>
            <a:ext cx="7543800" cy="199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60000"/>
              </a:spcBef>
              <a:buClr>
                <a:srgbClr val="008080"/>
              </a:buClr>
              <a:buSzPct val="120000"/>
              <a:buFont typeface="Wingdings" pitchFamily="2" charset="2"/>
              <a:buNone/>
            </a:pPr>
            <a:r>
              <a:rPr lang="en-US" sz="2600" dirty="0"/>
              <a:t>Examples:</a:t>
            </a:r>
          </a:p>
          <a:p>
            <a:pPr marL="342900" indent="-342900">
              <a:lnSpc>
                <a:spcPct val="105000"/>
              </a:lnSpc>
              <a:spcBef>
                <a:spcPct val="30000"/>
              </a:spcBef>
              <a:buClr>
                <a:srgbClr val="996633"/>
              </a:buClr>
              <a:buSzPct val="120000"/>
              <a:buFont typeface="Wingdings" pitchFamily="2" charset="2"/>
              <a:buChar char="§"/>
            </a:pPr>
            <a:r>
              <a:rPr lang="en-US" sz="2600" dirty="0"/>
              <a:t>If </a:t>
            </a:r>
            <a:r>
              <a:rPr lang="en-US" sz="2800" kern="0" dirty="0">
                <a:solidFill>
                  <a:srgbClr val="000000"/>
                </a:solidFill>
                <a:latin typeface="Times New Roman"/>
                <a:ea typeface="Lucida Grande"/>
                <a:cs typeface="Times New Roman"/>
              </a:rPr>
              <a:t>Δ</a:t>
            </a:r>
            <a:r>
              <a:rPr lang="en-US" sz="2600" b="1" i="1" dirty="0">
                <a:sym typeface="Symbol" pitchFamily="18" charset="2"/>
              </a:rPr>
              <a:t>L</a:t>
            </a:r>
            <a:r>
              <a:rPr lang="en-US" sz="2600" dirty="0">
                <a:sym typeface="Symbol" pitchFamily="18" charset="2"/>
              </a:rPr>
              <a:t> = 1 and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 </a:t>
            </a:r>
            <a:r>
              <a:rPr lang="en-US" sz="2800" kern="0" dirty="0">
                <a:solidFill>
                  <a:srgbClr val="000000"/>
                </a:solidFill>
                <a:latin typeface="Times New Roman"/>
                <a:ea typeface="Lucida Grande"/>
                <a:cs typeface="Times New Roman"/>
              </a:rPr>
              <a:t>Δ</a:t>
            </a:r>
            <a:r>
              <a:rPr lang="en-US" sz="2600" b="1" i="1" dirty="0">
                <a:sym typeface="Symbol" pitchFamily="18" charset="2"/>
              </a:rPr>
              <a:t>Y</a:t>
            </a:r>
            <a:r>
              <a:rPr lang="en-US" sz="2600" dirty="0">
                <a:sym typeface="Symbol" pitchFamily="18" charset="2"/>
              </a:rPr>
              <a:t> = </a:t>
            </a:r>
            <a:r>
              <a:rPr lang="en-US" sz="2600" b="1" i="1" dirty="0">
                <a:sym typeface="Symbol" pitchFamily="18" charset="2"/>
              </a:rPr>
              <a:t>MPL</a:t>
            </a:r>
            <a:r>
              <a:rPr lang="en-US" sz="2600" dirty="0">
                <a:sym typeface="Symbol" pitchFamily="18" charset="2"/>
              </a:rPr>
              <a:t>. </a:t>
            </a:r>
          </a:p>
          <a:p>
            <a:pPr marL="342900" indent="-342900">
              <a:lnSpc>
                <a:spcPct val="105000"/>
              </a:lnSpc>
              <a:spcBef>
                <a:spcPct val="60000"/>
              </a:spcBef>
              <a:buClr>
                <a:srgbClr val="008080"/>
              </a:buClr>
              <a:buSzPct val="120000"/>
            </a:pPr>
            <a:r>
              <a:rPr lang="en-US" sz="2600" dirty="0">
                <a:sym typeface="Symbol" pitchFamily="18" charset="2"/>
              </a:rPr>
              <a:t>	More generally, if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a:t>
            </a:r>
          </a:p>
        </p:txBody>
      </p:sp>
      <p:graphicFrame>
        <p:nvGraphicFramePr>
          <p:cNvPr id="102405" name="Object 2"/>
          <p:cNvGraphicFramePr>
            <a:graphicFrameLocks noChangeAspect="1"/>
          </p:cNvGraphicFramePr>
          <p:nvPr/>
        </p:nvGraphicFramePr>
        <p:xfrm>
          <a:off x="5608638" y="3663950"/>
          <a:ext cx="1811337" cy="876300"/>
        </p:xfrm>
        <a:graphic>
          <a:graphicData uri="http://schemas.openxmlformats.org/presentationml/2006/ole">
            <mc:AlternateContent xmlns:mc="http://schemas.openxmlformats.org/markup-compatibility/2006">
              <mc:Choice xmlns:v="urn:schemas-microsoft-com:vml" Requires="v">
                <p:oleObj spid="_x0000_s19458" name="Equation" r:id="rId4" imgW="837836" imgH="406224" progId="Equation.DSMT4">
                  <p:embed/>
                </p:oleObj>
              </mc:Choice>
              <mc:Fallback>
                <p:oleObj name="Equation" r:id="rId4" imgW="837836" imgH="406224" progId="Equation.DSMT4">
                  <p:embed/>
                  <p:pic>
                    <p:nvPicPr>
                      <p:cNvPr id="10240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638" y="3663950"/>
                        <a:ext cx="1811337" cy="876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02406" name="Rectangle 6"/>
          <p:cNvSpPr>
            <a:spLocks noChangeArrowheads="1"/>
          </p:cNvSpPr>
          <p:nvPr/>
        </p:nvSpPr>
        <p:spPr bwMode="auto">
          <a:xfrm>
            <a:off x="549275" y="4592638"/>
            <a:ext cx="7239000" cy="176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7338" indent="-287338">
              <a:lnSpc>
                <a:spcPct val="105000"/>
              </a:lnSpc>
              <a:spcBef>
                <a:spcPct val="35000"/>
              </a:spcBef>
              <a:buClr>
                <a:srgbClr val="996633"/>
              </a:buClr>
              <a:buSzPct val="120000"/>
              <a:buFont typeface="Wingdings" pitchFamily="2" charset="2"/>
              <a:buChar char="§"/>
              <a:tabLst>
                <a:tab pos="1198563" algn="ctr"/>
                <a:tab pos="2006600" algn="l"/>
              </a:tabLst>
            </a:pPr>
            <a:r>
              <a:rPr lang="en-US" sz="2800" dirty="0">
                <a:latin typeface="Times New Roman"/>
                <a:ea typeface="Lucida Grande"/>
                <a:cs typeface="Times New Roman"/>
              </a:rPr>
              <a:t>Δ</a:t>
            </a:r>
            <a:r>
              <a:rPr lang="en-US" sz="2600" dirty="0">
                <a:sym typeface="Symbol" pitchFamily="18" charset="2"/>
              </a:rPr>
              <a:t>(</a:t>
            </a:r>
            <a:r>
              <a:rPr lang="en-US" sz="2600" b="1" i="1" dirty="0">
                <a:sym typeface="Symbol" pitchFamily="18" charset="2"/>
              </a:rPr>
              <a:t>Y </a:t>
            </a:r>
            <a:r>
              <a:rPr lang="en-US" sz="2800" dirty="0">
                <a:latin typeface="Arial"/>
                <a:ea typeface="ＭＳ ゴシック"/>
                <a:cs typeface="Arial"/>
              </a:rPr>
              <a:t>− </a:t>
            </a:r>
            <a:r>
              <a:rPr lang="en-US" sz="2600" b="1" i="1" dirty="0">
                <a:sym typeface="Symbol" pitchFamily="18" charset="2"/>
              </a:rPr>
              <a:t>T </a:t>
            </a:r>
            <a:r>
              <a:rPr lang="en-US" sz="2600" dirty="0">
                <a:sym typeface="Symbol" pitchFamily="18" charset="2"/>
              </a:rPr>
              <a:t>)</a:t>
            </a:r>
            <a:r>
              <a:rPr lang="en-US" sz="2600" b="1" dirty="0">
                <a:sym typeface="Symbol" pitchFamily="18" charset="2"/>
              </a:rPr>
              <a:t> </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so</a:t>
            </a:r>
          </a:p>
          <a:p>
            <a:pPr marL="287338" indent="-287338">
              <a:lnSpc>
                <a:spcPct val="105000"/>
              </a:lnSpc>
              <a:spcBef>
                <a:spcPct val="35000"/>
              </a:spcBef>
              <a:buClr>
                <a:srgbClr val="008080"/>
              </a:buClr>
              <a:buSzPct val="120000"/>
              <a:tabLst>
                <a:tab pos="1198563" algn="ctr"/>
                <a:tab pos="2006600" algn="l"/>
              </a:tabLst>
            </a:pPr>
            <a:r>
              <a:rPr lang="en-US" sz="2600" b="1" dirty="0">
                <a:sym typeface="Symbol" pitchFamily="18" charset="2"/>
              </a:rPr>
              <a:t>		</a:t>
            </a:r>
            <a:r>
              <a:rPr lang="en-US" sz="2800" dirty="0">
                <a:latin typeface="Times New Roman"/>
                <a:ea typeface="Lucida Grande"/>
                <a:cs typeface="Times New Roman"/>
              </a:rPr>
              <a:t>Δ</a:t>
            </a:r>
            <a:r>
              <a:rPr lang="en-US" sz="2600" b="1" dirty="0">
                <a:sym typeface="Symbol" pitchFamily="18" charset="2"/>
              </a:rPr>
              <a:t>C</a:t>
            </a:r>
            <a:r>
              <a:rPr lang="en-US" sz="2600" dirty="0">
                <a:sym typeface="Symbol" pitchFamily="18" charset="2"/>
              </a:rPr>
              <a:t> 	=  </a:t>
            </a:r>
            <a:r>
              <a:rPr lang="en-US" sz="2600" b="1" i="1" dirty="0">
                <a:sym typeface="Symbol" pitchFamily="18" charset="2"/>
              </a:rPr>
              <a:t>MPC </a:t>
            </a:r>
            <a:r>
              <a:rPr lang="en-US" sz="2800" dirty="0">
                <a:latin typeface="Times New Roman"/>
                <a:ea typeface="ＭＳ ゴシック"/>
                <a:cs typeface="Times New Roman"/>
              </a:rPr>
              <a:t>×</a:t>
            </a:r>
            <a:r>
              <a:rPr lang="en-US" sz="2600" b="1" dirty="0">
                <a:sym typeface="Symbol" pitchFamily="18" charset="2"/>
              </a:rPr>
              <a:t> </a:t>
            </a:r>
            <a:r>
              <a:rPr lang="en-US" sz="2600" dirty="0">
                <a:sym typeface="Symbol" pitchFamily="18" charset="2"/>
              </a:rPr>
              <a:t>(</a:t>
            </a:r>
            <a:r>
              <a:rPr lang="en-US" sz="2800" dirty="0">
                <a:latin typeface="Times New Roman"/>
                <a:ea typeface="Lucida Grande"/>
                <a:cs typeface="Times New Roman"/>
              </a:rPr>
              <a:t>Δ</a:t>
            </a:r>
            <a:r>
              <a:rPr lang="en-US" sz="2600" b="1" i="1" dirty="0">
                <a:sym typeface="Symbol" pitchFamily="18" charset="2"/>
              </a:rPr>
              <a:t>Y </a:t>
            </a:r>
            <a:r>
              <a:rPr lang="en-US" sz="2800" b="1" dirty="0">
                <a:solidFill>
                  <a:srgbClr val="000000"/>
                </a:solidFill>
                <a:latin typeface="Times New Roman"/>
                <a:ea typeface="ＭＳ ゴシック"/>
                <a:cs typeface="Times New Roman"/>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a:t>
            </a:r>
          </a:p>
          <a:p>
            <a:pPr marL="287338" indent="-287338">
              <a:lnSpc>
                <a:spcPct val="105000"/>
              </a:lnSpc>
              <a:spcBef>
                <a:spcPct val="35000"/>
              </a:spcBef>
              <a:buClr>
                <a:srgbClr val="008080"/>
              </a:buClr>
              <a:buSzPct val="120000"/>
              <a:tabLst>
                <a:tab pos="1198563" algn="ctr"/>
                <a:tab pos="2006600" algn="l"/>
              </a:tabLst>
            </a:pPr>
            <a:r>
              <a:rPr lang="en-US" sz="2600" dirty="0">
                <a:sym typeface="Symbol" pitchFamily="18" charset="2"/>
              </a:rPr>
              <a:t>			=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T </a:t>
            </a:r>
          </a:p>
        </p:txBody>
      </p:sp>
    </p:spTree>
    <p:extLst>
      <p:ext uri="{BB962C8B-B14F-4D97-AF65-F5344CB8AC3E}">
        <p14:creationId xmlns:p14="http://schemas.microsoft.com/office/powerpoint/2010/main" val="13708633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4">
                                            <p:txEl>
                                              <p:pRg st="0" end="0"/>
                                            </p:txEl>
                                          </p:spTgt>
                                        </p:tgtEl>
                                        <p:attrNameLst>
                                          <p:attrName>style.visibility</p:attrName>
                                        </p:attrNameLst>
                                      </p:cBhvr>
                                      <p:to>
                                        <p:strVal val="visible"/>
                                      </p:to>
                                    </p:set>
                                    <p:animEffect transition="in" filter="wipe(left)">
                                      <p:cBhvr>
                                        <p:cTn id="17" dur="500"/>
                                        <p:tgtEl>
                                          <p:spTgt spid="1024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4">
                                            <p:txEl>
                                              <p:pRg st="1" end="1"/>
                                            </p:txEl>
                                          </p:spTgt>
                                        </p:tgtEl>
                                        <p:attrNameLst>
                                          <p:attrName>style.visibility</p:attrName>
                                        </p:attrNameLst>
                                      </p:cBhvr>
                                      <p:to>
                                        <p:strVal val="visible"/>
                                      </p:to>
                                    </p:set>
                                    <p:animEffect transition="in" filter="wipe(left)">
                                      <p:cBhvr>
                                        <p:cTn id="22" dur="500"/>
                                        <p:tgtEl>
                                          <p:spTgt spid="10240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4">
                                            <p:txEl>
                                              <p:pRg st="2" end="2"/>
                                            </p:txEl>
                                          </p:spTgt>
                                        </p:tgtEl>
                                        <p:attrNameLst>
                                          <p:attrName>style.visibility</p:attrName>
                                        </p:attrNameLst>
                                      </p:cBhvr>
                                      <p:to>
                                        <p:strVal val="visible"/>
                                      </p:to>
                                    </p:set>
                                    <p:animEffect transition="in" filter="wipe(left)">
                                      <p:cBhvr>
                                        <p:cTn id="27" dur="500"/>
                                        <p:tgtEl>
                                          <p:spTgt spid="102404">
                                            <p:txEl>
                                              <p:pRg st="2" end="2"/>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2405"/>
                                        </p:tgtEl>
                                        <p:attrNameLst>
                                          <p:attrName>style.visibility</p:attrName>
                                        </p:attrNameLst>
                                      </p:cBhvr>
                                      <p:to>
                                        <p:strVal val="visible"/>
                                      </p:to>
                                    </p:set>
                                    <p:animEffect transition="in" filter="wipe(left)">
                                      <p:cBhvr>
                                        <p:cTn id="31" dur="500"/>
                                        <p:tgtEl>
                                          <p:spTgt spid="1024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06">
                                            <p:txEl>
                                              <p:pRg st="0" end="0"/>
                                            </p:txEl>
                                          </p:spTgt>
                                        </p:tgtEl>
                                        <p:attrNameLst>
                                          <p:attrName>style.visibility</p:attrName>
                                        </p:attrNameLst>
                                      </p:cBhvr>
                                      <p:to>
                                        <p:strVal val="visible"/>
                                      </p:to>
                                    </p:set>
                                    <p:animEffect transition="in" filter="wipe(left)">
                                      <p:cBhvr>
                                        <p:cTn id="36" dur="500"/>
                                        <p:tgtEl>
                                          <p:spTgt spid="10240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406">
                                            <p:txEl>
                                              <p:pRg st="1" end="1"/>
                                            </p:txEl>
                                          </p:spTgt>
                                        </p:tgtEl>
                                        <p:attrNameLst>
                                          <p:attrName>style.visibility</p:attrName>
                                        </p:attrNameLst>
                                      </p:cBhvr>
                                      <p:to>
                                        <p:strVal val="visible"/>
                                      </p:to>
                                    </p:set>
                                    <p:animEffect transition="in" filter="wipe(left)">
                                      <p:cBhvr>
                                        <p:cTn id="41" dur="500"/>
                                        <p:tgtEl>
                                          <p:spTgt spid="102406">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406">
                                            <p:txEl>
                                              <p:pRg st="2" end="2"/>
                                            </p:txEl>
                                          </p:spTgt>
                                        </p:tgtEl>
                                        <p:attrNameLst>
                                          <p:attrName>style.visibility</p:attrName>
                                        </p:attrNameLst>
                                      </p:cBhvr>
                                      <p:to>
                                        <p:strVal val="visible"/>
                                      </p:to>
                                    </p:set>
                                    <p:animEffect transition="in" filter="wipe(left)">
                                      <p:cBhvr>
                                        <p:cTn id="46" dur="500"/>
                                        <p:tgtEl>
                                          <p:spTgt spid="1024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autoUpdateAnimBg="0"/>
      <p:bldP spid="102404" grpId="0" build="p" autoUpdateAnimBg="0"/>
      <p:bldP spid="10240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52</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0" indent="0" eaLnBrk="1" hangingPunct="1">
              <a:spcBef>
                <a:spcPct val="30000"/>
              </a:spcBef>
              <a:buNone/>
              <a:tabLst>
                <a:tab pos="1601788" algn="l"/>
              </a:tabLst>
            </a:pPr>
            <a:r>
              <a:rPr lang="en-US" dirty="0"/>
              <a:t>Suppose </a:t>
            </a:r>
            <a:r>
              <a:rPr lang="en-US" b="1" i="1" dirty="0"/>
              <a:t>MPC</a:t>
            </a:r>
            <a:r>
              <a:rPr lang="en-US" dirty="0"/>
              <a:t> = 0.8 and </a:t>
            </a:r>
            <a:r>
              <a:rPr lang="en-US" b="1" i="1" dirty="0"/>
              <a:t>MPL</a:t>
            </a:r>
            <a:r>
              <a:rPr lang="en-US" dirty="0"/>
              <a:t> = 20.</a:t>
            </a:r>
          </a:p>
          <a:p>
            <a:pPr marL="0" indent="0" eaLnBrk="1" hangingPunct="1">
              <a:spcBef>
                <a:spcPct val="30000"/>
              </a:spcBef>
              <a:buNone/>
              <a:tabLst>
                <a:tab pos="1601788" algn="l"/>
              </a:tabLst>
            </a:pPr>
            <a:r>
              <a:rPr lang="en-US" dirty="0"/>
              <a:t>For each of the following, compute </a:t>
            </a:r>
            <a:r>
              <a:rPr lang="en-US" dirty="0">
                <a:latin typeface="Times New Roman"/>
                <a:ea typeface="Lucida Grande"/>
                <a:cs typeface="Times New Roman"/>
              </a:rPr>
              <a:t>Δ</a:t>
            </a:r>
            <a:r>
              <a:rPr lang="en-US" b="1" i="1" dirty="0">
                <a:sym typeface="Symbol" pitchFamily="18" charset="2"/>
              </a:rPr>
              <a:t>S</a:t>
            </a:r>
            <a:r>
              <a:rPr lang="en-US" dirty="0">
                <a:sym typeface="Symbol" pitchFamily="18" charset="2"/>
              </a:rPr>
              <a:t> :</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a</a:t>
            </a:r>
            <a:r>
              <a:rPr lang="en-US" sz="2900" dirty="0">
                <a:solidFill>
                  <a:srgbClr val="5F5F5F"/>
                </a:solidFill>
                <a:sym typeface="Symbol" pitchFamily="18" charset="2"/>
              </a:rPr>
              <a:t>.</a:t>
            </a:r>
            <a:r>
              <a:rPr lang="en-US" sz="29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G</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b</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T</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c</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Y</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d</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L</a:t>
            </a:r>
            <a:r>
              <a:rPr lang="en-US" sz="2900" dirty="0">
                <a:sym typeface="Symbol" pitchFamily="18" charset="2"/>
              </a:rPr>
              <a:t> 	=  10</a:t>
            </a:r>
          </a:p>
        </p:txBody>
      </p:sp>
    </p:spTree>
    <p:extLst>
      <p:ext uri="{BB962C8B-B14F-4D97-AF65-F5344CB8AC3E}">
        <p14:creationId xmlns:p14="http://schemas.microsoft.com/office/powerpoint/2010/main" val="1954149643"/>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53</a:t>
            </a:fld>
            <a:endParaRPr lang="en-US" sz="1600" dirty="0">
              <a:solidFill>
                <a:srgbClr val="006666"/>
              </a:solidFill>
              <a:cs typeface="Arial"/>
            </a:endParaRPr>
          </a:p>
        </p:txBody>
      </p:sp>
      <p:grpSp>
        <p:nvGrpSpPr>
          <p:cNvPr id="10" name="Group 9"/>
          <p:cNvGrpSpPr>
            <a:grpSpLocks/>
          </p:cNvGrpSpPr>
          <p:nvPr/>
        </p:nvGrpSpPr>
        <p:grpSpPr bwMode="auto">
          <a:xfrm>
            <a:off x="744538" y="1558925"/>
            <a:ext cx="8077200" cy="1066800"/>
            <a:chOff x="288" y="672"/>
            <a:chExt cx="5088" cy="672"/>
          </a:xfrm>
          <a:effectLst>
            <a:outerShdw blurRad="50800" dist="38100" dir="2700000" algn="tl" rotWithShape="0">
              <a:prstClr val="black">
                <a:alpha val="40000"/>
              </a:prstClr>
            </a:outerShdw>
          </a:effectLst>
        </p:grpSpPr>
        <p:sp>
          <p:nvSpPr>
            <p:cNvPr id="11" name="Rectangle 4"/>
            <p:cNvSpPr>
              <a:spLocks noChangeArrowheads="1"/>
            </p:cNvSpPr>
            <p:nvPr/>
          </p:nvSpPr>
          <p:spPr bwMode="auto">
            <a:xfrm>
              <a:off x="288" y="672"/>
              <a:ext cx="5088" cy="672"/>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cs typeface="+mn-cs"/>
              </a:endParaRPr>
            </a:p>
          </p:txBody>
        </p:sp>
        <p:graphicFrame>
          <p:nvGraphicFramePr>
            <p:cNvPr id="12" name="Object 10"/>
            <p:cNvGraphicFramePr>
              <a:graphicFrameLocks noChangeAspect="1"/>
            </p:cNvGraphicFramePr>
            <p:nvPr/>
          </p:nvGraphicFramePr>
          <p:xfrm>
            <a:off x="383" y="718"/>
            <a:ext cx="385" cy="245"/>
          </p:xfrm>
          <a:graphic>
            <a:graphicData uri="http://schemas.openxmlformats.org/presentationml/2006/ole">
              <mc:AlternateContent xmlns:mc="http://schemas.openxmlformats.org/markup-compatibility/2006">
                <mc:Choice xmlns:v="urn:schemas-microsoft-com:vml" Requires="v">
                  <p:oleObj spid="_x0000_s20482" name="Equation" r:id="rId4" imgW="279158" imgH="177646" progId="Equation.DSMT4">
                    <p:embed/>
                  </p:oleObj>
                </mc:Choice>
                <mc:Fallback>
                  <p:oleObj name="Equation" r:id="rId4" imgW="279158" imgH="177646" progId="Equation.DSMT4">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 y="718"/>
                          <a:ext cx="385" cy="2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2"/>
          <p:cNvGraphicFramePr>
            <a:graphicFrameLocks noChangeAspect="1"/>
          </p:cNvGraphicFramePr>
          <p:nvPr/>
        </p:nvGraphicFramePr>
        <p:xfrm>
          <a:off x="1500188" y="1627188"/>
          <a:ext cx="2640012" cy="388937"/>
        </p:xfrm>
        <a:graphic>
          <a:graphicData uri="http://schemas.openxmlformats.org/presentationml/2006/ole">
            <mc:AlternateContent xmlns:mc="http://schemas.openxmlformats.org/markup-compatibility/2006">
              <mc:Choice xmlns:v="urn:schemas-microsoft-com:vml" Requires="v">
                <p:oleObj spid="_x0000_s20483" name="Equation" r:id="rId6" imgW="1205977" imgH="177723" progId="Equation.DSMT4">
                  <p:embed/>
                </p:oleObj>
              </mc:Choice>
              <mc:Fallback>
                <p:oleObj name="Equation" r:id="rId6" imgW="1205977" imgH="177723" progId="Equation.DSMT4">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188" y="1627188"/>
                        <a:ext cx="2640012" cy="3889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4298950" y="1597025"/>
          <a:ext cx="4257675" cy="473075"/>
        </p:xfrm>
        <a:graphic>
          <a:graphicData uri="http://schemas.openxmlformats.org/presentationml/2006/ole">
            <mc:AlternateContent xmlns:mc="http://schemas.openxmlformats.org/markup-compatibility/2006">
              <mc:Choice xmlns:v="urn:schemas-microsoft-com:vml" Requires="v">
                <p:oleObj spid="_x0000_s20484" name="Equation" r:id="rId8" imgW="1943100" imgH="215900" progId="Equation.DSMT4">
                  <p:embed/>
                </p:oleObj>
              </mc:Choice>
              <mc:Fallback>
                <p:oleObj name="Equation" r:id="rId8" imgW="1943100" imgH="215900" progId="Equation.DSMT4">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950" y="1597025"/>
                        <a:ext cx="4257675" cy="473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4325938" y="2197100"/>
          <a:ext cx="3635375" cy="444500"/>
        </p:xfrm>
        <a:graphic>
          <a:graphicData uri="http://schemas.openxmlformats.org/presentationml/2006/ole">
            <mc:AlternateContent xmlns:mc="http://schemas.openxmlformats.org/markup-compatibility/2006">
              <mc:Choice xmlns:v="urn:schemas-microsoft-com:vml" Requires="v">
                <p:oleObj spid="_x0000_s20485" name="Equation" r:id="rId10" imgW="1663700" imgH="203200" progId="Equation.DSMT4">
                  <p:embed/>
                </p:oleObj>
              </mc:Choice>
              <mc:Fallback>
                <p:oleObj name="Equation" r:id="rId10" imgW="1663700" imgH="203200" progId="Equation.DSMT4">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5938" y="2197100"/>
                        <a:ext cx="3635375" cy="444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914400" y="2997200"/>
          <a:ext cx="2311400" cy="460375"/>
        </p:xfrm>
        <a:graphic>
          <a:graphicData uri="http://schemas.openxmlformats.org/presentationml/2006/ole">
            <mc:AlternateContent xmlns:mc="http://schemas.openxmlformats.org/markup-compatibility/2006">
              <mc:Choice xmlns:v="urn:schemas-microsoft-com:vml" Requires="v">
                <p:oleObj spid="_x0000_s20486" name="Equation" r:id="rId12" imgW="1016000" imgH="203200" progId="Equation.DSMT4">
                  <p:embed/>
                </p:oleObj>
              </mc:Choice>
              <mc:Fallback>
                <p:oleObj name="Equation" r:id="rId12" imgW="1016000" imgH="203200" progId="Equation.DSMT4">
                  <p:embed/>
                  <p:pic>
                    <p:nvPicPr>
                      <p:cNvPr id="1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997200"/>
                        <a:ext cx="2311400"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915988" y="3684588"/>
          <a:ext cx="4059237" cy="495300"/>
        </p:xfrm>
        <a:graphic>
          <a:graphicData uri="http://schemas.openxmlformats.org/presentationml/2006/ole">
            <mc:AlternateContent xmlns:mc="http://schemas.openxmlformats.org/markup-compatibility/2006">
              <mc:Choice xmlns:v="urn:schemas-microsoft-com:vml" Requires="v">
                <p:oleObj spid="_x0000_s20487" name="Equation" r:id="rId14" imgW="1777229" imgH="215806" progId="Equation.DSMT4">
                  <p:embed/>
                </p:oleObj>
              </mc:Choice>
              <mc:Fallback>
                <p:oleObj name="Equation" r:id="rId14" imgW="1777229" imgH="215806" progId="Equation.DSMT4">
                  <p:embed/>
                  <p:pic>
                    <p:nvPicPr>
                      <p:cNvPr id="1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5988" y="3684588"/>
                        <a:ext cx="4059237"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942975" y="4508500"/>
          <a:ext cx="4017963" cy="460375"/>
        </p:xfrm>
        <a:graphic>
          <a:graphicData uri="http://schemas.openxmlformats.org/presentationml/2006/ole">
            <mc:AlternateContent xmlns:mc="http://schemas.openxmlformats.org/markup-compatibility/2006">
              <mc:Choice xmlns:v="urn:schemas-microsoft-com:vml" Requires="v">
                <p:oleObj spid="_x0000_s20488" name="Equation" r:id="rId16" imgW="1765300" imgH="203200" progId="Equation.DSMT4">
                  <p:embed/>
                </p:oleObj>
              </mc:Choice>
              <mc:Fallback>
                <p:oleObj name="Equation" r:id="rId16" imgW="1765300" imgH="203200" progId="Equation.DSMT4">
                  <p:embed/>
                  <p:pic>
                    <p:nvPicPr>
                      <p:cNvPr id="1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975" y="4508500"/>
                        <a:ext cx="4017963"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930275" y="5195888"/>
          <a:ext cx="6099175" cy="493712"/>
        </p:xfrm>
        <a:graphic>
          <a:graphicData uri="http://schemas.openxmlformats.org/presentationml/2006/ole">
            <mc:AlternateContent xmlns:mc="http://schemas.openxmlformats.org/markup-compatibility/2006">
              <mc:Choice xmlns:v="urn:schemas-microsoft-com:vml" Requires="v">
                <p:oleObj spid="_x0000_s20489" name="Equation" r:id="rId18" imgW="2679700" imgH="215900" progId="Equation.DSMT4">
                  <p:embed/>
                </p:oleObj>
              </mc:Choice>
              <mc:Fallback>
                <p:oleObj name="Equation" r:id="rId18" imgW="2679700" imgH="215900" progId="Equation.DSMT4">
                  <p:embed/>
                  <p:pic>
                    <p:nvPicPr>
                      <p:cNvPr id="19"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0275" y="5195888"/>
                        <a:ext cx="6099175"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1423988" y="5859463"/>
          <a:ext cx="5643562" cy="461962"/>
        </p:xfrm>
        <a:graphic>
          <a:graphicData uri="http://schemas.openxmlformats.org/presentationml/2006/ole">
            <mc:AlternateContent xmlns:mc="http://schemas.openxmlformats.org/markup-compatibility/2006">
              <mc:Choice xmlns:v="urn:schemas-microsoft-com:vml" Requires="v">
                <p:oleObj spid="_x0000_s20490" name="Equation" r:id="rId20" imgW="2476500" imgH="203200" progId="Equation.DSMT4">
                  <p:embed/>
                </p:oleObj>
              </mc:Choice>
              <mc:Fallback>
                <p:oleObj name="Equation" r:id="rId20" imgW="2476500" imgH="203200" progId="Equation.DSMT4">
                  <p:embed/>
                  <p:pic>
                    <p:nvPicPr>
                      <p:cNvPr id="2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3988" y="5859463"/>
                        <a:ext cx="5643562" cy="461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19427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title"/>
          </p:nvPr>
        </p:nvSpPr>
        <p:spPr/>
        <p:txBody>
          <a:bodyPr/>
          <a:lstStyle/>
          <a:p>
            <a:pPr eaLnBrk="1" hangingPunct="1"/>
            <a:r>
              <a:rPr lang="en-US" dirty="0"/>
              <a:t>Budget surpluses and deficits</a:t>
            </a:r>
          </a:p>
        </p:txBody>
      </p:sp>
      <p:sp>
        <p:nvSpPr>
          <p:cNvPr id="79875" name="Rectangle 6"/>
          <p:cNvSpPr>
            <a:spLocks noGrp="1" noChangeArrowheads="1"/>
          </p:cNvSpPr>
          <p:nvPr>
            <p:ph type="body" idx="1"/>
          </p:nvPr>
        </p:nvSpPr>
        <p:spPr>
          <a:xfrm>
            <a:off x="476250" y="1354138"/>
            <a:ext cx="8210550" cy="4772025"/>
          </a:xfrm>
        </p:spPr>
        <p:txBody>
          <a:bodyPr/>
          <a:lstStyle/>
          <a:p>
            <a:pPr eaLnBrk="1" hangingPunct="1">
              <a:spcBef>
                <a:spcPct val="55000"/>
              </a:spcBef>
              <a:tabLst>
                <a:tab pos="4519613" algn="l"/>
              </a:tabLst>
            </a:pPr>
            <a:r>
              <a:rPr lang="en-US" dirty="0"/>
              <a:t>If </a:t>
            </a:r>
            <a:r>
              <a:rPr lang="en-US" b="1" i="1" dirty="0"/>
              <a:t>T</a:t>
            </a:r>
            <a:r>
              <a:rPr lang="en-US" dirty="0"/>
              <a:t> &gt; </a:t>
            </a:r>
            <a:r>
              <a:rPr lang="en-US" b="1" i="1" dirty="0"/>
              <a:t>G</a:t>
            </a:r>
            <a:r>
              <a:rPr lang="en-US" dirty="0"/>
              <a:t>, </a:t>
            </a:r>
            <a:r>
              <a:rPr lang="en-US" b="1" dirty="0">
                <a:solidFill>
                  <a:srgbClr val="CC0000"/>
                </a:solidFill>
              </a:rPr>
              <a:t>budget surplus</a:t>
            </a:r>
            <a:r>
              <a:rPr lang="en-US" dirty="0"/>
              <a:t> 	= (</a:t>
            </a:r>
            <a:r>
              <a:rPr lang="en-US" b="1" i="1" dirty="0"/>
              <a:t>T</a:t>
            </a:r>
            <a:r>
              <a:rPr lang="en-US" dirty="0"/>
              <a:t> – </a:t>
            </a:r>
            <a:r>
              <a:rPr lang="en-US" b="1" i="1" dirty="0"/>
              <a:t>G</a:t>
            </a:r>
            <a:r>
              <a:rPr lang="en-US" sz="900" dirty="0"/>
              <a:t> </a:t>
            </a:r>
            <a:r>
              <a:rPr lang="en-US" dirty="0"/>
              <a:t>) </a:t>
            </a:r>
            <a:br>
              <a:rPr lang="en-US" dirty="0"/>
            </a:br>
            <a:r>
              <a:rPr lang="en-US" dirty="0"/>
              <a:t>	= public saving.</a:t>
            </a:r>
          </a:p>
          <a:p>
            <a:pPr eaLnBrk="1" hangingPunct="1">
              <a:spcBef>
                <a:spcPct val="55000"/>
              </a:spcBef>
              <a:tabLst>
                <a:tab pos="4519613" algn="l"/>
              </a:tabLst>
            </a:pPr>
            <a:r>
              <a:rPr lang="en-US" dirty="0"/>
              <a:t>If </a:t>
            </a:r>
            <a:r>
              <a:rPr lang="en-US" b="1" i="1" dirty="0"/>
              <a:t>T</a:t>
            </a:r>
            <a:r>
              <a:rPr lang="en-US" dirty="0"/>
              <a:t> &lt; </a:t>
            </a:r>
            <a:r>
              <a:rPr lang="en-US" b="1" i="1" dirty="0"/>
              <a:t>G</a:t>
            </a:r>
            <a:r>
              <a:rPr lang="en-US" dirty="0"/>
              <a:t>, </a:t>
            </a:r>
            <a:r>
              <a:rPr lang="en-US" b="1" dirty="0">
                <a:solidFill>
                  <a:srgbClr val="CC0000"/>
                </a:solidFill>
              </a:rPr>
              <a:t>budget deficit</a:t>
            </a:r>
            <a:r>
              <a:rPr lang="en-US" dirty="0">
                <a:solidFill>
                  <a:srgbClr val="CC0000"/>
                </a:solidFill>
              </a:rPr>
              <a:t> </a:t>
            </a:r>
            <a:r>
              <a:rPr lang="en-US" dirty="0"/>
              <a:t>	= (</a:t>
            </a:r>
            <a:r>
              <a:rPr lang="en-US" b="1" i="1" dirty="0"/>
              <a:t>G</a:t>
            </a:r>
            <a:r>
              <a:rPr lang="en-US" dirty="0"/>
              <a:t> – </a:t>
            </a:r>
            <a:r>
              <a:rPr lang="en-US" b="1" i="1" dirty="0"/>
              <a:t>T</a:t>
            </a:r>
            <a:r>
              <a:rPr lang="en-US" sz="900" dirty="0"/>
              <a:t> </a:t>
            </a:r>
            <a:r>
              <a:rPr lang="en-US" dirty="0"/>
              <a:t>)</a:t>
            </a:r>
            <a:br>
              <a:rPr lang="en-US" dirty="0"/>
            </a:br>
            <a:r>
              <a:rPr lang="en-US" dirty="0"/>
              <a:t>and public saving is negative. </a:t>
            </a:r>
          </a:p>
          <a:p>
            <a:pPr eaLnBrk="1" hangingPunct="1">
              <a:spcBef>
                <a:spcPct val="55000"/>
              </a:spcBef>
              <a:tabLst>
                <a:tab pos="4519613" algn="l"/>
              </a:tabLst>
            </a:pPr>
            <a:r>
              <a:rPr lang="en-US" dirty="0"/>
              <a:t>If </a:t>
            </a:r>
            <a:r>
              <a:rPr lang="en-US" b="1" i="1" dirty="0"/>
              <a:t>T</a:t>
            </a:r>
            <a:r>
              <a:rPr lang="en-US" dirty="0"/>
              <a:t> = </a:t>
            </a:r>
            <a:r>
              <a:rPr lang="en-US" b="1" i="1" dirty="0"/>
              <a:t>G</a:t>
            </a:r>
            <a:r>
              <a:rPr lang="en-US" sz="900" dirty="0"/>
              <a:t> </a:t>
            </a:r>
            <a:r>
              <a:rPr lang="en-US" dirty="0"/>
              <a:t>, </a:t>
            </a:r>
            <a:r>
              <a:rPr lang="en-US" b="1" dirty="0">
                <a:solidFill>
                  <a:srgbClr val="CC0000"/>
                </a:solidFill>
              </a:rPr>
              <a:t>balanced budget</a:t>
            </a:r>
            <a:r>
              <a:rPr lang="en-US" dirty="0"/>
              <a:t>, public saving = 0.</a:t>
            </a:r>
          </a:p>
          <a:p>
            <a:pPr eaLnBrk="1" hangingPunct="1">
              <a:spcBef>
                <a:spcPct val="55000"/>
              </a:spcBef>
              <a:tabLst>
                <a:tab pos="4519613" algn="l"/>
              </a:tabLst>
            </a:pPr>
            <a:r>
              <a:rPr lang="en-US" dirty="0"/>
              <a:t>The U.S. government finances its deficit by issuing Treasury bonds</a:t>
            </a:r>
            <a:r>
              <a:rPr lang="en-US" dirty="0">
                <a:latin typeface="Arial"/>
                <a:cs typeface="Arial"/>
              </a:rPr>
              <a:t>–</a:t>
            </a:r>
            <a:r>
              <a:rPr lang="en-US" i="1" dirty="0"/>
              <a:t>i.e</a:t>
            </a:r>
            <a:r>
              <a:rPr lang="en-US" dirty="0"/>
              <a:t>., borrowing. </a:t>
            </a:r>
          </a:p>
        </p:txBody>
      </p:sp>
    </p:spTree>
    <p:extLst>
      <p:ext uri="{BB962C8B-B14F-4D97-AF65-F5344CB8AC3E}">
        <p14:creationId xmlns:p14="http://schemas.microsoft.com/office/powerpoint/2010/main" val="84693225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7827" name="Rectangle 4"/>
          <p:cNvSpPr>
            <a:spLocks noGrp="1" noChangeArrowheads="1"/>
          </p:cNvSpPr>
          <p:nvPr>
            <p:ph type="title"/>
          </p:nvPr>
        </p:nvSpPr>
        <p:spPr/>
        <p:txBody>
          <a:bodyPr/>
          <a:lstStyle/>
          <a:p>
            <a:pPr eaLnBrk="1" hangingPunct="1">
              <a:defRPr/>
            </a:pPr>
            <a:r>
              <a:rPr lang="en-US" sz="2900" dirty="0">
                <a:solidFill>
                  <a:srgbClr val="336699"/>
                </a:solidFill>
                <a:latin typeface="+mj-lt"/>
              </a:rPr>
              <a:t>U.S. federal government </a:t>
            </a:r>
            <a:r>
              <a:rPr lang="en-US" sz="2900" dirty="0">
                <a:solidFill>
                  <a:srgbClr val="336699"/>
                </a:solidFill>
              </a:rPr>
              <a:t>s</a:t>
            </a:r>
            <a:r>
              <a:rPr lang="en-US" sz="2900" dirty="0">
                <a:solidFill>
                  <a:srgbClr val="336699"/>
                </a:solidFill>
                <a:latin typeface="+mj-lt"/>
              </a:rPr>
              <a:t>urplus/deficit,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1923" name="TextBox 8"/>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6" name="Chart 5"/>
          <p:cNvGraphicFramePr>
            <a:graphicFrameLocks noGrp="1"/>
          </p:cNvGraphicFramePr>
          <p:nvPr>
            <p:extLst>
              <p:ext uri="{D42A27DB-BD31-4B8C-83A1-F6EECF244321}">
                <p14:modId xmlns:p14="http://schemas.microsoft.com/office/powerpoint/2010/main" val="3708157019"/>
              </p:ext>
            </p:extLst>
          </p:nvPr>
        </p:nvGraphicFramePr>
        <p:xfrm>
          <a:off x="569626" y="1211282"/>
          <a:ext cx="8574374" cy="5646717"/>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1285650" y="2477202"/>
            <a:ext cx="75020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1943675"/>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6725" y="236538"/>
            <a:ext cx="8245475" cy="939800"/>
          </a:xfrm>
        </p:spPr>
        <p:txBody>
          <a:bodyPr/>
          <a:lstStyle/>
          <a:p>
            <a:pPr eaLnBrk="1" hangingPunct="1">
              <a:defRPr/>
            </a:pPr>
            <a:r>
              <a:rPr lang="en-US" sz="2900" dirty="0">
                <a:solidFill>
                  <a:srgbClr val="336699"/>
                </a:solidFill>
                <a:latin typeface="+mj-lt"/>
              </a:rPr>
              <a:t>U.S. federal government debt,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3971" name="TextBox 6"/>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5" name="Chart 4"/>
          <p:cNvGraphicFramePr>
            <a:graphicFrameLocks noGrp="1"/>
          </p:cNvGraphicFramePr>
          <p:nvPr>
            <p:extLst>
              <p:ext uri="{D42A27DB-BD31-4B8C-83A1-F6EECF244321}">
                <p14:modId xmlns:p14="http://schemas.microsoft.com/office/powerpoint/2010/main" val="1430679486"/>
              </p:ext>
            </p:extLst>
          </p:nvPr>
        </p:nvGraphicFramePr>
        <p:xfrm>
          <a:off x="680483" y="1201479"/>
          <a:ext cx="8463517" cy="5656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8073979"/>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Loanable funds supply curve</a:t>
            </a:r>
            <a:endParaRPr lang="en-US" sz="2700" dirty="0"/>
          </a:p>
        </p:txBody>
      </p:sp>
      <p:grpSp>
        <p:nvGrpSpPr>
          <p:cNvPr id="2" name="Group 3"/>
          <p:cNvGrpSpPr>
            <a:grpSpLocks/>
          </p:cNvGrpSpPr>
          <p:nvPr/>
        </p:nvGrpSpPr>
        <p:grpSpPr bwMode="auto">
          <a:xfrm>
            <a:off x="3200400" y="1235075"/>
            <a:ext cx="4495800" cy="4403725"/>
            <a:chOff x="336" y="816"/>
            <a:chExt cx="2832" cy="2774"/>
          </a:xfrm>
        </p:grpSpPr>
        <p:grpSp>
          <p:nvGrpSpPr>
            <p:cNvPr id="21511" name="Group 4"/>
            <p:cNvGrpSpPr>
              <a:grpSpLocks/>
            </p:cNvGrpSpPr>
            <p:nvPr/>
          </p:nvGrpSpPr>
          <p:grpSpPr bwMode="auto">
            <a:xfrm>
              <a:off x="611" y="951"/>
              <a:ext cx="2461" cy="2352"/>
              <a:chOff x="611" y="951"/>
              <a:chExt cx="3138" cy="2352"/>
            </a:xfrm>
          </p:grpSpPr>
          <p:sp>
            <p:nvSpPr>
              <p:cNvPr id="21514"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5"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1512"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1513"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114697"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114698" name="Object 2"/>
          <p:cNvGraphicFramePr>
            <a:graphicFrameLocks noChangeAspect="1"/>
          </p:cNvGraphicFramePr>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1506" name="Equation" r:id="rId4" imgW="1497950" imgH="241195" progId="Equation.DSMT4">
                  <p:embed/>
                </p:oleObj>
              </mc:Choice>
              <mc:Fallback>
                <p:oleObj name="Equation" r:id="rId4" imgW="1497950" imgH="241195" progId="Equation.DSMT4">
                  <p:embed/>
                  <p:pic>
                    <p:nvPicPr>
                      <p:cNvPr id="114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14699" name="Text Box 11"/>
          <p:cNvSpPr txBox="1">
            <a:spLocks noChangeArrowheads="1"/>
          </p:cNvSpPr>
          <p:nvPr/>
        </p:nvSpPr>
        <p:spPr bwMode="auto">
          <a:xfrm>
            <a:off x="365125" y="2003425"/>
            <a:ext cx="2520950" cy="19970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cs typeface="+mn-cs"/>
              </a:rPr>
              <a:t>National saving does not depend on </a:t>
            </a:r>
            <a:r>
              <a:rPr lang="en-US" sz="2500" b="1" i="1" dirty="0">
                <a:cs typeface="+mn-cs"/>
              </a:rPr>
              <a:t>r</a:t>
            </a:r>
            <a:r>
              <a:rPr lang="en-US" sz="2500" dirty="0">
                <a:cs typeface="+mn-cs"/>
              </a:rPr>
              <a:t>, </a:t>
            </a:r>
            <a:br>
              <a:rPr lang="en-US" sz="2500" dirty="0">
                <a:cs typeface="+mn-cs"/>
              </a:rPr>
            </a:br>
            <a:r>
              <a:rPr lang="en-US" sz="2500" dirty="0">
                <a:cs typeface="+mn-cs"/>
              </a:rPr>
              <a:t>so the supply curve is vertical.</a:t>
            </a:r>
          </a:p>
        </p:txBody>
      </p:sp>
    </p:spTree>
    <p:extLst>
      <p:ext uri="{BB962C8B-B14F-4D97-AF65-F5344CB8AC3E}">
        <p14:creationId xmlns:p14="http://schemas.microsoft.com/office/powerpoint/2010/main" val="1547406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4697"/>
                                        </p:tgtEl>
                                        <p:attrNameLst>
                                          <p:attrName>style.visibility</p:attrName>
                                        </p:attrNameLst>
                                      </p:cBhvr>
                                      <p:to>
                                        <p:strVal val="visible"/>
                                      </p:to>
                                    </p:set>
                                    <p:animEffect transition="in" filter="wipe(up)">
                                      <p:cBhvr>
                                        <p:cTn id="12" dur="500"/>
                                        <p:tgtEl>
                                          <p:spTgt spid="11469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wipe(left)">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699"/>
                                        </p:tgtEl>
                                        <p:attrNameLst>
                                          <p:attrName>style.visibility</p:attrName>
                                        </p:attrNameLst>
                                      </p:cBhvr>
                                      <p:to>
                                        <p:strVal val="visible"/>
                                      </p:to>
                                    </p:set>
                                    <p:animEffect transition="in" filter="fade">
                                      <p:cBhvr>
                                        <p:cTn id="21"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animBg="1"/>
      <p:bldP spid="11469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a:t>Loanable funds market equilibrium</a:t>
            </a:r>
            <a:endParaRPr lang="en-US" sz="2700" dirty="0"/>
          </a:p>
        </p:txBody>
      </p:sp>
      <p:grpSp>
        <p:nvGrpSpPr>
          <p:cNvPr id="22532" name="Group 3"/>
          <p:cNvGrpSpPr>
            <a:grpSpLocks/>
          </p:cNvGrpSpPr>
          <p:nvPr/>
        </p:nvGrpSpPr>
        <p:grpSpPr bwMode="auto">
          <a:xfrm>
            <a:off x="3200400" y="1235075"/>
            <a:ext cx="4495800" cy="4403725"/>
            <a:chOff x="336" y="816"/>
            <a:chExt cx="2832" cy="2774"/>
          </a:xfrm>
        </p:grpSpPr>
        <p:grpSp>
          <p:nvGrpSpPr>
            <p:cNvPr id="22546" name="Group 4"/>
            <p:cNvGrpSpPr>
              <a:grpSpLocks/>
            </p:cNvGrpSpPr>
            <p:nvPr/>
          </p:nvGrpSpPr>
          <p:grpSpPr bwMode="auto">
            <a:xfrm>
              <a:off x="611" y="951"/>
              <a:ext cx="2461" cy="2352"/>
              <a:chOff x="611" y="951"/>
              <a:chExt cx="3138" cy="2352"/>
            </a:xfrm>
          </p:grpSpPr>
          <p:sp>
            <p:nvSpPr>
              <p:cNvPr id="22549"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0"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2547"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2548"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22533"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 name="Group 10"/>
          <p:cNvGrpSpPr>
            <a:grpSpLocks/>
          </p:cNvGrpSpPr>
          <p:nvPr/>
        </p:nvGrpSpPr>
        <p:grpSpPr bwMode="auto">
          <a:xfrm>
            <a:off x="3962400" y="1920875"/>
            <a:ext cx="3594100" cy="3105150"/>
            <a:chOff x="3154" y="1354"/>
            <a:chExt cx="2264" cy="1956"/>
          </a:xfrm>
        </p:grpSpPr>
        <p:sp>
          <p:nvSpPr>
            <p:cNvPr id="22544" name="Line 11"/>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5" name="Text Box 12"/>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sp>
        <p:nvSpPr>
          <p:cNvPr id="116749" name="Line 13"/>
          <p:cNvSpPr>
            <a:spLocks noChangeShapeType="1"/>
          </p:cNvSpPr>
          <p:nvPr/>
        </p:nvSpPr>
        <p:spPr bwMode="auto">
          <a:xfrm flipH="1">
            <a:off x="3636963" y="3475038"/>
            <a:ext cx="1862137" cy="1587"/>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2530" name="Object 2"/>
          <p:cNvGraphicFramePr>
            <a:graphicFrameLocks noChangeAspect="1"/>
          </p:cNvGraphicFramePr>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2530" name="Equation" r:id="rId4" imgW="1497950" imgH="241195" progId="Equation.DSMT4">
                  <p:embed/>
                </p:oleObj>
              </mc:Choice>
              <mc:Fallback>
                <p:oleObj name="Equation" r:id="rId4" imgW="1497950" imgH="241195" progId="Equation.DSMT4">
                  <p:embed/>
                  <p:pic>
                    <p:nvPicPr>
                      <p:cNvPr id="225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5" name="Group 15"/>
          <p:cNvGrpSpPr>
            <a:grpSpLocks/>
          </p:cNvGrpSpPr>
          <p:nvPr/>
        </p:nvGrpSpPr>
        <p:grpSpPr bwMode="auto">
          <a:xfrm>
            <a:off x="381000" y="3124200"/>
            <a:ext cx="3240088" cy="831850"/>
            <a:chOff x="240" y="1968"/>
            <a:chExt cx="2041" cy="524"/>
          </a:xfrm>
        </p:grpSpPr>
        <p:sp>
          <p:nvSpPr>
            <p:cNvPr id="22542" name="Text Box 16"/>
            <p:cNvSpPr txBox="1">
              <a:spLocks noChangeArrowheads="1"/>
            </p:cNvSpPr>
            <p:nvPr/>
          </p:nvSpPr>
          <p:spPr bwMode="auto">
            <a:xfrm>
              <a:off x="240" y="1968"/>
              <a:ext cx="1488"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real interest rate</a:t>
              </a:r>
            </a:p>
          </p:txBody>
        </p:sp>
        <p:sp>
          <p:nvSpPr>
            <p:cNvPr id="22543" name="Line 17"/>
            <p:cNvSpPr>
              <a:spLocks noChangeShapeType="1"/>
            </p:cNvSpPr>
            <p:nvPr/>
          </p:nvSpPr>
          <p:spPr bwMode="auto">
            <a:xfrm>
              <a:off x="1725" y="2190"/>
              <a:ext cx="556" cy="0"/>
            </a:xfrm>
            <a:prstGeom prst="line">
              <a:avLst/>
            </a:prstGeom>
            <a:noFill/>
            <a:ln w="25400">
              <a:solidFill>
                <a:schemeClr val="tx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6" name="Group 18"/>
          <p:cNvGrpSpPr>
            <a:grpSpLocks/>
          </p:cNvGrpSpPr>
          <p:nvPr/>
        </p:nvGrpSpPr>
        <p:grpSpPr bwMode="auto">
          <a:xfrm>
            <a:off x="685800" y="5181600"/>
            <a:ext cx="4824413" cy="838200"/>
            <a:chOff x="432" y="3264"/>
            <a:chExt cx="3039" cy="528"/>
          </a:xfrm>
        </p:grpSpPr>
        <p:sp>
          <p:nvSpPr>
            <p:cNvPr id="22538" name="Text Box 19"/>
            <p:cNvSpPr txBox="1">
              <a:spLocks noChangeArrowheads="1"/>
            </p:cNvSpPr>
            <p:nvPr/>
          </p:nvSpPr>
          <p:spPr bwMode="auto">
            <a:xfrm>
              <a:off x="432" y="3268"/>
              <a:ext cx="1584"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level of investment</a:t>
              </a:r>
            </a:p>
          </p:txBody>
        </p:sp>
        <p:grpSp>
          <p:nvGrpSpPr>
            <p:cNvPr id="22539" name="Group 20"/>
            <p:cNvGrpSpPr>
              <a:grpSpLocks/>
            </p:cNvGrpSpPr>
            <p:nvPr/>
          </p:nvGrpSpPr>
          <p:grpSpPr bwMode="auto">
            <a:xfrm>
              <a:off x="2016" y="3264"/>
              <a:ext cx="1455" cy="336"/>
              <a:chOff x="2016" y="3264"/>
              <a:chExt cx="1488" cy="336"/>
            </a:xfrm>
          </p:grpSpPr>
          <p:sp>
            <p:nvSpPr>
              <p:cNvPr id="22540" name="Line 21"/>
              <p:cNvSpPr>
                <a:spLocks noChangeShapeType="1"/>
              </p:cNvSpPr>
              <p:nvPr/>
            </p:nvSpPr>
            <p:spPr bwMode="auto">
              <a:xfrm>
                <a:off x="2016" y="3600"/>
                <a:ext cx="1488"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1" name="Line 22"/>
              <p:cNvSpPr>
                <a:spLocks noChangeShapeType="1"/>
              </p:cNvSpPr>
              <p:nvPr/>
            </p:nvSpPr>
            <p:spPr bwMode="auto">
              <a:xfrm flipV="1">
                <a:off x="3504" y="3264"/>
                <a:ext cx="0" cy="336"/>
              </a:xfrm>
              <a:prstGeom prst="line">
                <a:avLst/>
              </a:prstGeom>
              <a:noFill/>
              <a:ln w="19050">
                <a:solidFill>
                  <a:schemeClr val="tx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val="4204976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6749"/>
                                        </p:tgtEl>
                                        <p:attrNameLst>
                                          <p:attrName>style.visibility</p:attrName>
                                        </p:attrNameLst>
                                      </p:cBhvr>
                                      <p:to>
                                        <p:strVal val="visible"/>
                                      </p:to>
                                    </p:set>
                                    <p:animEffect transition="in" filter="wipe(right)">
                                      <p:cBhvr>
                                        <p:cTn id="12" dur="500"/>
                                        <p:tgtEl>
                                          <p:spTgt spid="116749"/>
                                        </p:tgtEl>
                                      </p:cBhvr>
                                    </p:animEffect>
                                  </p:childTnLst>
                                </p:cTn>
                              </p:par>
                            </p:childTnLst>
                          </p:cTn>
                        </p:par>
                        <p:par>
                          <p:cTn id="13" fill="hold" nodeType="afterGroup">
                            <p:stCondLst>
                              <p:cond delay="500"/>
                            </p:stCondLst>
                            <p:childTnLst>
                              <p:par>
                                <p:cTn id="14" presetID="22" presetClass="entr" presetSubtype="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upRigh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4663" y="303213"/>
            <a:ext cx="7731125" cy="884237"/>
          </a:xfrm>
        </p:spPr>
        <p:txBody>
          <a:bodyPr/>
          <a:lstStyle/>
          <a:p>
            <a:pPr eaLnBrk="1" hangingPunct="1"/>
            <a:r>
              <a:rPr lang="en-US" dirty="0"/>
              <a:t>Returns to scale: a review</a:t>
            </a:r>
          </a:p>
        </p:txBody>
      </p:sp>
      <p:sp>
        <p:nvSpPr>
          <p:cNvPr id="32771" name="Rectangle 3"/>
          <p:cNvSpPr>
            <a:spLocks noGrp="1" noChangeArrowheads="1"/>
          </p:cNvSpPr>
          <p:nvPr>
            <p:ph type="body" idx="1"/>
          </p:nvPr>
        </p:nvSpPr>
        <p:spPr>
          <a:xfrm>
            <a:off x="619125" y="1344613"/>
            <a:ext cx="7686675" cy="4891087"/>
          </a:xfrm>
          <a:noFill/>
        </p:spPr>
        <p:txBody>
          <a:bodyPr/>
          <a:lstStyle/>
          <a:p>
            <a:pPr eaLnBrk="1" hangingPunct="1">
              <a:lnSpc>
                <a:spcPct val="110000"/>
              </a:lnSpc>
              <a:buFont typeface="Wingdings" pitchFamily="2" charset="2"/>
              <a:buNone/>
            </a:pPr>
            <a:r>
              <a:rPr lang="en-US" sz="2600" dirty="0"/>
              <a:t>Initially  </a:t>
            </a:r>
            <a:r>
              <a:rPr lang="en-US" sz="2600" b="1" i="1" dirty="0"/>
              <a:t>Y</a:t>
            </a:r>
            <a:r>
              <a:rPr lang="en-US" sz="2600" b="1" i="1" baseline="-25000" dirty="0"/>
              <a:t>1</a:t>
            </a:r>
            <a:r>
              <a:rPr lang="en-US" sz="2600" dirty="0"/>
              <a:t> = </a:t>
            </a:r>
            <a:r>
              <a:rPr lang="en-US" sz="2600" b="1" i="1" dirty="0"/>
              <a:t>F</a:t>
            </a:r>
            <a:r>
              <a:rPr lang="en-US" sz="1200" dirty="0"/>
              <a:t> </a:t>
            </a:r>
            <a:r>
              <a:rPr lang="en-US" sz="2600" dirty="0"/>
              <a:t>(</a:t>
            </a:r>
            <a:r>
              <a:rPr lang="en-US" sz="2600" b="1" i="1" dirty="0"/>
              <a:t>K</a:t>
            </a:r>
            <a:r>
              <a:rPr lang="en-US" sz="2600" b="1" i="1" baseline="-25000" dirty="0"/>
              <a:t>1</a:t>
            </a:r>
            <a:r>
              <a:rPr lang="en-US" sz="1200" dirty="0"/>
              <a:t> </a:t>
            </a:r>
            <a:r>
              <a:rPr lang="en-US" sz="2600" dirty="0"/>
              <a:t>,</a:t>
            </a:r>
            <a:r>
              <a:rPr lang="en-US" sz="1200" dirty="0"/>
              <a:t> </a:t>
            </a:r>
            <a:r>
              <a:rPr lang="en-US" sz="2600" b="1" i="1" dirty="0"/>
              <a:t>L</a:t>
            </a:r>
            <a:r>
              <a:rPr lang="en-US" sz="2600" b="1" i="1" baseline="-25000" dirty="0"/>
              <a:t>1</a:t>
            </a:r>
            <a:r>
              <a:rPr lang="en-US" sz="2600" dirty="0"/>
              <a:t> ) </a:t>
            </a:r>
          </a:p>
          <a:p>
            <a:pPr eaLnBrk="1" hangingPunct="1">
              <a:lnSpc>
                <a:spcPct val="110000"/>
              </a:lnSpc>
              <a:buFont typeface="Wingdings" pitchFamily="2" charset="2"/>
              <a:buNone/>
            </a:pPr>
            <a:r>
              <a:rPr lang="en-US" sz="2600" dirty="0"/>
              <a:t>Scale all inputs by the same factor </a:t>
            </a:r>
            <a:r>
              <a:rPr lang="en-US" sz="2600" b="1" i="1" dirty="0"/>
              <a:t>z</a:t>
            </a:r>
            <a:r>
              <a:rPr lang="en-US" sz="2600" i="1" dirty="0"/>
              <a:t>:</a:t>
            </a:r>
          </a:p>
          <a:p>
            <a:pPr eaLnBrk="1" hangingPunct="1">
              <a:lnSpc>
                <a:spcPct val="110000"/>
              </a:lnSpc>
              <a:buFont typeface="Wingdings" pitchFamily="2" charset="2"/>
              <a:buNone/>
            </a:pPr>
            <a:r>
              <a:rPr lang="en-US" sz="2600" dirty="0"/>
              <a:t> </a:t>
            </a:r>
            <a:r>
              <a:rPr lang="en-US" sz="2600" b="1" i="1" dirty="0"/>
              <a:t>K</a:t>
            </a:r>
            <a:r>
              <a:rPr lang="en-US" sz="2600" b="1" i="1" baseline="-25000" dirty="0"/>
              <a:t>2 </a:t>
            </a:r>
            <a:r>
              <a:rPr lang="en-US" sz="2600" dirty="0"/>
              <a:t>= </a:t>
            </a:r>
            <a:r>
              <a:rPr lang="en-US" sz="2600" b="1" i="1" dirty="0"/>
              <a:t>zK</a:t>
            </a:r>
            <a:r>
              <a:rPr lang="en-US" sz="2600" b="1" i="1" baseline="-25000" dirty="0"/>
              <a:t>1  </a:t>
            </a:r>
            <a:r>
              <a:rPr lang="en-US" sz="2600" dirty="0"/>
              <a:t>and </a:t>
            </a:r>
            <a:r>
              <a:rPr lang="en-US" sz="2600" b="1" i="1" dirty="0"/>
              <a:t>L</a:t>
            </a:r>
            <a:r>
              <a:rPr lang="en-US" sz="2600" b="1" i="1" baseline="-25000" dirty="0"/>
              <a:t>2 </a:t>
            </a:r>
            <a:r>
              <a:rPr lang="en-US" sz="2600" dirty="0"/>
              <a:t>= </a:t>
            </a:r>
            <a:r>
              <a:rPr lang="en-US" sz="2600" b="1" i="1" dirty="0"/>
              <a:t>zL</a:t>
            </a:r>
            <a:r>
              <a:rPr lang="en-US" sz="2600" b="1" i="1" baseline="-25000" dirty="0"/>
              <a:t>1 </a:t>
            </a:r>
          </a:p>
          <a:p>
            <a:pPr eaLnBrk="1" hangingPunct="1">
              <a:lnSpc>
                <a:spcPct val="110000"/>
              </a:lnSpc>
              <a:buFont typeface="Wingdings" pitchFamily="2" charset="2"/>
              <a:buNone/>
            </a:pPr>
            <a:r>
              <a:rPr lang="en-US" sz="2600" dirty="0"/>
              <a:t>	</a:t>
            </a:r>
            <a:r>
              <a:rPr lang="en-US" sz="2200" dirty="0"/>
              <a:t>(</a:t>
            </a:r>
            <a:r>
              <a:rPr lang="en-US" sz="2200" i="1" dirty="0"/>
              <a:t>e.g.</a:t>
            </a:r>
            <a:r>
              <a:rPr lang="en-US" sz="2200" dirty="0"/>
              <a:t>, if </a:t>
            </a:r>
            <a:r>
              <a:rPr lang="en-US" sz="2200" b="1" i="1" dirty="0"/>
              <a:t>z</a:t>
            </a:r>
            <a:r>
              <a:rPr lang="en-US" sz="2200" dirty="0"/>
              <a:t> = 1.2, then all inputs are increased by 20%)</a:t>
            </a:r>
          </a:p>
          <a:p>
            <a:pPr eaLnBrk="1" hangingPunct="1">
              <a:lnSpc>
                <a:spcPct val="110000"/>
              </a:lnSpc>
              <a:buFont typeface="Wingdings" pitchFamily="2" charset="2"/>
              <a:buNone/>
            </a:pPr>
            <a:r>
              <a:rPr lang="en-US" sz="2600" dirty="0"/>
              <a:t>What happens to output, </a:t>
            </a:r>
            <a:r>
              <a:rPr lang="en-US" sz="2600" b="1" i="1" dirty="0"/>
              <a:t>Y</a:t>
            </a:r>
            <a:r>
              <a:rPr lang="en-US" sz="2600" b="1" i="1" baseline="-25000" dirty="0"/>
              <a:t>2</a:t>
            </a:r>
            <a:r>
              <a:rPr lang="en-US" sz="2600" dirty="0"/>
              <a:t> = </a:t>
            </a:r>
            <a:r>
              <a:rPr lang="en-US" sz="2600" b="1" i="1" dirty="0"/>
              <a:t>F </a:t>
            </a:r>
            <a:r>
              <a:rPr lang="en-US" sz="2600" dirty="0"/>
              <a:t>(</a:t>
            </a:r>
            <a:r>
              <a:rPr lang="en-US" sz="2600" b="1" i="1" dirty="0"/>
              <a:t>K</a:t>
            </a:r>
            <a:r>
              <a:rPr lang="en-US" sz="2600" b="1" i="1" baseline="-25000" dirty="0"/>
              <a:t>2</a:t>
            </a:r>
            <a:r>
              <a:rPr lang="en-US" sz="2600" dirty="0"/>
              <a:t>,</a:t>
            </a:r>
            <a:r>
              <a:rPr lang="en-US" sz="1200" dirty="0"/>
              <a:t> </a:t>
            </a:r>
            <a:r>
              <a:rPr lang="en-US" sz="2600" b="1" i="1" dirty="0"/>
              <a:t>L</a:t>
            </a:r>
            <a:r>
              <a:rPr lang="en-US" sz="2600" b="1" i="1" baseline="-25000" dirty="0"/>
              <a:t>2</a:t>
            </a:r>
            <a:r>
              <a:rPr lang="en-US" sz="1200" dirty="0"/>
              <a:t> </a:t>
            </a:r>
            <a:r>
              <a:rPr lang="en-US" sz="2600" dirty="0"/>
              <a:t>)? </a:t>
            </a:r>
          </a:p>
          <a:p>
            <a:pPr eaLnBrk="1" hangingPunct="1">
              <a:lnSpc>
                <a:spcPct val="110000"/>
              </a:lnSpc>
              <a:buSzTx/>
            </a:pPr>
            <a:r>
              <a:rPr lang="en-US" sz="2600" dirty="0"/>
              <a:t>If </a:t>
            </a:r>
            <a:r>
              <a:rPr lang="en-US" sz="2600" b="1" dirty="0">
                <a:solidFill>
                  <a:srgbClr val="CC0000"/>
                </a:solidFill>
              </a:rPr>
              <a:t>constant returns to scale</a:t>
            </a:r>
            <a:r>
              <a:rPr lang="en-US" sz="2600" dirty="0"/>
              <a:t>, </a:t>
            </a:r>
            <a:r>
              <a:rPr lang="en-US" sz="2600" b="1" i="1" dirty="0"/>
              <a:t>Y</a:t>
            </a:r>
            <a:r>
              <a:rPr lang="en-US" sz="2600" b="1" i="1" baseline="-25000" dirty="0"/>
              <a:t>2</a:t>
            </a:r>
            <a:r>
              <a:rPr lang="en-US" sz="2600" dirty="0"/>
              <a:t> =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increasing returns to scale</a:t>
            </a:r>
            <a:r>
              <a:rPr lang="en-US" sz="2600" dirty="0"/>
              <a:t>, </a:t>
            </a:r>
            <a:r>
              <a:rPr lang="en-US" sz="2600" b="1" i="1" dirty="0"/>
              <a:t>Y</a:t>
            </a:r>
            <a:r>
              <a:rPr lang="en-US" sz="2600" b="1" i="1" baseline="-25000" dirty="0"/>
              <a:t>2</a:t>
            </a:r>
            <a:r>
              <a:rPr lang="en-US" sz="2600" dirty="0"/>
              <a:t> &gt;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decreasing returns to scale</a:t>
            </a:r>
            <a:r>
              <a:rPr lang="en-US" sz="2600" dirty="0"/>
              <a:t>, </a:t>
            </a:r>
            <a:r>
              <a:rPr lang="en-US" sz="2600" b="1" i="1" dirty="0"/>
              <a:t>Y</a:t>
            </a:r>
            <a:r>
              <a:rPr lang="en-US" sz="2600" b="1" i="1" baseline="-25000" dirty="0"/>
              <a:t>2</a:t>
            </a:r>
            <a:r>
              <a:rPr lang="en-US" sz="2600" dirty="0"/>
              <a:t> &lt; </a:t>
            </a:r>
            <a:r>
              <a:rPr lang="en-US" sz="2600" b="1" i="1" dirty="0"/>
              <a:t>zY</a:t>
            </a:r>
            <a:r>
              <a:rPr lang="en-US" sz="2600" b="1" i="1" baseline="-25000" dirty="0"/>
              <a:t>1</a:t>
            </a:r>
            <a:r>
              <a:rPr lang="en-US" sz="2600" dirty="0"/>
              <a:t> </a:t>
            </a:r>
          </a:p>
        </p:txBody>
      </p:sp>
    </p:spTree>
    <p:extLst>
      <p:ext uri="{BB962C8B-B14F-4D97-AF65-F5344CB8AC3E}">
        <p14:creationId xmlns:p14="http://schemas.microsoft.com/office/powerpoint/2010/main" val="3211567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wipe(left)">
                                      <p:cBhvr>
                                        <p:cTn id="32" dur="500"/>
                                        <p:tgtEl>
                                          <p:spTgt spid="32771">
                                            <p:txEl>
                                              <p:pRg st="5" end="5"/>
                                            </p:txEl>
                                          </p:spTgt>
                                        </p:tgtEl>
                                      </p:cBhvr>
                                    </p:animEffect>
                                  </p:childTnLst>
                                  <p:subTnLst>
                                    <p:animClr clrSpc="rgb" dir="cw">
                                      <p:cBhvr override="childStyle">
                                        <p:cTn dur="1" fill="hold" display="0" masterRel="nextClick" afterEffect="1"/>
                                        <p:tgtEl>
                                          <p:spTgt spid="32771">
                                            <p:txEl>
                                              <p:pRg st="5" end="5"/>
                                            </p:txEl>
                                          </p:spTgt>
                                        </p:tgtEl>
                                        <p:attrNameLst>
                                          <p:attrName>ppt_c</p:attrName>
                                        </p:attrNameLst>
                                      </p:cBhvr>
                                      <p:to>
                                        <a:schemeClr val="tx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wipe(left)">
                                      <p:cBhvr>
                                        <p:cTn id="37" dur="500"/>
                                        <p:tgtEl>
                                          <p:spTgt spid="32771">
                                            <p:txEl>
                                              <p:pRg st="6" end="6"/>
                                            </p:txEl>
                                          </p:spTgt>
                                        </p:tgtEl>
                                      </p:cBhvr>
                                    </p:animEffect>
                                  </p:childTnLst>
                                  <p:subTnLst>
                                    <p:animClr clrSpc="rgb" dir="cw">
                                      <p:cBhvr override="childStyle">
                                        <p:cTn dur="1" fill="hold" display="0" masterRel="nextClick" afterEffect="1"/>
                                        <p:tgtEl>
                                          <p:spTgt spid="32771">
                                            <p:txEl>
                                              <p:pRg st="6" end="6"/>
                                            </p:txEl>
                                          </p:spTgt>
                                        </p:tgtEl>
                                        <p:attrNameLst>
                                          <p:attrName>ppt_c</p:attrName>
                                        </p:attrNameLst>
                                      </p:cBhvr>
                                      <p:to>
                                        <a:schemeClr val="tx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wipe(left)">
                                      <p:cBhvr>
                                        <p:cTn id="42"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11175" y="236538"/>
            <a:ext cx="7939088" cy="869950"/>
          </a:xfrm>
        </p:spPr>
        <p:txBody>
          <a:bodyPr/>
          <a:lstStyle/>
          <a:p>
            <a:pPr eaLnBrk="1" hangingPunct="1"/>
            <a:r>
              <a:rPr lang="en-US" dirty="0"/>
              <a:t>The special role of </a:t>
            </a:r>
            <a:r>
              <a:rPr lang="en-US" sz="3500" i="1" dirty="0"/>
              <a:t>r</a:t>
            </a:r>
          </a:p>
        </p:txBody>
      </p:sp>
      <p:sp>
        <p:nvSpPr>
          <p:cNvPr id="76803" name="Rectangle 3"/>
          <p:cNvSpPr>
            <a:spLocks noGrp="1" noChangeArrowheads="1"/>
          </p:cNvSpPr>
          <p:nvPr>
            <p:ph type="body" idx="1"/>
          </p:nvPr>
        </p:nvSpPr>
        <p:spPr>
          <a:xfrm>
            <a:off x="742950" y="1300163"/>
            <a:ext cx="8001000" cy="4953000"/>
          </a:xfrm>
          <a:solidFill>
            <a:srgbClr val="FFFFFF"/>
          </a:solidFill>
          <a:ln>
            <a:solidFill>
              <a:srgbClr val="003399"/>
            </a:solidFill>
          </a:ln>
          <a:effectLst>
            <a:outerShdw blurRad="50800" dist="38100" dir="2700000" algn="tl" rotWithShape="0">
              <a:prstClr val="black">
                <a:alpha val="40000"/>
              </a:prstClr>
            </a:outerShdw>
          </a:effectLst>
        </p:spPr>
        <p:txBody>
          <a:bodyPr/>
          <a:lstStyle/>
          <a:p>
            <a:pPr marL="55563" indent="0" eaLnBrk="1" hangingPunct="1">
              <a:buClr>
                <a:srgbClr val="D60093"/>
              </a:buClr>
              <a:buSzPct val="80000"/>
              <a:buFont typeface="Wingdings" pitchFamily="2" charset="2"/>
              <a:buNone/>
              <a:tabLst>
                <a:tab pos="517525" algn="l"/>
              </a:tabLst>
              <a:defRPr/>
            </a:pPr>
            <a:r>
              <a:rPr lang="en-US" sz="2600" b="1" i="1" dirty="0"/>
              <a:t>r</a:t>
            </a:r>
            <a:r>
              <a:rPr lang="en-US" sz="2600" dirty="0"/>
              <a:t> adjusts to equilibrate the goods market </a:t>
            </a:r>
            <a:r>
              <a:rPr lang="en-US" sz="2600" i="1" dirty="0"/>
              <a:t>and</a:t>
            </a:r>
            <a:r>
              <a:rPr lang="en-US" sz="2600" dirty="0"/>
              <a:t> the loanable funds market simultaneously: </a:t>
            </a:r>
          </a:p>
          <a:p>
            <a:pPr marL="55563" indent="0" eaLnBrk="1" hangingPunct="1">
              <a:buClr>
                <a:srgbClr val="D60093"/>
              </a:buClr>
              <a:buSzPct val="80000"/>
              <a:buFont typeface="Wingdings" pitchFamily="2" charset="2"/>
              <a:buNone/>
              <a:tabLst>
                <a:tab pos="517525" algn="l"/>
              </a:tabLst>
              <a:defRPr/>
            </a:pPr>
            <a:r>
              <a:rPr lang="en-US" sz="2600" dirty="0"/>
              <a:t>	If L.F. market in equilibrium, then</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G</a:t>
            </a:r>
            <a:r>
              <a:rPr lang="en-US" sz="2600" b="1" i="1" dirty="0"/>
              <a:t> </a:t>
            </a:r>
            <a:r>
              <a:rPr lang="en-US" sz="2600" dirty="0"/>
              <a:t>= </a:t>
            </a:r>
            <a:r>
              <a:rPr lang="en-US" sz="2600" b="1" i="1" dirty="0">
                <a:latin typeface="Tahoma" pitchFamily="34" charset="0"/>
              </a:rPr>
              <a:t>I</a:t>
            </a:r>
            <a:r>
              <a:rPr lang="en-US" sz="2600" dirty="0"/>
              <a:t> </a:t>
            </a:r>
            <a:endParaRPr lang="en-US" sz="2600" b="1" i="1" dirty="0"/>
          </a:p>
          <a:p>
            <a:pPr marL="55563" indent="0" eaLnBrk="1" hangingPunct="1">
              <a:buFont typeface="Wingdings" pitchFamily="2" charset="2"/>
              <a:buNone/>
              <a:tabLst>
                <a:tab pos="517525" algn="l"/>
              </a:tabLst>
              <a:defRPr/>
            </a:pPr>
            <a:r>
              <a:rPr lang="en-US" sz="2600" dirty="0"/>
              <a:t>	Add (</a:t>
            </a:r>
            <a:r>
              <a:rPr lang="en-US" sz="2600" b="1" i="1" dirty="0">
                <a:latin typeface="Tahoma" pitchFamily="34" charset="0"/>
              </a:rPr>
              <a:t>C</a:t>
            </a:r>
            <a:r>
              <a:rPr lang="en-US" sz="2600" b="1" i="1" dirty="0"/>
              <a:t> </a:t>
            </a:r>
            <a:r>
              <a:rPr lang="en-US" sz="2600" dirty="0"/>
              <a:t>+</a:t>
            </a:r>
            <a:r>
              <a:rPr lang="en-US" sz="2600" b="1" i="1" dirty="0">
                <a:latin typeface="Tahoma" pitchFamily="34" charset="0"/>
              </a:rPr>
              <a:t>G</a:t>
            </a:r>
            <a:r>
              <a:rPr lang="en-US" sz="2600" b="1" i="1" dirty="0"/>
              <a:t> </a:t>
            </a:r>
            <a:r>
              <a:rPr lang="en-US" sz="2600" dirty="0"/>
              <a:t>) to both sides to get</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I</a:t>
            </a:r>
            <a:r>
              <a:rPr lang="en-US" sz="2600" dirty="0"/>
              <a:t> + </a:t>
            </a:r>
            <a:r>
              <a:rPr lang="en-US" sz="2600" b="1" i="1" dirty="0">
                <a:latin typeface="Tahoma" pitchFamily="34" charset="0"/>
              </a:rPr>
              <a:t>G</a:t>
            </a:r>
            <a:r>
              <a:rPr lang="en-US" sz="2600" dirty="0"/>
              <a:t>  </a:t>
            </a:r>
            <a:r>
              <a:rPr lang="en-US" sz="2600" i="1" dirty="0"/>
              <a:t>(goods market </a:t>
            </a:r>
            <a:r>
              <a:rPr lang="en-US" sz="2600" i="1" dirty="0" err="1"/>
              <a:t>eq’m</a:t>
            </a:r>
            <a:r>
              <a:rPr lang="en-US" sz="2600" i="1" dirty="0"/>
              <a:t>)</a:t>
            </a:r>
          </a:p>
          <a:p>
            <a:pPr marL="55563" indent="0" eaLnBrk="1" hangingPunct="1">
              <a:buClr>
                <a:srgbClr val="D60093"/>
              </a:buClr>
              <a:buSzPct val="80000"/>
              <a:buFont typeface="Wingdings" pitchFamily="2" charset="2"/>
              <a:buNone/>
              <a:tabLst>
                <a:tab pos="517525" algn="l"/>
              </a:tabLst>
              <a:defRPr/>
            </a:pPr>
            <a:r>
              <a:rPr lang="en-US" sz="2600" dirty="0"/>
              <a:t>Thus, </a:t>
            </a:r>
          </a:p>
        </p:txBody>
      </p:sp>
      <p:grpSp>
        <p:nvGrpSpPr>
          <p:cNvPr id="2" name="Group 4"/>
          <p:cNvGrpSpPr>
            <a:grpSpLocks/>
          </p:cNvGrpSpPr>
          <p:nvPr/>
        </p:nvGrpSpPr>
        <p:grpSpPr bwMode="auto">
          <a:xfrm>
            <a:off x="2266950" y="4992688"/>
            <a:ext cx="5638800" cy="914400"/>
            <a:chOff x="1584" y="3360"/>
            <a:chExt cx="3552" cy="576"/>
          </a:xfrm>
        </p:grpSpPr>
        <p:sp>
          <p:nvSpPr>
            <p:cNvPr id="23558" name="Text Box 5"/>
            <p:cNvSpPr txBox="1">
              <a:spLocks noChangeArrowheads="1"/>
            </p:cNvSpPr>
            <p:nvPr/>
          </p:nvSpPr>
          <p:spPr bwMode="auto">
            <a:xfrm>
              <a:off x="1584" y="3360"/>
              <a:ext cx="1248" cy="576"/>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L.F. market</a:t>
              </a:r>
            </a:p>
          </p:txBody>
        </p:sp>
        <p:sp>
          <p:nvSpPr>
            <p:cNvPr id="23559" name="Text Box 6"/>
            <p:cNvSpPr txBox="1">
              <a:spLocks noChangeArrowheads="1"/>
            </p:cNvSpPr>
            <p:nvPr/>
          </p:nvSpPr>
          <p:spPr bwMode="auto">
            <a:xfrm>
              <a:off x="3600" y="3360"/>
              <a:ext cx="1536" cy="576"/>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goods market</a:t>
              </a:r>
            </a:p>
          </p:txBody>
        </p:sp>
        <p:graphicFrame>
          <p:nvGraphicFramePr>
            <p:cNvPr id="23554" name="Object 2"/>
            <p:cNvGraphicFramePr>
              <a:graphicFrameLocks noChangeAspect="1"/>
            </p:cNvGraphicFramePr>
            <p:nvPr/>
          </p:nvGraphicFramePr>
          <p:xfrm>
            <a:off x="2928" y="3444"/>
            <a:ext cx="624" cy="444"/>
          </p:xfrm>
          <a:graphic>
            <a:graphicData uri="http://schemas.openxmlformats.org/presentationml/2006/ole">
              <mc:AlternateContent xmlns:mc="http://schemas.openxmlformats.org/markup-compatibility/2006">
                <mc:Choice xmlns:v="urn:schemas-microsoft-com:vml" Requires="v">
                  <p:oleObj spid="_x0000_s23554" name="Equation" r:id="rId4" imgW="215713" imgH="152268" progId="Equation.DSMT4">
                    <p:embed/>
                  </p:oleObj>
                </mc:Choice>
                <mc:Fallback>
                  <p:oleObj name="Equation" r:id="rId4" imgW="215713" imgH="152268" progId="Equation.DSMT4">
                    <p:embed/>
                    <p:pic>
                      <p:nvPicPr>
                        <p:cNvPr id="2355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3444"/>
                          <a:ext cx="624" cy="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718053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en-US" i="1" dirty="0"/>
              <a:t>Digression:</a:t>
            </a:r>
            <a:r>
              <a:rPr lang="en-US" dirty="0"/>
              <a:t>  mastering models</a:t>
            </a:r>
          </a:p>
        </p:txBody>
      </p:sp>
      <p:sp>
        <p:nvSpPr>
          <p:cNvPr id="84995" name="Rectangle 5"/>
          <p:cNvSpPr>
            <a:spLocks noGrp="1" noChangeArrowheads="1"/>
          </p:cNvSpPr>
          <p:nvPr>
            <p:ph type="body" idx="1"/>
          </p:nvPr>
        </p:nvSpPr>
        <p:spPr>
          <a:xfrm>
            <a:off x="523875" y="1322388"/>
            <a:ext cx="8229600" cy="4973637"/>
          </a:xfrm>
        </p:spPr>
        <p:txBody>
          <a:bodyPr/>
          <a:lstStyle/>
          <a:p>
            <a:pPr marL="457200" indent="-457200" eaLnBrk="1" hangingPunct="1">
              <a:buFont typeface="Wingdings" pitchFamily="2" charset="2"/>
              <a:buNone/>
            </a:pPr>
            <a:r>
              <a:rPr lang="en-US" dirty="0"/>
              <a:t>To master a model, be sure to know:</a:t>
            </a:r>
          </a:p>
          <a:p>
            <a:pPr marL="457200" indent="-457200" eaLnBrk="1" hangingPunct="1">
              <a:buFont typeface="Wingdings" pitchFamily="2" charset="2"/>
              <a:buNone/>
            </a:pPr>
            <a:r>
              <a:rPr lang="en-US" dirty="0"/>
              <a:t>1.	Which of its variables are endogenous and which are exogenous.</a:t>
            </a:r>
          </a:p>
          <a:p>
            <a:pPr marL="457200" indent="-457200" eaLnBrk="1" hangingPunct="1">
              <a:buFont typeface="Wingdings" pitchFamily="2" charset="2"/>
              <a:buNone/>
            </a:pPr>
            <a:r>
              <a:rPr lang="en-US" dirty="0"/>
              <a:t>2.	For each curve in the diagram, know:</a:t>
            </a:r>
          </a:p>
          <a:p>
            <a:pPr marL="966788" lvl="1" indent="-395288" eaLnBrk="1" hangingPunct="1">
              <a:lnSpc>
                <a:spcPct val="105000"/>
              </a:lnSpc>
              <a:buFont typeface="Wingdings" pitchFamily="2" charset="2"/>
              <a:buNone/>
            </a:pPr>
            <a:r>
              <a:rPr lang="en-US" dirty="0"/>
              <a:t>a.	definition</a:t>
            </a:r>
          </a:p>
          <a:p>
            <a:pPr marL="966788" lvl="1" indent="-395288" eaLnBrk="1" hangingPunct="1">
              <a:lnSpc>
                <a:spcPct val="105000"/>
              </a:lnSpc>
              <a:buFont typeface="Wingdings" pitchFamily="2" charset="2"/>
              <a:buNone/>
            </a:pPr>
            <a:r>
              <a:rPr lang="en-US" dirty="0"/>
              <a:t>b.	intuition for slope</a:t>
            </a:r>
          </a:p>
          <a:p>
            <a:pPr marL="966788" lvl="1" indent="-395288" eaLnBrk="1" hangingPunct="1">
              <a:lnSpc>
                <a:spcPct val="105000"/>
              </a:lnSpc>
              <a:buFont typeface="Wingdings" pitchFamily="2" charset="2"/>
              <a:buNone/>
            </a:pPr>
            <a:r>
              <a:rPr lang="en-US" dirty="0"/>
              <a:t>c.	all the things that can shift the curve</a:t>
            </a:r>
          </a:p>
          <a:p>
            <a:pPr marL="457200" indent="-457200" eaLnBrk="1" hangingPunct="1">
              <a:buFont typeface="Wingdings" pitchFamily="2" charset="2"/>
              <a:buNone/>
            </a:pPr>
            <a:r>
              <a:rPr lang="en-US" dirty="0"/>
              <a:t>3.	Use the model to analyze the effects of each item in 2c.</a:t>
            </a:r>
          </a:p>
        </p:txBody>
      </p:sp>
    </p:spTree>
    <p:extLst>
      <p:ext uri="{BB962C8B-B14F-4D97-AF65-F5344CB8AC3E}">
        <p14:creationId xmlns:p14="http://schemas.microsoft.com/office/powerpoint/2010/main" val="4044241750"/>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dirty="0"/>
              <a:t>Mastering the loanable funds model</a:t>
            </a:r>
          </a:p>
        </p:txBody>
      </p:sp>
      <p:sp>
        <p:nvSpPr>
          <p:cNvPr id="122885" name="Rectangle 5"/>
          <p:cNvSpPr>
            <a:spLocks noGrp="1" noChangeArrowheads="1"/>
          </p:cNvSpPr>
          <p:nvPr>
            <p:ph type="body" idx="1"/>
          </p:nvPr>
        </p:nvSpPr>
        <p:spPr/>
        <p:txBody>
          <a:bodyPr/>
          <a:lstStyle/>
          <a:p>
            <a:pPr eaLnBrk="1" hangingPunct="1">
              <a:buFont typeface="Wingdings" pitchFamily="2" charset="2"/>
              <a:buNone/>
            </a:pPr>
            <a:r>
              <a:rPr lang="en-US" dirty="0"/>
              <a:t>Things that shift the saving curve:</a:t>
            </a:r>
          </a:p>
          <a:p>
            <a:pPr lvl="1" eaLnBrk="1" hangingPunct="1"/>
            <a:r>
              <a:rPr lang="en-US" dirty="0"/>
              <a:t>public saving </a:t>
            </a:r>
          </a:p>
          <a:p>
            <a:pPr lvl="2" eaLnBrk="1" hangingPunct="1"/>
            <a:r>
              <a:rPr lang="en-US" dirty="0"/>
              <a:t>fiscal policy: changes in </a:t>
            </a:r>
            <a:r>
              <a:rPr lang="en-US" b="1" i="1" dirty="0"/>
              <a:t>G</a:t>
            </a:r>
            <a:r>
              <a:rPr lang="en-US" dirty="0"/>
              <a:t> or </a:t>
            </a:r>
            <a:r>
              <a:rPr lang="en-US" b="1" i="1" dirty="0"/>
              <a:t>T</a:t>
            </a:r>
          </a:p>
          <a:p>
            <a:pPr lvl="1" eaLnBrk="1" hangingPunct="1"/>
            <a:r>
              <a:rPr lang="en-US" dirty="0"/>
              <a:t>private saving</a:t>
            </a:r>
          </a:p>
          <a:p>
            <a:pPr lvl="2" eaLnBrk="1" hangingPunct="1"/>
            <a:r>
              <a:rPr lang="en-US" dirty="0"/>
              <a:t>preferences</a:t>
            </a:r>
          </a:p>
          <a:p>
            <a:pPr lvl="2" eaLnBrk="1" hangingPunct="1"/>
            <a:r>
              <a:rPr lang="en-US" dirty="0"/>
              <a:t>tax laws that affect saving</a:t>
            </a:r>
          </a:p>
          <a:p>
            <a:pPr lvl="3" eaLnBrk="1" hangingPunct="1"/>
            <a:r>
              <a:rPr lang="en-US" dirty="0"/>
              <a:t>401(k)</a:t>
            </a:r>
          </a:p>
          <a:p>
            <a:pPr lvl="3" eaLnBrk="1" hangingPunct="1"/>
            <a:r>
              <a:rPr lang="en-US" dirty="0"/>
              <a:t>IRA</a:t>
            </a:r>
          </a:p>
          <a:p>
            <a:pPr lvl="3" eaLnBrk="1" hangingPunct="1"/>
            <a:r>
              <a:rPr lang="en-US" dirty="0"/>
              <a:t>replace income tax with consumption tax</a:t>
            </a:r>
          </a:p>
        </p:txBody>
      </p:sp>
    </p:spTree>
    <p:extLst>
      <p:ext uri="{BB962C8B-B14F-4D97-AF65-F5344CB8AC3E}">
        <p14:creationId xmlns:p14="http://schemas.microsoft.com/office/powerpoint/2010/main" val="2735675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wipe(left)">
                                      <p:cBhvr>
                                        <p:cTn id="7" dur="500"/>
                                        <p:tgtEl>
                                          <p:spTgt spid="1228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5">
                                            <p:txEl>
                                              <p:pRg st="1" end="1"/>
                                            </p:txEl>
                                          </p:spTgt>
                                        </p:tgtEl>
                                        <p:attrNameLst>
                                          <p:attrName>style.visibility</p:attrName>
                                        </p:attrNameLst>
                                      </p:cBhvr>
                                      <p:to>
                                        <p:strVal val="visible"/>
                                      </p:to>
                                    </p:set>
                                    <p:animEffect transition="in" filter="wipe(left)">
                                      <p:cBhvr>
                                        <p:cTn id="12" dur="500"/>
                                        <p:tgtEl>
                                          <p:spTgt spid="1228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5">
                                            <p:txEl>
                                              <p:pRg st="2" end="2"/>
                                            </p:txEl>
                                          </p:spTgt>
                                        </p:tgtEl>
                                        <p:attrNameLst>
                                          <p:attrName>style.visibility</p:attrName>
                                        </p:attrNameLst>
                                      </p:cBhvr>
                                      <p:to>
                                        <p:strVal val="visible"/>
                                      </p:to>
                                    </p:set>
                                    <p:animEffect transition="in" filter="wipe(left)">
                                      <p:cBhvr>
                                        <p:cTn id="17" dur="500"/>
                                        <p:tgtEl>
                                          <p:spTgt spid="1228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5">
                                            <p:txEl>
                                              <p:pRg st="3" end="3"/>
                                            </p:txEl>
                                          </p:spTgt>
                                        </p:tgtEl>
                                        <p:attrNameLst>
                                          <p:attrName>style.visibility</p:attrName>
                                        </p:attrNameLst>
                                      </p:cBhvr>
                                      <p:to>
                                        <p:strVal val="visible"/>
                                      </p:to>
                                    </p:set>
                                    <p:animEffect transition="in" filter="wipe(left)">
                                      <p:cBhvr>
                                        <p:cTn id="22" dur="500"/>
                                        <p:tgtEl>
                                          <p:spTgt spid="1228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5">
                                            <p:txEl>
                                              <p:pRg st="4" end="4"/>
                                            </p:txEl>
                                          </p:spTgt>
                                        </p:tgtEl>
                                        <p:attrNameLst>
                                          <p:attrName>style.visibility</p:attrName>
                                        </p:attrNameLst>
                                      </p:cBhvr>
                                      <p:to>
                                        <p:strVal val="visible"/>
                                      </p:to>
                                    </p:set>
                                    <p:animEffect transition="in" filter="wipe(left)">
                                      <p:cBhvr>
                                        <p:cTn id="27" dur="500"/>
                                        <p:tgtEl>
                                          <p:spTgt spid="12288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885">
                                            <p:txEl>
                                              <p:pRg st="5" end="5"/>
                                            </p:txEl>
                                          </p:spTgt>
                                        </p:tgtEl>
                                        <p:attrNameLst>
                                          <p:attrName>style.visibility</p:attrName>
                                        </p:attrNameLst>
                                      </p:cBhvr>
                                      <p:to>
                                        <p:strVal val="visible"/>
                                      </p:to>
                                    </p:set>
                                    <p:animEffect transition="in" filter="wipe(left)">
                                      <p:cBhvr>
                                        <p:cTn id="32" dur="500"/>
                                        <p:tgtEl>
                                          <p:spTgt spid="12288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885">
                                            <p:txEl>
                                              <p:pRg st="6" end="6"/>
                                            </p:txEl>
                                          </p:spTgt>
                                        </p:tgtEl>
                                        <p:attrNameLst>
                                          <p:attrName>style.visibility</p:attrName>
                                        </p:attrNameLst>
                                      </p:cBhvr>
                                      <p:to>
                                        <p:strVal val="visible"/>
                                      </p:to>
                                    </p:set>
                                    <p:animEffect transition="in" filter="wipe(left)">
                                      <p:cBhvr>
                                        <p:cTn id="37" dur="500"/>
                                        <p:tgtEl>
                                          <p:spTgt spid="12288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885">
                                            <p:txEl>
                                              <p:pRg st="7" end="7"/>
                                            </p:txEl>
                                          </p:spTgt>
                                        </p:tgtEl>
                                        <p:attrNameLst>
                                          <p:attrName>style.visibility</p:attrName>
                                        </p:attrNameLst>
                                      </p:cBhvr>
                                      <p:to>
                                        <p:strVal val="visible"/>
                                      </p:to>
                                    </p:set>
                                    <p:animEffect transition="in" filter="wipe(left)">
                                      <p:cBhvr>
                                        <p:cTn id="42" dur="500"/>
                                        <p:tgtEl>
                                          <p:spTgt spid="12288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885">
                                            <p:txEl>
                                              <p:pRg st="8" end="8"/>
                                            </p:txEl>
                                          </p:spTgt>
                                        </p:tgtEl>
                                        <p:attrNameLst>
                                          <p:attrName>style.visibility</p:attrName>
                                        </p:attrNameLst>
                                      </p:cBhvr>
                                      <p:to>
                                        <p:strVal val="visible"/>
                                      </p:to>
                                    </p:set>
                                    <p:animEffect transition="in" filter="wipe(left)">
                                      <p:cBhvr>
                                        <p:cTn id="47" dur="500"/>
                                        <p:tgtEl>
                                          <p:spTgt spid="1228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bldLvl="5"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7"/>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sp>
        <p:nvSpPr>
          <p:cNvPr id="124936" name="Rectangle 8"/>
          <p:cNvSpPr>
            <a:spLocks noGrp="1" noChangeArrowheads="1"/>
          </p:cNvSpPr>
          <p:nvPr>
            <p:ph type="body" idx="1"/>
          </p:nvPr>
        </p:nvSpPr>
        <p:spPr>
          <a:xfrm>
            <a:off x="476250" y="1393825"/>
            <a:ext cx="8210550" cy="4604204"/>
          </a:xfrm>
        </p:spPr>
        <p:txBody>
          <a:bodyPr/>
          <a:lstStyle/>
          <a:p>
            <a:pPr eaLnBrk="1" hangingPunct="1"/>
            <a:r>
              <a:rPr lang="en-US" dirty="0"/>
              <a:t>Reagan policies during early 1980s:</a:t>
            </a:r>
          </a:p>
          <a:p>
            <a:pPr lvl="1" eaLnBrk="1" hangingPunct="1"/>
            <a:r>
              <a:rPr lang="en-US" dirty="0"/>
              <a:t>increases in defense spending: </a:t>
            </a:r>
            <a:r>
              <a:rPr lang="en-US" dirty="0">
                <a:latin typeface="Times New Roman"/>
                <a:ea typeface="Lucida Grande"/>
                <a:cs typeface="Times New Roman"/>
              </a:rPr>
              <a:t>Δ</a:t>
            </a:r>
            <a:r>
              <a:rPr lang="en-US" b="1" i="1" dirty="0">
                <a:sym typeface="Symbol" pitchFamily="18" charset="2"/>
              </a:rPr>
              <a:t>G</a:t>
            </a:r>
            <a:r>
              <a:rPr lang="en-US" dirty="0">
                <a:sym typeface="Symbol" pitchFamily="18" charset="2"/>
              </a:rPr>
              <a:t> &gt; 0</a:t>
            </a:r>
          </a:p>
          <a:p>
            <a:pPr lvl="1" eaLnBrk="1" hangingPunct="1"/>
            <a:r>
              <a:rPr lang="en-US" dirty="0">
                <a:sym typeface="Symbol" pitchFamily="18" charset="2"/>
              </a:rPr>
              <a:t>big tax cuts: </a:t>
            </a:r>
            <a:r>
              <a:rPr lang="en-US" dirty="0">
                <a:latin typeface="Times New Roman"/>
                <a:ea typeface="Lucida Grande"/>
                <a:cs typeface="Times New Roman"/>
              </a:rPr>
              <a:t>Δ</a:t>
            </a:r>
            <a:r>
              <a:rPr lang="en-US" b="1" i="1" dirty="0">
                <a:sym typeface="Symbol" pitchFamily="18" charset="2"/>
              </a:rPr>
              <a:t>T</a:t>
            </a:r>
            <a:r>
              <a:rPr lang="en-US" dirty="0">
                <a:sym typeface="Symbol" pitchFamily="18" charset="2"/>
              </a:rPr>
              <a:t> &lt; 0</a:t>
            </a:r>
          </a:p>
          <a:p>
            <a:pPr eaLnBrk="1" hangingPunct="1"/>
            <a:r>
              <a:rPr lang="en-US" dirty="0">
                <a:sym typeface="Symbol" pitchFamily="18" charset="2"/>
              </a:rPr>
              <a:t>Both policies reduce national saving:</a:t>
            </a:r>
          </a:p>
        </p:txBody>
      </p:sp>
      <p:graphicFrame>
        <p:nvGraphicFramePr>
          <p:cNvPr id="124932" name="Object 2"/>
          <p:cNvGraphicFramePr>
            <a:graphicFrameLocks noChangeAspect="1"/>
          </p:cNvGraphicFramePr>
          <p:nvPr/>
        </p:nvGraphicFramePr>
        <p:xfrm>
          <a:off x="3025775" y="3932238"/>
          <a:ext cx="3386138" cy="536575"/>
        </p:xfrm>
        <a:graphic>
          <a:graphicData uri="http://schemas.openxmlformats.org/presentationml/2006/ole">
            <mc:AlternateContent xmlns:mc="http://schemas.openxmlformats.org/markup-compatibility/2006">
              <mc:Choice xmlns:v="urn:schemas-microsoft-com:vml" Requires="v">
                <p:oleObj spid="_x0000_s24578" name="Equation" r:id="rId4" imgW="1497950" imgH="241195" progId="Equation.DSMT4">
                  <p:embed/>
                </p:oleObj>
              </mc:Choice>
              <mc:Fallback>
                <p:oleObj name="Equation" r:id="rId4" imgW="1497950" imgH="241195" progId="Equation.DSMT4">
                  <p:embed/>
                  <p:pic>
                    <p:nvPicPr>
                      <p:cNvPr id="12493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775" y="3932238"/>
                        <a:ext cx="3386138" cy="536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24933" name="Object 3"/>
          <p:cNvGraphicFramePr>
            <a:graphicFrameLocks noChangeAspect="1"/>
          </p:cNvGraphicFramePr>
          <p:nvPr/>
        </p:nvGraphicFramePr>
        <p:xfrm>
          <a:off x="1985963" y="4846638"/>
          <a:ext cx="1758950" cy="539750"/>
        </p:xfrm>
        <a:graphic>
          <a:graphicData uri="http://schemas.openxmlformats.org/presentationml/2006/ole">
            <mc:AlternateContent xmlns:mc="http://schemas.openxmlformats.org/markup-compatibility/2006">
              <mc:Choice xmlns:v="urn:schemas-microsoft-com:vml" Requires="v">
                <p:oleObj spid="_x0000_s24579" name="Equation" r:id="rId6" imgW="787400" imgH="241300" progId="Equation.DSMT4">
                  <p:embed/>
                </p:oleObj>
              </mc:Choice>
              <mc:Fallback>
                <p:oleObj name="Equation" r:id="rId6" imgW="787400" imgH="241300" progId="Equation.DSMT4">
                  <p:embed/>
                  <p:pic>
                    <p:nvPicPr>
                      <p:cNvPr id="12493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963" y="4846638"/>
                        <a:ext cx="1758950" cy="539750"/>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4"/>
          <p:cNvGraphicFramePr>
            <a:graphicFrameLocks noChangeAspect="1"/>
          </p:cNvGraphicFramePr>
          <p:nvPr/>
        </p:nvGraphicFramePr>
        <p:xfrm>
          <a:off x="4794250" y="4846638"/>
          <a:ext cx="2836863" cy="539750"/>
        </p:xfrm>
        <a:graphic>
          <a:graphicData uri="http://schemas.openxmlformats.org/presentationml/2006/ole">
            <mc:AlternateContent xmlns:mc="http://schemas.openxmlformats.org/markup-compatibility/2006">
              <mc:Choice xmlns:v="urn:schemas-microsoft-com:vml" Requires="v">
                <p:oleObj spid="_x0000_s24580" name="Equation" r:id="rId8" imgW="1269449" imgH="241195" progId="Equation.DSMT4">
                  <p:embed/>
                </p:oleObj>
              </mc:Choice>
              <mc:Fallback>
                <p:oleObj name="Equation" r:id="rId8" imgW="1269449" imgH="241195" progId="Equation.DSMT4">
                  <p:embed/>
                  <p:pic>
                    <p:nvPicPr>
                      <p:cNvPr id="12493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4250" y="4846638"/>
                        <a:ext cx="2836863" cy="539750"/>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58760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6">
                                            <p:txEl>
                                              <p:pRg st="0" end="0"/>
                                            </p:txEl>
                                          </p:spTgt>
                                        </p:tgtEl>
                                        <p:attrNameLst>
                                          <p:attrName>style.visibility</p:attrName>
                                        </p:attrNameLst>
                                      </p:cBhvr>
                                      <p:to>
                                        <p:strVal val="visible"/>
                                      </p:to>
                                    </p:set>
                                    <p:animEffect transition="in" filter="wipe(left)">
                                      <p:cBhvr>
                                        <p:cTn id="7" dur="500"/>
                                        <p:tgtEl>
                                          <p:spTgt spid="1249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6">
                                            <p:txEl>
                                              <p:pRg st="1" end="1"/>
                                            </p:txEl>
                                          </p:spTgt>
                                        </p:tgtEl>
                                        <p:attrNameLst>
                                          <p:attrName>style.visibility</p:attrName>
                                        </p:attrNameLst>
                                      </p:cBhvr>
                                      <p:to>
                                        <p:strVal val="visible"/>
                                      </p:to>
                                    </p:set>
                                    <p:animEffect transition="in" filter="wipe(left)">
                                      <p:cBhvr>
                                        <p:cTn id="12" dur="500"/>
                                        <p:tgtEl>
                                          <p:spTgt spid="1249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6">
                                            <p:txEl>
                                              <p:pRg st="2" end="2"/>
                                            </p:txEl>
                                          </p:spTgt>
                                        </p:tgtEl>
                                        <p:attrNameLst>
                                          <p:attrName>style.visibility</p:attrName>
                                        </p:attrNameLst>
                                      </p:cBhvr>
                                      <p:to>
                                        <p:strVal val="visible"/>
                                      </p:to>
                                    </p:set>
                                    <p:animEffect transition="in" filter="wipe(left)">
                                      <p:cBhvr>
                                        <p:cTn id="17" dur="500"/>
                                        <p:tgtEl>
                                          <p:spTgt spid="1249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6">
                                            <p:txEl>
                                              <p:pRg st="3" end="3"/>
                                            </p:txEl>
                                          </p:spTgt>
                                        </p:tgtEl>
                                        <p:attrNameLst>
                                          <p:attrName>style.visibility</p:attrName>
                                        </p:attrNameLst>
                                      </p:cBhvr>
                                      <p:to>
                                        <p:strVal val="visible"/>
                                      </p:to>
                                    </p:set>
                                    <p:animEffect transition="in" filter="wipe(left)">
                                      <p:cBhvr>
                                        <p:cTn id="22" dur="500"/>
                                        <p:tgtEl>
                                          <p:spTgt spid="124936">
                                            <p:txEl>
                                              <p:pRg st="3" end="3"/>
                                            </p:txEl>
                                          </p:spTgt>
                                        </p:tgtEl>
                                      </p:cBhvr>
                                    </p:animEffect>
                                  </p:childTnLst>
                                </p:cTn>
                              </p:par>
                            </p:childTnLst>
                          </p:cTn>
                        </p:par>
                        <p:par>
                          <p:cTn id="23" fill="hold" nodeType="afterGroup">
                            <p:stCondLst>
                              <p:cond delay="500"/>
                            </p:stCondLst>
                            <p:childTnLst>
                              <p:par>
                                <p:cTn id="24" presetID="10" presetClass="entr" presetSubtype="0" fill="hold" nodeType="afterEffect">
                                  <p:stCondLst>
                                    <p:cond delay="0"/>
                                  </p:stCondLst>
                                  <p:childTnLst>
                                    <p:set>
                                      <p:cBhvr>
                                        <p:cTn id="25" dur="1" fill="hold">
                                          <p:stCondLst>
                                            <p:cond delay="0"/>
                                          </p:stCondLst>
                                        </p:cTn>
                                        <p:tgtEl>
                                          <p:spTgt spid="124932"/>
                                        </p:tgtEl>
                                        <p:attrNameLst>
                                          <p:attrName>style.visibility</p:attrName>
                                        </p:attrNameLst>
                                      </p:cBhvr>
                                      <p:to>
                                        <p:strVal val="visible"/>
                                      </p:to>
                                    </p:set>
                                    <p:animEffect transition="in" filter="fade">
                                      <p:cBhvr>
                                        <p:cTn id="26" dur="500"/>
                                        <p:tgtEl>
                                          <p:spTgt spid="124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24933"/>
                                        </p:tgtEl>
                                        <p:attrNameLst>
                                          <p:attrName>style.visibility</p:attrName>
                                        </p:attrNameLst>
                                      </p:cBhvr>
                                      <p:to>
                                        <p:strVal val="visible"/>
                                      </p:to>
                                    </p:set>
                                    <p:animEffect transition="in" filter="fade">
                                      <p:cBhvr>
                                        <p:cTn id="31" dur="500"/>
                                        <p:tgtEl>
                                          <p:spTgt spid="1249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24934"/>
                                        </p:tgtEl>
                                        <p:attrNameLst>
                                          <p:attrName>style.visibility</p:attrName>
                                        </p:attrNameLst>
                                      </p:cBhvr>
                                      <p:to>
                                        <p:strVal val="visible"/>
                                      </p:to>
                                    </p:set>
                                    <p:animEffect transition="in" filter="fade">
                                      <p:cBhvr>
                                        <p:cTn id="36"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build="p" bldLvl="3"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grpSp>
        <p:nvGrpSpPr>
          <p:cNvPr id="25605" name="Group 3"/>
          <p:cNvGrpSpPr>
            <a:grpSpLocks/>
          </p:cNvGrpSpPr>
          <p:nvPr/>
        </p:nvGrpSpPr>
        <p:grpSpPr bwMode="auto">
          <a:xfrm>
            <a:off x="4244975" y="1463675"/>
            <a:ext cx="4495800" cy="4403725"/>
            <a:chOff x="336" y="816"/>
            <a:chExt cx="2832" cy="2774"/>
          </a:xfrm>
        </p:grpSpPr>
        <p:grpSp>
          <p:nvGrpSpPr>
            <p:cNvPr id="25628" name="Group 4"/>
            <p:cNvGrpSpPr>
              <a:grpSpLocks/>
            </p:cNvGrpSpPr>
            <p:nvPr/>
          </p:nvGrpSpPr>
          <p:grpSpPr bwMode="auto">
            <a:xfrm>
              <a:off x="611" y="951"/>
              <a:ext cx="2461" cy="2352"/>
              <a:chOff x="611" y="951"/>
              <a:chExt cx="3138" cy="2352"/>
            </a:xfrm>
          </p:grpSpPr>
          <p:sp>
            <p:nvSpPr>
              <p:cNvPr id="25631"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32"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5629"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5630"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5606" name="Group 9"/>
          <p:cNvGrpSpPr>
            <a:grpSpLocks/>
          </p:cNvGrpSpPr>
          <p:nvPr/>
        </p:nvGrpSpPr>
        <p:grpSpPr bwMode="auto">
          <a:xfrm>
            <a:off x="6683375" y="1600200"/>
            <a:ext cx="471488" cy="3825875"/>
            <a:chOff x="4210" y="1008"/>
            <a:chExt cx="297" cy="2410"/>
          </a:xfrm>
        </p:grpSpPr>
        <p:sp>
          <p:nvSpPr>
            <p:cNvPr id="25627" name="Line 10"/>
            <p:cNvSpPr>
              <a:spLocks noChangeShapeType="1"/>
            </p:cNvSpPr>
            <p:nvPr/>
          </p:nvSpPr>
          <p:spPr bwMode="auto">
            <a:xfrm flipV="1">
              <a:off x="4306" y="1296"/>
              <a:ext cx="0" cy="212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5603" name="Object 3"/>
            <p:cNvGraphicFramePr>
              <a:graphicFrameLocks noChangeAspect="1"/>
            </p:cNvGraphicFramePr>
            <p:nvPr/>
          </p:nvGraphicFramePr>
          <p:xfrm>
            <a:off x="4210" y="1008"/>
            <a:ext cx="297" cy="292"/>
          </p:xfrm>
          <a:graphic>
            <a:graphicData uri="http://schemas.openxmlformats.org/presentationml/2006/ole">
              <mc:AlternateContent xmlns:mc="http://schemas.openxmlformats.org/markup-compatibility/2006">
                <mc:Choice xmlns:v="urn:schemas-microsoft-com:vml" Requires="v">
                  <p:oleObj spid="_x0000_s25602" name="Equation" r:id="rId4" imgW="215619" imgH="215619" progId="Equation.DSMT4">
                    <p:embed/>
                  </p:oleObj>
                </mc:Choice>
                <mc:Fallback>
                  <p:oleObj name="Equation" r:id="rId4" imgW="215619" imgH="215619" progId="Equation.DSMT4">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 y="1008"/>
                          <a:ext cx="297"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25607" name="Group 12"/>
          <p:cNvGrpSpPr>
            <a:grpSpLocks/>
          </p:cNvGrpSpPr>
          <p:nvPr/>
        </p:nvGrpSpPr>
        <p:grpSpPr bwMode="auto">
          <a:xfrm>
            <a:off x="5006975" y="2149475"/>
            <a:ext cx="3594100" cy="3105150"/>
            <a:chOff x="3154" y="1354"/>
            <a:chExt cx="2264" cy="1956"/>
          </a:xfrm>
        </p:grpSpPr>
        <p:sp>
          <p:nvSpPr>
            <p:cNvPr id="25625" name="Line 13"/>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26" name="Text Box 14"/>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grpSp>
        <p:nvGrpSpPr>
          <p:cNvPr id="25608" name="Group 15"/>
          <p:cNvGrpSpPr>
            <a:grpSpLocks/>
          </p:cNvGrpSpPr>
          <p:nvPr/>
        </p:nvGrpSpPr>
        <p:grpSpPr bwMode="auto">
          <a:xfrm>
            <a:off x="4232275" y="3673475"/>
            <a:ext cx="2617788" cy="473075"/>
            <a:chOff x="2666" y="2314"/>
            <a:chExt cx="1649" cy="298"/>
          </a:xfrm>
        </p:grpSpPr>
        <p:sp>
          <p:nvSpPr>
            <p:cNvPr id="25623" name="Line 16"/>
            <p:cNvSpPr>
              <a:spLocks noChangeShapeType="1"/>
            </p:cNvSpPr>
            <p:nvPr/>
          </p:nvSpPr>
          <p:spPr bwMode="auto">
            <a:xfrm flipH="1">
              <a:off x="2938" y="2502"/>
              <a:ext cx="1377" cy="2"/>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24" name="Text Box 17"/>
            <p:cNvSpPr txBox="1">
              <a:spLocks noChangeArrowheads="1"/>
            </p:cNvSpPr>
            <p:nvPr/>
          </p:nvSpPr>
          <p:spPr bwMode="auto">
            <a:xfrm>
              <a:off x="2666" y="2314"/>
              <a:ext cx="29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1</a:t>
              </a:r>
            </a:p>
          </p:txBody>
        </p:sp>
      </p:grpSp>
      <p:sp>
        <p:nvSpPr>
          <p:cNvPr id="25609" name="Text Box 18"/>
          <p:cNvSpPr txBox="1">
            <a:spLocks noChangeArrowheads="1"/>
          </p:cNvSpPr>
          <p:nvPr/>
        </p:nvSpPr>
        <p:spPr bwMode="auto">
          <a:xfrm>
            <a:off x="6607175" y="5380038"/>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1</a:t>
            </a:r>
          </a:p>
        </p:txBody>
      </p:sp>
      <p:grpSp>
        <p:nvGrpSpPr>
          <p:cNvPr id="7" name="Group 19"/>
          <p:cNvGrpSpPr>
            <a:grpSpLocks/>
          </p:cNvGrpSpPr>
          <p:nvPr/>
        </p:nvGrpSpPr>
        <p:grpSpPr bwMode="auto">
          <a:xfrm>
            <a:off x="4191000" y="2819400"/>
            <a:ext cx="1744663" cy="473075"/>
            <a:chOff x="2640" y="1776"/>
            <a:chExt cx="1099" cy="298"/>
          </a:xfrm>
        </p:grpSpPr>
        <p:sp>
          <p:nvSpPr>
            <p:cNvPr id="25621" name="Line 20"/>
            <p:cNvSpPr>
              <a:spLocks noChangeShapeType="1"/>
            </p:cNvSpPr>
            <p:nvPr/>
          </p:nvSpPr>
          <p:spPr bwMode="auto">
            <a:xfrm flipH="1">
              <a:off x="2941" y="1945"/>
              <a:ext cx="798" cy="2"/>
            </a:xfrm>
            <a:prstGeom prst="line">
              <a:avLst/>
            </a:prstGeom>
            <a:noFill/>
            <a:ln w="12700">
              <a:solidFill>
                <a:srgbClr val="333399"/>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22" name="Text Box 21"/>
            <p:cNvSpPr txBox="1">
              <a:spLocks noChangeArrowheads="1"/>
            </p:cNvSpPr>
            <p:nvPr/>
          </p:nvSpPr>
          <p:spPr bwMode="auto">
            <a:xfrm>
              <a:off x="2640" y="1776"/>
              <a:ext cx="322"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2</a:t>
              </a:r>
            </a:p>
          </p:txBody>
        </p:sp>
      </p:grpSp>
      <p:sp>
        <p:nvSpPr>
          <p:cNvPr id="126998" name="Line 22"/>
          <p:cNvSpPr>
            <a:spLocks noChangeShapeType="1"/>
          </p:cNvSpPr>
          <p:nvPr/>
        </p:nvSpPr>
        <p:spPr bwMode="auto">
          <a:xfrm flipH="1" flipV="1">
            <a:off x="4814888" y="3098800"/>
            <a:ext cx="1587" cy="847725"/>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26999" name="Text Box 23"/>
          <p:cNvSpPr txBox="1">
            <a:spLocks noChangeArrowheads="1"/>
          </p:cNvSpPr>
          <p:nvPr/>
        </p:nvSpPr>
        <p:spPr bwMode="auto">
          <a:xfrm>
            <a:off x="457200" y="3155950"/>
            <a:ext cx="32004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2.	…which causes the real interest rate to rise…</a:t>
            </a:r>
          </a:p>
        </p:txBody>
      </p:sp>
      <p:sp>
        <p:nvSpPr>
          <p:cNvPr id="127000" name="Text Box 24"/>
          <p:cNvSpPr txBox="1">
            <a:spLocks noChangeArrowheads="1"/>
          </p:cNvSpPr>
          <p:nvPr/>
        </p:nvSpPr>
        <p:spPr bwMode="auto">
          <a:xfrm>
            <a:off x="5692775" y="5368925"/>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2</a:t>
            </a:r>
          </a:p>
        </p:txBody>
      </p:sp>
      <p:sp>
        <p:nvSpPr>
          <p:cNvPr id="127001" name="Text Box 25"/>
          <p:cNvSpPr txBox="1">
            <a:spLocks noChangeArrowheads="1"/>
          </p:cNvSpPr>
          <p:nvPr/>
        </p:nvSpPr>
        <p:spPr bwMode="auto">
          <a:xfrm>
            <a:off x="1295400" y="4876800"/>
            <a:ext cx="29718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3.	…which reduces the level of investment.</a:t>
            </a:r>
          </a:p>
        </p:txBody>
      </p:sp>
      <p:sp>
        <p:nvSpPr>
          <p:cNvPr id="127002" name="Text Box 26"/>
          <p:cNvSpPr txBox="1">
            <a:spLocks noChangeArrowheads="1"/>
          </p:cNvSpPr>
          <p:nvPr/>
        </p:nvSpPr>
        <p:spPr bwMode="auto">
          <a:xfrm>
            <a:off x="762000" y="1479550"/>
            <a:ext cx="30480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1.	The increase in the deficit reduces saving…</a:t>
            </a:r>
          </a:p>
        </p:txBody>
      </p:sp>
      <p:grpSp>
        <p:nvGrpSpPr>
          <p:cNvPr id="8" name="Group 27"/>
          <p:cNvGrpSpPr>
            <a:grpSpLocks/>
          </p:cNvGrpSpPr>
          <p:nvPr/>
        </p:nvGrpSpPr>
        <p:grpSpPr bwMode="auto">
          <a:xfrm>
            <a:off x="5959475" y="2378075"/>
            <a:ext cx="876300" cy="2667000"/>
            <a:chOff x="1248" y="1392"/>
            <a:chExt cx="572" cy="1680"/>
          </a:xfrm>
        </p:grpSpPr>
        <p:sp>
          <p:nvSpPr>
            <p:cNvPr id="25619" name="Line 28"/>
            <p:cNvSpPr>
              <a:spLocks noChangeShapeType="1"/>
            </p:cNvSpPr>
            <p:nvPr/>
          </p:nvSpPr>
          <p:spPr bwMode="auto">
            <a:xfrm flipH="1">
              <a:off x="1257" y="3072"/>
              <a:ext cx="528" cy="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5620" name="Line 29"/>
            <p:cNvSpPr>
              <a:spLocks noChangeShapeType="1"/>
            </p:cNvSpPr>
            <p:nvPr/>
          </p:nvSpPr>
          <p:spPr bwMode="auto">
            <a:xfrm flipH="1">
              <a:off x="1248" y="1392"/>
              <a:ext cx="572" cy="1"/>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9" name="Group 30"/>
          <p:cNvGrpSpPr>
            <a:grpSpLocks/>
          </p:cNvGrpSpPr>
          <p:nvPr/>
        </p:nvGrpSpPr>
        <p:grpSpPr bwMode="auto">
          <a:xfrm>
            <a:off x="5762625" y="1616075"/>
            <a:ext cx="539750" cy="3810000"/>
            <a:chOff x="3630" y="1018"/>
            <a:chExt cx="340" cy="2400"/>
          </a:xfrm>
        </p:grpSpPr>
        <p:graphicFrame>
          <p:nvGraphicFramePr>
            <p:cNvPr id="25602" name="Object 2"/>
            <p:cNvGraphicFramePr>
              <a:graphicFrameLocks noChangeAspect="1"/>
            </p:cNvGraphicFramePr>
            <p:nvPr/>
          </p:nvGraphicFramePr>
          <p:xfrm>
            <a:off x="3630" y="1018"/>
            <a:ext cx="340" cy="292"/>
          </p:xfrm>
          <a:graphic>
            <a:graphicData uri="http://schemas.openxmlformats.org/presentationml/2006/ole">
              <mc:AlternateContent xmlns:mc="http://schemas.openxmlformats.org/markup-compatibility/2006">
                <mc:Choice xmlns:v="urn:schemas-microsoft-com:vml" Requires="v">
                  <p:oleObj spid="_x0000_s25603" name="Equation" r:id="rId6" imgW="228501" imgH="215806" progId="Equation.DSMT4">
                    <p:embed/>
                  </p:oleObj>
                </mc:Choice>
                <mc:Fallback>
                  <p:oleObj name="Equation" r:id="rId6" imgW="228501" imgH="215806" progId="Equation.DSMT4">
                    <p:embed/>
                    <p:pic>
                      <p:nvPicPr>
                        <p:cNvPr id="2560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 y="1018"/>
                          <a:ext cx="340"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5618" name="Line 32"/>
            <p:cNvSpPr>
              <a:spLocks noChangeShapeType="1"/>
            </p:cNvSpPr>
            <p:nvPr/>
          </p:nvSpPr>
          <p:spPr bwMode="auto">
            <a:xfrm>
              <a:off x="3749" y="1306"/>
              <a:ext cx="0" cy="2112"/>
            </a:xfrm>
            <a:prstGeom prst="line">
              <a:avLst/>
            </a:prstGeom>
            <a:noFill/>
            <a:ln w="28575">
              <a:solidFill>
                <a:srgbClr val="FF0066"/>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34353807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02"/>
                                        </p:tgtEl>
                                        <p:attrNameLst>
                                          <p:attrName>style.visibility</p:attrName>
                                        </p:attrNameLst>
                                      </p:cBhvr>
                                      <p:to>
                                        <p:strVal val="visible"/>
                                      </p:to>
                                    </p:set>
                                    <p:animEffect transition="in" filter="fade">
                                      <p:cBhvr>
                                        <p:cTn id="7" dur="500"/>
                                        <p:tgtEl>
                                          <p:spTgt spid="127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6999"/>
                                        </p:tgtEl>
                                        <p:attrNameLst>
                                          <p:attrName>style.visibility</p:attrName>
                                        </p:attrNameLst>
                                      </p:cBhvr>
                                      <p:to>
                                        <p:strVal val="visible"/>
                                      </p:to>
                                    </p:set>
                                    <p:animEffect transition="in" filter="fade">
                                      <p:cBhvr>
                                        <p:cTn id="24" dur="500"/>
                                        <p:tgtEl>
                                          <p:spTgt spid="12699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126998"/>
                                        </p:tgtEl>
                                        <p:attrNameLst>
                                          <p:attrName>style.visibility</p:attrName>
                                        </p:attrNameLst>
                                      </p:cBhvr>
                                      <p:to>
                                        <p:strVal val="visible"/>
                                      </p:to>
                                    </p:set>
                                    <p:anim calcmode="lin" valueType="num">
                                      <p:cBhvr>
                                        <p:cTn id="29" dur="500" fill="hold"/>
                                        <p:tgtEl>
                                          <p:spTgt spid="126998"/>
                                        </p:tgtEl>
                                        <p:attrNameLst>
                                          <p:attrName>ppt_x</p:attrName>
                                        </p:attrNameLst>
                                      </p:cBhvr>
                                      <p:tavLst>
                                        <p:tav tm="0">
                                          <p:val>
                                            <p:strVal val="#ppt_x"/>
                                          </p:val>
                                        </p:tav>
                                        <p:tav tm="100000">
                                          <p:val>
                                            <p:strVal val="#ppt_x"/>
                                          </p:val>
                                        </p:tav>
                                      </p:tavLst>
                                    </p:anim>
                                    <p:anim calcmode="lin" valueType="num">
                                      <p:cBhvr>
                                        <p:cTn id="30" dur="500" fill="hold"/>
                                        <p:tgtEl>
                                          <p:spTgt spid="126998"/>
                                        </p:tgtEl>
                                        <p:attrNameLst>
                                          <p:attrName>ppt_y</p:attrName>
                                        </p:attrNameLst>
                                      </p:cBhvr>
                                      <p:tavLst>
                                        <p:tav tm="0">
                                          <p:val>
                                            <p:strVal val="#ppt_y+#ppt_h/2"/>
                                          </p:val>
                                        </p:tav>
                                        <p:tav tm="100000">
                                          <p:val>
                                            <p:strVal val="#ppt_y"/>
                                          </p:val>
                                        </p:tav>
                                      </p:tavLst>
                                    </p:anim>
                                    <p:anim calcmode="lin" valueType="num">
                                      <p:cBhvr>
                                        <p:cTn id="31" dur="500" fill="hold"/>
                                        <p:tgtEl>
                                          <p:spTgt spid="126998"/>
                                        </p:tgtEl>
                                        <p:attrNameLst>
                                          <p:attrName>ppt_w</p:attrName>
                                        </p:attrNameLst>
                                      </p:cBhvr>
                                      <p:tavLst>
                                        <p:tav tm="0">
                                          <p:val>
                                            <p:strVal val="#ppt_w"/>
                                          </p:val>
                                        </p:tav>
                                        <p:tav tm="100000">
                                          <p:val>
                                            <p:strVal val="#ppt_w"/>
                                          </p:val>
                                        </p:tav>
                                      </p:tavLst>
                                    </p:anim>
                                    <p:anim calcmode="lin" valueType="num">
                                      <p:cBhvr>
                                        <p:cTn id="32" dur="500" fill="hold"/>
                                        <p:tgtEl>
                                          <p:spTgt spid="126998"/>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7001"/>
                                        </p:tgtEl>
                                        <p:attrNameLst>
                                          <p:attrName>style.visibility</p:attrName>
                                        </p:attrNameLst>
                                      </p:cBhvr>
                                      <p:to>
                                        <p:strVal val="visible"/>
                                      </p:to>
                                    </p:set>
                                    <p:animEffect transition="in" filter="fade">
                                      <p:cBhvr>
                                        <p:cTn id="41" dur="500"/>
                                        <p:tgtEl>
                                          <p:spTgt spid="1270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7000"/>
                                        </p:tgtEl>
                                        <p:attrNameLst>
                                          <p:attrName>style.visibility</p:attrName>
                                        </p:attrNameLst>
                                      </p:cBhvr>
                                      <p:to>
                                        <p:strVal val="visible"/>
                                      </p:to>
                                    </p:set>
                                    <p:animEffect transition="in" filter="fade">
                                      <p:cBhvr>
                                        <p:cTn id="46" dur="500"/>
                                        <p:tgtEl>
                                          <p:spTgt spid="127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8" grpId="0" animBg="1"/>
      <p:bldP spid="126999" grpId="0" animBg="1" autoUpdateAnimBg="0"/>
      <p:bldP spid="127000" grpId="0" autoUpdateAnimBg="0"/>
      <p:bldP spid="127001" grpId="0" animBg="1" autoUpdateAnimBg="0"/>
      <p:bldP spid="127002"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8177" y="311150"/>
            <a:ext cx="8234362" cy="781050"/>
          </a:xfrm>
        </p:spPr>
        <p:txBody>
          <a:bodyPr/>
          <a:lstStyle/>
          <a:p>
            <a:pPr eaLnBrk="1" hangingPunct="1"/>
            <a:r>
              <a:rPr lang="en-US" sz="3000" i="1" dirty="0"/>
              <a:t>Are the data consistent with these results?</a:t>
            </a:r>
            <a:endParaRPr lang="en-US" sz="3000" i="1" dirty="0">
              <a:solidFill>
                <a:srgbClr val="000066"/>
              </a:solidFill>
            </a:endParaRPr>
          </a:p>
        </p:txBody>
      </p:sp>
      <p:sp>
        <p:nvSpPr>
          <p:cNvPr id="129027" name="Rectangle 3"/>
          <p:cNvSpPr>
            <a:spLocks noGrp="1" noChangeArrowheads="1"/>
          </p:cNvSpPr>
          <p:nvPr>
            <p:ph type="body" idx="1"/>
          </p:nvPr>
        </p:nvSpPr>
        <p:spPr>
          <a:xfrm>
            <a:off x="1106488" y="1557338"/>
            <a:ext cx="7065962" cy="3340100"/>
          </a:xfrm>
          <a:solidFill>
            <a:srgbClr val="CCFFCC"/>
          </a:solidFill>
          <a:ln>
            <a:solidFill>
              <a:schemeClr val="tx1"/>
            </a:solidFill>
            <a:miter lim="800000"/>
            <a:headEnd/>
            <a:tailEnd/>
          </a:ln>
        </p:spPr>
        <p:txBody>
          <a:bodyPr/>
          <a:lstStyle/>
          <a:p>
            <a:pPr marL="0" indent="0" eaLnBrk="1" hangingPunct="1">
              <a:buFont typeface="Wingdings" pitchFamily="2" charset="2"/>
              <a:buNone/>
              <a:tabLst>
                <a:tab pos="1149350" algn="ctr"/>
                <a:tab pos="2801938" algn="l"/>
                <a:tab pos="3432175" algn="dec"/>
                <a:tab pos="4803775" algn="l"/>
                <a:tab pos="5435600" algn="dec"/>
              </a:tabLst>
            </a:pPr>
            <a:r>
              <a:rPr lang="en-US" dirty="0"/>
              <a:t>	</a:t>
            </a:r>
            <a:r>
              <a:rPr lang="en-US" i="1" dirty="0"/>
              <a:t>		1970s	1980s</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T</a:t>
            </a:r>
            <a:r>
              <a:rPr lang="en-US" dirty="0"/>
              <a:t> – </a:t>
            </a:r>
            <a:r>
              <a:rPr lang="en-US" b="1" i="1" dirty="0"/>
              <a:t>G</a:t>
            </a:r>
            <a:r>
              <a:rPr lang="en-US" dirty="0"/>
              <a:t>		–2.2		–3.9</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S</a:t>
            </a:r>
            <a:r>
              <a:rPr lang="en-US" dirty="0"/>
              <a:t>		19.6		17.4</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r</a:t>
            </a:r>
            <a:r>
              <a:rPr lang="en-US" dirty="0"/>
              <a:t>		1.1		6.3</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a:t>
            </a:r>
            <a:r>
              <a:rPr lang="en-US" b="1" i="1" dirty="0">
                <a:latin typeface="Tahoma" pitchFamily="34" charset="0"/>
              </a:rPr>
              <a:t>I</a:t>
            </a:r>
            <a:r>
              <a:rPr lang="en-US" dirty="0"/>
              <a:t>		19.9		19.4</a:t>
            </a:r>
          </a:p>
        </p:txBody>
      </p:sp>
      <p:sp>
        <p:nvSpPr>
          <p:cNvPr id="87044" name="Text Box 4"/>
          <p:cNvSpPr txBox="1">
            <a:spLocks noChangeArrowheads="1"/>
          </p:cNvSpPr>
          <p:nvPr/>
        </p:nvSpPr>
        <p:spPr bwMode="auto">
          <a:xfrm>
            <a:off x="1716088" y="4957763"/>
            <a:ext cx="6400800" cy="83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sz="2200" b="1" i="1" dirty="0">
                <a:solidFill>
                  <a:schemeClr val="tx1">
                    <a:lumMod val="65000"/>
                    <a:lumOff val="35000"/>
                  </a:schemeClr>
                </a:solidFill>
                <a:latin typeface="Times New Roman" pitchFamily="18" charset="0"/>
              </a:rPr>
              <a:t>T</a:t>
            </a:r>
            <a:r>
              <a:rPr lang="en-US" sz="2200" i="1" dirty="0">
                <a:solidFill>
                  <a:schemeClr val="tx1">
                    <a:lumMod val="65000"/>
                    <a:lumOff val="35000"/>
                  </a:schemeClr>
                </a:solidFill>
                <a:latin typeface="Times New Roman" pitchFamily="18" charset="0"/>
              </a:rPr>
              <a:t>–</a:t>
            </a:r>
            <a:r>
              <a:rPr lang="en-US" sz="2200" b="1" i="1" dirty="0">
                <a:solidFill>
                  <a:schemeClr val="tx1">
                    <a:lumMod val="65000"/>
                    <a:lumOff val="35000"/>
                  </a:schemeClr>
                </a:solidFill>
                <a:latin typeface="Times New Roman" pitchFamily="18" charset="0"/>
              </a:rPr>
              <a:t>G</a:t>
            </a:r>
            <a:r>
              <a:rPr lang="en-US" sz="2200" i="1" dirty="0">
                <a:solidFill>
                  <a:schemeClr val="tx1">
                    <a:lumMod val="65000"/>
                    <a:lumOff val="35000"/>
                  </a:schemeClr>
                </a:solidFill>
                <a:latin typeface="Times New Roman" pitchFamily="18" charset="0"/>
              </a:rPr>
              <a:t>, </a:t>
            </a:r>
            <a:r>
              <a:rPr lang="en-US" sz="2200" b="1" i="1" dirty="0">
                <a:solidFill>
                  <a:schemeClr val="tx1">
                    <a:lumMod val="65000"/>
                    <a:lumOff val="35000"/>
                  </a:schemeClr>
                </a:solidFill>
                <a:latin typeface="Times New Roman" pitchFamily="18" charset="0"/>
              </a:rPr>
              <a:t>S</a:t>
            </a:r>
            <a:r>
              <a:rPr lang="en-US" sz="2200" i="1" dirty="0">
                <a:solidFill>
                  <a:schemeClr val="tx1">
                    <a:lumMod val="65000"/>
                    <a:lumOff val="35000"/>
                  </a:schemeClr>
                </a:solidFill>
                <a:latin typeface="Times New Roman" pitchFamily="18" charset="0"/>
              </a:rPr>
              <a:t>, and </a:t>
            </a:r>
            <a:r>
              <a:rPr lang="en-US" sz="2200" b="1" i="1" dirty="0">
                <a:solidFill>
                  <a:schemeClr val="tx1">
                    <a:lumMod val="65000"/>
                    <a:lumOff val="35000"/>
                  </a:schemeClr>
                </a:solidFill>
                <a:latin typeface="Times New Roman" pitchFamily="18" charset="0"/>
              </a:rPr>
              <a:t>I</a:t>
            </a:r>
            <a:r>
              <a:rPr lang="en-US" sz="2200" i="1" dirty="0">
                <a:solidFill>
                  <a:schemeClr val="tx1">
                    <a:lumMod val="65000"/>
                    <a:lumOff val="35000"/>
                  </a:schemeClr>
                </a:solidFill>
                <a:latin typeface="Times New Roman" pitchFamily="18" charset="0"/>
              </a:rPr>
              <a:t> are expressed as a percent of GDP</a:t>
            </a:r>
          </a:p>
          <a:p>
            <a:pPr eaLnBrk="1" hangingPunct="1">
              <a:spcBef>
                <a:spcPct val="20000"/>
              </a:spcBef>
            </a:pPr>
            <a:r>
              <a:rPr lang="en-US" sz="2200" i="1" dirty="0">
                <a:solidFill>
                  <a:schemeClr val="tx1">
                    <a:lumMod val="65000"/>
                    <a:lumOff val="35000"/>
                  </a:schemeClr>
                </a:solidFill>
                <a:latin typeface="Times New Roman" pitchFamily="18" charset="0"/>
              </a:rPr>
              <a:t>All figures are averages over the decade shown</a:t>
            </a:r>
            <a:r>
              <a:rPr lang="en-US" sz="2200" i="1" dirty="0">
                <a:solidFill>
                  <a:srgbClr val="808080"/>
                </a:solidFill>
                <a:latin typeface="Times New Roman" pitchFamily="18" charset="0"/>
              </a:rPr>
              <a:t>.</a:t>
            </a:r>
          </a:p>
        </p:txBody>
      </p:sp>
    </p:spTree>
    <p:extLst>
      <p:ext uri="{BB962C8B-B14F-4D97-AF65-F5344CB8AC3E}">
        <p14:creationId xmlns:p14="http://schemas.microsoft.com/office/powerpoint/2010/main" val="740490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wipe(left)">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wipe(left)">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wipe(left)">
                                      <p:cBhvr>
                                        <p:cTn id="17" dur="500"/>
                                        <p:tgtEl>
                                          <p:spTgt spid="1290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wipe(left)">
                                      <p:cBhvr>
                                        <p:cTn id="22" dur="500"/>
                                        <p:tgtEl>
                                          <p:spTgt spid="12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5"/>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The effects of saving incentives</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Draw the diagram for the loanable funds model. </a:t>
            </a:r>
          </a:p>
          <a:p>
            <a:pPr>
              <a:buClr>
                <a:schemeClr val="tx1">
                  <a:lumMod val="50000"/>
                  <a:lumOff val="50000"/>
                </a:schemeClr>
              </a:buClr>
            </a:pPr>
            <a:r>
              <a:rPr lang="en-US" dirty="0"/>
              <a:t>Suppose the tax laws are altered to provide more incentives for private saving. </a:t>
            </a:r>
            <a:br>
              <a:rPr lang="en-US" dirty="0"/>
            </a:br>
            <a:r>
              <a:rPr lang="en-US" dirty="0"/>
              <a:t>(Assume that total tax revenue </a:t>
            </a:r>
            <a:r>
              <a:rPr lang="en-US" b="1" i="1" dirty="0"/>
              <a:t>T</a:t>
            </a:r>
            <a:r>
              <a:rPr lang="en-US" dirty="0"/>
              <a:t> does not change)</a:t>
            </a:r>
          </a:p>
          <a:p>
            <a:pPr>
              <a:buClr>
                <a:schemeClr val="tx1">
                  <a:lumMod val="50000"/>
                  <a:lumOff val="50000"/>
                </a:schemeClr>
              </a:buClr>
            </a:pPr>
            <a:r>
              <a:rPr lang="en-US" dirty="0"/>
              <a:t>What happens to the interest rate and investment?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65</a:t>
            </a:fld>
            <a:endParaRPr lang="en-US" sz="1600" dirty="0">
              <a:solidFill>
                <a:srgbClr val="006666"/>
              </a:solidFill>
              <a:cs typeface="Arial"/>
            </a:endParaRPr>
          </a:p>
        </p:txBody>
      </p:sp>
    </p:spTree>
    <p:extLst>
      <p:ext uri="{BB962C8B-B14F-4D97-AF65-F5344CB8AC3E}">
        <p14:creationId xmlns:p14="http://schemas.microsoft.com/office/powerpoint/2010/main" val="61333418"/>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466725" y="236538"/>
            <a:ext cx="8245475" cy="1104900"/>
          </a:xfrm>
        </p:spPr>
        <p:txBody>
          <a:bodyPr/>
          <a:lstStyle/>
          <a:p>
            <a:pPr eaLnBrk="1" hangingPunct="1"/>
            <a:r>
              <a:rPr lang="en-US" dirty="0"/>
              <a:t>Mastering the loanable funds model</a:t>
            </a:r>
            <a:r>
              <a:rPr lang="en-US" sz="2800" i="1" dirty="0"/>
              <a:t>  (continued)</a:t>
            </a:r>
          </a:p>
        </p:txBody>
      </p:sp>
      <p:sp>
        <p:nvSpPr>
          <p:cNvPr id="133125" name="Rectangle 5"/>
          <p:cNvSpPr>
            <a:spLocks noGrp="1" noChangeArrowheads="1"/>
          </p:cNvSpPr>
          <p:nvPr>
            <p:ph type="body" idx="1"/>
          </p:nvPr>
        </p:nvSpPr>
        <p:spPr>
          <a:xfrm>
            <a:off x="476250" y="1384300"/>
            <a:ext cx="8210550" cy="4884738"/>
          </a:xfrm>
        </p:spPr>
        <p:txBody>
          <a:bodyPr/>
          <a:lstStyle/>
          <a:p>
            <a:pPr eaLnBrk="1" hangingPunct="1">
              <a:spcBef>
                <a:spcPct val="30000"/>
              </a:spcBef>
              <a:buFont typeface="Wingdings" pitchFamily="2" charset="2"/>
              <a:buNone/>
            </a:pPr>
            <a:r>
              <a:rPr lang="en-US" dirty="0"/>
              <a:t>Things that shift the investment curve:</a:t>
            </a:r>
          </a:p>
          <a:p>
            <a:pPr lvl="1" eaLnBrk="1" hangingPunct="1">
              <a:lnSpc>
                <a:spcPct val="105000"/>
              </a:lnSpc>
              <a:spcBef>
                <a:spcPct val="30000"/>
              </a:spcBef>
            </a:pPr>
            <a:r>
              <a:rPr lang="en-US" dirty="0"/>
              <a:t>some technological innovations </a:t>
            </a:r>
          </a:p>
          <a:p>
            <a:pPr lvl="2" eaLnBrk="1" hangingPunct="1">
              <a:lnSpc>
                <a:spcPct val="105000"/>
              </a:lnSpc>
              <a:spcBef>
                <a:spcPct val="30000"/>
              </a:spcBef>
            </a:pPr>
            <a:r>
              <a:rPr lang="en-US" dirty="0"/>
              <a:t>to take advantage of some innovations, </a:t>
            </a:r>
            <a:br>
              <a:rPr lang="en-US" dirty="0"/>
            </a:br>
            <a:r>
              <a:rPr lang="en-US" dirty="0"/>
              <a:t>firms must buy new investment goods</a:t>
            </a:r>
          </a:p>
          <a:p>
            <a:pPr lvl="1" eaLnBrk="1" hangingPunct="1">
              <a:lnSpc>
                <a:spcPct val="105000"/>
              </a:lnSpc>
              <a:spcBef>
                <a:spcPct val="30000"/>
              </a:spcBef>
            </a:pPr>
            <a:r>
              <a:rPr lang="en-US" dirty="0"/>
              <a:t>tax laws that affect investment</a:t>
            </a:r>
          </a:p>
          <a:p>
            <a:pPr lvl="2" eaLnBrk="1" hangingPunct="1">
              <a:lnSpc>
                <a:spcPct val="105000"/>
              </a:lnSpc>
              <a:spcBef>
                <a:spcPct val="30000"/>
              </a:spcBef>
            </a:pPr>
            <a:r>
              <a:rPr lang="en-US" i="1" dirty="0"/>
              <a:t>e.g., </a:t>
            </a:r>
            <a:r>
              <a:rPr lang="en-US" dirty="0"/>
              <a:t>investment tax credit</a:t>
            </a:r>
          </a:p>
        </p:txBody>
      </p:sp>
    </p:spTree>
    <p:extLst>
      <p:ext uri="{BB962C8B-B14F-4D97-AF65-F5344CB8AC3E}">
        <p14:creationId xmlns:p14="http://schemas.microsoft.com/office/powerpoint/2010/main" val="10816507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wipe(left)">
                                      <p:cBhvr>
                                        <p:cTn id="7" dur="500"/>
                                        <p:tgtEl>
                                          <p:spTgt spid="133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wipe(left)">
                                      <p:cBhvr>
                                        <p:cTn id="12" dur="500"/>
                                        <p:tgtEl>
                                          <p:spTgt spid="13312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5">
                                            <p:txEl>
                                              <p:pRg st="2" end="2"/>
                                            </p:txEl>
                                          </p:spTgt>
                                        </p:tgtEl>
                                        <p:attrNameLst>
                                          <p:attrName>style.visibility</p:attrName>
                                        </p:attrNameLst>
                                      </p:cBhvr>
                                      <p:to>
                                        <p:strVal val="visible"/>
                                      </p:to>
                                    </p:set>
                                    <p:animEffect transition="in" filter="wipe(left)">
                                      <p:cBhvr>
                                        <p:cTn id="15" dur="500"/>
                                        <p:tgtEl>
                                          <p:spTgt spid="13312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25">
                                            <p:txEl>
                                              <p:pRg st="3" end="3"/>
                                            </p:txEl>
                                          </p:spTgt>
                                        </p:tgtEl>
                                        <p:attrNameLst>
                                          <p:attrName>style.visibility</p:attrName>
                                        </p:attrNameLst>
                                      </p:cBhvr>
                                      <p:to>
                                        <p:strVal val="visible"/>
                                      </p:to>
                                    </p:set>
                                    <p:animEffect transition="in" filter="wipe(left)">
                                      <p:cBhvr>
                                        <p:cTn id="20" dur="500"/>
                                        <p:tgtEl>
                                          <p:spTgt spid="13312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3125">
                                            <p:txEl>
                                              <p:pRg st="4" end="4"/>
                                            </p:txEl>
                                          </p:spTgt>
                                        </p:tgtEl>
                                        <p:attrNameLst>
                                          <p:attrName>style.visibility</p:attrName>
                                        </p:attrNameLst>
                                      </p:cBhvr>
                                      <p:to>
                                        <p:strVal val="visible"/>
                                      </p:to>
                                    </p:set>
                                    <p:animEffect transition="in" filter="wipe(left)">
                                      <p:cBhvr>
                                        <p:cTn id="23"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bldLvl="5"/>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Line 2"/>
          <p:cNvSpPr>
            <a:spLocks noChangeShapeType="1"/>
          </p:cNvSpPr>
          <p:nvPr/>
        </p:nvSpPr>
        <p:spPr bwMode="auto">
          <a:xfrm flipH="1">
            <a:off x="6869113" y="2879725"/>
            <a:ext cx="141287" cy="10048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28" name="Rectangle 3"/>
          <p:cNvSpPr>
            <a:spLocks noGrp="1" noChangeArrowheads="1"/>
          </p:cNvSpPr>
          <p:nvPr>
            <p:ph type="title"/>
          </p:nvPr>
        </p:nvSpPr>
        <p:spPr/>
        <p:txBody>
          <a:bodyPr/>
          <a:lstStyle/>
          <a:p>
            <a:pPr eaLnBrk="1" hangingPunct="1"/>
            <a:r>
              <a:rPr lang="en-US" sz="3100" dirty="0"/>
              <a:t>An increase in investment demand</a:t>
            </a:r>
          </a:p>
        </p:txBody>
      </p:sp>
      <p:sp>
        <p:nvSpPr>
          <p:cNvPr id="135172" name="Rectangle 4"/>
          <p:cNvSpPr>
            <a:spLocks noGrp="1" noChangeArrowheads="1"/>
          </p:cNvSpPr>
          <p:nvPr>
            <p:ph type="body" idx="1"/>
          </p:nvPr>
        </p:nvSpPr>
        <p:spPr>
          <a:xfrm>
            <a:off x="6526213" y="2039938"/>
            <a:ext cx="2160587" cy="1192212"/>
          </a:xfrm>
          <a:solidFill>
            <a:srgbClr val="FFFFCC"/>
          </a:solidFill>
        </p:spPr>
        <p:txBody>
          <a:bodyPr/>
          <a:lstStyle/>
          <a:p>
            <a:pPr marL="0" indent="0" eaLnBrk="1" hangingPunct="1">
              <a:lnSpc>
                <a:spcPct val="95000"/>
              </a:lnSpc>
              <a:buFont typeface="Wingdings" pitchFamily="2" charset="2"/>
              <a:buNone/>
            </a:pPr>
            <a:r>
              <a:rPr lang="en-US" sz="2400" i="1"/>
              <a:t>An increase </a:t>
            </a:r>
            <a:br>
              <a:rPr lang="en-US" sz="2400" i="1"/>
            </a:br>
            <a:r>
              <a:rPr lang="en-US" sz="2400" i="1"/>
              <a:t>in desired investment</a:t>
            </a:r>
            <a:r>
              <a:rPr lang="en-US" sz="2400"/>
              <a:t>…</a:t>
            </a:r>
          </a:p>
        </p:txBody>
      </p:sp>
      <p:grpSp>
        <p:nvGrpSpPr>
          <p:cNvPr id="26630" name="Group 5"/>
          <p:cNvGrpSpPr>
            <a:grpSpLocks/>
          </p:cNvGrpSpPr>
          <p:nvPr/>
        </p:nvGrpSpPr>
        <p:grpSpPr bwMode="auto">
          <a:xfrm>
            <a:off x="3721100" y="1219200"/>
            <a:ext cx="4495800" cy="4403725"/>
            <a:chOff x="336" y="816"/>
            <a:chExt cx="2832" cy="2774"/>
          </a:xfrm>
        </p:grpSpPr>
        <p:grpSp>
          <p:nvGrpSpPr>
            <p:cNvPr id="26654" name="Group 6"/>
            <p:cNvGrpSpPr>
              <a:grpSpLocks/>
            </p:cNvGrpSpPr>
            <p:nvPr/>
          </p:nvGrpSpPr>
          <p:grpSpPr bwMode="auto">
            <a:xfrm>
              <a:off x="611" y="951"/>
              <a:ext cx="2461" cy="2352"/>
              <a:chOff x="611" y="951"/>
              <a:chExt cx="3138" cy="2352"/>
            </a:xfrm>
          </p:grpSpPr>
          <p:sp>
            <p:nvSpPr>
              <p:cNvPr id="26657" name="Line 7"/>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8" name="Line 8"/>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6655" name="Text Box 9"/>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6656" name="Text Box 10"/>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6631" name="Group 11"/>
          <p:cNvGrpSpPr>
            <a:grpSpLocks/>
          </p:cNvGrpSpPr>
          <p:nvPr/>
        </p:nvGrpSpPr>
        <p:grpSpPr bwMode="auto">
          <a:xfrm>
            <a:off x="4483100" y="1905000"/>
            <a:ext cx="3594100" cy="3105150"/>
            <a:chOff x="3154" y="1354"/>
            <a:chExt cx="2264" cy="1956"/>
          </a:xfrm>
        </p:grpSpPr>
        <p:sp>
          <p:nvSpPr>
            <p:cNvPr id="26652" name="Line 12"/>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3" name="Text Box 13"/>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1</a:t>
              </a:r>
              <a:endParaRPr lang="en-US" sz="2500" baseline="-25000">
                <a:latin typeface="Tahoma" pitchFamily="34" charset="0"/>
              </a:endParaRPr>
            </a:p>
          </p:txBody>
        </p:sp>
      </p:grpSp>
      <p:grpSp>
        <p:nvGrpSpPr>
          <p:cNvPr id="26632" name="Group 14"/>
          <p:cNvGrpSpPr>
            <a:grpSpLocks/>
          </p:cNvGrpSpPr>
          <p:nvPr/>
        </p:nvGrpSpPr>
        <p:grpSpPr bwMode="auto">
          <a:xfrm>
            <a:off x="5880100" y="1379538"/>
            <a:ext cx="355600" cy="3783012"/>
            <a:chOff x="3376" y="879"/>
            <a:chExt cx="224" cy="2383"/>
          </a:xfrm>
        </p:grpSpPr>
        <p:sp>
          <p:nvSpPr>
            <p:cNvPr id="26651" name="Line 15"/>
            <p:cNvSpPr>
              <a:spLocks noChangeShapeType="1"/>
            </p:cNvSpPr>
            <p:nvPr/>
          </p:nvSpPr>
          <p:spPr bwMode="auto">
            <a:xfrm flipV="1">
              <a:off x="3470" y="1152"/>
              <a:ext cx="0" cy="211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6626" name="Object 2"/>
            <p:cNvGraphicFramePr>
              <a:graphicFrameLocks noChangeAspect="1"/>
            </p:cNvGraphicFramePr>
            <p:nvPr/>
          </p:nvGraphicFramePr>
          <p:xfrm>
            <a:off x="3376" y="879"/>
            <a:ext cx="224" cy="268"/>
          </p:xfrm>
          <a:graphic>
            <a:graphicData uri="http://schemas.openxmlformats.org/presentationml/2006/ole">
              <mc:AlternateContent xmlns:mc="http://schemas.openxmlformats.org/markup-compatibility/2006">
                <mc:Choice xmlns:v="urn:schemas-microsoft-com:vml" Requires="v">
                  <p:oleObj spid="_x0000_s26626" name="Equation" r:id="rId4" imgW="177569" imgH="215619" progId="Equation.DSMT4">
                    <p:embed/>
                  </p:oleObj>
                </mc:Choice>
                <mc:Fallback>
                  <p:oleObj name="Equation" r:id="rId4" imgW="177569" imgH="215619" progId="Equation.DSMT4">
                    <p:embed/>
                    <p:pic>
                      <p:nvPicPr>
                        <p:cNvPr id="266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 y="879"/>
                          <a:ext cx="224" cy="2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4864100" y="1584325"/>
            <a:ext cx="3594100" cy="3105150"/>
            <a:chOff x="3304" y="1094"/>
            <a:chExt cx="2264" cy="1956"/>
          </a:xfrm>
        </p:grpSpPr>
        <p:sp>
          <p:nvSpPr>
            <p:cNvPr id="26649" name="Line 18"/>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0" name="Text Box 19"/>
            <p:cNvSpPr txBox="1">
              <a:spLocks noChangeArrowheads="1"/>
            </p:cNvSpPr>
            <p:nvPr/>
          </p:nvSpPr>
          <p:spPr bwMode="auto">
            <a:xfrm>
              <a:off x="5040" y="275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2</a:t>
              </a:r>
              <a:endParaRPr lang="en-US" sz="2500" baseline="-25000">
                <a:latin typeface="Tahoma" pitchFamily="34" charset="0"/>
              </a:endParaRPr>
            </a:p>
          </p:txBody>
        </p:sp>
      </p:grpSp>
      <p:sp>
        <p:nvSpPr>
          <p:cNvPr id="26634" name="Line 20"/>
          <p:cNvSpPr>
            <a:spLocks noChangeShapeType="1"/>
          </p:cNvSpPr>
          <p:nvPr/>
        </p:nvSpPr>
        <p:spPr bwMode="auto">
          <a:xfrm flipH="1" flipV="1">
            <a:off x="4151313" y="3454400"/>
            <a:ext cx="1874837" cy="4763"/>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35" name="Text Box 21"/>
          <p:cNvSpPr txBox="1">
            <a:spLocks noChangeArrowheads="1"/>
          </p:cNvSpPr>
          <p:nvPr/>
        </p:nvSpPr>
        <p:spPr bwMode="auto">
          <a:xfrm>
            <a:off x="3657600" y="3184525"/>
            <a:ext cx="533400"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22"/>
          <p:cNvGrpSpPr>
            <a:grpSpLocks/>
          </p:cNvGrpSpPr>
          <p:nvPr/>
        </p:nvGrpSpPr>
        <p:grpSpPr bwMode="auto">
          <a:xfrm>
            <a:off x="3663950" y="2466975"/>
            <a:ext cx="2362200" cy="473075"/>
            <a:chOff x="2547" y="1659"/>
            <a:chExt cx="1488" cy="298"/>
          </a:xfrm>
        </p:grpSpPr>
        <p:sp>
          <p:nvSpPr>
            <p:cNvPr id="26647" name="Line 23"/>
            <p:cNvSpPr>
              <a:spLocks noChangeShapeType="1"/>
            </p:cNvSpPr>
            <p:nvPr/>
          </p:nvSpPr>
          <p:spPr bwMode="auto">
            <a:xfrm flipH="1">
              <a:off x="2862" y="1832"/>
              <a:ext cx="1173" cy="1"/>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48" name="Text Box 24"/>
            <p:cNvSpPr txBox="1">
              <a:spLocks noChangeArrowheads="1"/>
            </p:cNvSpPr>
            <p:nvPr/>
          </p:nvSpPr>
          <p:spPr bwMode="auto">
            <a:xfrm>
              <a:off x="2547" y="1659"/>
              <a:ext cx="336"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35193" name="Line 25"/>
          <p:cNvSpPr>
            <a:spLocks noChangeShapeType="1"/>
          </p:cNvSpPr>
          <p:nvPr/>
        </p:nvSpPr>
        <p:spPr bwMode="auto">
          <a:xfrm flipV="1">
            <a:off x="4281488" y="2762250"/>
            <a:ext cx="0" cy="68580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35194" name="Line 26"/>
          <p:cNvSpPr>
            <a:spLocks noChangeShapeType="1"/>
          </p:cNvSpPr>
          <p:nvPr/>
        </p:nvSpPr>
        <p:spPr bwMode="auto">
          <a:xfrm>
            <a:off x="6640513" y="3992563"/>
            <a:ext cx="571500" cy="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nvGrpSpPr>
          <p:cNvPr id="8" name="Group 27"/>
          <p:cNvGrpSpPr>
            <a:grpSpLocks/>
          </p:cNvGrpSpPr>
          <p:nvPr/>
        </p:nvGrpSpPr>
        <p:grpSpPr bwMode="auto">
          <a:xfrm>
            <a:off x="925513" y="2098675"/>
            <a:ext cx="3081337" cy="998538"/>
            <a:chOff x="720" y="1440"/>
            <a:chExt cx="1941" cy="562"/>
          </a:xfrm>
        </p:grpSpPr>
        <p:sp>
          <p:nvSpPr>
            <p:cNvPr id="26645" name="Rectangle 28"/>
            <p:cNvSpPr>
              <a:spLocks noChangeArrowheads="1"/>
            </p:cNvSpPr>
            <p:nvPr/>
          </p:nvSpPr>
          <p:spPr bwMode="auto">
            <a:xfrm>
              <a:off x="720" y="1440"/>
              <a:ext cx="1248" cy="52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a:t>
              </a:r>
              <a:r>
                <a:rPr lang="en-US" sz="2400" i="1"/>
                <a:t>raises the interest rate.</a:t>
              </a:r>
            </a:p>
          </p:txBody>
        </p:sp>
        <p:sp>
          <p:nvSpPr>
            <p:cNvPr id="26646" name="Line 29"/>
            <p:cNvSpPr>
              <a:spLocks noChangeShapeType="1"/>
            </p:cNvSpPr>
            <p:nvPr/>
          </p:nvSpPr>
          <p:spPr bwMode="auto">
            <a:xfrm>
              <a:off x="1968" y="1824"/>
              <a:ext cx="693" cy="1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 name="Group 30"/>
          <p:cNvGrpSpPr>
            <a:grpSpLocks/>
          </p:cNvGrpSpPr>
          <p:nvPr/>
        </p:nvGrpSpPr>
        <p:grpSpPr bwMode="auto">
          <a:xfrm>
            <a:off x="631825" y="3810000"/>
            <a:ext cx="5410200" cy="2413000"/>
            <a:chOff x="480" y="2496"/>
            <a:chExt cx="3456" cy="1440"/>
          </a:xfrm>
        </p:grpSpPr>
        <p:sp>
          <p:nvSpPr>
            <p:cNvPr id="26641" name="Rectangle 31"/>
            <p:cNvSpPr>
              <a:spLocks noChangeArrowheads="1"/>
            </p:cNvSpPr>
            <p:nvPr/>
          </p:nvSpPr>
          <p:spPr bwMode="auto">
            <a:xfrm>
              <a:off x="480" y="2496"/>
              <a:ext cx="1872" cy="144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i="1"/>
                <a:t>But the equilibrium level of investment cannot increase because the</a:t>
              </a:r>
              <a:br>
                <a:rPr lang="en-US" sz="2400" i="1"/>
              </a:br>
              <a:r>
                <a:rPr lang="en-US" sz="2400" i="1"/>
                <a:t>supply of loanable </a:t>
              </a:r>
              <a:br>
                <a:rPr lang="en-US" sz="2400" i="1"/>
              </a:br>
              <a:r>
                <a:rPr lang="en-US" sz="2400" i="1"/>
                <a:t>funds is fixed.</a:t>
              </a:r>
            </a:p>
          </p:txBody>
        </p:sp>
        <p:grpSp>
          <p:nvGrpSpPr>
            <p:cNvPr id="26642" name="Group 32"/>
            <p:cNvGrpSpPr>
              <a:grpSpLocks/>
            </p:cNvGrpSpPr>
            <p:nvPr/>
          </p:nvGrpSpPr>
          <p:grpSpPr bwMode="auto">
            <a:xfrm>
              <a:off x="2352" y="3359"/>
              <a:ext cx="1584" cy="337"/>
              <a:chOff x="2208" y="3359"/>
              <a:chExt cx="1728" cy="337"/>
            </a:xfrm>
          </p:grpSpPr>
          <p:sp>
            <p:nvSpPr>
              <p:cNvPr id="26643" name="Line 33"/>
              <p:cNvSpPr>
                <a:spLocks noChangeShapeType="1"/>
              </p:cNvSpPr>
              <p:nvPr/>
            </p:nvSpPr>
            <p:spPr bwMode="auto">
              <a:xfrm>
                <a:off x="2208" y="3696"/>
                <a:ext cx="1728" cy="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44" name="Line 34"/>
              <p:cNvSpPr>
                <a:spLocks noChangeShapeType="1"/>
              </p:cNvSpPr>
              <p:nvPr/>
            </p:nvSpPr>
            <p:spPr bwMode="auto">
              <a:xfrm flipV="1">
                <a:off x="3933" y="3359"/>
                <a:ext cx="0" cy="336"/>
              </a:xfrm>
              <a:prstGeom prst="line">
                <a:avLst/>
              </a:prstGeom>
              <a:noFill/>
              <a:ln w="15875">
                <a:solidFill>
                  <a:schemeClr val="tx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val="22256163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strips(downLeft)">
                                      <p:cBhvr>
                                        <p:cTn id="7" dur="500"/>
                                        <p:tgtEl>
                                          <p:spTgt spid="135172"/>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35170"/>
                                        </p:tgtEl>
                                        <p:attrNameLst>
                                          <p:attrName>style.visibility</p:attrName>
                                        </p:attrNameLst>
                                      </p:cBhvr>
                                      <p:to>
                                        <p:strVal val="visible"/>
                                      </p:to>
                                    </p:set>
                                    <p:animEffect transition="in" filter="strips(downLeft)">
                                      <p:cBhvr>
                                        <p:cTn id="11" dur="500"/>
                                        <p:tgtEl>
                                          <p:spTgt spid="135170"/>
                                        </p:tgtEl>
                                      </p:cBhvr>
                                    </p:animEffect>
                                  </p:childTnLst>
                                </p:cTn>
                              </p:par>
                            </p:childTnLst>
                          </p:cTn>
                        </p:par>
                        <p:par>
                          <p:cTn id="12" fill="hold" nodeType="afterGroup">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135194"/>
                                        </p:tgtEl>
                                        <p:attrNameLst>
                                          <p:attrName>style.visibility</p:attrName>
                                        </p:attrNameLst>
                                      </p:cBhvr>
                                      <p:to>
                                        <p:strVal val="visible"/>
                                      </p:to>
                                    </p:set>
                                    <p:anim calcmode="lin" valueType="num">
                                      <p:cBhvr>
                                        <p:cTn id="15" dur="500" fill="hold"/>
                                        <p:tgtEl>
                                          <p:spTgt spid="135194"/>
                                        </p:tgtEl>
                                        <p:attrNameLst>
                                          <p:attrName>ppt_x</p:attrName>
                                        </p:attrNameLst>
                                      </p:cBhvr>
                                      <p:tavLst>
                                        <p:tav tm="0">
                                          <p:val>
                                            <p:strVal val="#ppt_x-#ppt_w/2"/>
                                          </p:val>
                                        </p:tav>
                                        <p:tav tm="100000">
                                          <p:val>
                                            <p:strVal val="#ppt_x"/>
                                          </p:val>
                                        </p:tav>
                                      </p:tavLst>
                                    </p:anim>
                                    <p:anim calcmode="lin" valueType="num">
                                      <p:cBhvr>
                                        <p:cTn id="16" dur="500" fill="hold"/>
                                        <p:tgtEl>
                                          <p:spTgt spid="135194"/>
                                        </p:tgtEl>
                                        <p:attrNameLst>
                                          <p:attrName>ppt_y</p:attrName>
                                        </p:attrNameLst>
                                      </p:cBhvr>
                                      <p:tavLst>
                                        <p:tav tm="0">
                                          <p:val>
                                            <p:strVal val="#ppt_y"/>
                                          </p:val>
                                        </p:tav>
                                        <p:tav tm="100000">
                                          <p:val>
                                            <p:strVal val="#ppt_y"/>
                                          </p:val>
                                        </p:tav>
                                      </p:tavLst>
                                    </p:anim>
                                    <p:anim calcmode="lin" valueType="num">
                                      <p:cBhvr>
                                        <p:cTn id="17" dur="500" fill="hold"/>
                                        <p:tgtEl>
                                          <p:spTgt spid="135194"/>
                                        </p:tgtEl>
                                        <p:attrNameLst>
                                          <p:attrName>ppt_w</p:attrName>
                                        </p:attrNameLst>
                                      </p:cBhvr>
                                      <p:tavLst>
                                        <p:tav tm="0">
                                          <p:val>
                                            <p:fltVal val="0"/>
                                          </p:val>
                                        </p:tav>
                                        <p:tav tm="100000">
                                          <p:val>
                                            <p:strVal val="#ppt_w"/>
                                          </p:val>
                                        </p:tav>
                                      </p:tavLst>
                                    </p:anim>
                                    <p:anim calcmode="lin" valueType="num">
                                      <p:cBhvr>
                                        <p:cTn id="18" dur="500" fill="hold"/>
                                        <p:tgtEl>
                                          <p:spTgt spid="135194"/>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par>
                          <p:cTn id="28" fill="hold" nodeType="afterGroup">
                            <p:stCondLst>
                              <p:cond delay="500"/>
                            </p:stCondLst>
                            <p:childTnLst>
                              <p:par>
                                <p:cTn id="29" presetID="17" presetClass="entr" presetSubtype="4" fill="hold" grpId="0" nodeType="afterEffect">
                                  <p:stCondLst>
                                    <p:cond delay="0"/>
                                  </p:stCondLst>
                                  <p:childTnLst>
                                    <p:set>
                                      <p:cBhvr>
                                        <p:cTn id="30" dur="1" fill="hold">
                                          <p:stCondLst>
                                            <p:cond delay="0"/>
                                          </p:stCondLst>
                                        </p:cTn>
                                        <p:tgtEl>
                                          <p:spTgt spid="135193"/>
                                        </p:tgtEl>
                                        <p:attrNameLst>
                                          <p:attrName>style.visibility</p:attrName>
                                        </p:attrNameLst>
                                      </p:cBhvr>
                                      <p:to>
                                        <p:strVal val="visible"/>
                                      </p:to>
                                    </p:set>
                                    <p:anim calcmode="lin" valueType="num">
                                      <p:cBhvr>
                                        <p:cTn id="31" dur="500" fill="hold"/>
                                        <p:tgtEl>
                                          <p:spTgt spid="135193"/>
                                        </p:tgtEl>
                                        <p:attrNameLst>
                                          <p:attrName>ppt_x</p:attrName>
                                        </p:attrNameLst>
                                      </p:cBhvr>
                                      <p:tavLst>
                                        <p:tav tm="0">
                                          <p:val>
                                            <p:strVal val="#ppt_x"/>
                                          </p:val>
                                        </p:tav>
                                        <p:tav tm="100000">
                                          <p:val>
                                            <p:strVal val="#ppt_x"/>
                                          </p:val>
                                        </p:tav>
                                      </p:tavLst>
                                    </p:anim>
                                    <p:anim calcmode="lin" valueType="num">
                                      <p:cBhvr>
                                        <p:cTn id="32" dur="500" fill="hold"/>
                                        <p:tgtEl>
                                          <p:spTgt spid="135193"/>
                                        </p:tgtEl>
                                        <p:attrNameLst>
                                          <p:attrName>ppt_y</p:attrName>
                                        </p:attrNameLst>
                                      </p:cBhvr>
                                      <p:tavLst>
                                        <p:tav tm="0">
                                          <p:val>
                                            <p:strVal val="#ppt_y+#ppt_h/2"/>
                                          </p:val>
                                        </p:tav>
                                        <p:tav tm="100000">
                                          <p:val>
                                            <p:strVal val="#ppt_y"/>
                                          </p:val>
                                        </p:tav>
                                      </p:tavLst>
                                    </p:anim>
                                    <p:anim calcmode="lin" valueType="num">
                                      <p:cBhvr>
                                        <p:cTn id="33" dur="500" fill="hold"/>
                                        <p:tgtEl>
                                          <p:spTgt spid="135193"/>
                                        </p:tgtEl>
                                        <p:attrNameLst>
                                          <p:attrName>ppt_w</p:attrName>
                                        </p:attrNameLst>
                                      </p:cBhvr>
                                      <p:tavLst>
                                        <p:tav tm="0">
                                          <p:val>
                                            <p:strVal val="#ppt_w"/>
                                          </p:val>
                                        </p:tav>
                                        <p:tav tm="100000">
                                          <p:val>
                                            <p:strVal val="#ppt_w"/>
                                          </p:val>
                                        </p:tav>
                                      </p:tavLst>
                                    </p:anim>
                                    <p:anim calcmode="lin" valueType="num">
                                      <p:cBhvr>
                                        <p:cTn id="34" dur="500" fill="hold"/>
                                        <p:tgtEl>
                                          <p:spTgt spid="135193"/>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22" presetClass="entr" presetSubtype="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trips(upRight)">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nimBg="1"/>
      <p:bldP spid="135172" grpId="0" animBg="1" autoUpdateAnimBg="0"/>
      <p:bldP spid="135193" grpId="0" animBg="1"/>
      <p:bldP spid="13519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pPr eaLnBrk="1" hangingPunct="1"/>
            <a:r>
              <a:rPr lang="en-US" dirty="0"/>
              <a:t>Saving and the interest rate</a:t>
            </a:r>
          </a:p>
        </p:txBody>
      </p:sp>
      <p:sp>
        <p:nvSpPr>
          <p:cNvPr id="90115" name="Rectangle 5"/>
          <p:cNvSpPr>
            <a:spLocks noGrp="1" noChangeArrowheads="1"/>
          </p:cNvSpPr>
          <p:nvPr>
            <p:ph type="body" idx="1"/>
          </p:nvPr>
        </p:nvSpPr>
        <p:spPr/>
        <p:txBody>
          <a:bodyPr/>
          <a:lstStyle/>
          <a:p>
            <a:pPr eaLnBrk="1" hangingPunct="1"/>
            <a:r>
              <a:rPr lang="en-US" dirty="0"/>
              <a:t>Why might saving depend on </a:t>
            </a:r>
            <a:r>
              <a:rPr lang="en-US" b="1" i="1" dirty="0"/>
              <a:t>r</a:t>
            </a:r>
            <a:r>
              <a:rPr lang="en-US" dirty="0"/>
              <a:t> ?</a:t>
            </a:r>
          </a:p>
          <a:p>
            <a:pPr eaLnBrk="1" hangingPunct="1">
              <a:spcBef>
                <a:spcPct val="55000"/>
              </a:spcBef>
            </a:pPr>
            <a:r>
              <a:rPr lang="en-US" dirty="0"/>
              <a:t>How would the results of an increase in investment demand be different?</a:t>
            </a:r>
          </a:p>
          <a:p>
            <a:pPr lvl="1" eaLnBrk="1" hangingPunct="1">
              <a:lnSpc>
                <a:spcPct val="105000"/>
              </a:lnSpc>
              <a:spcBef>
                <a:spcPct val="30000"/>
              </a:spcBef>
            </a:pPr>
            <a:r>
              <a:rPr lang="en-US" dirty="0"/>
              <a:t>Would </a:t>
            </a:r>
            <a:r>
              <a:rPr lang="en-US" b="1" i="1" dirty="0"/>
              <a:t>r</a:t>
            </a:r>
            <a:r>
              <a:rPr lang="en-US" dirty="0"/>
              <a:t> rise as much?</a:t>
            </a:r>
          </a:p>
          <a:p>
            <a:pPr lvl="1" eaLnBrk="1" hangingPunct="1">
              <a:lnSpc>
                <a:spcPct val="105000"/>
              </a:lnSpc>
              <a:spcBef>
                <a:spcPct val="30000"/>
              </a:spcBef>
            </a:pPr>
            <a:r>
              <a:rPr lang="en-US" dirty="0"/>
              <a:t>Would the equilibrium value of </a:t>
            </a:r>
            <a:r>
              <a:rPr lang="en-US" b="1" i="1" dirty="0">
                <a:latin typeface="Tahoma" pitchFamily="34" charset="0"/>
              </a:rPr>
              <a:t>I</a:t>
            </a:r>
            <a:r>
              <a:rPr lang="en-US" dirty="0"/>
              <a:t> change?</a:t>
            </a:r>
          </a:p>
        </p:txBody>
      </p:sp>
    </p:spTree>
    <p:extLst>
      <p:ext uri="{BB962C8B-B14F-4D97-AF65-F5344CB8AC3E}">
        <p14:creationId xmlns:p14="http://schemas.microsoft.com/office/powerpoint/2010/main" val="310406272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pPr eaLnBrk="1" hangingPunct="1"/>
            <a:r>
              <a:rPr lang="en-US" dirty="0"/>
              <a:t>Returns to scale: Example 1</a:t>
            </a:r>
          </a:p>
        </p:txBody>
      </p:sp>
      <p:graphicFrame>
        <p:nvGraphicFramePr>
          <p:cNvPr id="1026" name="Object 2"/>
          <p:cNvGraphicFramePr>
            <a:graphicFrameLocks noChangeAspect="1"/>
          </p:cNvGraphicFramePr>
          <p:nvPr/>
        </p:nvGraphicFramePr>
        <p:xfrm>
          <a:off x="860425" y="1522413"/>
          <a:ext cx="2474913" cy="577850"/>
        </p:xfrm>
        <a:graphic>
          <a:graphicData uri="http://schemas.openxmlformats.org/presentationml/2006/ole">
            <mc:AlternateContent xmlns:mc="http://schemas.openxmlformats.org/markup-compatibility/2006">
              <mc:Choice xmlns:v="urn:schemas-microsoft-com:vml" Requires="v">
                <p:oleObj spid="_x0000_s1026" name="Equation" r:id="rId4" imgW="1091726" imgH="253890" progId="Equation.DSMT4">
                  <p:embed/>
                </p:oleObj>
              </mc:Choice>
              <mc:Fallback>
                <p:oleObj name="Equation" r:id="rId4" imgW="1091726" imgH="253890" progId="Equation.DSMT4">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25" y="1522413"/>
                        <a:ext cx="2474913" cy="577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3" name="Object 3"/>
          <p:cNvGraphicFramePr>
            <a:graphicFrameLocks noChangeAspect="1"/>
          </p:cNvGraphicFramePr>
          <p:nvPr/>
        </p:nvGraphicFramePr>
        <p:xfrm>
          <a:off x="852488" y="2212975"/>
          <a:ext cx="3683000" cy="577850"/>
        </p:xfrm>
        <a:graphic>
          <a:graphicData uri="http://schemas.openxmlformats.org/presentationml/2006/ole">
            <mc:AlternateContent xmlns:mc="http://schemas.openxmlformats.org/markup-compatibility/2006">
              <mc:Choice xmlns:v="urn:schemas-microsoft-com:vml" Requires="v">
                <p:oleObj spid="_x0000_s1027" name="Equation" r:id="rId6" imgW="1625600" imgH="254000" progId="Equation.DSMT4">
                  <p:embed/>
                </p:oleObj>
              </mc:Choice>
              <mc:Fallback>
                <p:oleObj name="Equation" r:id="rId6" imgW="1625600" imgH="254000" progId="Equation.DSMT4">
                  <p:embed/>
                  <p:pic>
                    <p:nvPicPr>
                      <p:cNvPr id="16589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488" y="2212975"/>
                        <a:ext cx="3683000" cy="577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4"/>
          <p:cNvGraphicFramePr>
            <a:graphicFrameLocks noChangeAspect="1"/>
          </p:cNvGraphicFramePr>
          <p:nvPr/>
        </p:nvGraphicFramePr>
        <p:xfrm>
          <a:off x="2498725" y="2973388"/>
          <a:ext cx="1524000" cy="636587"/>
        </p:xfrm>
        <a:graphic>
          <a:graphicData uri="http://schemas.openxmlformats.org/presentationml/2006/ole">
            <mc:AlternateContent xmlns:mc="http://schemas.openxmlformats.org/markup-compatibility/2006">
              <mc:Choice xmlns:v="urn:schemas-microsoft-com:vml" Requires="v">
                <p:oleObj spid="_x0000_s1028" name="Equation" r:id="rId8" imgW="672808" imgH="279279" progId="Equation.DSMT4">
                  <p:embed/>
                </p:oleObj>
              </mc:Choice>
              <mc:Fallback>
                <p:oleObj name="Equation" r:id="rId8" imgW="672808" imgH="279279" progId="Equation.DSMT4">
                  <p:embed/>
                  <p:pic>
                    <p:nvPicPr>
                      <p:cNvPr id="16589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725" y="2973388"/>
                        <a:ext cx="1524000"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5" name="Object 5"/>
          <p:cNvGraphicFramePr>
            <a:graphicFrameLocks noChangeAspect="1"/>
          </p:cNvGraphicFramePr>
          <p:nvPr/>
        </p:nvGraphicFramePr>
        <p:xfrm>
          <a:off x="2503488" y="3814763"/>
          <a:ext cx="1811337" cy="636587"/>
        </p:xfrm>
        <a:graphic>
          <a:graphicData uri="http://schemas.openxmlformats.org/presentationml/2006/ole">
            <mc:AlternateContent xmlns:mc="http://schemas.openxmlformats.org/markup-compatibility/2006">
              <mc:Choice xmlns:v="urn:schemas-microsoft-com:vml" Requires="v">
                <p:oleObj spid="_x0000_s1029" name="Equation" r:id="rId10" imgW="800100" imgH="279400" progId="Equation.DSMT4">
                  <p:embed/>
                </p:oleObj>
              </mc:Choice>
              <mc:Fallback>
                <p:oleObj name="Equation" r:id="rId10" imgW="800100" imgH="279400" progId="Equation.DSMT4">
                  <p:embed/>
                  <p:pic>
                    <p:nvPicPr>
                      <p:cNvPr id="16589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3488" y="3814763"/>
                        <a:ext cx="1811337"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6" name="Object 6"/>
          <p:cNvGraphicFramePr>
            <a:graphicFrameLocks noChangeAspect="1"/>
          </p:cNvGraphicFramePr>
          <p:nvPr/>
        </p:nvGraphicFramePr>
        <p:xfrm>
          <a:off x="2503488" y="4632325"/>
          <a:ext cx="1408112" cy="579438"/>
        </p:xfrm>
        <a:graphic>
          <a:graphicData uri="http://schemas.openxmlformats.org/presentationml/2006/ole">
            <mc:AlternateContent xmlns:mc="http://schemas.openxmlformats.org/markup-compatibility/2006">
              <mc:Choice xmlns:v="urn:schemas-microsoft-com:vml" Requires="v">
                <p:oleObj spid="_x0000_s1030" name="Equation" r:id="rId12" imgW="622030" imgH="253890" progId="Equation.DSMT4">
                  <p:embed/>
                </p:oleObj>
              </mc:Choice>
              <mc:Fallback>
                <p:oleObj name="Equation" r:id="rId12" imgW="622030" imgH="253890" progId="Equation.DSMT4">
                  <p:embed/>
                  <p:pic>
                    <p:nvPicPr>
                      <p:cNvPr id="16589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3488" y="4632325"/>
                        <a:ext cx="1408112"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7" name="Object 7"/>
          <p:cNvGraphicFramePr>
            <a:graphicFrameLocks noChangeAspect="1"/>
          </p:cNvGraphicFramePr>
          <p:nvPr/>
        </p:nvGraphicFramePr>
        <p:xfrm>
          <a:off x="2503488" y="5467350"/>
          <a:ext cx="1809750" cy="463550"/>
        </p:xfrm>
        <a:graphic>
          <a:graphicData uri="http://schemas.openxmlformats.org/presentationml/2006/ole">
            <mc:AlternateContent xmlns:mc="http://schemas.openxmlformats.org/markup-compatibility/2006">
              <mc:Choice xmlns:v="urn:schemas-microsoft-com:vml" Requires="v">
                <p:oleObj spid="_x0000_s1031" name="Equation" r:id="rId14" imgW="799753" imgH="203112" progId="Equation.DSMT4">
                  <p:embed/>
                </p:oleObj>
              </mc:Choice>
              <mc:Fallback>
                <p:oleObj name="Equation" r:id="rId14" imgW="799753" imgH="203112" progId="Equation.DSMT4">
                  <p:embed/>
                  <p:pic>
                    <p:nvPicPr>
                      <p:cNvPr id="16589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3488" y="5467350"/>
                        <a:ext cx="1809750"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65898" name="Text Box 10"/>
          <p:cNvSpPr txBox="1">
            <a:spLocks noChangeArrowheads="1"/>
          </p:cNvSpPr>
          <p:nvPr/>
        </p:nvSpPr>
        <p:spPr bwMode="auto">
          <a:xfrm>
            <a:off x="4924425" y="5232400"/>
            <a:ext cx="3128963"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dirty="0">
                <a:solidFill>
                  <a:srgbClr val="008080"/>
                </a:solidFill>
              </a:rPr>
              <a:t>constant returns to scale for any </a:t>
            </a:r>
            <a:r>
              <a:rPr lang="en-US" sz="2500" b="1" i="1" dirty="0">
                <a:solidFill>
                  <a:srgbClr val="008080"/>
                </a:solidFill>
              </a:rPr>
              <a:t>z</a:t>
            </a:r>
            <a:r>
              <a:rPr lang="en-US" sz="2500" i="1" dirty="0">
                <a:solidFill>
                  <a:srgbClr val="008080"/>
                </a:solidFill>
              </a:rPr>
              <a:t> &gt; 0</a:t>
            </a:r>
          </a:p>
        </p:txBody>
      </p:sp>
    </p:spTree>
    <p:extLst>
      <p:ext uri="{BB962C8B-B14F-4D97-AF65-F5344CB8AC3E}">
        <p14:creationId xmlns:p14="http://schemas.microsoft.com/office/powerpoint/2010/main" val="41384184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left)">
                                      <p:cBhvr>
                                        <p:cTn id="7" dur="500"/>
                                        <p:tgtEl>
                                          <p:spTgt spid="165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5894"/>
                                        </p:tgtEl>
                                        <p:attrNameLst>
                                          <p:attrName>style.visibility</p:attrName>
                                        </p:attrNameLst>
                                      </p:cBhvr>
                                      <p:to>
                                        <p:strVal val="visible"/>
                                      </p:to>
                                    </p:set>
                                    <p:animEffect transition="in" filter="wipe(left)">
                                      <p:cBhvr>
                                        <p:cTn id="12" dur="500"/>
                                        <p:tgtEl>
                                          <p:spTgt spid="165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wipe(left)">
                                      <p:cBhvr>
                                        <p:cTn id="17" dur="500"/>
                                        <p:tgtEl>
                                          <p:spTgt spid="165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5896"/>
                                        </p:tgtEl>
                                        <p:attrNameLst>
                                          <p:attrName>style.visibility</p:attrName>
                                        </p:attrNameLst>
                                      </p:cBhvr>
                                      <p:to>
                                        <p:strVal val="visible"/>
                                      </p:to>
                                    </p:set>
                                    <p:animEffect transition="in" filter="wipe(left)">
                                      <p:cBhvr>
                                        <p:cTn id="22" dur="500"/>
                                        <p:tgtEl>
                                          <p:spTgt spid="165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5897"/>
                                        </p:tgtEl>
                                        <p:attrNameLst>
                                          <p:attrName>style.visibility</p:attrName>
                                        </p:attrNameLst>
                                      </p:cBhvr>
                                      <p:to>
                                        <p:strVal val="visible"/>
                                      </p:to>
                                    </p:set>
                                    <p:animEffect transition="in" filter="wipe(left)">
                                      <p:cBhvr>
                                        <p:cTn id="27" dur="500"/>
                                        <p:tgtEl>
                                          <p:spTgt spid="165897"/>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65898"/>
                                        </p:tgtEl>
                                        <p:attrNameLst>
                                          <p:attrName>style.visibility</p:attrName>
                                        </p:attrNameLst>
                                      </p:cBhvr>
                                      <p:to>
                                        <p:strVal val="visible"/>
                                      </p:to>
                                    </p:set>
                                    <p:animEffect transition="in" filter="fade">
                                      <p:cBhvr>
                                        <p:cTn id="31" dur="500"/>
                                        <p:tgtEl>
                                          <p:spTgt spid="16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6725" y="260350"/>
            <a:ext cx="8245475" cy="939800"/>
          </a:xfrm>
        </p:spPr>
        <p:txBody>
          <a:bodyPr/>
          <a:lstStyle/>
          <a:p>
            <a:pPr eaLnBrk="1" hangingPunct="1"/>
            <a:r>
              <a:rPr lang="en-US" sz="3100" dirty="0"/>
              <a:t>An increase in investment demand when saving depends on </a:t>
            </a:r>
            <a:r>
              <a:rPr lang="en-US" sz="3100" i="1" dirty="0"/>
              <a:t>r</a:t>
            </a:r>
          </a:p>
        </p:txBody>
      </p:sp>
      <p:grpSp>
        <p:nvGrpSpPr>
          <p:cNvPr id="27652" name="Group 6"/>
          <p:cNvGrpSpPr>
            <a:grpSpLocks/>
          </p:cNvGrpSpPr>
          <p:nvPr/>
        </p:nvGrpSpPr>
        <p:grpSpPr bwMode="auto">
          <a:xfrm>
            <a:off x="4010025" y="1619250"/>
            <a:ext cx="4495800" cy="4403725"/>
            <a:chOff x="336" y="816"/>
            <a:chExt cx="2832" cy="2774"/>
          </a:xfrm>
        </p:grpSpPr>
        <p:grpSp>
          <p:nvGrpSpPr>
            <p:cNvPr id="27675" name="Group 7"/>
            <p:cNvGrpSpPr>
              <a:grpSpLocks/>
            </p:cNvGrpSpPr>
            <p:nvPr/>
          </p:nvGrpSpPr>
          <p:grpSpPr bwMode="auto">
            <a:xfrm>
              <a:off x="611" y="951"/>
              <a:ext cx="2461" cy="2352"/>
              <a:chOff x="611" y="951"/>
              <a:chExt cx="3138" cy="2352"/>
            </a:xfrm>
          </p:grpSpPr>
          <p:sp>
            <p:nvSpPr>
              <p:cNvPr id="27678" name="Line 8"/>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79" name="Line 9"/>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7676" name="Text Box 10"/>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7677" name="Text Box 11"/>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7653" name="Group 42"/>
          <p:cNvGrpSpPr>
            <a:grpSpLocks/>
          </p:cNvGrpSpPr>
          <p:nvPr/>
        </p:nvGrpSpPr>
        <p:grpSpPr bwMode="auto">
          <a:xfrm>
            <a:off x="4772025" y="2305050"/>
            <a:ext cx="3690938" cy="3105150"/>
            <a:chOff x="2824" y="1200"/>
            <a:chExt cx="2325" cy="1956"/>
          </a:xfrm>
        </p:grpSpPr>
        <p:sp>
          <p:nvSpPr>
            <p:cNvPr id="27673" name="Line 13"/>
            <p:cNvSpPr>
              <a:spLocks noChangeShapeType="1"/>
            </p:cNvSpPr>
            <p:nvPr/>
          </p:nvSpPr>
          <p:spPr bwMode="auto">
            <a:xfrm>
              <a:off x="2824" y="1200"/>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74" name="Text Box 14"/>
            <p:cNvSpPr txBox="1">
              <a:spLocks noChangeArrowheads="1"/>
            </p:cNvSpPr>
            <p:nvPr/>
          </p:nvSpPr>
          <p:spPr bwMode="auto">
            <a:xfrm>
              <a:off x="4560" y="2858"/>
              <a:ext cx="589"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endParaRPr lang="en-US" sz="2500" baseline="-25000">
                <a:latin typeface="Tahoma" pitchFamily="34" charset="0"/>
              </a:endParaRPr>
            </a:p>
          </p:txBody>
        </p:sp>
      </p:grpSp>
      <p:grpSp>
        <p:nvGrpSpPr>
          <p:cNvPr id="27654" name="Group 36"/>
          <p:cNvGrpSpPr>
            <a:grpSpLocks/>
          </p:cNvGrpSpPr>
          <p:nvPr/>
        </p:nvGrpSpPr>
        <p:grpSpPr bwMode="auto">
          <a:xfrm>
            <a:off x="5599113" y="1819275"/>
            <a:ext cx="2027237" cy="3465513"/>
            <a:chOff x="3345" y="894"/>
            <a:chExt cx="1277" cy="2183"/>
          </a:xfrm>
        </p:grpSpPr>
        <p:sp>
          <p:nvSpPr>
            <p:cNvPr id="27672" name="Line 16"/>
            <p:cNvSpPr>
              <a:spLocks noChangeShapeType="1"/>
            </p:cNvSpPr>
            <p:nvPr/>
          </p:nvSpPr>
          <p:spPr bwMode="auto">
            <a:xfrm flipV="1">
              <a:off x="3345" y="1154"/>
              <a:ext cx="964" cy="192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7650" name="Object 2"/>
            <p:cNvGraphicFramePr>
              <a:graphicFrameLocks noChangeAspect="1"/>
            </p:cNvGraphicFramePr>
            <p:nvPr/>
          </p:nvGraphicFramePr>
          <p:xfrm>
            <a:off x="4142" y="894"/>
            <a:ext cx="480" cy="268"/>
          </p:xfrm>
          <a:graphic>
            <a:graphicData uri="http://schemas.openxmlformats.org/presentationml/2006/ole">
              <mc:AlternateContent xmlns:mc="http://schemas.openxmlformats.org/markup-compatibility/2006">
                <mc:Choice xmlns:v="urn:schemas-microsoft-com:vml" Requires="v">
                  <p:oleObj spid="_x0000_s27650" name="Equation" r:id="rId4" imgW="380835" imgH="215806" progId="Equation.DSMT4">
                    <p:embed/>
                  </p:oleObj>
                </mc:Choice>
                <mc:Fallback>
                  <p:oleObj name="Equation" r:id="rId4" imgW="380835" imgH="215806" progId="Equation.DSMT4">
                    <p:embed/>
                    <p:pic>
                      <p:nvPicPr>
                        <p:cNvPr id="276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2" y="894"/>
                          <a:ext cx="480" cy="2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6" name="Group 18"/>
          <p:cNvGrpSpPr>
            <a:grpSpLocks/>
          </p:cNvGrpSpPr>
          <p:nvPr/>
        </p:nvGrpSpPr>
        <p:grpSpPr bwMode="auto">
          <a:xfrm>
            <a:off x="5153025" y="1984375"/>
            <a:ext cx="3594100" cy="3105150"/>
            <a:chOff x="3304" y="1094"/>
            <a:chExt cx="2264" cy="1956"/>
          </a:xfrm>
        </p:grpSpPr>
        <p:sp>
          <p:nvSpPr>
            <p:cNvPr id="27670" name="Line 19"/>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71" name="Text Box 20"/>
            <p:cNvSpPr txBox="1">
              <a:spLocks noChangeArrowheads="1"/>
            </p:cNvSpPr>
            <p:nvPr/>
          </p:nvSpPr>
          <p:spPr bwMode="auto">
            <a:xfrm>
              <a:off x="5040" y="275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r>
                <a:rPr lang="en-US" sz="2500" baseline="-25000">
                  <a:latin typeface="Tahoma" pitchFamily="34" charset="0"/>
                </a:rPr>
                <a:t>2</a:t>
              </a:r>
            </a:p>
          </p:txBody>
        </p:sp>
      </p:grpSp>
      <p:sp>
        <p:nvSpPr>
          <p:cNvPr id="27656" name="Line 21"/>
          <p:cNvSpPr>
            <a:spLocks noChangeShapeType="1"/>
          </p:cNvSpPr>
          <p:nvPr/>
        </p:nvSpPr>
        <p:spPr bwMode="auto">
          <a:xfrm flipH="1" flipV="1">
            <a:off x="4440238" y="3854450"/>
            <a:ext cx="1874837" cy="4763"/>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57" name="Text Box 22"/>
          <p:cNvSpPr txBox="1">
            <a:spLocks noChangeArrowheads="1"/>
          </p:cNvSpPr>
          <p:nvPr/>
        </p:nvSpPr>
        <p:spPr bwMode="auto">
          <a:xfrm>
            <a:off x="3946525" y="3584575"/>
            <a:ext cx="533400"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44"/>
          <p:cNvGrpSpPr>
            <a:grpSpLocks/>
          </p:cNvGrpSpPr>
          <p:nvPr/>
        </p:nvGrpSpPr>
        <p:grpSpPr bwMode="auto">
          <a:xfrm>
            <a:off x="3952875" y="3149600"/>
            <a:ext cx="2595563" cy="473075"/>
            <a:chOff x="2490" y="1984"/>
            <a:chExt cx="1635" cy="298"/>
          </a:xfrm>
        </p:grpSpPr>
        <p:sp>
          <p:nvSpPr>
            <p:cNvPr id="27668" name="Line 24"/>
            <p:cNvSpPr>
              <a:spLocks noChangeShapeType="1"/>
            </p:cNvSpPr>
            <p:nvPr/>
          </p:nvSpPr>
          <p:spPr bwMode="auto">
            <a:xfrm flipH="1">
              <a:off x="2803" y="2133"/>
              <a:ext cx="1322" cy="1"/>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69" name="Text Box 25"/>
            <p:cNvSpPr txBox="1">
              <a:spLocks noChangeArrowheads="1"/>
            </p:cNvSpPr>
            <p:nvPr/>
          </p:nvSpPr>
          <p:spPr bwMode="auto">
            <a:xfrm>
              <a:off x="2490" y="1984"/>
              <a:ext cx="336"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63866" name="Line 26"/>
          <p:cNvSpPr>
            <a:spLocks noChangeShapeType="1"/>
          </p:cNvSpPr>
          <p:nvPr/>
        </p:nvSpPr>
        <p:spPr bwMode="auto">
          <a:xfrm flipV="1">
            <a:off x="4570413" y="3387725"/>
            <a:ext cx="0" cy="460375"/>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63872" name="Rectangle 32"/>
          <p:cNvSpPr>
            <a:spLocks noChangeArrowheads="1"/>
          </p:cNvSpPr>
          <p:nvPr/>
        </p:nvSpPr>
        <p:spPr bwMode="auto">
          <a:xfrm>
            <a:off x="292100" y="1843088"/>
            <a:ext cx="3005138" cy="33909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10000"/>
              </a:spcBef>
              <a:buClr>
                <a:srgbClr val="008080"/>
              </a:buClr>
              <a:buSzPct val="120000"/>
              <a:buFont typeface="Wingdings" pitchFamily="2" charset="2"/>
              <a:buNone/>
              <a:defRPr/>
            </a:pPr>
            <a:r>
              <a:rPr lang="en-US" sz="2400" dirty="0">
                <a:cs typeface="+mn-cs"/>
              </a:rPr>
              <a:t>An increase in investment demand raises </a:t>
            </a:r>
            <a:r>
              <a:rPr lang="en-US" sz="2400" b="1" i="1" dirty="0">
                <a:cs typeface="+mn-cs"/>
              </a:rPr>
              <a:t>r</a:t>
            </a:r>
            <a:r>
              <a:rPr lang="en-US" sz="2400" dirty="0">
                <a:cs typeface="+mn-cs"/>
              </a:rPr>
              <a:t>, </a:t>
            </a:r>
          </a:p>
          <a:p>
            <a:pPr>
              <a:lnSpc>
                <a:spcPct val="105000"/>
              </a:lnSpc>
              <a:spcBef>
                <a:spcPct val="10000"/>
              </a:spcBef>
              <a:buClr>
                <a:srgbClr val="008080"/>
              </a:buClr>
              <a:buSzPct val="120000"/>
              <a:buFont typeface="Wingdings" pitchFamily="2" charset="2"/>
              <a:buNone/>
              <a:defRPr/>
            </a:pPr>
            <a:r>
              <a:rPr lang="en-US" sz="2400" dirty="0">
                <a:cs typeface="+mn-cs"/>
              </a:rPr>
              <a:t>which induces an increase in the quantity of saving,</a:t>
            </a:r>
          </a:p>
          <a:p>
            <a:pPr>
              <a:lnSpc>
                <a:spcPct val="105000"/>
              </a:lnSpc>
              <a:spcBef>
                <a:spcPct val="10000"/>
              </a:spcBef>
              <a:buClr>
                <a:srgbClr val="008080"/>
              </a:buClr>
              <a:buSzPct val="120000"/>
              <a:buFont typeface="Wingdings" pitchFamily="2" charset="2"/>
              <a:buNone/>
              <a:defRPr/>
            </a:pPr>
            <a:r>
              <a:rPr lang="en-US" sz="2400" dirty="0">
                <a:cs typeface="+mn-cs"/>
              </a:rPr>
              <a:t>which allows </a:t>
            </a:r>
            <a:r>
              <a:rPr lang="en-US" sz="2400" b="1" i="1" dirty="0">
                <a:latin typeface="Tahoma" pitchFamily="34" charset="0"/>
                <a:cs typeface="+mn-cs"/>
              </a:rPr>
              <a:t>I</a:t>
            </a:r>
            <a:r>
              <a:rPr lang="en-US" sz="2400" dirty="0">
                <a:cs typeface="+mn-cs"/>
              </a:rPr>
              <a:t> </a:t>
            </a:r>
            <a:br>
              <a:rPr lang="en-US" sz="2400" dirty="0">
                <a:cs typeface="+mn-cs"/>
              </a:rPr>
            </a:br>
            <a:r>
              <a:rPr lang="en-US" sz="2400" dirty="0">
                <a:cs typeface="+mn-cs"/>
              </a:rPr>
              <a:t>to increase.</a:t>
            </a:r>
          </a:p>
        </p:txBody>
      </p:sp>
      <p:sp>
        <p:nvSpPr>
          <p:cNvPr id="27661" name="Line 37"/>
          <p:cNvSpPr>
            <a:spLocks noChangeShapeType="1"/>
          </p:cNvSpPr>
          <p:nvPr/>
        </p:nvSpPr>
        <p:spPr bwMode="auto">
          <a:xfrm>
            <a:off x="6318250" y="3857625"/>
            <a:ext cx="0" cy="1704975"/>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62" name="Rectangle 40"/>
          <p:cNvSpPr>
            <a:spLocks noChangeArrowheads="1"/>
          </p:cNvSpPr>
          <p:nvPr/>
        </p:nvSpPr>
        <p:spPr bwMode="auto">
          <a:xfrm>
            <a:off x="6037263" y="5567363"/>
            <a:ext cx="4619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1</a:t>
            </a:r>
          </a:p>
        </p:txBody>
      </p:sp>
      <p:grpSp>
        <p:nvGrpSpPr>
          <p:cNvPr id="8" name="Group 45"/>
          <p:cNvGrpSpPr>
            <a:grpSpLocks/>
          </p:cNvGrpSpPr>
          <p:nvPr/>
        </p:nvGrpSpPr>
        <p:grpSpPr bwMode="auto">
          <a:xfrm>
            <a:off x="6361113" y="3381375"/>
            <a:ext cx="461962" cy="2643188"/>
            <a:chOff x="4007" y="2130"/>
            <a:chExt cx="291" cy="1665"/>
          </a:xfrm>
        </p:grpSpPr>
        <p:sp>
          <p:nvSpPr>
            <p:cNvPr id="27666" name="Line 38"/>
            <p:cNvSpPr>
              <a:spLocks noChangeShapeType="1"/>
            </p:cNvSpPr>
            <p:nvPr/>
          </p:nvSpPr>
          <p:spPr bwMode="auto">
            <a:xfrm>
              <a:off x="4127" y="2130"/>
              <a:ext cx="0" cy="1377"/>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67" name="Rectangle 41"/>
            <p:cNvSpPr>
              <a:spLocks noChangeArrowheads="1"/>
            </p:cNvSpPr>
            <p:nvPr/>
          </p:nvSpPr>
          <p:spPr bwMode="auto">
            <a:xfrm>
              <a:off x="4007" y="3507"/>
              <a:ext cx="29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2</a:t>
              </a:r>
            </a:p>
          </p:txBody>
        </p:sp>
      </p:grpSp>
      <p:sp>
        <p:nvSpPr>
          <p:cNvPr id="163883" name="Line 43"/>
          <p:cNvSpPr>
            <a:spLocks noChangeShapeType="1"/>
          </p:cNvSpPr>
          <p:nvPr/>
        </p:nvSpPr>
        <p:spPr bwMode="auto">
          <a:xfrm>
            <a:off x="6318250" y="5487988"/>
            <a:ext cx="238125" cy="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63886" name="Line 46"/>
          <p:cNvSpPr>
            <a:spLocks noChangeShapeType="1"/>
          </p:cNvSpPr>
          <p:nvPr/>
        </p:nvSpPr>
        <p:spPr bwMode="auto">
          <a:xfrm flipV="1">
            <a:off x="6324600" y="3389313"/>
            <a:ext cx="222250" cy="447675"/>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32389481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63872">
                                            <p:bg/>
                                          </p:spTgt>
                                        </p:tgtEl>
                                        <p:attrNameLst>
                                          <p:attrName>style.visibility</p:attrName>
                                        </p:attrNameLst>
                                      </p:cBhvr>
                                      <p:to>
                                        <p:strVal val="visible"/>
                                      </p:to>
                                    </p:set>
                                    <p:animEffect transition="in" filter="fade">
                                      <p:cBhvr>
                                        <p:cTn id="7" dur="500"/>
                                        <p:tgtEl>
                                          <p:spTgt spid="163872">
                                            <p:bg/>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3872">
                                            <p:txEl>
                                              <p:pRg st="0" end="0"/>
                                            </p:txEl>
                                          </p:spTgt>
                                        </p:tgtEl>
                                        <p:attrNameLst>
                                          <p:attrName>style.visibility</p:attrName>
                                        </p:attrNameLst>
                                      </p:cBhvr>
                                      <p:to>
                                        <p:strVal val="visible"/>
                                      </p:to>
                                    </p:set>
                                    <p:animEffect transition="in" filter="fade">
                                      <p:cBhvr>
                                        <p:cTn id="10" dur="500"/>
                                        <p:tgtEl>
                                          <p:spTgt spid="163872">
                                            <p:txEl>
                                              <p:pRg st="0" end="0"/>
                                            </p:txEl>
                                          </p:spTgt>
                                        </p:tgtEl>
                                      </p:cBhvr>
                                    </p:animEffect>
                                  </p:childTnLst>
                                </p:cTn>
                              </p:par>
                            </p:childTnLst>
                          </p:cTn>
                        </p:par>
                        <p:par>
                          <p:cTn id="11" fill="hold" nodeType="afterGroup">
                            <p:stCondLst>
                              <p:cond delay="500"/>
                            </p:stCondLst>
                            <p:childTnLst>
                              <p:par>
                                <p:cTn id="12" presetID="18" presetClass="entr" presetSubtype="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Right)">
                                      <p:cBhvr>
                                        <p:cTn id="14" dur="500"/>
                                        <p:tgtEl>
                                          <p:spTgt spid="6"/>
                                        </p:tgtEl>
                                      </p:cBhvr>
                                    </p:animEffect>
                                  </p:childTnLst>
                                </p:cTn>
                              </p:par>
                            </p:childTnLst>
                          </p:cTn>
                        </p:par>
                        <p:par>
                          <p:cTn id="15" fill="hold" nodeType="afterGroup">
                            <p:stCondLst>
                              <p:cond delay="1000"/>
                            </p:stCondLst>
                            <p:childTnLst>
                              <p:par>
                                <p:cTn id="16" presetID="17" presetClass="entr" presetSubtype="4" fill="hold" grpId="0" nodeType="afterEffect">
                                  <p:stCondLst>
                                    <p:cond delay="0"/>
                                  </p:stCondLst>
                                  <p:childTnLst>
                                    <p:set>
                                      <p:cBhvr>
                                        <p:cTn id="17" dur="1" fill="hold">
                                          <p:stCondLst>
                                            <p:cond delay="0"/>
                                          </p:stCondLst>
                                        </p:cTn>
                                        <p:tgtEl>
                                          <p:spTgt spid="163866"/>
                                        </p:tgtEl>
                                        <p:attrNameLst>
                                          <p:attrName>style.visibility</p:attrName>
                                        </p:attrNameLst>
                                      </p:cBhvr>
                                      <p:to>
                                        <p:strVal val="visible"/>
                                      </p:to>
                                    </p:set>
                                    <p:anim calcmode="lin" valueType="num">
                                      <p:cBhvr>
                                        <p:cTn id="18" dur="500" fill="hold"/>
                                        <p:tgtEl>
                                          <p:spTgt spid="163866"/>
                                        </p:tgtEl>
                                        <p:attrNameLst>
                                          <p:attrName>ppt_x</p:attrName>
                                        </p:attrNameLst>
                                      </p:cBhvr>
                                      <p:tavLst>
                                        <p:tav tm="0">
                                          <p:val>
                                            <p:strVal val="#ppt_x"/>
                                          </p:val>
                                        </p:tav>
                                        <p:tav tm="100000">
                                          <p:val>
                                            <p:strVal val="#ppt_x"/>
                                          </p:val>
                                        </p:tav>
                                      </p:tavLst>
                                    </p:anim>
                                    <p:anim calcmode="lin" valueType="num">
                                      <p:cBhvr>
                                        <p:cTn id="19" dur="500" fill="hold"/>
                                        <p:tgtEl>
                                          <p:spTgt spid="163866"/>
                                        </p:tgtEl>
                                        <p:attrNameLst>
                                          <p:attrName>ppt_y</p:attrName>
                                        </p:attrNameLst>
                                      </p:cBhvr>
                                      <p:tavLst>
                                        <p:tav tm="0">
                                          <p:val>
                                            <p:strVal val="#ppt_y+#ppt_h/2"/>
                                          </p:val>
                                        </p:tav>
                                        <p:tav tm="100000">
                                          <p:val>
                                            <p:strVal val="#ppt_y"/>
                                          </p:val>
                                        </p:tav>
                                      </p:tavLst>
                                    </p:anim>
                                    <p:anim calcmode="lin" valueType="num">
                                      <p:cBhvr>
                                        <p:cTn id="20" dur="500" fill="hold"/>
                                        <p:tgtEl>
                                          <p:spTgt spid="163866"/>
                                        </p:tgtEl>
                                        <p:attrNameLst>
                                          <p:attrName>ppt_w</p:attrName>
                                        </p:attrNameLst>
                                      </p:cBhvr>
                                      <p:tavLst>
                                        <p:tav tm="0">
                                          <p:val>
                                            <p:strVal val="#ppt_w"/>
                                          </p:val>
                                        </p:tav>
                                        <p:tav tm="100000">
                                          <p:val>
                                            <p:strVal val="#ppt_w"/>
                                          </p:val>
                                        </p:tav>
                                      </p:tavLst>
                                    </p:anim>
                                    <p:anim calcmode="lin" valueType="num">
                                      <p:cBhvr>
                                        <p:cTn id="21" dur="500" fill="hold"/>
                                        <p:tgtEl>
                                          <p:spTgt spid="163866"/>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3872">
                                            <p:txEl>
                                              <p:pRg st="1" end="1"/>
                                            </p:txEl>
                                          </p:spTgt>
                                        </p:tgtEl>
                                        <p:attrNameLst>
                                          <p:attrName>style.visibility</p:attrName>
                                        </p:attrNameLst>
                                      </p:cBhvr>
                                      <p:to>
                                        <p:strVal val="visible"/>
                                      </p:to>
                                    </p:set>
                                    <p:animEffect transition="in" filter="wipe(left)">
                                      <p:cBhvr>
                                        <p:cTn id="29" dur="500"/>
                                        <p:tgtEl>
                                          <p:spTgt spid="163872">
                                            <p:txEl>
                                              <p:pRg st="1" end="1"/>
                                            </p:txEl>
                                          </p:spTgt>
                                        </p:tgtEl>
                                      </p:cBhvr>
                                    </p:animEffect>
                                  </p:childTnLst>
                                </p:cTn>
                              </p:par>
                            </p:childTnLst>
                          </p:cTn>
                        </p:par>
                        <p:par>
                          <p:cTn id="30" fill="hold" nodeType="afterGroup">
                            <p:stCondLst>
                              <p:cond delay="500"/>
                            </p:stCondLst>
                            <p:childTnLst>
                              <p:par>
                                <p:cTn id="31" presetID="18" presetClass="entr" presetSubtype="3" fill="hold" grpId="0" nodeType="afterEffect">
                                  <p:stCondLst>
                                    <p:cond delay="0"/>
                                  </p:stCondLst>
                                  <p:childTnLst>
                                    <p:set>
                                      <p:cBhvr>
                                        <p:cTn id="32" dur="1" fill="hold">
                                          <p:stCondLst>
                                            <p:cond delay="0"/>
                                          </p:stCondLst>
                                        </p:cTn>
                                        <p:tgtEl>
                                          <p:spTgt spid="163886"/>
                                        </p:tgtEl>
                                        <p:attrNameLst>
                                          <p:attrName>style.visibility</p:attrName>
                                        </p:attrNameLst>
                                      </p:cBhvr>
                                      <p:to>
                                        <p:strVal val="visible"/>
                                      </p:to>
                                    </p:set>
                                    <p:animEffect transition="in" filter="strips(upRight)">
                                      <p:cBhvr>
                                        <p:cTn id="33" dur="500"/>
                                        <p:tgtEl>
                                          <p:spTgt spid="1638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3872">
                                            <p:txEl>
                                              <p:pRg st="2" end="2"/>
                                            </p:txEl>
                                          </p:spTgt>
                                        </p:tgtEl>
                                        <p:attrNameLst>
                                          <p:attrName>style.visibility</p:attrName>
                                        </p:attrNameLst>
                                      </p:cBhvr>
                                      <p:to>
                                        <p:strVal val="visible"/>
                                      </p:to>
                                    </p:set>
                                    <p:animEffect transition="in" filter="wipe(left)">
                                      <p:cBhvr>
                                        <p:cTn id="38" dur="500"/>
                                        <p:tgtEl>
                                          <p:spTgt spid="163872">
                                            <p:txEl>
                                              <p:pRg st="2" end="2"/>
                                            </p:txEl>
                                          </p:spTgt>
                                        </p:tgtEl>
                                      </p:cBhvr>
                                    </p:animEffect>
                                  </p:childTnLst>
                                </p:cTn>
                              </p:par>
                            </p:childTnLst>
                          </p:cTn>
                        </p:par>
                        <p:par>
                          <p:cTn id="39" fill="hold" nodeType="afterGroup">
                            <p:stCondLst>
                              <p:cond delay="500"/>
                            </p:stCondLst>
                            <p:childTnLst>
                              <p:par>
                                <p:cTn id="40" presetID="17" presetClass="entr" presetSubtype="8" fill="hold" grpId="0" nodeType="afterEffect">
                                  <p:stCondLst>
                                    <p:cond delay="0"/>
                                  </p:stCondLst>
                                  <p:childTnLst>
                                    <p:set>
                                      <p:cBhvr>
                                        <p:cTn id="41" dur="1" fill="hold">
                                          <p:stCondLst>
                                            <p:cond delay="0"/>
                                          </p:stCondLst>
                                        </p:cTn>
                                        <p:tgtEl>
                                          <p:spTgt spid="163883"/>
                                        </p:tgtEl>
                                        <p:attrNameLst>
                                          <p:attrName>style.visibility</p:attrName>
                                        </p:attrNameLst>
                                      </p:cBhvr>
                                      <p:to>
                                        <p:strVal val="visible"/>
                                      </p:to>
                                    </p:set>
                                    <p:anim calcmode="lin" valueType="num">
                                      <p:cBhvr>
                                        <p:cTn id="42" dur="500" fill="hold"/>
                                        <p:tgtEl>
                                          <p:spTgt spid="163883"/>
                                        </p:tgtEl>
                                        <p:attrNameLst>
                                          <p:attrName>ppt_x</p:attrName>
                                        </p:attrNameLst>
                                      </p:cBhvr>
                                      <p:tavLst>
                                        <p:tav tm="0">
                                          <p:val>
                                            <p:strVal val="#ppt_x-#ppt_w/2"/>
                                          </p:val>
                                        </p:tav>
                                        <p:tav tm="100000">
                                          <p:val>
                                            <p:strVal val="#ppt_x"/>
                                          </p:val>
                                        </p:tav>
                                      </p:tavLst>
                                    </p:anim>
                                    <p:anim calcmode="lin" valueType="num">
                                      <p:cBhvr>
                                        <p:cTn id="43" dur="500" fill="hold"/>
                                        <p:tgtEl>
                                          <p:spTgt spid="163883"/>
                                        </p:tgtEl>
                                        <p:attrNameLst>
                                          <p:attrName>ppt_y</p:attrName>
                                        </p:attrNameLst>
                                      </p:cBhvr>
                                      <p:tavLst>
                                        <p:tav tm="0">
                                          <p:val>
                                            <p:strVal val="#ppt_y"/>
                                          </p:val>
                                        </p:tav>
                                        <p:tav tm="100000">
                                          <p:val>
                                            <p:strVal val="#ppt_y"/>
                                          </p:val>
                                        </p:tav>
                                      </p:tavLst>
                                    </p:anim>
                                    <p:anim calcmode="lin" valueType="num">
                                      <p:cBhvr>
                                        <p:cTn id="44" dur="500" fill="hold"/>
                                        <p:tgtEl>
                                          <p:spTgt spid="163883"/>
                                        </p:tgtEl>
                                        <p:attrNameLst>
                                          <p:attrName>ppt_w</p:attrName>
                                        </p:attrNameLst>
                                      </p:cBhvr>
                                      <p:tavLst>
                                        <p:tav tm="0">
                                          <p:val>
                                            <p:fltVal val="0"/>
                                          </p:val>
                                        </p:tav>
                                        <p:tav tm="100000">
                                          <p:val>
                                            <p:strVal val="#ppt_w"/>
                                          </p:val>
                                        </p:tav>
                                      </p:tavLst>
                                    </p:anim>
                                    <p:anim calcmode="lin" valueType="num">
                                      <p:cBhvr>
                                        <p:cTn id="45" dur="500" fill="hold"/>
                                        <p:tgtEl>
                                          <p:spTgt spid="163883"/>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6" grpId="0" animBg="1"/>
      <p:bldP spid="163872" grpId="0" build="p" autoUpdateAnimBg="0"/>
      <p:bldP spid="163872" grpId="1" build="allAtOnce" animBg="1"/>
      <p:bldP spid="163883" grpId="0" animBg="1"/>
      <p:bldP spid="1638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Total output is determined by:</a:t>
            </a:r>
          </a:p>
          <a:p>
            <a:pPr lvl="1">
              <a:buClr>
                <a:schemeClr val="tx1">
                  <a:lumMod val="50000"/>
                  <a:lumOff val="50000"/>
                </a:schemeClr>
              </a:buClr>
            </a:pPr>
            <a:r>
              <a:rPr lang="en-US" sz="2600" dirty="0"/>
              <a:t>the economy’s quantities of capital and labor</a:t>
            </a:r>
          </a:p>
          <a:p>
            <a:pPr lvl="1">
              <a:buClr>
                <a:schemeClr val="tx1">
                  <a:lumMod val="50000"/>
                  <a:lumOff val="50000"/>
                </a:schemeClr>
              </a:buClr>
            </a:pPr>
            <a:r>
              <a:rPr lang="en-US" sz="2600" dirty="0"/>
              <a:t>the level of technology</a:t>
            </a:r>
          </a:p>
          <a:p>
            <a:pPr>
              <a:buClr>
                <a:schemeClr val="tx1">
                  <a:lumMod val="50000"/>
                  <a:lumOff val="50000"/>
                </a:schemeClr>
              </a:buClr>
            </a:pPr>
            <a:r>
              <a:rPr lang="en-US" sz="2700" dirty="0"/>
              <a:t>Competitive firms hire each factor until its marginal product equals its price. </a:t>
            </a:r>
          </a:p>
          <a:p>
            <a:pPr>
              <a:buClr>
                <a:schemeClr val="tx1">
                  <a:lumMod val="50000"/>
                  <a:lumOff val="50000"/>
                </a:schemeClr>
              </a:buClr>
            </a:pPr>
            <a:r>
              <a:rPr lang="en-US" sz="2700" dirty="0"/>
              <a:t>If the production function has constant returns to scale, then labor income plus capital income equals total income (output).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closed economy’s output is used for consumption, investment, and government spending. </a:t>
            </a:r>
          </a:p>
          <a:p>
            <a:pPr>
              <a:buClr>
                <a:schemeClr val="tx1">
                  <a:lumMod val="50000"/>
                  <a:lumOff val="50000"/>
                </a:schemeClr>
              </a:buClr>
            </a:pPr>
            <a:r>
              <a:rPr lang="en-US" dirty="0"/>
              <a:t>The real interest rate adjusts to equate </a:t>
            </a:r>
            <a:br>
              <a:rPr lang="en-US" dirty="0"/>
            </a:br>
            <a:r>
              <a:rPr lang="en-US" dirty="0"/>
              <a:t>the demand for and supply of:</a:t>
            </a:r>
          </a:p>
          <a:p>
            <a:pPr lvl="1">
              <a:buClr>
                <a:schemeClr val="tx1">
                  <a:lumMod val="50000"/>
                  <a:lumOff val="50000"/>
                </a:schemeClr>
              </a:buClr>
            </a:pPr>
            <a:r>
              <a:rPr lang="en-US" dirty="0"/>
              <a:t>goods and services.</a:t>
            </a:r>
          </a:p>
          <a:p>
            <a:pPr lvl="1">
              <a:buClr>
                <a:schemeClr val="tx1">
                  <a:lumMod val="50000"/>
                  <a:lumOff val="50000"/>
                </a:schemeClr>
              </a:buClr>
            </a:pPr>
            <a:r>
              <a:rPr lang="en-US" dirty="0"/>
              <a:t>loanable funds.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9278672"/>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decrease in national saving causes the interest rate to rise and investment to fall. </a:t>
            </a:r>
          </a:p>
          <a:p>
            <a:pPr>
              <a:buClr>
                <a:schemeClr val="tx1">
                  <a:lumMod val="50000"/>
                  <a:lumOff val="50000"/>
                </a:schemeClr>
              </a:buClr>
            </a:pPr>
            <a:r>
              <a:rPr lang="en-US" dirty="0"/>
              <a:t>An increase in investment demand causes the interest rate to rise but does not affect the equilibrium level of investment if the supply of loanable funds is fixed.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3636061"/>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dirty="0"/>
              <a:t>Returns to scale: Example 2</a:t>
            </a:r>
          </a:p>
        </p:txBody>
      </p:sp>
      <p:graphicFrame>
        <p:nvGraphicFramePr>
          <p:cNvPr id="3074" name="Object 2"/>
          <p:cNvGraphicFramePr>
            <a:graphicFrameLocks noChangeAspect="1"/>
          </p:cNvGraphicFramePr>
          <p:nvPr/>
        </p:nvGraphicFramePr>
        <p:xfrm>
          <a:off x="701675" y="1550988"/>
          <a:ext cx="2790825" cy="520700"/>
        </p:xfrm>
        <a:graphic>
          <a:graphicData uri="http://schemas.openxmlformats.org/presentationml/2006/ole">
            <mc:AlternateContent xmlns:mc="http://schemas.openxmlformats.org/markup-compatibility/2006">
              <mc:Choice xmlns:v="urn:schemas-microsoft-com:vml" Requires="v">
                <p:oleObj spid="_x0000_s2050" name="Equation" r:id="rId4" imgW="1231366" imgH="228501" progId="Equation.DSMT4">
                  <p:embed/>
                </p:oleObj>
              </mc:Choice>
              <mc:Fallback>
                <p:oleObj name="Equation" r:id="rId4" imgW="1231366" imgH="228501" progId="Equation.DSMT4">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1550988"/>
                        <a:ext cx="27908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2036" name="Object 3"/>
          <p:cNvGraphicFramePr>
            <a:graphicFrameLocks noChangeAspect="1"/>
          </p:cNvGraphicFramePr>
          <p:nvPr/>
        </p:nvGraphicFramePr>
        <p:xfrm>
          <a:off x="803275" y="2452688"/>
          <a:ext cx="4029075" cy="520700"/>
        </p:xfrm>
        <a:graphic>
          <a:graphicData uri="http://schemas.openxmlformats.org/presentationml/2006/ole">
            <mc:AlternateContent xmlns:mc="http://schemas.openxmlformats.org/markup-compatibility/2006">
              <mc:Choice xmlns:v="urn:schemas-microsoft-com:vml" Requires="v">
                <p:oleObj spid="_x0000_s2051" name="Equation" r:id="rId6" imgW="1778000" imgH="228600" progId="Equation.DSMT4">
                  <p:embed/>
                </p:oleObj>
              </mc:Choice>
              <mc:Fallback>
                <p:oleObj name="Equation" r:id="rId6" imgW="1778000" imgH="228600" progId="Equation.DSMT4">
                  <p:embed/>
                  <p:pic>
                    <p:nvPicPr>
                      <p:cNvPr id="17203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2452688"/>
                        <a:ext cx="402907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4"/>
          <p:cNvGraphicFramePr>
            <a:graphicFrameLocks noChangeAspect="1"/>
          </p:cNvGraphicFramePr>
          <p:nvPr/>
        </p:nvGraphicFramePr>
        <p:xfrm>
          <a:off x="2454275" y="4283075"/>
          <a:ext cx="1952625" cy="522288"/>
        </p:xfrm>
        <a:graphic>
          <a:graphicData uri="http://schemas.openxmlformats.org/presentationml/2006/ole">
            <mc:AlternateContent xmlns:mc="http://schemas.openxmlformats.org/markup-compatibility/2006">
              <mc:Choice xmlns:v="urn:schemas-microsoft-com:vml" Requires="v">
                <p:oleObj spid="_x0000_s2052" name="Equation" r:id="rId8" imgW="863225" imgH="228501" progId="Equation.DSMT4">
                  <p:embed/>
                </p:oleObj>
              </mc:Choice>
              <mc:Fallback>
                <p:oleObj name="Equation" r:id="rId8" imgW="863225" imgH="228501" progId="Equation.DSMT4">
                  <p:embed/>
                  <p:pic>
                    <p:nvPicPr>
                      <p:cNvPr id="17203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4275" y="4283075"/>
                        <a:ext cx="1952625" cy="522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72039" name="Text Box 7"/>
          <p:cNvSpPr txBox="1">
            <a:spLocks noChangeArrowheads="1"/>
          </p:cNvSpPr>
          <p:nvPr/>
        </p:nvSpPr>
        <p:spPr bwMode="auto">
          <a:xfrm>
            <a:off x="5232400" y="4097338"/>
            <a:ext cx="2720975" cy="123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a:solidFill>
                  <a:srgbClr val="008080"/>
                </a:solidFill>
              </a:rPr>
              <a:t>increasing returns to scale for any </a:t>
            </a:r>
            <a:br>
              <a:rPr lang="en-US" sz="2500" i="1">
                <a:solidFill>
                  <a:srgbClr val="008080"/>
                </a:solidFill>
              </a:rPr>
            </a:br>
            <a:r>
              <a:rPr lang="en-US" sz="2500" b="1" i="1">
                <a:solidFill>
                  <a:srgbClr val="008080"/>
                </a:solidFill>
              </a:rPr>
              <a:t>z</a:t>
            </a:r>
            <a:r>
              <a:rPr lang="en-US" sz="2500" i="1">
                <a:solidFill>
                  <a:srgbClr val="008080"/>
                </a:solidFill>
              </a:rPr>
              <a:t> &gt; 1</a:t>
            </a:r>
          </a:p>
        </p:txBody>
      </p:sp>
      <p:graphicFrame>
        <p:nvGraphicFramePr>
          <p:cNvPr id="172040" name="Object 5"/>
          <p:cNvGraphicFramePr>
            <a:graphicFrameLocks noChangeAspect="1"/>
          </p:cNvGraphicFramePr>
          <p:nvPr/>
        </p:nvGraphicFramePr>
        <p:xfrm>
          <a:off x="2443163" y="3367088"/>
          <a:ext cx="2241550" cy="636587"/>
        </p:xfrm>
        <a:graphic>
          <a:graphicData uri="http://schemas.openxmlformats.org/presentationml/2006/ole">
            <mc:AlternateContent xmlns:mc="http://schemas.openxmlformats.org/markup-compatibility/2006">
              <mc:Choice xmlns:v="urn:schemas-microsoft-com:vml" Requires="v">
                <p:oleObj spid="_x0000_s2053" name="Equation" r:id="rId10" imgW="990170" imgH="279279" progId="Equation.DSMT4">
                  <p:embed/>
                </p:oleObj>
              </mc:Choice>
              <mc:Fallback>
                <p:oleObj name="Equation" r:id="rId10" imgW="990170" imgH="279279" progId="Equation.DSMT4">
                  <p:embed/>
                  <p:pic>
                    <p:nvPicPr>
                      <p:cNvPr id="17204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3367088"/>
                        <a:ext cx="2241550"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7165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wipe(left)">
                                      <p:cBhvr>
                                        <p:cTn id="7" dur="5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40"/>
                                        </p:tgtEl>
                                        <p:attrNameLst>
                                          <p:attrName>style.visibility</p:attrName>
                                        </p:attrNameLst>
                                      </p:cBhvr>
                                      <p:to>
                                        <p:strVal val="visible"/>
                                      </p:to>
                                    </p:set>
                                    <p:animEffect transition="in" filter="wipe(left)">
                                      <p:cBhvr>
                                        <p:cTn id="12" dur="500"/>
                                        <p:tgtEl>
                                          <p:spTgt spid="17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500"/>
                                        <p:tgtEl>
                                          <p:spTgt spid="172038"/>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2039"/>
                                        </p:tgtEl>
                                        <p:attrNameLst>
                                          <p:attrName>style.visibility</p:attrName>
                                        </p:attrNameLst>
                                      </p:cBhvr>
                                      <p:to>
                                        <p:strVal val="visible"/>
                                      </p:to>
                                    </p:set>
                                    <p:animEffect transition="in" filter="fade">
                                      <p:cBhvr>
                                        <p:cTn id="21"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Returns to scale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8</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Determine whether each of these production functions has constant, decreasing, or increasing returns to scale:</a:t>
            </a:r>
          </a:p>
          <a:p>
            <a:pPr marL="0" indent="0">
              <a:spcBef>
                <a:spcPts val="3600"/>
              </a:spcBef>
              <a:buClr>
                <a:schemeClr val="tx1">
                  <a:lumMod val="50000"/>
                  <a:lumOff val="50000"/>
                </a:schemeClr>
              </a:buClr>
              <a:buNone/>
            </a:pPr>
            <a:r>
              <a:rPr lang="en-US" dirty="0"/>
              <a:t>	(a)</a:t>
            </a:r>
          </a:p>
          <a:p>
            <a:pPr marL="0" indent="0">
              <a:spcBef>
                <a:spcPts val="3600"/>
              </a:spcBef>
              <a:buClr>
                <a:schemeClr val="tx1">
                  <a:lumMod val="50000"/>
                  <a:lumOff val="50000"/>
                </a:schemeClr>
              </a:buClr>
              <a:buNone/>
            </a:pPr>
            <a:r>
              <a:rPr lang="en-US" dirty="0"/>
              <a:t>	(b)</a:t>
            </a:r>
          </a:p>
          <a:p>
            <a:pPr marL="0" indent="0">
              <a:buClr>
                <a:schemeClr val="tx1">
                  <a:lumMod val="50000"/>
                  <a:lumOff val="50000"/>
                </a:schemeClr>
              </a:buClr>
              <a:buNone/>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65629083"/>
              </p:ext>
            </p:extLst>
          </p:nvPr>
        </p:nvGraphicFramePr>
        <p:xfrm>
          <a:off x="2211388" y="3075050"/>
          <a:ext cx="2244725" cy="955675"/>
        </p:xfrm>
        <a:graphic>
          <a:graphicData uri="http://schemas.openxmlformats.org/presentationml/2006/ole">
            <mc:AlternateContent xmlns:mc="http://schemas.openxmlformats.org/markup-compatibility/2006">
              <mc:Choice xmlns:v="urn:schemas-microsoft-com:vml" Requires="v">
                <p:oleObj spid="_x0000_s3074" name="Equation" r:id="rId4" imgW="990600" imgH="419100" progId="Equation.DSMT4">
                  <p:embed/>
                </p:oleObj>
              </mc:Choice>
              <mc:Fallback>
                <p:oleObj name="Equation" r:id="rId4" imgW="990600" imgH="4191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3075050"/>
                        <a:ext cx="2244725"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1572654"/>
              </p:ext>
            </p:extLst>
          </p:nvPr>
        </p:nvGraphicFramePr>
        <p:xfrm>
          <a:off x="2233613" y="4248725"/>
          <a:ext cx="2589212" cy="463550"/>
        </p:xfrm>
        <a:graphic>
          <a:graphicData uri="http://schemas.openxmlformats.org/presentationml/2006/ole">
            <mc:AlternateContent xmlns:mc="http://schemas.openxmlformats.org/markup-compatibility/2006">
              <mc:Choice xmlns:v="urn:schemas-microsoft-com:vml" Requires="v">
                <p:oleObj spid="_x0000_s3075" name="Equation" r:id="rId6" imgW="1143000" imgH="203200" progId="Equation.DSMT4">
                  <p:embed/>
                </p:oleObj>
              </mc:Choice>
              <mc:Fallback>
                <p:oleObj name="Equation" r:id="rId6" imgW="1143000" imgH="203200"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4248725"/>
                        <a:ext cx="2589212"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40723567"/>
      </p:ext>
    </p:extLst>
  </p:cSld>
  <p:clrMapOvr>
    <a:masterClrMapping/>
  </p:clrMapOvr>
  <p:transition>
    <p:wipe dir="r"/>
  </p:transition>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2649</TotalTime>
  <Words>4969</Words>
  <Application>Microsoft Office PowerPoint</Application>
  <PresentationFormat>全屏显示(4:3)</PresentationFormat>
  <Paragraphs>680</Paragraphs>
  <Slides>73</Slides>
  <Notes>73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3" baseType="lpstr">
      <vt:lpstr>Arial</vt:lpstr>
      <vt:lpstr>Arial Narrow</vt:lpstr>
      <vt:lpstr>Cambria Math</vt:lpstr>
      <vt:lpstr>Comic Sans MS</vt:lpstr>
      <vt:lpstr>Tahoma</vt:lpstr>
      <vt:lpstr>Times New Roman</vt:lpstr>
      <vt:lpstr>Wingdings</vt:lpstr>
      <vt:lpstr>14_Default Design</vt:lpstr>
      <vt:lpstr>Equation</vt:lpstr>
      <vt:lpstr>Chart</vt:lpstr>
      <vt:lpstr>PowerPoint 演示文稿</vt:lpstr>
      <vt:lpstr>IN THIS CHAPTER, YOU WILL LEARN:</vt:lpstr>
      <vt:lpstr>Outline of model</vt:lpstr>
      <vt:lpstr>Factors of production</vt:lpstr>
      <vt:lpstr>The production function: Y = F  (K , L)</vt:lpstr>
      <vt:lpstr>Returns to scale: a review</vt:lpstr>
      <vt:lpstr>Returns to scale: Example 1</vt:lpstr>
      <vt:lpstr>Returns to scale: Example 2</vt:lpstr>
      <vt:lpstr>NOW YOU TRY Returns to scale</vt:lpstr>
      <vt:lpstr>NOW YOU TRY Answers, Part (a)</vt:lpstr>
      <vt:lpstr>NOW YOU TRY Answers, Part (b)</vt:lpstr>
      <vt:lpstr>Assumptions</vt:lpstr>
      <vt:lpstr>Determining GDP</vt:lpstr>
      <vt:lpstr>The distribution of national income</vt:lpstr>
      <vt:lpstr>Notation</vt:lpstr>
      <vt:lpstr>How factor prices are determined</vt:lpstr>
      <vt:lpstr>Demand for labor</vt:lpstr>
      <vt:lpstr>Marginal product of labor (MPL )</vt:lpstr>
      <vt:lpstr>NOW YOU TRY Compute &amp; graph MPL</vt:lpstr>
      <vt:lpstr>ANSWERS Compute &amp; graph MPL</vt:lpstr>
      <vt:lpstr>MPL and the production function </vt:lpstr>
      <vt:lpstr>Diminishing marginal returns</vt:lpstr>
      <vt:lpstr>NOW YOU TRY Identifying diminishing returns</vt:lpstr>
      <vt:lpstr>ANSWERS Identifying diminishing returns</vt:lpstr>
      <vt:lpstr>NOW YOU TRY MPL and labor demand</vt:lpstr>
      <vt:lpstr>ANSWERS MPL and labor demand</vt:lpstr>
      <vt:lpstr>MPL and the demand for labor</vt:lpstr>
      <vt:lpstr>The equilibrium real wage</vt:lpstr>
      <vt:lpstr>Determining the rental rate</vt:lpstr>
      <vt:lpstr>The equilibrium real rental rate</vt:lpstr>
      <vt:lpstr>The neoclassical theory of distribution</vt:lpstr>
      <vt:lpstr>How income is distributed to L and K</vt:lpstr>
      <vt:lpstr>The ratio of labor income to total income in the U.S., 1960-2010</vt:lpstr>
      <vt:lpstr>The Cobb-Douglas production function</vt:lpstr>
      <vt:lpstr>The Cobb-Douglas production function</vt:lpstr>
      <vt:lpstr>Labor productivity and wages</vt:lpstr>
      <vt:lpstr>The growing gap between rich &amp; poor</vt:lpstr>
      <vt:lpstr>Explanations for rising inequality</vt:lpstr>
      <vt:lpstr>Outline of model</vt:lpstr>
      <vt:lpstr>Demand for goods and services</vt:lpstr>
      <vt:lpstr>Consumption, C</vt:lpstr>
      <vt:lpstr>The consumption function</vt:lpstr>
      <vt:lpstr>Investment, I</vt:lpstr>
      <vt:lpstr>The investment function</vt:lpstr>
      <vt:lpstr>Government spending, G</vt:lpstr>
      <vt:lpstr>The market for goods &amp; services</vt:lpstr>
      <vt:lpstr>The loanable funds market</vt:lpstr>
      <vt:lpstr>Demand for funds: investment</vt:lpstr>
      <vt:lpstr>Loanable funds demand curve</vt:lpstr>
      <vt:lpstr>Supply of funds: saving</vt:lpstr>
      <vt:lpstr>Types of saving</vt:lpstr>
      <vt:lpstr>Notation:  Δ = change in a variable</vt:lpstr>
      <vt:lpstr>NOW YOU TRY Calculate the change in saving</vt:lpstr>
      <vt:lpstr>ANSWERS Calculate the change in saving</vt:lpstr>
      <vt:lpstr>Budget surpluses and deficits</vt:lpstr>
      <vt:lpstr>U.S. federal government surplus/deficit,  1940-2016</vt:lpstr>
      <vt:lpstr>U.S. federal government debt,  1940-2016</vt:lpstr>
      <vt:lpstr>Loanable funds supply curve</vt:lpstr>
      <vt:lpstr>Loanable funds market equilibrium</vt:lpstr>
      <vt:lpstr>The special role of r</vt:lpstr>
      <vt:lpstr>Digression:  mastering models</vt:lpstr>
      <vt:lpstr>Mastering the loanable funds model</vt:lpstr>
      <vt:lpstr>CASE STUDY:  The Reagan Deficits</vt:lpstr>
      <vt:lpstr>CASE STUDY:  The Reagan Deficits</vt:lpstr>
      <vt:lpstr>Are the data consistent with these results?</vt:lpstr>
      <vt:lpstr>NOW YOU TRY The effects of saving incentives</vt:lpstr>
      <vt:lpstr>Mastering the loanable funds model  (continued)</vt:lpstr>
      <vt:lpstr>An increase in investment demand</vt:lpstr>
      <vt:lpstr>Saving and the interest rate</vt:lpstr>
      <vt:lpstr>An increase in investment demand when saving depends on r</vt:lpstr>
      <vt:lpstr>CHAPTER SUMMARY</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311</cp:revision>
  <dcterms:created xsi:type="dcterms:W3CDTF">2006-04-29T00:50:43Z</dcterms:created>
  <dcterms:modified xsi:type="dcterms:W3CDTF">2019-03-01T07:23:45Z</dcterms:modified>
</cp:coreProperties>
</file>