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28"/>
  </p:notesMasterIdLst>
  <p:sldIdLst>
    <p:sldId id="374" r:id="rId2"/>
    <p:sldId id="377" r:id="rId3"/>
    <p:sldId id="408" r:id="rId4"/>
    <p:sldId id="409" r:id="rId5"/>
    <p:sldId id="411" r:id="rId6"/>
    <p:sldId id="413" r:id="rId7"/>
    <p:sldId id="415" r:id="rId8"/>
    <p:sldId id="416" r:id="rId9"/>
    <p:sldId id="417" r:id="rId10"/>
    <p:sldId id="418" r:id="rId11"/>
    <p:sldId id="436" r:id="rId12"/>
    <p:sldId id="420" r:id="rId13"/>
    <p:sldId id="421" r:id="rId14"/>
    <p:sldId id="422" r:id="rId15"/>
    <p:sldId id="423" r:id="rId16"/>
    <p:sldId id="424" r:id="rId17"/>
    <p:sldId id="425" r:id="rId18"/>
    <p:sldId id="405" r:id="rId19"/>
    <p:sldId id="427" r:id="rId20"/>
    <p:sldId id="428" r:id="rId21"/>
    <p:sldId id="429" r:id="rId22"/>
    <p:sldId id="430" r:id="rId23"/>
    <p:sldId id="431" r:id="rId24"/>
    <p:sldId id="432" r:id="rId25"/>
    <p:sldId id="378" r:id="rId26"/>
    <p:sldId id="435"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autoAdjust="0"/>
    <p:restoredTop sz="84000" autoAdjust="0"/>
  </p:normalViewPr>
  <p:slideViewPr>
    <p:cSldViewPr snapToGrid="0">
      <p:cViewPr>
        <p:scale>
          <a:sx n="90" d="100"/>
          <a:sy n="90" d="100"/>
        </p:scale>
        <p:origin x="-272" y="-824"/>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3872"/>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ebastian\Desktop\Powerpoints\Data%20Files\Chapter%201\Real%20GDP%20per%20Person%20(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ebastian\Desktop\Powerpoints\Data%20Files\Chapter%201\U.S.%20Inflation%20Rate%20(20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ebastian\Desktop\Powerpoints\Data%20Files\Chapter%201\U.S.%20Unemployment%20R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484904676898"/>
          <c:y val="0.0303773998589159"/>
          <c:w val="0.856404960583794"/>
          <c:h val="0.838450067253498"/>
        </c:manualLayout>
      </c:layout>
      <c:scatterChart>
        <c:scatterStyle val="lineMarker"/>
        <c:varyColors val="0"/>
        <c:ser>
          <c:idx val="0"/>
          <c:order val="0"/>
          <c:tx>
            <c:strRef>
              <c:f>Data!$B$6</c:f>
              <c:strCache>
                <c:ptCount val="1"/>
                <c:pt idx="0">
                  <c:v>GDP per capita</c:v>
                </c:pt>
              </c:strCache>
            </c:strRef>
          </c:tx>
          <c:spPr>
            <a:ln w="38100">
              <a:solidFill>
                <a:srgbClr val="C00000"/>
              </a:solidFill>
            </a:ln>
          </c:spPr>
          <c:marker>
            <c:symbol val="none"/>
          </c:marker>
          <c:xVal>
            <c:numRef>
              <c:f>Data!$A$7:$A$120</c:f>
              <c:numCache>
                <c:formatCode>General</c:formatCode>
                <c:ptCount val="114"/>
                <c:pt idx="0">
                  <c:v>1900.0</c:v>
                </c:pt>
                <c:pt idx="1">
                  <c:v>1901.0</c:v>
                </c:pt>
                <c:pt idx="2">
                  <c:v>1902.0</c:v>
                </c:pt>
                <c:pt idx="3">
                  <c:v>1903.0</c:v>
                </c:pt>
                <c:pt idx="4">
                  <c:v>1904.0</c:v>
                </c:pt>
                <c:pt idx="5">
                  <c:v>1905.0</c:v>
                </c:pt>
                <c:pt idx="6">
                  <c:v>1906.0</c:v>
                </c:pt>
                <c:pt idx="7">
                  <c:v>1907.0</c:v>
                </c:pt>
                <c:pt idx="8">
                  <c:v>1908.0</c:v>
                </c:pt>
                <c:pt idx="9">
                  <c:v>1909.0</c:v>
                </c:pt>
                <c:pt idx="10">
                  <c:v>1910.0</c:v>
                </c:pt>
                <c:pt idx="11">
                  <c:v>1911.0</c:v>
                </c:pt>
                <c:pt idx="12">
                  <c:v>1912.0</c:v>
                </c:pt>
                <c:pt idx="13">
                  <c:v>1913.0</c:v>
                </c:pt>
                <c:pt idx="14">
                  <c:v>1914.0</c:v>
                </c:pt>
                <c:pt idx="15">
                  <c:v>1915.0</c:v>
                </c:pt>
                <c:pt idx="16">
                  <c:v>1916.0</c:v>
                </c:pt>
                <c:pt idx="17">
                  <c:v>1917.0</c:v>
                </c:pt>
                <c:pt idx="18">
                  <c:v>1918.0</c:v>
                </c:pt>
                <c:pt idx="19">
                  <c:v>1919.0</c:v>
                </c:pt>
                <c:pt idx="20">
                  <c:v>1920.0</c:v>
                </c:pt>
                <c:pt idx="21">
                  <c:v>1921.0</c:v>
                </c:pt>
                <c:pt idx="22">
                  <c:v>1922.0</c:v>
                </c:pt>
                <c:pt idx="23">
                  <c:v>1923.0</c:v>
                </c:pt>
                <c:pt idx="24">
                  <c:v>1924.0</c:v>
                </c:pt>
                <c:pt idx="25">
                  <c:v>1925.0</c:v>
                </c:pt>
                <c:pt idx="26">
                  <c:v>1926.0</c:v>
                </c:pt>
                <c:pt idx="27">
                  <c:v>1927.0</c:v>
                </c:pt>
                <c:pt idx="28">
                  <c:v>1928.0</c:v>
                </c:pt>
                <c:pt idx="29">
                  <c:v>1929.0</c:v>
                </c:pt>
                <c:pt idx="30">
                  <c:v>1930.0</c:v>
                </c:pt>
                <c:pt idx="31">
                  <c:v>1931.0</c:v>
                </c:pt>
                <c:pt idx="32">
                  <c:v>1932.0</c:v>
                </c:pt>
                <c:pt idx="33">
                  <c:v>1933.0</c:v>
                </c:pt>
                <c:pt idx="34">
                  <c:v>1934.0</c:v>
                </c:pt>
                <c:pt idx="35">
                  <c:v>1935.0</c:v>
                </c:pt>
                <c:pt idx="36">
                  <c:v>1936.0</c:v>
                </c:pt>
                <c:pt idx="37">
                  <c:v>1937.0</c:v>
                </c:pt>
                <c:pt idx="38">
                  <c:v>1938.0</c:v>
                </c:pt>
                <c:pt idx="39">
                  <c:v>1939.0</c:v>
                </c:pt>
                <c:pt idx="40">
                  <c:v>1940.0</c:v>
                </c:pt>
                <c:pt idx="41">
                  <c:v>1941.0</c:v>
                </c:pt>
                <c:pt idx="42">
                  <c:v>1942.0</c:v>
                </c:pt>
                <c:pt idx="43">
                  <c:v>1943.0</c:v>
                </c:pt>
                <c:pt idx="44">
                  <c:v>1944.0</c:v>
                </c:pt>
                <c:pt idx="45">
                  <c:v>1945.0</c:v>
                </c:pt>
                <c:pt idx="46">
                  <c:v>1946.0</c:v>
                </c:pt>
                <c:pt idx="47">
                  <c:v>1947.0</c:v>
                </c:pt>
                <c:pt idx="48">
                  <c:v>1948.0</c:v>
                </c:pt>
                <c:pt idx="49">
                  <c:v>1949.0</c:v>
                </c:pt>
                <c:pt idx="50">
                  <c:v>1950.0</c:v>
                </c:pt>
                <c:pt idx="51">
                  <c:v>1951.0</c:v>
                </c:pt>
                <c:pt idx="52">
                  <c:v>1952.0</c:v>
                </c:pt>
                <c:pt idx="53">
                  <c:v>1953.0</c:v>
                </c:pt>
                <c:pt idx="54">
                  <c:v>1954.0</c:v>
                </c:pt>
                <c:pt idx="55">
                  <c:v>1955.0</c:v>
                </c:pt>
                <c:pt idx="56">
                  <c:v>1956.0</c:v>
                </c:pt>
                <c:pt idx="57">
                  <c:v>1957.0</c:v>
                </c:pt>
                <c:pt idx="58">
                  <c:v>1958.0</c:v>
                </c:pt>
                <c:pt idx="59">
                  <c:v>1959.0</c:v>
                </c:pt>
                <c:pt idx="60">
                  <c:v>1960.0</c:v>
                </c:pt>
                <c:pt idx="61">
                  <c:v>1961.0</c:v>
                </c:pt>
                <c:pt idx="62">
                  <c:v>1962.0</c:v>
                </c:pt>
                <c:pt idx="63">
                  <c:v>1963.0</c:v>
                </c:pt>
                <c:pt idx="64">
                  <c:v>1964.0</c:v>
                </c:pt>
                <c:pt idx="65">
                  <c:v>1965.0</c:v>
                </c:pt>
                <c:pt idx="66">
                  <c:v>1966.0</c:v>
                </c:pt>
                <c:pt idx="67">
                  <c:v>1967.0</c:v>
                </c:pt>
                <c:pt idx="68">
                  <c:v>1968.0</c:v>
                </c:pt>
                <c:pt idx="69">
                  <c:v>1969.0</c:v>
                </c:pt>
                <c:pt idx="70">
                  <c:v>1970.0</c:v>
                </c:pt>
                <c:pt idx="71">
                  <c:v>1971.0</c:v>
                </c:pt>
                <c:pt idx="72">
                  <c:v>1972.0</c:v>
                </c:pt>
                <c:pt idx="73">
                  <c:v>1973.0</c:v>
                </c:pt>
                <c:pt idx="74">
                  <c:v>1974.0</c:v>
                </c:pt>
                <c:pt idx="75">
                  <c:v>1975.0</c:v>
                </c:pt>
                <c:pt idx="76">
                  <c:v>1976.0</c:v>
                </c:pt>
                <c:pt idx="77">
                  <c:v>1977.0</c:v>
                </c:pt>
                <c:pt idx="78">
                  <c:v>1978.0</c:v>
                </c:pt>
                <c:pt idx="79">
                  <c:v>1979.0</c:v>
                </c:pt>
                <c:pt idx="80">
                  <c:v>1980.0</c:v>
                </c:pt>
                <c:pt idx="81">
                  <c:v>1981.0</c:v>
                </c:pt>
                <c:pt idx="82">
                  <c:v>1982.0</c:v>
                </c:pt>
                <c:pt idx="83">
                  <c:v>1983.0</c:v>
                </c:pt>
                <c:pt idx="84">
                  <c:v>1984.0</c:v>
                </c:pt>
                <c:pt idx="85">
                  <c:v>1985.0</c:v>
                </c:pt>
                <c:pt idx="86">
                  <c:v>1986.0</c:v>
                </c:pt>
                <c:pt idx="87">
                  <c:v>1987.0</c:v>
                </c:pt>
                <c:pt idx="88">
                  <c:v>1988.0</c:v>
                </c:pt>
                <c:pt idx="89">
                  <c:v>1989.0</c:v>
                </c:pt>
                <c:pt idx="90">
                  <c:v>1990.0</c:v>
                </c:pt>
                <c:pt idx="91">
                  <c:v>1991.0</c:v>
                </c:pt>
                <c:pt idx="92">
                  <c:v>1992.0</c:v>
                </c:pt>
                <c:pt idx="93">
                  <c:v>1993.0</c:v>
                </c:pt>
                <c:pt idx="94">
                  <c:v>1994.0</c:v>
                </c:pt>
                <c:pt idx="95">
                  <c:v>1995.0</c:v>
                </c:pt>
                <c:pt idx="96">
                  <c:v>1996.0</c:v>
                </c:pt>
                <c:pt idx="97">
                  <c:v>1997.0</c:v>
                </c:pt>
                <c:pt idx="98">
                  <c:v>1998.0</c:v>
                </c:pt>
                <c:pt idx="99">
                  <c:v>1999.0</c:v>
                </c:pt>
                <c:pt idx="100">
                  <c:v>2000.0</c:v>
                </c:pt>
                <c:pt idx="101">
                  <c:v>2001.0</c:v>
                </c:pt>
                <c:pt idx="102">
                  <c:v>2002.0</c:v>
                </c:pt>
                <c:pt idx="103">
                  <c:v>2003.0</c:v>
                </c:pt>
                <c:pt idx="104">
                  <c:v>2004.0</c:v>
                </c:pt>
                <c:pt idx="105">
                  <c:v>2005.0</c:v>
                </c:pt>
                <c:pt idx="106">
                  <c:v>2006.0</c:v>
                </c:pt>
                <c:pt idx="107">
                  <c:v>2007.0</c:v>
                </c:pt>
                <c:pt idx="108">
                  <c:v>2008.0</c:v>
                </c:pt>
                <c:pt idx="109">
                  <c:v>2009.0</c:v>
                </c:pt>
                <c:pt idx="110">
                  <c:v>2010.0</c:v>
                </c:pt>
                <c:pt idx="111">
                  <c:v>2011.0</c:v>
                </c:pt>
                <c:pt idx="112">
                  <c:v>2012.0</c:v>
                </c:pt>
                <c:pt idx="113">
                  <c:v>2013.0</c:v>
                </c:pt>
              </c:numCache>
            </c:numRef>
          </c:xVal>
          <c:yVal>
            <c:numRef>
              <c:f>Data!$B$7:$B$120</c:f>
              <c:numCache>
                <c:formatCode>#,##0.00</c:formatCode>
                <c:ptCount val="114"/>
                <c:pt idx="0">
                  <c:v>6003.9</c:v>
                </c:pt>
                <c:pt idx="1">
                  <c:v>6201.16</c:v>
                </c:pt>
                <c:pt idx="2">
                  <c:v>6389.64</c:v>
                </c:pt>
                <c:pt idx="3">
                  <c:v>6456.3</c:v>
                </c:pt>
                <c:pt idx="4">
                  <c:v>6111.43</c:v>
                </c:pt>
                <c:pt idx="5">
                  <c:v>6666.62</c:v>
                </c:pt>
                <c:pt idx="6">
                  <c:v>6807.03</c:v>
                </c:pt>
                <c:pt idx="7">
                  <c:v>6856.93</c:v>
                </c:pt>
                <c:pt idx="8">
                  <c:v>5998.25</c:v>
                </c:pt>
                <c:pt idx="9">
                  <c:v>6305.29</c:v>
                </c:pt>
                <c:pt idx="10">
                  <c:v>6240.96</c:v>
                </c:pt>
                <c:pt idx="11">
                  <c:v>6343.22</c:v>
                </c:pt>
                <c:pt idx="12">
                  <c:v>6537.88</c:v>
                </c:pt>
                <c:pt idx="13">
                  <c:v>6663.85</c:v>
                </c:pt>
                <c:pt idx="14">
                  <c:v>6036.54</c:v>
                </c:pt>
                <c:pt idx="15">
                  <c:v>6112.61</c:v>
                </c:pt>
                <c:pt idx="16">
                  <c:v>6863.63</c:v>
                </c:pt>
                <c:pt idx="17">
                  <c:v>6599.81</c:v>
                </c:pt>
                <c:pt idx="18">
                  <c:v>7116.87</c:v>
                </c:pt>
                <c:pt idx="19">
                  <c:v>7138.95</c:v>
                </c:pt>
                <c:pt idx="20">
                  <c:v>6979.36</c:v>
                </c:pt>
                <c:pt idx="21">
                  <c:v>6688.86</c:v>
                </c:pt>
                <c:pt idx="22">
                  <c:v>6963.35</c:v>
                </c:pt>
                <c:pt idx="23">
                  <c:v>7746.64</c:v>
                </c:pt>
                <c:pt idx="24">
                  <c:v>7833.88</c:v>
                </c:pt>
                <c:pt idx="25">
                  <c:v>7898.83</c:v>
                </c:pt>
                <c:pt idx="26">
                  <c:v>8302.58</c:v>
                </c:pt>
                <c:pt idx="27">
                  <c:v>8267.41</c:v>
                </c:pt>
                <c:pt idx="28">
                  <c:v>8259.879999999979</c:v>
                </c:pt>
                <c:pt idx="29">
                  <c:v>8661.12</c:v>
                </c:pt>
                <c:pt idx="30">
                  <c:v>7840.05</c:v>
                </c:pt>
                <c:pt idx="31">
                  <c:v>7282.38</c:v>
                </c:pt>
                <c:pt idx="32">
                  <c:v>6302.57</c:v>
                </c:pt>
                <c:pt idx="33">
                  <c:v>6186.65</c:v>
                </c:pt>
                <c:pt idx="34">
                  <c:v>6810.29</c:v>
                </c:pt>
                <c:pt idx="35">
                  <c:v>7366.4</c:v>
                </c:pt>
                <c:pt idx="36">
                  <c:v>8266.44</c:v>
                </c:pt>
                <c:pt idx="37">
                  <c:v>8635.17</c:v>
                </c:pt>
                <c:pt idx="38">
                  <c:v>8284.28</c:v>
                </c:pt>
                <c:pt idx="39">
                  <c:v>8872.91</c:v>
                </c:pt>
                <c:pt idx="40">
                  <c:v>9574.48</c:v>
                </c:pt>
                <c:pt idx="41">
                  <c:v>11161.0</c:v>
                </c:pt>
                <c:pt idx="42">
                  <c:v>13126.95</c:v>
                </c:pt>
                <c:pt idx="43">
                  <c:v>15152.96</c:v>
                </c:pt>
                <c:pt idx="44">
                  <c:v>16167.26</c:v>
                </c:pt>
                <c:pt idx="45">
                  <c:v>15836.0</c:v>
                </c:pt>
                <c:pt idx="46">
                  <c:v>13855.39</c:v>
                </c:pt>
                <c:pt idx="47">
                  <c:v>13443.79</c:v>
                </c:pt>
                <c:pt idx="48">
                  <c:v>13762.44</c:v>
                </c:pt>
                <c:pt idx="49">
                  <c:v>13452.82</c:v>
                </c:pt>
                <c:pt idx="50">
                  <c:v>14384.51</c:v>
                </c:pt>
                <c:pt idx="51">
                  <c:v>15281.26</c:v>
                </c:pt>
                <c:pt idx="52">
                  <c:v>15633.24</c:v>
                </c:pt>
                <c:pt idx="53">
                  <c:v>16099.4</c:v>
                </c:pt>
                <c:pt idx="54">
                  <c:v>15729.94</c:v>
                </c:pt>
                <c:pt idx="55">
                  <c:v>16556.65</c:v>
                </c:pt>
                <c:pt idx="56">
                  <c:v>16613.25999999999</c:v>
                </c:pt>
                <c:pt idx="57">
                  <c:v>16660.44</c:v>
                </c:pt>
                <c:pt idx="58">
                  <c:v>16266.13</c:v>
                </c:pt>
                <c:pt idx="59">
                  <c:v>17095.34999999999</c:v>
                </c:pt>
                <c:pt idx="60">
                  <c:v>17181.9</c:v>
                </c:pt>
                <c:pt idx="61">
                  <c:v>17334.63</c:v>
                </c:pt>
                <c:pt idx="62">
                  <c:v>18114.05</c:v>
                </c:pt>
                <c:pt idx="63">
                  <c:v>18632.33</c:v>
                </c:pt>
                <c:pt idx="64">
                  <c:v>19437.08000000001</c:v>
                </c:pt>
                <c:pt idx="65">
                  <c:v>20442.3</c:v>
                </c:pt>
                <c:pt idx="66">
                  <c:v>21540.8</c:v>
                </c:pt>
                <c:pt idx="67">
                  <c:v>21892.61</c:v>
                </c:pt>
                <c:pt idx="68">
                  <c:v>22738.8</c:v>
                </c:pt>
                <c:pt idx="69">
                  <c:v>23221.83</c:v>
                </c:pt>
                <c:pt idx="70">
                  <c:v>23003.18</c:v>
                </c:pt>
                <c:pt idx="71">
                  <c:v>23462.63</c:v>
                </c:pt>
                <c:pt idx="72">
                  <c:v>24431.7</c:v>
                </c:pt>
                <c:pt idx="73">
                  <c:v>25564.9</c:v>
                </c:pt>
                <c:pt idx="74">
                  <c:v>25199.86</c:v>
                </c:pt>
                <c:pt idx="75">
                  <c:v>24907.28</c:v>
                </c:pt>
                <c:pt idx="76">
                  <c:v>25995.71</c:v>
                </c:pt>
                <c:pt idx="77">
                  <c:v>26921.91</c:v>
                </c:pt>
                <c:pt idx="78">
                  <c:v>28120.33</c:v>
                </c:pt>
                <c:pt idx="79">
                  <c:v>28694.04</c:v>
                </c:pt>
                <c:pt idx="80">
                  <c:v>28294.53</c:v>
                </c:pt>
                <c:pt idx="81">
                  <c:v>28740.74</c:v>
                </c:pt>
                <c:pt idx="82">
                  <c:v>27923.33</c:v>
                </c:pt>
                <c:pt idx="83">
                  <c:v>28953.24</c:v>
                </c:pt>
                <c:pt idx="84">
                  <c:v>30784.2</c:v>
                </c:pt>
                <c:pt idx="85">
                  <c:v>31805.07</c:v>
                </c:pt>
                <c:pt idx="86">
                  <c:v>32624.24000000001</c:v>
                </c:pt>
                <c:pt idx="87">
                  <c:v>33453.3</c:v>
                </c:pt>
                <c:pt idx="88">
                  <c:v>34544.05</c:v>
                </c:pt>
                <c:pt idx="89">
                  <c:v>35478.82</c:v>
                </c:pt>
                <c:pt idx="90">
                  <c:v>35755.71</c:v>
                </c:pt>
                <c:pt idx="91">
                  <c:v>35257.76</c:v>
                </c:pt>
                <c:pt idx="92">
                  <c:v>36029.22</c:v>
                </c:pt>
                <c:pt idx="93">
                  <c:v>36540.37</c:v>
                </c:pt>
                <c:pt idx="94">
                  <c:v>37557.46</c:v>
                </c:pt>
                <c:pt idx="95">
                  <c:v>38125.12</c:v>
                </c:pt>
                <c:pt idx="96">
                  <c:v>39113.65</c:v>
                </c:pt>
                <c:pt idx="97">
                  <c:v>40383.14</c:v>
                </c:pt>
                <c:pt idx="98">
                  <c:v>41691.95</c:v>
                </c:pt>
                <c:pt idx="99">
                  <c:v>43215.86</c:v>
                </c:pt>
                <c:pt idx="100">
                  <c:v>44494.65</c:v>
                </c:pt>
                <c:pt idx="101">
                  <c:v>44471.56</c:v>
                </c:pt>
                <c:pt idx="102">
                  <c:v>44832.35</c:v>
                </c:pt>
                <c:pt idx="103">
                  <c:v>45660.06</c:v>
                </c:pt>
                <c:pt idx="104">
                  <c:v>46968.24</c:v>
                </c:pt>
                <c:pt idx="105">
                  <c:v>48094.38</c:v>
                </c:pt>
                <c:pt idx="106">
                  <c:v>48910.0</c:v>
                </c:pt>
                <c:pt idx="107">
                  <c:v>49310.56</c:v>
                </c:pt>
                <c:pt idx="108">
                  <c:v>48707.74</c:v>
                </c:pt>
                <c:pt idx="109">
                  <c:v>46927.16</c:v>
                </c:pt>
                <c:pt idx="110">
                  <c:v>47709.96</c:v>
                </c:pt>
                <c:pt idx="111">
                  <c:v>48239.6</c:v>
                </c:pt>
                <c:pt idx="112">
                  <c:v>49231.18</c:v>
                </c:pt>
                <c:pt idx="113">
                  <c:v>49797.0</c:v>
                </c:pt>
              </c:numCache>
            </c:numRef>
          </c:yVal>
          <c:smooth val="0"/>
        </c:ser>
        <c:dLbls>
          <c:showLegendKey val="0"/>
          <c:showVal val="0"/>
          <c:showCatName val="0"/>
          <c:showSerName val="0"/>
          <c:showPercent val="0"/>
          <c:showBubbleSize val="0"/>
        </c:dLbls>
        <c:axId val="-2114509832"/>
        <c:axId val="-2114804248"/>
      </c:scatterChart>
      <c:valAx>
        <c:axId val="-2114509832"/>
        <c:scaling>
          <c:orientation val="minMax"/>
          <c:max val="2014.0"/>
          <c:min val="1900.0"/>
        </c:scaling>
        <c:delete val="0"/>
        <c:axPos val="b"/>
        <c:numFmt formatCode="General" sourceLinked="1"/>
        <c:majorTickMark val="out"/>
        <c:minorTickMark val="none"/>
        <c:tickLblPos val="nextTo"/>
        <c:txPr>
          <a:bodyPr rot="-5400000" vert="horz"/>
          <a:lstStyle/>
          <a:p>
            <a:pPr>
              <a:defRPr sz="1800">
                <a:latin typeface="Arial" pitchFamily="34" charset="0"/>
                <a:cs typeface="Arial" pitchFamily="34" charset="0"/>
              </a:defRPr>
            </a:pPr>
            <a:endParaRPr lang="en-US"/>
          </a:p>
        </c:txPr>
        <c:crossAx val="-2114804248"/>
        <c:crosses val="autoZero"/>
        <c:crossBetween val="midCat"/>
        <c:majorUnit val="10.0"/>
        <c:minorUnit val="5.0"/>
      </c:valAx>
      <c:valAx>
        <c:axId val="-2114804248"/>
        <c:scaling>
          <c:orientation val="minMax"/>
          <c:max val="55000.0"/>
          <c:min val="0.0"/>
        </c:scaling>
        <c:delete val="0"/>
        <c:axPos val="l"/>
        <c:majorGridlines>
          <c:spPr>
            <a:ln>
              <a:noFill/>
            </a:ln>
          </c:spPr>
        </c:majorGridlines>
        <c:numFmt formatCode="&quot;$&quot;#,##0" sourceLinked="0"/>
        <c:majorTickMark val="out"/>
        <c:minorTickMark val="none"/>
        <c:tickLblPos val="nextTo"/>
        <c:txPr>
          <a:bodyPr/>
          <a:lstStyle/>
          <a:p>
            <a:pPr>
              <a:defRPr sz="1800">
                <a:latin typeface="Arial" pitchFamily="34" charset="0"/>
                <a:cs typeface="Arial" pitchFamily="34" charset="0"/>
              </a:defRPr>
            </a:pPr>
            <a:endParaRPr lang="en-US"/>
          </a:p>
        </c:txPr>
        <c:crossAx val="-2114509832"/>
        <c:crosses val="autoZero"/>
        <c:crossBetween val="midCat"/>
        <c:majorUnit val="10000.0"/>
        <c:minorUnit val="2000.0"/>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24367703158371"/>
          <c:y val="0.0224021785412417"/>
          <c:w val="0.941453094944854"/>
          <c:h val="0.843124220752894"/>
        </c:manualLayout>
      </c:layout>
      <c:scatterChart>
        <c:scatterStyle val="lineMarker"/>
        <c:varyColors val="0"/>
        <c:ser>
          <c:idx val="0"/>
          <c:order val="0"/>
          <c:tx>
            <c:strRef>
              <c:f>Data!$B$6</c:f>
              <c:strCache>
                <c:ptCount val="1"/>
                <c:pt idx="0">
                  <c:v>Rate</c:v>
                </c:pt>
              </c:strCache>
            </c:strRef>
          </c:tx>
          <c:spPr>
            <a:ln w="38100">
              <a:solidFill>
                <a:srgbClr val="C00000"/>
              </a:solidFill>
            </a:ln>
          </c:spPr>
          <c:marker>
            <c:symbol val="none"/>
          </c:marker>
          <c:xVal>
            <c:numRef>
              <c:f>Data!$A$7:$A$120</c:f>
              <c:numCache>
                <c:formatCode>General</c:formatCode>
                <c:ptCount val="114"/>
                <c:pt idx="0">
                  <c:v>1900.0</c:v>
                </c:pt>
                <c:pt idx="1">
                  <c:v>1901.0</c:v>
                </c:pt>
                <c:pt idx="2">
                  <c:v>1902.0</c:v>
                </c:pt>
                <c:pt idx="3">
                  <c:v>1903.0</c:v>
                </c:pt>
                <c:pt idx="4">
                  <c:v>1904.0</c:v>
                </c:pt>
                <c:pt idx="5">
                  <c:v>1905.0</c:v>
                </c:pt>
                <c:pt idx="6">
                  <c:v>1906.0</c:v>
                </c:pt>
                <c:pt idx="7">
                  <c:v>1907.0</c:v>
                </c:pt>
                <c:pt idx="8">
                  <c:v>1908.0</c:v>
                </c:pt>
                <c:pt idx="9">
                  <c:v>1909.0</c:v>
                </c:pt>
                <c:pt idx="10">
                  <c:v>1910.0</c:v>
                </c:pt>
                <c:pt idx="11">
                  <c:v>1911.0</c:v>
                </c:pt>
                <c:pt idx="12">
                  <c:v>1912.0</c:v>
                </c:pt>
                <c:pt idx="13">
                  <c:v>1913.0</c:v>
                </c:pt>
                <c:pt idx="14">
                  <c:v>1914.0</c:v>
                </c:pt>
                <c:pt idx="15">
                  <c:v>1915.0</c:v>
                </c:pt>
                <c:pt idx="16">
                  <c:v>1916.0</c:v>
                </c:pt>
                <c:pt idx="17">
                  <c:v>1917.0</c:v>
                </c:pt>
                <c:pt idx="18">
                  <c:v>1918.0</c:v>
                </c:pt>
                <c:pt idx="19">
                  <c:v>1919.0</c:v>
                </c:pt>
                <c:pt idx="20">
                  <c:v>1920.0</c:v>
                </c:pt>
                <c:pt idx="21">
                  <c:v>1921.0</c:v>
                </c:pt>
                <c:pt idx="22">
                  <c:v>1922.0</c:v>
                </c:pt>
                <c:pt idx="23">
                  <c:v>1923.0</c:v>
                </c:pt>
                <c:pt idx="24">
                  <c:v>1924.0</c:v>
                </c:pt>
                <c:pt idx="25">
                  <c:v>1925.0</c:v>
                </c:pt>
                <c:pt idx="26">
                  <c:v>1926.0</c:v>
                </c:pt>
                <c:pt idx="27">
                  <c:v>1927.0</c:v>
                </c:pt>
                <c:pt idx="28">
                  <c:v>1928.0</c:v>
                </c:pt>
                <c:pt idx="29">
                  <c:v>1929.0</c:v>
                </c:pt>
                <c:pt idx="30">
                  <c:v>1930.0</c:v>
                </c:pt>
                <c:pt idx="31">
                  <c:v>1931.0</c:v>
                </c:pt>
                <c:pt idx="32">
                  <c:v>1932.0</c:v>
                </c:pt>
                <c:pt idx="33">
                  <c:v>1933.0</c:v>
                </c:pt>
                <c:pt idx="34">
                  <c:v>1934.0</c:v>
                </c:pt>
                <c:pt idx="35">
                  <c:v>1935.0</c:v>
                </c:pt>
                <c:pt idx="36">
                  <c:v>1936.0</c:v>
                </c:pt>
                <c:pt idx="37">
                  <c:v>1937.0</c:v>
                </c:pt>
                <c:pt idx="38">
                  <c:v>1938.0</c:v>
                </c:pt>
                <c:pt idx="39">
                  <c:v>1939.0</c:v>
                </c:pt>
                <c:pt idx="40">
                  <c:v>1940.0</c:v>
                </c:pt>
                <c:pt idx="41">
                  <c:v>1941.0</c:v>
                </c:pt>
                <c:pt idx="42">
                  <c:v>1942.0</c:v>
                </c:pt>
                <c:pt idx="43">
                  <c:v>1943.0</c:v>
                </c:pt>
                <c:pt idx="44">
                  <c:v>1944.0</c:v>
                </c:pt>
                <c:pt idx="45">
                  <c:v>1945.0</c:v>
                </c:pt>
                <c:pt idx="46">
                  <c:v>1946.0</c:v>
                </c:pt>
                <c:pt idx="47">
                  <c:v>1947.0</c:v>
                </c:pt>
                <c:pt idx="48">
                  <c:v>1948.0</c:v>
                </c:pt>
                <c:pt idx="49">
                  <c:v>1949.0</c:v>
                </c:pt>
                <c:pt idx="50">
                  <c:v>1950.0</c:v>
                </c:pt>
                <c:pt idx="51">
                  <c:v>1951.0</c:v>
                </c:pt>
                <c:pt idx="52">
                  <c:v>1952.0</c:v>
                </c:pt>
                <c:pt idx="53">
                  <c:v>1953.0</c:v>
                </c:pt>
                <c:pt idx="54">
                  <c:v>1954.0</c:v>
                </c:pt>
                <c:pt idx="55">
                  <c:v>1955.0</c:v>
                </c:pt>
                <c:pt idx="56">
                  <c:v>1956.0</c:v>
                </c:pt>
                <c:pt idx="57">
                  <c:v>1957.0</c:v>
                </c:pt>
                <c:pt idx="58">
                  <c:v>1958.0</c:v>
                </c:pt>
                <c:pt idx="59">
                  <c:v>1959.0</c:v>
                </c:pt>
                <c:pt idx="60">
                  <c:v>1960.0</c:v>
                </c:pt>
                <c:pt idx="61">
                  <c:v>1961.0</c:v>
                </c:pt>
                <c:pt idx="62">
                  <c:v>1962.0</c:v>
                </c:pt>
                <c:pt idx="63">
                  <c:v>1963.0</c:v>
                </c:pt>
                <c:pt idx="64">
                  <c:v>1964.0</c:v>
                </c:pt>
                <c:pt idx="65">
                  <c:v>1965.0</c:v>
                </c:pt>
                <c:pt idx="66">
                  <c:v>1966.0</c:v>
                </c:pt>
                <c:pt idx="67">
                  <c:v>1967.0</c:v>
                </c:pt>
                <c:pt idx="68">
                  <c:v>1968.0</c:v>
                </c:pt>
                <c:pt idx="69">
                  <c:v>1969.0</c:v>
                </c:pt>
                <c:pt idx="70">
                  <c:v>1970.0</c:v>
                </c:pt>
                <c:pt idx="71">
                  <c:v>1971.0</c:v>
                </c:pt>
                <c:pt idx="72">
                  <c:v>1972.0</c:v>
                </c:pt>
                <c:pt idx="73">
                  <c:v>1973.0</c:v>
                </c:pt>
                <c:pt idx="74">
                  <c:v>1974.0</c:v>
                </c:pt>
                <c:pt idx="75">
                  <c:v>1975.0</c:v>
                </c:pt>
                <c:pt idx="76">
                  <c:v>1976.0</c:v>
                </c:pt>
                <c:pt idx="77">
                  <c:v>1977.0</c:v>
                </c:pt>
                <c:pt idx="78">
                  <c:v>1978.0</c:v>
                </c:pt>
                <c:pt idx="79">
                  <c:v>1979.0</c:v>
                </c:pt>
                <c:pt idx="80">
                  <c:v>1980.0</c:v>
                </c:pt>
                <c:pt idx="81">
                  <c:v>1981.0</c:v>
                </c:pt>
                <c:pt idx="82">
                  <c:v>1982.0</c:v>
                </c:pt>
                <c:pt idx="83">
                  <c:v>1983.0</c:v>
                </c:pt>
                <c:pt idx="84">
                  <c:v>1984.0</c:v>
                </c:pt>
                <c:pt idx="85">
                  <c:v>1985.0</c:v>
                </c:pt>
                <c:pt idx="86">
                  <c:v>1986.0</c:v>
                </c:pt>
                <c:pt idx="87">
                  <c:v>1987.0</c:v>
                </c:pt>
                <c:pt idx="88">
                  <c:v>1988.0</c:v>
                </c:pt>
                <c:pt idx="89">
                  <c:v>1989.0</c:v>
                </c:pt>
                <c:pt idx="90">
                  <c:v>1990.0</c:v>
                </c:pt>
                <c:pt idx="91">
                  <c:v>1991.0</c:v>
                </c:pt>
                <c:pt idx="92">
                  <c:v>1992.0</c:v>
                </c:pt>
                <c:pt idx="93">
                  <c:v>1993.0</c:v>
                </c:pt>
                <c:pt idx="94">
                  <c:v>1994.0</c:v>
                </c:pt>
                <c:pt idx="95">
                  <c:v>1995.0</c:v>
                </c:pt>
                <c:pt idx="96">
                  <c:v>1996.0</c:v>
                </c:pt>
                <c:pt idx="97">
                  <c:v>1997.0</c:v>
                </c:pt>
                <c:pt idx="98">
                  <c:v>1998.0</c:v>
                </c:pt>
                <c:pt idx="99">
                  <c:v>1999.0</c:v>
                </c:pt>
                <c:pt idx="100">
                  <c:v>2000.0</c:v>
                </c:pt>
                <c:pt idx="101">
                  <c:v>2001.0</c:v>
                </c:pt>
                <c:pt idx="102">
                  <c:v>2002.0</c:v>
                </c:pt>
                <c:pt idx="103">
                  <c:v>2003.0</c:v>
                </c:pt>
                <c:pt idx="104">
                  <c:v>2004.0</c:v>
                </c:pt>
                <c:pt idx="105">
                  <c:v>2005.0</c:v>
                </c:pt>
                <c:pt idx="106">
                  <c:v>2006.0</c:v>
                </c:pt>
                <c:pt idx="107">
                  <c:v>2007.0</c:v>
                </c:pt>
                <c:pt idx="108">
                  <c:v>2008.0</c:v>
                </c:pt>
                <c:pt idx="109">
                  <c:v>2009.0</c:v>
                </c:pt>
                <c:pt idx="110">
                  <c:v>2010.0</c:v>
                </c:pt>
                <c:pt idx="111">
                  <c:v>2011.0</c:v>
                </c:pt>
                <c:pt idx="112">
                  <c:v>2012.0</c:v>
                </c:pt>
                <c:pt idx="113">
                  <c:v>2013.0</c:v>
                </c:pt>
              </c:numCache>
            </c:numRef>
          </c:xVal>
          <c:yVal>
            <c:numRef>
              <c:f>Data!$B$7:$B$120</c:f>
              <c:numCache>
                <c:formatCode>0.00</c:formatCode>
                <c:ptCount val="114"/>
                <c:pt idx="0">
                  <c:v>2.748414376321351</c:v>
                </c:pt>
                <c:pt idx="1">
                  <c:v>2.880658436213979</c:v>
                </c:pt>
                <c:pt idx="2">
                  <c:v>2.799999999999994</c:v>
                </c:pt>
                <c:pt idx="3">
                  <c:v>4.66926070038911</c:v>
                </c:pt>
                <c:pt idx="4">
                  <c:v>2.788104089219338</c:v>
                </c:pt>
                <c:pt idx="5">
                  <c:v>0.723327305605787</c:v>
                </c:pt>
                <c:pt idx="6">
                  <c:v>3.590664272890472</c:v>
                </c:pt>
                <c:pt idx="7">
                  <c:v>6.23916811091855</c:v>
                </c:pt>
                <c:pt idx="8">
                  <c:v>-0.163132137030992</c:v>
                </c:pt>
                <c:pt idx="9">
                  <c:v>-0.326797385620923</c:v>
                </c:pt>
                <c:pt idx="10">
                  <c:v>2.622950819672134</c:v>
                </c:pt>
                <c:pt idx="11">
                  <c:v>-0.479233226837051</c:v>
                </c:pt>
                <c:pt idx="12">
                  <c:v>4.012841091492777</c:v>
                </c:pt>
                <c:pt idx="13">
                  <c:v>0.771604938271602</c:v>
                </c:pt>
                <c:pt idx="14">
                  <c:v>0.918836140888202</c:v>
                </c:pt>
                <c:pt idx="15">
                  <c:v>3.186646433990889</c:v>
                </c:pt>
                <c:pt idx="16">
                  <c:v>12.64705882352942</c:v>
                </c:pt>
                <c:pt idx="17">
                  <c:v>23.36814621409918</c:v>
                </c:pt>
                <c:pt idx="18">
                  <c:v>16.50793650793651</c:v>
                </c:pt>
                <c:pt idx="19">
                  <c:v>2.452316076294274</c:v>
                </c:pt>
                <c:pt idx="20">
                  <c:v>13.91843971631206</c:v>
                </c:pt>
                <c:pt idx="21">
                  <c:v>-14.78599221789884</c:v>
                </c:pt>
                <c:pt idx="22">
                  <c:v>-5.47945205479452</c:v>
                </c:pt>
                <c:pt idx="23">
                  <c:v>2.801932367149767</c:v>
                </c:pt>
                <c:pt idx="24">
                  <c:v>-1.221804511278203</c:v>
                </c:pt>
                <c:pt idx="25">
                  <c:v>1.807802093244524</c:v>
                </c:pt>
                <c:pt idx="26">
                  <c:v>0.467289719626175</c:v>
                </c:pt>
                <c:pt idx="27">
                  <c:v>-2.418604651162789</c:v>
                </c:pt>
                <c:pt idx="28">
                  <c:v>0.762631077216397</c:v>
                </c:pt>
                <c:pt idx="29">
                  <c:v>0.378429517502357</c:v>
                </c:pt>
                <c:pt idx="30">
                  <c:v>-3.675777568331752</c:v>
                </c:pt>
                <c:pt idx="31">
                  <c:v>-10.37181996086106</c:v>
                </c:pt>
                <c:pt idx="32">
                  <c:v>-11.68122270742358</c:v>
                </c:pt>
                <c:pt idx="33">
                  <c:v>-2.719406674907288</c:v>
                </c:pt>
                <c:pt idx="34">
                  <c:v>5.590851334180437</c:v>
                </c:pt>
                <c:pt idx="35">
                  <c:v>2.045728038507821</c:v>
                </c:pt>
                <c:pt idx="36">
                  <c:v>1.061320754716979</c:v>
                </c:pt>
                <c:pt idx="37">
                  <c:v>4.317386231038484</c:v>
                </c:pt>
                <c:pt idx="38">
                  <c:v>-2.908277404921698</c:v>
                </c:pt>
                <c:pt idx="39">
                  <c:v>-1.036866359447003</c:v>
                </c:pt>
                <c:pt idx="40">
                  <c:v>1.16414435389988</c:v>
                </c:pt>
                <c:pt idx="41">
                  <c:v>6.78941311852704</c:v>
                </c:pt>
                <c:pt idx="42">
                  <c:v>7.866379310344833</c:v>
                </c:pt>
                <c:pt idx="43">
                  <c:v>5.394605394605398</c:v>
                </c:pt>
                <c:pt idx="44">
                  <c:v>2.369668246445498</c:v>
                </c:pt>
                <c:pt idx="45">
                  <c:v>2.592592592592587</c:v>
                </c:pt>
                <c:pt idx="46">
                  <c:v>11.91335740072202</c:v>
                </c:pt>
                <c:pt idx="47">
                  <c:v>10.80645161290323</c:v>
                </c:pt>
                <c:pt idx="48">
                  <c:v>5.604075691411928</c:v>
                </c:pt>
                <c:pt idx="49">
                  <c:v>-0.137835975189522</c:v>
                </c:pt>
                <c:pt idx="50">
                  <c:v>1.035196687370602</c:v>
                </c:pt>
                <c:pt idx="51">
                  <c:v>7.240437158469937</c:v>
                </c:pt>
                <c:pt idx="52">
                  <c:v>1.719745222929945</c:v>
                </c:pt>
                <c:pt idx="53">
                  <c:v>1.189730745147147</c:v>
                </c:pt>
                <c:pt idx="54">
                  <c:v>0.928217821782169</c:v>
                </c:pt>
                <c:pt idx="55">
                  <c:v>1.7167381974249</c:v>
                </c:pt>
                <c:pt idx="56">
                  <c:v>3.435804701627488</c:v>
                </c:pt>
                <c:pt idx="57">
                  <c:v>3.321678321678323</c:v>
                </c:pt>
                <c:pt idx="58">
                  <c:v>2.199661590524538</c:v>
                </c:pt>
                <c:pt idx="59">
                  <c:v>1.214128035320082</c:v>
                </c:pt>
                <c:pt idx="60">
                  <c:v>1.417666303162493</c:v>
                </c:pt>
                <c:pt idx="61">
                  <c:v>1.129032258064502</c:v>
                </c:pt>
                <c:pt idx="62">
                  <c:v>1.329080276448697</c:v>
                </c:pt>
                <c:pt idx="63">
                  <c:v>1.101783840503677</c:v>
                </c:pt>
                <c:pt idx="64">
                  <c:v>1.504929942916446</c:v>
                </c:pt>
                <c:pt idx="65">
                  <c:v>1.840490797546028</c:v>
                </c:pt>
                <c:pt idx="66">
                  <c:v>2.811244979919666</c:v>
                </c:pt>
                <c:pt idx="67">
                  <c:v>3.125000000000003</c:v>
                </c:pt>
                <c:pt idx="68">
                  <c:v>4.214015151515147</c:v>
                </c:pt>
                <c:pt idx="69">
                  <c:v>4.952294411631076</c:v>
                </c:pt>
                <c:pt idx="70">
                  <c:v>5.281385281385276</c:v>
                </c:pt>
                <c:pt idx="71">
                  <c:v>4.975328947368425</c:v>
                </c:pt>
                <c:pt idx="72">
                  <c:v>4.308656482569518</c:v>
                </c:pt>
                <c:pt idx="73">
                  <c:v>5.557641757416444</c:v>
                </c:pt>
                <c:pt idx="74">
                  <c:v>9.07150480256137</c:v>
                </c:pt>
                <c:pt idx="75">
                  <c:v>9.45857795172865</c:v>
                </c:pt>
                <c:pt idx="76">
                  <c:v>5.750893921334922</c:v>
                </c:pt>
                <c:pt idx="77">
                  <c:v>6.367990983375586</c:v>
                </c:pt>
                <c:pt idx="78">
                  <c:v>7.019867549668871</c:v>
                </c:pt>
                <c:pt idx="79">
                  <c:v>8.31683168316832</c:v>
                </c:pt>
                <c:pt idx="80">
                  <c:v>9.117915904936011</c:v>
                </c:pt>
                <c:pt idx="81">
                  <c:v>9.382198952879575</c:v>
                </c:pt>
                <c:pt idx="82">
                  <c:v>6.088454910970706</c:v>
                </c:pt>
                <c:pt idx="83">
                  <c:v>3.952355170546836</c:v>
                </c:pt>
                <c:pt idx="84">
                  <c:v>3.767361111111114</c:v>
                </c:pt>
                <c:pt idx="85">
                  <c:v>3.028275054375097</c:v>
                </c:pt>
                <c:pt idx="86">
                  <c:v>2.20850925625203</c:v>
                </c:pt>
                <c:pt idx="87">
                  <c:v>2.89164283444551</c:v>
                </c:pt>
                <c:pt idx="88">
                  <c:v>3.443483631871509</c:v>
                </c:pt>
                <c:pt idx="89">
                  <c:v>3.776683087027917</c:v>
                </c:pt>
                <c:pt idx="90">
                  <c:v>3.85500575373994</c:v>
                </c:pt>
                <c:pt idx="91">
                  <c:v>3.54570637119114</c:v>
                </c:pt>
                <c:pt idx="92">
                  <c:v>2.367576243980733</c:v>
                </c:pt>
                <c:pt idx="93">
                  <c:v>2.208284332941328</c:v>
                </c:pt>
                <c:pt idx="94">
                  <c:v>2.10943492712862</c:v>
                </c:pt>
                <c:pt idx="95">
                  <c:v>2.090897708776765</c:v>
                </c:pt>
                <c:pt idx="96">
                  <c:v>1.9009075300466</c:v>
                </c:pt>
                <c:pt idx="97">
                  <c:v>1.76916596461668</c:v>
                </c:pt>
                <c:pt idx="98">
                  <c:v>1.12346263008515</c:v>
                </c:pt>
                <c:pt idx="99">
                  <c:v>1.47351186995672</c:v>
                </c:pt>
                <c:pt idx="100">
                  <c:v>2.166647458799135</c:v>
                </c:pt>
                <c:pt idx="101">
                  <c:v>2.256063169768753</c:v>
                </c:pt>
                <c:pt idx="102">
                  <c:v>1.69884169884169</c:v>
                </c:pt>
                <c:pt idx="103">
                  <c:v>2.104349712550166</c:v>
                </c:pt>
                <c:pt idx="104">
                  <c:v>2.815255497715925</c:v>
                </c:pt>
                <c:pt idx="105">
                  <c:v>3.327133705311013</c:v>
                </c:pt>
                <c:pt idx="106">
                  <c:v>3.239999999999995</c:v>
                </c:pt>
                <c:pt idx="107">
                  <c:v>2.896164277411865</c:v>
                </c:pt>
                <c:pt idx="108">
                  <c:v>2.202767579779713</c:v>
                </c:pt>
                <c:pt idx="109">
                  <c:v>1.068435110988313</c:v>
                </c:pt>
                <c:pt idx="110">
                  <c:v>1.206</c:v>
                </c:pt>
                <c:pt idx="111">
                  <c:v>1.9653</c:v>
                </c:pt>
                <c:pt idx="112">
                  <c:v>1.74912</c:v>
                </c:pt>
                <c:pt idx="113">
                  <c:v>1.50952</c:v>
                </c:pt>
              </c:numCache>
            </c:numRef>
          </c:yVal>
          <c:smooth val="0"/>
        </c:ser>
        <c:dLbls>
          <c:showLegendKey val="0"/>
          <c:showVal val="0"/>
          <c:showCatName val="0"/>
          <c:showSerName val="0"/>
          <c:showPercent val="0"/>
          <c:showBubbleSize val="0"/>
        </c:dLbls>
        <c:axId val="-2133635320"/>
        <c:axId val="-2120517256"/>
      </c:scatterChart>
      <c:valAx>
        <c:axId val="-2133635320"/>
        <c:scaling>
          <c:orientation val="minMax"/>
          <c:max val="2014.0"/>
          <c:min val="1900.0"/>
        </c:scaling>
        <c:delete val="0"/>
        <c:axPos val="b"/>
        <c:numFmt formatCode="General" sourceLinked="1"/>
        <c:majorTickMark val="out"/>
        <c:minorTickMark val="none"/>
        <c:tickLblPos val="nextTo"/>
        <c:txPr>
          <a:bodyPr rot="-5400000" vert="horz"/>
          <a:lstStyle/>
          <a:p>
            <a:pPr>
              <a:defRPr sz="1800">
                <a:latin typeface="Arial" pitchFamily="34" charset="0"/>
                <a:cs typeface="Arial" pitchFamily="34" charset="0"/>
              </a:defRPr>
            </a:pPr>
            <a:endParaRPr lang="en-US"/>
          </a:p>
        </c:txPr>
        <c:crossAx val="-2120517256"/>
        <c:crossesAt val="-10000.0"/>
        <c:crossBetween val="midCat"/>
        <c:majorUnit val="10.0"/>
        <c:minorUnit val="5.0"/>
      </c:valAx>
      <c:valAx>
        <c:axId val="-2120517256"/>
        <c:scaling>
          <c:orientation val="minMax"/>
          <c:max val="25.0"/>
          <c:min val="-15.0"/>
        </c:scaling>
        <c:delete val="0"/>
        <c:axPos val="l"/>
        <c:majorGridlines>
          <c:spPr>
            <a:ln>
              <a:noFill/>
            </a:ln>
          </c:spPr>
        </c:majorGridlines>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33635320"/>
        <c:crossesAt val="1880.0"/>
        <c:crossBetween val="midCat"/>
        <c:majorUnit val="5.0"/>
        <c:minorUnit val="1.0"/>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79552237429021"/>
          <c:y val="0.0224021785412417"/>
          <c:w val="0.945934641517789"/>
          <c:h val="0.842329287526881"/>
        </c:manualLayout>
      </c:layout>
      <c:scatterChart>
        <c:scatterStyle val="lineMarker"/>
        <c:varyColors val="0"/>
        <c:ser>
          <c:idx val="0"/>
          <c:order val="0"/>
          <c:tx>
            <c:strRef>
              <c:f>Sheet1!$B$8</c:f>
              <c:strCache>
                <c:ptCount val="1"/>
                <c:pt idx="0">
                  <c:v>Rate</c:v>
                </c:pt>
              </c:strCache>
            </c:strRef>
          </c:tx>
          <c:spPr>
            <a:ln w="38100">
              <a:solidFill>
                <a:srgbClr val="C00000"/>
              </a:solidFill>
            </a:ln>
          </c:spPr>
          <c:marker>
            <c:symbol val="none"/>
          </c:marker>
          <c:xVal>
            <c:numRef>
              <c:f>Sheet1!$A$9:$A$122</c:f>
              <c:numCache>
                <c:formatCode>General</c:formatCode>
                <c:ptCount val="114"/>
                <c:pt idx="0">
                  <c:v>1900.0</c:v>
                </c:pt>
                <c:pt idx="1">
                  <c:v>1901.0</c:v>
                </c:pt>
                <c:pt idx="2">
                  <c:v>1902.0</c:v>
                </c:pt>
                <c:pt idx="3">
                  <c:v>1903.0</c:v>
                </c:pt>
                <c:pt idx="4">
                  <c:v>1904.0</c:v>
                </c:pt>
                <c:pt idx="5">
                  <c:v>1905.0</c:v>
                </c:pt>
                <c:pt idx="6">
                  <c:v>1906.0</c:v>
                </c:pt>
                <c:pt idx="7">
                  <c:v>1907.0</c:v>
                </c:pt>
                <c:pt idx="8">
                  <c:v>1908.0</c:v>
                </c:pt>
                <c:pt idx="9">
                  <c:v>1909.0</c:v>
                </c:pt>
                <c:pt idx="10">
                  <c:v>1910.0</c:v>
                </c:pt>
                <c:pt idx="11">
                  <c:v>1911.0</c:v>
                </c:pt>
                <c:pt idx="12">
                  <c:v>1912.0</c:v>
                </c:pt>
                <c:pt idx="13">
                  <c:v>1913.0</c:v>
                </c:pt>
                <c:pt idx="14">
                  <c:v>1914.0</c:v>
                </c:pt>
                <c:pt idx="15">
                  <c:v>1915.0</c:v>
                </c:pt>
                <c:pt idx="16">
                  <c:v>1916.0</c:v>
                </c:pt>
                <c:pt idx="17">
                  <c:v>1917.0</c:v>
                </c:pt>
                <c:pt idx="18">
                  <c:v>1918.0</c:v>
                </c:pt>
                <c:pt idx="19">
                  <c:v>1919.0</c:v>
                </c:pt>
                <c:pt idx="20">
                  <c:v>1920.0</c:v>
                </c:pt>
                <c:pt idx="21">
                  <c:v>1921.0</c:v>
                </c:pt>
                <c:pt idx="22">
                  <c:v>1922.0</c:v>
                </c:pt>
                <c:pt idx="23">
                  <c:v>1923.0</c:v>
                </c:pt>
                <c:pt idx="24">
                  <c:v>1924.0</c:v>
                </c:pt>
                <c:pt idx="25">
                  <c:v>1925.0</c:v>
                </c:pt>
                <c:pt idx="26">
                  <c:v>1926.0</c:v>
                </c:pt>
                <c:pt idx="27">
                  <c:v>1927.0</c:v>
                </c:pt>
                <c:pt idx="28">
                  <c:v>1928.0</c:v>
                </c:pt>
                <c:pt idx="29">
                  <c:v>1929.0</c:v>
                </c:pt>
                <c:pt idx="30">
                  <c:v>1930.0</c:v>
                </c:pt>
                <c:pt idx="31">
                  <c:v>1931.0</c:v>
                </c:pt>
                <c:pt idx="32">
                  <c:v>1932.0</c:v>
                </c:pt>
                <c:pt idx="33">
                  <c:v>1933.0</c:v>
                </c:pt>
                <c:pt idx="34">
                  <c:v>1934.0</c:v>
                </c:pt>
                <c:pt idx="35">
                  <c:v>1935.0</c:v>
                </c:pt>
                <c:pt idx="36">
                  <c:v>1936.0</c:v>
                </c:pt>
                <c:pt idx="37">
                  <c:v>1937.0</c:v>
                </c:pt>
                <c:pt idx="38">
                  <c:v>1938.0</c:v>
                </c:pt>
                <c:pt idx="39">
                  <c:v>1939.0</c:v>
                </c:pt>
                <c:pt idx="40">
                  <c:v>1940.0</c:v>
                </c:pt>
                <c:pt idx="41">
                  <c:v>1941.0</c:v>
                </c:pt>
                <c:pt idx="42">
                  <c:v>1942.0</c:v>
                </c:pt>
                <c:pt idx="43">
                  <c:v>1943.0</c:v>
                </c:pt>
                <c:pt idx="44">
                  <c:v>1944.0</c:v>
                </c:pt>
                <c:pt idx="45">
                  <c:v>1945.0</c:v>
                </c:pt>
                <c:pt idx="46">
                  <c:v>1946.0</c:v>
                </c:pt>
                <c:pt idx="47">
                  <c:v>1947.0</c:v>
                </c:pt>
                <c:pt idx="48">
                  <c:v>1948.0</c:v>
                </c:pt>
                <c:pt idx="49">
                  <c:v>1949.0</c:v>
                </c:pt>
                <c:pt idx="50">
                  <c:v>1950.0</c:v>
                </c:pt>
                <c:pt idx="51">
                  <c:v>1951.0</c:v>
                </c:pt>
                <c:pt idx="52">
                  <c:v>1952.0</c:v>
                </c:pt>
                <c:pt idx="53">
                  <c:v>1953.0</c:v>
                </c:pt>
                <c:pt idx="54">
                  <c:v>1954.0</c:v>
                </c:pt>
                <c:pt idx="55">
                  <c:v>1955.0</c:v>
                </c:pt>
                <c:pt idx="56">
                  <c:v>1956.0</c:v>
                </c:pt>
                <c:pt idx="57">
                  <c:v>1957.0</c:v>
                </c:pt>
                <c:pt idx="58">
                  <c:v>1958.0</c:v>
                </c:pt>
                <c:pt idx="59">
                  <c:v>1959.0</c:v>
                </c:pt>
                <c:pt idx="60">
                  <c:v>1960.0</c:v>
                </c:pt>
                <c:pt idx="61">
                  <c:v>1961.0</c:v>
                </c:pt>
                <c:pt idx="62">
                  <c:v>1962.0</c:v>
                </c:pt>
                <c:pt idx="63">
                  <c:v>1963.0</c:v>
                </c:pt>
                <c:pt idx="64">
                  <c:v>1964.0</c:v>
                </c:pt>
                <c:pt idx="65">
                  <c:v>1965.0</c:v>
                </c:pt>
                <c:pt idx="66">
                  <c:v>1966.0</c:v>
                </c:pt>
                <c:pt idx="67">
                  <c:v>1967.0</c:v>
                </c:pt>
                <c:pt idx="68">
                  <c:v>1968.0</c:v>
                </c:pt>
                <c:pt idx="69">
                  <c:v>1969.0</c:v>
                </c:pt>
                <c:pt idx="70">
                  <c:v>1970.0</c:v>
                </c:pt>
                <c:pt idx="71">
                  <c:v>1971.0</c:v>
                </c:pt>
                <c:pt idx="72">
                  <c:v>1972.0</c:v>
                </c:pt>
                <c:pt idx="73">
                  <c:v>1973.0</c:v>
                </c:pt>
                <c:pt idx="74">
                  <c:v>1974.0</c:v>
                </c:pt>
                <c:pt idx="75">
                  <c:v>1975.0</c:v>
                </c:pt>
                <c:pt idx="76">
                  <c:v>1976.0</c:v>
                </c:pt>
                <c:pt idx="77">
                  <c:v>1977.0</c:v>
                </c:pt>
                <c:pt idx="78">
                  <c:v>1978.0</c:v>
                </c:pt>
                <c:pt idx="79">
                  <c:v>1979.0</c:v>
                </c:pt>
                <c:pt idx="80">
                  <c:v>1980.0</c:v>
                </c:pt>
                <c:pt idx="81">
                  <c:v>1981.0</c:v>
                </c:pt>
                <c:pt idx="82">
                  <c:v>1982.0</c:v>
                </c:pt>
                <c:pt idx="83">
                  <c:v>1983.0</c:v>
                </c:pt>
                <c:pt idx="84">
                  <c:v>1984.0</c:v>
                </c:pt>
                <c:pt idx="85">
                  <c:v>1985.0</c:v>
                </c:pt>
                <c:pt idx="86">
                  <c:v>1986.0</c:v>
                </c:pt>
                <c:pt idx="87">
                  <c:v>1987.0</c:v>
                </c:pt>
                <c:pt idx="88">
                  <c:v>1988.0</c:v>
                </c:pt>
                <c:pt idx="89">
                  <c:v>1989.0</c:v>
                </c:pt>
                <c:pt idx="90">
                  <c:v>1990.0</c:v>
                </c:pt>
                <c:pt idx="91">
                  <c:v>1991.0</c:v>
                </c:pt>
                <c:pt idx="92">
                  <c:v>1992.0</c:v>
                </c:pt>
                <c:pt idx="93">
                  <c:v>1993.0</c:v>
                </c:pt>
                <c:pt idx="94">
                  <c:v>1994.0</c:v>
                </c:pt>
                <c:pt idx="95">
                  <c:v>1995.0</c:v>
                </c:pt>
                <c:pt idx="96">
                  <c:v>1996.0</c:v>
                </c:pt>
                <c:pt idx="97">
                  <c:v>1997.0</c:v>
                </c:pt>
                <c:pt idx="98">
                  <c:v>1998.0</c:v>
                </c:pt>
                <c:pt idx="99">
                  <c:v>1999.0</c:v>
                </c:pt>
                <c:pt idx="100">
                  <c:v>2000.0</c:v>
                </c:pt>
                <c:pt idx="101">
                  <c:v>2001.0</c:v>
                </c:pt>
                <c:pt idx="102">
                  <c:v>2002.0</c:v>
                </c:pt>
                <c:pt idx="103">
                  <c:v>2003.0</c:v>
                </c:pt>
                <c:pt idx="104">
                  <c:v>2004.0</c:v>
                </c:pt>
                <c:pt idx="105">
                  <c:v>2005.0</c:v>
                </c:pt>
                <c:pt idx="106">
                  <c:v>2006.0</c:v>
                </c:pt>
                <c:pt idx="107">
                  <c:v>2007.0</c:v>
                </c:pt>
                <c:pt idx="108">
                  <c:v>2008.0</c:v>
                </c:pt>
                <c:pt idx="109">
                  <c:v>2009.0</c:v>
                </c:pt>
                <c:pt idx="110">
                  <c:v>2010.0</c:v>
                </c:pt>
                <c:pt idx="111">
                  <c:v>2011.0</c:v>
                </c:pt>
                <c:pt idx="112">
                  <c:v>2012.0</c:v>
                </c:pt>
                <c:pt idx="113">
                  <c:v>2013.0</c:v>
                </c:pt>
              </c:numCache>
            </c:numRef>
          </c:xVal>
          <c:yVal>
            <c:numRef>
              <c:f>Sheet1!$B$9:$B$122</c:f>
              <c:numCache>
                <c:formatCode>0.0</c:formatCode>
                <c:ptCount val="114"/>
                <c:pt idx="0">
                  <c:v>5.0</c:v>
                </c:pt>
                <c:pt idx="1">
                  <c:v>4.0</c:v>
                </c:pt>
                <c:pt idx="2">
                  <c:v>3.7</c:v>
                </c:pt>
                <c:pt idx="3">
                  <c:v>3.9</c:v>
                </c:pt>
                <c:pt idx="4">
                  <c:v>5.4</c:v>
                </c:pt>
                <c:pt idx="5">
                  <c:v>4.3</c:v>
                </c:pt>
                <c:pt idx="6">
                  <c:v>1.7</c:v>
                </c:pt>
                <c:pt idx="7">
                  <c:v>2.8</c:v>
                </c:pt>
                <c:pt idx="8">
                  <c:v>8.0</c:v>
                </c:pt>
                <c:pt idx="9">
                  <c:v>5.1</c:v>
                </c:pt>
                <c:pt idx="10">
                  <c:v>5.9</c:v>
                </c:pt>
                <c:pt idx="11">
                  <c:v>6.7</c:v>
                </c:pt>
                <c:pt idx="12">
                  <c:v>4.6</c:v>
                </c:pt>
                <c:pt idx="13">
                  <c:v>4.3</c:v>
                </c:pt>
                <c:pt idx="14">
                  <c:v>7.9</c:v>
                </c:pt>
                <c:pt idx="15">
                  <c:v>8.5</c:v>
                </c:pt>
                <c:pt idx="16">
                  <c:v>5.1</c:v>
                </c:pt>
                <c:pt idx="17">
                  <c:v>4.6</c:v>
                </c:pt>
                <c:pt idx="18">
                  <c:v>1.4</c:v>
                </c:pt>
                <c:pt idx="19">
                  <c:v>1.4</c:v>
                </c:pt>
                <c:pt idx="20">
                  <c:v>5.2</c:v>
                </c:pt>
                <c:pt idx="21">
                  <c:v>11.7</c:v>
                </c:pt>
                <c:pt idx="22">
                  <c:v>6.7</c:v>
                </c:pt>
                <c:pt idx="23">
                  <c:v>2.4</c:v>
                </c:pt>
                <c:pt idx="24">
                  <c:v>5.0</c:v>
                </c:pt>
                <c:pt idx="25">
                  <c:v>3.2</c:v>
                </c:pt>
                <c:pt idx="26">
                  <c:v>1.8</c:v>
                </c:pt>
                <c:pt idx="27">
                  <c:v>3.3</c:v>
                </c:pt>
                <c:pt idx="28">
                  <c:v>4.2</c:v>
                </c:pt>
                <c:pt idx="29">
                  <c:v>3.2</c:v>
                </c:pt>
                <c:pt idx="30">
                  <c:v>8.9</c:v>
                </c:pt>
                <c:pt idx="31">
                  <c:v>16.3</c:v>
                </c:pt>
                <c:pt idx="32">
                  <c:v>24.1</c:v>
                </c:pt>
                <c:pt idx="33">
                  <c:v>25.2</c:v>
                </c:pt>
                <c:pt idx="34">
                  <c:v>22.0</c:v>
                </c:pt>
                <c:pt idx="35">
                  <c:v>20.3</c:v>
                </c:pt>
                <c:pt idx="36">
                  <c:v>17.0</c:v>
                </c:pt>
                <c:pt idx="37">
                  <c:v>14.3</c:v>
                </c:pt>
                <c:pt idx="38">
                  <c:v>19.1</c:v>
                </c:pt>
                <c:pt idx="39">
                  <c:v>17.2</c:v>
                </c:pt>
                <c:pt idx="40">
                  <c:v>14.6</c:v>
                </c:pt>
                <c:pt idx="41">
                  <c:v>9.9</c:v>
                </c:pt>
                <c:pt idx="42">
                  <c:v>4.7</c:v>
                </c:pt>
                <c:pt idx="43">
                  <c:v>1.9</c:v>
                </c:pt>
                <c:pt idx="44">
                  <c:v>1.2</c:v>
                </c:pt>
                <c:pt idx="45">
                  <c:v>1.9</c:v>
                </c:pt>
                <c:pt idx="46">
                  <c:v>3.9</c:v>
                </c:pt>
                <c:pt idx="47">
                  <c:v>3.9</c:v>
                </c:pt>
                <c:pt idx="48">
                  <c:v>3.8</c:v>
                </c:pt>
                <c:pt idx="49">
                  <c:v>5.9</c:v>
                </c:pt>
                <c:pt idx="50">
                  <c:v>5.3</c:v>
                </c:pt>
                <c:pt idx="51">
                  <c:v>3.3</c:v>
                </c:pt>
                <c:pt idx="52">
                  <c:v>3.0</c:v>
                </c:pt>
                <c:pt idx="53">
                  <c:v>2.9</c:v>
                </c:pt>
                <c:pt idx="54">
                  <c:v>5.5</c:v>
                </c:pt>
                <c:pt idx="55">
                  <c:v>4.4</c:v>
                </c:pt>
                <c:pt idx="56">
                  <c:v>4.1</c:v>
                </c:pt>
                <c:pt idx="57">
                  <c:v>4.3</c:v>
                </c:pt>
                <c:pt idx="58">
                  <c:v>6.8</c:v>
                </c:pt>
                <c:pt idx="59">
                  <c:v>5.5</c:v>
                </c:pt>
                <c:pt idx="60">
                  <c:v>5.5</c:v>
                </c:pt>
                <c:pt idx="61">
                  <c:v>6.7</c:v>
                </c:pt>
                <c:pt idx="62">
                  <c:v>5.5</c:v>
                </c:pt>
                <c:pt idx="63">
                  <c:v>5.7</c:v>
                </c:pt>
                <c:pt idx="64">
                  <c:v>5.2</c:v>
                </c:pt>
                <c:pt idx="65">
                  <c:v>4.5</c:v>
                </c:pt>
                <c:pt idx="66">
                  <c:v>3.8</c:v>
                </c:pt>
                <c:pt idx="67">
                  <c:v>3.8</c:v>
                </c:pt>
                <c:pt idx="68">
                  <c:v>3.6</c:v>
                </c:pt>
                <c:pt idx="69">
                  <c:v>3.5</c:v>
                </c:pt>
                <c:pt idx="70">
                  <c:v>4.9</c:v>
                </c:pt>
                <c:pt idx="71">
                  <c:v>5.9</c:v>
                </c:pt>
                <c:pt idx="72">
                  <c:v>5.6</c:v>
                </c:pt>
                <c:pt idx="73">
                  <c:v>4.9</c:v>
                </c:pt>
                <c:pt idx="74">
                  <c:v>5.6</c:v>
                </c:pt>
                <c:pt idx="75">
                  <c:v>8.5</c:v>
                </c:pt>
                <c:pt idx="76">
                  <c:v>7.7</c:v>
                </c:pt>
                <c:pt idx="77">
                  <c:v>7.1</c:v>
                </c:pt>
                <c:pt idx="78">
                  <c:v>6.1</c:v>
                </c:pt>
                <c:pt idx="79">
                  <c:v>5.8</c:v>
                </c:pt>
                <c:pt idx="80">
                  <c:v>7.1</c:v>
                </c:pt>
                <c:pt idx="81">
                  <c:v>7.6</c:v>
                </c:pt>
                <c:pt idx="82">
                  <c:v>9.700000000000001</c:v>
                </c:pt>
                <c:pt idx="83">
                  <c:v>9.6</c:v>
                </c:pt>
                <c:pt idx="84">
                  <c:v>7.5</c:v>
                </c:pt>
                <c:pt idx="85">
                  <c:v>7.2</c:v>
                </c:pt>
                <c:pt idx="86">
                  <c:v>7.0</c:v>
                </c:pt>
                <c:pt idx="87">
                  <c:v>6.2</c:v>
                </c:pt>
                <c:pt idx="88">
                  <c:v>5.5</c:v>
                </c:pt>
                <c:pt idx="89">
                  <c:v>5.3</c:v>
                </c:pt>
                <c:pt idx="90">
                  <c:v>5.6</c:v>
                </c:pt>
                <c:pt idx="91">
                  <c:v>6.8</c:v>
                </c:pt>
                <c:pt idx="92">
                  <c:v>7.5</c:v>
                </c:pt>
                <c:pt idx="93">
                  <c:v>6.9</c:v>
                </c:pt>
                <c:pt idx="94">
                  <c:v>6.1</c:v>
                </c:pt>
                <c:pt idx="95">
                  <c:v>5.6</c:v>
                </c:pt>
                <c:pt idx="96">
                  <c:v>5.4</c:v>
                </c:pt>
                <c:pt idx="97">
                  <c:v>4.9</c:v>
                </c:pt>
                <c:pt idx="98">
                  <c:v>4.5</c:v>
                </c:pt>
                <c:pt idx="99">
                  <c:v>4.2</c:v>
                </c:pt>
                <c:pt idx="100">
                  <c:v>4.0</c:v>
                </c:pt>
                <c:pt idx="101">
                  <c:v>4.7</c:v>
                </c:pt>
                <c:pt idx="102">
                  <c:v>5.8</c:v>
                </c:pt>
                <c:pt idx="103">
                  <c:v>6.0</c:v>
                </c:pt>
                <c:pt idx="104">
                  <c:v>5.5</c:v>
                </c:pt>
                <c:pt idx="105">
                  <c:v>5.1</c:v>
                </c:pt>
                <c:pt idx="106">
                  <c:v>4.6</c:v>
                </c:pt>
                <c:pt idx="107">
                  <c:v>4.6</c:v>
                </c:pt>
                <c:pt idx="108">
                  <c:v>5.8</c:v>
                </c:pt>
                <c:pt idx="109">
                  <c:v>9.3</c:v>
                </c:pt>
                <c:pt idx="110">
                  <c:v>9.6</c:v>
                </c:pt>
                <c:pt idx="111">
                  <c:v>8.9</c:v>
                </c:pt>
                <c:pt idx="112">
                  <c:v>8.1</c:v>
                </c:pt>
                <c:pt idx="113">
                  <c:v>7.4</c:v>
                </c:pt>
              </c:numCache>
            </c:numRef>
          </c:yVal>
          <c:smooth val="0"/>
        </c:ser>
        <c:dLbls>
          <c:showLegendKey val="0"/>
          <c:showVal val="0"/>
          <c:showCatName val="0"/>
          <c:showSerName val="0"/>
          <c:showPercent val="0"/>
          <c:showBubbleSize val="0"/>
        </c:dLbls>
        <c:axId val="-2133816216"/>
        <c:axId val="-2132925592"/>
      </c:scatterChart>
      <c:valAx>
        <c:axId val="-2133816216"/>
        <c:scaling>
          <c:orientation val="minMax"/>
          <c:max val="2013.0"/>
          <c:min val="1900.0"/>
        </c:scaling>
        <c:delete val="0"/>
        <c:axPos val="b"/>
        <c:numFmt formatCode="General" sourceLinked="1"/>
        <c:majorTickMark val="out"/>
        <c:minorTickMark val="none"/>
        <c:tickLblPos val="nextTo"/>
        <c:txPr>
          <a:bodyPr rot="-5400000" vert="horz"/>
          <a:lstStyle/>
          <a:p>
            <a:pPr>
              <a:defRPr sz="1800">
                <a:latin typeface="Arial" pitchFamily="34" charset="0"/>
                <a:cs typeface="Arial" pitchFamily="34" charset="0"/>
              </a:defRPr>
            </a:pPr>
            <a:endParaRPr lang="en-US"/>
          </a:p>
        </c:txPr>
        <c:crossAx val="-2132925592"/>
        <c:crosses val="autoZero"/>
        <c:crossBetween val="midCat"/>
        <c:majorUnit val="10.0"/>
        <c:minorUnit val="5.0"/>
      </c:valAx>
      <c:valAx>
        <c:axId val="-2132925592"/>
        <c:scaling>
          <c:orientation val="minMax"/>
          <c:max val="30.0"/>
          <c:min val="0.0"/>
        </c:scaling>
        <c:delete val="0"/>
        <c:axPos val="l"/>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33816216"/>
        <c:crosses val="autoZero"/>
        <c:crossBetween val="midCat"/>
        <c:majorUnit val="5.0"/>
        <c:minorUnit val="1.0"/>
      </c:valAx>
      <c:spPr>
        <a:solidFill>
          <a:schemeClr val="bg1"/>
        </a:solidFill>
        <a:ln>
          <a:solidFill>
            <a:schemeClr val="tx1"/>
          </a:solid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i="1" dirty="0" smtClean="0"/>
              <a:t>TO THE INSTRUCTOR:</a:t>
            </a:r>
          </a:p>
          <a:p>
            <a:pPr eaLnBrk="1" hangingPunct="1"/>
            <a:endParaRPr lang="en-US" dirty="0" smtClean="0"/>
          </a:p>
          <a:p>
            <a:pPr eaLnBrk="1" hangingPunct="1"/>
            <a:r>
              <a:rPr lang="en-US" dirty="0" smtClean="0"/>
              <a:t>Many slides contain “notes” in this area of </a:t>
            </a:r>
            <a:r>
              <a:rPr lang="en-US" smtClean="0"/>
              <a:t>your </a:t>
            </a:r>
            <a:r>
              <a:rPr lang="en-US" smtClean="0"/>
              <a:t>screen</a:t>
            </a:r>
            <a:r>
              <a:rPr lang="en-US" dirty="0" smtClean="0"/>
              <a:t>. They are visible only to you and will not display during your classroom presentations. I use these notes to provide additional information you may find helpful. </a:t>
            </a:r>
          </a:p>
          <a:p>
            <a:pPr eaLnBrk="1" hangingPunct="1"/>
            <a:endParaRPr lang="en-US" dirty="0" smtClean="0"/>
          </a:p>
          <a:p>
            <a:pPr eaLnBrk="1" hangingPunct="1"/>
            <a:r>
              <a:rPr lang="en-US" dirty="0" smtClean="0"/>
              <a:t>Depending on the slide, this information may include data sources and teaching suggestions. </a:t>
            </a:r>
          </a:p>
          <a:p>
            <a:pPr eaLnBrk="1" hangingPunct="1"/>
            <a:endParaRPr lang="en-US" dirty="0" smtClean="0"/>
          </a:p>
          <a:p>
            <a:pPr eaLnBrk="1" hangingPunct="1"/>
            <a:r>
              <a:rPr lang="en-US" dirty="0" smtClean="0"/>
              <a:t>Many slides contain data. These notes usually provide the source—often the exact URL—in case you wish to visit the source and update the data to the latest available before teaching. </a:t>
            </a:r>
          </a:p>
          <a:p>
            <a:pPr eaLnBrk="1" hangingPunct="1"/>
            <a:endParaRPr lang="en-US" dirty="0" smtClean="0"/>
          </a:p>
          <a:p>
            <a:pPr eaLnBrk="1" hangingPunct="1"/>
            <a:r>
              <a:rPr lang="en-US" dirty="0" smtClean="0"/>
              <a:t>I will update these slides approximately once per year until the next edition of the textbook is published. The updated slides will be available at the companion website for the textbook under “instructor resources.” You may need instructor-level access; your Worth sales rep can provide you with a username and password. </a:t>
            </a:r>
          </a:p>
          <a:p>
            <a:pPr eaLnBrk="1" hangingPunct="1"/>
            <a:endParaRPr lang="en-US" dirty="0" smtClean="0"/>
          </a:p>
          <a:p>
            <a:pPr eaLnBrk="1" hangingPunct="1"/>
            <a:r>
              <a:rPr lang="en-US" dirty="0" smtClean="0"/>
              <a:t>If you find a typo or have a suggestion or comment, I would be grateful to hear from you. Please email me at:</a:t>
            </a:r>
          </a:p>
          <a:p>
            <a:pPr eaLnBrk="1" hangingPunct="1"/>
            <a:r>
              <a:rPr lang="en-US" dirty="0" smtClean="0"/>
              <a:t>  rcronovich@carthage.edu</a:t>
            </a:r>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E38B4E40-239A-45CA-96AF-EF66E3422D48}" type="slidenum">
              <a:rPr lang="en-US" sz="1200"/>
              <a:pPr algn="r" eaLnBrk="1" hangingPunct="1"/>
              <a:t>9</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3270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71FDB986-0BD0-4298-898C-64A9AAD06279}" type="slidenum">
              <a:rPr lang="en-US" sz="1200"/>
              <a:pPr algn="r" eaLnBrk="1" hangingPunct="1"/>
              <a:t>10</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We often aren’t concerned with the exact quantitative relationship between variables, so we will often use the general functional notation.  </a:t>
            </a:r>
          </a:p>
        </p:txBody>
      </p:sp>
    </p:spTree>
    <p:extLst>
      <p:ext uri="{BB962C8B-B14F-4D97-AF65-F5344CB8AC3E}">
        <p14:creationId xmlns:p14="http://schemas.microsoft.com/office/powerpoint/2010/main" val="124322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A341C617-8866-4863-A003-C5A1FFE1B777}" type="slidenum">
              <a:rPr lang="en-US" sz="1200"/>
              <a:pPr algn="r" eaLnBrk="1" hangingPunct="1"/>
              <a:t>11</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64313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DB2E828E-86A1-460B-A6DF-BDC82796C9F1}" type="slidenum">
              <a:rPr lang="en-US" sz="1200"/>
              <a:pPr algn="r" eaLnBrk="1" hangingPunct="1"/>
              <a:t>12</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76594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082ED8D-BBB8-47B8-80DD-B33DC13C5A58}" type="slidenum">
              <a:rPr lang="en-US" sz="1200"/>
              <a:pPr algn="r" eaLnBrk="1" hangingPunct="1"/>
              <a:t>13</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07709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06285546-6E01-4D1C-A14C-DE08119F5F44}" type="slidenum">
              <a:rPr lang="en-US" sz="1200"/>
              <a:pPr algn="r" eaLnBrk="1" hangingPunct="1"/>
              <a:t>14</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51009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1B73166-B8D7-4BC9-AF0C-3E334CF3106B}" type="slidenum">
              <a:rPr lang="en-US" sz="1200"/>
              <a:pPr algn="r" eaLnBrk="1" hangingPunct="1"/>
              <a:t>15</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5855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7A18AF6-4432-4F64-AF31-209A6BDFF96F}" type="slidenum">
              <a:rPr lang="en-US" sz="1200"/>
              <a:pPr algn="r" eaLnBrk="1" hangingPunct="1"/>
              <a:t>16</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89497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PowerPoint slides for most chapters in this book contain one or more “Now You Try” slides. These slides contain questions or problems that serve to break up a lecture, give students an opportunity to apply what you’re teaching them, and give you a sense of whether they are “getting it.”</a:t>
            </a:r>
          </a:p>
          <a:p>
            <a:pPr eaLnBrk="1" hangingPunct="1"/>
            <a:endParaRPr lang="en-US" dirty="0" smtClean="0"/>
          </a:p>
          <a:p>
            <a:pPr marL="0" marR="0" lvl="0" indent="0" algn="l" defTabSz="914400" rtl="0" eaLnBrk="1" fontAlgn="base" latinLnBrk="0" hangingPunct="1">
              <a:lnSpc>
                <a:spcPct val="100000"/>
              </a:lnSpc>
              <a:spcBef>
                <a:spcPts val="0"/>
              </a:spcBef>
              <a:spcAft>
                <a:spcPct val="0"/>
              </a:spcAft>
              <a:buClrTx/>
              <a:buSzTx/>
              <a:buFontTx/>
              <a:buNone/>
              <a:tabLst/>
              <a:defRPr/>
            </a:pPr>
            <a:r>
              <a:rPr lang="en-US" dirty="0" smtClean="0"/>
              <a:t>In the supply</a:t>
            </a:r>
            <a:r>
              <a:rPr lang="en-US" sz="1200" kern="1200" dirty="0" smtClean="0">
                <a:solidFill>
                  <a:schemeClr val="tx1"/>
                </a:solidFill>
                <a:effectLst/>
                <a:latin typeface="Arial" charset="0"/>
                <a:ea typeface="+mn-ea"/>
                <a:cs typeface="+mn-cs"/>
              </a:rPr>
              <a:t>–</a:t>
            </a:r>
            <a:r>
              <a:rPr lang="en-US" dirty="0" smtClean="0"/>
              <a:t>demand model for smartphones: </a:t>
            </a:r>
          </a:p>
          <a:p>
            <a:pPr eaLnBrk="1" hangingPunct="1"/>
            <a:endParaRPr lang="en-US" dirty="0" smtClean="0"/>
          </a:p>
          <a:p>
            <a:pPr marL="171450" indent="-171450" eaLnBrk="1" hangingPunct="1">
              <a:buFont typeface="Arial" panose="020B0604020202020204" pitchFamily="34" charset="0"/>
              <a:buChar char="•"/>
            </a:pPr>
            <a:r>
              <a:rPr lang="en-US" dirty="0" smtClean="0"/>
              <a:t>Endogenous variables: price of smartphones, quantity of smartphones</a:t>
            </a:r>
          </a:p>
          <a:p>
            <a:pPr marL="171450" indent="-171450" eaLnBrk="1" hangingPunct="1">
              <a:buFont typeface="Arial" panose="020B0604020202020204" pitchFamily="34" charset="0"/>
              <a:buChar char="•"/>
            </a:pPr>
            <a:r>
              <a:rPr lang="en-US" dirty="0" smtClean="0"/>
              <a:t>Exogenous variables:</a:t>
            </a:r>
          </a:p>
          <a:p>
            <a:pPr lvl="1" eaLnBrk="1" hangingPunct="1">
              <a:buFontTx/>
              <a:buChar char="•"/>
            </a:pPr>
            <a:r>
              <a:rPr lang="en-US" dirty="0" smtClean="0"/>
              <a:t> consumer income</a:t>
            </a:r>
          </a:p>
          <a:p>
            <a:pPr lvl="1" eaLnBrk="1" hangingPunct="1">
              <a:buFontTx/>
              <a:buChar char="•"/>
            </a:pPr>
            <a:r>
              <a:rPr lang="en-US" dirty="0" smtClean="0"/>
              <a:t> price of data and voice service (a complement)</a:t>
            </a:r>
          </a:p>
          <a:p>
            <a:pPr lvl="1" eaLnBrk="1" hangingPunct="1">
              <a:buFontTx/>
              <a:buChar char="•"/>
            </a:pPr>
            <a:r>
              <a:rPr lang="en-US" dirty="0" smtClean="0"/>
              <a:t> price of landline phones &amp; landline phone service (a substitute)</a:t>
            </a:r>
          </a:p>
          <a:p>
            <a:pPr lvl="1" eaLnBrk="1" hangingPunct="1">
              <a:buFontTx/>
              <a:buChar char="•"/>
            </a:pPr>
            <a:r>
              <a:rPr lang="en-US" dirty="0" smtClean="0"/>
              <a:t> technology</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7B66E39C-4B74-46D7-8929-5125B7FB7227}" type="slidenum">
              <a:rPr lang="en-US" sz="1200"/>
              <a:pPr algn="r" eaLnBrk="1" hangingPunct="1"/>
              <a:t>18</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1139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D2A1D0D-C44C-4BAE-8969-25A96BDDCCEE}" type="slidenum">
              <a:rPr lang="en-US" sz="1200"/>
              <a:pPr algn="r" eaLnBrk="1" hangingPunct="1"/>
              <a:t>19</a:t>
            </a:fld>
            <a:endParaRPr 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33914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3F32248-D8DE-4CF8-9352-821A4D9E090A}" type="slidenum">
              <a:rPr lang="en-US" sz="1200"/>
              <a:pPr algn="r" eaLnBrk="1" hangingPunct="1"/>
              <a:t>20</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01101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C24A7293-6D2C-4076-A720-15AE7AFCB293}" type="slidenum">
              <a:rPr lang="en-US" sz="1200"/>
              <a:pPr algn="r" eaLnBrk="1" hangingPunct="1"/>
              <a:t>21</a:t>
            </a:fld>
            <a:endParaRPr 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4327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BB74E5EC-4359-473F-95FB-012320F65D24}" type="slidenum">
              <a:rPr lang="en-US" sz="1200"/>
              <a:pPr algn="r" eaLnBrk="1" hangingPunct="1"/>
              <a:t>22</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portion of the book described on </a:t>
            </a:r>
            <a:r>
              <a:rPr lang="en-US" u="sng" dirty="0" smtClean="0"/>
              <a:t>this</a:t>
            </a:r>
            <a:r>
              <a:rPr lang="en-US" dirty="0" smtClean="0"/>
              <a:t> slide comprises the core material. It is organized around time horizons: the long run (flexible prices), the very long run (growth in capital, the population, and technology itself), and the short run (sticky prices and economic fluctuations). </a:t>
            </a:r>
          </a:p>
          <a:p>
            <a:pPr eaLnBrk="1" hangingPunct="1"/>
            <a:endParaRPr lang="en-US" dirty="0" smtClean="0"/>
          </a:p>
          <a:p>
            <a:pPr eaLnBrk="1" hangingPunct="1"/>
            <a:r>
              <a:rPr lang="en-US" dirty="0" smtClean="0"/>
              <a:t>The next slide continues the outline. </a:t>
            </a:r>
          </a:p>
          <a:p>
            <a:pPr eaLnBrk="1" hangingPunct="1"/>
            <a:endParaRPr lang="en-US" dirty="0" smtClean="0"/>
          </a:p>
        </p:txBody>
      </p:sp>
    </p:spTree>
    <p:extLst>
      <p:ext uri="{BB962C8B-B14F-4D97-AF65-F5344CB8AC3E}">
        <p14:creationId xmlns:p14="http://schemas.microsoft.com/office/powerpoint/2010/main" val="37400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7563C3FF-FE2F-4175-AFDD-138909AC20C4}" type="slidenum">
              <a:rPr lang="en-US" sz="1200"/>
              <a:pPr algn="r" eaLnBrk="1" hangingPunct="1"/>
              <a:t>23</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Are you covering Chapter 2 next? The PowerPoint presentation for Chapter 2 includes some in-class exercises to reinforce concepts as they are presented. These exercises also help break up the lecture into smaller pieces. If you’d like to try them, please ask your students to bring calculators to the next class meeting. </a:t>
            </a:r>
          </a:p>
          <a:p>
            <a:pPr eaLnBrk="1" hangingPunct="1"/>
            <a:endParaRPr lang="en-US" dirty="0" smtClean="0"/>
          </a:p>
        </p:txBody>
      </p:sp>
    </p:spTree>
    <p:extLst>
      <p:ext uri="{BB962C8B-B14F-4D97-AF65-F5344CB8AC3E}">
        <p14:creationId xmlns:p14="http://schemas.microsoft.com/office/powerpoint/2010/main" val="3615965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24</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25</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A5D0CC4F-A534-4E23-BF62-AD70E7B4D1CB}" type="slidenum">
              <a:rPr lang="en-US" sz="1200"/>
              <a:pPr algn="r" eaLnBrk="1" hangingPunct="1"/>
              <a:t>2</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slide and the next contain a list of some topical issues that macroeconomics can help students understand. Feel free to substitute others as new issues emerge. </a:t>
            </a:r>
          </a:p>
        </p:txBody>
      </p:sp>
    </p:spTree>
    <p:extLst>
      <p:ext uri="{BB962C8B-B14F-4D97-AF65-F5344CB8AC3E}">
        <p14:creationId xmlns:p14="http://schemas.microsoft.com/office/powerpoint/2010/main" val="308612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95E2AC79-5C1E-47EE-BD26-80A725A5AE95}" type="slidenum">
              <a:rPr lang="en-US" sz="1200"/>
              <a:pPr algn="r" eaLnBrk="1" hangingPunct="1"/>
              <a:t>3</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85314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Two</a:t>
            </a:r>
            <a:r>
              <a:rPr lang="en-US" baseline="0" dirty="0" smtClean="0"/>
              <a:t> main features of these data:</a:t>
            </a:r>
          </a:p>
          <a:p>
            <a:endParaRPr lang="en-US" dirty="0" smtClean="0"/>
          </a:p>
          <a:p>
            <a:pPr marL="228600" indent="-228600">
              <a:buAutoNum type="arabicPeriod"/>
            </a:pPr>
            <a:r>
              <a:rPr lang="en-US" dirty="0" smtClean="0"/>
              <a:t>Over the long run, clear upward trend</a:t>
            </a:r>
            <a:r>
              <a:rPr lang="en-US" baseline="0" dirty="0" smtClean="0"/>
              <a:t> in living standards. </a:t>
            </a:r>
          </a:p>
          <a:p>
            <a:pPr marL="228600" indent="-228600">
              <a:buAutoNum type="arabicPeriod"/>
            </a:pPr>
            <a:r>
              <a:rPr lang="en-US" baseline="0" dirty="0" smtClean="0"/>
              <a:t>In the short run, fluctuations. </a:t>
            </a:r>
            <a:endParaRPr lang="en-US" dirty="0" smtClean="0"/>
          </a:p>
          <a:p>
            <a:endParaRPr lang="en-US" dirty="0" smtClean="0"/>
          </a:p>
          <a:p>
            <a:r>
              <a:rPr lang="en-US" dirty="0" smtClean="0"/>
              <a:t>Source: Same as the textbook.</a:t>
            </a:r>
          </a:p>
        </p:txBody>
      </p:sp>
    </p:spTree>
    <p:extLst>
      <p:ext uri="{BB962C8B-B14F-4D97-AF65-F5344CB8AC3E}">
        <p14:creationId xmlns:p14="http://schemas.microsoft.com/office/powerpoint/2010/main" val="197685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Source: Same as the textbook.</a:t>
            </a:r>
          </a:p>
        </p:txBody>
      </p:sp>
    </p:spTree>
    <p:extLst>
      <p:ext uri="{BB962C8B-B14F-4D97-AF65-F5344CB8AC3E}">
        <p14:creationId xmlns:p14="http://schemas.microsoft.com/office/powerpoint/2010/main" val="418610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Interesting features:</a:t>
            </a:r>
          </a:p>
          <a:p>
            <a:endParaRPr lang="en-US" dirty="0" smtClean="0"/>
          </a:p>
          <a:p>
            <a:pPr marL="228600" indent="-228600">
              <a:buAutoNum type="arabicPeriod"/>
            </a:pPr>
            <a:r>
              <a:rPr lang="en-US" dirty="0" smtClean="0"/>
              <a:t>The unemployment</a:t>
            </a:r>
            <a:r>
              <a:rPr lang="en-US" baseline="0" dirty="0" smtClean="0"/>
              <a:t> rate is never zero. </a:t>
            </a:r>
          </a:p>
          <a:p>
            <a:pPr marL="228600" indent="-228600">
              <a:buAutoNum type="arabicPeriod"/>
            </a:pPr>
            <a:r>
              <a:rPr lang="en-US" baseline="0" dirty="0" smtClean="0"/>
              <a:t>The most obvious feature is the 25% unemployment rate during The Great Depression. </a:t>
            </a:r>
          </a:p>
          <a:p>
            <a:pPr marL="228600" indent="-228600">
              <a:buAutoNum type="arabicPeriod"/>
            </a:pPr>
            <a:r>
              <a:rPr lang="en-US" baseline="0" dirty="0" smtClean="0"/>
              <a:t>Also quite impressive is the huge drop coinciding with World War II. </a:t>
            </a:r>
          </a:p>
          <a:p>
            <a:pPr marL="228600" indent="-228600">
              <a:buAutoNum type="arabicPeriod"/>
            </a:pPr>
            <a:r>
              <a:rPr lang="en-US" baseline="0" dirty="0" smtClean="0"/>
              <a:t>Unemployment often responds to shocks with a lag. For example, after each of the oil shocks (1973, 1979), it took a year or two before unemployment shot up. </a:t>
            </a:r>
          </a:p>
          <a:p>
            <a:pPr marL="228600" indent="-228600">
              <a:buAutoNum type="arabicPeriod"/>
            </a:pPr>
            <a:r>
              <a:rPr lang="en-US" baseline="0" dirty="0" smtClean="0"/>
              <a:t>Although the most recent recession officially ended in June 2009, the unemployment rate remained abnormally high through the end of 2011. </a:t>
            </a:r>
            <a:endParaRPr lang="en-US" dirty="0" smtClean="0"/>
          </a:p>
          <a:p>
            <a:endParaRPr lang="en-US" dirty="0" smtClean="0"/>
          </a:p>
          <a:p>
            <a:r>
              <a:rPr lang="en-US" dirty="0" smtClean="0"/>
              <a:t>Source: Same as the textbook.</a:t>
            </a:r>
          </a:p>
        </p:txBody>
      </p:sp>
    </p:spTree>
    <p:extLst>
      <p:ext uri="{BB962C8B-B14F-4D97-AF65-F5344CB8AC3E}">
        <p14:creationId xmlns:p14="http://schemas.microsoft.com/office/powerpoint/2010/main" val="2099436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A4B9B0E7-9555-43F4-BD14-074A99B89534}" type="slidenum">
              <a:rPr lang="en-US" sz="1200"/>
              <a:pPr algn="r" eaLnBrk="1" hangingPunct="1"/>
              <a:t>7</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89503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CB2EAE9B-903F-43D7-8F0B-7542EEE47776}" type="slidenum">
              <a:rPr lang="en-US" sz="1200"/>
              <a:pPr algn="r" eaLnBrk="1" hangingPunct="1"/>
              <a:t>8</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Students know the auto market is not competitive. However, if all we want to know is how an increase in the price of steel or a fall in consumer income affects the price and quantity of autos, then it’s fine to use this model. </a:t>
            </a:r>
          </a:p>
          <a:p>
            <a:pPr eaLnBrk="1" hangingPunct="1"/>
            <a:endParaRPr lang="en-US" dirty="0" smtClean="0"/>
          </a:p>
          <a:p>
            <a:pPr eaLnBrk="1" hangingPunct="1"/>
            <a:r>
              <a:rPr lang="en-US" dirty="0" smtClean="0"/>
              <a:t>In general, making unrealistic assumptions is okay, even desirable, if they simplify the analysis without affecting the validity of the results. </a:t>
            </a:r>
          </a:p>
        </p:txBody>
      </p:sp>
    </p:spTree>
    <p:extLst>
      <p:ext uri="{BB962C8B-B14F-4D97-AF65-F5344CB8AC3E}">
        <p14:creationId xmlns:p14="http://schemas.microsoft.com/office/powerpoint/2010/main" val="2323472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The Science of Macroeconomics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smtClean="0">
                <a:solidFill>
                  <a:schemeClr val="bg1"/>
                </a:solidFill>
                <a:effectLst>
                  <a:outerShdw blurRad="38100" dist="38100" dir="2700000" algn="tl">
                    <a:srgbClr val="000000">
                      <a:alpha val="43137"/>
                    </a:srgbClr>
                  </a:outerShdw>
                </a:effectLst>
                <a:latin typeface="Arial Narrow" pitchFamily="34" charset="0"/>
              </a:rPr>
              <a:t>1</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a:t>
            </a:r>
            <a:r>
              <a:rPr lang="en-US" sz="1700" dirty="0" smtClean="0">
                <a:solidFill>
                  <a:srgbClr val="198A46"/>
                </a:solidFill>
                <a:cs typeface="+mn-cs"/>
              </a:rPr>
              <a:t>  </a:t>
            </a:r>
            <a:r>
              <a:rPr lang="en-US" sz="2100" dirty="0" smtClean="0">
                <a:solidFill>
                  <a:srgbClr val="198A46"/>
                </a:solidFill>
                <a:cs typeface="+mn-cs"/>
              </a:rPr>
              <a:t>The </a:t>
            </a:r>
            <a:r>
              <a:rPr lang="en-US" sz="2100" dirty="0">
                <a:solidFill>
                  <a:srgbClr val="198A46"/>
                </a:solidFill>
                <a:cs typeface="+mn-cs"/>
              </a:rPr>
              <a:t>Science of Macroeconomics</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dirty="0" smtClean="0"/>
              <a:t>The </a:t>
            </a:r>
            <a:r>
              <a:rPr lang="en-US" dirty="0" smtClean="0"/>
              <a:t>demand </a:t>
            </a:r>
            <a:r>
              <a:rPr lang="en-US" dirty="0" smtClean="0"/>
              <a:t>for </a:t>
            </a:r>
            <a:r>
              <a:rPr lang="en-US" dirty="0" smtClean="0"/>
              <a:t>cars</a:t>
            </a:r>
            <a:endParaRPr lang="en-US" dirty="0" smtClean="0"/>
          </a:p>
        </p:txBody>
      </p:sp>
      <p:sp>
        <p:nvSpPr>
          <p:cNvPr id="44038" name="Rectangle 6"/>
          <p:cNvSpPr>
            <a:spLocks noGrp="1" noChangeArrowheads="1"/>
          </p:cNvSpPr>
          <p:nvPr>
            <p:ph type="body" idx="4294967295"/>
          </p:nvPr>
        </p:nvSpPr>
        <p:spPr>
          <a:xfrm>
            <a:off x="520700" y="1241425"/>
            <a:ext cx="8126413" cy="4884738"/>
          </a:xfrm>
        </p:spPr>
        <p:txBody>
          <a:bodyPr/>
          <a:lstStyle/>
          <a:p>
            <a:pPr eaLnBrk="1" hangingPunct="1">
              <a:lnSpc>
                <a:spcPct val="100000"/>
              </a:lnSpc>
              <a:spcBef>
                <a:spcPct val="50000"/>
              </a:spcBef>
              <a:buClrTx/>
              <a:buSzTx/>
              <a:buFontTx/>
              <a:buNone/>
            </a:pPr>
            <a:r>
              <a:rPr lang="en-US" dirty="0" smtClean="0"/>
              <a:t>Demand equation:  </a:t>
            </a:r>
            <a:r>
              <a:rPr lang="en-US" b="1" i="1" dirty="0" smtClean="0">
                <a:latin typeface="Tahoma" pitchFamily="34" charset="0"/>
              </a:rPr>
              <a:t>Q</a:t>
            </a:r>
            <a:r>
              <a:rPr lang="en-US" sz="800" b="1" i="1" dirty="0" smtClean="0">
                <a:latin typeface="Tahoma" pitchFamily="34" charset="0"/>
              </a:rPr>
              <a:t> </a:t>
            </a:r>
            <a:r>
              <a:rPr lang="en-US" b="1" i="1" baseline="30000" dirty="0" smtClean="0">
                <a:latin typeface="Tahoma" pitchFamily="34" charset="0"/>
              </a:rPr>
              <a:t>d</a:t>
            </a:r>
            <a:r>
              <a:rPr lang="en-US" dirty="0" smtClean="0"/>
              <a:t> = </a:t>
            </a:r>
            <a:r>
              <a:rPr lang="en-US" b="1" i="1" dirty="0" smtClean="0">
                <a:latin typeface="Tahoma" pitchFamily="34" charset="0"/>
              </a:rPr>
              <a:t>D</a:t>
            </a:r>
            <a:r>
              <a:rPr lang="en-US" sz="800" b="1" i="1" dirty="0" smtClean="0">
                <a:latin typeface="Tahoma" pitchFamily="34" charset="0"/>
              </a:rPr>
              <a:t> </a:t>
            </a:r>
            <a:r>
              <a:rPr lang="en-US" dirty="0" smtClean="0"/>
              <a:t>(</a:t>
            </a:r>
            <a:r>
              <a:rPr lang="en-US" b="1" i="1" dirty="0" smtClean="0">
                <a:latin typeface="Tahoma" pitchFamily="34" charset="0"/>
              </a:rPr>
              <a:t>P,Y</a:t>
            </a:r>
            <a:r>
              <a:rPr lang="en-US" dirty="0" smtClean="0"/>
              <a:t> )</a:t>
            </a:r>
          </a:p>
          <a:p>
            <a:pPr eaLnBrk="1" hangingPunct="1"/>
            <a:r>
              <a:rPr lang="en-US" dirty="0" smtClean="0"/>
              <a:t>Shows that the quantity of cars consumers demand is related to the price of cars and aggregate income</a:t>
            </a:r>
          </a:p>
        </p:txBody>
      </p:sp>
    </p:spTree>
    <p:extLst>
      <p:ext uri="{BB962C8B-B14F-4D97-AF65-F5344CB8AC3E}">
        <p14:creationId xmlns:p14="http://schemas.microsoft.com/office/powerpoint/2010/main" val="343200968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8">
                                            <p:txEl>
                                              <p:pRg st="0" end="0"/>
                                            </p:txEl>
                                          </p:spTgt>
                                        </p:tgtEl>
                                        <p:attrNameLst>
                                          <p:attrName>style.visibility</p:attrName>
                                        </p:attrNameLst>
                                      </p:cBhvr>
                                      <p:to>
                                        <p:strVal val="visible"/>
                                      </p:to>
                                    </p:set>
                                    <p:animEffect transition="in" filter="wipe(left)">
                                      <p:cBhvr>
                                        <p:cTn id="7" dur="500"/>
                                        <p:tgtEl>
                                          <p:spTgt spid="440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8">
                                            <p:txEl>
                                              <p:pRg st="1" end="1"/>
                                            </p:txEl>
                                          </p:spTgt>
                                        </p:tgtEl>
                                        <p:attrNameLst>
                                          <p:attrName>style.visibility</p:attrName>
                                        </p:attrNameLst>
                                      </p:cBhvr>
                                      <p:to>
                                        <p:strVal val="visible"/>
                                      </p:to>
                                    </p:set>
                                    <p:animEffect transition="in" filter="wipe(left)">
                                      <p:cBhvr>
                                        <p:cTn id="12" dur="500"/>
                                        <p:tgtEl>
                                          <p:spTgt spid="440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8"/>
          <p:cNvSpPr>
            <a:spLocks noGrp="1" noChangeArrowheads="1"/>
          </p:cNvSpPr>
          <p:nvPr>
            <p:ph type="title" idx="4294967295"/>
          </p:nvPr>
        </p:nvSpPr>
        <p:spPr/>
        <p:txBody>
          <a:bodyPr/>
          <a:lstStyle/>
          <a:p>
            <a:pPr eaLnBrk="1" hangingPunct="1"/>
            <a:r>
              <a:rPr lang="en-US" smtClean="0"/>
              <a:t>Digression:  functional notation</a:t>
            </a:r>
          </a:p>
        </p:txBody>
      </p:sp>
      <p:sp>
        <p:nvSpPr>
          <p:cNvPr id="48137" name="Rectangle 9"/>
          <p:cNvSpPr>
            <a:spLocks noGrp="1" noChangeArrowheads="1"/>
          </p:cNvSpPr>
          <p:nvPr>
            <p:ph type="body" idx="4294967295"/>
          </p:nvPr>
        </p:nvSpPr>
        <p:spPr>
          <a:xfrm>
            <a:off x="457200" y="1433513"/>
            <a:ext cx="8229600" cy="4525962"/>
          </a:xfrm>
        </p:spPr>
        <p:txBody>
          <a:bodyPr/>
          <a:lstStyle/>
          <a:p>
            <a:pPr eaLnBrk="1" hangingPunct="1"/>
            <a:r>
              <a:rPr lang="en-US" b="1" dirty="0" smtClean="0">
                <a:solidFill>
                  <a:srgbClr val="C00000"/>
                </a:solidFill>
              </a:rPr>
              <a:t>General functional notation</a:t>
            </a:r>
            <a:r>
              <a:rPr lang="en-US" dirty="0" smtClean="0">
                <a:solidFill>
                  <a:srgbClr val="FF0000"/>
                </a:solidFill>
              </a:rPr>
              <a:t> </a:t>
            </a:r>
            <a:br>
              <a:rPr lang="en-US" dirty="0" smtClean="0">
                <a:solidFill>
                  <a:srgbClr val="FF0000"/>
                </a:solidFill>
              </a:rPr>
            </a:br>
            <a:r>
              <a:rPr lang="en-US" dirty="0" smtClean="0"/>
              <a:t>shows only that the variables are related.</a:t>
            </a:r>
          </a:p>
          <a:p>
            <a:pPr eaLnBrk="1" hangingPunct="1">
              <a:spcBef>
                <a:spcPct val="25000"/>
              </a:spcBef>
              <a:buFont typeface="Wingdings" pitchFamily="2" charset="2"/>
              <a:buNone/>
            </a:pPr>
            <a:r>
              <a:rPr lang="en-US" dirty="0" smtClean="0"/>
              <a:t>		</a:t>
            </a:r>
            <a:r>
              <a:rPr lang="en-US" b="1" i="1" dirty="0" smtClean="0">
                <a:latin typeface="Tahoma" pitchFamily="34" charset="0"/>
              </a:rPr>
              <a:t>Q</a:t>
            </a:r>
            <a:r>
              <a:rPr lang="en-US" sz="800" b="1" i="1" dirty="0" smtClean="0">
                <a:latin typeface="Tahoma" pitchFamily="34" charset="0"/>
              </a:rPr>
              <a:t> </a:t>
            </a:r>
            <a:r>
              <a:rPr lang="en-US" b="1" i="1" baseline="30000" dirty="0" smtClean="0">
                <a:latin typeface="Tahoma" pitchFamily="34" charset="0"/>
              </a:rPr>
              <a:t>d</a:t>
            </a:r>
            <a:r>
              <a:rPr lang="en-US" dirty="0" smtClean="0"/>
              <a:t> = </a:t>
            </a:r>
            <a:r>
              <a:rPr lang="en-US" b="1" i="1" dirty="0" smtClean="0">
                <a:latin typeface="Tahoma" pitchFamily="34" charset="0"/>
              </a:rPr>
              <a:t>D</a:t>
            </a:r>
            <a:r>
              <a:rPr lang="en-US" sz="800" b="1" i="1" dirty="0" smtClean="0">
                <a:latin typeface="Tahoma" pitchFamily="34" charset="0"/>
              </a:rPr>
              <a:t> </a:t>
            </a:r>
            <a:r>
              <a:rPr lang="en-US" dirty="0" smtClean="0"/>
              <a:t>(</a:t>
            </a:r>
            <a:r>
              <a:rPr lang="en-US" b="1" i="1" dirty="0" smtClean="0">
                <a:latin typeface="Tahoma" pitchFamily="34" charset="0"/>
              </a:rPr>
              <a:t>P,Y</a:t>
            </a:r>
            <a:r>
              <a:rPr lang="en-US" dirty="0" smtClean="0"/>
              <a:t> )</a:t>
            </a:r>
          </a:p>
          <a:p>
            <a:pPr eaLnBrk="1" hangingPunct="1">
              <a:spcBef>
                <a:spcPct val="75000"/>
              </a:spcBef>
            </a:pPr>
            <a:r>
              <a:rPr lang="en-US" dirty="0" smtClean="0"/>
              <a:t>A </a:t>
            </a:r>
            <a:r>
              <a:rPr lang="en-US" b="1" dirty="0" smtClean="0">
                <a:solidFill>
                  <a:srgbClr val="C00000"/>
                </a:solidFill>
              </a:rPr>
              <a:t>specific functional form</a:t>
            </a:r>
            <a:r>
              <a:rPr lang="en-US" dirty="0" smtClean="0"/>
              <a:t> shows </a:t>
            </a:r>
            <a:br>
              <a:rPr lang="en-US" dirty="0" smtClean="0"/>
            </a:br>
            <a:r>
              <a:rPr lang="en-US" dirty="0" smtClean="0"/>
              <a:t>the precise quantitative relationship.</a:t>
            </a:r>
          </a:p>
          <a:p>
            <a:pPr lvl="1" eaLnBrk="1" hangingPunct="1">
              <a:lnSpc>
                <a:spcPct val="120000"/>
              </a:lnSpc>
              <a:spcBef>
                <a:spcPct val="15000"/>
              </a:spcBef>
            </a:pPr>
            <a:r>
              <a:rPr lang="en-US" dirty="0" smtClean="0"/>
              <a:t>Example: </a:t>
            </a:r>
            <a:br>
              <a:rPr lang="en-US" dirty="0" smtClean="0"/>
            </a:br>
            <a:r>
              <a:rPr lang="en-US" b="1" i="1" dirty="0" smtClean="0">
                <a:latin typeface="Tahoma" pitchFamily="34" charset="0"/>
              </a:rPr>
              <a:t>D</a:t>
            </a:r>
            <a:r>
              <a:rPr lang="en-US" sz="800" b="1" i="1" dirty="0" smtClean="0">
                <a:latin typeface="Tahoma" pitchFamily="34" charset="0"/>
              </a:rPr>
              <a:t> </a:t>
            </a:r>
            <a:r>
              <a:rPr lang="en-US" dirty="0" smtClean="0"/>
              <a:t>(</a:t>
            </a:r>
            <a:r>
              <a:rPr lang="en-US" b="1" i="1" dirty="0" smtClean="0">
                <a:latin typeface="Tahoma" pitchFamily="34" charset="0"/>
              </a:rPr>
              <a:t>P,Y</a:t>
            </a:r>
            <a:r>
              <a:rPr lang="en-US" dirty="0" smtClean="0"/>
              <a:t> ) = 60 – 10</a:t>
            </a:r>
            <a:r>
              <a:rPr lang="en-US" b="1" i="1" dirty="0" smtClean="0">
                <a:latin typeface="Tahoma" pitchFamily="34" charset="0"/>
              </a:rPr>
              <a:t>P</a:t>
            </a:r>
            <a:r>
              <a:rPr lang="en-US" dirty="0" smtClean="0"/>
              <a:t> + 2</a:t>
            </a:r>
            <a:r>
              <a:rPr lang="en-US" b="1" i="1" dirty="0" smtClean="0">
                <a:latin typeface="Tahoma" pitchFamily="34" charset="0"/>
              </a:rPr>
              <a:t>Y</a:t>
            </a:r>
            <a:endParaRPr lang="en-US" dirty="0" smtClean="0"/>
          </a:p>
          <a:p>
            <a:pPr eaLnBrk="1" hangingPunct="1"/>
            <a:endParaRPr lang="en-US" dirty="0" smtClean="0"/>
          </a:p>
        </p:txBody>
      </p:sp>
      <p:grpSp>
        <p:nvGrpSpPr>
          <p:cNvPr id="2" name="Group 10"/>
          <p:cNvGrpSpPr>
            <a:grpSpLocks/>
          </p:cNvGrpSpPr>
          <p:nvPr/>
        </p:nvGrpSpPr>
        <p:grpSpPr bwMode="auto">
          <a:xfrm>
            <a:off x="1538288" y="2944813"/>
            <a:ext cx="2359025" cy="2195512"/>
            <a:chOff x="1152" y="1767"/>
            <a:chExt cx="1536" cy="1470"/>
          </a:xfrm>
        </p:grpSpPr>
        <p:sp>
          <p:nvSpPr>
            <p:cNvPr id="20485" name="Text Box 11"/>
            <p:cNvSpPr txBox="1">
              <a:spLocks noChangeArrowheads="1"/>
            </p:cNvSpPr>
            <p:nvPr/>
          </p:nvSpPr>
          <p:spPr bwMode="auto">
            <a:xfrm>
              <a:off x="1152" y="2351"/>
              <a:ext cx="1536" cy="886"/>
            </a:xfrm>
            <a:prstGeom prst="rect">
              <a:avLst/>
            </a:prstGeom>
            <a:solidFill>
              <a:schemeClr val="bg1"/>
            </a:solidFill>
            <a:ln w="9525">
              <a:solidFill>
                <a:schemeClr val="accent2"/>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a:t>A list of the variables </a:t>
              </a:r>
              <a:br>
                <a:rPr lang="en-US" sz="2600"/>
              </a:br>
              <a:r>
                <a:rPr lang="en-US" sz="2600"/>
                <a:t>that affect</a:t>
              </a:r>
              <a:r>
                <a:rPr lang="en-US" sz="2800"/>
                <a:t> </a:t>
              </a:r>
              <a:r>
                <a:rPr lang="en-US" sz="2800" b="1" i="1">
                  <a:latin typeface="Tahoma" pitchFamily="34" charset="0"/>
                </a:rPr>
                <a:t>Q</a:t>
              </a:r>
              <a:r>
                <a:rPr lang="en-US" sz="1300" b="1" i="1">
                  <a:latin typeface="Tahoma" pitchFamily="34" charset="0"/>
                </a:rPr>
                <a:t> </a:t>
              </a:r>
              <a:r>
                <a:rPr lang="en-US" sz="2800" b="1" i="1" baseline="30000">
                  <a:latin typeface="Tahoma" pitchFamily="34" charset="0"/>
                </a:rPr>
                <a:t>d</a:t>
              </a:r>
            </a:p>
          </p:txBody>
        </p:sp>
        <p:sp>
          <p:nvSpPr>
            <p:cNvPr id="20486" name="AutoShape 12"/>
            <p:cNvSpPr>
              <a:spLocks/>
            </p:cNvSpPr>
            <p:nvPr/>
          </p:nvSpPr>
          <p:spPr bwMode="auto">
            <a:xfrm rot="-5379608">
              <a:off x="2036" y="1623"/>
              <a:ext cx="240" cy="528"/>
            </a:xfrm>
            <a:prstGeom prst="leftBrace">
              <a:avLst>
                <a:gd name="adj1" fmla="val 29832"/>
                <a:gd name="adj2" fmla="val 47829"/>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cxnSp>
          <p:nvCxnSpPr>
            <p:cNvPr id="20487" name="AutoShape 13"/>
            <p:cNvCxnSpPr>
              <a:cxnSpLocks noChangeShapeType="1"/>
              <a:stCxn id="20485" idx="0"/>
              <a:endCxn id="20486" idx="1"/>
            </p:cNvCxnSpPr>
            <p:nvPr/>
          </p:nvCxnSpPr>
          <p:spPr bwMode="auto">
            <a:xfrm flipV="1">
              <a:off x="1920" y="2012"/>
              <a:ext cx="235" cy="34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471385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7">
                                            <p:txEl>
                                              <p:pRg st="0" end="0"/>
                                            </p:txEl>
                                          </p:spTgt>
                                        </p:tgtEl>
                                        <p:attrNameLst>
                                          <p:attrName>style.visibility</p:attrName>
                                        </p:attrNameLst>
                                      </p:cBhvr>
                                      <p:to>
                                        <p:strVal val="visible"/>
                                      </p:to>
                                    </p:set>
                                    <p:animEffect transition="in" filter="wipe(left)">
                                      <p:cBhvr>
                                        <p:cTn id="7" dur="500"/>
                                        <p:tgtEl>
                                          <p:spTgt spid="481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7">
                                            <p:txEl>
                                              <p:pRg st="1" end="1"/>
                                            </p:txEl>
                                          </p:spTgt>
                                        </p:tgtEl>
                                        <p:attrNameLst>
                                          <p:attrName>style.visibility</p:attrName>
                                        </p:attrNameLst>
                                      </p:cBhvr>
                                      <p:to>
                                        <p:strVal val="visible"/>
                                      </p:to>
                                    </p:set>
                                    <p:animEffect transition="in" filter="wipe(left)">
                                      <p:cBhvr>
                                        <p:cTn id="12" dur="500"/>
                                        <p:tgtEl>
                                          <p:spTgt spid="48137">
                                            <p:txEl>
                                              <p:pRg st="1" end="1"/>
                                            </p:txEl>
                                          </p:spTgt>
                                        </p:tgtEl>
                                      </p:cBhvr>
                                    </p:animEffect>
                                  </p:childTnLst>
                                  <p:subTnLst>
                                    <p:animClr clrSpc="rgb" dir="cw">
                                      <p:cBhvr override="childStyle">
                                        <p:cTn dur="1" fill="hold" display="0" masterRel="nextClick" afterEffect="1"/>
                                        <p:tgtEl>
                                          <p:spTgt spid="48137">
                                            <p:txEl>
                                              <p:pRg st="1" end="1"/>
                                            </p:txEl>
                                          </p:spTgt>
                                        </p:tgtEl>
                                        <p:attrNameLst>
                                          <p:attrName>ppt_c</p:attrName>
                                        </p:attrNameLst>
                                      </p:cBhvr>
                                      <p:to>
                                        <a:srgbClr val="000000"/>
                                      </p:to>
                                    </p:animClr>
                                  </p:sub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137">
                                            <p:txEl>
                                              <p:pRg st="2" end="2"/>
                                            </p:txEl>
                                          </p:spTgt>
                                        </p:tgtEl>
                                        <p:attrNameLst>
                                          <p:attrName>style.visibility</p:attrName>
                                        </p:attrNameLst>
                                      </p:cBhvr>
                                      <p:to>
                                        <p:strVal val="visible"/>
                                      </p:to>
                                    </p:set>
                                    <p:animEffect transition="in" filter="wipe(left)">
                                      <p:cBhvr>
                                        <p:cTn id="21" dur="500"/>
                                        <p:tgtEl>
                                          <p:spTgt spid="48137">
                                            <p:txEl>
                                              <p:pRg st="2" end="2"/>
                                            </p:txEl>
                                          </p:spTgt>
                                        </p:tgtEl>
                                      </p:cBhvr>
                                    </p:animEffect>
                                  </p:childTnLst>
                                </p:cTn>
                              </p:par>
                              <p:par>
                                <p:cTn id="22" presetID="10" presetClass="exit" presetSubtype="0" fill="hold" nodeType="withEffect">
                                  <p:stCondLst>
                                    <p:cond delay="0"/>
                                  </p:stCondLst>
                                  <p:childTnLst>
                                    <p:animEffect transition="out" filter="fade">
                                      <p:cBhvr>
                                        <p:cTn id="23" dur="250"/>
                                        <p:tgtEl>
                                          <p:spTgt spid="2"/>
                                        </p:tgtEl>
                                      </p:cBhvr>
                                    </p:animEffect>
                                    <p:set>
                                      <p:cBhvr>
                                        <p:cTn id="24" dur="1" fill="hold">
                                          <p:stCondLst>
                                            <p:cond delay="249"/>
                                          </p:stCondLst>
                                        </p:cTn>
                                        <p:tgtEl>
                                          <p:spTgt spid="2"/>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8137">
                                            <p:txEl>
                                              <p:pRg st="3" end="3"/>
                                            </p:txEl>
                                          </p:spTgt>
                                        </p:tgtEl>
                                        <p:attrNameLst>
                                          <p:attrName>style.visibility</p:attrName>
                                        </p:attrNameLst>
                                      </p:cBhvr>
                                      <p:to>
                                        <p:strVal val="visible"/>
                                      </p:to>
                                    </p:set>
                                    <p:animEffect transition="in" filter="wipe(left)">
                                      <p:cBhvr>
                                        <p:cTn id="29" dur="500"/>
                                        <p:tgtEl>
                                          <p:spTgt spid="481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sz="3200" dirty="0" smtClean="0"/>
              <a:t>The </a:t>
            </a:r>
            <a:r>
              <a:rPr lang="en-US" sz="3200" dirty="0" smtClean="0"/>
              <a:t>market </a:t>
            </a:r>
            <a:r>
              <a:rPr lang="en-US" sz="3200" dirty="0" smtClean="0"/>
              <a:t>for </a:t>
            </a:r>
            <a:r>
              <a:rPr lang="en-US" sz="3200" dirty="0" smtClean="0"/>
              <a:t>cars</a:t>
            </a:r>
            <a:r>
              <a:rPr lang="en-US" sz="3200" dirty="0" smtClean="0"/>
              <a:t>: </a:t>
            </a:r>
            <a:r>
              <a:rPr lang="en-US" sz="3200" dirty="0" smtClean="0">
                <a:solidFill>
                  <a:srgbClr val="C00000"/>
                </a:solidFill>
              </a:rPr>
              <a:t>Demand</a:t>
            </a:r>
            <a:endParaRPr lang="en-US" sz="3200" dirty="0" smtClean="0">
              <a:solidFill>
                <a:srgbClr val="C00000"/>
              </a:solidFill>
            </a:endParaRPr>
          </a:p>
        </p:txBody>
      </p:sp>
      <p:grpSp>
        <p:nvGrpSpPr>
          <p:cNvPr id="2" name="Group 3"/>
          <p:cNvGrpSpPr>
            <a:grpSpLocks/>
          </p:cNvGrpSpPr>
          <p:nvPr/>
        </p:nvGrpSpPr>
        <p:grpSpPr bwMode="auto">
          <a:xfrm>
            <a:off x="4724400" y="1828800"/>
            <a:ext cx="3124200" cy="2895600"/>
            <a:chOff x="2976" y="1152"/>
            <a:chExt cx="1968" cy="1824"/>
          </a:xfrm>
        </p:grpSpPr>
        <p:sp>
          <p:nvSpPr>
            <p:cNvPr id="21515" name="Line 4"/>
            <p:cNvSpPr>
              <a:spLocks noChangeShapeType="1"/>
            </p:cNvSpPr>
            <p:nvPr/>
          </p:nvSpPr>
          <p:spPr bwMode="auto">
            <a:xfrm>
              <a:off x="2976" y="1152"/>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5"/>
            <p:cNvSpPr>
              <a:spLocks noChangeShapeType="1"/>
            </p:cNvSpPr>
            <p:nvPr/>
          </p:nvSpPr>
          <p:spPr bwMode="auto">
            <a:xfrm>
              <a:off x="2976" y="2976"/>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182" name="Text Box 6"/>
          <p:cNvSpPr txBox="1">
            <a:spLocks noChangeArrowheads="1"/>
          </p:cNvSpPr>
          <p:nvPr/>
        </p:nvSpPr>
        <p:spPr bwMode="auto">
          <a:xfrm>
            <a:off x="7391400" y="4435475"/>
            <a:ext cx="12954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Q</a:t>
            </a:r>
            <a:r>
              <a:rPr lang="en-US" sz="2200">
                <a:latin typeface="Tahoma" pitchFamily="34" charset="0"/>
              </a:rPr>
              <a:t> Quantity of cars</a:t>
            </a:r>
          </a:p>
        </p:txBody>
      </p:sp>
      <p:sp>
        <p:nvSpPr>
          <p:cNvPr id="50183" name="Text Box 7"/>
          <p:cNvSpPr txBox="1">
            <a:spLocks noChangeArrowheads="1"/>
          </p:cNvSpPr>
          <p:nvPr/>
        </p:nvSpPr>
        <p:spPr bwMode="auto">
          <a:xfrm>
            <a:off x="3581400" y="1371600"/>
            <a:ext cx="11430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400" b="1" i="1" dirty="0" smtClean="0">
                <a:latin typeface="Tahoma" pitchFamily="34" charset="0"/>
              </a:rPr>
              <a:t>P </a:t>
            </a:r>
            <a:r>
              <a:rPr lang="en-US" sz="2200" dirty="0" smtClean="0">
                <a:latin typeface="Tahoma" pitchFamily="34" charset="0"/>
              </a:rPr>
              <a:t> </a:t>
            </a:r>
            <a:r>
              <a:rPr lang="en-US" sz="2200" dirty="0">
                <a:latin typeface="Tahoma" pitchFamily="34" charset="0"/>
              </a:rPr>
              <a:t/>
            </a:r>
            <a:br>
              <a:rPr lang="en-US" sz="2200" dirty="0">
                <a:latin typeface="Tahoma" pitchFamily="34" charset="0"/>
              </a:rPr>
            </a:br>
            <a:r>
              <a:rPr lang="en-US" sz="2200" dirty="0">
                <a:latin typeface="Tahoma" pitchFamily="34" charset="0"/>
              </a:rPr>
              <a:t>Price </a:t>
            </a:r>
            <a:br>
              <a:rPr lang="en-US" sz="2200" dirty="0">
                <a:latin typeface="Tahoma" pitchFamily="34" charset="0"/>
              </a:rPr>
            </a:br>
            <a:r>
              <a:rPr lang="en-US" sz="2200" dirty="0">
                <a:latin typeface="Tahoma" pitchFamily="34" charset="0"/>
              </a:rPr>
              <a:t>of cars</a:t>
            </a:r>
          </a:p>
        </p:txBody>
      </p:sp>
      <p:grpSp>
        <p:nvGrpSpPr>
          <p:cNvPr id="3" name="Group 8"/>
          <p:cNvGrpSpPr>
            <a:grpSpLocks/>
          </p:cNvGrpSpPr>
          <p:nvPr/>
        </p:nvGrpSpPr>
        <p:grpSpPr bwMode="auto">
          <a:xfrm>
            <a:off x="5029200" y="2239963"/>
            <a:ext cx="2819400" cy="2179637"/>
            <a:chOff x="3168" y="1411"/>
            <a:chExt cx="1776" cy="1373"/>
          </a:xfrm>
        </p:grpSpPr>
        <p:sp>
          <p:nvSpPr>
            <p:cNvPr id="21513" name="Freeform 9"/>
            <p:cNvSpPr>
              <a:spLocks/>
            </p:cNvSpPr>
            <p:nvPr/>
          </p:nvSpPr>
          <p:spPr bwMode="auto">
            <a:xfrm>
              <a:off x="3168" y="1411"/>
              <a:ext cx="1488" cy="1248"/>
            </a:xfrm>
            <a:custGeom>
              <a:avLst/>
              <a:gdLst>
                <a:gd name="T0" fmla="*/ 0 w 672"/>
                <a:gd name="T1" fmla="*/ 0 h 960"/>
                <a:gd name="T2" fmla="*/ 16155 w 672"/>
                <a:gd name="T3" fmla="*/ 2742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4" name="Text Box 10"/>
            <p:cNvSpPr txBox="1">
              <a:spLocks noChangeArrowheads="1"/>
            </p:cNvSpPr>
            <p:nvPr/>
          </p:nvSpPr>
          <p:spPr bwMode="auto">
            <a:xfrm>
              <a:off x="4656" y="2515"/>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solidFill>
                    <a:srgbClr val="FF0000"/>
                  </a:solidFill>
                  <a:latin typeface="Tahoma" pitchFamily="34" charset="0"/>
                </a:rPr>
                <a:t>D</a:t>
              </a:r>
            </a:p>
          </p:txBody>
        </p:sp>
      </p:grpSp>
      <p:sp>
        <p:nvSpPr>
          <p:cNvPr id="50187" name="Text Box 11"/>
          <p:cNvSpPr txBox="1">
            <a:spLocks noChangeArrowheads="1"/>
          </p:cNvSpPr>
          <p:nvPr/>
        </p:nvSpPr>
        <p:spPr bwMode="auto">
          <a:xfrm>
            <a:off x="609600" y="3276600"/>
            <a:ext cx="3276600" cy="193899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The </a:t>
            </a:r>
            <a:r>
              <a:rPr lang="en-US" sz="2400" b="1" dirty="0">
                <a:solidFill>
                  <a:srgbClr val="C00000"/>
                </a:solidFill>
              </a:rPr>
              <a:t>demand curve</a:t>
            </a:r>
            <a:r>
              <a:rPr lang="en-US" sz="2400" dirty="0"/>
              <a:t> shows the relationship between quantity demanded and price, other things </a:t>
            </a:r>
            <a:r>
              <a:rPr lang="en-US" sz="2400" dirty="0" smtClean="0"/>
              <a:t>equal. </a:t>
            </a:r>
            <a:endParaRPr lang="en-US" sz="2400" dirty="0"/>
          </a:p>
        </p:txBody>
      </p:sp>
      <p:sp>
        <p:nvSpPr>
          <p:cNvPr id="98319" name="Rectangle 15"/>
          <p:cNvSpPr>
            <a:spLocks noChangeArrowheads="1"/>
          </p:cNvSpPr>
          <p:nvPr/>
        </p:nvSpPr>
        <p:spPr bwMode="auto">
          <a:xfrm>
            <a:off x="231775" y="1431925"/>
            <a:ext cx="30607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25000"/>
              </a:spcBef>
            </a:pPr>
            <a:r>
              <a:rPr lang="en-US" sz="2600" dirty="0" smtClean="0"/>
              <a:t>Demand </a:t>
            </a:r>
            <a:r>
              <a:rPr lang="en-US" sz="2600" dirty="0"/>
              <a:t>equation:</a:t>
            </a:r>
          </a:p>
          <a:p>
            <a:pPr algn="ctr">
              <a:lnSpc>
                <a:spcPct val="105000"/>
              </a:lnSpc>
              <a:spcBef>
                <a:spcPct val="25000"/>
              </a:spcBef>
            </a:pPr>
            <a:r>
              <a:rPr lang="en-US" sz="2600" b="1" i="1" dirty="0">
                <a:latin typeface="Tahoma" pitchFamily="34" charset="0"/>
              </a:rPr>
              <a:t>Q</a:t>
            </a:r>
            <a:r>
              <a:rPr lang="en-US" sz="800" b="1" i="1" dirty="0">
                <a:latin typeface="Tahoma" pitchFamily="34" charset="0"/>
              </a:rPr>
              <a:t> </a:t>
            </a:r>
            <a:r>
              <a:rPr lang="en-US" sz="2600" b="1" i="1" baseline="30000" dirty="0">
                <a:latin typeface="Tahoma" pitchFamily="34" charset="0"/>
              </a:rPr>
              <a:t>d</a:t>
            </a:r>
            <a:r>
              <a:rPr lang="en-US" sz="2600" dirty="0"/>
              <a:t> = </a:t>
            </a:r>
            <a:r>
              <a:rPr lang="en-US" sz="2600" b="1" i="1" dirty="0">
                <a:latin typeface="Tahoma" pitchFamily="34" charset="0"/>
              </a:rPr>
              <a:t>D</a:t>
            </a:r>
            <a:r>
              <a:rPr lang="en-US" sz="800" b="1" i="1" dirty="0">
                <a:latin typeface="Tahoma" pitchFamily="34" charset="0"/>
              </a:rPr>
              <a:t> </a:t>
            </a:r>
            <a:r>
              <a:rPr lang="en-US" sz="2600" dirty="0"/>
              <a:t>(</a:t>
            </a:r>
            <a:r>
              <a:rPr lang="en-US" sz="2600" b="1" i="1" dirty="0">
                <a:latin typeface="Tahoma" pitchFamily="34" charset="0"/>
              </a:rPr>
              <a:t>P</a:t>
            </a:r>
            <a:r>
              <a:rPr lang="en-US" sz="2600" dirty="0">
                <a:latin typeface="Tahoma" pitchFamily="34" charset="0"/>
              </a:rPr>
              <a:t>,</a:t>
            </a:r>
            <a:r>
              <a:rPr lang="en-US" sz="2600" b="1" i="1" dirty="0">
                <a:latin typeface="Tahoma" pitchFamily="34" charset="0"/>
              </a:rPr>
              <a:t>Y</a:t>
            </a:r>
            <a:r>
              <a:rPr lang="en-US" sz="2600" dirty="0"/>
              <a:t> )</a:t>
            </a:r>
          </a:p>
        </p:txBody>
      </p:sp>
    </p:spTree>
    <p:extLst>
      <p:ext uri="{BB962C8B-B14F-4D97-AF65-F5344CB8AC3E}">
        <p14:creationId xmlns:p14="http://schemas.microsoft.com/office/powerpoint/2010/main" val="11134900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319"/>
                                        </p:tgtEl>
                                        <p:attrNameLst>
                                          <p:attrName>style.visibility</p:attrName>
                                        </p:attrNameLst>
                                      </p:cBhvr>
                                      <p:to>
                                        <p:strVal val="visible"/>
                                      </p:to>
                                    </p:set>
                                    <p:animEffect transition="in" filter="fade">
                                      <p:cBhvr>
                                        <p:cTn id="7" dur="500"/>
                                        <p:tgtEl>
                                          <p:spTgt spid="98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fade">
                                      <p:cBhvr>
                                        <p:cTn id="12" dur="500"/>
                                        <p:tgtEl>
                                          <p:spTgt spid="50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183"/>
                                        </p:tgtEl>
                                        <p:attrNameLst>
                                          <p:attrName>style.visibility</p:attrName>
                                        </p:attrNameLst>
                                      </p:cBhvr>
                                      <p:to>
                                        <p:strVal val="visible"/>
                                      </p:to>
                                    </p:set>
                                    <p:animEffect transition="in" filter="fade">
                                      <p:cBhvr>
                                        <p:cTn id="22" dur="500"/>
                                        <p:tgtEl>
                                          <p:spTgt spid="501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fade">
                                      <p:cBhvr>
                                        <p:cTn id="27" dur="500"/>
                                        <p:tgtEl>
                                          <p:spTgt spid="501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downRigh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utoUpdateAnimBg="0"/>
      <p:bldP spid="50183" grpId="0" autoUpdateAnimBg="0"/>
      <p:bldP spid="50187" grpId="0" animBg="1" autoUpdateAnimBg="0"/>
      <p:bldP spid="983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sz="3200" dirty="0" smtClean="0"/>
              <a:t>The </a:t>
            </a:r>
            <a:r>
              <a:rPr lang="en-US" sz="3200" dirty="0" smtClean="0"/>
              <a:t>market </a:t>
            </a:r>
            <a:r>
              <a:rPr lang="en-US" sz="3200" dirty="0" smtClean="0"/>
              <a:t>for </a:t>
            </a:r>
            <a:r>
              <a:rPr lang="en-US" sz="3200" dirty="0" smtClean="0"/>
              <a:t>cars</a:t>
            </a:r>
            <a:r>
              <a:rPr lang="en-US" sz="3200" dirty="0" smtClean="0"/>
              <a:t>: </a:t>
            </a:r>
            <a:r>
              <a:rPr lang="en-US" sz="3200" dirty="0" smtClean="0">
                <a:solidFill>
                  <a:srgbClr val="C00000"/>
                </a:solidFill>
              </a:rPr>
              <a:t>Supply</a:t>
            </a:r>
            <a:endParaRPr lang="en-US" sz="3200" dirty="0" smtClean="0">
              <a:solidFill>
                <a:srgbClr val="C00000"/>
              </a:solidFill>
            </a:endParaRPr>
          </a:p>
        </p:txBody>
      </p:sp>
      <p:grpSp>
        <p:nvGrpSpPr>
          <p:cNvPr id="22531" name="Group 3"/>
          <p:cNvGrpSpPr>
            <a:grpSpLocks/>
          </p:cNvGrpSpPr>
          <p:nvPr/>
        </p:nvGrpSpPr>
        <p:grpSpPr bwMode="auto">
          <a:xfrm>
            <a:off x="3581400" y="1371600"/>
            <a:ext cx="5105400" cy="4191000"/>
            <a:chOff x="2256" y="864"/>
            <a:chExt cx="3216" cy="2640"/>
          </a:xfrm>
        </p:grpSpPr>
        <p:sp>
          <p:nvSpPr>
            <p:cNvPr id="22541" name="Line 4"/>
            <p:cNvSpPr>
              <a:spLocks noChangeShapeType="1"/>
            </p:cNvSpPr>
            <p:nvPr/>
          </p:nvSpPr>
          <p:spPr bwMode="auto">
            <a:xfrm>
              <a:off x="2976" y="1152"/>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5"/>
            <p:cNvSpPr>
              <a:spLocks noChangeShapeType="1"/>
            </p:cNvSpPr>
            <p:nvPr/>
          </p:nvSpPr>
          <p:spPr bwMode="auto">
            <a:xfrm>
              <a:off x="2976" y="2976"/>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Text Box 6"/>
            <p:cNvSpPr txBox="1">
              <a:spLocks noChangeArrowheads="1"/>
            </p:cNvSpPr>
            <p:nvPr/>
          </p:nvSpPr>
          <p:spPr bwMode="auto">
            <a:xfrm>
              <a:off x="4656" y="2794"/>
              <a:ext cx="8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Q</a:t>
              </a:r>
              <a:r>
                <a:rPr lang="en-US" sz="2200">
                  <a:latin typeface="Tahoma" pitchFamily="34" charset="0"/>
                </a:rPr>
                <a:t> Quantity of cars</a:t>
              </a:r>
            </a:p>
          </p:txBody>
        </p:sp>
        <p:sp>
          <p:nvSpPr>
            <p:cNvPr id="22544" name="Text Box 7"/>
            <p:cNvSpPr txBox="1">
              <a:spLocks noChangeArrowheads="1"/>
            </p:cNvSpPr>
            <p:nvPr/>
          </p:nvSpPr>
          <p:spPr bwMode="auto">
            <a:xfrm>
              <a:off x="2256" y="864"/>
              <a:ext cx="720"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400" b="1" i="1" dirty="0" smtClean="0">
                  <a:latin typeface="Tahoma" pitchFamily="34" charset="0"/>
                </a:rPr>
                <a:t>P </a:t>
              </a:r>
              <a:r>
                <a:rPr lang="en-US" sz="2200" dirty="0" smtClean="0">
                  <a:latin typeface="Tahoma" pitchFamily="34" charset="0"/>
                </a:rPr>
                <a:t> </a:t>
              </a:r>
              <a:r>
                <a:rPr lang="en-US" sz="2200" dirty="0">
                  <a:latin typeface="Tahoma" pitchFamily="34" charset="0"/>
                </a:rPr>
                <a:t/>
              </a:r>
              <a:br>
                <a:rPr lang="en-US" sz="2200" dirty="0">
                  <a:latin typeface="Tahoma" pitchFamily="34" charset="0"/>
                </a:rPr>
              </a:br>
              <a:r>
                <a:rPr lang="en-US" sz="2200" dirty="0">
                  <a:latin typeface="Tahoma" pitchFamily="34" charset="0"/>
                </a:rPr>
                <a:t>Price </a:t>
              </a:r>
              <a:br>
                <a:rPr lang="en-US" sz="2200" dirty="0">
                  <a:latin typeface="Tahoma" pitchFamily="34" charset="0"/>
                </a:rPr>
              </a:br>
              <a:r>
                <a:rPr lang="en-US" sz="2200" dirty="0">
                  <a:latin typeface="Tahoma" pitchFamily="34" charset="0"/>
                </a:rPr>
                <a:t>of cars</a:t>
              </a:r>
            </a:p>
          </p:txBody>
        </p:sp>
      </p:grpSp>
      <p:grpSp>
        <p:nvGrpSpPr>
          <p:cNvPr id="22532" name="Group 8"/>
          <p:cNvGrpSpPr>
            <a:grpSpLocks/>
          </p:cNvGrpSpPr>
          <p:nvPr/>
        </p:nvGrpSpPr>
        <p:grpSpPr bwMode="auto">
          <a:xfrm>
            <a:off x="5029200" y="2239963"/>
            <a:ext cx="2819400" cy="2179637"/>
            <a:chOff x="3168" y="1411"/>
            <a:chExt cx="1776" cy="1373"/>
          </a:xfrm>
        </p:grpSpPr>
        <p:sp>
          <p:nvSpPr>
            <p:cNvPr id="22539" name="Freeform 9"/>
            <p:cNvSpPr>
              <a:spLocks/>
            </p:cNvSpPr>
            <p:nvPr/>
          </p:nvSpPr>
          <p:spPr bwMode="auto">
            <a:xfrm>
              <a:off x="3168" y="1411"/>
              <a:ext cx="1488" cy="1248"/>
            </a:xfrm>
            <a:custGeom>
              <a:avLst/>
              <a:gdLst>
                <a:gd name="T0" fmla="*/ 0 w 672"/>
                <a:gd name="T1" fmla="*/ 0 h 960"/>
                <a:gd name="T2" fmla="*/ 16155 w 672"/>
                <a:gd name="T3" fmla="*/ 2742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0" name="Text Box 10"/>
            <p:cNvSpPr txBox="1">
              <a:spLocks noChangeArrowheads="1"/>
            </p:cNvSpPr>
            <p:nvPr/>
          </p:nvSpPr>
          <p:spPr bwMode="auto">
            <a:xfrm>
              <a:off x="4656" y="2515"/>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solidFill>
                    <a:srgbClr val="969696"/>
                  </a:solidFill>
                  <a:latin typeface="Tahoma" pitchFamily="34" charset="0"/>
                </a:rPr>
                <a:t>D</a:t>
              </a:r>
            </a:p>
          </p:txBody>
        </p:sp>
      </p:grpSp>
      <p:grpSp>
        <p:nvGrpSpPr>
          <p:cNvPr id="4" name="Group 12"/>
          <p:cNvGrpSpPr>
            <a:grpSpLocks/>
          </p:cNvGrpSpPr>
          <p:nvPr/>
        </p:nvGrpSpPr>
        <p:grpSpPr bwMode="auto">
          <a:xfrm>
            <a:off x="609600" y="1981200"/>
            <a:ext cx="7086600" cy="3233738"/>
            <a:chOff x="384" y="1248"/>
            <a:chExt cx="4464" cy="2037"/>
          </a:xfrm>
        </p:grpSpPr>
        <p:grpSp>
          <p:nvGrpSpPr>
            <p:cNvPr id="22535" name="Group 13"/>
            <p:cNvGrpSpPr>
              <a:grpSpLocks/>
            </p:cNvGrpSpPr>
            <p:nvPr/>
          </p:nvGrpSpPr>
          <p:grpSpPr bwMode="auto">
            <a:xfrm>
              <a:off x="3264" y="1248"/>
              <a:ext cx="1584" cy="1488"/>
              <a:chOff x="3264" y="1248"/>
              <a:chExt cx="1584" cy="1488"/>
            </a:xfrm>
          </p:grpSpPr>
          <p:sp>
            <p:nvSpPr>
              <p:cNvPr id="22537" name="Freeform 14"/>
              <p:cNvSpPr>
                <a:spLocks/>
              </p:cNvSpPr>
              <p:nvPr/>
            </p:nvSpPr>
            <p:spPr bwMode="auto">
              <a:xfrm flipH="1">
                <a:off x="3264" y="1464"/>
                <a:ext cx="1387" cy="1272"/>
              </a:xfrm>
              <a:custGeom>
                <a:avLst/>
                <a:gdLst>
                  <a:gd name="T0" fmla="*/ 0 w 672"/>
                  <a:gd name="T1" fmla="*/ 0 h 960"/>
                  <a:gd name="T2" fmla="*/ 12196 w 672"/>
                  <a:gd name="T3" fmla="*/ 2959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38" name="Text Box 15"/>
              <p:cNvSpPr txBox="1">
                <a:spLocks noChangeArrowheads="1"/>
              </p:cNvSpPr>
              <p:nvPr/>
            </p:nvSpPr>
            <p:spPr bwMode="auto">
              <a:xfrm flipH="1">
                <a:off x="4563" y="1248"/>
                <a:ext cx="28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solidFill>
                      <a:srgbClr val="FF0000"/>
                    </a:solidFill>
                    <a:latin typeface="Tahoma" pitchFamily="34" charset="0"/>
                  </a:rPr>
                  <a:t>S</a:t>
                </a:r>
              </a:p>
            </p:txBody>
          </p:sp>
        </p:grpSp>
        <p:sp>
          <p:nvSpPr>
            <p:cNvPr id="22536" name="Text Box 16"/>
            <p:cNvSpPr txBox="1">
              <a:spLocks noChangeArrowheads="1"/>
            </p:cNvSpPr>
            <p:nvPr/>
          </p:nvSpPr>
          <p:spPr bwMode="auto">
            <a:xfrm>
              <a:off x="384" y="2064"/>
              <a:ext cx="2064" cy="1221"/>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The </a:t>
              </a:r>
              <a:r>
                <a:rPr lang="en-US" sz="2400" b="1" dirty="0">
                  <a:solidFill>
                    <a:srgbClr val="C00000"/>
                  </a:solidFill>
                </a:rPr>
                <a:t>supply curve</a:t>
              </a:r>
              <a:r>
                <a:rPr lang="en-US" sz="2400" b="1" dirty="0">
                  <a:solidFill>
                    <a:srgbClr val="FF0000"/>
                  </a:solidFill>
                </a:rPr>
                <a:t> </a:t>
              </a:r>
              <a:r>
                <a:rPr lang="en-US" sz="2400" dirty="0"/>
                <a:t>shows the relationship between quantity supplied and price, other things </a:t>
              </a:r>
              <a:r>
                <a:rPr lang="en-US" sz="2400" dirty="0" smtClean="0"/>
                <a:t>equal. </a:t>
              </a:r>
              <a:endParaRPr lang="en-US" sz="2400" dirty="0"/>
            </a:p>
          </p:txBody>
        </p:sp>
      </p:grpSp>
      <p:sp>
        <p:nvSpPr>
          <p:cNvPr id="100370" name="Rectangle 18"/>
          <p:cNvSpPr>
            <a:spLocks noChangeArrowheads="1"/>
          </p:cNvSpPr>
          <p:nvPr/>
        </p:nvSpPr>
        <p:spPr bwMode="auto">
          <a:xfrm>
            <a:off x="231775" y="1431925"/>
            <a:ext cx="30607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25000"/>
              </a:spcBef>
            </a:pPr>
            <a:r>
              <a:rPr lang="en-US" sz="2600" dirty="0" smtClean="0"/>
              <a:t>Supply </a:t>
            </a:r>
            <a:r>
              <a:rPr lang="en-US" sz="2600" dirty="0"/>
              <a:t>equation:</a:t>
            </a:r>
          </a:p>
          <a:p>
            <a:pPr algn="ctr">
              <a:lnSpc>
                <a:spcPct val="105000"/>
              </a:lnSpc>
              <a:spcBef>
                <a:spcPct val="25000"/>
              </a:spcBef>
            </a:pPr>
            <a:r>
              <a:rPr lang="en-US" sz="2600" b="1" i="1" dirty="0">
                <a:latin typeface="Tahoma" pitchFamily="34" charset="0"/>
              </a:rPr>
              <a:t>Q</a:t>
            </a:r>
            <a:r>
              <a:rPr lang="en-US" sz="800" b="1" i="1" dirty="0">
                <a:latin typeface="Tahoma" pitchFamily="34" charset="0"/>
              </a:rPr>
              <a:t> </a:t>
            </a:r>
            <a:r>
              <a:rPr lang="en-US" sz="2600" b="1" i="1" baseline="30000" dirty="0">
                <a:latin typeface="Tahoma" pitchFamily="34" charset="0"/>
              </a:rPr>
              <a:t>s</a:t>
            </a:r>
            <a:r>
              <a:rPr lang="en-US" sz="2600" dirty="0"/>
              <a:t> = </a:t>
            </a:r>
            <a:r>
              <a:rPr lang="en-US" sz="2600" b="1" i="1" dirty="0">
                <a:latin typeface="Tahoma" pitchFamily="34" charset="0"/>
              </a:rPr>
              <a:t>S</a:t>
            </a:r>
            <a:r>
              <a:rPr lang="en-US" sz="800" b="1" i="1" dirty="0">
                <a:latin typeface="Tahoma" pitchFamily="34" charset="0"/>
              </a:rPr>
              <a:t> </a:t>
            </a:r>
            <a:r>
              <a:rPr lang="en-US" sz="2600" dirty="0"/>
              <a:t>(</a:t>
            </a:r>
            <a:r>
              <a:rPr lang="en-US" sz="2600" b="1" i="1" dirty="0">
                <a:latin typeface="Tahoma" pitchFamily="34" charset="0"/>
              </a:rPr>
              <a:t>P</a:t>
            </a:r>
            <a:r>
              <a:rPr lang="en-US" sz="2600" dirty="0">
                <a:latin typeface="Tahoma" pitchFamily="34" charset="0"/>
              </a:rPr>
              <a:t>,</a:t>
            </a:r>
            <a:r>
              <a:rPr lang="en-US" sz="2600" b="1" i="1" dirty="0">
                <a:latin typeface="Tahoma" pitchFamily="34" charset="0"/>
              </a:rPr>
              <a:t>P</a:t>
            </a:r>
            <a:r>
              <a:rPr lang="en-US" sz="2600" b="1" i="1" baseline="-25000" dirty="0">
                <a:latin typeface="Tahoma" pitchFamily="34" charset="0"/>
              </a:rPr>
              <a:t>S</a:t>
            </a:r>
            <a:r>
              <a:rPr lang="en-US" sz="2600" dirty="0"/>
              <a:t> )</a:t>
            </a:r>
          </a:p>
        </p:txBody>
      </p:sp>
    </p:spTree>
    <p:extLst>
      <p:ext uri="{BB962C8B-B14F-4D97-AF65-F5344CB8AC3E}">
        <p14:creationId xmlns:p14="http://schemas.microsoft.com/office/powerpoint/2010/main" val="1009388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70"/>
                                        </p:tgtEl>
                                        <p:attrNameLst>
                                          <p:attrName>style.visibility</p:attrName>
                                        </p:attrNameLst>
                                      </p:cBhvr>
                                      <p:to>
                                        <p:strVal val="visible"/>
                                      </p:to>
                                    </p:set>
                                    <p:animEffect transition="in" filter="fade">
                                      <p:cBhvr>
                                        <p:cTn id="7" dur="500"/>
                                        <p:tgtEl>
                                          <p:spTgt spid="100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sz="3200" dirty="0" smtClean="0"/>
              <a:t>The </a:t>
            </a:r>
            <a:r>
              <a:rPr lang="en-US" sz="3200" dirty="0" smtClean="0"/>
              <a:t>market </a:t>
            </a:r>
            <a:r>
              <a:rPr lang="en-US" sz="3200" dirty="0" smtClean="0"/>
              <a:t>for </a:t>
            </a:r>
            <a:r>
              <a:rPr lang="en-US" sz="3200" dirty="0" smtClean="0"/>
              <a:t>cars</a:t>
            </a:r>
            <a:r>
              <a:rPr lang="en-US" sz="3200" dirty="0" smtClean="0"/>
              <a:t>: </a:t>
            </a:r>
            <a:r>
              <a:rPr lang="en-US" sz="3200" dirty="0" smtClean="0">
                <a:solidFill>
                  <a:srgbClr val="C00000"/>
                </a:solidFill>
              </a:rPr>
              <a:t>Equilibrium</a:t>
            </a:r>
          </a:p>
        </p:txBody>
      </p:sp>
      <p:grpSp>
        <p:nvGrpSpPr>
          <p:cNvPr id="23555" name="Group 3"/>
          <p:cNvGrpSpPr>
            <a:grpSpLocks/>
          </p:cNvGrpSpPr>
          <p:nvPr/>
        </p:nvGrpSpPr>
        <p:grpSpPr bwMode="auto">
          <a:xfrm>
            <a:off x="3581400" y="1371600"/>
            <a:ext cx="5105400" cy="4191000"/>
            <a:chOff x="2256" y="864"/>
            <a:chExt cx="3216" cy="2640"/>
          </a:xfrm>
        </p:grpSpPr>
        <p:sp>
          <p:nvSpPr>
            <p:cNvPr id="23570" name="Line 4"/>
            <p:cNvSpPr>
              <a:spLocks noChangeShapeType="1"/>
            </p:cNvSpPr>
            <p:nvPr/>
          </p:nvSpPr>
          <p:spPr bwMode="auto">
            <a:xfrm>
              <a:off x="2976" y="1152"/>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5"/>
            <p:cNvSpPr>
              <a:spLocks noChangeShapeType="1"/>
            </p:cNvSpPr>
            <p:nvPr/>
          </p:nvSpPr>
          <p:spPr bwMode="auto">
            <a:xfrm>
              <a:off x="2976" y="2976"/>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Text Box 6"/>
            <p:cNvSpPr txBox="1">
              <a:spLocks noChangeArrowheads="1"/>
            </p:cNvSpPr>
            <p:nvPr/>
          </p:nvSpPr>
          <p:spPr bwMode="auto">
            <a:xfrm>
              <a:off x="4656" y="2794"/>
              <a:ext cx="8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Q</a:t>
              </a:r>
              <a:r>
                <a:rPr lang="en-US" sz="2200">
                  <a:latin typeface="Tahoma" pitchFamily="34" charset="0"/>
                </a:rPr>
                <a:t> Quantity of cars</a:t>
              </a:r>
            </a:p>
          </p:txBody>
        </p:sp>
        <p:sp>
          <p:nvSpPr>
            <p:cNvPr id="23573" name="Text Box 7"/>
            <p:cNvSpPr txBox="1">
              <a:spLocks noChangeArrowheads="1"/>
            </p:cNvSpPr>
            <p:nvPr/>
          </p:nvSpPr>
          <p:spPr bwMode="auto">
            <a:xfrm>
              <a:off x="2256" y="864"/>
              <a:ext cx="720"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400" b="1" i="1" dirty="0" smtClean="0">
                  <a:latin typeface="Tahoma" pitchFamily="34" charset="0"/>
                </a:rPr>
                <a:t>P </a:t>
              </a:r>
              <a:r>
                <a:rPr lang="en-US" sz="2200" dirty="0" smtClean="0">
                  <a:latin typeface="Tahoma" pitchFamily="34" charset="0"/>
                </a:rPr>
                <a:t> </a:t>
              </a:r>
              <a:r>
                <a:rPr lang="en-US" sz="2200" dirty="0">
                  <a:latin typeface="Tahoma" pitchFamily="34" charset="0"/>
                </a:rPr>
                <a:t/>
              </a:r>
              <a:br>
                <a:rPr lang="en-US" sz="2200" dirty="0">
                  <a:latin typeface="Tahoma" pitchFamily="34" charset="0"/>
                </a:rPr>
              </a:br>
              <a:r>
                <a:rPr lang="en-US" sz="2200" dirty="0">
                  <a:latin typeface="Tahoma" pitchFamily="34" charset="0"/>
                </a:rPr>
                <a:t>Price </a:t>
              </a:r>
              <a:br>
                <a:rPr lang="en-US" sz="2200" dirty="0">
                  <a:latin typeface="Tahoma" pitchFamily="34" charset="0"/>
                </a:rPr>
              </a:br>
              <a:r>
                <a:rPr lang="en-US" sz="2200" dirty="0">
                  <a:latin typeface="Tahoma" pitchFamily="34" charset="0"/>
                </a:rPr>
                <a:t>of cars</a:t>
              </a:r>
            </a:p>
          </p:txBody>
        </p:sp>
      </p:grpSp>
      <p:grpSp>
        <p:nvGrpSpPr>
          <p:cNvPr id="23556" name="Group 8"/>
          <p:cNvGrpSpPr>
            <a:grpSpLocks/>
          </p:cNvGrpSpPr>
          <p:nvPr/>
        </p:nvGrpSpPr>
        <p:grpSpPr bwMode="auto">
          <a:xfrm>
            <a:off x="5181600" y="1981200"/>
            <a:ext cx="2514600" cy="2362200"/>
            <a:chOff x="3072" y="1680"/>
            <a:chExt cx="1584" cy="1488"/>
          </a:xfrm>
        </p:grpSpPr>
        <p:sp>
          <p:nvSpPr>
            <p:cNvPr id="23568" name="Freeform 9"/>
            <p:cNvSpPr>
              <a:spLocks/>
            </p:cNvSpPr>
            <p:nvPr/>
          </p:nvSpPr>
          <p:spPr bwMode="auto">
            <a:xfrm flipH="1">
              <a:off x="3072" y="1896"/>
              <a:ext cx="1387" cy="1272"/>
            </a:xfrm>
            <a:custGeom>
              <a:avLst/>
              <a:gdLst>
                <a:gd name="T0" fmla="*/ 0 w 672"/>
                <a:gd name="T1" fmla="*/ 0 h 960"/>
                <a:gd name="T2" fmla="*/ 12196 w 672"/>
                <a:gd name="T3" fmla="*/ 2959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9" name="Text Box 10"/>
            <p:cNvSpPr txBox="1">
              <a:spLocks noChangeArrowheads="1"/>
            </p:cNvSpPr>
            <p:nvPr/>
          </p:nvSpPr>
          <p:spPr bwMode="auto">
            <a:xfrm flipH="1">
              <a:off x="4371" y="1680"/>
              <a:ext cx="28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S</a:t>
              </a:r>
            </a:p>
          </p:txBody>
        </p:sp>
      </p:grpSp>
      <p:grpSp>
        <p:nvGrpSpPr>
          <p:cNvPr id="23557" name="Group 11"/>
          <p:cNvGrpSpPr>
            <a:grpSpLocks/>
          </p:cNvGrpSpPr>
          <p:nvPr/>
        </p:nvGrpSpPr>
        <p:grpSpPr bwMode="auto">
          <a:xfrm>
            <a:off x="5029200" y="2239963"/>
            <a:ext cx="2819400" cy="2179637"/>
            <a:chOff x="3216" y="1872"/>
            <a:chExt cx="1776" cy="1373"/>
          </a:xfrm>
        </p:grpSpPr>
        <p:sp>
          <p:nvSpPr>
            <p:cNvPr id="23566" name="Freeform 12"/>
            <p:cNvSpPr>
              <a:spLocks/>
            </p:cNvSpPr>
            <p:nvPr/>
          </p:nvSpPr>
          <p:spPr bwMode="auto">
            <a:xfrm>
              <a:off x="3216" y="1872"/>
              <a:ext cx="1488" cy="1248"/>
            </a:xfrm>
            <a:custGeom>
              <a:avLst/>
              <a:gdLst>
                <a:gd name="T0" fmla="*/ 0 w 672"/>
                <a:gd name="T1" fmla="*/ 0 h 960"/>
                <a:gd name="T2" fmla="*/ 16155 w 672"/>
                <a:gd name="T3" fmla="*/ 2742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7" name="Text Box 13"/>
            <p:cNvSpPr txBox="1">
              <a:spLocks noChangeArrowheads="1"/>
            </p:cNvSpPr>
            <p:nvPr/>
          </p:nvSpPr>
          <p:spPr bwMode="auto">
            <a:xfrm>
              <a:off x="4704" y="2976"/>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D</a:t>
              </a:r>
            </a:p>
          </p:txBody>
        </p:sp>
      </p:grpSp>
      <p:grpSp>
        <p:nvGrpSpPr>
          <p:cNvPr id="5" name="Group 14"/>
          <p:cNvGrpSpPr>
            <a:grpSpLocks/>
          </p:cNvGrpSpPr>
          <p:nvPr/>
        </p:nvGrpSpPr>
        <p:grpSpPr bwMode="auto">
          <a:xfrm>
            <a:off x="2057400" y="3359150"/>
            <a:ext cx="4251325" cy="803275"/>
            <a:chOff x="1296" y="2116"/>
            <a:chExt cx="2678" cy="506"/>
          </a:xfrm>
        </p:grpSpPr>
        <p:sp>
          <p:nvSpPr>
            <p:cNvPr id="23563" name="Text Box 15"/>
            <p:cNvSpPr txBox="1">
              <a:spLocks noChangeArrowheads="1"/>
            </p:cNvSpPr>
            <p:nvPr/>
          </p:nvSpPr>
          <p:spPr bwMode="auto">
            <a:xfrm>
              <a:off x="1296" y="2116"/>
              <a:ext cx="1056" cy="506"/>
            </a:xfrm>
            <a:prstGeom prst="rect">
              <a:avLst/>
            </a:prstGeom>
            <a:solidFill>
              <a:schemeClr val="bg1"/>
            </a:solidFill>
            <a:ln w="9525">
              <a:solidFill>
                <a:srgbClr val="FF00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300"/>
                <a:t>equilibrium price</a:t>
              </a:r>
            </a:p>
          </p:txBody>
        </p:sp>
        <p:sp>
          <p:nvSpPr>
            <p:cNvPr id="23564" name="Line 16"/>
            <p:cNvSpPr>
              <a:spLocks noChangeShapeType="1"/>
            </p:cNvSpPr>
            <p:nvPr/>
          </p:nvSpPr>
          <p:spPr bwMode="auto">
            <a:xfrm flipH="1">
              <a:off x="2966" y="2276"/>
              <a:ext cx="1008" cy="0"/>
            </a:xfrm>
            <a:prstGeom prst="line">
              <a:avLst/>
            </a:prstGeom>
            <a:noFill/>
            <a:ln w="127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3565" name="AutoShape 17"/>
            <p:cNvCxnSpPr>
              <a:cxnSpLocks noChangeShapeType="1"/>
              <a:stCxn id="23563" idx="3"/>
            </p:cNvCxnSpPr>
            <p:nvPr/>
          </p:nvCxnSpPr>
          <p:spPr bwMode="auto">
            <a:xfrm flipV="1">
              <a:off x="2352" y="2266"/>
              <a:ext cx="566" cy="103"/>
            </a:xfrm>
            <a:prstGeom prst="straightConnector1">
              <a:avLst/>
            </a:prstGeom>
            <a:noFill/>
            <a:ln w="25400">
              <a:solidFill>
                <a:srgbClr val="FF0000"/>
              </a:solidFill>
              <a:round/>
              <a:headEnd/>
              <a:tailEnd type="triangle" w="lg" len="med"/>
            </a:ln>
            <a:extLst>
              <a:ext uri="{909E8E84-426E-40dd-AFC4-6F175D3DCCD1}">
                <a14:hiddenFill xmlns:a14="http://schemas.microsoft.com/office/drawing/2010/main">
                  <a:noFill/>
                </a14:hiddenFill>
              </a:ext>
            </a:extLst>
          </p:spPr>
        </p:cxnSp>
      </p:grpSp>
      <p:grpSp>
        <p:nvGrpSpPr>
          <p:cNvPr id="6" name="Group 18"/>
          <p:cNvGrpSpPr>
            <a:grpSpLocks/>
          </p:cNvGrpSpPr>
          <p:nvPr/>
        </p:nvGrpSpPr>
        <p:grpSpPr bwMode="auto">
          <a:xfrm>
            <a:off x="5181600" y="3581400"/>
            <a:ext cx="1676400" cy="2555875"/>
            <a:chOff x="3264" y="2256"/>
            <a:chExt cx="1056" cy="1610"/>
          </a:xfrm>
        </p:grpSpPr>
        <p:sp>
          <p:nvSpPr>
            <p:cNvPr id="23560" name="Text Box 19"/>
            <p:cNvSpPr txBox="1">
              <a:spLocks noChangeArrowheads="1"/>
            </p:cNvSpPr>
            <p:nvPr/>
          </p:nvSpPr>
          <p:spPr bwMode="auto">
            <a:xfrm>
              <a:off x="3264" y="3360"/>
              <a:ext cx="1056" cy="506"/>
            </a:xfrm>
            <a:prstGeom prst="rect">
              <a:avLst/>
            </a:prstGeom>
            <a:solidFill>
              <a:schemeClr val="bg1"/>
            </a:solidFill>
            <a:ln w="9525">
              <a:solidFill>
                <a:srgbClr val="FF0000"/>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equilibrium</a:t>
              </a:r>
              <a:br>
                <a:rPr lang="en-US" sz="2300"/>
              </a:br>
              <a:r>
                <a:rPr lang="en-US" sz="2300"/>
                <a:t>quantity</a:t>
              </a:r>
            </a:p>
          </p:txBody>
        </p:sp>
        <p:sp>
          <p:nvSpPr>
            <p:cNvPr id="23561" name="Line 20"/>
            <p:cNvSpPr>
              <a:spLocks noChangeShapeType="1"/>
            </p:cNvSpPr>
            <p:nvPr/>
          </p:nvSpPr>
          <p:spPr bwMode="auto">
            <a:xfrm>
              <a:off x="3984" y="2256"/>
              <a:ext cx="0" cy="720"/>
            </a:xfrm>
            <a:prstGeom prst="line">
              <a:avLst/>
            </a:prstGeom>
            <a:noFill/>
            <a:ln w="127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3562" name="AutoShape 21"/>
            <p:cNvCxnSpPr>
              <a:cxnSpLocks noChangeShapeType="1"/>
              <a:endCxn id="23561" idx="1"/>
            </p:cNvCxnSpPr>
            <p:nvPr/>
          </p:nvCxnSpPr>
          <p:spPr bwMode="auto">
            <a:xfrm flipV="1">
              <a:off x="3792" y="2976"/>
              <a:ext cx="192" cy="391"/>
            </a:xfrm>
            <a:prstGeom prst="straightConnector1">
              <a:avLst/>
            </a:prstGeom>
            <a:noFill/>
            <a:ln w="25400">
              <a:solidFill>
                <a:srgbClr val="FF0000"/>
              </a:solidFill>
              <a:round/>
              <a:headEnd/>
              <a:tailEnd type="triangle" w="lg"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1864405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sz="3200" dirty="0" smtClean="0"/>
              <a:t>The </a:t>
            </a:r>
            <a:r>
              <a:rPr lang="en-US" sz="3200" dirty="0" smtClean="0"/>
              <a:t>effects </a:t>
            </a:r>
            <a:r>
              <a:rPr lang="en-US" sz="3200" dirty="0" smtClean="0"/>
              <a:t>of an </a:t>
            </a:r>
            <a:r>
              <a:rPr lang="en-US" sz="3200" dirty="0" smtClean="0"/>
              <a:t>increase </a:t>
            </a:r>
            <a:r>
              <a:rPr lang="en-US" sz="3200" dirty="0" smtClean="0"/>
              <a:t>in </a:t>
            </a:r>
            <a:r>
              <a:rPr lang="en-US" sz="3200" dirty="0" smtClean="0"/>
              <a:t>income</a:t>
            </a:r>
            <a:endParaRPr lang="en-US" sz="3200" dirty="0" smtClean="0">
              <a:solidFill>
                <a:schemeClr val="tx1"/>
              </a:solidFill>
            </a:endParaRPr>
          </a:p>
        </p:txBody>
      </p:sp>
      <p:grpSp>
        <p:nvGrpSpPr>
          <p:cNvPr id="24579" name="Group 6"/>
          <p:cNvGrpSpPr>
            <a:grpSpLocks/>
          </p:cNvGrpSpPr>
          <p:nvPr/>
        </p:nvGrpSpPr>
        <p:grpSpPr bwMode="auto">
          <a:xfrm>
            <a:off x="3581400" y="1371600"/>
            <a:ext cx="5105400" cy="4191000"/>
            <a:chOff x="2256" y="864"/>
            <a:chExt cx="3216" cy="2640"/>
          </a:xfrm>
        </p:grpSpPr>
        <p:grpSp>
          <p:nvGrpSpPr>
            <p:cNvPr id="24596" name="Group 7"/>
            <p:cNvGrpSpPr>
              <a:grpSpLocks/>
            </p:cNvGrpSpPr>
            <p:nvPr/>
          </p:nvGrpSpPr>
          <p:grpSpPr bwMode="auto">
            <a:xfrm>
              <a:off x="2256" y="864"/>
              <a:ext cx="3216" cy="2640"/>
              <a:chOff x="2256" y="864"/>
              <a:chExt cx="3216" cy="2640"/>
            </a:xfrm>
          </p:grpSpPr>
          <p:sp>
            <p:nvSpPr>
              <p:cNvPr id="24607" name="Line 8"/>
              <p:cNvSpPr>
                <a:spLocks noChangeShapeType="1"/>
              </p:cNvSpPr>
              <p:nvPr/>
            </p:nvSpPr>
            <p:spPr bwMode="auto">
              <a:xfrm>
                <a:off x="2976" y="1152"/>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8" name="Line 9"/>
              <p:cNvSpPr>
                <a:spLocks noChangeShapeType="1"/>
              </p:cNvSpPr>
              <p:nvPr/>
            </p:nvSpPr>
            <p:spPr bwMode="auto">
              <a:xfrm>
                <a:off x="2976" y="2976"/>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9" name="Text Box 10"/>
              <p:cNvSpPr txBox="1">
                <a:spLocks noChangeArrowheads="1"/>
              </p:cNvSpPr>
              <p:nvPr/>
            </p:nvSpPr>
            <p:spPr bwMode="auto">
              <a:xfrm>
                <a:off x="4656" y="2794"/>
                <a:ext cx="8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Q</a:t>
                </a:r>
                <a:r>
                  <a:rPr lang="en-US" sz="2200">
                    <a:latin typeface="Tahoma" pitchFamily="34" charset="0"/>
                  </a:rPr>
                  <a:t> Quantity of cars</a:t>
                </a:r>
              </a:p>
            </p:txBody>
          </p:sp>
          <p:sp>
            <p:nvSpPr>
              <p:cNvPr id="24610" name="Text Box 11"/>
              <p:cNvSpPr txBox="1">
                <a:spLocks noChangeArrowheads="1"/>
              </p:cNvSpPr>
              <p:nvPr/>
            </p:nvSpPr>
            <p:spPr bwMode="auto">
              <a:xfrm>
                <a:off x="2256" y="864"/>
                <a:ext cx="720"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400" b="1" i="1" dirty="0" smtClean="0">
                    <a:latin typeface="Tahoma" pitchFamily="34" charset="0"/>
                  </a:rPr>
                  <a:t>P </a:t>
                </a:r>
                <a:r>
                  <a:rPr lang="en-US" sz="2200" dirty="0" smtClean="0">
                    <a:latin typeface="Tahoma" pitchFamily="34" charset="0"/>
                  </a:rPr>
                  <a:t> </a:t>
                </a:r>
                <a:r>
                  <a:rPr lang="en-US" sz="2200" dirty="0">
                    <a:latin typeface="Tahoma" pitchFamily="34" charset="0"/>
                  </a:rPr>
                  <a:t/>
                </a:r>
                <a:br>
                  <a:rPr lang="en-US" sz="2200" dirty="0">
                    <a:latin typeface="Tahoma" pitchFamily="34" charset="0"/>
                  </a:rPr>
                </a:br>
                <a:r>
                  <a:rPr lang="en-US" sz="2200" dirty="0">
                    <a:latin typeface="Tahoma" pitchFamily="34" charset="0"/>
                  </a:rPr>
                  <a:t>Price </a:t>
                </a:r>
                <a:br>
                  <a:rPr lang="en-US" sz="2200" dirty="0">
                    <a:latin typeface="Tahoma" pitchFamily="34" charset="0"/>
                  </a:rPr>
                </a:br>
                <a:r>
                  <a:rPr lang="en-US" sz="2200" dirty="0">
                    <a:latin typeface="Tahoma" pitchFamily="34" charset="0"/>
                  </a:rPr>
                  <a:t>of cars</a:t>
                </a:r>
              </a:p>
            </p:txBody>
          </p:sp>
        </p:grpSp>
        <p:grpSp>
          <p:nvGrpSpPr>
            <p:cNvPr id="24597" name="Group 12"/>
            <p:cNvGrpSpPr>
              <a:grpSpLocks/>
            </p:cNvGrpSpPr>
            <p:nvPr/>
          </p:nvGrpSpPr>
          <p:grpSpPr bwMode="auto">
            <a:xfrm>
              <a:off x="3264" y="1248"/>
              <a:ext cx="1584" cy="1488"/>
              <a:chOff x="3072" y="1680"/>
              <a:chExt cx="1584" cy="1488"/>
            </a:xfrm>
          </p:grpSpPr>
          <p:sp>
            <p:nvSpPr>
              <p:cNvPr id="24605" name="Freeform 13"/>
              <p:cNvSpPr>
                <a:spLocks/>
              </p:cNvSpPr>
              <p:nvPr/>
            </p:nvSpPr>
            <p:spPr bwMode="auto">
              <a:xfrm flipH="1">
                <a:off x="3072" y="1896"/>
                <a:ext cx="1387" cy="1272"/>
              </a:xfrm>
              <a:custGeom>
                <a:avLst/>
                <a:gdLst>
                  <a:gd name="T0" fmla="*/ 0 w 672"/>
                  <a:gd name="T1" fmla="*/ 0 h 960"/>
                  <a:gd name="T2" fmla="*/ 12196 w 672"/>
                  <a:gd name="T3" fmla="*/ 2959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6" name="Text Box 14"/>
              <p:cNvSpPr txBox="1">
                <a:spLocks noChangeArrowheads="1"/>
              </p:cNvSpPr>
              <p:nvPr/>
            </p:nvSpPr>
            <p:spPr bwMode="auto">
              <a:xfrm flipH="1">
                <a:off x="4371" y="1680"/>
                <a:ext cx="28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S</a:t>
                </a:r>
              </a:p>
            </p:txBody>
          </p:sp>
        </p:grpSp>
        <p:grpSp>
          <p:nvGrpSpPr>
            <p:cNvPr id="24598" name="Group 15"/>
            <p:cNvGrpSpPr>
              <a:grpSpLocks/>
            </p:cNvGrpSpPr>
            <p:nvPr/>
          </p:nvGrpSpPr>
          <p:grpSpPr bwMode="auto">
            <a:xfrm>
              <a:off x="3168" y="1411"/>
              <a:ext cx="1824" cy="1373"/>
              <a:chOff x="3168" y="1411"/>
              <a:chExt cx="1824" cy="1373"/>
            </a:xfrm>
          </p:grpSpPr>
          <p:sp>
            <p:nvSpPr>
              <p:cNvPr id="24603" name="Freeform 16"/>
              <p:cNvSpPr>
                <a:spLocks/>
              </p:cNvSpPr>
              <p:nvPr/>
            </p:nvSpPr>
            <p:spPr bwMode="auto">
              <a:xfrm>
                <a:off x="3168" y="1411"/>
                <a:ext cx="1488" cy="1248"/>
              </a:xfrm>
              <a:custGeom>
                <a:avLst/>
                <a:gdLst>
                  <a:gd name="T0" fmla="*/ 0 w 672"/>
                  <a:gd name="T1" fmla="*/ 0 h 960"/>
                  <a:gd name="T2" fmla="*/ 16155 w 672"/>
                  <a:gd name="T3" fmla="*/ 2742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4" name="Text Box 17"/>
              <p:cNvSpPr txBox="1">
                <a:spLocks noChangeArrowheads="1"/>
              </p:cNvSpPr>
              <p:nvPr/>
            </p:nvSpPr>
            <p:spPr bwMode="auto">
              <a:xfrm>
                <a:off x="4656" y="251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D</a:t>
                </a:r>
                <a:r>
                  <a:rPr lang="en-US" sz="2200" baseline="-25000">
                    <a:latin typeface="Tahoma" pitchFamily="34" charset="0"/>
                  </a:rPr>
                  <a:t>1</a:t>
                </a:r>
              </a:p>
            </p:txBody>
          </p:sp>
        </p:grpSp>
        <p:sp>
          <p:nvSpPr>
            <p:cNvPr id="24599" name="Line 18"/>
            <p:cNvSpPr>
              <a:spLocks noChangeShapeType="1"/>
            </p:cNvSpPr>
            <p:nvPr/>
          </p:nvSpPr>
          <p:spPr bwMode="auto">
            <a:xfrm flipH="1">
              <a:off x="2966" y="2276"/>
              <a:ext cx="100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19"/>
            <p:cNvSpPr>
              <a:spLocks noChangeShapeType="1"/>
            </p:cNvSpPr>
            <p:nvPr/>
          </p:nvSpPr>
          <p:spPr bwMode="auto">
            <a:xfrm>
              <a:off x="3984" y="2256"/>
              <a:ext cx="0" cy="72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601" name="Text Box 20"/>
            <p:cNvSpPr txBox="1">
              <a:spLocks noChangeArrowheads="1"/>
            </p:cNvSpPr>
            <p:nvPr/>
          </p:nvSpPr>
          <p:spPr bwMode="auto">
            <a:xfrm>
              <a:off x="3888" y="2957"/>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Q</a:t>
              </a:r>
              <a:r>
                <a:rPr lang="en-US" sz="2200" baseline="-25000">
                  <a:latin typeface="Tahoma" pitchFamily="34" charset="0"/>
                </a:rPr>
                <a:t>1</a:t>
              </a:r>
            </a:p>
          </p:txBody>
        </p:sp>
        <p:sp>
          <p:nvSpPr>
            <p:cNvPr id="24602" name="Text Box 21"/>
            <p:cNvSpPr txBox="1">
              <a:spLocks noChangeArrowheads="1"/>
            </p:cNvSpPr>
            <p:nvPr/>
          </p:nvSpPr>
          <p:spPr bwMode="auto">
            <a:xfrm>
              <a:off x="2784" y="2160"/>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1</a:t>
              </a:r>
            </a:p>
          </p:txBody>
        </p:sp>
      </p:grpSp>
      <p:sp>
        <p:nvSpPr>
          <p:cNvPr id="56342" name="Text Box 22"/>
          <p:cNvSpPr txBox="1">
            <a:spLocks noChangeArrowheads="1"/>
          </p:cNvSpPr>
          <p:nvPr/>
        </p:nvSpPr>
        <p:spPr bwMode="auto">
          <a:xfrm>
            <a:off x="381000" y="2590800"/>
            <a:ext cx="3276600" cy="1504950"/>
          </a:xfrm>
          <a:prstGeom prst="rect">
            <a:avLst/>
          </a:prstGeom>
          <a:solidFill>
            <a:schemeClr val="bg1"/>
          </a:solidFill>
          <a:ln w="9525">
            <a:solidFill>
              <a:schemeClr val="tx1"/>
            </a:solidFill>
            <a:miter lim="800000"/>
            <a:headEnd/>
            <a:tailEnd/>
          </a:ln>
        </p:spPr>
        <p:txBody>
          <a:bodyPr rIns="4572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t>An increase in income increases the quantity </a:t>
            </a:r>
            <a:br>
              <a:rPr lang="en-US" sz="2300"/>
            </a:br>
            <a:r>
              <a:rPr lang="en-US" sz="2300"/>
              <a:t>of cars consumers demand at each price…</a:t>
            </a:r>
          </a:p>
        </p:txBody>
      </p:sp>
      <p:sp>
        <p:nvSpPr>
          <p:cNvPr id="56343" name="Text Box 23"/>
          <p:cNvSpPr txBox="1">
            <a:spLocks noChangeArrowheads="1"/>
          </p:cNvSpPr>
          <p:nvPr/>
        </p:nvSpPr>
        <p:spPr bwMode="auto">
          <a:xfrm>
            <a:off x="990600" y="4637088"/>
            <a:ext cx="2971800" cy="1154112"/>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t>…which increases the equilibrium price and quantity.</a:t>
            </a:r>
          </a:p>
        </p:txBody>
      </p:sp>
      <p:grpSp>
        <p:nvGrpSpPr>
          <p:cNvPr id="6" name="Group 24"/>
          <p:cNvGrpSpPr>
            <a:grpSpLocks/>
          </p:cNvGrpSpPr>
          <p:nvPr/>
        </p:nvGrpSpPr>
        <p:grpSpPr bwMode="auto">
          <a:xfrm>
            <a:off x="4419600" y="2971800"/>
            <a:ext cx="2590800" cy="2149475"/>
            <a:chOff x="2784" y="1872"/>
            <a:chExt cx="1632" cy="1354"/>
          </a:xfrm>
        </p:grpSpPr>
        <p:grpSp>
          <p:nvGrpSpPr>
            <p:cNvPr id="24588" name="Group 25"/>
            <p:cNvGrpSpPr>
              <a:grpSpLocks/>
            </p:cNvGrpSpPr>
            <p:nvPr/>
          </p:nvGrpSpPr>
          <p:grpSpPr bwMode="auto">
            <a:xfrm>
              <a:off x="2784" y="1872"/>
              <a:ext cx="1439" cy="384"/>
              <a:chOff x="2784" y="1872"/>
              <a:chExt cx="1439" cy="384"/>
            </a:xfrm>
          </p:grpSpPr>
          <p:sp>
            <p:nvSpPr>
              <p:cNvPr id="24593" name="Text Box 26"/>
              <p:cNvSpPr txBox="1">
                <a:spLocks noChangeArrowheads="1"/>
              </p:cNvSpPr>
              <p:nvPr/>
            </p:nvSpPr>
            <p:spPr bwMode="auto">
              <a:xfrm>
                <a:off x="2784" y="1872"/>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2</a:t>
                </a:r>
              </a:p>
            </p:txBody>
          </p:sp>
          <p:sp>
            <p:nvSpPr>
              <p:cNvPr id="24594" name="Line 27"/>
              <p:cNvSpPr>
                <a:spLocks noChangeShapeType="1"/>
              </p:cNvSpPr>
              <p:nvPr/>
            </p:nvSpPr>
            <p:spPr bwMode="auto">
              <a:xfrm flipH="1">
                <a:off x="2985" y="1997"/>
                <a:ext cx="123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28"/>
              <p:cNvSpPr>
                <a:spLocks noChangeShapeType="1"/>
              </p:cNvSpPr>
              <p:nvPr/>
            </p:nvSpPr>
            <p:spPr bwMode="auto">
              <a:xfrm flipV="1">
                <a:off x="3024" y="1997"/>
                <a:ext cx="0" cy="259"/>
              </a:xfrm>
              <a:prstGeom prst="line">
                <a:avLst/>
              </a:prstGeom>
              <a:noFill/>
              <a:ln w="254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24589" name="Group 29"/>
            <p:cNvGrpSpPr>
              <a:grpSpLocks/>
            </p:cNvGrpSpPr>
            <p:nvPr/>
          </p:nvGrpSpPr>
          <p:grpSpPr bwMode="auto">
            <a:xfrm>
              <a:off x="4003" y="2006"/>
              <a:ext cx="413" cy="1220"/>
              <a:chOff x="4003" y="2006"/>
              <a:chExt cx="413" cy="1220"/>
            </a:xfrm>
          </p:grpSpPr>
          <p:sp>
            <p:nvSpPr>
              <p:cNvPr id="24590" name="Text Box 30"/>
              <p:cNvSpPr txBox="1">
                <a:spLocks noChangeArrowheads="1"/>
              </p:cNvSpPr>
              <p:nvPr/>
            </p:nvSpPr>
            <p:spPr bwMode="auto">
              <a:xfrm>
                <a:off x="4176" y="2957"/>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Q</a:t>
                </a:r>
                <a:r>
                  <a:rPr lang="en-US" sz="2200" baseline="-25000">
                    <a:latin typeface="Tahoma" pitchFamily="34" charset="0"/>
                  </a:rPr>
                  <a:t>2</a:t>
                </a:r>
              </a:p>
            </p:txBody>
          </p:sp>
          <p:sp>
            <p:nvSpPr>
              <p:cNvPr id="24591" name="Line 31"/>
              <p:cNvSpPr>
                <a:spLocks noChangeShapeType="1"/>
              </p:cNvSpPr>
              <p:nvPr/>
            </p:nvSpPr>
            <p:spPr bwMode="auto">
              <a:xfrm>
                <a:off x="4253" y="2006"/>
                <a:ext cx="0" cy="96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24592" name="Line 32"/>
              <p:cNvSpPr>
                <a:spLocks noChangeShapeType="1"/>
              </p:cNvSpPr>
              <p:nvPr/>
            </p:nvSpPr>
            <p:spPr bwMode="auto">
              <a:xfrm flipV="1">
                <a:off x="4003" y="2918"/>
                <a:ext cx="240" cy="0"/>
              </a:xfrm>
              <a:prstGeom prst="line">
                <a:avLst/>
              </a:prstGeom>
              <a:noFill/>
              <a:ln w="25400">
                <a:solidFill>
                  <a:srgbClr val="FF0000"/>
                </a:solidFill>
                <a:round/>
                <a:headEnd/>
                <a:tailEnd type="triangle" w="lg" len="med"/>
              </a:ln>
              <a:extLst>
                <a:ext uri="{909E8E84-426E-40dd-AFC4-6F175D3DCCD1}">
                  <a14:hiddenFill xmlns:a14="http://schemas.microsoft.com/office/drawing/2010/main">
                    <a:noFill/>
                  </a14:hiddenFill>
                </a:ext>
              </a:extLst>
            </p:spPr>
            <p:txBody>
              <a:bodyPr bIns="91440"/>
              <a:lstStyle/>
              <a:p>
                <a:endParaRPr lang="en-US"/>
              </a:p>
            </p:txBody>
          </p:sp>
        </p:grpSp>
      </p:grpSp>
      <p:sp>
        <p:nvSpPr>
          <p:cNvPr id="56354" name="Line 34"/>
          <p:cNvSpPr>
            <a:spLocks noChangeShapeType="1"/>
          </p:cNvSpPr>
          <p:nvPr/>
        </p:nvSpPr>
        <p:spPr bwMode="auto">
          <a:xfrm>
            <a:off x="5380038" y="2487613"/>
            <a:ext cx="55245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9" name="Group 3"/>
          <p:cNvGrpSpPr>
            <a:grpSpLocks/>
          </p:cNvGrpSpPr>
          <p:nvPr/>
        </p:nvGrpSpPr>
        <p:grpSpPr bwMode="auto">
          <a:xfrm>
            <a:off x="5715000" y="2011363"/>
            <a:ext cx="2895600" cy="2179637"/>
            <a:chOff x="3600" y="1267"/>
            <a:chExt cx="1824" cy="1373"/>
          </a:xfrm>
        </p:grpSpPr>
        <p:sp>
          <p:nvSpPr>
            <p:cNvPr id="24586" name="Freeform 4"/>
            <p:cNvSpPr>
              <a:spLocks/>
            </p:cNvSpPr>
            <p:nvPr/>
          </p:nvSpPr>
          <p:spPr bwMode="auto">
            <a:xfrm>
              <a:off x="3600" y="1267"/>
              <a:ext cx="1488" cy="1248"/>
            </a:xfrm>
            <a:custGeom>
              <a:avLst/>
              <a:gdLst>
                <a:gd name="T0" fmla="*/ 0 w 672"/>
                <a:gd name="T1" fmla="*/ 0 h 960"/>
                <a:gd name="T2" fmla="*/ 16155 w 672"/>
                <a:gd name="T3" fmla="*/ 2742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7" name="Text Box 5"/>
            <p:cNvSpPr txBox="1">
              <a:spLocks noChangeArrowheads="1"/>
            </p:cNvSpPr>
            <p:nvPr/>
          </p:nvSpPr>
          <p:spPr bwMode="auto">
            <a:xfrm>
              <a:off x="5040" y="2371"/>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solidFill>
                    <a:srgbClr val="FF0000"/>
                  </a:solidFill>
                  <a:latin typeface="Tahoma" pitchFamily="34" charset="0"/>
                </a:rPr>
                <a:t>D</a:t>
              </a:r>
              <a:r>
                <a:rPr lang="en-US" sz="2200" baseline="-25000">
                  <a:solidFill>
                    <a:srgbClr val="FF0000"/>
                  </a:solidFill>
                  <a:latin typeface="Tahoma" pitchFamily="34" charset="0"/>
                </a:rPr>
                <a:t>2</a:t>
              </a:r>
            </a:p>
          </p:txBody>
        </p:sp>
      </p:grpSp>
      <p:sp>
        <p:nvSpPr>
          <p:cNvPr id="24585" name="Rectangle 36"/>
          <p:cNvSpPr>
            <a:spLocks noChangeArrowheads="1"/>
          </p:cNvSpPr>
          <p:nvPr/>
        </p:nvSpPr>
        <p:spPr bwMode="auto">
          <a:xfrm>
            <a:off x="522288" y="1125538"/>
            <a:ext cx="30607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25000"/>
              </a:spcBef>
            </a:pPr>
            <a:r>
              <a:rPr lang="en-US" sz="2600" dirty="0" smtClean="0"/>
              <a:t>Demand </a:t>
            </a:r>
            <a:r>
              <a:rPr lang="en-US" sz="2600" dirty="0"/>
              <a:t>equation:</a:t>
            </a:r>
          </a:p>
          <a:p>
            <a:pPr algn="ctr">
              <a:lnSpc>
                <a:spcPct val="105000"/>
              </a:lnSpc>
              <a:spcBef>
                <a:spcPct val="25000"/>
              </a:spcBef>
            </a:pPr>
            <a:r>
              <a:rPr lang="en-US" sz="2600" b="1" i="1" dirty="0">
                <a:latin typeface="Tahoma" pitchFamily="34" charset="0"/>
              </a:rPr>
              <a:t>Q</a:t>
            </a:r>
            <a:r>
              <a:rPr lang="en-US" sz="800" b="1" i="1" dirty="0">
                <a:latin typeface="Tahoma" pitchFamily="34" charset="0"/>
              </a:rPr>
              <a:t> </a:t>
            </a:r>
            <a:r>
              <a:rPr lang="en-US" sz="2600" b="1" i="1" baseline="30000" dirty="0">
                <a:latin typeface="Tahoma" pitchFamily="34" charset="0"/>
              </a:rPr>
              <a:t>d</a:t>
            </a:r>
            <a:r>
              <a:rPr lang="en-US" sz="2600" dirty="0"/>
              <a:t> = </a:t>
            </a:r>
            <a:r>
              <a:rPr lang="en-US" sz="2600" b="1" i="1" dirty="0">
                <a:latin typeface="Tahoma" pitchFamily="34" charset="0"/>
              </a:rPr>
              <a:t>D</a:t>
            </a:r>
            <a:r>
              <a:rPr lang="en-US" sz="800" b="1" i="1" dirty="0">
                <a:latin typeface="Tahoma" pitchFamily="34" charset="0"/>
              </a:rPr>
              <a:t> </a:t>
            </a:r>
            <a:r>
              <a:rPr lang="en-US" sz="2600" dirty="0"/>
              <a:t>(</a:t>
            </a:r>
            <a:r>
              <a:rPr lang="en-US" sz="2600" b="1" i="1" dirty="0">
                <a:latin typeface="Tahoma" pitchFamily="34" charset="0"/>
              </a:rPr>
              <a:t>P</a:t>
            </a:r>
            <a:r>
              <a:rPr lang="en-US" sz="2600" dirty="0">
                <a:latin typeface="Tahoma" pitchFamily="34" charset="0"/>
              </a:rPr>
              <a:t>,</a:t>
            </a:r>
            <a:r>
              <a:rPr lang="en-US" sz="2600" b="1" i="1" dirty="0">
                <a:latin typeface="Tahoma" pitchFamily="34" charset="0"/>
              </a:rPr>
              <a:t>Y</a:t>
            </a:r>
            <a:r>
              <a:rPr lang="en-US" sz="2600" dirty="0"/>
              <a:t> )</a:t>
            </a:r>
          </a:p>
        </p:txBody>
      </p:sp>
    </p:spTree>
    <p:extLst>
      <p:ext uri="{BB962C8B-B14F-4D97-AF65-F5344CB8AC3E}">
        <p14:creationId xmlns:p14="http://schemas.microsoft.com/office/powerpoint/2010/main" val="37580395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42"/>
                                        </p:tgtEl>
                                        <p:attrNameLst>
                                          <p:attrName>style.visibility</p:attrName>
                                        </p:attrNameLst>
                                      </p:cBhvr>
                                      <p:to>
                                        <p:strVal val="visible"/>
                                      </p:to>
                                    </p:set>
                                    <p:animEffect transition="in" filter="fade">
                                      <p:cBhvr>
                                        <p:cTn id="7" dur="500"/>
                                        <p:tgtEl>
                                          <p:spTgt spid="56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54"/>
                                        </p:tgtEl>
                                        <p:attrNameLst>
                                          <p:attrName>style.visibility</p:attrName>
                                        </p:attrNameLst>
                                      </p:cBhvr>
                                      <p:to>
                                        <p:strVal val="visible"/>
                                      </p:to>
                                    </p:set>
                                    <p:animEffect transition="in" filter="wipe(left)">
                                      <p:cBhvr>
                                        <p:cTn id="12" dur="500"/>
                                        <p:tgtEl>
                                          <p:spTgt spid="56354"/>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Righ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6343"/>
                                        </p:tgtEl>
                                        <p:attrNameLst>
                                          <p:attrName>style.visibility</p:attrName>
                                        </p:attrNameLst>
                                      </p:cBhvr>
                                      <p:to>
                                        <p:strVal val="visible"/>
                                      </p:to>
                                    </p:set>
                                    <p:animEffect transition="in" filter="fade">
                                      <p:cBhvr>
                                        <p:cTn id="21" dur="500"/>
                                        <p:tgtEl>
                                          <p:spTgt spid="563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upRigh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2" grpId="0" animBg="1" autoUpdateAnimBg="0"/>
      <p:bldP spid="56343" grpId="0" animBg="1" autoUpdateAnimBg="0"/>
      <p:bldP spid="563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sz="3200" dirty="0" smtClean="0"/>
              <a:t>The </a:t>
            </a:r>
            <a:r>
              <a:rPr lang="en-US" sz="3200" dirty="0" smtClean="0"/>
              <a:t>effects </a:t>
            </a:r>
            <a:r>
              <a:rPr lang="en-US" sz="3200" dirty="0" smtClean="0"/>
              <a:t>of a </a:t>
            </a:r>
            <a:r>
              <a:rPr lang="en-US" sz="3200" dirty="0" smtClean="0"/>
              <a:t>steel price increase</a:t>
            </a:r>
            <a:endParaRPr lang="en-US" sz="3200" dirty="0" smtClean="0">
              <a:solidFill>
                <a:schemeClr val="tx1"/>
              </a:solidFill>
            </a:endParaRPr>
          </a:p>
        </p:txBody>
      </p:sp>
      <p:grpSp>
        <p:nvGrpSpPr>
          <p:cNvPr id="25603" name="Group 3"/>
          <p:cNvGrpSpPr>
            <a:grpSpLocks/>
          </p:cNvGrpSpPr>
          <p:nvPr/>
        </p:nvGrpSpPr>
        <p:grpSpPr bwMode="auto">
          <a:xfrm>
            <a:off x="3581400" y="1371600"/>
            <a:ext cx="5105400" cy="4191000"/>
            <a:chOff x="2256" y="864"/>
            <a:chExt cx="3216" cy="2640"/>
          </a:xfrm>
        </p:grpSpPr>
        <p:grpSp>
          <p:nvGrpSpPr>
            <p:cNvPr id="25620" name="Group 4"/>
            <p:cNvGrpSpPr>
              <a:grpSpLocks/>
            </p:cNvGrpSpPr>
            <p:nvPr/>
          </p:nvGrpSpPr>
          <p:grpSpPr bwMode="auto">
            <a:xfrm>
              <a:off x="2256" y="864"/>
              <a:ext cx="3216" cy="2640"/>
              <a:chOff x="2256" y="864"/>
              <a:chExt cx="3216" cy="2640"/>
            </a:xfrm>
          </p:grpSpPr>
          <p:sp>
            <p:nvSpPr>
              <p:cNvPr id="25631" name="Line 5"/>
              <p:cNvSpPr>
                <a:spLocks noChangeShapeType="1"/>
              </p:cNvSpPr>
              <p:nvPr/>
            </p:nvSpPr>
            <p:spPr bwMode="auto">
              <a:xfrm>
                <a:off x="2976" y="1152"/>
                <a:ext cx="0" cy="18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Line 6"/>
              <p:cNvSpPr>
                <a:spLocks noChangeShapeType="1"/>
              </p:cNvSpPr>
              <p:nvPr/>
            </p:nvSpPr>
            <p:spPr bwMode="auto">
              <a:xfrm>
                <a:off x="2976" y="2976"/>
                <a:ext cx="19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3" name="Text Box 7"/>
              <p:cNvSpPr txBox="1">
                <a:spLocks noChangeArrowheads="1"/>
              </p:cNvSpPr>
              <p:nvPr/>
            </p:nvSpPr>
            <p:spPr bwMode="auto">
              <a:xfrm>
                <a:off x="4656" y="2794"/>
                <a:ext cx="8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Q</a:t>
                </a:r>
                <a:r>
                  <a:rPr lang="en-US" sz="2200">
                    <a:latin typeface="Tahoma" pitchFamily="34" charset="0"/>
                  </a:rPr>
                  <a:t> Quantity of cars</a:t>
                </a:r>
              </a:p>
            </p:txBody>
          </p:sp>
          <p:sp>
            <p:nvSpPr>
              <p:cNvPr id="25634" name="Text Box 8"/>
              <p:cNvSpPr txBox="1">
                <a:spLocks noChangeArrowheads="1"/>
              </p:cNvSpPr>
              <p:nvPr/>
            </p:nvSpPr>
            <p:spPr bwMode="auto">
              <a:xfrm>
                <a:off x="2256" y="864"/>
                <a:ext cx="720"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400" b="1" i="1" dirty="0" smtClean="0">
                    <a:latin typeface="Tahoma" pitchFamily="34" charset="0"/>
                  </a:rPr>
                  <a:t>P </a:t>
                </a:r>
                <a:r>
                  <a:rPr lang="en-US" sz="2200" dirty="0" smtClean="0">
                    <a:latin typeface="Tahoma" pitchFamily="34" charset="0"/>
                  </a:rPr>
                  <a:t> </a:t>
                </a:r>
                <a:r>
                  <a:rPr lang="en-US" sz="2200" dirty="0">
                    <a:latin typeface="Tahoma" pitchFamily="34" charset="0"/>
                  </a:rPr>
                  <a:t/>
                </a:r>
                <a:br>
                  <a:rPr lang="en-US" sz="2200" dirty="0">
                    <a:latin typeface="Tahoma" pitchFamily="34" charset="0"/>
                  </a:rPr>
                </a:br>
                <a:r>
                  <a:rPr lang="en-US" sz="2200" dirty="0">
                    <a:latin typeface="Tahoma" pitchFamily="34" charset="0"/>
                  </a:rPr>
                  <a:t>Price </a:t>
                </a:r>
                <a:br>
                  <a:rPr lang="en-US" sz="2200" dirty="0">
                    <a:latin typeface="Tahoma" pitchFamily="34" charset="0"/>
                  </a:rPr>
                </a:br>
                <a:r>
                  <a:rPr lang="en-US" sz="2200" dirty="0">
                    <a:latin typeface="Tahoma" pitchFamily="34" charset="0"/>
                  </a:rPr>
                  <a:t>of cars</a:t>
                </a:r>
              </a:p>
            </p:txBody>
          </p:sp>
        </p:grpSp>
        <p:grpSp>
          <p:nvGrpSpPr>
            <p:cNvPr id="25621" name="Group 9"/>
            <p:cNvGrpSpPr>
              <a:grpSpLocks/>
            </p:cNvGrpSpPr>
            <p:nvPr/>
          </p:nvGrpSpPr>
          <p:grpSpPr bwMode="auto">
            <a:xfrm>
              <a:off x="3264" y="1248"/>
              <a:ext cx="1589" cy="1488"/>
              <a:chOff x="3072" y="1680"/>
              <a:chExt cx="1589" cy="1488"/>
            </a:xfrm>
          </p:grpSpPr>
          <p:sp>
            <p:nvSpPr>
              <p:cNvPr id="25629" name="Freeform 10"/>
              <p:cNvSpPr>
                <a:spLocks/>
              </p:cNvSpPr>
              <p:nvPr/>
            </p:nvSpPr>
            <p:spPr bwMode="auto">
              <a:xfrm flipH="1">
                <a:off x="3072" y="1896"/>
                <a:ext cx="1387" cy="1272"/>
              </a:xfrm>
              <a:custGeom>
                <a:avLst/>
                <a:gdLst>
                  <a:gd name="T0" fmla="*/ 0 w 672"/>
                  <a:gd name="T1" fmla="*/ 0 h 960"/>
                  <a:gd name="T2" fmla="*/ 12196 w 672"/>
                  <a:gd name="T3" fmla="*/ 2959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rIns="0" bIns="91440"/>
              <a:lstStyle/>
              <a:p>
                <a:endParaRPr lang="en-US"/>
              </a:p>
            </p:txBody>
          </p:sp>
          <p:sp>
            <p:nvSpPr>
              <p:cNvPr id="25630" name="Text Box 11"/>
              <p:cNvSpPr txBox="1">
                <a:spLocks noChangeArrowheads="1"/>
              </p:cNvSpPr>
              <p:nvPr/>
            </p:nvSpPr>
            <p:spPr bwMode="auto">
              <a:xfrm flipH="1">
                <a:off x="4376" y="1680"/>
                <a:ext cx="28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S</a:t>
                </a:r>
                <a:r>
                  <a:rPr lang="en-US" sz="2200" baseline="-25000">
                    <a:latin typeface="Tahoma" pitchFamily="34" charset="0"/>
                  </a:rPr>
                  <a:t>1</a:t>
                </a:r>
                <a:endParaRPr lang="en-US" sz="2200" b="1" i="1">
                  <a:latin typeface="Tahoma" pitchFamily="34" charset="0"/>
                </a:endParaRPr>
              </a:p>
            </p:txBody>
          </p:sp>
        </p:grpSp>
        <p:grpSp>
          <p:nvGrpSpPr>
            <p:cNvPr id="25622" name="Group 12"/>
            <p:cNvGrpSpPr>
              <a:grpSpLocks/>
            </p:cNvGrpSpPr>
            <p:nvPr/>
          </p:nvGrpSpPr>
          <p:grpSpPr bwMode="auto">
            <a:xfrm>
              <a:off x="3168" y="1411"/>
              <a:ext cx="1824" cy="1373"/>
              <a:chOff x="3168" y="1411"/>
              <a:chExt cx="1824" cy="1373"/>
            </a:xfrm>
          </p:grpSpPr>
          <p:sp>
            <p:nvSpPr>
              <p:cNvPr id="25627" name="Freeform 13"/>
              <p:cNvSpPr>
                <a:spLocks/>
              </p:cNvSpPr>
              <p:nvPr/>
            </p:nvSpPr>
            <p:spPr bwMode="auto">
              <a:xfrm>
                <a:off x="3168" y="1411"/>
                <a:ext cx="1488" cy="1248"/>
              </a:xfrm>
              <a:custGeom>
                <a:avLst/>
                <a:gdLst>
                  <a:gd name="T0" fmla="*/ 0 w 672"/>
                  <a:gd name="T1" fmla="*/ 0 h 960"/>
                  <a:gd name="T2" fmla="*/ 16155 w 672"/>
                  <a:gd name="T3" fmla="*/ 2742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8" name="Text Box 14"/>
              <p:cNvSpPr txBox="1">
                <a:spLocks noChangeArrowheads="1"/>
              </p:cNvSpPr>
              <p:nvPr/>
            </p:nvSpPr>
            <p:spPr bwMode="auto">
              <a:xfrm>
                <a:off x="4656" y="251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D</a:t>
                </a:r>
                <a:endParaRPr lang="en-US" sz="2200" baseline="-25000">
                  <a:latin typeface="Tahoma" pitchFamily="34" charset="0"/>
                </a:endParaRPr>
              </a:p>
            </p:txBody>
          </p:sp>
        </p:grpSp>
        <p:sp>
          <p:nvSpPr>
            <p:cNvPr id="25623" name="Line 15"/>
            <p:cNvSpPr>
              <a:spLocks noChangeShapeType="1"/>
            </p:cNvSpPr>
            <p:nvPr/>
          </p:nvSpPr>
          <p:spPr bwMode="auto">
            <a:xfrm flipH="1">
              <a:off x="2966" y="2276"/>
              <a:ext cx="100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16"/>
            <p:cNvSpPr>
              <a:spLocks noChangeShapeType="1"/>
            </p:cNvSpPr>
            <p:nvPr/>
          </p:nvSpPr>
          <p:spPr bwMode="auto">
            <a:xfrm>
              <a:off x="3984" y="2256"/>
              <a:ext cx="0" cy="72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Text Box 17"/>
            <p:cNvSpPr txBox="1">
              <a:spLocks noChangeArrowheads="1"/>
            </p:cNvSpPr>
            <p:nvPr/>
          </p:nvSpPr>
          <p:spPr bwMode="auto">
            <a:xfrm>
              <a:off x="3888" y="2957"/>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Q</a:t>
              </a:r>
              <a:r>
                <a:rPr lang="en-US" sz="2200" baseline="-25000">
                  <a:latin typeface="Tahoma" pitchFamily="34" charset="0"/>
                </a:rPr>
                <a:t>1</a:t>
              </a:r>
            </a:p>
          </p:txBody>
        </p:sp>
        <p:sp>
          <p:nvSpPr>
            <p:cNvPr id="25626" name="Text Box 18"/>
            <p:cNvSpPr txBox="1">
              <a:spLocks noChangeArrowheads="1"/>
            </p:cNvSpPr>
            <p:nvPr/>
          </p:nvSpPr>
          <p:spPr bwMode="auto">
            <a:xfrm>
              <a:off x="2784" y="2160"/>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1</a:t>
              </a:r>
            </a:p>
          </p:txBody>
        </p:sp>
      </p:grpSp>
      <p:sp>
        <p:nvSpPr>
          <p:cNvPr id="58387" name="Text Box 19"/>
          <p:cNvSpPr txBox="1">
            <a:spLocks noChangeArrowheads="1"/>
          </p:cNvSpPr>
          <p:nvPr/>
        </p:nvSpPr>
        <p:spPr bwMode="auto">
          <a:xfrm>
            <a:off x="381000" y="2590800"/>
            <a:ext cx="3276600" cy="150495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dirty="0"/>
              <a:t>An increase in </a:t>
            </a:r>
            <a:r>
              <a:rPr lang="en-US" sz="2300" b="1" i="1" dirty="0" smtClean="0">
                <a:latin typeface="Tahoma" pitchFamily="34" charset="0"/>
              </a:rPr>
              <a:t>P</a:t>
            </a:r>
            <a:r>
              <a:rPr lang="en-US" sz="2300" baseline="-25000" dirty="0" smtClean="0">
                <a:latin typeface="Tahoma" pitchFamily="34" charset="0"/>
              </a:rPr>
              <a:t>s</a:t>
            </a:r>
            <a:r>
              <a:rPr lang="en-US" sz="2300" dirty="0" smtClean="0"/>
              <a:t> reduces </a:t>
            </a:r>
            <a:r>
              <a:rPr lang="en-US" sz="2300" dirty="0"/>
              <a:t>the quantity of cars producers supply at each price…</a:t>
            </a:r>
          </a:p>
        </p:txBody>
      </p:sp>
      <p:sp>
        <p:nvSpPr>
          <p:cNvPr id="58388" name="Text Box 20"/>
          <p:cNvSpPr txBox="1">
            <a:spLocks noChangeArrowheads="1"/>
          </p:cNvSpPr>
          <p:nvPr/>
        </p:nvSpPr>
        <p:spPr bwMode="auto">
          <a:xfrm>
            <a:off x="914400" y="4572000"/>
            <a:ext cx="3048000" cy="1154113"/>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t>…which increases the market price and reduces the quantity.</a:t>
            </a:r>
          </a:p>
        </p:txBody>
      </p:sp>
      <p:grpSp>
        <p:nvGrpSpPr>
          <p:cNvPr id="6" name="Group 21"/>
          <p:cNvGrpSpPr>
            <a:grpSpLocks/>
          </p:cNvGrpSpPr>
          <p:nvPr/>
        </p:nvGrpSpPr>
        <p:grpSpPr bwMode="auto">
          <a:xfrm>
            <a:off x="4419600" y="3017838"/>
            <a:ext cx="1874838" cy="2087562"/>
            <a:chOff x="2784" y="1901"/>
            <a:chExt cx="1181" cy="1315"/>
          </a:xfrm>
        </p:grpSpPr>
        <p:grpSp>
          <p:nvGrpSpPr>
            <p:cNvPr id="25612" name="Group 22"/>
            <p:cNvGrpSpPr>
              <a:grpSpLocks/>
            </p:cNvGrpSpPr>
            <p:nvPr/>
          </p:nvGrpSpPr>
          <p:grpSpPr bwMode="auto">
            <a:xfrm>
              <a:off x="2784" y="1901"/>
              <a:ext cx="911" cy="384"/>
              <a:chOff x="2784" y="1901"/>
              <a:chExt cx="911" cy="384"/>
            </a:xfrm>
          </p:grpSpPr>
          <p:sp>
            <p:nvSpPr>
              <p:cNvPr id="25617" name="Text Box 23"/>
              <p:cNvSpPr txBox="1">
                <a:spLocks noChangeArrowheads="1"/>
              </p:cNvSpPr>
              <p:nvPr/>
            </p:nvSpPr>
            <p:spPr bwMode="auto">
              <a:xfrm>
                <a:off x="2784" y="1901"/>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P</a:t>
                </a:r>
                <a:r>
                  <a:rPr lang="en-US" sz="2200" baseline="-25000">
                    <a:latin typeface="Tahoma" pitchFamily="34" charset="0"/>
                  </a:rPr>
                  <a:t>2</a:t>
                </a:r>
              </a:p>
            </p:txBody>
          </p:sp>
          <p:sp>
            <p:nvSpPr>
              <p:cNvPr id="25618" name="Line 24"/>
              <p:cNvSpPr>
                <a:spLocks noChangeShapeType="1"/>
              </p:cNvSpPr>
              <p:nvPr/>
            </p:nvSpPr>
            <p:spPr bwMode="auto">
              <a:xfrm flipH="1">
                <a:off x="2985" y="2026"/>
                <a:ext cx="71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25"/>
              <p:cNvSpPr>
                <a:spLocks noChangeShapeType="1"/>
              </p:cNvSpPr>
              <p:nvPr/>
            </p:nvSpPr>
            <p:spPr bwMode="auto">
              <a:xfrm flipV="1">
                <a:off x="3024" y="2026"/>
                <a:ext cx="0" cy="259"/>
              </a:xfrm>
              <a:prstGeom prst="line">
                <a:avLst/>
              </a:prstGeom>
              <a:noFill/>
              <a:ln w="254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25613" name="Group 26"/>
            <p:cNvGrpSpPr>
              <a:grpSpLocks/>
            </p:cNvGrpSpPr>
            <p:nvPr/>
          </p:nvGrpSpPr>
          <p:grpSpPr bwMode="auto">
            <a:xfrm>
              <a:off x="3600" y="2016"/>
              <a:ext cx="365" cy="1200"/>
              <a:chOff x="3600" y="2016"/>
              <a:chExt cx="365" cy="1200"/>
            </a:xfrm>
          </p:grpSpPr>
          <p:sp>
            <p:nvSpPr>
              <p:cNvPr id="25614" name="Text Box 27"/>
              <p:cNvSpPr txBox="1">
                <a:spLocks noChangeArrowheads="1"/>
              </p:cNvSpPr>
              <p:nvPr/>
            </p:nvSpPr>
            <p:spPr bwMode="auto">
              <a:xfrm>
                <a:off x="3600" y="2947"/>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Q</a:t>
                </a:r>
                <a:r>
                  <a:rPr lang="en-US" sz="2200" baseline="-25000">
                    <a:latin typeface="Tahoma" pitchFamily="34" charset="0"/>
                  </a:rPr>
                  <a:t>2</a:t>
                </a:r>
              </a:p>
            </p:txBody>
          </p:sp>
          <p:sp>
            <p:nvSpPr>
              <p:cNvPr id="25615" name="Line 28"/>
              <p:cNvSpPr>
                <a:spLocks noChangeShapeType="1"/>
              </p:cNvSpPr>
              <p:nvPr/>
            </p:nvSpPr>
            <p:spPr bwMode="auto">
              <a:xfrm>
                <a:off x="3696" y="2016"/>
                <a:ext cx="0" cy="96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25616" name="Line 29"/>
              <p:cNvSpPr>
                <a:spLocks noChangeShapeType="1"/>
              </p:cNvSpPr>
              <p:nvPr/>
            </p:nvSpPr>
            <p:spPr bwMode="auto">
              <a:xfrm flipH="1" flipV="1">
                <a:off x="3687" y="2900"/>
                <a:ext cx="278" cy="0"/>
              </a:xfrm>
              <a:prstGeom prst="line">
                <a:avLst/>
              </a:prstGeom>
              <a:noFill/>
              <a:ln w="25400">
                <a:solidFill>
                  <a:srgbClr val="FF0000"/>
                </a:solidFill>
                <a:round/>
                <a:headEnd/>
                <a:tailEnd type="triangle" w="lg" len="med"/>
              </a:ln>
              <a:extLst>
                <a:ext uri="{909E8E84-426E-40dd-AFC4-6F175D3DCCD1}">
                  <a14:hiddenFill xmlns:a14="http://schemas.microsoft.com/office/drawing/2010/main">
                    <a:noFill/>
                  </a14:hiddenFill>
                </a:ext>
              </a:extLst>
            </p:spPr>
            <p:txBody>
              <a:bodyPr bIns="91440"/>
              <a:lstStyle/>
              <a:p>
                <a:endParaRPr lang="en-US"/>
              </a:p>
            </p:txBody>
          </p:sp>
        </p:grpSp>
      </p:grpSp>
      <p:grpSp>
        <p:nvGrpSpPr>
          <p:cNvPr id="9" name="Group 30"/>
          <p:cNvGrpSpPr>
            <a:grpSpLocks/>
          </p:cNvGrpSpPr>
          <p:nvPr/>
        </p:nvGrpSpPr>
        <p:grpSpPr bwMode="auto">
          <a:xfrm>
            <a:off x="4800600" y="1524000"/>
            <a:ext cx="2517775" cy="2362200"/>
            <a:chOff x="3264" y="1248"/>
            <a:chExt cx="1586" cy="1488"/>
          </a:xfrm>
        </p:grpSpPr>
        <p:sp>
          <p:nvSpPr>
            <p:cNvPr id="25610" name="Freeform 31"/>
            <p:cNvSpPr>
              <a:spLocks/>
            </p:cNvSpPr>
            <p:nvPr/>
          </p:nvSpPr>
          <p:spPr bwMode="auto">
            <a:xfrm flipH="1">
              <a:off x="3264" y="1464"/>
              <a:ext cx="1387" cy="1272"/>
            </a:xfrm>
            <a:custGeom>
              <a:avLst/>
              <a:gdLst>
                <a:gd name="T0" fmla="*/ 0 w 672"/>
                <a:gd name="T1" fmla="*/ 0 h 960"/>
                <a:gd name="T2" fmla="*/ 12196 w 672"/>
                <a:gd name="T3" fmla="*/ 2959 h 960"/>
                <a:gd name="T4" fmla="*/ 0 60000 65536"/>
                <a:gd name="T5" fmla="*/ 0 60000 65536"/>
                <a:gd name="T6" fmla="*/ 0 w 672"/>
                <a:gd name="T7" fmla="*/ 0 h 960"/>
                <a:gd name="T8" fmla="*/ 672 w 672"/>
                <a:gd name="T9" fmla="*/ 960 h 960"/>
              </a:gdLst>
              <a:ahLst/>
              <a:cxnLst>
                <a:cxn ang="T4">
                  <a:pos x="T0" y="T1"/>
                </a:cxn>
                <a:cxn ang="T5">
                  <a:pos x="T2" y="T3"/>
                </a:cxn>
              </a:cxnLst>
              <a:rect l="T6" t="T7" r="T8" b="T9"/>
              <a:pathLst>
                <a:path w="672" h="960">
                  <a:moveTo>
                    <a:pt x="0" y="0"/>
                  </a:moveTo>
                  <a:cubicBezTo>
                    <a:pt x="172" y="372"/>
                    <a:pt x="344" y="744"/>
                    <a:pt x="672" y="96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Ins="0" bIns="91440"/>
            <a:lstStyle/>
            <a:p>
              <a:endParaRPr lang="en-US"/>
            </a:p>
          </p:txBody>
        </p:sp>
        <p:sp>
          <p:nvSpPr>
            <p:cNvPr id="25611" name="Text Box 32"/>
            <p:cNvSpPr txBox="1">
              <a:spLocks noChangeArrowheads="1"/>
            </p:cNvSpPr>
            <p:nvPr/>
          </p:nvSpPr>
          <p:spPr bwMode="auto">
            <a:xfrm flipH="1">
              <a:off x="4565" y="1248"/>
              <a:ext cx="28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solidFill>
                    <a:srgbClr val="FF0000"/>
                  </a:solidFill>
                  <a:latin typeface="Tahoma" pitchFamily="34" charset="0"/>
                </a:rPr>
                <a:t>S</a:t>
              </a:r>
              <a:r>
                <a:rPr lang="en-US" sz="2200" baseline="-25000">
                  <a:solidFill>
                    <a:srgbClr val="FF0000"/>
                  </a:solidFill>
                  <a:latin typeface="Tahoma" pitchFamily="34" charset="0"/>
                </a:rPr>
                <a:t>2</a:t>
              </a:r>
            </a:p>
          </p:txBody>
        </p:sp>
      </p:grpSp>
      <p:sp>
        <p:nvSpPr>
          <p:cNvPr id="58402" name="Line 34"/>
          <p:cNvSpPr>
            <a:spLocks noChangeShapeType="1"/>
          </p:cNvSpPr>
          <p:nvPr/>
        </p:nvSpPr>
        <p:spPr bwMode="auto">
          <a:xfrm rot="10800000">
            <a:off x="6507163" y="2636838"/>
            <a:ext cx="552450"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5609" name="Rectangle 36"/>
          <p:cNvSpPr>
            <a:spLocks noChangeArrowheads="1"/>
          </p:cNvSpPr>
          <p:nvPr/>
        </p:nvSpPr>
        <p:spPr bwMode="auto">
          <a:xfrm>
            <a:off x="419100" y="1141413"/>
            <a:ext cx="30607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05000"/>
              </a:lnSpc>
              <a:spcBef>
                <a:spcPct val="25000"/>
              </a:spcBef>
            </a:pPr>
            <a:r>
              <a:rPr lang="en-US" sz="2600" dirty="0" smtClean="0"/>
              <a:t>Supply </a:t>
            </a:r>
            <a:r>
              <a:rPr lang="en-US" sz="2600" dirty="0"/>
              <a:t>equation:</a:t>
            </a:r>
          </a:p>
          <a:p>
            <a:pPr algn="ctr">
              <a:lnSpc>
                <a:spcPct val="105000"/>
              </a:lnSpc>
              <a:spcBef>
                <a:spcPct val="25000"/>
              </a:spcBef>
            </a:pPr>
            <a:r>
              <a:rPr lang="en-US" sz="2600" b="1" i="1" dirty="0">
                <a:latin typeface="Tahoma" pitchFamily="34" charset="0"/>
              </a:rPr>
              <a:t>Q</a:t>
            </a:r>
            <a:r>
              <a:rPr lang="en-US" sz="800" b="1" i="1" dirty="0">
                <a:latin typeface="Tahoma" pitchFamily="34" charset="0"/>
              </a:rPr>
              <a:t> </a:t>
            </a:r>
            <a:r>
              <a:rPr lang="en-US" sz="2600" b="1" i="1" baseline="30000" dirty="0">
                <a:latin typeface="Tahoma" pitchFamily="34" charset="0"/>
              </a:rPr>
              <a:t>s</a:t>
            </a:r>
            <a:r>
              <a:rPr lang="en-US" sz="2600" dirty="0"/>
              <a:t> = </a:t>
            </a:r>
            <a:r>
              <a:rPr lang="en-US" sz="2600" b="1" i="1" dirty="0">
                <a:latin typeface="Tahoma" pitchFamily="34" charset="0"/>
              </a:rPr>
              <a:t>S</a:t>
            </a:r>
            <a:r>
              <a:rPr lang="en-US" sz="800" b="1" i="1" dirty="0">
                <a:latin typeface="Tahoma" pitchFamily="34" charset="0"/>
              </a:rPr>
              <a:t> </a:t>
            </a:r>
            <a:r>
              <a:rPr lang="en-US" sz="2600" dirty="0"/>
              <a:t>(</a:t>
            </a:r>
            <a:r>
              <a:rPr lang="en-US" sz="2600" b="1" i="1" dirty="0">
                <a:latin typeface="Tahoma" pitchFamily="34" charset="0"/>
              </a:rPr>
              <a:t>P</a:t>
            </a:r>
            <a:r>
              <a:rPr lang="en-US" sz="2600" dirty="0">
                <a:latin typeface="Tahoma" pitchFamily="34" charset="0"/>
              </a:rPr>
              <a:t>,</a:t>
            </a:r>
            <a:r>
              <a:rPr lang="en-US" sz="2600" b="1" i="1" dirty="0">
                <a:latin typeface="Tahoma" pitchFamily="34" charset="0"/>
              </a:rPr>
              <a:t>P</a:t>
            </a:r>
            <a:r>
              <a:rPr lang="en-US" sz="2600" b="1" i="1" baseline="-25000" dirty="0">
                <a:latin typeface="Tahoma" pitchFamily="34" charset="0"/>
              </a:rPr>
              <a:t>S</a:t>
            </a:r>
            <a:r>
              <a:rPr lang="en-US" sz="2600" dirty="0"/>
              <a:t> )</a:t>
            </a:r>
          </a:p>
        </p:txBody>
      </p:sp>
    </p:spTree>
    <p:extLst>
      <p:ext uri="{BB962C8B-B14F-4D97-AF65-F5344CB8AC3E}">
        <p14:creationId xmlns:p14="http://schemas.microsoft.com/office/powerpoint/2010/main" val="30684073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87"/>
                                        </p:tgtEl>
                                        <p:attrNameLst>
                                          <p:attrName>style.visibility</p:attrName>
                                        </p:attrNameLst>
                                      </p:cBhvr>
                                      <p:to>
                                        <p:strVal val="visible"/>
                                      </p:to>
                                    </p:set>
                                    <p:animEffect transition="in" filter="fade">
                                      <p:cBhvr>
                                        <p:cTn id="7" dur="500"/>
                                        <p:tgtEl>
                                          <p:spTgt spid="58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8402"/>
                                        </p:tgtEl>
                                        <p:attrNameLst>
                                          <p:attrName>style.visibility</p:attrName>
                                        </p:attrNameLst>
                                      </p:cBhvr>
                                      <p:to>
                                        <p:strVal val="visible"/>
                                      </p:to>
                                    </p:set>
                                    <p:animEffect transition="in" filter="wipe(right)">
                                      <p:cBhvr>
                                        <p:cTn id="12" dur="500"/>
                                        <p:tgtEl>
                                          <p:spTgt spid="58402"/>
                                        </p:tgtEl>
                                      </p:cBhvr>
                                    </p:animEffect>
                                  </p:childTnLst>
                                </p:cTn>
                              </p:par>
                            </p:childTnLst>
                          </p:cTn>
                        </p:par>
                        <p:par>
                          <p:cTn id="13" fill="hold" nodeType="afterGroup">
                            <p:stCondLst>
                              <p:cond delay="500"/>
                            </p:stCondLst>
                            <p:childTnLst>
                              <p:par>
                                <p:cTn id="14" presetID="18" presetClass="entr" presetSubtype="3"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upRigh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8388"/>
                                        </p:tgtEl>
                                        <p:attrNameLst>
                                          <p:attrName>style.visibility</p:attrName>
                                        </p:attrNameLst>
                                      </p:cBhvr>
                                      <p:to>
                                        <p:strVal val="visible"/>
                                      </p:to>
                                    </p:set>
                                    <p:animEffect transition="in" filter="fade">
                                      <p:cBhvr>
                                        <p:cTn id="21" dur="500"/>
                                        <p:tgtEl>
                                          <p:spTgt spid="583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up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7" grpId="0" animBg="1" autoUpdateAnimBg="0"/>
      <p:bldP spid="58388" grpId="0" animBg="1" autoUpdateAnimBg="0"/>
      <p:bldP spid="5840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6"/>
          <p:cNvSpPr>
            <a:spLocks noGrp="1" noChangeArrowheads="1"/>
          </p:cNvSpPr>
          <p:nvPr>
            <p:ph type="title" idx="4294967295"/>
          </p:nvPr>
        </p:nvSpPr>
        <p:spPr/>
        <p:txBody>
          <a:bodyPr/>
          <a:lstStyle/>
          <a:p>
            <a:pPr eaLnBrk="1" hangingPunct="1"/>
            <a:r>
              <a:rPr lang="en-US" dirty="0" smtClean="0"/>
              <a:t>Endogenous vs. </a:t>
            </a:r>
            <a:r>
              <a:rPr lang="en-US" dirty="0" smtClean="0"/>
              <a:t>exogenous variables</a:t>
            </a:r>
            <a:endParaRPr lang="en-US" dirty="0" smtClean="0"/>
          </a:p>
        </p:txBody>
      </p:sp>
      <p:sp>
        <p:nvSpPr>
          <p:cNvPr id="24579" name="Rectangle 7"/>
          <p:cNvSpPr>
            <a:spLocks noGrp="1" noChangeArrowheads="1"/>
          </p:cNvSpPr>
          <p:nvPr>
            <p:ph type="body" idx="4294967295"/>
          </p:nvPr>
        </p:nvSpPr>
        <p:spPr>
          <a:xfrm>
            <a:off x="457200" y="1392238"/>
            <a:ext cx="8229600" cy="4918075"/>
          </a:xfrm>
        </p:spPr>
        <p:txBody>
          <a:bodyPr/>
          <a:lstStyle/>
          <a:p>
            <a:pPr eaLnBrk="1" hangingPunct="1">
              <a:spcBef>
                <a:spcPct val="40000"/>
              </a:spcBef>
            </a:pPr>
            <a:r>
              <a:rPr lang="en-US" dirty="0" smtClean="0"/>
              <a:t>The values of </a:t>
            </a:r>
            <a:r>
              <a:rPr lang="en-US" b="1" dirty="0" smtClean="0">
                <a:solidFill>
                  <a:srgbClr val="C00000"/>
                </a:solidFill>
              </a:rPr>
              <a:t>endogenous</a:t>
            </a:r>
            <a:r>
              <a:rPr lang="en-US" dirty="0" smtClean="0"/>
              <a:t> </a:t>
            </a:r>
            <a:r>
              <a:rPr lang="en-US" b="1" dirty="0" smtClean="0">
                <a:solidFill>
                  <a:srgbClr val="C00000"/>
                </a:solidFill>
              </a:rPr>
              <a:t>variables</a:t>
            </a:r>
            <a:r>
              <a:rPr lang="en-US" dirty="0" smtClean="0">
                <a:solidFill>
                  <a:srgbClr val="C00000"/>
                </a:solidFill>
              </a:rPr>
              <a:t> </a:t>
            </a:r>
            <a:r>
              <a:rPr lang="en-US" dirty="0" smtClean="0"/>
              <a:t/>
            </a:r>
            <a:br>
              <a:rPr lang="en-US" dirty="0" smtClean="0"/>
            </a:br>
            <a:r>
              <a:rPr lang="en-US" dirty="0" smtClean="0"/>
              <a:t>are determined in the model.</a:t>
            </a:r>
          </a:p>
          <a:p>
            <a:pPr eaLnBrk="1" hangingPunct="1">
              <a:spcBef>
                <a:spcPct val="40000"/>
              </a:spcBef>
            </a:pPr>
            <a:r>
              <a:rPr lang="en-US" dirty="0" smtClean="0"/>
              <a:t>The values of </a:t>
            </a:r>
            <a:r>
              <a:rPr lang="en-US" b="1" dirty="0" smtClean="0">
                <a:solidFill>
                  <a:srgbClr val="C00000"/>
                </a:solidFill>
              </a:rPr>
              <a:t>exogenous</a:t>
            </a:r>
            <a:r>
              <a:rPr lang="en-US" dirty="0" smtClean="0"/>
              <a:t> </a:t>
            </a:r>
            <a:r>
              <a:rPr lang="en-US" b="1" dirty="0" smtClean="0">
                <a:solidFill>
                  <a:srgbClr val="C00000"/>
                </a:solidFill>
              </a:rPr>
              <a:t>variables </a:t>
            </a:r>
            <a:r>
              <a:rPr lang="en-US" dirty="0" smtClean="0"/>
              <a:t/>
            </a:r>
            <a:br>
              <a:rPr lang="en-US" dirty="0" smtClean="0"/>
            </a:br>
            <a:r>
              <a:rPr lang="en-US" dirty="0" smtClean="0"/>
              <a:t>are determined outside the model: </a:t>
            </a:r>
            <a:br>
              <a:rPr lang="en-US" dirty="0" smtClean="0"/>
            </a:br>
            <a:r>
              <a:rPr lang="en-US" dirty="0" smtClean="0"/>
              <a:t>The model takes their values and behavior </a:t>
            </a:r>
            <a:br>
              <a:rPr lang="en-US" dirty="0" smtClean="0"/>
            </a:br>
            <a:r>
              <a:rPr lang="en-US" dirty="0" smtClean="0"/>
              <a:t>as given.</a:t>
            </a:r>
          </a:p>
          <a:p>
            <a:pPr eaLnBrk="1" hangingPunct="1">
              <a:spcBef>
                <a:spcPct val="40000"/>
              </a:spcBef>
            </a:pPr>
            <a:r>
              <a:rPr lang="en-US" dirty="0" smtClean="0"/>
              <a:t>In the model of supply &amp; demand for cars,</a:t>
            </a:r>
          </a:p>
          <a:p>
            <a:pPr lvl="1" eaLnBrk="1" hangingPunct="1">
              <a:spcBef>
                <a:spcPct val="40000"/>
              </a:spcBef>
              <a:buNone/>
            </a:pPr>
            <a:r>
              <a:rPr lang="en-US" dirty="0" smtClean="0"/>
              <a:t>endogenous:	</a:t>
            </a:r>
            <a:r>
              <a:rPr lang="en-US" b="1" i="1" dirty="0" smtClean="0">
                <a:latin typeface="Tahoma" pitchFamily="34" charset="0"/>
              </a:rPr>
              <a:t>P</a:t>
            </a:r>
            <a:r>
              <a:rPr lang="en-US" dirty="0" smtClean="0"/>
              <a:t>, </a:t>
            </a:r>
            <a:r>
              <a:rPr lang="en-US" b="1" i="1" dirty="0" smtClean="0">
                <a:latin typeface="Tahoma" pitchFamily="34" charset="0"/>
              </a:rPr>
              <a:t>Q</a:t>
            </a:r>
            <a:r>
              <a:rPr lang="en-US" sz="600" b="1" i="1" dirty="0" smtClean="0">
                <a:latin typeface="Tahoma" pitchFamily="34" charset="0"/>
              </a:rPr>
              <a:t> </a:t>
            </a:r>
            <a:r>
              <a:rPr lang="en-US" b="1" i="1" baseline="30000" dirty="0" smtClean="0">
                <a:latin typeface="Tahoma" pitchFamily="34" charset="0"/>
              </a:rPr>
              <a:t>d</a:t>
            </a:r>
            <a:r>
              <a:rPr lang="en-US" dirty="0" smtClean="0"/>
              <a:t>, </a:t>
            </a:r>
            <a:r>
              <a:rPr lang="en-US" b="1" i="1" dirty="0" smtClean="0">
                <a:latin typeface="Tahoma" pitchFamily="34" charset="0"/>
              </a:rPr>
              <a:t>Q</a:t>
            </a:r>
            <a:r>
              <a:rPr lang="en-US" sz="800" b="1" i="1" dirty="0">
                <a:latin typeface="Tahoma" pitchFamily="34" charset="0"/>
              </a:rPr>
              <a:t> </a:t>
            </a:r>
            <a:r>
              <a:rPr lang="en-US" b="1" i="1" baseline="30000" dirty="0" smtClean="0">
                <a:latin typeface="Tahoma" pitchFamily="34" charset="0"/>
              </a:rPr>
              <a:t>s</a:t>
            </a:r>
            <a:endParaRPr lang="en-US" dirty="0" smtClean="0">
              <a:latin typeface="Tahoma" pitchFamily="34" charset="0"/>
            </a:endParaRPr>
          </a:p>
          <a:p>
            <a:pPr lvl="1" eaLnBrk="1" hangingPunct="1">
              <a:spcBef>
                <a:spcPct val="40000"/>
              </a:spcBef>
              <a:buFont typeface="Wingdings" pitchFamily="2" charset="2"/>
              <a:buNone/>
            </a:pPr>
            <a:r>
              <a:rPr lang="en-US" dirty="0" smtClean="0"/>
              <a:t>exogenous:	</a:t>
            </a:r>
            <a:r>
              <a:rPr lang="en-US" b="1" i="1" dirty="0" smtClean="0">
                <a:latin typeface="Tahoma" pitchFamily="34" charset="0"/>
              </a:rPr>
              <a:t>Y</a:t>
            </a:r>
            <a:r>
              <a:rPr lang="en-US" dirty="0" smtClean="0"/>
              <a:t>,</a:t>
            </a:r>
            <a:r>
              <a:rPr lang="en-US" dirty="0" smtClean="0">
                <a:latin typeface="Tahoma" pitchFamily="34" charset="0"/>
              </a:rPr>
              <a:t> </a:t>
            </a:r>
            <a:r>
              <a:rPr lang="en-US" b="1" i="1" dirty="0" smtClean="0">
                <a:latin typeface="Tahoma" pitchFamily="34" charset="0"/>
              </a:rPr>
              <a:t>P</a:t>
            </a:r>
            <a:r>
              <a:rPr lang="en-US" b="1" i="1" baseline="-25000" dirty="0" smtClean="0">
                <a:latin typeface="Tahoma" pitchFamily="34" charset="0"/>
              </a:rPr>
              <a:t>s</a:t>
            </a:r>
          </a:p>
        </p:txBody>
      </p:sp>
    </p:spTree>
    <p:extLst>
      <p:ext uri="{BB962C8B-B14F-4D97-AF65-F5344CB8AC3E}">
        <p14:creationId xmlns:p14="http://schemas.microsoft.com/office/powerpoint/2010/main" val="28529007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left)">
                                      <p:cBhvr>
                                        <p:cTn id="22" dur="500"/>
                                        <p:tgtEl>
                                          <p:spTgt spid="24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left)">
                                      <p:cBhvr>
                                        <p:cTn id="2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Supply and Demand</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marL="533400" indent="-533400" eaLnBrk="1" hangingPunct="1">
              <a:lnSpc>
                <a:spcPct val="100000"/>
              </a:lnSpc>
              <a:spcBef>
                <a:spcPct val="50000"/>
              </a:spcBef>
              <a:buClr>
                <a:schemeClr val="accent2"/>
              </a:buClr>
              <a:buSzPct val="85000"/>
              <a:buNone/>
            </a:pPr>
            <a:r>
              <a:rPr lang="en-US" sz="2400" b="1" dirty="0">
                <a:solidFill>
                  <a:schemeClr val="accent2"/>
                </a:solidFill>
              </a:rPr>
              <a:t>1.	</a:t>
            </a:r>
            <a:r>
              <a:rPr lang="en-US" dirty="0"/>
              <a:t>Write down demand and supply equations for </a:t>
            </a:r>
            <a:r>
              <a:rPr lang="en-US" dirty="0" smtClean="0"/>
              <a:t>smartphones, </a:t>
            </a:r>
            <a:r>
              <a:rPr lang="en-US" dirty="0"/>
              <a:t>include two exogenous variables in each equation</a:t>
            </a:r>
            <a:r>
              <a:rPr lang="en-US" dirty="0" smtClean="0"/>
              <a:t>.  </a:t>
            </a:r>
            <a:endParaRPr lang="en-US" dirty="0"/>
          </a:p>
          <a:p>
            <a:pPr marL="533400" lvl="0" indent="-533400" eaLnBrk="1" hangingPunct="1">
              <a:lnSpc>
                <a:spcPct val="100000"/>
              </a:lnSpc>
              <a:spcBef>
                <a:spcPct val="50000"/>
              </a:spcBef>
              <a:buClr>
                <a:schemeClr val="accent2"/>
              </a:buClr>
              <a:buSzPct val="85000"/>
              <a:buNone/>
            </a:pPr>
            <a:r>
              <a:rPr lang="en-US" sz="2400" b="1" dirty="0">
                <a:solidFill>
                  <a:schemeClr val="accent2"/>
                </a:solidFill>
              </a:rPr>
              <a:t>2.	</a:t>
            </a:r>
            <a:r>
              <a:rPr lang="en-US" dirty="0"/>
              <a:t>Draw a </a:t>
            </a:r>
            <a:r>
              <a:rPr lang="en-US" dirty="0" smtClean="0"/>
              <a:t>supply–demand </a:t>
            </a:r>
            <a:r>
              <a:rPr lang="en-US" dirty="0"/>
              <a:t>graph for </a:t>
            </a:r>
            <a:r>
              <a:rPr lang="en-US" dirty="0" smtClean="0"/>
              <a:t>smartphones</a:t>
            </a:r>
            <a:r>
              <a:rPr lang="en-US" dirty="0"/>
              <a:t>.</a:t>
            </a:r>
          </a:p>
          <a:p>
            <a:pPr marL="533400" indent="-533400" eaLnBrk="1" hangingPunct="1">
              <a:lnSpc>
                <a:spcPct val="100000"/>
              </a:lnSpc>
              <a:spcBef>
                <a:spcPct val="50000"/>
              </a:spcBef>
              <a:buClr>
                <a:schemeClr val="accent2"/>
              </a:buClr>
              <a:buSzPct val="85000"/>
              <a:buNone/>
            </a:pPr>
            <a:r>
              <a:rPr lang="en-US" sz="2400" b="1" dirty="0">
                <a:solidFill>
                  <a:schemeClr val="accent2"/>
                </a:solidFill>
              </a:rPr>
              <a:t>3.	</a:t>
            </a:r>
            <a:r>
              <a:rPr lang="en-US" dirty="0"/>
              <a:t>Use your graph to show how a change in one of your exogenous variables affects the model’s endogenous variables.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17</a:t>
            </a:fld>
            <a:endParaRPr lang="en-US" sz="1600" dirty="0">
              <a:solidFill>
                <a:srgbClr val="006666"/>
              </a:solidFill>
              <a:cs typeface="Arial"/>
            </a:endParaRPr>
          </a:p>
        </p:txBody>
      </p:sp>
    </p:spTree>
    <p:extLst>
      <p:ext uri="{BB962C8B-B14F-4D97-AF65-F5344CB8AC3E}">
        <p14:creationId xmlns:p14="http://schemas.microsoft.com/office/powerpoint/2010/main" val="38937542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idx="4294967295"/>
          </p:nvPr>
        </p:nvSpPr>
        <p:spPr/>
        <p:txBody>
          <a:bodyPr/>
          <a:lstStyle/>
          <a:p>
            <a:pPr eaLnBrk="1" hangingPunct="1"/>
            <a:r>
              <a:rPr lang="en-US" dirty="0" smtClean="0"/>
              <a:t>The </a:t>
            </a:r>
            <a:r>
              <a:rPr lang="en-US" dirty="0" smtClean="0"/>
              <a:t>use </a:t>
            </a:r>
            <a:r>
              <a:rPr lang="en-US" dirty="0" smtClean="0"/>
              <a:t>of </a:t>
            </a:r>
            <a:r>
              <a:rPr lang="en-US" dirty="0" smtClean="0"/>
              <a:t>multiple models</a:t>
            </a:r>
            <a:endParaRPr lang="en-US" dirty="0" smtClean="0"/>
          </a:p>
        </p:txBody>
      </p:sp>
      <p:sp>
        <p:nvSpPr>
          <p:cNvPr id="26627" name="Rectangle 5"/>
          <p:cNvSpPr>
            <a:spLocks noGrp="1" noChangeArrowheads="1"/>
          </p:cNvSpPr>
          <p:nvPr>
            <p:ph type="body" idx="4294967295"/>
          </p:nvPr>
        </p:nvSpPr>
        <p:spPr/>
        <p:txBody>
          <a:bodyPr/>
          <a:lstStyle/>
          <a:p>
            <a:pPr eaLnBrk="1" hangingPunct="1"/>
            <a:r>
              <a:rPr lang="en-US" dirty="0" smtClean="0"/>
              <a:t>No one model can address all the issues we care about. </a:t>
            </a:r>
          </a:p>
          <a:p>
            <a:pPr eaLnBrk="1" hangingPunct="1"/>
            <a:r>
              <a:rPr lang="en-US" i="1" dirty="0" smtClean="0"/>
              <a:t>E.g.</a:t>
            </a:r>
            <a:r>
              <a:rPr lang="en-US" dirty="0" smtClean="0"/>
              <a:t>, our </a:t>
            </a:r>
            <a:r>
              <a:rPr lang="en-US" dirty="0"/>
              <a:t>supply–demand </a:t>
            </a:r>
            <a:r>
              <a:rPr lang="en-US" dirty="0" smtClean="0"/>
              <a:t>model of the car market… </a:t>
            </a:r>
          </a:p>
          <a:p>
            <a:pPr lvl="1" eaLnBrk="1" hangingPunct="1">
              <a:spcBef>
                <a:spcPct val="30000"/>
              </a:spcBef>
            </a:pPr>
            <a:r>
              <a:rPr lang="en-US" i="1" dirty="0" smtClean="0"/>
              <a:t>can</a:t>
            </a:r>
            <a:r>
              <a:rPr lang="en-US" dirty="0" smtClean="0"/>
              <a:t> tell us how a fall in aggregate income affects price &amp; quantity of cars.</a:t>
            </a:r>
          </a:p>
          <a:p>
            <a:pPr lvl="1" eaLnBrk="1" hangingPunct="1">
              <a:spcBef>
                <a:spcPct val="30000"/>
              </a:spcBef>
            </a:pPr>
            <a:r>
              <a:rPr lang="en-US" i="1" dirty="0" smtClean="0"/>
              <a:t>cannot</a:t>
            </a:r>
            <a:r>
              <a:rPr lang="en-US" dirty="0" smtClean="0"/>
              <a:t> tell us </a:t>
            </a:r>
            <a:r>
              <a:rPr lang="en-US" i="1" dirty="0" smtClean="0"/>
              <a:t>why</a:t>
            </a:r>
            <a:r>
              <a:rPr lang="en-US" dirty="0" smtClean="0"/>
              <a:t> aggregate income falls.</a:t>
            </a:r>
          </a:p>
        </p:txBody>
      </p:sp>
    </p:spTree>
    <p:extLst>
      <p:ext uri="{BB962C8B-B14F-4D97-AF65-F5344CB8AC3E}">
        <p14:creationId xmlns:p14="http://schemas.microsoft.com/office/powerpoint/2010/main" val="1619904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left)">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wipe(left)">
                                      <p:cBhvr>
                                        <p:cTn id="2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smtClean="0"/>
              <a:t>About </a:t>
            </a:r>
            <a:r>
              <a:rPr lang="en-US" sz="2700" dirty="0"/>
              <a:t>the issues macroeconomists study</a:t>
            </a:r>
          </a:p>
          <a:p>
            <a:pPr>
              <a:buClr>
                <a:schemeClr val="tx1">
                  <a:lumMod val="50000"/>
                  <a:lumOff val="50000"/>
                </a:schemeClr>
              </a:buClr>
            </a:pPr>
            <a:r>
              <a:rPr lang="en-US" sz="2700" dirty="0" smtClean="0"/>
              <a:t>About the </a:t>
            </a:r>
            <a:r>
              <a:rPr lang="en-US" sz="2700" dirty="0"/>
              <a:t>tools macroeconomists use</a:t>
            </a:r>
          </a:p>
          <a:p>
            <a:pPr>
              <a:buClr>
                <a:schemeClr val="tx1">
                  <a:lumMod val="50000"/>
                  <a:lumOff val="50000"/>
                </a:schemeClr>
              </a:buClr>
            </a:pPr>
            <a:r>
              <a:rPr lang="en-US" sz="2700" dirty="0" smtClean="0"/>
              <a:t>Some </a:t>
            </a:r>
            <a:r>
              <a:rPr lang="en-US" sz="2700" dirty="0"/>
              <a:t>important concepts in macroeconomic </a:t>
            </a:r>
            <a:r>
              <a:rPr lang="en-US" sz="2700" dirty="0" smtClean="0"/>
              <a:t>analysis</a:t>
            </a:r>
            <a:endParaRPr lang="en-US" sz="2700" dirty="0"/>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4"/>
          <p:cNvSpPr>
            <a:spLocks noGrp="1" noChangeArrowheads="1"/>
          </p:cNvSpPr>
          <p:nvPr>
            <p:ph type="title" idx="4294967295"/>
          </p:nvPr>
        </p:nvSpPr>
        <p:spPr/>
        <p:txBody>
          <a:bodyPr/>
          <a:lstStyle/>
          <a:p>
            <a:pPr eaLnBrk="1" hangingPunct="1"/>
            <a:r>
              <a:rPr lang="en-US" dirty="0" smtClean="0"/>
              <a:t>The </a:t>
            </a:r>
            <a:r>
              <a:rPr lang="en-US" dirty="0" smtClean="0"/>
              <a:t>use </a:t>
            </a:r>
            <a:r>
              <a:rPr lang="en-US" dirty="0" smtClean="0"/>
              <a:t>of </a:t>
            </a:r>
            <a:r>
              <a:rPr lang="en-US" dirty="0" smtClean="0"/>
              <a:t>multiple models</a:t>
            </a:r>
            <a:endParaRPr lang="en-US" dirty="0" smtClean="0"/>
          </a:p>
        </p:txBody>
      </p:sp>
      <p:sp>
        <p:nvSpPr>
          <p:cNvPr id="27651" name="Rectangle 5"/>
          <p:cNvSpPr>
            <a:spLocks noGrp="1" noChangeArrowheads="1"/>
          </p:cNvSpPr>
          <p:nvPr>
            <p:ph type="body" idx="4294967295"/>
          </p:nvPr>
        </p:nvSpPr>
        <p:spPr/>
        <p:txBody>
          <a:bodyPr/>
          <a:lstStyle/>
          <a:p>
            <a:pPr eaLnBrk="1" hangingPunct="1"/>
            <a:r>
              <a:rPr lang="en-US" dirty="0" smtClean="0"/>
              <a:t>So we will learn different models for studying different issues (</a:t>
            </a:r>
            <a:r>
              <a:rPr lang="en-US" i="1" dirty="0" smtClean="0"/>
              <a:t>e.g</a:t>
            </a:r>
            <a:r>
              <a:rPr lang="en-US" dirty="0" smtClean="0"/>
              <a:t>., unemployment, inflation, long-run growth). </a:t>
            </a:r>
          </a:p>
          <a:p>
            <a:pPr eaLnBrk="1" hangingPunct="1"/>
            <a:r>
              <a:rPr lang="en-US" dirty="0" smtClean="0"/>
              <a:t>For each new model, you should keep track of: </a:t>
            </a:r>
          </a:p>
          <a:p>
            <a:pPr lvl="1" eaLnBrk="1" hangingPunct="1"/>
            <a:r>
              <a:rPr lang="en-US" dirty="0" smtClean="0"/>
              <a:t>its assumptions </a:t>
            </a:r>
          </a:p>
          <a:p>
            <a:pPr lvl="1" eaLnBrk="1" hangingPunct="1"/>
            <a:r>
              <a:rPr lang="en-US" dirty="0" smtClean="0"/>
              <a:t>which variables are endogenous, </a:t>
            </a:r>
            <a:br>
              <a:rPr lang="en-US" dirty="0" smtClean="0"/>
            </a:br>
            <a:r>
              <a:rPr lang="en-US" dirty="0" smtClean="0"/>
              <a:t>which are exogenous</a:t>
            </a:r>
          </a:p>
          <a:p>
            <a:pPr lvl="1" eaLnBrk="1" hangingPunct="1"/>
            <a:r>
              <a:rPr lang="en-US" dirty="0" smtClean="0"/>
              <a:t>the questions it can help us understand, </a:t>
            </a:r>
            <a:br>
              <a:rPr lang="en-US" dirty="0" smtClean="0"/>
            </a:br>
            <a:r>
              <a:rPr lang="en-US" dirty="0" smtClean="0"/>
              <a:t>those it cannot</a:t>
            </a:r>
          </a:p>
        </p:txBody>
      </p:sp>
    </p:spTree>
    <p:extLst>
      <p:ext uri="{BB962C8B-B14F-4D97-AF65-F5344CB8AC3E}">
        <p14:creationId xmlns:p14="http://schemas.microsoft.com/office/powerpoint/2010/main" val="27148026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wipe(left)">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wipe(left)">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wipe(left)">
                                      <p:cBhvr>
                                        <p:cTn id="22" dur="5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wipe(left)">
                                      <p:cBhvr>
                                        <p:cTn id="27"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8"/>
          <p:cNvSpPr>
            <a:spLocks noGrp="1" noChangeArrowheads="1"/>
          </p:cNvSpPr>
          <p:nvPr>
            <p:ph type="title" idx="4294967295"/>
          </p:nvPr>
        </p:nvSpPr>
        <p:spPr/>
        <p:txBody>
          <a:bodyPr/>
          <a:lstStyle/>
          <a:p>
            <a:pPr eaLnBrk="1" hangingPunct="1"/>
            <a:r>
              <a:rPr lang="en-US" dirty="0" smtClean="0"/>
              <a:t>Prices: </a:t>
            </a:r>
            <a:r>
              <a:rPr lang="en-US" dirty="0" smtClean="0"/>
              <a:t>flexible </a:t>
            </a:r>
            <a:r>
              <a:rPr lang="en-US" dirty="0" smtClean="0"/>
              <a:t>vs. </a:t>
            </a:r>
            <a:r>
              <a:rPr lang="en-US" dirty="0" smtClean="0"/>
              <a:t>sticky</a:t>
            </a:r>
            <a:endParaRPr lang="en-US" dirty="0" smtClean="0"/>
          </a:p>
        </p:txBody>
      </p:sp>
      <p:sp>
        <p:nvSpPr>
          <p:cNvPr id="28675" name="Rectangle 9"/>
          <p:cNvSpPr>
            <a:spLocks noGrp="1" noChangeArrowheads="1"/>
          </p:cNvSpPr>
          <p:nvPr>
            <p:ph type="body" idx="4294967295"/>
          </p:nvPr>
        </p:nvSpPr>
        <p:spPr>
          <a:xfrm>
            <a:off x="457200" y="1398588"/>
            <a:ext cx="8229600" cy="4994275"/>
          </a:xfrm>
        </p:spPr>
        <p:txBody>
          <a:bodyPr/>
          <a:lstStyle/>
          <a:p>
            <a:pPr eaLnBrk="1" hangingPunct="1"/>
            <a:r>
              <a:rPr lang="en-US" b="1" dirty="0" smtClean="0">
                <a:solidFill>
                  <a:srgbClr val="C00000"/>
                </a:solidFill>
              </a:rPr>
              <a:t>Market clearing</a:t>
            </a:r>
            <a:r>
              <a:rPr lang="en-US" dirty="0" smtClean="0"/>
              <a:t>: An assumption that prices are flexible, adjust to equate supply and demand. </a:t>
            </a:r>
          </a:p>
          <a:p>
            <a:pPr eaLnBrk="1" hangingPunct="1"/>
            <a:r>
              <a:rPr lang="en-US" dirty="0" smtClean="0"/>
              <a:t>In the short run, many prices are </a:t>
            </a:r>
            <a:r>
              <a:rPr lang="en-US" b="1" dirty="0" smtClean="0">
                <a:solidFill>
                  <a:srgbClr val="C00000"/>
                </a:solidFill>
              </a:rPr>
              <a:t>sticky</a:t>
            </a:r>
            <a:r>
              <a:rPr lang="en-US" dirty="0"/>
              <a:t>—</a:t>
            </a:r>
            <a:r>
              <a:rPr lang="en-US" dirty="0" smtClean="0"/>
              <a:t/>
            </a:r>
            <a:br>
              <a:rPr lang="en-US" dirty="0" smtClean="0"/>
            </a:br>
            <a:r>
              <a:rPr lang="en-US" dirty="0" smtClean="0"/>
              <a:t>adjust sluggishly in response to changes in supply or demand. For example:  </a:t>
            </a:r>
          </a:p>
          <a:p>
            <a:pPr lvl="1" eaLnBrk="1" hangingPunct="1"/>
            <a:r>
              <a:rPr lang="en-US" dirty="0" smtClean="0"/>
              <a:t>many labor contracts fix the nominal wage </a:t>
            </a:r>
            <a:br>
              <a:rPr lang="en-US" dirty="0" smtClean="0"/>
            </a:br>
            <a:r>
              <a:rPr lang="en-US" dirty="0" smtClean="0"/>
              <a:t>for a year or longer</a:t>
            </a:r>
          </a:p>
          <a:p>
            <a:pPr lvl="1" eaLnBrk="1" hangingPunct="1"/>
            <a:r>
              <a:rPr lang="en-US" dirty="0" smtClean="0"/>
              <a:t>many magazine publishers change prices </a:t>
            </a:r>
            <a:br>
              <a:rPr lang="en-US" dirty="0" smtClean="0"/>
            </a:br>
            <a:r>
              <a:rPr lang="en-US" dirty="0" smtClean="0"/>
              <a:t>only once every 3 to 4 years</a:t>
            </a:r>
          </a:p>
        </p:txBody>
      </p:sp>
    </p:spTree>
    <p:extLst>
      <p:ext uri="{BB962C8B-B14F-4D97-AF65-F5344CB8AC3E}">
        <p14:creationId xmlns:p14="http://schemas.microsoft.com/office/powerpoint/2010/main" val="361065839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left)">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left)">
                                      <p:cBhvr>
                                        <p:cTn id="22"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dirty="0" smtClean="0"/>
              <a:t>Prices: </a:t>
            </a:r>
            <a:r>
              <a:rPr lang="en-US" dirty="0" smtClean="0"/>
              <a:t>flexible </a:t>
            </a:r>
            <a:r>
              <a:rPr lang="en-US" dirty="0" smtClean="0"/>
              <a:t>vs. </a:t>
            </a:r>
            <a:r>
              <a:rPr lang="en-US" dirty="0" smtClean="0"/>
              <a:t>sticky</a:t>
            </a:r>
            <a:endParaRPr lang="en-US" dirty="0" smtClean="0"/>
          </a:p>
        </p:txBody>
      </p:sp>
      <p:sp>
        <p:nvSpPr>
          <p:cNvPr id="29699" name="Rectangle 3"/>
          <p:cNvSpPr>
            <a:spLocks noGrp="1" noChangeArrowheads="1"/>
          </p:cNvSpPr>
          <p:nvPr>
            <p:ph type="body" idx="4294967295"/>
          </p:nvPr>
        </p:nvSpPr>
        <p:spPr>
          <a:xfrm>
            <a:off x="457200" y="1484313"/>
            <a:ext cx="8229600" cy="4706937"/>
          </a:xfrm>
        </p:spPr>
        <p:txBody>
          <a:bodyPr/>
          <a:lstStyle/>
          <a:p>
            <a:pPr eaLnBrk="1" hangingPunct="1"/>
            <a:r>
              <a:rPr lang="en-US" dirty="0" smtClean="0"/>
              <a:t>The economy’s behavior depends partly on whether prices are sticky or flexible:</a:t>
            </a:r>
          </a:p>
          <a:p>
            <a:pPr lvl="1" eaLnBrk="1" hangingPunct="1"/>
            <a:r>
              <a:rPr lang="en-US" dirty="0" smtClean="0"/>
              <a:t>If prices are sticky (short run), </a:t>
            </a:r>
            <a:br>
              <a:rPr lang="en-US" dirty="0" smtClean="0"/>
            </a:br>
            <a:r>
              <a:rPr lang="en-US" dirty="0" smtClean="0"/>
              <a:t>demand may not equal supply, which explains:</a:t>
            </a:r>
          </a:p>
          <a:p>
            <a:pPr lvl="2" eaLnBrk="1" hangingPunct="1">
              <a:spcBef>
                <a:spcPts val="900"/>
              </a:spcBef>
            </a:pPr>
            <a:r>
              <a:rPr lang="en-US" dirty="0" smtClean="0"/>
              <a:t>unemployment (excess supply of labor)</a:t>
            </a:r>
          </a:p>
          <a:p>
            <a:pPr lvl="2" eaLnBrk="1" hangingPunct="1">
              <a:spcBef>
                <a:spcPts val="900"/>
              </a:spcBef>
            </a:pPr>
            <a:r>
              <a:rPr lang="en-US" dirty="0" smtClean="0"/>
              <a:t>why firms cannot always sell all the goods </a:t>
            </a:r>
            <a:br>
              <a:rPr lang="en-US" dirty="0" smtClean="0"/>
            </a:br>
            <a:r>
              <a:rPr lang="en-US" dirty="0" smtClean="0"/>
              <a:t>they produce</a:t>
            </a:r>
          </a:p>
          <a:p>
            <a:pPr lvl="1" eaLnBrk="1" hangingPunct="1">
              <a:spcBef>
                <a:spcPts val="1200"/>
              </a:spcBef>
            </a:pPr>
            <a:r>
              <a:rPr lang="en-US" dirty="0" smtClean="0"/>
              <a:t>If prices are flexible (long run), markets clear and economy behaves very differently.</a:t>
            </a:r>
          </a:p>
        </p:txBody>
      </p:sp>
    </p:spTree>
    <p:extLst>
      <p:ext uri="{BB962C8B-B14F-4D97-AF65-F5344CB8AC3E}">
        <p14:creationId xmlns:p14="http://schemas.microsoft.com/office/powerpoint/2010/main" val="38121266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left)">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wipe(left)">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wipe(left)">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wipe(left)">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wipe(left)">
                                      <p:cBhvr>
                                        <p:cTn id="27"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5"/>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p:txBody>
          <a:bodyPr/>
          <a:lstStyle/>
          <a:p>
            <a:pPr eaLnBrk="1" hangingPunct="1"/>
            <a:r>
              <a:rPr lang="en-US" dirty="0" smtClean="0"/>
              <a:t>Outline of </a:t>
            </a:r>
            <a:r>
              <a:rPr lang="en-US" dirty="0" smtClean="0"/>
              <a:t>this book</a:t>
            </a:r>
            <a:r>
              <a:rPr lang="en-US" dirty="0" smtClean="0"/>
              <a:t>:</a:t>
            </a:r>
          </a:p>
        </p:txBody>
      </p:sp>
      <p:sp>
        <p:nvSpPr>
          <p:cNvPr id="30723" name="Rectangle 5"/>
          <p:cNvSpPr>
            <a:spLocks noGrp="1" noChangeArrowheads="1"/>
          </p:cNvSpPr>
          <p:nvPr>
            <p:ph type="body" idx="4294967295"/>
          </p:nvPr>
        </p:nvSpPr>
        <p:spPr>
          <a:xfrm>
            <a:off x="468313" y="1136423"/>
            <a:ext cx="8229600" cy="5080000"/>
          </a:xfrm>
        </p:spPr>
        <p:txBody>
          <a:bodyPr/>
          <a:lstStyle/>
          <a:p>
            <a:pPr eaLnBrk="1" hangingPunct="1"/>
            <a:r>
              <a:rPr lang="en-US" sz="2700" dirty="0" smtClean="0"/>
              <a:t>Introductory material (Chaps. 1, 2)</a:t>
            </a:r>
          </a:p>
          <a:p>
            <a:pPr eaLnBrk="1" hangingPunct="1"/>
            <a:r>
              <a:rPr lang="en-US" sz="2700" dirty="0" smtClean="0"/>
              <a:t>Classical Theory  (Chaps. 3</a:t>
            </a:r>
            <a:r>
              <a:rPr lang="en-US" sz="2700" dirty="0" smtClean="0">
                <a:latin typeface="Arial"/>
                <a:cs typeface="Arial"/>
              </a:rPr>
              <a:t>–</a:t>
            </a:r>
            <a:r>
              <a:rPr lang="en-US" sz="2700" dirty="0" smtClean="0"/>
              <a:t>7) </a:t>
            </a:r>
            <a:br>
              <a:rPr lang="en-US" sz="2700" dirty="0" smtClean="0"/>
            </a:br>
            <a:r>
              <a:rPr lang="en-US" sz="2700" dirty="0" smtClean="0"/>
              <a:t>How the economy works in the long run, when prices are flexible</a:t>
            </a:r>
          </a:p>
          <a:p>
            <a:pPr eaLnBrk="1" hangingPunct="1"/>
            <a:r>
              <a:rPr lang="en-US" sz="2700" dirty="0" smtClean="0"/>
              <a:t>Growth Theory  (Chaps. 8, 9)</a:t>
            </a:r>
            <a:br>
              <a:rPr lang="en-US" sz="2700" dirty="0" smtClean="0"/>
            </a:br>
            <a:r>
              <a:rPr lang="en-US" sz="2700" dirty="0" smtClean="0"/>
              <a:t>The standard of living and its growth rate over the very long run</a:t>
            </a:r>
          </a:p>
          <a:p>
            <a:pPr eaLnBrk="1" hangingPunct="1"/>
            <a:r>
              <a:rPr lang="en-US" sz="2700" dirty="0" smtClean="0"/>
              <a:t>Business Cycle Theory  (Chaps. 10</a:t>
            </a:r>
            <a:r>
              <a:rPr lang="en-US" sz="2700" dirty="0"/>
              <a:t>–</a:t>
            </a:r>
            <a:r>
              <a:rPr lang="en-US" sz="2700" dirty="0" smtClean="0"/>
              <a:t>14)</a:t>
            </a:r>
            <a:br>
              <a:rPr lang="en-US" sz="2700" dirty="0" smtClean="0"/>
            </a:br>
            <a:r>
              <a:rPr lang="en-US" sz="2700" dirty="0" smtClean="0"/>
              <a:t>How the economy works in the short run, when prices are sticky </a:t>
            </a:r>
          </a:p>
        </p:txBody>
      </p:sp>
    </p:spTree>
    <p:extLst>
      <p:ext uri="{BB962C8B-B14F-4D97-AF65-F5344CB8AC3E}">
        <p14:creationId xmlns:p14="http://schemas.microsoft.com/office/powerpoint/2010/main" val="12552709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wipe(left)">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wipe(left)">
                                      <p:cBhvr>
                                        <p:cTn id="22"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4"/>
          <p:cNvSpPr>
            <a:spLocks noGrp="1" noChangeArrowheads="1"/>
          </p:cNvSpPr>
          <p:nvPr>
            <p:ph type="title" idx="4294967295"/>
          </p:nvPr>
        </p:nvSpPr>
        <p:spPr/>
        <p:txBody>
          <a:bodyPr/>
          <a:lstStyle/>
          <a:p>
            <a:pPr eaLnBrk="1" hangingPunct="1"/>
            <a:r>
              <a:rPr lang="en-US" dirty="0" smtClean="0"/>
              <a:t>Outline of </a:t>
            </a:r>
            <a:r>
              <a:rPr lang="en-US" dirty="0" smtClean="0"/>
              <a:t>this book</a:t>
            </a:r>
            <a:r>
              <a:rPr lang="en-US" dirty="0" smtClean="0"/>
              <a:t>:</a:t>
            </a:r>
          </a:p>
        </p:txBody>
      </p:sp>
      <p:sp>
        <p:nvSpPr>
          <p:cNvPr id="31747" name="Rectangle 5"/>
          <p:cNvSpPr>
            <a:spLocks noGrp="1" noChangeArrowheads="1"/>
          </p:cNvSpPr>
          <p:nvPr>
            <p:ph type="body" idx="4294967295"/>
          </p:nvPr>
        </p:nvSpPr>
        <p:spPr>
          <a:xfrm>
            <a:off x="479425" y="1544638"/>
            <a:ext cx="8229600" cy="4525962"/>
          </a:xfrm>
        </p:spPr>
        <p:txBody>
          <a:bodyPr/>
          <a:lstStyle/>
          <a:p>
            <a:pPr eaLnBrk="1" hangingPunct="1">
              <a:spcBef>
                <a:spcPct val="50000"/>
              </a:spcBef>
            </a:pPr>
            <a:r>
              <a:rPr lang="en-US" dirty="0" smtClean="0"/>
              <a:t>Macroeconomic theory (Chaps. 15</a:t>
            </a:r>
            <a:r>
              <a:rPr lang="en-US" dirty="0"/>
              <a:t>–</a:t>
            </a:r>
            <a:r>
              <a:rPr lang="en-US" dirty="0" smtClean="0"/>
              <a:t>17)</a:t>
            </a:r>
            <a:br>
              <a:rPr lang="en-US" dirty="0" smtClean="0"/>
            </a:br>
            <a:r>
              <a:rPr lang="en-US" dirty="0" smtClean="0"/>
              <a:t>Macroeconomic dynamics, models of consumer behavior, theories of firms’ investment decisions</a:t>
            </a:r>
          </a:p>
          <a:p>
            <a:pPr eaLnBrk="1" hangingPunct="1">
              <a:spcBef>
                <a:spcPct val="50000"/>
              </a:spcBef>
            </a:pPr>
            <a:r>
              <a:rPr lang="en-US" dirty="0" smtClean="0"/>
              <a:t>Macroeconomic policy (Chaps. 18</a:t>
            </a:r>
            <a:r>
              <a:rPr lang="en-US" dirty="0"/>
              <a:t>–</a:t>
            </a:r>
            <a:r>
              <a:rPr lang="en-US" dirty="0" smtClean="0"/>
              <a:t>20)</a:t>
            </a:r>
            <a:br>
              <a:rPr lang="en-US" dirty="0" smtClean="0"/>
            </a:br>
            <a:r>
              <a:rPr lang="en-US" dirty="0" smtClean="0"/>
              <a:t>Stabilization policy, government debt and deficits, financial crises </a:t>
            </a:r>
          </a:p>
        </p:txBody>
      </p:sp>
    </p:spTree>
    <p:extLst>
      <p:ext uri="{BB962C8B-B14F-4D97-AF65-F5344CB8AC3E}">
        <p14:creationId xmlns:p14="http://schemas.microsoft.com/office/powerpoint/2010/main" val="37601668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left)">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wipe(left)">
                                      <p:cBhvr>
                                        <p:cTn id="12" dur="500"/>
                                        <p:tgtEl>
                                          <p:spTgt spid="31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Macroeconomics is the study of the economy as a whole, including</a:t>
            </a:r>
          </a:p>
          <a:p>
            <a:pPr lvl="1">
              <a:buClr>
                <a:schemeClr val="tx1">
                  <a:lumMod val="50000"/>
                  <a:lumOff val="50000"/>
                </a:schemeClr>
              </a:buClr>
            </a:pPr>
            <a:r>
              <a:rPr lang="en-US" sz="2600" dirty="0"/>
              <a:t>growth in incomes</a:t>
            </a:r>
          </a:p>
          <a:p>
            <a:pPr lvl="1">
              <a:buClr>
                <a:schemeClr val="tx1">
                  <a:lumMod val="50000"/>
                  <a:lumOff val="50000"/>
                </a:schemeClr>
              </a:buClr>
            </a:pPr>
            <a:r>
              <a:rPr lang="en-US" sz="2600" dirty="0"/>
              <a:t>changes in the overall level of prices</a:t>
            </a:r>
          </a:p>
          <a:p>
            <a:pPr lvl="1">
              <a:buClr>
                <a:schemeClr val="tx1">
                  <a:lumMod val="50000"/>
                  <a:lumOff val="50000"/>
                </a:schemeClr>
              </a:buClr>
            </a:pPr>
            <a:r>
              <a:rPr lang="en-US" sz="2600" dirty="0"/>
              <a:t>the unemployment rate</a:t>
            </a:r>
          </a:p>
          <a:p>
            <a:pPr>
              <a:buClr>
                <a:schemeClr val="tx1">
                  <a:lumMod val="50000"/>
                  <a:lumOff val="50000"/>
                </a:schemeClr>
              </a:buClr>
            </a:pPr>
            <a:r>
              <a:rPr lang="en-US" sz="2700" dirty="0"/>
              <a:t>Macroeconomists attempt to explain the economy and to devise policies to improve its performance.</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24</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Economists use different models to examine different issues.</a:t>
            </a:r>
          </a:p>
          <a:p>
            <a:pPr>
              <a:buClr>
                <a:schemeClr val="tx1">
                  <a:lumMod val="50000"/>
                  <a:lumOff val="50000"/>
                </a:schemeClr>
              </a:buClr>
            </a:pPr>
            <a:r>
              <a:rPr lang="en-US" sz="2700" dirty="0"/>
              <a:t>Models with flexible prices describe the economy in the long run; models with sticky prices describe the economy in the short run.</a:t>
            </a:r>
          </a:p>
          <a:p>
            <a:pPr>
              <a:buClr>
                <a:schemeClr val="tx1">
                  <a:lumMod val="50000"/>
                  <a:lumOff val="50000"/>
                </a:schemeClr>
              </a:buClr>
            </a:pPr>
            <a:r>
              <a:rPr lang="en-US" sz="2700" dirty="0"/>
              <a:t>Macroeconomic events and performance arise from many microeconomic transactions, so macroeconomics uses many of the tools of microeconomics.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25</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56158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Important </a:t>
            </a:r>
            <a:r>
              <a:rPr lang="en-US" dirty="0" smtClean="0"/>
              <a:t>issues </a:t>
            </a:r>
            <a:r>
              <a:rPr lang="en-US" dirty="0" smtClean="0"/>
              <a:t>in </a:t>
            </a:r>
            <a:r>
              <a:rPr lang="en-US" dirty="0" smtClean="0"/>
              <a:t>macroeconomics</a:t>
            </a:r>
            <a:endParaRPr lang="en-US" dirty="0" smtClean="0"/>
          </a:p>
        </p:txBody>
      </p:sp>
      <p:sp>
        <p:nvSpPr>
          <p:cNvPr id="101379" name="Rectangle 3"/>
          <p:cNvSpPr>
            <a:spLocks noGrp="1" noChangeArrowheads="1"/>
          </p:cNvSpPr>
          <p:nvPr>
            <p:ph type="body" idx="1"/>
          </p:nvPr>
        </p:nvSpPr>
        <p:spPr>
          <a:xfrm>
            <a:off x="465364" y="2384778"/>
            <a:ext cx="8210550" cy="4122626"/>
          </a:xfrm>
        </p:spPr>
        <p:txBody>
          <a:bodyPr/>
          <a:lstStyle/>
          <a:p>
            <a:pPr eaLnBrk="1" hangingPunct="1"/>
            <a:r>
              <a:rPr lang="en-US" sz="2700" dirty="0" smtClean="0"/>
              <a:t>What causes recessions? What is </a:t>
            </a:r>
            <a:br>
              <a:rPr lang="en-US" sz="2700" dirty="0" smtClean="0"/>
            </a:br>
            <a:r>
              <a:rPr lang="en-US" sz="2700" dirty="0" smtClean="0"/>
              <a:t>“government stimulus” and why might it help? </a:t>
            </a:r>
          </a:p>
          <a:p>
            <a:pPr eaLnBrk="1" hangingPunct="1"/>
            <a:r>
              <a:rPr lang="en-US" sz="2700" dirty="0" smtClean="0"/>
              <a:t>How can problems in the housing market spread to the rest of the economy?</a:t>
            </a:r>
          </a:p>
          <a:p>
            <a:pPr eaLnBrk="1" hangingPunct="1"/>
            <a:r>
              <a:rPr lang="en-US" sz="2700" dirty="0" smtClean="0"/>
              <a:t>What is the government budget deficit? </a:t>
            </a:r>
            <a:br>
              <a:rPr lang="en-US" sz="2700" dirty="0" smtClean="0"/>
            </a:br>
            <a:r>
              <a:rPr lang="en-US" sz="2700" dirty="0" smtClean="0"/>
              <a:t>How does it affect workers, consumers, businesses, and taxpayers? </a:t>
            </a:r>
          </a:p>
        </p:txBody>
      </p:sp>
      <p:sp>
        <p:nvSpPr>
          <p:cNvPr id="101380" name="Text Box 4"/>
          <p:cNvSpPr txBox="1">
            <a:spLocks noChangeArrowheads="1"/>
          </p:cNvSpPr>
          <p:nvPr/>
        </p:nvSpPr>
        <p:spPr bwMode="auto">
          <a:xfrm>
            <a:off x="558800" y="1220788"/>
            <a:ext cx="8034867" cy="99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45000"/>
              </a:spcBef>
            </a:pPr>
            <a:r>
              <a:rPr lang="en-US" sz="2800" b="1" dirty="0" smtClean="0">
                <a:solidFill>
                  <a:srgbClr val="C00000"/>
                </a:solidFill>
              </a:rPr>
              <a:t>Macroeconomics</a:t>
            </a:r>
            <a:r>
              <a:rPr lang="en-US" sz="2800" dirty="0"/>
              <a:t>—</a:t>
            </a:r>
            <a:r>
              <a:rPr lang="en-US" sz="2800" dirty="0" smtClean="0"/>
              <a:t>the </a:t>
            </a:r>
            <a:r>
              <a:rPr lang="en-US" sz="2800" dirty="0"/>
              <a:t>study of the economy as a </a:t>
            </a:r>
            <a:r>
              <a:rPr lang="en-US" sz="2800" dirty="0" smtClean="0"/>
              <a:t>whole</a:t>
            </a:r>
            <a:r>
              <a:rPr lang="en-US" sz="2800" dirty="0"/>
              <a:t>—</a:t>
            </a:r>
            <a:r>
              <a:rPr lang="en-US" sz="2800" dirty="0" smtClean="0"/>
              <a:t>addresses </a:t>
            </a:r>
            <a:r>
              <a:rPr lang="en-US" sz="2800" dirty="0"/>
              <a:t>many topical </a:t>
            </a:r>
            <a:r>
              <a:rPr lang="en-US" sz="2800" dirty="0" smtClean="0"/>
              <a:t>issues, </a:t>
            </a:r>
            <a:r>
              <a:rPr lang="en-US" sz="2800" i="1" dirty="0" smtClean="0"/>
              <a:t>e.g</a:t>
            </a:r>
            <a:r>
              <a:rPr lang="en-US" sz="2800" dirty="0" smtClean="0"/>
              <a:t>.: </a:t>
            </a:r>
            <a:endParaRPr lang="en-US" sz="2800" dirty="0"/>
          </a:p>
        </p:txBody>
      </p:sp>
    </p:spTree>
    <p:extLst>
      <p:ext uri="{BB962C8B-B14F-4D97-AF65-F5344CB8AC3E}">
        <p14:creationId xmlns:p14="http://schemas.microsoft.com/office/powerpoint/2010/main" val="11168593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wipe(left)">
                                      <p:cBhvr>
                                        <p:cTn id="7" dur="500"/>
                                        <p:tgtEl>
                                          <p:spTgt spid="101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9">
                                            <p:txEl>
                                              <p:pRg st="0" end="0"/>
                                            </p:txEl>
                                          </p:spTgt>
                                        </p:tgtEl>
                                        <p:attrNameLst>
                                          <p:attrName>style.visibility</p:attrName>
                                        </p:attrNameLst>
                                      </p:cBhvr>
                                      <p:to>
                                        <p:strVal val="visible"/>
                                      </p:to>
                                    </p:set>
                                    <p:animEffect transition="in" filter="wipe(left)">
                                      <p:cBhvr>
                                        <p:cTn id="12" dur="500"/>
                                        <p:tgtEl>
                                          <p:spTgt spid="1013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9">
                                            <p:txEl>
                                              <p:pRg st="1" end="1"/>
                                            </p:txEl>
                                          </p:spTgt>
                                        </p:tgtEl>
                                        <p:attrNameLst>
                                          <p:attrName>style.visibility</p:attrName>
                                        </p:attrNameLst>
                                      </p:cBhvr>
                                      <p:to>
                                        <p:strVal val="visible"/>
                                      </p:to>
                                    </p:set>
                                    <p:animEffect transition="in" filter="wipe(left)">
                                      <p:cBhvr>
                                        <p:cTn id="17" dur="500"/>
                                        <p:tgtEl>
                                          <p:spTgt spid="1013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79">
                                            <p:txEl>
                                              <p:pRg st="2" end="2"/>
                                            </p:txEl>
                                          </p:spTgt>
                                        </p:tgtEl>
                                        <p:attrNameLst>
                                          <p:attrName>style.visibility</p:attrName>
                                        </p:attrNameLst>
                                      </p:cBhvr>
                                      <p:to>
                                        <p:strVal val="visible"/>
                                      </p:to>
                                    </p:set>
                                    <p:animEffect transition="in" filter="wipe(left)">
                                      <p:cBhvr>
                                        <p:cTn id="22" dur="500"/>
                                        <p:tgtEl>
                                          <p:spTgt spid="101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bldLvl="5"/>
      <p:bldP spid="101380"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Important </a:t>
            </a:r>
            <a:r>
              <a:rPr lang="en-US" dirty="0" smtClean="0"/>
              <a:t>issues </a:t>
            </a:r>
            <a:r>
              <a:rPr lang="en-US" dirty="0" smtClean="0"/>
              <a:t>in </a:t>
            </a:r>
            <a:r>
              <a:rPr lang="en-US" dirty="0" smtClean="0"/>
              <a:t>macroeconomics</a:t>
            </a:r>
            <a:endParaRPr lang="en-US" dirty="0" smtClean="0"/>
          </a:p>
        </p:txBody>
      </p:sp>
      <p:sp>
        <p:nvSpPr>
          <p:cNvPr id="101379" name="Rectangle 3"/>
          <p:cNvSpPr>
            <a:spLocks noGrp="1" noChangeArrowheads="1"/>
          </p:cNvSpPr>
          <p:nvPr>
            <p:ph type="body" idx="1"/>
          </p:nvPr>
        </p:nvSpPr>
        <p:spPr>
          <a:xfrm>
            <a:off x="443593" y="2356556"/>
            <a:ext cx="8210550" cy="3565274"/>
          </a:xfrm>
        </p:spPr>
        <p:txBody>
          <a:bodyPr/>
          <a:lstStyle/>
          <a:p>
            <a:pPr eaLnBrk="1" hangingPunct="1"/>
            <a:r>
              <a:rPr lang="en-US" sz="2700" dirty="0" smtClean="0"/>
              <a:t>Why does the cost of living keep rising?</a:t>
            </a:r>
          </a:p>
          <a:p>
            <a:pPr eaLnBrk="1" hangingPunct="1"/>
            <a:r>
              <a:rPr lang="en-US" sz="2700" dirty="0" smtClean="0"/>
              <a:t>Why are so many countries poor? What policies might help them grow out of poverty? </a:t>
            </a:r>
          </a:p>
          <a:p>
            <a:pPr eaLnBrk="1" hangingPunct="1"/>
            <a:r>
              <a:rPr lang="en-US" sz="2700" dirty="0" smtClean="0"/>
              <a:t>What is the trade deficit? How does it affect a country’s well-being? </a:t>
            </a:r>
          </a:p>
        </p:txBody>
      </p:sp>
      <p:sp>
        <p:nvSpPr>
          <p:cNvPr id="10244" name="Text Box 4"/>
          <p:cNvSpPr txBox="1">
            <a:spLocks noChangeArrowheads="1"/>
          </p:cNvSpPr>
          <p:nvPr/>
        </p:nvSpPr>
        <p:spPr bwMode="auto">
          <a:xfrm>
            <a:off x="558800" y="1220788"/>
            <a:ext cx="7950200" cy="993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45000"/>
              </a:spcBef>
            </a:pPr>
            <a:r>
              <a:rPr lang="en-US" sz="2800" b="1" dirty="0">
                <a:solidFill>
                  <a:srgbClr val="C00000"/>
                </a:solidFill>
              </a:rPr>
              <a:t>Macroeconomics</a:t>
            </a:r>
            <a:r>
              <a:rPr lang="en-US" sz="2800" dirty="0"/>
              <a:t>—the study of the economy as a whole—addresses many topical </a:t>
            </a:r>
            <a:r>
              <a:rPr lang="en-US" sz="2800" dirty="0" smtClean="0"/>
              <a:t>issues, </a:t>
            </a:r>
            <a:r>
              <a:rPr lang="en-US" sz="2800" i="1" dirty="0" smtClean="0"/>
              <a:t>e.g.</a:t>
            </a:r>
            <a:r>
              <a:rPr lang="en-US" sz="2800" dirty="0" smtClean="0"/>
              <a:t>: </a:t>
            </a:r>
            <a:endParaRPr lang="en-US" sz="2800" dirty="0"/>
          </a:p>
        </p:txBody>
      </p:sp>
    </p:spTree>
    <p:extLst>
      <p:ext uri="{BB962C8B-B14F-4D97-AF65-F5344CB8AC3E}">
        <p14:creationId xmlns:p14="http://schemas.microsoft.com/office/powerpoint/2010/main" val="12610445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left)">
                                      <p:cBhvr>
                                        <p:cTn id="7" dur="500"/>
                                        <p:tgtEl>
                                          <p:spTgt spid="10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wipe(left)">
                                      <p:cBhvr>
                                        <p:cTn id="12" dur="500"/>
                                        <p:tgtEl>
                                          <p:spTgt spid="101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wipe(left)">
                                      <p:cBhvr>
                                        <p:cTn id="17" dur="500"/>
                                        <p:tgtEl>
                                          <p:spTgt spid="101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9" name="Chart 18"/>
          <p:cNvGraphicFramePr>
            <a:graphicFrameLocks noGrp="1"/>
          </p:cNvGraphicFramePr>
          <p:nvPr>
            <p:extLst/>
          </p:nvPr>
        </p:nvGraphicFramePr>
        <p:xfrm>
          <a:off x="283464" y="1298448"/>
          <a:ext cx="8650224" cy="5376672"/>
        </p:xfrm>
        <a:graphic>
          <a:graphicData uri="http://schemas.openxmlformats.org/drawingml/2006/chart">
            <c:chart xmlns:c="http://schemas.openxmlformats.org/drawingml/2006/chart" xmlns:r="http://schemas.openxmlformats.org/officeDocument/2006/relationships" r:id="rId3"/>
          </a:graphicData>
        </a:graphic>
      </p:graphicFrame>
      <p:sp>
        <p:nvSpPr>
          <p:cNvPr id="11267" name="Rectangle 4"/>
          <p:cNvSpPr>
            <a:spLocks noGrp="1" noChangeArrowheads="1"/>
          </p:cNvSpPr>
          <p:nvPr>
            <p:ph type="title"/>
          </p:nvPr>
        </p:nvSpPr>
        <p:spPr>
          <a:xfrm>
            <a:off x="481013" y="262888"/>
            <a:ext cx="8245475" cy="829643"/>
          </a:xfrm>
        </p:spPr>
        <p:txBody>
          <a:bodyPr/>
          <a:lstStyle/>
          <a:p>
            <a:pPr eaLnBrk="1" hangingPunct="1"/>
            <a:r>
              <a:rPr lang="en-US" sz="3000" dirty="0" smtClean="0">
                <a:solidFill>
                  <a:srgbClr val="336699"/>
                </a:solidFill>
              </a:rPr>
              <a:t>U.S. Real GDP </a:t>
            </a:r>
            <a:r>
              <a:rPr lang="en-US" sz="3000" dirty="0" smtClean="0">
                <a:solidFill>
                  <a:srgbClr val="336699"/>
                </a:solidFill>
              </a:rPr>
              <a:t>per capita </a:t>
            </a:r>
            <a:r>
              <a:rPr lang="en-US" sz="3200" dirty="0" smtClean="0">
                <a:solidFill>
                  <a:srgbClr val="336699"/>
                </a:solidFill>
              </a:rPr>
              <a:t/>
            </a:r>
            <a:br>
              <a:rPr lang="en-US" sz="3200" dirty="0" smtClean="0">
                <a:solidFill>
                  <a:srgbClr val="336699"/>
                </a:solidFill>
              </a:rPr>
            </a:br>
            <a:r>
              <a:rPr lang="en-US" sz="2400" dirty="0" smtClean="0">
                <a:solidFill>
                  <a:srgbClr val="336699"/>
                </a:solidFill>
              </a:rPr>
              <a:t>(2009 dollars)</a:t>
            </a:r>
          </a:p>
        </p:txBody>
      </p:sp>
      <p:sp>
        <p:nvSpPr>
          <p:cNvPr id="28" name="Line 28"/>
          <p:cNvSpPr>
            <a:spLocks noChangeShapeType="1"/>
          </p:cNvSpPr>
          <p:nvPr/>
        </p:nvSpPr>
        <p:spPr bwMode="auto">
          <a:xfrm flipH="1" flipV="1">
            <a:off x="3156333" y="3811717"/>
            <a:ext cx="287899" cy="15065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29" name="Text Box 29"/>
          <p:cNvSpPr txBox="1">
            <a:spLocks noChangeArrowheads="1"/>
          </p:cNvSpPr>
          <p:nvPr/>
        </p:nvSpPr>
        <p:spPr bwMode="auto">
          <a:xfrm>
            <a:off x="2191299" y="3045890"/>
            <a:ext cx="1566863" cy="708025"/>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Great </a:t>
            </a:r>
            <a:r>
              <a:rPr lang="en-US" sz="2000" i="1" dirty="0">
                <a:solidFill>
                  <a:srgbClr val="000000"/>
                </a:solidFill>
              </a:rPr>
              <a:t>Depression</a:t>
            </a:r>
          </a:p>
        </p:txBody>
      </p:sp>
      <p:sp>
        <p:nvSpPr>
          <p:cNvPr id="32" name="Line 31"/>
          <p:cNvSpPr>
            <a:spLocks noChangeShapeType="1"/>
          </p:cNvSpPr>
          <p:nvPr/>
        </p:nvSpPr>
        <p:spPr bwMode="auto">
          <a:xfrm>
            <a:off x="4175564" y="4967225"/>
            <a:ext cx="356765" cy="460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34" name="Text Box 32"/>
          <p:cNvSpPr txBox="1">
            <a:spLocks noChangeArrowheads="1"/>
          </p:cNvSpPr>
          <p:nvPr/>
        </p:nvSpPr>
        <p:spPr bwMode="auto">
          <a:xfrm>
            <a:off x="4392855" y="5417741"/>
            <a:ext cx="1820863" cy="400050"/>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World War II</a:t>
            </a:r>
          </a:p>
        </p:txBody>
      </p:sp>
      <p:sp>
        <p:nvSpPr>
          <p:cNvPr id="37" name="Line 34"/>
          <p:cNvSpPr>
            <a:spLocks noChangeShapeType="1"/>
          </p:cNvSpPr>
          <p:nvPr/>
        </p:nvSpPr>
        <p:spPr bwMode="auto">
          <a:xfrm flipH="1" flipV="1">
            <a:off x="5919727" y="3314987"/>
            <a:ext cx="268628" cy="486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38" name="Text Box 35"/>
          <p:cNvSpPr txBox="1">
            <a:spLocks noChangeArrowheads="1"/>
          </p:cNvSpPr>
          <p:nvPr/>
        </p:nvSpPr>
        <p:spPr bwMode="auto">
          <a:xfrm>
            <a:off x="4927391" y="2316527"/>
            <a:ext cx="1126650" cy="1015663"/>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First </a:t>
            </a:r>
            <a:br>
              <a:rPr lang="en-US" sz="2000" i="1" dirty="0">
                <a:solidFill>
                  <a:srgbClr val="000000"/>
                </a:solidFill>
              </a:rPr>
            </a:br>
            <a:r>
              <a:rPr lang="en-US" sz="2000" i="1" dirty="0" smtClean="0">
                <a:solidFill>
                  <a:srgbClr val="000000"/>
                </a:solidFill>
              </a:rPr>
              <a:t>oil </a:t>
            </a:r>
            <a:r>
              <a:rPr lang="en-US" sz="2000" i="1" dirty="0">
                <a:solidFill>
                  <a:srgbClr val="000000"/>
                </a:solidFill>
              </a:rPr>
              <a:t>price shock</a:t>
            </a:r>
          </a:p>
        </p:txBody>
      </p:sp>
      <p:sp>
        <p:nvSpPr>
          <p:cNvPr id="40" name="Line 37"/>
          <p:cNvSpPr>
            <a:spLocks noChangeShapeType="1"/>
          </p:cNvSpPr>
          <p:nvPr/>
        </p:nvSpPr>
        <p:spPr bwMode="auto">
          <a:xfrm>
            <a:off x="6740661" y="3790486"/>
            <a:ext cx="200025" cy="614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41" name="Text Box 38"/>
          <p:cNvSpPr txBox="1">
            <a:spLocks noChangeArrowheads="1"/>
          </p:cNvSpPr>
          <p:nvPr/>
        </p:nvSpPr>
        <p:spPr bwMode="auto">
          <a:xfrm>
            <a:off x="6317158" y="4426011"/>
            <a:ext cx="1563873" cy="708025"/>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Second oil price shock</a:t>
            </a:r>
          </a:p>
        </p:txBody>
      </p:sp>
      <p:sp>
        <p:nvSpPr>
          <p:cNvPr id="43" name="Line 41"/>
          <p:cNvSpPr>
            <a:spLocks noChangeShapeType="1"/>
          </p:cNvSpPr>
          <p:nvPr/>
        </p:nvSpPr>
        <p:spPr bwMode="auto">
          <a:xfrm flipH="1" flipV="1">
            <a:off x="7646849" y="1983922"/>
            <a:ext cx="270967" cy="2666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44" name="Text Box 42"/>
          <p:cNvSpPr txBox="1">
            <a:spLocks noChangeArrowheads="1"/>
          </p:cNvSpPr>
          <p:nvPr/>
        </p:nvSpPr>
        <p:spPr bwMode="auto">
          <a:xfrm>
            <a:off x="6429700" y="1583872"/>
            <a:ext cx="1352633" cy="400050"/>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9/11/2001</a:t>
            </a:r>
          </a:p>
        </p:txBody>
      </p:sp>
      <p:sp>
        <p:nvSpPr>
          <p:cNvPr id="46" name="Line 28"/>
          <p:cNvSpPr>
            <a:spLocks noChangeShapeType="1"/>
          </p:cNvSpPr>
          <p:nvPr/>
        </p:nvSpPr>
        <p:spPr bwMode="auto">
          <a:xfrm flipH="1" flipV="1">
            <a:off x="2148966" y="4852620"/>
            <a:ext cx="160338" cy="5884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47" name="Text Box 29"/>
          <p:cNvSpPr txBox="1">
            <a:spLocks noChangeArrowheads="1"/>
          </p:cNvSpPr>
          <p:nvPr/>
        </p:nvSpPr>
        <p:spPr bwMode="auto">
          <a:xfrm>
            <a:off x="1553093" y="4182334"/>
            <a:ext cx="919163" cy="708025"/>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World War I</a:t>
            </a:r>
            <a:endParaRPr lang="en-US" sz="2000" i="1" dirty="0">
              <a:solidFill>
                <a:srgbClr val="000000"/>
              </a:solidFill>
            </a:endParaRPr>
          </a:p>
        </p:txBody>
      </p:sp>
      <p:sp>
        <p:nvSpPr>
          <p:cNvPr id="48" name="Text Box 35"/>
          <p:cNvSpPr txBox="1">
            <a:spLocks noChangeArrowheads="1"/>
          </p:cNvSpPr>
          <p:nvPr/>
        </p:nvSpPr>
        <p:spPr bwMode="auto">
          <a:xfrm>
            <a:off x="7452399" y="3155388"/>
            <a:ext cx="1230478" cy="707886"/>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Financial crisis</a:t>
            </a:r>
            <a:endParaRPr lang="en-US" sz="2000" i="1" dirty="0">
              <a:solidFill>
                <a:srgbClr val="000000"/>
              </a:solidFill>
            </a:endParaRPr>
          </a:p>
        </p:txBody>
      </p:sp>
      <p:sp>
        <p:nvSpPr>
          <p:cNvPr id="49" name="Line 28"/>
          <p:cNvSpPr>
            <a:spLocks noChangeShapeType="1"/>
          </p:cNvSpPr>
          <p:nvPr/>
        </p:nvSpPr>
        <p:spPr bwMode="auto">
          <a:xfrm flipV="1">
            <a:off x="8289039" y="2201897"/>
            <a:ext cx="177216" cy="9214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Tree>
    <p:extLst>
      <p:ext uri="{BB962C8B-B14F-4D97-AF65-F5344CB8AC3E}">
        <p14:creationId xmlns:p14="http://schemas.microsoft.com/office/powerpoint/2010/main" val="105705086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7" name="Chart 16"/>
          <p:cNvGraphicFramePr>
            <a:graphicFrameLocks noGrp="1"/>
          </p:cNvGraphicFramePr>
          <p:nvPr>
            <p:extLst/>
          </p:nvPr>
        </p:nvGraphicFramePr>
        <p:xfrm>
          <a:off x="365760" y="1316736"/>
          <a:ext cx="8567928" cy="5248656"/>
        </p:xfrm>
        <a:graphic>
          <a:graphicData uri="http://schemas.openxmlformats.org/drawingml/2006/chart">
            <c:chart xmlns:c="http://schemas.openxmlformats.org/drawingml/2006/chart" xmlns:r="http://schemas.openxmlformats.org/officeDocument/2006/relationships" r:id="rId3"/>
          </a:graphicData>
        </a:graphic>
      </p:graphicFrame>
      <p:sp>
        <p:nvSpPr>
          <p:cNvPr id="12290" name="Rectangle 3"/>
          <p:cNvSpPr>
            <a:spLocks noGrp="1" noChangeArrowheads="1"/>
          </p:cNvSpPr>
          <p:nvPr>
            <p:ph type="title"/>
          </p:nvPr>
        </p:nvSpPr>
        <p:spPr>
          <a:xfrm>
            <a:off x="481013" y="215388"/>
            <a:ext cx="8245475" cy="939800"/>
          </a:xfrm>
        </p:spPr>
        <p:txBody>
          <a:bodyPr/>
          <a:lstStyle/>
          <a:p>
            <a:pPr eaLnBrk="1" hangingPunct="1"/>
            <a:r>
              <a:rPr lang="en-US" sz="3000" dirty="0" smtClean="0">
                <a:solidFill>
                  <a:srgbClr val="336699"/>
                </a:solidFill>
              </a:rPr>
              <a:t>U.S. Inflation Rate</a:t>
            </a:r>
            <a:r>
              <a:rPr lang="en-US" sz="3200" dirty="0" smtClean="0">
                <a:solidFill>
                  <a:srgbClr val="336699"/>
                </a:solidFill>
              </a:rPr>
              <a:t/>
            </a:r>
            <a:br>
              <a:rPr lang="en-US" sz="3200" dirty="0" smtClean="0">
                <a:solidFill>
                  <a:srgbClr val="336699"/>
                </a:solidFill>
              </a:rPr>
            </a:br>
            <a:r>
              <a:rPr lang="en-US" sz="2400" dirty="0" smtClean="0">
                <a:solidFill>
                  <a:srgbClr val="336699"/>
                </a:solidFill>
              </a:rPr>
              <a:t>(% per year)</a:t>
            </a:r>
          </a:p>
        </p:txBody>
      </p:sp>
      <p:sp>
        <p:nvSpPr>
          <p:cNvPr id="6" name="Line 28"/>
          <p:cNvSpPr>
            <a:spLocks noChangeShapeType="1"/>
          </p:cNvSpPr>
          <p:nvPr/>
        </p:nvSpPr>
        <p:spPr bwMode="auto">
          <a:xfrm flipH="1">
            <a:off x="3261949" y="5213460"/>
            <a:ext cx="429838" cy="1364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7" name="Text Box 29"/>
          <p:cNvSpPr txBox="1">
            <a:spLocks noChangeArrowheads="1"/>
          </p:cNvSpPr>
          <p:nvPr/>
        </p:nvSpPr>
        <p:spPr bwMode="auto">
          <a:xfrm>
            <a:off x="3691787" y="4859447"/>
            <a:ext cx="1566863" cy="708025"/>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Great Depression</a:t>
            </a:r>
          </a:p>
        </p:txBody>
      </p:sp>
      <p:sp>
        <p:nvSpPr>
          <p:cNvPr id="8" name="Line 34"/>
          <p:cNvSpPr>
            <a:spLocks noChangeShapeType="1"/>
          </p:cNvSpPr>
          <p:nvPr/>
        </p:nvSpPr>
        <p:spPr bwMode="auto">
          <a:xfrm flipH="1" flipV="1">
            <a:off x="5485271" y="2642197"/>
            <a:ext cx="537256" cy="486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9" name="Text Box 35"/>
          <p:cNvSpPr txBox="1">
            <a:spLocks noChangeArrowheads="1"/>
          </p:cNvSpPr>
          <p:nvPr/>
        </p:nvSpPr>
        <p:spPr bwMode="auto">
          <a:xfrm>
            <a:off x="4501125" y="1929491"/>
            <a:ext cx="1126650" cy="1015663"/>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First </a:t>
            </a:r>
            <a:br>
              <a:rPr lang="en-US" sz="2000" i="1" dirty="0">
                <a:solidFill>
                  <a:srgbClr val="000000"/>
                </a:solidFill>
              </a:rPr>
            </a:br>
            <a:r>
              <a:rPr lang="en-US" sz="2000" i="1" dirty="0" smtClean="0">
                <a:solidFill>
                  <a:srgbClr val="000000"/>
                </a:solidFill>
              </a:rPr>
              <a:t>oil </a:t>
            </a:r>
            <a:r>
              <a:rPr lang="en-US" sz="2000" i="1" dirty="0">
                <a:solidFill>
                  <a:srgbClr val="000000"/>
                </a:solidFill>
              </a:rPr>
              <a:t>price shock</a:t>
            </a:r>
          </a:p>
        </p:txBody>
      </p:sp>
      <p:sp>
        <p:nvSpPr>
          <p:cNvPr id="10" name="Line 37"/>
          <p:cNvSpPr>
            <a:spLocks noChangeShapeType="1"/>
          </p:cNvSpPr>
          <p:nvPr/>
        </p:nvSpPr>
        <p:spPr bwMode="auto">
          <a:xfrm flipH="1">
            <a:off x="6583798" y="2538763"/>
            <a:ext cx="413164" cy="5481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11" name="Text Box 38"/>
          <p:cNvSpPr txBox="1">
            <a:spLocks noChangeArrowheads="1"/>
          </p:cNvSpPr>
          <p:nvPr/>
        </p:nvSpPr>
        <p:spPr bwMode="auto">
          <a:xfrm>
            <a:off x="6388848" y="1662097"/>
            <a:ext cx="1216230" cy="1015663"/>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Second </a:t>
            </a:r>
            <a:r>
              <a:rPr lang="en-US" sz="2000" i="1" dirty="0" smtClean="0">
                <a:solidFill>
                  <a:srgbClr val="000000"/>
                </a:solidFill>
              </a:rPr>
              <a:t/>
            </a:r>
            <a:br>
              <a:rPr lang="en-US" sz="2000" i="1" dirty="0" smtClean="0">
                <a:solidFill>
                  <a:srgbClr val="000000"/>
                </a:solidFill>
              </a:rPr>
            </a:br>
            <a:r>
              <a:rPr lang="en-US" sz="2000" i="1" dirty="0" smtClean="0">
                <a:solidFill>
                  <a:srgbClr val="000000"/>
                </a:solidFill>
              </a:rPr>
              <a:t>oil </a:t>
            </a:r>
            <a:r>
              <a:rPr lang="en-US" sz="2000" i="1" dirty="0">
                <a:solidFill>
                  <a:srgbClr val="000000"/>
                </a:solidFill>
              </a:rPr>
              <a:t>price shock</a:t>
            </a:r>
          </a:p>
        </p:txBody>
      </p:sp>
      <p:sp>
        <p:nvSpPr>
          <p:cNvPr id="12" name="Text Box 35"/>
          <p:cNvSpPr txBox="1">
            <a:spLocks noChangeArrowheads="1"/>
          </p:cNvSpPr>
          <p:nvPr/>
        </p:nvSpPr>
        <p:spPr bwMode="auto">
          <a:xfrm>
            <a:off x="7399416" y="4726937"/>
            <a:ext cx="1230478" cy="707886"/>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Financial crisis</a:t>
            </a:r>
            <a:endParaRPr lang="en-US" sz="2000" i="1" dirty="0">
              <a:solidFill>
                <a:srgbClr val="000000"/>
              </a:solidFill>
            </a:endParaRPr>
          </a:p>
        </p:txBody>
      </p:sp>
      <p:sp>
        <p:nvSpPr>
          <p:cNvPr id="13" name="Line 28"/>
          <p:cNvSpPr>
            <a:spLocks noChangeShapeType="1"/>
          </p:cNvSpPr>
          <p:nvPr/>
        </p:nvSpPr>
        <p:spPr bwMode="auto">
          <a:xfrm flipV="1">
            <a:off x="8358870" y="4176256"/>
            <a:ext cx="135511" cy="5506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14" name="Line 28"/>
          <p:cNvSpPr>
            <a:spLocks noChangeShapeType="1"/>
          </p:cNvSpPr>
          <p:nvPr/>
        </p:nvSpPr>
        <p:spPr bwMode="auto">
          <a:xfrm flipH="1" flipV="1">
            <a:off x="2214684" y="1968363"/>
            <a:ext cx="3158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15" name="Text Box 29"/>
          <p:cNvSpPr txBox="1">
            <a:spLocks noChangeArrowheads="1"/>
          </p:cNvSpPr>
          <p:nvPr/>
        </p:nvSpPr>
        <p:spPr bwMode="auto">
          <a:xfrm>
            <a:off x="2519844" y="1614351"/>
            <a:ext cx="919163" cy="708025"/>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World War I</a:t>
            </a:r>
            <a:endParaRPr lang="en-US" sz="2000" i="1" dirty="0">
              <a:solidFill>
                <a:srgbClr val="000000"/>
              </a:solidFill>
            </a:endParaRPr>
          </a:p>
        </p:txBody>
      </p:sp>
      <p:cxnSp>
        <p:nvCxnSpPr>
          <p:cNvPr id="3" name="Straight Connector 2"/>
          <p:cNvCxnSpPr/>
          <p:nvPr/>
        </p:nvCxnSpPr>
        <p:spPr>
          <a:xfrm>
            <a:off x="914400" y="4206240"/>
            <a:ext cx="79552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2336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5" name="Chart 14"/>
          <p:cNvGraphicFramePr>
            <a:graphicFrameLocks noGrp="1"/>
          </p:cNvGraphicFramePr>
          <p:nvPr>
            <p:extLst/>
          </p:nvPr>
        </p:nvGraphicFramePr>
        <p:xfrm>
          <a:off x="438912" y="1307592"/>
          <a:ext cx="8540496" cy="5330952"/>
        </p:xfrm>
        <a:graphic>
          <a:graphicData uri="http://schemas.openxmlformats.org/drawingml/2006/chart">
            <c:chart xmlns:c="http://schemas.openxmlformats.org/drawingml/2006/chart" xmlns:r="http://schemas.openxmlformats.org/officeDocument/2006/relationships" r:id="rId3"/>
          </a:graphicData>
        </a:graphic>
      </p:graphicFrame>
      <p:sp>
        <p:nvSpPr>
          <p:cNvPr id="12290" name="Rectangle 3"/>
          <p:cNvSpPr>
            <a:spLocks noGrp="1" noChangeArrowheads="1"/>
          </p:cNvSpPr>
          <p:nvPr>
            <p:ph type="title"/>
          </p:nvPr>
        </p:nvSpPr>
        <p:spPr>
          <a:xfrm>
            <a:off x="481013" y="215388"/>
            <a:ext cx="8245475" cy="939800"/>
          </a:xfrm>
        </p:spPr>
        <p:txBody>
          <a:bodyPr/>
          <a:lstStyle/>
          <a:p>
            <a:pPr eaLnBrk="1" hangingPunct="1"/>
            <a:r>
              <a:rPr lang="en-US" sz="3000" dirty="0" smtClean="0">
                <a:solidFill>
                  <a:srgbClr val="336699"/>
                </a:solidFill>
              </a:rPr>
              <a:t>U.S. Unemployment Rate</a:t>
            </a:r>
            <a:r>
              <a:rPr lang="en-US" sz="3200" dirty="0" smtClean="0">
                <a:solidFill>
                  <a:srgbClr val="336699"/>
                </a:solidFill>
              </a:rPr>
              <a:t/>
            </a:r>
            <a:br>
              <a:rPr lang="en-US" sz="3200" dirty="0" smtClean="0">
                <a:solidFill>
                  <a:srgbClr val="336699"/>
                </a:solidFill>
              </a:rPr>
            </a:br>
            <a:r>
              <a:rPr lang="en-US" sz="2400" dirty="0" smtClean="0">
                <a:solidFill>
                  <a:srgbClr val="336699"/>
                </a:solidFill>
              </a:rPr>
              <a:t>(% of labor force)</a:t>
            </a:r>
          </a:p>
        </p:txBody>
      </p:sp>
      <p:sp>
        <p:nvSpPr>
          <p:cNvPr id="17" name="Line 28"/>
          <p:cNvSpPr>
            <a:spLocks noChangeShapeType="1"/>
          </p:cNvSpPr>
          <p:nvPr/>
        </p:nvSpPr>
        <p:spPr bwMode="auto">
          <a:xfrm flipH="1">
            <a:off x="3408764" y="2039715"/>
            <a:ext cx="539812" cy="354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18" name="Text Box 29"/>
          <p:cNvSpPr txBox="1">
            <a:spLocks noChangeArrowheads="1"/>
          </p:cNvSpPr>
          <p:nvPr/>
        </p:nvSpPr>
        <p:spPr bwMode="auto">
          <a:xfrm>
            <a:off x="3948576" y="1685702"/>
            <a:ext cx="1566863" cy="708025"/>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Great Depression</a:t>
            </a:r>
          </a:p>
        </p:txBody>
      </p:sp>
      <p:sp>
        <p:nvSpPr>
          <p:cNvPr id="19" name="Text Box 35"/>
          <p:cNvSpPr txBox="1">
            <a:spLocks noChangeArrowheads="1"/>
          </p:cNvSpPr>
          <p:nvPr/>
        </p:nvSpPr>
        <p:spPr bwMode="auto">
          <a:xfrm>
            <a:off x="7483619" y="3615970"/>
            <a:ext cx="1230478" cy="707886"/>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Financial crisis</a:t>
            </a:r>
            <a:endParaRPr lang="en-US" sz="2000" i="1" dirty="0">
              <a:solidFill>
                <a:srgbClr val="000000"/>
              </a:solidFill>
            </a:endParaRPr>
          </a:p>
        </p:txBody>
      </p:sp>
      <p:sp>
        <p:nvSpPr>
          <p:cNvPr id="20" name="Line 28"/>
          <p:cNvSpPr>
            <a:spLocks noChangeShapeType="1"/>
          </p:cNvSpPr>
          <p:nvPr/>
        </p:nvSpPr>
        <p:spPr bwMode="auto">
          <a:xfrm flipH="1" flipV="1">
            <a:off x="8249783" y="4258341"/>
            <a:ext cx="261045" cy="4130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21" name="Line 31"/>
          <p:cNvSpPr>
            <a:spLocks noChangeShapeType="1"/>
          </p:cNvSpPr>
          <p:nvPr/>
        </p:nvSpPr>
        <p:spPr bwMode="auto">
          <a:xfrm flipV="1">
            <a:off x="3921889" y="4323855"/>
            <a:ext cx="350468" cy="7341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22" name="Text Box 32"/>
          <p:cNvSpPr txBox="1">
            <a:spLocks noChangeArrowheads="1"/>
          </p:cNvSpPr>
          <p:nvPr/>
        </p:nvSpPr>
        <p:spPr bwMode="auto">
          <a:xfrm>
            <a:off x="4040345" y="3834472"/>
            <a:ext cx="1112714" cy="707886"/>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a:solidFill>
                  <a:srgbClr val="000000"/>
                </a:solidFill>
              </a:rPr>
              <a:t>World </a:t>
            </a:r>
            <a:r>
              <a:rPr lang="en-US" sz="2000" i="1" dirty="0" smtClean="0">
                <a:solidFill>
                  <a:srgbClr val="000000"/>
                </a:solidFill>
              </a:rPr>
              <a:t/>
            </a:r>
            <a:br>
              <a:rPr lang="en-US" sz="2000" i="1" dirty="0" smtClean="0">
                <a:solidFill>
                  <a:srgbClr val="000000"/>
                </a:solidFill>
              </a:rPr>
            </a:br>
            <a:r>
              <a:rPr lang="en-US" sz="2000" i="1" dirty="0" smtClean="0">
                <a:solidFill>
                  <a:srgbClr val="000000"/>
                </a:solidFill>
              </a:rPr>
              <a:t>War </a:t>
            </a:r>
            <a:r>
              <a:rPr lang="en-US" sz="2000" i="1" dirty="0">
                <a:solidFill>
                  <a:srgbClr val="000000"/>
                </a:solidFill>
              </a:rPr>
              <a:t>II</a:t>
            </a:r>
          </a:p>
        </p:txBody>
      </p:sp>
      <p:sp>
        <p:nvSpPr>
          <p:cNvPr id="23" name="Line 28"/>
          <p:cNvSpPr>
            <a:spLocks noChangeShapeType="1"/>
          </p:cNvSpPr>
          <p:nvPr/>
        </p:nvSpPr>
        <p:spPr bwMode="auto">
          <a:xfrm flipV="1">
            <a:off x="2065302" y="4068914"/>
            <a:ext cx="109452" cy="7646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24" name="Text Box 29"/>
          <p:cNvSpPr txBox="1">
            <a:spLocks noChangeArrowheads="1"/>
          </p:cNvSpPr>
          <p:nvPr/>
        </p:nvSpPr>
        <p:spPr bwMode="auto">
          <a:xfrm>
            <a:off x="1550356" y="3423968"/>
            <a:ext cx="919163" cy="708025"/>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World War I</a:t>
            </a:r>
            <a:endParaRPr lang="en-US" sz="2000" i="1" dirty="0">
              <a:solidFill>
                <a:srgbClr val="000000"/>
              </a:solidFill>
            </a:endParaRPr>
          </a:p>
        </p:txBody>
      </p:sp>
      <p:sp>
        <p:nvSpPr>
          <p:cNvPr id="25" name="Line 34"/>
          <p:cNvSpPr>
            <a:spLocks noChangeShapeType="1"/>
          </p:cNvSpPr>
          <p:nvPr/>
        </p:nvSpPr>
        <p:spPr bwMode="auto">
          <a:xfrm flipV="1">
            <a:off x="6051508" y="4061632"/>
            <a:ext cx="144448" cy="9342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26" name="Text Box 35"/>
          <p:cNvSpPr txBox="1">
            <a:spLocks noChangeArrowheads="1"/>
          </p:cNvSpPr>
          <p:nvPr/>
        </p:nvSpPr>
        <p:spPr bwMode="auto">
          <a:xfrm>
            <a:off x="5634838" y="3363006"/>
            <a:ext cx="1126650" cy="707886"/>
          </a:xfrm>
          <a:prstGeom prst="rect">
            <a:avLst/>
          </a:prstGeom>
          <a:solidFill>
            <a:srgbClr val="FFFFCC"/>
          </a:solidFill>
          <a:ln w="9525">
            <a:noFill/>
            <a:miter lim="800000"/>
            <a:headEnd/>
            <a:tailEnd/>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i="1" dirty="0" smtClean="0">
                <a:solidFill>
                  <a:srgbClr val="000000"/>
                </a:solidFill>
              </a:rPr>
              <a:t>Oil </a:t>
            </a:r>
            <a:r>
              <a:rPr lang="en-US" sz="2000" i="1" dirty="0">
                <a:solidFill>
                  <a:srgbClr val="000000"/>
                </a:solidFill>
              </a:rPr>
              <a:t>price </a:t>
            </a:r>
            <a:r>
              <a:rPr lang="en-US" sz="2000" i="1" dirty="0" smtClean="0">
                <a:solidFill>
                  <a:srgbClr val="000000"/>
                </a:solidFill>
              </a:rPr>
              <a:t>shocks</a:t>
            </a:r>
            <a:endParaRPr lang="en-US" sz="2000" i="1" dirty="0">
              <a:solidFill>
                <a:srgbClr val="000000"/>
              </a:solidFill>
            </a:endParaRPr>
          </a:p>
        </p:txBody>
      </p:sp>
      <p:sp>
        <p:nvSpPr>
          <p:cNvPr id="27" name="Line 37"/>
          <p:cNvSpPr>
            <a:spLocks noChangeShapeType="1"/>
          </p:cNvSpPr>
          <p:nvPr/>
        </p:nvSpPr>
        <p:spPr bwMode="auto">
          <a:xfrm flipH="1" flipV="1">
            <a:off x="6195957" y="4050105"/>
            <a:ext cx="260062" cy="7934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Tree>
    <p:extLst>
      <p:ext uri="{BB962C8B-B14F-4D97-AF65-F5344CB8AC3E}">
        <p14:creationId xmlns:p14="http://schemas.microsoft.com/office/powerpoint/2010/main" val="29159718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idx="4294967295"/>
          </p:nvPr>
        </p:nvSpPr>
        <p:spPr/>
        <p:txBody>
          <a:bodyPr/>
          <a:lstStyle/>
          <a:p>
            <a:pPr eaLnBrk="1" hangingPunct="1"/>
            <a:r>
              <a:rPr lang="en-US" dirty="0" smtClean="0"/>
              <a:t>Economic </a:t>
            </a:r>
            <a:r>
              <a:rPr lang="en-US" dirty="0" smtClean="0"/>
              <a:t>models</a:t>
            </a:r>
            <a:endParaRPr lang="en-US" dirty="0" smtClean="0"/>
          </a:p>
        </p:txBody>
      </p:sp>
      <p:sp>
        <p:nvSpPr>
          <p:cNvPr id="39941" name="Rectangle 5"/>
          <p:cNvSpPr>
            <a:spLocks noGrp="1" noChangeArrowheads="1"/>
          </p:cNvSpPr>
          <p:nvPr>
            <p:ph type="body" idx="4294967295"/>
          </p:nvPr>
        </p:nvSpPr>
        <p:spPr/>
        <p:txBody>
          <a:bodyPr/>
          <a:lstStyle/>
          <a:p>
            <a:pPr eaLnBrk="1" hangingPunct="1">
              <a:buFont typeface="Wingdings" pitchFamily="2" charset="2"/>
              <a:buNone/>
            </a:pPr>
            <a:r>
              <a:rPr lang="en-US" dirty="0" smtClean="0"/>
              <a:t>…are simplified versions of a more complex reality.</a:t>
            </a:r>
          </a:p>
          <a:p>
            <a:pPr lvl="1" eaLnBrk="1" hangingPunct="1">
              <a:buClr>
                <a:srgbClr val="996633"/>
              </a:buClr>
            </a:pPr>
            <a:r>
              <a:rPr lang="en-US" dirty="0" smtClean="0"/>
              <a:t>irrelevant details are stripped away</a:t>
            </a:r>
          </a:p>
          <a:p>
            <a:pPr eaLnBrk="1" hangingPunct="1">
              <a:buFont typeface="Wingdings" pitchFamily="2" charset="2"/>
              <a:buNone/>
            </a:pPr>
            <a:r>
              <a:rPr lang="en-US" dirty="0" smtClean="0"/>
              <a:t>…are used to: </a:t>
            </a:r>
          </a:p>
          <a:p>
            <a:pPr lvl="1" eaLnBrk="1" hangingPunct="1">
              <a:buClr>
                <a:srgbClr val="996633"/>
              </a:buClr>
            </a:pPr>
            <a:r>
              <a:rPr lang="en-US" dirty="0" smtClean="0"/>
              <a:t>show relationships between variables</a:t>
            </a:r>
          </a:p>
          <a:p>
            <a:pPr lvl="1" eaLnBrk="1" hangingPunct="1">
              <a:buClr>
                <a:srgbClr val="996633"/>
              </a:buClr>
            </a:pPr>
            <a:r>
              <a:rPr lang="en-US" dirty="0" smtClean="0"/>
              <a:t>explain the economy’s behavior</a:t>
            </a:r>
          </a:p>
          <a:p>
            <a:pPr lvl="1" eaLnBrk="1" hangingPunct="1">
              <a:buClr>
                <a:srgbClr val="996633"/>
              </a:buClr>
            </a:pPr>
            <a:r>
              <a:rPr lang="en-US" dirty="0" smtClean="0"/>
              <a:t>devise policies to improve economic performance</a:t>
            </a:r>
          </a:p>
        </p:txBody>
      </p:sp>
    </p:spTree>
    <p:extLst>
      <p:ext uri="{BB962C8B-B14F-4D97-AF65-F5344CB8AC3E}">
        <p14:creationId xmlns:p14="http://schemas.microsoft.com/office/powerpoint/2010/main" val="31875943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1">
                                            <p:txEl>
                                              <p:pRg st="0" end="0"/>
                                            </p:txEl>
                                          </p:spTgt>
                                        </p:tgtEl>
                                        <p:attrNameLst>
                                          <p:attrName>style.visibility</p:attrName>
                                        </p:attrNameLst>
                                      </p:cBhvr>
                                      <p:to>
                                        <p:strVal val="visible"/>
                                      </p:to>
                                    </p:set>
                                    <p:animEffect transition="in" filter="wipe(left)">
                                      <p:cBhvr>
                                        <p:cTn id="7" dur="500"/>
                                        <p:tgtEl>
                                          <p:spTgt spid="3994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941">
                                            <p:txEl>
                                              <p:pRg st="1" end="1"/>
                                            </p:txEl>
                                          </p:spTgt>
                                        </p:tgtEl>
                                        <p:attrNameLst>
                                          <p:attrName>style.visibility</p:attrName>
                                        </p:attrNameLst>
                                      </p:cBhvr>
                                      <p:to>
                                        <p:strVal val="visible"/>
                                      </p:to>
                                    </p:set>
                                    <p:animEffect transition="in" filter="wipe(left)">
                                      <p:cBhvr>
                                        <p:cTn id="10" dur="500"/>
                                        <p:tgtEl>
                                          <p:spTgt spid="3994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9941">
                                            <p:txEl>
                                              <p:pRg st="2" end="2"/>
                                            </p:txEl>
                                          </p:spTgt>
                                        </p:tgtEl>
                                        <p:attrNameLst>
                                          <p:attrName>style.visibility</p:attrName>
                                        </p:attrNameLst>
                                      </p:cBhvr>
                                      <p:to>
                                        <p:strVal val="visible"/>
                                      </p:to>
                                    </p:set>
                                    <p:animEffect transition="in" filter="wipe(left)">
                                      <p:cBhvr>
                                        <p:cTn id="15" dur="500"/>
                                        <p:tgtEl>
                                          <p:spTgt spid="3994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9941">
                                            <p:txEl>
                                              <p:pRg st="3" end="3"/>
                                            </p:txEl>
                                          </p:spTgt>
                                        </p:tgtEl>
                                        <p:attrNameLst>
                                          <p:attrName>style.visibility</p:attrName>
                                        </p:attrNameLst>
                                      </p:cBhvr>
                                      <p:to>
                                        <p:strVal val="visible"/>
                                      </p:to>
                                    </p:set>
                                    <p:animEffect transition="in" filter="wipe(left)">
                                      <p:cBhvr>
                                        <p:cTn id="18" dur="500"/>
                                        <p:tgtEl>
                                          <p:spTgt spid="3994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9941">
                                            <p:txEl>
                                              <p:pRg st="4" end="4"/>
                                            </p:txEl>
                                          </p:spTgt>
                                        </p:tgtEl>
                                        <p:attrNameLst>
                                          <p:attrName>style.visibility</p:attrName>
                                        </p:attrNameLst>
                                      </p:cBhvr>
                                      <p:to>
                                        <p:strVal val="visible"/>
                                      </p:to>
                                    </p:set>
                                    <p:animEffect transition="in" filter="wipe(left)">
                                      <p:cBhvr>
                                        <p:cTn id="21" dur="500"/>
                                        <p:tgtEl>
                                          <p:spTgt spid="3994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9941">
                                            <p:txEl>
                                              <p:pRg st="5" end="5"/>
                                            </p:txEl>
                                          </p:spTgt>
                                        </p:tgtEl>
                                        <p:attrNameLst>
                                          <p:attrName>style.visibility</p:attrName>
                                        </p:attrNameLst>
                                      </p:cBhvr>
                                      <p:to>
                                        <p:strVal val="visible"/>
                                      </p:to>
                                    </p:set>
                                    <p:animEffect transition="in" filter="wipe(left)">
                                      <p:cBhvr>
                                        <p:cTn id="24" dur="500"/>
                                        <p:tgtEl>
                                          <p:spTgt spid="399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sz="3000" dirty="0" smtClean="0"/>
              <a:t>Example of a </a:t>
            </a:r>
            <a:r>
              <a:rPr lang="en-US" sz="3000" dirty="0" smtClean="0"/>
              <a:t>model</a:t>
            </a:r>
            <a:r>
              <a:rPr lang="en-US" sz="3000" dirty="0" smtClean="0"/>
              <a:t>: </a:t>
            </a:r>
            <a:br>
              <a:rPr lang="en-US" sz="3000" dirty="0" smtClean="0"/>
            </a:br>
            <a:r>
              <a:rPr lang="en-US" dirty="0" smtClean="0"/>
              <a:t>Supply &amp; </a:t>
            </a:r>
            <a:r>
              <a:rPr lang="en-US" dirty="0" smtClean="0"/>
              <a:t>demand </a:t>
            </a:r>
            <a:r>
              <a:rPr lang="en-US" dirty="0" smtClean="0"/>
              <a:t>for </a:t>
            </a:r>
            <a:r>
              <a:rPr lang="en-US" dirty="0" smtClean="0"/>
              <a:t>new cars</a:t>
            </a:r>
            <a:endParaRPr lang="en-US" dirty="0" smtClean="0"/>
          </a:p>
        </p:txBody>
      </p:sp>
      <p:sp>
        <p:nvSpPr>
          <p:cNvPr id="18435" name="Rectangle 6"/>
          <p:cNvSpPr>
            <a:spLocks noGrp="1" noChangeArrowheads="1"/>
          </p:cNvSpPr>
          <p:nvPr>
            <p:ph type="body" idx="1"/>
          </p:nvPr>
        </p:nvSpPr>
        <p:spPr>
          <a:xfrm>
            <a:off x="476250" y="1284288"/>
            <a:ext cx="8210550" cy="4884737"/>
          </a:xfrm>
        </p:spPr>
        <p:txBody>
          <a:bodyPr/>
          <a:lstStyle/>
          <a:p>
            <a:pPr eaLnBrk="1" hangingPunct="1">
              <a:spcBef>
                <a:spcPct val="40000"/>
              </a:spcBef>
            </a:pPr>
            <a:r>
              <a:rPr lang="en-US" dirty="0" smtClean="0"/>
              <a:t>Shows how various events affect price and quantity of cars</a:t>
            </a:r>
          </a:p>
          <a:p>
            <a:pPr eaLnBrk="1" hangingPunct="1">
              <a:spcBef>
                <a:spcPct val="40000"/>
              </a:spcBef>
            </a:pPr>
            <a:r>
              <a:rPr lang="en-US" dirty="0" smtClean="0"/>
              <a:t>Assumes the market is competitive: each buyer and seller is too small to affect the market price</a:t>
            </a:r>
          </a:p>
          <a:p>
            <a:pPr eaLnBrk="1" hangingPunct="1">
              <a:spcBef>
                <a:spcPct val="40000"/>
              </a:spcBef>
              <a:buFont typeface="Wingdings" pitchFamily="2" charset="2"/>
              <a:buNone/>
            </a:pPr>
            <a:r>
              <a:rPr lang="en-US" u="sng" dirty="0" smtClean="0"/>
              <a:t>Variables</a:t>
            </a:r>
          </a:p>
          <a:p>
            <a:pPr marL="858838" lvl="1" eaLnBrk="1" hangingPunct="1">
              <a:spcBef>
                <a:spcPct val="15000"/>
              </a:spcBef>
              <a:buFont typeface="Wingdings" pitchFamily="2" charset="2"/>
              <a:buNone/>
            </a:pPr>
            <a:r>
              <a:rPr lang="en-US" b="1" i="1" dirty="0" err="1" smtClean="0"/>
              <a:t>Q</a:t>
            </a:r>
            <a:r>
              <a:rPr lang="en-US" b="1" i="1" baseline="30000" dirty="0" err="1" smtClean="0"/>
              <a:t>d</a:t>
            </a:r>
            <a:r>
              <a:rPr lang="en-US" dirty="0" smtClean="0"/>
              <a:t> = quantity of cars that buyers demand</a:t>
            </a:r>
          </a:p>
          <a:p>
            <a:pPr marL="858838" lvl="1" eaLnBrk="1" hangingPunct="1">
              <a:spcBef>
                <a:spcPct val="15000"/>
              </a:spcBef>
              <a:buFont typeface="Wingdings" pitchFamily="2" charset="2"/>
              <a:buNone/>
            </a:pPr>
            <a:r>
              <a:rPr lang="en-US" b="1" i="1" dirty="0" smtClean="0"/>
              <a:t>Q</a:t>
            </a:r>
            <a:r>
              <a:rPr lang="en-US" b="1" i="1" baseline="30000" dirty="0" smtClean="0"/>
              <a:t>s</a:t>
            </a:r>
            <a:r>
              <a:rPr lang="en-US" dirty="0" smtClean="0"/>
              <a:t> = quantity that producers supply</a:t>
            </a:r>
          </a:p>
          <a:p>
            <a:pPr marL="858838" lvl="1" eaLnBrk="1" hangingPunct="1">
              <a:spcBef>
                <a:spcPct val="15000"/>
              </a:spcBef>
              <a:buFont typeface="Wingdings" pitchFamily="2" charset="2"/>
              <a:buNone/>
            </a:pPr>
            <a:r>
              <a:rPr lang="en-US" b="1" i="1" dirty="0" smtClean="0"/>
              <a:t>P</a:t>
            </a:r>
            <a:r>
              <a:rPr lang="en-US" dirty="0" smtClean="0"/>
              <a:t> = price of new cars</a:t>
            </a:r>
          </a:p>
          <a:p>
            <a:pPr marL="858838" lvl="1" eaLnBrk="1" hangingPunct="1">
              <a:spcBef>
                <a:spcPct val="15000"/>
              </a:spcBef>
              <a:buFont typeface="Wingdings" pitchFamily="2" charset="2"/>
              <a:buNone/>
            </a:pPr>
            <a:r>
              <a:rPr lang="en-US" b="1" i="1" dirty="0" smtClean="0"/>
              <a:t>Y</a:t>
            </a:r>
            <a:r>
              <a:rPr lang="en-US" dirty="0" smtClean="0"/>
              <a:t> = aggregate income</a:t>
            </a:r>
          </a:p>
          <a:p>
            <a:pPr marL="858838" lvl="1" eaLnBrk="1" hangingPunct="1">
              <a:spcBef>
                <a:spcPct val="15000"/>
              </a:spcBef>
              <a:buFont typeface="Wingdings" pitchFamily="2" charset="2"/>
              <a:buNone/>
            </a:pPr>
            <a:r>
              <a:rPr lang="en-US" b="1" i="1" dirty="0" smtClean="0"/>
              <a:t>P</a:t>
            </a:r>
            <a:r>
              <a:rPr lang="en-US" b="1" i="1" baseline="-25000" dirty="0" smtClean="0"/>
              <a:t>s</a:t>
            </a:r>
            <a:r>
              <a:rPr lang="en-US" dirty="0" smtClean="0"/>
              <a:t> = price of steel (an input)</a:t>
            </a:r>
          </a:p>
        </p:txBody>
      </p:sp>
    </p:spTree>
    <p:extLst>
      <p:ext uri="{BB962C8B-B14F-4D97-AF65-F5344CB8AC3E}">
        <p14:creationId xmlns:p14="http://schemas.microsoft.com/office/powerpoint/2010/main" val="6388961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2523</TotalTime>
  <Words>1546</Words>
  <Application>Microsoft Macintosh PowerPoint</Application>
  <PresentationFormat>On-screen Show (4:3)</PresentationFormat>
  <Paragraphs>233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14_Default Design</vt:lpstr>
      <vt:lpstr>PowerPoint Presentation</vt:lpstr>
      <vt:lpstr>IN THIS CHAPTER, YOU WILL LEARN:</vt:lpstr>
      <vt:lpstr>Important issues in macroeconomics</vt:lpstr>
      <vt:lpstr>Important issues in macroeconomics</vt:lpstr>
      <vt:lpstr>U.S. Real GDP per capita  (2009 dollars)</vt:lpstr>
      <vt:lpstr>U.S. Inflation Rate (% per year)</vt:lpstr>
      <vt:lpstr>U.S. Unemployment Rate (% of labor force)</vt:lpstr>
      <vt:lpstr>Economic models</vt:lpstr>
      <vt:lpstr>Example of a model:  Supply &amp; demand for new cars</vt:lpstr>
      <vt:lpstr>The demand for cars</vt:lpstr>
      <vt:lpstr>Digression:  functional notation</vt:lpstr>
      <vt:lpstr>The market for cars: Demand</vt:lpstr>
      <vt:lpstr>The market for cars: Supply</vt:lpstr>
      <vt:lpstr>The market for cars: Equilibrium</vt:lpstr>
      <vt:lpstr>The effects of an increase in income</vt:lpstr>
      <vt:lpstr>The effects of a steel price increase</vt:lpstr>
      <vt:lpstr>Endogenous vs. exogenous variables</vt:lpstr>
      <vt:lpstr>NOW YOU TRY Supply and Demand</vt:lpstr>
      <vt:lpstr>The use of multiple models</vt:lpstr>
      <vt:lpstr>The use of multiple models</vt:lpstr>
      <vt:lpstr>Prices: flexible vs. sticky</vt:lpstr>
      <vt:lpstr>Prices: flexible vs. sticky</vt:lpstr>
      <vt:lpstr>Outline of this book:</vt:lpstr>
      <vt:lpstr>Outline of this book:</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251</cp:revision>
  <dcterms:created xsi:type="dcterms:W3CDTF">2006-04-29T00:50:43Z</dcterms:created>
  <dcterms:modified xsi:type="dcterms:W3CDTF">2015-05-28T16:45:47Z</dcterms:modified>
</cp:coreProperties>
</file>