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rts/chart2.xml" ContentType="application/vnd.openxmlformats-officedocument.drawingml.chart+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charts/chart3.xml" ContentType="application/vnd.openxmlformats-officedocument.drawingml.chart+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40" r:id="rId1"/>
    <p:sldMasterId id="2147483812" r:id="rId2"/>
  </p:sldMasterIdLst>
  <p:notesMasterIdLst>
    <p:notesMasterId r:id="rId65"/>
  </p:notesMasterIdLst>
  <p:sldIdLst>
    <p:sldId id="374" r:id="rId3"/>
    <p:sldId id="377" r:id="rId4"/>
    <p:sldId id="407" r:id="rId5"/>
    <p:sldId id="408" r:id="rId6"/>
    <p:sldId id="409" r:id="rId7"/>
    <p:sldId id="410" r:id="rId8"/>
    <p:sldId id="411" r:id="rId9"/>
    <p:sldId id="477" r:id="rId10"/>
    <p:sldId id="413" r:id="rId11"/>
    <p:sldId id="414" r:id="rId12"/>
    <p:sldId id="415" r:id="rId13"/>
    <p:sldId id="416" r:id="rId14"/>
    <p:sldId id="417" r:id="rId15"/>
    <p:sldId id="418" r:id="rId16"/>
    <p:sldId id="470" r:id="rId17"/>
    <p:sldId id="419" r:id="rId18"/>
    <p:sldId id="421" r:id="rId19"/>
    <p:sldId id="422" r:id="rId20"/>
    <p:sldId id="423" r:id="rId21"/>
    <p:sldId id="424" r:id="rId22"/>
    <p:sldId id="425" r:id="rId23"/>
    <p:sldId id="426" r:id="rId24"/>
    <p:sldId id="427" r:id="rId25"/>
    <p:sldId id="428" r:id="rId26"/>
    <p:sldId id="478" r:id="rId27"/>
    <p:sldId id="430" r:id="rId28"/>
    <p:sldId id="431" r:id="rId29"/>
    <p:sldId id="469" r:id="rId30"/>
    <p:sldId id="471" r:id="rId31"/>
    <p:sldId id="434" r:id="rId32"/>
    <p:sldId id="435" r:id="rId33"/>
    <p:sldId id="436" r:id="rId34"/>
    <p:sldId id="405" r:id="rId35"/>
    <p:sldId id="468" r:id="rId36"/>
    <p:sldId id="439" r:id="rId37"/>
    <p:sldId id="440" r:id="rId38"/>
    <p:sldId id="441" r:id="rId39"/>
    <p:sldId id="442" r:id="rId40"/>
    <p:sldId id="443" r:id="rId41"/>
    <p:sldId id="444" r:id="rId42"/>
    <p:sldId id="445" r:id="rId43"/>
    <p:sldId id="446" r:id="rId44"/>
    <p:sldId id="447" r:id="rId45"/>
    <p:sldId id="448" r:id="rId46"/>
    <p:sldId id="449" r:id="rId47"/>
    <p:sldId id="450" r:id="rId48"/>
    <p:sldId id="451" r:id="rId49"/>
    <p:sldId id="452" r:id="rId50"/>
    <p:sldId id="453" r:id="rId51"/>
    <p:sldId id="454" r:id="rId52"/>
    <p:sldId id="467" r:id="rId53"/>
    <p:sldId id="456" r:id="rId54"/>
    <p:sldId id="457" r:id="rId55"/>
    <p:sldId id="458" r:id="rId56"/>
    <p:sldId id="475" r:id="rId57"/>
    <p:sldId id="476" r:id="rId58"/>
    <p:sldId id="473" r:id="rId59"/>
    <p:sldId id="474" r:id="rId60"/>
    <p:sldId id="465" r:id="rId61"/>
    <p:sldId id="466" r:id="rId62"/>
    <p:sldId id="378" r:id="rId63"/>
    <p:sldId id="406"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172">
          <p15:clr>
            <a:srgbClr val="A4A3A4"/>
          </p15:clr>
        </p15:guide>
        <p15:guide id="2" pos="49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6E5"/>
    <a:srgbClr val="996633"/>
    <a:srgbClr val="0E5229"/>
    <a:srgbClr val="043333"/>
    <a:srgbClr val="198A46"/>
    <a:srgbClr val="22B35B"/>
    <a:srgbClr val="00006E"/>
    <a:srgbClr val="FFEAD5"/>
    <a:srgbClr val="E41F07"/>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AC1540-262D-4EC5-9E75-2837BE4099E6}" v="4" dt="2019-02-22T06:43:43.7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0" autoAdjust="0"/>
    <p:restoredTop sz="79122" autoAdjust="0"/>
  </p:normalViewPr>
  <p:slideViewPr>
    <p:cSldViewPr snapToGrid="0">
      <p:cViewPr>
        <p:scale>
          <a:sx n="71" d="100"/>
          <a:sy n="71" d="100"/>
        </p:scale>
        <p:origin x="1150" y="36"/>
      </p:cViewPr>
      <p:guideLst>
        <p:guide orient="horz" pos="3172"/>
        <p:guide pos="4969"/>
      </p:guideLst>
    </p:cSldViewPr>
  </p:slideViewPr>
  <p:outlineViewPr>
    <p:cViewPr>
      <p:scale>
        <a:sx n="33" d="100"/>
        <a:sy n="33" d="100"/>
      </p:scale>
      <p:origin x="42" y="2610"/>
    </p:cViewPr>
  </p:outlineViewPr>
  <p:notesTextViewPr>
    <p:cViewPr>
      <p:scale>
        <a:sx n="100" d="100"/>
        <a:sy n="100" d="100"/>
      </p:scale>
      <p:origin x="0" y="0"/>
    </p:cViewPr>
  </p:notesTextViewPr>
  <p:sorterViewPr>
    <p:cViewPr>
      <p:scale>
        <a:sx n="132" d="100"/>
        <a:sy n="132" d="100"/>
      </p:scale>
      <p:origin x="0" y="0"/>
    </p:cViewPr>
  </p:sorterViewPr>
  <p:notesViewPr>
    <p:cSldViewPr snapToGrid="0">
      <p:cViewPr>
        <p:scale>
          <a:sx n="80" d="100"/>
          <a:sy n="80" d="100"/>
        </p:scale>
        <p:origin x="-1368" y="-72"/>
      </p:cViewPr>
      <p:guideLst>
        <p:guide orient="horz" pos="2880"/>
        <p:guide pos="2160"/>
      </p:guideLst>
    </p:cSldViewPr>
  </p:notesViewPr>
  <p:gridSpacing cx="45720" cy="4572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71"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泽健 谢" userId="14e061e5d2d09a9f" providerId="LiveId" clId="{50AC1540-262D-4EC5-9E75-2837BE4099E6}"/>
    <pc:docChg chg="modSld sldOrd">
      <pc:chgData name="泽健 谢" userId="14e061e5d2d09a9f" providerId="LiveId" clId="{50AC1540-262D-4EC5-9E75-2837BE4099E6}" dt="2019-02-22T06:17:15.521" v="2"/>
      <pc:docMkLst>
        <pc:docMk/>
      </pc:docMkLst>
      <pc:sldChg chg="ord">
        <pc:chgData name="泽健 谢" userId="14e061e5d2d09a9f" providerId="LiveId" clId="{50AC1540-262D-4EC5-9E75-2837BE4099E6}" dt="2019-02-22T06:14:13.879" v="0"/>
        <pc:sldMkLst>
          <pc:docMk/>
          <pc:sldMk cId="204257163" sldId="419"/>
        </pc:sldMkLst>
      </pc:sldChg>
      <pc:sldChg chg="modSp">
        <pc:chgData name="泽健 谢" userId="14e061e5d2d09a9f" providerId="LiveId" clId="{50AC1540-262D-4EC5-9E75-2837BE4099E6}" dt="2019-02-22T06:17:15.521" v="2"/>
        <pc:sldMkLst>
          <pc:docMk/>
          <pc:sldMk cId="1531414353" sldId="435"/>
        </pc:sldMkLst>
        <pc:graphicFrameChg chg="mod">
          <ac:chgData name="泽健 谢" userId="14e061e5d2d09a9f" providerId="LiveId" clId="{50AC1540-262D-4EC5-9E75-2837BE4099E6}" dt="2019-02-22T06:17:15.521" v="2"/>
          <ac:graphicFrameMkLst>
            <pc:docMk/>
            <pc:sldMk cId="1531414353" sldId="435"/>
            <ac:graphicFrameMk id="9" creationId="{00000000-0000-0000-0000-000000000000}"/>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jacinto\Desktop\Powerpoints\Chapter%202\Real%20vs%20nominal%20GDP%20(201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jacinto\Desktop\Powerpoints\Chapter%202\CPI%20GDP%20two%20measures%20of%20Inflation%20(201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jacinto\Desktop\Powerpoints\Chapter%202\Two%20measures%20of%20employment%20growth%20(201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776145371375992"/>
          <c:y val="2.8330135763486416E-2"/>
          <c:w val="0.82329577808700638"/>
          <c:h val="0.8765547443202425"/>
        </c:manualLayout>
      </c:layout>
      <c:scatterChart>
        <c:scatterStyle val="lineMarker"/>
        <c:varyColors val="0"/>
        <c:ser>
          <c:idx val="0"/>
          <c:order val="0"/>
          <c:tx>
            <c:strRef>
              <c:f>Data!$C$5</c:f>
              <c:strCache>
                <c:ptCount val="1"/>
                <c:pt idx="0">
                  <c:v>Nominal GDP</c:v>
                </c:pt>
              </c:strCache>
            </c:strRef>
          </c:tx>
          <c:spPr>
            <a:ln w="44450">
              <a:solidFill>
                <a:srgbClr val="0066CC"/>
              </a:solidFill>
            </a:ln>
          </c:spPr>
          <c:marker>
            <c:symbol val="none"/>
          </c:marker>
          <c:xVal>
            <c:numRef>
              <c:f>Data!$B$6:$B$224</c:f>
              <c:numCache>
                <c:formatCode>0.00</c:formatCode>
                <c:ptCount val="219"/>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pt idx="217">
                  <c:v>2014.25</c:v>
                </c:pt>
                <c:pt idx="218">
                  <c:v>2014.5</c:v>
                </c:pt>
              </c:numCache>
            </c:numRef>
          </c:xVal>
          <c:yVal>
            <c:numRef>
              <c:f>Data!$C$6:$C$224</c:f>
              <c:numCache>
                <c:formatCode>0.0</c:formatCode>
                <c:ptCount val="219"/>
                <c:pt idx="0">
                  <c:v>543.29999999999995</c:v>
                </c:pt>
                <c:pt idx="1">
                  <c:v>542.70000000000005</c:v>
                </c:pt>
                <c:pt idx="2">
                  <c:v>546</c:v>
                </c:pt>
                <c:pt idx="3">
                  <c:v>541.1</c:v>
                </c:pt>
                <c:pt idx="4">
                  <c:v>545.9</c:v>
                </c:pt>
                <c:pt idx="5">
                  <c:v>557.4</c:v>
                </c:pt>
                <c:pt idx="6">
                  <c:v>568.20000000000005</c:v>
                </c:pt>
                <c:pt idx="7">
                  <c:v>581.6</c:v>
                </c:pt>
                <c:pt idx="8">
                  <c:v>595.20000000000005</c:v>
                </c:pt>
                <c:pt idx="9">
                  <c:v>602.6</c:v>
                </c:pt>
                <c:pt idx="10">
                  <c:v>609.6</c:v>
                </c:pt>
                <c:pt idx="11">
                  <c:v>613.1</c:v>
                </c:pt>
                <c:pt idx="12">
                  <c:v>622.70000000000005</c:v>
                </c:pt>
                <c:pt idx="13">
                  <c:v>631.79999999999995</c:v>
                </c:pt>
                <c:pt idx="14">
                  <c:v>645</c:v>
                </c:pt>
                <c:pt idx="15">
                  <c:v>654.79999999999995</c:v>
                </c:pt>
                <c:pt idx="16">
                  <c:v>671.1</c:v>
                </c:pt>
                <c:pt idx="17">
                  <c:v>680.8</c:v>
                </c:pt>
                <c:pt idx="18">
                  <c:v>692.8</c:v>
                </c:pt>
                <c:pt idx="19">
                  <c:v>698.4</c:v>
                </c:pt>
                <c:pt idx="20">
                  <c:v>719.2</c:v>
                </c:pt>
                <c:pt idx="21">
                  <c:v>732.4</c:v>
                </c:pt>
                <c:pt idx="22">
                  <c:v>750.2</c:v>
                </c:pt>
                <c:pt idx="23">
                  <c:v>773.1</c:v>
                </c:pt>
                <c:pt idx="24">
                  <c:v>797.3</c:v>
                </c:pt>
                <c:pt idx="25">
                  <c:v>807.2</c:v>
                </c:pt>
                <c:pt idx="26">
                  <c:v>820.8</c:v>
                </c:pt>
                <c:pt idx="27">
                  <c:v>834.9</c:v>
                </c:pt>
                <c:pt idx="28">
                  <c:v>846</c:v>
                </c:pt>
                <c:pt idx="29">
                  <c:v>851.1</c:v>
                </c:pt>
                <c:pt idx="30">
                  <c:v>866.6</c:v>
                </c:pt>
                <c:pt idx="31">
                  <c:v>883.2</c:v>
                </c:pt>
                <c:pt idx="32">
                  <c:v>911.1</c:v>
                </c:pt>
                <c:pt idx="33">
                  <c:v>936.3</c:v>
                </c:pt>
                <c:pt idx="34">
                  <c:v>952.3</c:v>
                </c:pt>
                <c:pt idx="35">
                  <c:v>970.1</c:v>
                </c:pt>
                <c:pt idx="36">
                  <c:v>995.4</c:v>
                </c:pt>
                <c:pt idx="37">
                  <c:v>1011.4</c:v>
                </c:pt>
                <c:pt idx="38">
                  <c:v>1032</c:v>
                </c:pt>
                <c:pt idx="39">
                  <c:v>1040.7</c:v>
                </c:pt>
                <c:pt idx="40">
                  <c:v>1053.5</c:v>
                </c:pt>
                <c:pt idx="41">
                  <c:v>1070.0999999999999</c:v>
                </c:pt>
                <c:pt idx="42">
                  <c:v>1088.5</c:v>
                </c:pt>
                <c:pt idx="43">
                  <c:v>1091.5</c:v>
                </c:pt>
                <c:pt idx="44">
                  <c:v>1137.8</c:v>
                </c:pt>
                <c:pt idx="45">
                  <c:v>1159.4000000000001</c:v>
                </c:pt>
                <c:pt idx="46">
                  <c:v>1180.3</c:v>
                </c:pt>
                <c:pt idx="47">
                  <c:v>1193.5999999999999</c:v>
                </c:pt>
                <c:pt idx="48">
                  <c:v>1233.8</c:v>
                </c:pt>
                <c:pt idx="49">
                  <c:v>1270.0999999999999</c:v>
                </c:pt>
                <c:pt idx="50">
                  <c:v>1293.8</c:v>
                </c:pt>
                <c:pt idx="51">
                  <c:v>1332</c:v>
                </c:pt>
                <c:pt idx="52">
                  <c:v>1380.7</c:v>
                </c:pt>
                <c:pt idx="53">
                  <c:v>1417.6</c:v>
                </c:pt>
                <c:pt idx="54">
                  <c:v>1436.8</c:v>
                </c:pt>
                <c:pt idx="55">
                  <c:v>1479.1</c:v>
                </c:pt>
                <c:pt idx="56">
                  <c:v>1494.7</c:v>
                </c:pt>
                <c:pt idx="57">
                  <c:v>1534.2</c:v>
                </c:pt>
                <c:pt idx="58">
                  <c:v>1563.4</c:v>
                </c:pt>
                <c:pt idx="59">
                  <c:v>1603</c:v>
                </c:pt>
                <c:pt idx="60">
                  <c:v>1619.6</c:v>
                </c:pt>
                <c:pt idx="61">
                  <c:v>1656.4</c:v>
                </c:pt>
                <c:pt idx="62">
                  <c:v>1713.8</c:v>
                </c:pt>
                <c:pt idx="63">
                  <c:v>1765.9</c:v>
                </c:pt>
                <c:pt idx="64">
                  <c:v>1824.5</c:v>
                </c:pt>
                <c:pt idx="65">
                  <c:v>1856.9</c:v>
                </c:pt>
                <c:pt idx="66">
                  <c:v>1890.5</c:v>
                </c:pt>
                <c:pt idx="67">
                  <c:v>1938.4</c:v>
                </c:pt>
                <c:pt idx="68">
                  <c:v>1992.5</c:v>
                </c:pt>
                <c:pt idx="69">
                  <c:v>2060.1999999999998</c:v>
                </c:pt>
                <c:pt idx="70">
                  <c:v>2122.4</c:v>
                </c:pt>
                <c:pt idx="71">
                  <c:v>2168.6999999999998</c:v>
                </c:pt>
                <c:pt idx="72">
                  <c:v>2208.6999999999998</c:v>
                </c:pt>
                <c:pt idx="73">
                  <c:v>2336.6</c:v>
                </c:pt>
                <c:pt idx="74">
                  <c:v>2398.9</c:v>
                </c:pt>
                <c:pt idx="75">
                  <c:v>2482.1999999999998</c:v>
                </c:pt>
                <c:pt idx="76">
                  <c:v>2531.6</c:v>
                </c:pt>
                <c:pt idx="77">
                  <c:v>2595.9</c:v>
                </c:pt>
                <c:pt idx="78">
                  <c:v>2670.4</c:v>
                </c:pt>
                <c:pt idx="79">
                  <c:v>2730.7</c:v>
                </c:pt>
                <c:pt idx="80">
                  <c:v>2796.5</c:v>
                </c:pt>
                <c:pt idx="81">
                  <c:v>2799.9</c:v>
                </c:pt>
                <c:pt idx="82">
                  <c:v>2860</c:v>
                </c:pt>
                <c:pt idx="83">
                  <c:v>2993.5</c:v>
                </c:pt>
                <c:pt idx="84">
                  <c:v>3131.8</c:v>
                </c:pt>
                <c:pt idx="85">
                  <c:v>3167.3</c:v>
                </c:pt>
                <c:pt idx="86">
                  <c:v>3261.2</c:v>
                </c:pt>
                <c:pt idx="87">
                  <c:v>3283.5</c:v>
                </c:pt>
                <c:pt idx="88">
                  <c:v>3273.8</c:v>
                </c:pt>
                <c:pt idx="89">
                  <c:v>3331.3</c:v>
                </c:pt>
                <c:pt idx="90">
                  <c:v>3367.1</c:v>
                </c:pt>
                <c:pt idx="91">
                  <c:v>3407.8</c:v>
                </c:pt>
                <c:pt idx="92">
                  <c:v>3480.3</c:v>
                </c:pt>
                <c:pt idx="93">
                  <c:v>3583.8</c:v>
                </c:pt>
                <c:pt idx="94">
                  <c:v>3692.3</c:v>
                </c:pt>
                <c:pt idx="95">
                  <c:v>3796.1</c:v>
                </c:pt>
                <c:pt idx="96">
                  <c:v>3912.8</c:v>
                </c:pt>
                <c:pt idx="97">
                  <c:v>4015</c:v>
                </c:pt>
                <c:pt idx="98">
                  <c:v>4087.4</c:v>
                </c:pt>
                <c:pt idx="99">
                  <c:v>4147.6000000000004</c:v>
                </c:pt>
                <c:pt idx="100">
                  <c:v>4237</c:v>
                </c:pt>
                <c:pt idx="101">
                  <c:v>4302.3</c:v>
                </c:pt>
                <c:pt idx="102">
                  <c:v>4394.6000000000004</c:v>
                </c:pt>
                <c:pt idx="103">
                  <c:v>4453.1000000000004</c:v>
                </c:pt>
                <c:pt idx="104">
                  <c:v>4516.3</c:v>
                </c:pt>
                <c:pt idx="105">
                  <c:v>4555.2</c:v>
                </c:pt>
                <c:pt idx="106">
                  <c:v>4619.6000000000004</c:v>
                </c:pt>
                <c:pt idx="107">
                  <c:v>4669.4000000000005</c:v>
                </c:pt>
                <c:pt idx="108">
                  <c:v>4736.2</c:v>
                </c:pt>
                <c:pt idx="109">
                  <c:v>4821.5</c:v>
                </c:pt>
                <c:pt idx="110">
                  <c:v>4900.5</c:v>
                </c:pt>
                <c:pt idx="111">
                  <c:v>5022.7</c:v>
                </c:pt>
                <c:pt idx="112">
                  <c:v>5090.6000000000004</c:v>
                </c:pt>
                <c:pt idx="113">
                  <c:v>5207.7</c:v>
                </c:pt>
                <c:pt idx="114">
                  <c:v>5299.5</c:v>
                </c:pt>
                <c:pt idx="115">
                  <c:v>5412.7</c:v>
                </c:pt>
                <c:pt idx="116">
                  <c:v>5527.4</c:v>
                </c:pt>
                <c:pt idx="117">
                  <c:v>5628.4</c:v>
                </c:pt>
                <c:pt idx="118">
                  <c:v>5711.6</c:v>
                </c:pt>
                <c:pt idx="119">
                  <c:v>5763.4</c:v>
                </c:pt>
                <c:pt idx="120">
                  <c:v>5890.8</c:v>
                </c:pt>
                <c:pt idx="121">
                  <c:v>5974.7</c:v>
                </c:pt>
                <c:pt idx="122">
                  <c:v>6029.5</c:v>
                </c:pt>
                <c:pt idx="123">
                  <c:v>6023.3</c:v>
                </c:pt>
                <c:pt idx="124">
                  <c:v>6054.9</c:v>
                </c:pt>
                <c:pt idx="125">
                  <c:v>6143.6</c:v>
                </c:pt>
                <c:pt idx="126">
                  <c:v>6218.4</c:v>
                </c:pt>
                <c:pt idx="127">
                  <c:v>6279.3</c:v>
                </c:pt>
                <c:pt idx="128">
                  <c:v>6380.8</c:v>
                </c:pt>
                <c:pt idx="129">
                  <c:v>6492.3</c:v>
                </c:pt>
                <c:pt idx="130">
                  <c:v>6586.5</c:v>
                </c:pt>
                <c:pt idx="131">
                  <c:v>6697.6</c:v>
                </c:pt>
                <c:pt idx="132">
                  <c:v>6748.2</c:v>
                </c:pt>
                <c:pt idx="133">
                  <c:v>6829.6</c:v>
                </c:pt>
                <c:pt idx="134">
                  <c:v>6904.2</c:v>
                </c:pt>
                <c:pt idx="135">
                  <c:v>7032.8</c:v>
                </c:pt>
                <c:pt idx="136">
                  <c:v>7136.3</c:v>
                </c:pt>
                <c:pt idx="137">
                  <c:v>7269.8</c:v>
                </c:pt>
                <c:pt idx="138">
                  <c:v>7352.3</c:v>
                </c:pt>
                <c:pt idx="139">
                  <c:v>7476.7</c:v>
                </c:pt>
                <c:pt idx="140">
                  <c:v>7545.3</c:v>
                </c:pt>
                <c:pt idx="141">
                  <c:v>7604.9</c:v>
                </c:pt>
                <c:pt idx="142">
                  <c:v>7706.5</c:v>
                </c:pt>
                <c:pt idx="143">
                  <c:v>7799.5</c:v>
                </c:pt>
                <c:pt idx="144">
                  <c:v>7893.1</c:v>
                </c:pt>
                <c:pt idx="145">
                  <c:v>8061.5</c:v>
                </c:pt>
                <c:pt idx="146">
                  <c:v>8159</c:v>
                </c:pt>
                <c:pt idx="147">
                  <c:v>8287.1</c:v>
                </c:pt>
                <c:pt idx="148">
                  <c:v>8402.1</c:v>
                </c:pt>
                <c:pt idx="149">
                  <c:v>8551.9</c:v>
                </c:pt>
                <c:pt idx="150">
                  <c:v>8691.7999999999884</c:v>
                </c:pt>
                <c:pt idx="151">
                  <c:v>8788.2999999999884</c:v>
                </c:pt>
                <c:pt idx="152">
                  <c:v>8889.7000000000007</c:v>
                </c:pt>
                <c:pt idx="153">
                  <c:v>8994.7000000000007</c:v>
                </c:pt>
                <c:pt idx="154">
                  <c:v>9146.5</c:v>
                </c:pt>
                <c:pt idx="155">
                  <c:v>9325.7000000000007</c:v>
                </c:pt>
                <c:pt idx="156">
                  <c:v>9447.1</c:v>
                </c:pt>
                <c:pt idx="157">
                  <c:v>9557</c:v>
                </c:pt>
                <c:pt idx="158">
                  <c:v>9712.2999999999884</c:v>
                </c:pt>
                <c:pt idx="159">
                  <c:v>9926.1</c:v>
                </c:pt>
                <c:pt idx="160">
                  <c:v>10031</c:v>
                </c:pt>
                <c:pt idx="161">
                  <c:v>10278.299999999999</c:v>
                </c:pt>
                <c:pt idx="162">
                  <c:v>10357.4</c:v>
                </c:pt>
                <c:pt idx="163">
                  <c:v>10472.299999999999</c:v>
                </c:pt>
                <c:pt idx="164">
                  <c:v>10508.1</c:v>
                </c:pt>
                <c:pt idx="165">
                  <c:v>10638.4</c:v>
                </c:pt>
                <c:pt idx="166">
                  <c:v>10639.5</c:v>
                </c:pt>
                <c:pt idx="167">
                  <c:v>10701.3</c:v>
                </c:pt>
                <c:pt idx="168">
                  <c:v>10834.4</c:v>
                </c:pt>
                <c:pt idx="169">
                  <c:v>10934.8</c:v>
                </c:pt>
                <c:pt idx="170">
                  <c:v>11037.1</c:v>
                </c:pt>
                <c:pt idx="171">
                  <c:v>11103.8</c:v>
                </c:pt>
                <c:pt idx="172">
                  <c:v>11230.1</c:v>
                </c:pt>
                <c:pt idx="173">
                  <c:v>11370.7</c:v>
                </c:pt>
                <c:pt idx="174">
                  <c:v>11625.1</c:v>
                </c:pt>
                <c:pt idx="175">
                  <c:v>11816.8</c:v>
                </c:pt>
                <c:pt idx="176">
                  <c:v>11988.4</c:v>
                </c:pt>
                <c:pt idx="177">
                  <c:v>12181.4</c:v>
                </c:pt>
                <c:pt idx="178">
                  <c:v>12367.7</c:v>
                </c:pt>
                <c:pt idx="179">
                  <c:v>12562.2</c:v>
                </c:pt>
                <c:pt idx="180">
                  <c:v>12813.7</c:v>
                </c:pt>
                <c:pt idx="181">
                  <c:v>12974.1</c:v>
                </c:pt>
                <c:pt idx="182">
                  <c:v>13205.4</c:v>
                </c:pt>
                <c:pt idx="183">
                  <c:v>13381.6</c:v>
                </c:pt>
                <c:pt idx="184">
                  <c:v>13648.9</c:v>
                </c:pt>
                <c:pt idx="185">
                  <c:v>13799.8</c:v>
                </c:pt>
                <c:pt idx="186">
                  <c:v>13908.5</c:v>
                </c:pt>
                <c:pt idx="187">
                  <c:v>14066.4</c:v>
                </c:pt>
                <c:pt idx="188">
                  <c:v>14233.2</c:v>
                </c:pt>
                <c:pt idx="189">
                  <c:v>14422.3</c:v>
                </c:pt>
                <c:pt idx="190">
                  <c:v>14569.7</c:v>
                </c:pt>
                <c:pt idx="191">
                  <c:v>14685.3</c:v>
                </c:pt>
                <c:pt idx="192">
                  <c:v>14668.4</c:v>
                </c:pt>
                <c:pt idx="193">
                  <c:v>14813</c:v>
                </c:pt>
                <c:pt idx="194">
                  <c:v>14843</c:v>
                </c:pt>
                <c:pt idx="195">
                  <c:v>14549.9</c:v>
                </c:pt>
                <c:pt idx="196">
                  <c:v>14383.9</c:v>
                </c:pt>
                <c:pt idx="197">
                  <c:v>14340.4</c:v>
                </c:pt>
                <c:pt idx="198">
                  <c:v>14384.1</c:v>
                </c:pt>
                <c:pt idx="199">
                  <c:v>14566.5</c:v>
                </c:pt>
                <c:pt idx="200">
                  <c:v>14681.1</c:v>
                </c:pt>
                <c:pt idx="201">
                  <c:v>14888.6</c:v>
                </c:pt>
                <c:pt idx="202">
                  <c:v>15057.7</c:v>
                </c:pt>
                <c:pt idx="203">
                  <c:v>15230.2</c:v>
                </c:pt>
                <c:pt idx="204">
                  <c:v>15238.4</c:v>
                </c:pt>
                <c:pt idx="205">
                  <c:v>15460.9</c:v>
                </c:pt>
                <c:pt idx="206">
                  <c:v>15587.1</c:v>
                </c:pt>
                <c:pt idx="207">
                  <c:v>15785.3</c:v>
                </c:pt>
                <c:pt idx="208">
                  <c:v>15956.5</c:v>
                </c:pt>
                <c:pt idx="209">
                  <c:v>16094.7</c:v>
                </c:pt>
                <c:pt idx="210">
                  <c:v>16268.9</c:v>
                </c:pt>
                <c:pt idx="211">
                  <c:v>16332.5</c:v>
                </c:pt>
                <c:pt idx="212">
                  <c:v>16502.400000000001</c:v>
                </c:pt>
                <c:pt idx="213">
                  <c:v>16619.2</c:v>
                </c:pt>
                <c:pt idx="214">
                  <c:v>16872.3</c:v>
                </c:pt>
                <c:pt idx="215">
                  <c:v>17078.3</c:v>
                </c:pt>
                <c:pt idx="216">
                  <c:v>17044</c:v>
                </c:pt>
                <c:pt idx="217">
                  <c:v>17328.2</c:v>
                </c:pt>
                <c:pt idx="218">
                  <c:v>17599.8</c:v>
                </c:pt>
              </c:numCache>
            </c:numRef>
          </c:yVal>
          <c:smooth val="0"/>
          <c:extLst>
            <c:ext xmlns:c16="http://schemas.microsoft.com/office/drawing/2014/chart" uri="{C3380CC4-5D6E-409C-BE32-E72D297353CC}">
              <c16:uniqueId val="{00000000-BB33-4CEB-ACB2-EF0B8900D7F2}"/>
            </c:ext>
          </c:extLst>
        </c:ser>
        <c:ser>
          <c:idx val="1"/>
          <c:order val="1"/>
          <c:tx>
            <c:strRef>
              <c:f>Data!$D$5</c:f>
              <c:strCache>
                <c:ptCount val="1"/>
                <c:pt idx="0">
                  <c:v>Real GDP</c:v>
                </c:pt>
              </c:strCache>
            </c:strRef>
          </c:tx>
          <c:spPr>
            <a:ln w="44450">
              <a:solidFill>
                <a:srgbClr val="CC3300"/>
              </a:solidFill>
            </a:ln>
          </c:spPr>
          <c:marker>
            <c:symbol val="none"/>
          </c:marker>
          <c:xVal>
            <c:numRef>
              <c:f>Data!$B$6:$B$224</c:f>
              <c:numCache>
                <c:formatCode>0.00</c:formatCode>
                <c:ptCount val="219"/>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pt idx="217">
                  <c:v>2014.25</c:v>
                </c:pt>
                <c:pt idx="218">
                  <c:v>2014.5</c:v>
                </c:pt>
              </c:numCache>
            </c:numRef>
          </c:xVal>
          <c:yVal>
            <c:numRef>
              <c:f>Data!$D$6:$D$224</c:f>
              <c:numCache>
                <c:formatCode>0.0</c:formatCode>
                <c:ptCount val="219"/>
                <c:pt idx="0">
                  <c:v>3123.2</c:v>
                </c:pt>
                <c:pt idx="1">
                  <c:v>3111.3</c:v>
                </c:pt>
                <c:pt idx="2">
                  <c:v>3119.1</c:v>
                </c:pt>
                <c:pt idx="3">
                  <c:v>3081.3</c:v>
                </c:pt>
                <c:pt idx="4">
                  <c:v>3102.3</c:v>
                </c:pt>
                <c:pt idx="5">
                  <c:v>3159.9</c:v>
                </c:pt>
                <c:pt idx="6">
                  <c:v>3212.6</c:v>
                </c:pt>
                <c:pt idx="7">
                  <c:v>3277.7</c:v>
                </c:pt>
                <c:pt idx="8">
                  <c:v>3336.8</c:v>
                </c:pt>
                <c:pt idx="9">
                  <c:v>3372.7</c:v>
                </c:pt>
                <c:pt idx="10">
                  <c:v>3404.8</c:v>
                </c:pt>
                <c:pt idx="11">
                  <c:v>3418</c:v>
                </c:pt>
                <c:pt idx="12">
                  <c:v>3456.1</c:v>
                </c:pt>
                <c:pt idx="13">
                  <c:v>3501.1</c:v>
                </c:pt>
                <c:pt idx="14">
                  <c:v>3569.5</c:v>
                </c:pt>
                <c:pt idx="15">
                  <c:v>3595</c:v>
                </c:pt>
                <c:pt idx="16">
                  <c:v>3672.7</c:v>
                </c:pt>
                <c:pt idx="17">
                  <c:v>3716.4</c:v>
                </c:pt>
                <c:pt idx="18">
                  <c:v>3766.9</c:v>
                </c:pt>
                <c:pt idx="19">
                  <c:v>3780.2</c:v>
                </c:pt>
                <c:pt idx="20">
                  <c:v>3873.5</c:v>
                </c:pt>
                <c:pt idx="21">
                  <c:v>3926.4</c:v>
                </c:pt>
                <c:pt idx="22">
                  <c:v>4006.2</c:v>
                </c:pt>
                <c:pt idx="23">
                  <c:v>4100.6000000000004</c:v>
                </c:pt>
                <c:pt idx="24">
                  <c:v>4201.9000000000005</c:v>
                </c:pt>
                <c:pt idx="25">
                  <c:v>4219.1000000000004</c:v>
                </c:pt>
                <c:pt idx="26">
                  <c:v>4249.2</c:v>
                </c:pt>
                <c:pt idx="27">
                  <c:v>4285.6000000000004</c:v>
                </c:pt>
                <c:pt idx="28">
                  <c:v>4324.9000000000005</c:v>
                </c:pt>
                <c:pt idx="29">
                  <c:v>4328.7</c:v>
                </c:pt>
                <c:pt idx="30">
                  <c:v>4366.1000000000004</c:v>
                </c:pt>
                <c:pt idx="31">
                  <c:v>4401.2</c:v>
                </c:pt>
                <c:pt idx="32">
                  <c:v>4490.6000000000004</c:v>
                </c:pt>
                <c:pt idx="33">
                  <c:v>4566.4000000000005</c:v>
                </c:pt>
                <c:pt idx="34">
                  <c:v>4599.3</c:v>
                </c:pt>
                <c:pt idx="35">
                  <c:v>4619.8</c:v>
                </c:pt>
                <c:pt idx="36">
                  <c:v>4691.6000000000004</c:v>
                </c:pt>
                <c:pt idx="37">
                  <c:v>4706.7</c:v>
                </c:pt>
                <c:pt idx="38">
                  <c:v>4736.1000000000004</c:v>
                </c:pt>
                <c:pt idx="39">
                  <c:v>4715.5</c:v>
                </c:pt>
                <c:pt idx="40">
                  <c:v>4707.1000000000004</c:v>
                </c:pt>
                <c:pt idx="41">
                  <c:v>4715.4000000000005</c:v>
                </c:pt>
                <c:pt idx="42">
                  <c:v>4757.2</c:v>
                </c:pt>
                <c:pt idx="43">
                  <c:v>4708.3</c:v>
                </c:pt>
                <c:pt idx="44">
                  <c:v>4834.3</c:v>
                </c:pt>
                <c:pt idx="45">
                  <c:v>4861.9000000000005</c:v>
                </c:pt>
                <c:pt idx="46">
                  <c:v>4900</c:v>
                </c:pt>
                <c:pt idx="47">
                  <c:v>4914.3</c:v>
                </c:pt>
                <c:pt idx="48">
                  <c:v>5002.4000000000005</c:v>
                </c:pt>
                <c:pt idx="49">
                  <c:v>5118.3</c:v>
                </c:pt>
                <c:pt idx="50">
                  <c:v>5165.4000000000005</c:v>
                </c:pt>
                <c:pt idx="51">
                  <c:v>5251.2</c:v>
                </c:pt>
                <c:pt idx="52">
                  <c:v>5380.5</c:v>
                </c:pt>
                <c:pt idx="53">
                  <c:v>5441.5</c:v>
                </c:pt>
                <c:pt idx="54">
                  <c:v>5411.9</c:v>
                </c:pt>
                <c:pt idx="55">
                  <c:v>5462.4</c:v>
                </c:pt>
                <c:pt idx="56">
                  <c:v>5417</c:v>
                </c:pt>
                <c:pt idx="57">
                  <c:v>5431.3</c:v>
                </c:pt>
                <c:pt idx="58">
                  <c:v>5378.7</c:v>
                </c:pt>
                <c:pt idx="59">
                  <c:v>5357.2</c:v>
                </c:pt>
                <c:pt idx="60">
                  <c:v>5292.4</c:v>
                </c:pt>
                <c:pt idx="61">
                  <c:v>5333.2</c:v>
                </c:pt>
                <c:pt idx="62">
                  <c:v>5421.4</c:v>
                </c:pt>
                <c:pt idx="63">
                  <c:v>5494.4</c:v>
                </c:pt>
                <c:pt idx="64">
                  <c:v>5618.5</c:v>
                </c:pt>
                <c:pt idx="65">
                  <c:v>5661</c:v>
                </c:pt>
                <c:pt idx="66">
                  <c:v>5689.8</c:v>
                </c:pt>
                <c:pt idx="67">
                  <c:v>5732.5</c:v>
                </c:pt>
                <c:pt idx="68">
                  <c:v>5799.2</c:v>
                </c:pt>
                <c:pt idx="69">
                  <c:v>5913</c:v>
                </c:pt>
                <c:pt idx="70">
                  <c:v>6017.6</c:v>
                </c:pt>
                <c:pt idx="71">
                  <c:v>6018.2</c:v>
                </c:pt>
                <c:pt idx="72">
                  <c:v>6039.2</c:v>
                </c:pt>
                <c:pt idx="73">
                  <c:v>6274</c:v>
                </c:pt>
                <c:pt idx="74">
                  <c:v>6335.3</c:v>
                </c:pt>
                <c:pt idx="75">
                  <c:v>6420.3</c:v>
                </c:pt>
                <c:pt idx="76">
                  <c:v>6433</c:v>
                </c:pt>
                <c:pt idx="77">
                  <c:v>6440.8</c:v>
                </c:pt>
                <c:pt idx="78">
                  <c:v>6487.1</c:v>
                </c:pt>
                <c:pt idx="79">
                  <c:v>6503.9</c:v>
                </c:pt>
                <c:pt idx="80">
                  <c:v>6524.9</c:v>
                </c:pt>
                <c:pt idx="81">
                  <c:v>6392.6</c:v>
                </c:pt>
                <c:pt idx="82">
                  <c:v>6382.9</c:v>
                </c:pt>
                <c:pt idx="83">
                  <c:v>6501.2</c:v>
                </c:pt>
                <c:pt idx="84">
                  <c:v>6635.7</c:v>
                </c:pt>
                <c:pt idx="85">
                  <c:v>6587.3</c:v>
                </c:pt>
                <c:pt idx="86">
                  <c:v>6662.9</c:v>
                </c:pt>
                <c:pt idx="87">
                  <c:v>6585.1</c:v>
                </c:pt>
                <c:pt idx="88">
                  <c:v>6475</c:v>
                </c:pt>
                <c:pt idx="89">
                  <c:v>6510.2</c:v>
                </c:pt>
                <c:pt idx="90">
                  <c:v>6486.8</c:v>
                </c:pt>
                <c:pt idx="91">
                  <c:v>6493.1</c:v>
                </c:pt>
                <c:pt idx="92">
                  <c:v>6578.2</c:v>
                </c:pt>
                <c:pt idx="93">
                  <c:v>6728.3</c:v>
                </c:pt>
                <c:pt idx="94">
                  <c:v>6860</c:v>
                </c:pt>
                <c:pt idx="95">
                  <c:v>7001.5</c:v>
                </c:pt>
                <c:pt idx="96">
                  <c:v>7140.6</c:v>
                </c:pt>
                <c:pt idx="97">
                  <c:v>7266</c:v>
                </c:pt>
                <c:pt idx="98">
                  <c:v>7337.5</c:v>
                </c:pt>
                <c:pt idx="99">
                  <c:v>7396</c:v>
                </c:pt>
                <c:pt idx="100">
                  <c:v>7469.5</c:v>
                </c:pt>
                <c:pt idx="101">
                  <c:v>7537.9</c:v>
                </c:pt>
                <c:pt idx="102">
                  <c:v>7655.2</c:v>
                </c:pt>
                <c:pt idx="103">
                  <c:v>7712.6</c:v>
                </c:pt>
                <c:pt idx="104">
                  <c:v>7784.1</c:v>
                </c:pt>
                <c:pt idx="105">
                  <c:v>7819.8</c:v>
                </c:pt>
                <c:pt idx="106">
                  <c:v>7898.6</c:v>
                </c:pt>
                <c:pt idx="107">
                  <c:v>7939.5</c:v>
                </c:pt>
                <c:pt idx="108">
                  <c:v>7995</c:v>
                </c:pt>
                <c:pt idx="109">
                  <c:v>8084.7</c:v>
                </c:pt>
                <c:pt idx="110">
                  <c:v>8158</c:v>
                </c:pt>
                <c:pt idx="111">
                  <c:v>8292.7000000000007</c:v>
                </c:pt>
                <c:pt idx="112">
                  <c:v>8339.2999999999884</c:v>
                </c:pt>
                <c:pt idx="113">
                  <c:v>8449.5</c:v>
                </c:pt>
                <c:pt idx="114">
                  <c:v>8498.2999999999884</c:v>
                </c:pt>
                <c:pt idx="115">
                  <c:v>8610.9</c:v>
                </c:pt>
                <c:pt idx="116">
                  <c:v>8697.7000000000007</c:v>
                </c:pt>
                <c:pt idx="117">
                  <c:v>8766.1</c:v>
                </c:pt>
                <c:pt idx="118">
                  <c:v>8831.5</c:v>
                </c:pt>
                <c:pt idx="119">
                  <c:v>8850.2000000000007</c:v>
                </c:pt>
                <c:pt idx="120">
                  <c:v>8947.1</c:v>
                </c:pt>
                <c:pt idx="121">
                  <c:v>8981.7000000000007</c:v>
                </c:pt>
                <c:pt idx="122">
                  <c:v>8983.9</c:v>
                </c:pt>
                <c:pt idx="123">
                  <c:v>8907.4</c:v>
                </c:pt>
                <c:pt idx="124">
                  <c:v>8865.6</c:v>
                </c:pt>
                <c:pt idx="125">
                  <c:v>8934.4</c:v>
                </c:pt>
                <c:pt idx="126">
                  <c:v>8977.2999999999884</c:v>
                </c:pt>
                <c:pt idx="127">
                  <c:v>9016.4</c:v>
                </c:pt>
                <c:pt idx="128">
                  <c:v>9123</c:v>
                </c:pt>
                <c:pt idx="129">
                  <c:v>9223.5</c:v>
                </c:pt>
                <c:pt idx="130">
                  <c:v>9313.2000000000007</c:v>
                </c:pt>
                <c:pt idx="131">
                  <c:v>9406.5</c:v>
                </c:pt>
                <c:pt idx="132">
                  <c:v>9424.1</c:v>
                </c:pt>
                <c:pt idx="133">
                  <c:v>9480.1</c:v>
                </c:pt>
                <c:pt idx="134">
                  <c:v>9526.2999999999884</c:v>
                </c:pt>
                <c:pt idx="135">
                  <c:v>9653.5</c:v>
                </c:pt>
                <c:pt idx="136">
                  <c:v>9748.2000000000007</c:v>
                </c:pt>
                <c:pt idx="137">
                  <c:v>9881.4</c:v>
                </c:pt>
                <c:pt idx="138">
                  <c:v>9939.7000000000007</c:v>
                </c:pt>
                <c:pt idx="139">
                  <c:v>10052.5</c:v>
                </c:pt>
                <c:pt idx="140">
                  <c:v>10086.9</c:v>
                </c:pt>
                <c:pt idx="141">
                  <c:v>10122.1</c:v>
                </c:pt>
                <c:pt idx="142">
                  <c:v>10208.799999999999</c:v>
                </c:pt>
                <c:pt idx="143">
                  <c:v>10281.200000000001</c:v>
                </c:pt>
                <c:pt idx="144">
                  <c:v>10348.700000000001</c:v>
                </c:pt>
                <c:pt idx="145">
                  <c:v>10529.4</c:v>
                </c:pt>
                <c:pt idx="146">
                  <c:v>10626.8</c:v>
                </c:pt>
                <c:pt idx="147">
                  <c:v>10739.1</c:v>
                </c:pt>
                <c:pt idx="148">
                  <c:v>10820.9</c:v>
                </c:pt>
                <c:pt idx="149">
                  <c:v>10984.2</c:v>
                </c:pt>
                <c:pt idx="150">
                  <c:v>11124</c:v>
                </c:pt>
                <c:pt idx="151">
                  <c:v>11210.3</c:v>
                </c:pt>
                <c:pt idx="152">
                  <c:v>11321.2</c:v>
                </c:pt>
                <c:pt idx="153">
                  <c:v>11431</c:v>
                </c:pt>
                <c:pt idx="154">
                  <c:v>11580.6</c:v>
                </c:pt>
                <c:pt idx="155">
                  <c:v>11770.7</c:v>
                </c:pt>
                <c:pt idx="156">
                  <c:v>11864.7</c:v>
                </c:pt>
                <c:pt idx="157">
                  <c:v>11962.5</c:v>
                </c:pt>
                <c:pt idx="158">
                  <c:v>12113.1</c:v>
                </c:pt>
                <c:pt idx="159">
                  <c:v>12323.3</c:v>
                </c:pt>
                <c:pt idx="160">
                  <c:v>12359.1</c:v>
                </c:pt>
                <c:pt idx="161">
                  <c:v>12592.5</c:v>
                </c:pt>
                <c:pt idx="162">
                  <c:v>12607.7</c:v>
                </c:pt>
                <c:pt idx="163">
                  <c:v>12679.3</c:v>
                </c:pt>
                <c:pt idx="164">
                  <c:v>12643.3</c:v>
                </c:pt>
                <c:pt idx="165">
                  <c:v>12710.3</c:v>
                </c:pt>
                <c:pt idx="166">
                  <c:v>12670.1</c:v>
                </c:pt>
                <c:pt idx="167">
                  <c:v>12705.3</c:v>
                </c:pt>
                <c:pt idx="168">
                  <c:v>12822.3</c:v>
                </c:pt>
                <c:pt idx="169">
                  <c:v>12893</c:v>
                </c:pt>
                <c:pt idx="170">
                  <c:v>12955.8</c:v>
                </c:pt>
                <c:pt idx="171">
                  <c:v>12964</c:v>
                </c:pt>
                <c:pt idx="172">
                  <c:v>13031.2</c:v>
                </c:pt>
                <c:pt idx="173">
                  <c:v>13152.1</c:v>
                </c:pt>
                <c:pt idx="174">
                  <c:v>13372.4</c:v>
                </c:pt>
                <c:pt idx="175">
                  <c:v>13528.7</c:v>
                </c:pt>
                <c:pt idx="176">
                  <c:v>13606.5</c:v>
                </c:pt>
                <c:pt idx="177">
                  <c:v>13706.2</c:v>
                </c:pt>
                <c:pt idx="178">
                  <c:v>13830.8</c:v>
                </c:pt>
                <c:pt idx="179">
                  <c:v>13950.4</c:v>
                </c:pt>
                <c:pt idx="180">
                  <c:v>14099.1</c:v>
                </c:pt>
                <c:pt idx="181">
                  <c:v>14172.7</c:v>
                </c:pt>
                <c:pt idx="182">
                  <c:v>14291.8</c:v>
                </c:pt>
                <c:pt idx="183">
                  <c:v>14373.4</c:v>
                </c:pt>
                <c:pt idx="184">
                  <c:v>14546.1</c:v>
                </c:pt>
                <c:pt idx="185">
                  <c:v>14589.6</c:v>
                </c:pt>
                <c:pt idx="186">
                  <c:v>14602.6</c:v>
                </c:pt>
                <c:pt idx="187">
                  <c:v>14716.9</c:v>
                </c:pt>
                <c:pt idx="188">
                  <c:v>14726</c:v>
                </c:pt>
                <c:pt idx="189">
                  <c:v>14838.7</c:v>
                </c:pt>
                <c:pt idx="190">
                  <c:v>14938.5</c:v>
                </c:pt>
                <c:pt idx="191">
                  <c:v>14991.8</c:v>
                </c:pt>
                <c:pt idx="192">
                  <c:v>14889.5</c:v>
                </c:pt>
                <c:pt idx="193">
                  <c:v>14963.4</c:v>
                </c:pt>
                <c:pt idx="194">
                  <c:v>14891.6</c:v>
                </c:pt>
                <c:pt idx="195">
                  <c:v>14577</c:v>
                </c:pt>
                <c:pt idx="196">
                  <c:v>14375</c:v>
                </c:pt>
                <c:pt idx="197">
                  <c:v>14355.6</c:v>
                </c:pt>
                <c:pt idx="198">
                  <c:v>14402.5</c:v>
                </c:pt>
                <c:pt idx="199">
                  <c:v>14541.9</c:v>
                </c:pt>
                <c:pt idx="200">
                  <c:v>14604.8</c:v>
                </c:pt>
                <c:pt idx="201">
                  <c:v>14745.9</c:v>
                </c:pt>
                <c:pt idx="202">
                  <c:v>14845.5</c:v>
                </c:pt>
                <c:pt idx="203">
                  <c:v>14939</c:v>
                </c:pt>
                <c:pt idx="204">
                  <c:v>14881.3</c:v>
                </c:pt>
                <c:pt idx="205">
                  <c:v>14989.6</c:v>
                </c:pt>
                <c:pt idx="206">
                  <c:v>15021.1</c:v>
                </c:pt>
                <c:pt idx="207">
                  <c:v>15190.3</c:v>
                </c:pt>
                <c:pt idx="208">
                  <c:v>15275</c:v>
                </c:pt>
                <c:pt idx="209">
                  <c:v>15336.7</c:v>
                </c:pt>
                <c:pt idx="210">
                  <c:v>15431.3</c:v>
                </c:pt>
                <c:pt idx="211">
                  <c:v>15433.7</c:v>
                </c:pt>
                <c:pt idx="212">
                  <c:v>15538.4</c:v>
                </c:pt>
                <c:pt idx="213">
                  <c:v>15606.6</c:v>
                </c:pt>
                <c:pt idx="214">
                  <c:v>15779.9</c:v>
                </c:pt>
                <c:pt idx="215">
                  <c:v>15916.2</c:v>
                </c:pt>
                <c:pt idx="216">
                  <c:v>15831.7</c:v>
                </c:pt>
                <c:pt idx="217">
                  <c:v>16010.4</c:v>
                </c:pt>
                <c:pt idx="218">
                  <c:v>16205.6</c:v>
                </c:pt>
              </c:numCache>
            </c:numRef>
          </c:yVal>
          <c:smooth val="0"/>
          <c:extLst>
            <c:ext xmlns:c16="http://schemas.microsoft.com/office/drawing/2014/chart" uri="{C3380CC4-5D6E-409C-BE32-E72D297353CC}">
              <c16:uniqueId val="{00000001-BB33-4CEB-ACB2-EF0B8900D7F2}"/>
            </c:ext>
          </c:extLst>
        </c:ser>
        <c:dLbls>
          <c:showLegendKey val="0"/>
          <c:showVal val="0"/>
          <c:showCatName val="0"/>
          <c:showSerName val="0"/>
          <c:showPercent val="0"/>
          <c:showBubbleSize val="0"/>
        </c:dLbls>
        <c:axId val="-2138418072"/>
        <c:axId val="-2138414952"/>
      </c:scatterChart>
      <c:valAx>
        <c:axId val="-2138418072"/>
        <c:scaling>
          <c:orientation val="minMax"/>
          <c:max val="2015"/>
          <c:min val="1960"/>
        </c:scaling>
        <c:delete val="0"/>
        <c:axPos val="b"/>
        <c:numFmt formatCode="0" sourceLinked="0"/>
        <c:majorTickMark val="out"/>
        <c:minorTickMark val="none"/>
        <c:tickLblPos val="nextTo"/>
        <c:txPr>
          <a:bodyPr/>
          <a:lstStyle/>
          <a:p>
            <a:pPr>
              <a:defRPr sz="1800">
                <a:latin typeface="Arial" panose="020B0604020202020204" pitchFamily="34" charset="0"/>
                <a:cs typeface="Arial" panose="020B0604020202020204" pitchFamily="34" charset="0"/>
              </a:defRPr>
            </a:pPr>
            <a:endParaRPr lang="zh-CN"/>
          </a:p>
        </c:txPr>
        <c:crossAx val="-2138414952"/>
        <c:crosses val="autoZero"/>
        <c:crossBetween val="midCat"/>
        <c:majorUnit val="5"/>
      </c:valAx>
      <c:valAx>
        <c:axId val="-2138414952"/>
        <c:scaling>
          <c:orientation val="minMax"/>
          <c:max val="18000"/>
          <c:min val="0"/>
        </c:scaling>
        <c:delete val="0"/>
        <c:axPos val="l"/>
        <c:majorGridlines>
          <c:spPr>
            <a:ln>
              <a:solidFill>
                <a:schemeClr val="bg1">
                  <a:lumMod val="95000"/>
                </a:schemeClr>
              </a:solidFill>
            </a:ln>
          </c:spPr>
        </c:majorGridlines>
        <c:numFmt formatCode="&quot;$&quot;#,##0" sourceLinked="0"/>
        <c:majorTickMark val="out"/>
        <c:minorTickMark val="none"/>
        <c:tickLblPos val="nextTo"/>
        <c:txPr>
          <a:bodyPr/>
          <a:lstStyle/>
          <a:p>
            <a:pPr>
              <a:defRPr sz="1800">
                <a:latin typeface="Arial" panose="020B0604020202020204" pitchFamily="34" charset="0"/>
                <a:cs typeface="Arial" panose="020B0604020202020204" pitchFamily="34" charset="0"/>
              </a:defRPr>
            </a:pPr>
            <a:endParaRPr lang="zh-CN"/>
          </a:p>
        </c:txPr>
        <c:crossAx val="-2138418072"/>
        <c:crosses val="autoZero"/>
        <c:crossBetween val="midCat"/>
      </c:valAx>
      <c:spPr>
        <a:solidFill>
          <a:schemeClr val="bg1"/>
        </a:solidFill>
        <a:ln>
          <a:solidFill>
            <a:schemeClr val="tx1"/>
          </a:solid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650594655514001"/>
          <c:y val="2.2383085358193298E-2"/>
          <c:w val="0.81824254336043001"/>
          <c:h val="0.88660007051357403"/>
        </c:manualLayout>
      </c:layout>
      <c:scatterChart>
        <c:scatterStyle val="lineMarker"/>
        <c:varyColors val="0"/>
        <c:ser>
          <c:idx val="0"/>
          <c:order val="0"/>
          <c:tx>
            <c:strRef>
              <c:f>Sheet1!$B$3</c:f>
              <c:strCache>
                <c:ptCount val="1"/>
                <c:pt idx="0">
                  <c:v>GDP deflator</c:v>
                </c:pt>
              </c:strCache>
            </c:strRef>
          </c:tx>
          <c:spPr>
            <a:ln w="44450">
              <a:solidFill>
                <a:srgbClr val="0066CC"/>
              </a:solidFill>
            </a:ln>
          </c:spPr>
          <c:marker>
            <c:symbol val="none"/>
          </c:marker>
          <c:xVal>
            <c:numRef>
              <c:f>Sheet1!$A$4:$A$222</c:f>
              <c:numCache>
                <c:formatCode>0.00</c:formatCode>
                <c:ptCount val="219"/>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pt idx="217">
                  <c:v>2014.25</c:v>
                </c:pt>
                <c:pt idx="218">
                  <c:v>2014.5</c:v>
                </c:pt>
              </c:numCache>
            </c:numRef>
          </c:xVal>
          <c:yVal>
            <c:numRef>
              <c:f>Sheet1!$B$4:$B$222</c:f>
              <c:numCache>
                <c:formatCode>0.0</c:formatCode>
                <c:ptCount val="219"/>
                <c:pt idx="0">
                  <c:v>1.32666</c:v>
                </c:pt>
                <c:pt idx="1">
                  <c:v>1.4468300000000001</c:v>
                </c:pt>
                <c:pt idx="2">
                  <c:v>1.42981</c:v>
                </c:pt>
                <c:pt idx="3">
                  <c:v>1.3493299999999999</c:v>
                </c:pt>
                <c:pt idx="4">
                  <c:v>1.1542399999999999</c:v>
                </c:pt>
                <c:pt idx="5">
                  <c:v>1.13409</c:v>
                </c:pt>
                <c:pt idx="6">
                  <c:v>1.0386899999999999</c:v>
                </c:pt>
                <c:pt idx="7">
                  <c:v>1.05826</c:v>
                </c:pt>
                <c:pt idx="8">
                  <c:v>1.3568</c:v>
                </c:pt>
                <c:pt idx="9">
                  <c:v>1.2799499999999999</c:v>
                </c:pt>
                <c:pt idx="10">
                  <c:v>1.2200599999999999</c:v>
                </c:pt>
                <c:pt idx="11">
                  <c:v>1.0865899999999999</c:v>
                </c:pt>
                <c:pt idx="12">
                  <c:v>1.0081800000000001</c:v>
                </c:pt>
                <c:pt idx="13">
                  <c:v>1.01213</c:v>
                </c:pt>
                <c:pt idx="14">
                  <c:v>0.92634000000000005</c:v>
                </c:pt>
                <c:pt idx="15">
                  <c:v>1.5483199999999999</c:v>
                </c:pt>
                <c:pt idx="16">
                  <c:v>1.42509</c:v>
                </c:pt>
                <c:pt idx="17">
                  <c:v>1.5002200000000001</c:v>
                </c:pt>
                <c:pt idx="18">
                  <c:v>1.7914399999999999</c:v>
                </c:pt>
                <c:pt idx="19">
                  <c:v>1.4259900000000001</c:v>
                </c:pt>
                <c:pt idx="20">
                  <c:v>1.6128199999999999</c:v>
                </c:pt>
                <c:pt idx="21">
                  <c:v>1.82711</c:v>
                </c:pt>
                <c:pt idx="22">
                  <c:v>1.81423</c:v>
                </c:pt>
                <c:pt idx="23">
                  <c:v>2.0440200000000002</c:v>
                </c:pt>
                <c:pt idx="24">
                  <c:v>2.1898200000000001</c:v>
                </c:pt>
                <c:pt idx="25">
                  <c:v>2.5656099999999991</c:v>
                </c:pt>
                <c:pt idx="26">
                  <c:v>3.1530100000000001</c:v>
                </c:pt>
                <c:pt idx="27">
                  <c:v>3.327859999999998</c:v>
                </c:pt>
                <c:pt idx="28">
                  <c:v>3.090609999999999</c:v>
                </c:pt>
                <c:pt idx="29">
                  <c:v>2.7677700000000001</c:v>
                </c:pt>
                <c:pt idx="30">
                  <c:v>2.75149</c:v>
                </c:pt>
                <c:pt idx="31">
                  <c:v>3.010409999999998</c:v>
                </c:pt>
                <c:pt idx="32">
                  <c:v>3.7231900000000002</c:v>
                </c:pt>
                <c:pt idx="33">
                  <c:v>4.2888400000000004</c:v>
                </c:pt>
                <c:pt idx="34">
                  <c:v>4.3237499999999986</c:v>
                </c:pt>
                <c:pt idx="35">
                  <c:v>4.6450299999999967</c:v>
                </c:pt>
                <c:pt idx="36">
                  <c:v>4.5693999999999999</c:v>
                </c:pt>
                <c:pt idx="37">
                  <c:v>4.8043699999999996</c:v>
                </c:pt>
                <c:pt idx="38">
                  <c:v>5.2349699999999997</c:v>
                </c:pt>
                <c:pt idx="39">
                  <c:v>5.1049099999999932</c:v>
                </c:pt>
                <c:pt idx="40">
                  <c:v>5.4857100000000001</c:v>
                </c:pt>
                <c:pt idx="41">
                  <c:v>5.6023099999999957</c:v>
                </c:pt>
                <c:pt idx="42">
                  <c:v>4.9974799999999986</c:v>
                </c:pt>
                <c:pt idx="43">
                  <c:v>5.0289699999999966</c:v>
                </c:pt>
                <c:pt idx="44">
                  <c:v>5.1602499999999996</c:v>
                </c:pt>
                <c:pt idx="45">
                  <c:v>5.0805699999999998</c:v>
                </c:pt>
                <c:pt idx="46">
                  <c:v>5.2836100000000004</c:v>
                </c:pt>
                <c:pt idx="47">
                  <c:v>4.7795500000000004</c:v>
                </c:pt>
                <c:pt idx="48">
                  <c:v>4.8094099999999997</c:v>
                </c:pt>
                <c:pt idx="49">
                  <c:v>4.0807799999999999</c:v>
                </c:pt>
                <c:pt idx="50">
                  <c:v>3.9981800000000001</c:v>
                </c:pt>
                <c:pt idx="51">
                  <c:v>4.4504799999999998</c:v>
                </c:pt>
                <c:pt idx="52">
                  <c:v>4.0419600000000004</c:v>
                </c:pt>
                <c:pt idx="53">
                  <c:v>4.9835000000000003</c:v>
                </c:pt>
                <c:pt idx="54">
                  <c:v>5.9940199999999946</c:v>
                </c:pt>
                <c:pt idx="55">
                  <c:v>6.7456899999999997</c:v>
                </c:pt>
                <c:pt idx="56">
                  <c:v>7.5246199999999943</c:v>
                </c:pt>
                <c:pt idx="57">
                  <c:v>8.431750000000001</c:v>
                </c:pt>
                <c:pt idx="58">
                  <c:v>9.4815299999999993</c:v>
                </c:pt>
                <c:pt idx="59">
                  <c:v>10.50651</c:v>
                </c:pt>
                <c:pt idx="60">
                  <c:v>10.904350000000001</c:v>
                </c:pt>
                <c:pt idx="61">
                  <c:v>9.9508500000000026</c:v>
                </c:pt>
                <c:pt idx="62">
                  <c:v>8.7600500000000014</c:v>
                </c:pt>
                <c:pt idx="63">
                  <c:v>7.4077799999999998</c:v>
                </c:pt>
                <c:pt idx="64">
                  <c:v>6.1173899999999941</c:v>
                </c:pt>
                <c:pt idx="65">
                  <c:v>5.6121999999999943</c:v>
                </c:pt>
                <c:pt idx="66">
                  <c:v>5.1031700000000004</c:v>
                </c:pt>
                <c:pt idx="67">
                  <c:v>5.2122799999999998</c:v>
                </c:pt>
                <c:pt idx="68">
                  <c:v>5.8077999999999976</c:v>
                </c:pt>
                <c:pt idx="69">
                  <c:v>6.2153600000000004</c:v>
                </c:pt>
                <c:pt idx="70">
                  <c:v>6.15116</c:v>
                </c:pt>
                <c:pt idx="71">
                  <c:v>6.5699699999999996</c:v>
                </c:pt>
                <c:pt idx="72">
                  <c:v>6.4426100000000002</c:v>
                </c:pt>
                <c:pt idx="73">
                  <c:v>6.8923999999999976</c:v>
                </c:pt>
                <c:pt idx="74">
                  <c:v>7.3581099999999946</c:v>
                </c:pt>
                <c:pt idx="75">
                  <c:v>7.2848199999999936</c:v>
                </c:pt>
                <c:pt idx="76">
                  <c:v>7.6013299999999999</c:v>
                </c:pt>
                <c:pt idx="77">
                  <c:v>8.2209000000000003</c:v>
                </c:pt>
                <c:pt idx="78">
                  <c:v>8.7136600000000008</c:v>
                </c:pt>
                <c:pt idx="79">
                  <c:v>8.5988199999999999</c:v>
                </c:pt>
                <c:pt idx="80">
                  <c:v>8.9123000000000001</c:v>
                </c:pt>
                <c:pt idx="81">
                  <c:v>8.6720500000000005</c:v>
                </c:pt>
                <c:pt idx="82">
                  <c:v>8.8500100000000028</c:v>
                </c:pt>
                <c:pt idx="83">
                  <c:v>9.6714300000000026</c:v>
                </c:pt>
                <c:pt idx="84">
                  <c:v>10.11514</c:v>
                </c:pt>
                <c:pt idx="85">
                  <c:v>9.7749000000000006</c:v>
                </c:pt>
                <c:pt idx="86">
                  <c:v>9.2362199999999977</c:v>
                </c:pt>
                <c:pt idx="87">
                  <c:v>8.2892200000000003</c:v>
                </c:pt>
                <c:pt idx="88">
                  <c:v>7.1307600000000004</c:v>
                </c:pt>
                <c:pt idx="89">
                  <c:v>6.42387</c:v>
                </c:pt>
                <c:pt idx="90">
                  <c:v>6.0470600000000001</c:v>
                </c:pt>
                <c:pt idx="91">
                  <c:v>5.2547199999999936</c:v>
                </c:pt>
                <c:pt idx="92">
                  <c:v>4.6409199999999942</c:v>
                </c:pt>
                <c:pt idx="93">
                  <c:v>4.0956599999999996</c:v>
                </c:pt>
                <c:pt idx="94">
                  <c:v>3.6930800000000001</c:v>
                </c:pt>
                <c:pt idx="95">
                  <c:v>3.3060499999999942</c:v>
                </c:pt>
                <c:pt idx="96">
                  <c:v>3.570349999999999</c:v>
                </c:pt>
                <c:pt idx="97">
                  <c:v>3.7376</c:v>
                </c:pt>
                <c:pt idx="98">
                  <c:v>3.4965899999999981</c:v>
                </c:pt>
                <c:pt idx="99">
                  <c:v>3.4305500000000002</c:v>
                </c:pt>
                <c:pt idx="100">
                  <c:v>3.51837</c:v>
                </c:pt>
                <c:pt idx="101">
                  <c:v>3.2901899999999999</c:v>
                </c:pt>
                <c:pt idx="102">
                  <c:v>3.05389</c:v>
                </c:pt>
                <c:pt idx="103">
                  <c:v>2.9587300000000001</c:v>
                </c:pt>
                <c:pt idx="104">
                  <c:v>2.2840500000000001</c:v>
                </c:pt>
                <c:pt idx="105">
                  <c:v>2.0634999999999999</c:v>
                </c:pt>
                <c:pt idx="106">
                  <c:v>1.88279</c:v>
                </c:pt>
                <c:pt idx="107">
                  <c:v>1.8598600000000001</c:v>
                </c:pt>
                <c:pt idx="108">
                  <c:v>2.1021999999999998</c:v>
                </c:pt>
                <c:pt idx="109">
                  <c:v>2.3750300000000002</c:v>
                </c:pt>
                <c:pt idx="110">
                  <c:v>2.7053799999999999</c:v>
                </c:pt>
                <c:pt idx="111">
                  <c:v>2.9842900000000001</c:v>
                </c:pt>
                <c:pt idx="112">
                  <c:v>3.0436899999999998</c:v>
                </c:pt>
                <c:pt idx="113">
                  <c:v>3.3484099999999981</c:v>
                </c:pt>
                <c:pt idx="114">
                  <c:v>3.81149</c:v>
                </c:pt>
                <c:pt idx="115">
                  <c:v>3.78348</c:v>
                </c:pt>
                <c:pt idx="116">
                  <c:v>4.1058499999999976</c:v>
                </c:pt>
                <c:pt idx="117">
                  <c:v>4.1751099999999974</c:v>
                </c:pt>
                <c:pt idx="118">
                  <c:v>3.7083900000000001</c:v>
                </c:pt>
                <c:pt idx="119">
                  <c:v>3.601059999999999</c:v>
                </c:pt>
                <c:pt idx="120">
                  <c:v>3.60595</c:v>
                </c:pt>
                <c:pt idx="121">
                  <c:v>3.6048200000000001</c:v>
                </c:pt>
                <c:pt idx="122">
                  <c:v>3.7765900000000001</c:v>
                </c:pt>
                <c:pt idx="123">
                  <c:v>3.837889999999998</c:v>
                </c:pt>
                <c:pt idx="124">
                  <c:v>3.7292700000000001</c:v>
                </c:pt>
                <c:pt idx="125">
                  <c:v>3.3712800000000001</c:v>
                </c:pt>
                <c:pt idx="126">
                  <c:v>3.2090000000000001</c:v>
                </c:pt>
                <c:pt idx="127">
                  <c:v>2.9884499999999981</c:v>
                </c:pt>
                <c:pt idx="128">
                  <c:v>2.41045</c:v>
                </c:pt>
                <c:pt idx="129">
                  <c:v>2.3620999999999981</c:v>
                </c:pt>
                <c:pt idx="130">
                  <c:v>2.0997400000000002</c:v>
                </c:pt>
                <c:pt idx="131">
                  <c:v>2.2376200000000002</c:v>
                </c:pt>
                <c:pt idx="132">
                  <c:v>2.37799</c:v>
                </c:pt>
                <c:pt idx="133">
                  <c:v>2.348749999999999</c:v>
                </c:pt>
                <c:pt idx="134">
                  <c:v>2.4788800000000002</c:v>
                </c:pt>
                <c:pt idx="135">
                  <c:v>2.3205200000000001</c:v>
                </c:pt>
                <c:pt idx="136">
                  <c:v>2.2362700000000002</c:v>
                </c:pt>
                <c:pt idx="137">
                  <c:v>2.1242999999999999</c:v>
                </c:pt>
                <c:pt idx="138">
                  <c:v>2.0619399999999999</c:v>
                </c:pt>
                <c:pt idx="139">
                  <c:v>2.09239</c:v>
                </c:pt>
                <c:pt idx="140">
                  <c:v>2.1818900000000001</c:v>
                </c:pt>
                <c:pt idx="141">
                  <c:v>2.1221999999999999</c:v>
                </c:pt>
                <c:pt idx="142">
                  <c:v>2.0554000000000001</c:v>
                </c:pt>
                <c:pt idx="143">
                  <c:v>1.9971300000000001</c:v>
                </c:pt>
                <c:pt idx="144">
                  <c:v>1.9643699999999999</c:v>
                </c:pt>
                <c:pt idx="145">
                  <c:v>1.903929999999999</c:v>
                </c:pt>
                <c:pt idx="146">
                  <c:v>1.7070000000000001</c:v>
                </c:pt>
                <c:pt idx="147">
                  <c:v>1.7210000000000001</c:v>
                </c:pt>
                <c:pt idx="148">
                  <c:v>1.8021100000000001</c:v>
                </c:pt>
                <c:pt idx="149">
                  <c:v>1.6909099999999999</c:v>
                </c:pt>
                <c:pt idx="150">
                  <c:v>1.76813</c:v>
                </c:pt>
                <c:pt idx="151">
                  <c:v>1.58962</c:v>
                </c:pt>
                <c:pt idx="152">
                  <c:v>1.12696</c:v>
                </c:pt>
                <c:pt idx="153">
                  <c:v>1.06619</c:v>
                </c:pt>
                <c:pt idx="154">
                  <c:v>1.08284</c:v>
                </c:pt>
                <c:pt idx="155">
                  <c:v>1.0627</c:v>
                </c:pt>
                <c:pt idx="156">
                  <c:v>1.30141</c:v>
                </c:pt>
                <c:pt idx="157">
                  <c:v>1.4243600000000001</c:v>
                </c:pt>
                <c:pt idx="158">
                  <c:v>1.41652</c:v>
                </c:pt>
                <c:pt idx="159">
                  <c:v>1.56595</c:v>
                </c:pt>
                <c:pt idx="160">
                  <c:v>1.92767</c:v>
                </c:pt>
                <c:pt idx="161">
                  <c:v>2.16662</c:v>
                </c:pt>
                <c:pt idx="162">
                  <c:v>2.4555099999999981</c:v>
                </c:pt>
                <c:pt idx="163">
                  <c:v>2.53864</c:v>
                </c:pt>
                <c:pt idx="164">
                  <c:v>2.422229999999999</c:v>
                </c:pt>
                <c:pt idx="165">
                  <c:v>2.551909999999999</c:v>
                </c:pt>
                <c:pt idx="166">
                  <c:v>2.2262499999999981</c:v>
                </c:pt>
                <c:pt idx="167">
                  <c:v>1.9842599999999999</c:v>
                </c:pt>
                <c:pt idx="168">
                  <c:v>1.65161</c:v>
                </c:pt>
                <c:pt idx="169">
                  <c:v>1.3355999999999999</c:v>
                </c:pt>
                <c:pt idx="170">
                  <c:v>1.45383</c:v>
                </c:pt>
                <c:pt idx="171">
                  <c:v>1.7022999999999999</c:v>
                </c:pt>
                <c:pt idx="172">
                  <c:v>2.0081899999999999</c:v>
                </c:pt>
                <c:pt idx="173">
                  <c:v>1.92865</c:v>
                </c:pt>
                <c:pt idx="174">
                  <c:v>2.0432800000000002</c:v>
                </c:pt>
                <c:pt idx="175">
                  <c:v>1.99013</c:v>
                </c:pt>
                <c:pt idx="176">
                  <c:v>2.2377899999999999</c:v>
                </c:pt>
                <c:pt idx="177">
                  <c:v>2.7746300000000002</c:v>
                </c:pt>
                <c:pt idx="178">
                  <c:v>2.85806</c:v>
                </c:pt>
                <c:pt idx="179">
                  <c:v>3.09002</c:v>
                </c:pt>
                <c:pt idx="180">
                  <c:v>3.14954</c:v>
                </c:pt>
                <c:pt idx="181">
                  <c:v>3.00197</c:v>
                </c:pt>
                <c:pt idx="182">
                  <c:v>3.329159999999999</c:v>
                </c:pt>
                <c:pt idx="183">
                  <c:v>3.3881600000000001</c:v>
                </c:pt>
                <c:pt idx="184">
                  <c:v>3.2448299999999999</c:v>
                </c:pt>
                <c:pt idx="185">
                  <c:v>3.3252100000000002</c:v>
                </c:pt>
                <c:pt idx="186">
                  <c:v>3.082279999999999</c:v>
                </c:pt>
                <c:pt idx="187">
                  <c:v>2.6638000000000002</c:v>
                </c:pt>
                <c:pt idx="188">
                  <c:v>3.0074999999999998</c:v>
                </c:pt>
                <c:pt idx="189">
                  <c:v>2.7561900000000001</c:v>
                </c:pt>
                <c:pt idx="190">
                  <c:v>2.39798</c:v>
                </c:pt>
                <c:pt idx="191">
                  <c:v>2.4858799999999981</c:v>
                </c:pt>
                <c:pt idx="192">
                  <c:v>1.9264600000000001</c:v>
                </c:pt>
                <c:pt idx="193">
                  <c:v>1.853</c:v>
                </c:pt>
                <c:pt idx="194">
                  <c:v>2.1962199999999981</c:v>
                </c:pt>
                <c:pt idx="195">
                  <c:v>1.8977900000000001</c:v>
                </c:pt>
                <c:pt idx="196">
                  <c:v>1.5692900000000001</c:v>
                </c:pt>
                <c:pt idx="197">
                  <c:v>0.90913999999999995</c:v>
                </c:pt>
                <c:pt idx="198">
                  <c:v>0.20066000000000001</c:v>
                </c:pt>
                <c:pt idx="199">
                  <c:v>0.35465999999999998</c:v>
                </c:pt>
                <c:pt idx="200">
                  <c:v>0.45971000000000001</c:v>
                </c:pt>
                <c:pt idx="201">
                  <c:v>1.07413</c:v>
                </c:pt>
                <c:pt idx="202">
                  <c:v>1.5579799999999999</c:v>
                </c:pt>
                <c:pt idx="203">
                  <c:v>1.7769999999999999</c:v>
                </c:pt>
                <c:pt idx="204">
                  <c:v>1.8672500000000001</c:v>
                </c:pt>
                <c:pt idx="205">
                  <c:v>2.1561300000000001</c:v>
                </c:pt>
                <c:pt idx="206">
                  <c:v>2.3060499999999942</c:v>
                </c:pt>
                <c:pt idx="207">
                  <c:v>1.93038</c:v>
                </c:pt>
                <c:pt idx="208">
                  <c:v>2.01369</c:v>
                </c:pt>
                <c:pt idx="209">
                  <c:v>1.74221</c:v>
                </c:pt>
                <c:pt idx="210">
                  <c:v>1.59972</c:v>
                </c:pt>
                <c:pt idx="211">
                  <c:v>1.8351200000000001</c:v>
                </c:pt>
                <c:pt idx="212">
                  <c:v>1.6685700000000001</c:v>
                </c:pt>
                <c:pt idx="213">
                  <c:v>1.47319</c:v>
                </c:pt>
                <c:pt idx="214">
                  <c:v>1.4180299999999999</c:v>
                </c:pt>
                <c:pt idx="215">
                  <c:v>1.39571</c:v>
                </c:pt>
                <c:pt idx="216">
                  <c:v>1.3690599999999999</c:v>
                </c:pt>
                <c:pt idx="217">
                  <c:v>1.6368</c:v>
                </c:pt>
                <c:pt idx="218">
                  <c:v>1.5712200000000001</c:v>
                </c:pt>
              </c:numCache>
            </c:numRef>
          </c:yVal>
          <c:smooth val="0"/>
          <c:extLst>
            <c:ext xmlns:c16="http://schemas.microsoft.com/office/drawing/2014/chart" uri="{C3380CC4-5D6E-409C-BE32-E72D297353CC}">
              <c16:uniqueId val="{00000000-A53A-418A-882C-EDD33029E180}"/>
            </c:ext>
          </c:extLst>
        </c:ser>
        <c:ser>
          <c:idx val="1"/>
          <c:order val="1"/>
          <c:tx>
            <c:strRef>
              <c:f>Sheet1!$C$3</c:f>
              <c:strCache>
                <c:ptCount val="1"/>
                <c:pt idx="0">
                  <c:v>CPI</c:v>
                </c:pt>
              </c:strCache>
            </c:strRef>
          </c:tx>
          <c:spPr>
            <a:ln w="44450">
              <a:solidFill>
                <a:srgbClr val="FF0000"/>
              </a:solidFill>
            </a:ln>
          </c:spPr>
          <c:marker>
            <c:symbol val="none"/>
          </c:marker>
          <c:xVal>
            <c:numRef>
              <c:f>Sheet1!$A$4:$A$222</c:f>
              <c:numCache>
                <c:formatCode>0.00</c:formatCode>
                <c:ptCount val="219"/>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pt idx="217">
                  <c:v>2014.25</c:v>
                </c:pt>
                <c:pt idx="218">
                  <c:v>2014.5</c:v>
                </c:pt>
              </c:numCache>
            </c:numRef>
          </c:xVal>
          <c:yVal>
            <c:numRef>
              <c:f>Sheet1!$C$4:$C$222</c:f>
              <c:numCache>
                <c:formatCode>0.0</c:formatCode>
                <c:ptCount val="219"/>
                <c:pt idx="0">
                  <c:v>1.39344</c:v>
                </c:pt>
                <c:pt idx="1">
                  <c:v>1.8248800000000001</c:v>
                </c:pt>
                <c:pt idx="2">
                  <c:v>1.35992</c:v>
                </c:pt>
                <c:pt idx="3">
                  <c:v>1.39598</c:v>
                </c:pt>
                <c:pt idx="4">
                  <c:v>1.5069600000000001</c:v>
                </c:pt>
                <c:pt idx="5">
                  <c:v>0.86904000000000003</c:v>
                </c:pt>
                <c:pt idx="6">
                  <c:v>1.2064900000000001</c:v>
                </c:pt>
                <c:pt idx="7">
                  <c:v>0.70516999999999996</c:v>
                </c:pt>
                <c:pt idx="8">
                  <c:v>0.89476999999999995</c:v>
                </c:pt>
                <c:pt idx="9">
                  <c:v>1.30741</c:v>
                </c:pt>
                <c:pt idx="10">
                  <c:v>1.2021200000000001</c:v>
                </c:pt>
                <c:pt idx="11">
                  <c:v>1.30043</c:v>
                </c:pt>
                <c:pt idx="12">
                  <c:v>1.22895</c:v>
                </c:pt>
                <c:pt idx="13">
                  <c:v>1.0357400000000001</c:v>
                </c:pt>
                <c:pt idx="14">
                  <c:v>1.3627199999999999</c:v>
                </c:pt>
                <c:pt idx="15">
                  <c:v>1.39236</c:v>
                </c:pt>
                <c:pt idx="16">
                  <c:v>1.48637</c:v>
                </c:pt>
                <c:pt idx="17">
                  <c:v>1.4639899999999999</c:v>
                </c:pt>
                <c:pt idx="18">
                  <c:v>1.07422</c:v>
                </c:pt>
                <c:pt idx="19">
                  <c:v>1.2661100000000001</c:v>
                </c:pt>
                <c:pt idx="20">
                  <c:v>1.1639200000000001</c:v>
                </c:pt>
                <c:pt idx="21">
                  <c:v>1.64622</c:v>
                </c:pt>
                <c:pt idx="22">
                  <c:v>1.7165900000000001</c:v>
                </c:pt>
                <c:pt idx="23">
                  <c:v>1.78566</c:v>
                </c:pt>
                <c:pt idx="24">
                  <c:v>2.419299999999998</c:v>
                </c:pt>
                <c:pt idx="25">
                  <c:v>2.68974</c:v>
                </c:pt>
                <c:pt idx="26">
                  <c:v>3.2739099999999999</c:v>
                </c:pt>
                <c:pt idx="27">
                  <c:v>3.5684999999999998</c:v>
                </c:pt>
                <c:pt idx="28">
                  <c:v>2.870779999999999</c:v>
                </c:pt>
                <c:pt idx="29">
                  <c:v>2.5667200000000001</c:v>
                </c:pt>
                <c:pt idx="30">
                  <c:v>2.7071800000000001</c:v>
                </c:pt>
                <c:pt idx="31">
                  <c:v>2.9924300000000001</c:v>
                </c:pt>
                <c:pt idx="32">
                  <c:v>3.7401</c:v>
                </c:pt>
                <c:pt idx="33">
                  <c:v>4.1185499999999946</c:v>
                </c:pt>
                <c:pt idx="34">
                  <c:v>4.4776100000000003</c:v>
                </c:pt>
                <c:pt idx="35">
                  <c:v>4.6239699999999937</c:v>
                </c:pt>
                <c:pt idx="36">
                  <c:v>4.8742700000000001</c:v>
                </c:pt>
                <c:pt idx="37">
                  <c:v>5.5019799999999996</c:v>
                </c:pt>
                <c:pt idx="38">
                  <c:v>5.5228599999999943</c:v>
                </c:pt>
                <c:pt idx="39">
                  <c:v>5.8335499999999998</c:v>
                </c:pt>
                <c:pt idx="40">
                  <c:v>6.2257799999999994</c:v>
                </c:pt>
                <c:pt idx="41">
                  <c:v>6.0384799999999998</c:v>
                </c:pt>
                <c:pt idx="42">
                  <c:v>5.6859699999999966</c:v>
                </c:pt>
                <c:pt idx="43">
                  <c:v>5.6</c:v>
                </c:pt>
                <c:pt idx="44">
                  <c:v>4.8110200000000001</c:v>
                </c:pt>
                <c:pt idx="45">
                  <c:v>4.314959999999993</c:v>
                </c:pt>
                <c:pt idx="46">
                  <c:v>4.2707499999999996</c:v>
                </c:pt>
                <c:pt idx="47">
                  <c:v>3.5353500000000002</c:v>
                </c:pt>
                <c:pt idx="48">
                  <c:v>3.505869999999998</c:v>
                </c:pt>
                <c:pt idx="49">
                  <c:v>3.2258100000000001</c:v>
                </c:pt>
                <c:pt idx="50">
                  <c:v>3.02948</c:v>
                </c:pt>
                <c:pt idx="51">
                  <c:v>3.3341500000000002</c:v>
                </c:pt>
                <c:pt idx="52">
                  <c:v>4.1129399999999929</c:v>
                </c:pt>
                <c:pt idx="53">
                  <c:v>5.6081699999999977</c:v>
                </c:pt>
                <c:pt idx="54">
                  <c:v>6.8370999999999986</c:v>
                </c:pt>
                <c:pt idx="55">
                  <c:v>8.4169300000000007</c:v>
                </c:pt>
                <c:pt idx="56">
                  <c:v>9.9156500000000012</c:v>
                </c:pt>
                <c:pt idx="57">
                  <c:v>10.547879999999999</c:v>
                </c:pt>
                <c:pt idx="58">
                  <c:v>11.45759</c:v>
                </c:pt>
                <c:pt idx="59">
                  <c:v>12.047980000000001</c:v>
                </c:pt>
                <c:pt idx="60">
                  <c:v>11.13531</c:v>
                </c:pt>
                <c:pt idx="61">
                  <c:v>9.5394000000000005</c:v>
                </c:pt>
                <c:pt idx="62">
                  <c:v>8.6796299999999995</c:v>
                </c:pt>
                <c:pt idx="63">
                  <c:v>7.3833700000000002</c:v>
                </c:pt>
                <c:pt idx="64">
                  <c:v>6.3404799999999986</c:v>
                </c:pt>
                <c:pt idx="65">
                  <c:v>6.0150399999999946</c:v>
                </c:pt>
                <c:pt idx="66">
                  <c:v>5.5890300000000002</c:v>
                </c:pt>
                <c:pt idx="67">
                  <c:v>5.1857299999999986</c:v>
                </c:pt>
                <c:pt idx="68">
                  <c:v>5.9034000000000004</c:v>
                </c:pt>
                <c:pt idx="69">
                  <c:v>6.7961</c:v>
                </c:pt>
                <c:pt idx="70">
                  <c:v>6.5741699999999996</c:v>
                </c:pt>
                <c:pt idx="71">
                  <c:v>6.5952200000000003</c:v>
                </c:pt>
                <c:pt idx="72">
                  <c:v>6.4746600000000001</c:v>
                </c:pt>
                <c:pt idx="73">
                  <c:v>7.0293700000000001</c:v>
                </c:pt>
                <c:pt idx="74">
                  <c:v>8.0239700000000003</c:v>
                </c:pt>
                <c:pt idx="75">
                  <c:v>8.9289500000000004</c:v>
                </c:pt>
                <c:pt idx="76">
                  <c:v>9.7837600000000009</c:v>
                </c:pt>
                <c:pt idx="77">
                  <c:v>10.754339999999999</c:v>
                </c:pt>
                <c:pt idx="78">
                  <c:v>11.722530000000001</c:v>
                </c:pt>
                <c:pt idx="79">
                  <c:v>12.64148</c:v>
                </c:pt>
                <c:pt idx="80">
                  <c:v>14.209540000000001</c:v>
                </c:pt>
                <c:pt idx="81">
                  <c:v>14.42577</c:v>
                </c:pt>
                <c:pt idx="82">
                  <c:v>12.93487</c:v>
                </c:pt>
                <c:pt idx="83">
                  <c:v>12.539289999999999</c:v>
                </c:pt>
                <c:pt idx="84">
                  <c:v>11.26112</c:v>
                </c:pt>
                <c:pt idx="85">
                  <c:v>9.8739299999999997</c:v>
                </c:pt>
                <c:pt idx="86">
                  <c:v>10.853870000000001</c:v>
                </c:pt>
                <c:pt idx="87">
                  <c:v>9.5831300000000006</c:v>
                </c:pt>
                <c:pt idx="88">
                  <c:v>7.5819099999999997</c:v>
                </c:pt>
                <c:pt idx="89">
                  <c:v>6.9067699999999999</c:v>
                </c:pt>
                <c:pt idx="90">
                  <c:v>5.8157299999999976</c:v>
                </c:pt>
                <c:pt idx="91">
                  <c:v>4.4429299999999996</c:v>
                </c:pt>
                <c:pt idx="92">
                  <c:v>3.5940799999999991</c:v>
                </c:pt>
                <c:pt idx="93">
                  <c:v>3.299049999999998</c:v>
                </c:pt>
                <c:pt idx="94">
                  <c:v>2.526809999999998</c:v>
                </c:pt>
                <c:pt idx="95">
                  <c:v>3.2338399999999998</c:v>
                </c:pt>
                <c:pt idx="96">
                  <c:v>4.6255099999999931</c:v>
                </c:pt>
                <c:pt idx="97">
                  <c:v>4.4051900000000002</c:v>
                </c:pt>
                <c:pt idx="98">
                  <c:v>4.2957000000000001</c:v>
                </c:pt>
                <c:pt idx="99">
                  <c:v>4.1542999999999974</c:v>
                </c:pt>
                <c:pt idx="100">
                  <c:v>3.64175</c:v>
                </c:pt>
                <c:pt idx="101">
                  <c:v>3.60676</c:v>
                </c:pt>
                <c:pt idx="102">
                  <c:v>3.3524899999999942</c:v>
                </c:pt>
                <c:pt idx="103">
                  <c:v>3.5137700000000001</c:v>
                </c:pt>
                <c:pt idx="104">
                  <c:v>3.1053899999999999</c:v>
                </c:pt>
                <c:pt idx="105">
                  <c:v>1.67859</c:v>
                </c:pt>
                <c:pt idx="106">
                  <c:v>1.66821</c:v>
                </c:pt>
                <c:pt idx="107">
                  <c:v>1.3458699999999999</c:v>
                </c:pt>
                <c:pt idx="108">
                  <c:v>2.0380199999999991</c:v>
                </c:pt>
                <c:pt idx="109">
                  <c:v>3.6998000000000002</c:v>
                </c:pt>
                <c:pt idx="110">
                  <c:v>4.1631699999999956</c:v>
                </c:pt>
                <c:pt idx="111">
                  <c:v>4.4049399999999954</c:v>
                </c:pt>
                <c:pt idx="112">
                  <c:v>3.9651200000000002</c:v>
                </c:pt>
                <c:pt idx="113">
                  <c:v>3.97994</c:v>
                </c:pt>
                <c:pt idx="114">
                  <c:v>4.1420499999999976</c:v>
                </c:pt>
                <c:pt idx="115">
                  <c:v>4.3066599999999999</c:v>
                </c:pt>
                <c:pt idx="116">
                  <c:v>4.67509</c:v>
                </c:pt>
                <c:pt idx="117">
                  <c:v>5.1596099999999998</c:v>
                </c:pt>
                <c:pt idx="118">
                  <c:v>4.7058799999999996</c:v>
                </c:pt>
                <c:pt idx="119">
                  <c:v>4.6275999999999931</c:v>
                </c:pt>
                <c:pt idx="120">
                  <c:v>5.23231</c:v>
                </c:pt>
                <c:pt idx="121">
                  <c:v>4.5837300000000001</c:v>
                </c:pt>
                <c:pt idx="122">
                  <c:v>5.5642099999999974</c:v>
                </c:pt>
                <c:pt idx="123">
                  <c:v>6.2764699999999998</c:v>
                </c:pt>
                <c:pt idx="124">
                  <c:v>5.2595799999999997</c:v>
                </c:pt>
                <c:pt idx="125">
                  <c:v>4.84687</c:v>
                </c:pt>
                <c:pt idx="126">
                  <c:v>3.8522699999999941</c:v>
                </c:pt>
                <c:pt idx="127">
                  <c:v>2.9648599999999981</c:v>
                </c:pt>
                <c:pt idx="128">
                  <c:v>2.8938799999999971</c:v>
                </c:pt>
                <c:pt idx="129">
                  <c:v>3.0730200000000001</c:v>
                </c:pt>
                <c:pt idx="130">
                  <c:v>3.074669999999998</c:v>
                </c:pt>
                <c:pt idx="131">
                  <c:v>3.1219800000000002</c:v>
                </c:pt>
                <c:pt idx="132">
                  <c:v>3.1730700000000001</c:v>
                </c:pt>
                <c:pt idx="133">
                  <c:v>3.125249999999999</c:v>
                </c:pt>
                <c:pt idx="134">
                  <c:v>2.8174700000000001</c:v>
                </c:pt>
                <c:pt idx="135">
                  <c:v>2.7697799999999999</c:v>
                </c:pt>
                <c:pt idx="136">
                  <c:v>2.539369999999999</c:v>
                </c:pt>
                <c:pt idx="137">
                  <c:v>2.3823699999999981</c:v>
                </c:pt>
                <c:pt idx="138">
                  <c:v>2.85493</c:v>
                </c:pt>
                <c:pt idx="139">
                  <c:v>2.6033300000000001</c:v>
                </c:pt>
                <c:pt idx="140">
                  <c:v>2.84049</c:v>
                </c:pt>
                <c:pt idx="141">
                  <c:v>3.09558</c:v>
                </c:pt>
                <c:pt idx="142">
                  <c:v>2.6642000000000001</c:v>
                </c:pt>
                <c:pt idx="143">
                  <c:v>2.62608</c:v>
                </c:pt>
                <c:pt idx="144">
                  <c:v>2.7839100000000001</c:v>
                </c:pt>
                <c:pt idx="145">
                  <c:v>2.8270900000000001</c:v>
                </c:pt>
                <c:pt idx="146">
                  <c:v>2.8999100000000002</c:v>
                </c:pt>
                <c:pt idx="147">
                  <c:v>3.231619999999999</c:v>
                </c:pt>
                <c:pt idx="148">
                  <c:v>2.9445299999999999</c:v>
                </c:pt>
                <c:pt idx="149">
                  <c:v>2.30179</c:v>
                </c:pt>
                <c:pt idx="150">
                  <c:v>2.22505</c:v>
                </c:pt>
                <c:pt idx="151">
                  <c:v>1.8907499999999999</c:v>
                </c:pt>
                <c:pt idx="152">
                  <c:v>1.48278</c:v>
                </c:pt>
                <c:pt idx="153">
                  <c:v>1.5831299999999999</c:v>
                </c:pt>
                <c:pt idx="154">
                  <c:v>1.59639</c:v>
                </c:pt>
                <c:pt idx="155">
                  <c:v>1.52536</c:v>
                </c:pt>
                <c:pt idx="156">
                  <c:v>1.6870400000000001</c:v>
                </c:pt>
                <c:pt idx="157">
                  <c:v>2.1128</c:v>
                </c:pt>
                <c:pt idx="158">
                  <c:v>2.3462499999999942</c:v>
                </c:pt>
                <c:pt idx="159">
                  <c:v>2.6198299999999981</c:v>
                </c:pt>
                <c:pt idx="160">
                  <c:v>3.258</c:v>
                </c:pt>
                <c:pt idx="161">
                  <c:v>3.2934299999999999</c:v>
                </c:pt>
                <c:pt idx="162">
                  <c:v>3.4689000000000001</c:v>
                </c:pt>
                <c:pt idx="163">
                  <c:v>3.4435099999999998</c:v>
                </c:pt>
                <c:pt idx="164">
                  <c:v>3.409759999999999</c:v>
                </c:pt>
                <c:pt idx="165">
                  <c:v>3.32491</c:v>
                </c:pt>
                <c:pt idx="166">
                  <c:v>2.6780300000000001</c:v>
                </c:pt>
                <c:pt idx="167">
                  <c:v>1.8750800000000001</c:v>
                </c:pt>
                <c:pt idx="168">
                  <c:v>1.2319500000000001</c:v>
                </c:pt>
                <c:pt idx="169">
                  <c:v>1.31765</c:v>
                </c:pt>
                <c:pt idx="170">
                  <c:v>1.5762799999999999</c:v>
                </c:pt>
                <c:pt idx="171">
                  <c:v>2.25352</c:v>
                </c:pt>
                <c:pt idx="172">
                  <c:v>2.97641</c:v>
                </c:pt>
                <c:pt idx="173">
                  <c:v>2.0059399999999998</c:v>
                </c:pt>
                <c:pt idx="174">
                  <c:v>2.216889999999998</c:v>
                </c:pt>
                <c:pt idx="175">
                  <c:v>2.0016500000000002</c:v>
                </c:pt>
                <c:pt idx="176">
                  <c:v>1.8176699999999999</c:v>
                </c:pt>
                <c:pt idx="177">
                  <c:v>2.7858700000000001</c:v>
                </c:pt>
                <c:pt idx="178">
                  <c:v>2.67523</c:v>
                </c:pt>
                <c:pt idx="179">
                  <c:v>3.3851300000000002</c:v>
                </c:pt>
                <c:pt idx="180">
                  <c:v>3.0353500000000002</c:v>
                </c:pt>
                <c:pt idx="181">
                  <c:v>2.9229400000000001</c:v>
                </c:pt>
                <c:pt idx="182">
                  <c:v>3.8195700000000001</c:v>
                </c:pt>
                <c:pt idx="183">
                  <c:v>3.6745000000000001</c:v>
                </c:pt>
                <c:pt idx="184">
                  <c:v>3.6908599999999971</c:v>
                </c:pt>
                <c:pt idx="185">
                  <c:v>3.924259999999999</c:v>
                </c:pt>
                <c:pt idx="186">
                  <c:v>3.340279999999999</c:v>
                </c:pt>
                <c:pt idx="187">
                  <c:v>1.9654</c:v>
                </c:pt>
                <c:pt idx="188">
                  <c:v>2.4314800000000001</c:v>
                </c:pt>
                <c:pt idx="189">
                  <c:v>2.6651199999999999</c:v>
                </c:pt>
                <c:pt idx="190">
                  <c:v>2.3488099999999981</c:v>
                </c:pt>
                <c:pt idx="191">
                  <c:v>4.0314699999999997</c:v>
                </c:pt>
                <c:pt idx="192">
                  <c:v>4.1372</c:v>
                </c:pt>
                <c:pt idx="193">
                  <c:v>4.3105799999999936</c:v>
                </c:pt>
                <c:pt idx="194">
                  <c:v>5.2524999999999986</c:v>
                </c:pt>
                <c:pt idx="195">
                  <c:v>1.5958000000000001</c:v>
                </c:pt>
                <c:pt idx="196">
                  <c:v>-0.18423999999999999</c:v>
                </c:pt>
                <c:pt idx="197">
                  <c:v>-0.94228999999999996</c:v>
                </c:pt>
                <c:pt idx="198">
                  <c:v>-1.6069599999999999</c:v>
                </c:pt>
                <c:pt idx="199">
                  <c:v>1.4875</c:v>
                </c:pt>
                <c:pt idx="200">
                  <c:v>2.336869999999994</c:v>
                </c:pt>
                <c:pt idx="201">
                  <c:v>1.78589</c:v>
                </c:pt>
                <c:pt idx="202">
                  <c:v>1.2287300000000001</c:v>
                </c:pt>
                <c:pt idx="203">
                  <c:v>1.2155</c:v>
                </c:pt>
                <c:pt idx="204">
                  <c:v>2.1210900000000001</c:v>
                </c:pt>
                <c:pt idx="205">
                  <c:v>3.37521</c:v>
                </c:pt>
                <c:pt idx="206">
                  <c:v>3.731819999999999</c:v>
                </c:pt>
                <c:pt idx="207">
                  <c:v>3.336399999999998</c:v>
                </c:pt>
                <c:pt idx="208">
                  <c:v>2.8060200000000002</c:v>
                </c:pt>
                <c:pt idx="209">
                  <c:v>1.91805</c:v>
                </c:pt>
                <c:pt idx="210">
                  <c:v>1.68668</c:v>
                </c:pt>
                <c:pt idx="211">
                  <c:v>1.9017900000000001</c:v>
                </c:pt>
                <c:pt idx="212">
                  <c:v>1.6736899999999999</c:v>
                </c:pt>
                <c:pt idx="213">
                  <c:v>1.4264300000000001</c:v>
                </c:pt>
                <c:pt idx="214">
                  <c:v>1.53823</c:v>
                </c:pt>
                <c:pt idx="215">
                  <c:v>1.2199899999999999</c:v>
                </c:pt>
                <c:pt idx="216">
                  <c:v>1.4004399999999999</c:v>
                </c:pt>
                <c:pt idx="217">
                  <c:v>2.0583</c:v>
                </c:pt>
                <c:pt idx="218">
                  <c:v>1.7907599999999999</c:v>
                </c:pt>
              </c:numCache>
            </c:numRef>
          </c:yVal>
          <c:smooth val="0"/>
          <c:extLst>
            <c:ext xmlns:c16="http://schemas.microsoft.com/office/drawing/2014/chart" uri="{C3380CC4-5D6E-409C-BE32-E72D297353CC}">
              <c16:uniqueId val="{00000001-A53A-418A-882C-EDD33029E180}"/>
            </c:ext>
          </c:extLst>
        </c:ser>
        <c:ser>
          <c:idx val="2"/>
          <c:order val="2"/>
          <c:tx>
            <c:strRef>
              <c:f>Sheet1!$D$3</c:f>
              <c:strCache>
                <c:ptCount val="1"/>
                <c:pt idx="0">
                  <c:v>PCE</c:v>
                </c:pt>
              </c:strCache>
            </c:strRef>
          </c:tx>
          <c:spPr>
            <a:ln w="44450">
              <a:solidFill>
                <a:srgbClr val="00B050"/>
              </a:solidFill>
            </a:ln>
          </c:spPr>
          <c:marker>
            <c:symbol val="none"/>
          </c:marker>
          <c:xVal>
            <c:numRef>
              <c:f>Sheet1!$A$4:$A$222</c:f>
              <c:numCache>
                <c:formatCode>0.00</c:formatCode>
                <c:ptCount val="219"/>
                <c:pt idx="0">
                  <c:v>1960</c:v>
                </c:pt>
                <c:pt idx="1">
                  <c:v>1960.25</c:v>
                </c:pt>
                <c:pt idx="2">
                  <c:v>1960.5</c:v>
                </c:pt>
                <c:pt idx="3">
                  <c:v>1960.75</c:v>
                </c:pt>
                <c:pt idx="4">
                  <c:v>1961</c:v>
                </c:pt>
                <c:pt idx="5">
                  <c:v>1961.25</c:v>
                </c:pt>
                <c:pt idx="6">
                  <c:v>1961.5</c:v>
                </c:pt>
                <c:pt idx="7">
                  <c:v>1961.75</c:v>
                </c:pt>
                <c:pt idx="8">
                  <c:v>1962</c:v>
                </c:pt>
                <c:pt idx="9">
                  <c:v>1962.25</c:v>
                </c:pt>
                <c:pt idx="10">
                  <c:v>1962.5</c:v>
                </c:pt>
                <c:pt idx="11">
                  <c:v>1962.75</c:v>
                </c:pt>
                <c:pt idx="12">
                  <c:v>1963</c:v>
                </c:pt>
                <c:pt idx="13">
                  <c:v>1963.25</c:v>
                </c:pt>
                <c:pt idx="14">
                  <c:v>1963.5</c:v>
                </c:pt>
                <c:pt idx="15">
                  <c:v>1963.75</c:v>
                </c:pt>
                <c:pt idx="16">
                  <c:v>1964</c:v>
                </c:pt>
                <c:pt idx="17">
                  <c:v>1964.25</c:v>
                </c:pt>
                <c:pt idx="18">
                  <c:v>1964.5</c:v>
                </c:pt>
                <c:pt idx="19">
                  <c:v>1964.75</c:v>
                </c:pt>
                <c:pt idx="20">
                  <c:v>1965</c:v>
                </c:pt>
                <c:pt idx="21">
                  <c:v>1965.25</c:v>
                </c:pt>
                <c:pt idx="22">
                  <c:v>1965.5</c:v>
                </c:pt>
                <c:pt idx="23">
                  <c:v>1965.75</c:v>
                </c:pt>
                <c:pt idx="24">
                  <c:v>1966</c:v>
                </c:pt>
                <c:pt idx="25">
                  <c:v>1966.25</c:v>
                </c:pt>
                <c:pt idx="26">
                  <c:v>1966.5</c:v>
                </c:pt>
                <c:pt idx="27">
                  <c:v>1966.75</c:v>
                </c:pt>
                <c:pt idx="28">
                  <c:v>1967</c:v>
                </c:pt>
                <c:pt idx="29">
                  <c:v>1967.25</c:v>
                </c:pt>
                <c:pt idx="30">
                  <c:v>1967.5</c:v>
                </c:pt>
                <c:pt idx="31">
                  <c:v>1967.75</c:v>
                </c:pt>
                <c:pt idx="32">
                  <c:v>1968</c:v>
                </c:pt>
                <c:pt idx="33">
                  <c:v>1968.25</c:v>
                </c:pt>
                <c:pt idx="34">
                  <c:v>1968.5</c:v>
                </c:pt>
                <c:pt idx="35">
                  <c:v>1968.75</c:v>
                </c:pt>
                <c:pt idx="36">
                  <c:v>1969</c:v>
                </c:pt>
                <c:pt idx="37">
                  <c:v>1969.25</c:v>
                </c:pt>
                <c:pt idx="38">
                  <c:v>1969.5</c:v>
                </c:pt>
                <c:pt idx="39">
                  <c:v>1969.75</c:v>
                </c:pt>
                <c:pt idx="40">
                  <c:v>1970</c:v>
                </c:pt>
                <c:pt idx="41">
                  <c:v>1970.25</c:v>
                </c:pt>
                <c:pt idx="42">
                  <c:v>1970.5</c:v>
                </c:pt>
                <c:pt idx="43">
                  <c:v>1970.75</c:v>
                </c:pt>
                <c:pt idx="44">
                  <c:v>1971</c:v>
                </c:pt>
                <c:pt idx="45">
                  <c:v>1971.25</c:v>
                </c:pt>
                <c:pt idx="46">
                  <c:v>1971.5</c:v>
                </c:pt>
                <c:pt idx="47">
                  <c:v>1971.75</c:v>
                </c:pt>
                <c:pt idx="48">
                  <c:v>1972</c:v>
                </c:pt>
                <c:pt idx="49">
                  <c:v>1972.25</c:v>
                </c:pt>
                <c:pt idx="50">
                  <c:v>1972.5</c:v>
                </c:pt>
                <c:pt idx="51">
                  <c:v>1972.75</c:v>
                </c:pt>
                <c:pt idx="52">
                  <c:v>1973</c:v>
                </c:pt>
                <c:pt idx="53">
                  <c:v>1973.25</c:v>
                </c:pt>
                <c:pt idx="54">
                  <c:v>1973.5</c:v>
                </c:pt>
                <c:pt idx="55">
                  <c:v>1973.75</c:v>
                </c:pt>
                <c:pt idx="56">
                  <c:v>1974</c:v>
                </c:pt>
                <c:pt idx="57">
                  <c:v>1974.25</c:v>
                </c:pt>
                <c:pt idx="58">
                  <c:v>1974.5</c:v>
                </c:pt>
                <c:pt idx="59">
                  <c:v>1974.75</c:v>
                </c:pt>
                <c:pt idx="60">
                  <c:v>1975</c:v>
                </c:pt>
                <c:pt idx="61">
                  <c:v>1975.25</c:v>
                </c:pt>
                <c:pt idx="62">
                  <c:v>1975.5</c:v>
                </c:pt>
                <c:pt idx="63">
                  <c:v>1975.75</c:v>
                </c:pt>
                <c:pt idx="64">
                  <c:v>1976</c:v>
                </c:pt>
                <c:pt idx="65">
                  <c:v>1976.25</c:v>
                </c:pt>
                <c:pt idx="66">
                  <c:v>1976.5</c:v>
                </c:pt>
                <c:pt idx="67">
                  <c:v>1976.75</c:v>
                </c:pt>
                <c:pt idx="68">
                  <c:v>1977</c:v>
                </c:pt>
                <c:pt idx="69">
                  <c:v>1977.25</c:v>
                </c:pt>
                <c:pt idx="70">
                  <c:v>1977.5</c:v>
                </c:pt>
                <c:pt idx="71">
                  <c:v>1977.75</c:v>
                </c:pt>
                <c:pt idx="72">
                  <c:v>1978</c:v>
                </c:pt>
                <c:pt idx="73">
                  <c:v>1978.25</c:v>
                </c:pt>
                <c:pt idx="74">
                  <c:v>1978.5</c:v>
                </c:pt>
                <c:pt idx="75">
                  <c:v>1978.75</c:v>
                </c:pt>
                <c:pt idx="76">
                  <c:v>1979</c:v>
                </c:pt>
                <c:pt idx="77">
                  <c:v>1979.25</c:v>
                </c:pt>
                <c:pt idx="78">
                  <c:v>1979.5</c:v>
                </c:pt>
                <c:pt idx="79">
                  <c:v>1979.75</c:v>
                </c:pt>
                <c:pt idx="80">
                  <c:v>1980</c:v>
                </c:pt>
                <c:pt idx="81">
                  <c:v>1980.25</c:v>
                </c:pt>
                <c:pt idx="82">
                  <c:v>1980.5</c:v>
                </c:pt>
                <c:pt idx="83">
                  <c:v>1980.75</c:v>
                </c:pt>
                <c:pt idx="84">
                  <c:v>1981</c:v>
                </c:pt>
                <c:pt idx="85">
                  <c:v>1981.25</c:v>
                </c:pt>
                <c:pt idx="86">
                  <c:v>1981.5</c:v>
                </c:pt>
                <c:pt idx="87">
                  <c:v>1981.75</c:v>
                </c:pt>
                <c:pt idx="88">
                  <c:v>1982</c:v>
                </c:pt>
                <c:pt idx="89">
                  <c:v>1982.25</c:v>
                </c:pt>
                <c:pt idx="90">
                  <c:v>1982.5</c:v>
                </c:pt>
                <c:pt idx="91">
                  <c:v>1982.75</c:v>
                </c:pt>
                <c:pt idx="92">
                  <c:v>1983</c:v>
                </c:pt>
                <c:pt idx="93">
                  <c:v>1983.25</c:v>
                </c:pt>
                <c:pt idx="94">
                  <c:v>1983.5</c:v>
                </c:pt>
                <c:pt idx="95">
                  <c:v>1983.75</c:v>
                </c:pt>
                <c:pt idx="96">
                  <c:v>1984</c:v>
                </c:pt>
                <c:pt idx="97">
                  <c:v>1984.25</c:v>
                </c:pt>
                <c:pt idx="98">
                  <c:v>1984.5</c:v>
                </c:pt>
                <c:pt idx="99">
                  <c:v>1984.75</c:v>
                </c:pt>
                <c:pt idx="100">
                  <c:v>1985</c:v>
                </c:pt>
                <c:pt idx="101">
                  <c:v>1985.25</c:v>
                </c:pt>
                <c:pt idx="102">
                  <c:v>1985.5</c:v>
                </c:pt>
                <c:pt idx="103">
                  <c:v>1985.75</c:v>
                </c:pt>
                <c:pt idx="104">
                  <c:v>1986</c:v>
                </c:pt>
                <c:pt idx="105">
                  <c:v>1986.25</c:v>
                </c:pt>
                <c:pt idx="106">
                  <c:v>1986.5</c:v>
                </c:pt>
                <c:pt idx="107">
                  <c:v>1986.75</c:v>
                </c:pt>
                <c:pt idx="108">
                  <c:v>1987</c:v>
                </c:pt>
                <c:pt idx="109">
                  <c:v>1987.25</c:v>
                </c:pt>
                <c:pt idx="110">
                  <c:v>1987.5</c:v>
                </c:pt>
                <c:pt idx="111">
                  <c:v>1987.75</c:v>
                </c:pt>
                <c:pt idx="112">
                  <c:v>1988</c:v>
                </c:pt>
                <c:pt idx="113">
                  <c:v>1988.25</c:v>
                </c:pt>
                <c:pt idx="114">
                  <c:v>1988.5</c:v>
                </c:pt>
                <c:pt idx="115">
                  <c:v>1988.75</c:v>
                </c:pt>
                <c:pt idx="116">
                  <c:v>1989</c:v>
                </c:pt>
                <c:pt idx="117">
                  <c:v>1989.25</c:v>
                </c:pt>
                <c:pt idx="118">
                  <c:v>1989.5</c:v>
                </c:pt>
                <c:pt idx="119">
                  <c:v>1989.75</c:v>
                </c:pt>
                <c:pt idx="120">
                  <c:v>1990</c:v>
                </c:pt>
                <c:pt idx="121">
                  <c:v>1990.25</c:v>
                </c:pt>
                <c:pt idx="122">
                  <c:v>1990.5</c:v>
                </c:pt>
                <c:pt idx="123">
                  <c:v>1990.75</c:v>
                </c:pt>
                <c:pt idx="124">
                  <c:v>1991</c:v>
                </c:pt>
                <c:pt idx="125">
                  <c:v>1991.25</c:v>
                </c:pt>
                <c:pt idx="126">
                  <c:v>1991.5</c:v>
                </c:pt>
                <c:pt idx="127">
                  <c:v>1991.75</c:v>
                </c:pt>
                <c:pt idx="128">
                  <c:v>1992</c:v>
                </c:pt>
                <c:pt idx="129">
                  <c:v>1992.25</c:v>
                </c:pt>
                <c:pt idx="130">
                  <c:v>1992.5</c:v>
                </c:pt>
                <c:pt idx="131">
                  <c:v>1992.75</c:v>
                </c:pt>
                <c:pt idx="132">
                  <c:v>1993</c:v>
                </c:pt>
                <c:pt idx="133">
                  <c:v>1993.25</c:v>
                </c:pt>
                <c:pt idx="134">
                  <c:v>1993.5</c:v>
                </c:pt>
                <c:pt idx="135">
                  <c:v>1993.75</c:v>
                </c:pt>
                <c:pt idx="136">
                  <c:v>1994</c:v>
                </c:pt>
                <c:pt idx="137">
                  <c:v>1994.25</c:v>
                </c:pt>
                <c:pt idx="138">
                  <c:v>1994.5</c:v>
                </c:pt>
                <c:pt idx="139">
                  <c:v>1994.75</c:v>
                </c:pt>
                <c:pt idx="140">
                  <c:v>1995</c:v>
                </c:pt>
                <c:pt idx="141">
                  <c:v>1995.25</c:v>
                </c:pt>
                <c:pt idx="142">
                  <c:v>1995.5</c:v>
                </c:pt>
                <c:pt idx="143">
                  <c:v>1995.75</c:v>
                </c:pt>
                <c:pt idx="144">
                  <c:v>1996</c:v>
                </c:pt>
                <c:pt idx="145">
                  <c:v>1996.25</c:v>
                </c:pt>
                <c:pt idx="146">
                  <c:v>1996.5</c:v>
                </c:pt>
                <c:pt idx="147">
                  <c:v>1996.75</c:v>
                </c:pt>
                <c:pt idx="148">
                  <c:v>1997</c:v>
                </c:pt>
                <c:pt idx="149">
                  <c:v>1997.25</c:v>
                </c:pt>
                <c:pt idx="150">
                  <c:v>1997.5</c:v>
                </c:pt>
                <c:pt idx="151">
                  <c:v>1997.75</c:v>
                </c:pt>
                <c:pt idx="152">
                  <c:v>1998</c:v>
                </c:pt>
                <c:pt idx="153">
                  <c:v>1998.25</c:v>
                </c:pt>
                <c:pt idx="154">
                  <c:v>1998.5</c:v>
                </c:pt>
                <c:pt idx="155">
                  <c:v>1998.75</c:v>
                </c:pt>
                <c:pt idx="156">
                  <c:v>1999</c:v>
                </c:pt>
                <c:pt idx="157">
                  <c:v>1999.25</c:v>
                </c:pt>
                <c:pt idx="158">
                  <c:v>1999.5</c:v>
                </c:pt>
                <c:pt idx="159">
                  <c:v>1999.75</c:v>
                </c:pt>
                <c:pt idx="160">
                  <c:v>2000</c:v>
                </c:pt>
                <c:pt idx="161">
                  <c:v>2000.25</c:v>
                </c:pt>
                <c:pt idx="162">
                  <c:v>2000.5</c:v>
                </c:pt>
                <c:pt idx="163">
                  <c:v>2000.75</c:v>
                </c:pt>
                <c:pt idx="164">
                  <c:v>2001</c:v>
                </c:pt>
                <c:pt idx="165">
                  <c:v>2001.25</c:v>
                </c:pt>
                <c:pt idx="166">
                  <c:v>2001.5</c:v>
                </c:pt>
                <c:pt idx="167">
                  <c:v>2001.75</c:v>
                </c:pt>
                <c:pt idx="168">
                  <c:v>2002</c:v>
                </c:pt>
                <c:pt idx="169">
                  <c:v>2002.25</c:v>
                </c:pt>
                <c:pt idx="170">
                  <c:v>2002.5</c:v>
                </c:pt>
                <c:pt idx="171">
                  <c:v>2002.75</c:v>
                </c:pt>
                <c:pt idx="172">
                  <c:v>2003</c:v>
                </c:pt>
                <c:pt idx="173">
                  <c:v>2003.25</c:v>
                </c:pt>
                <c:pt idx="174">
                  <c:v>2003.5</c:v>
                </c:pt>
                <c:pt idx="175">
                  <c:v>2003.75</c:v>
                </c:pt>
                <c:pt idx="176">
                  <c:v>2004</c:v>
                </c:pt>
                <c:pt idx="177">
                  <c:v>2004.25</c:v>
                </c:pt>
                <c:pt idx="178">
                  <c:v>2004.5</c:v>
                </c:pt>
                <c:pt idx="179">
                  <c:v>2004.75</c:v>
                </c:pt>
                <c:pt idx="180">
                  <c:v>2005</c:v>
                </c:pt>
                <c:pt idx="181">
                  <c:v>2005.25</c:v>
                </c:pt>
                <c:pt idx="182">
                  <c:v>2005.5</c:v>
                </c:pt>
                <c:pt idx="183">
                  <c:v>2005.75</c:v>
                </c:pt>
                <c:pt idx="184">
                  <c:v>2006</c:v>
                </c:pt>
                <c:pt idx="185">
                  <c:v>2006.25</c:v>
                </c:pt>
                <c:pt idx="186">
                  <c:v>2006.5</c:v>
                </c:pt>
                <c:pt idx="187">
                  <c:v>2006.75</c:v>
                </c:pt>
                <c:pt idx="188">
                  <c:v>2007</c:v>
                </c:pt>
                <c:pt idx="189">
                  <c:v>2007.25</c:v>
                </c:pt>
                <c:pt idx="190">
                  <c:v>2007.5</c:v>
                </c:pt>
                <c:pt idx="191">
                  <c:v>2007.75</c:v>
                </c:pt>
                <c:pt idx="192">
                  <c:v>2008</c:v>
                </c:pt>
                <c:pt idx="193">
                  <c:v>2008.25</c:v>
                </c:pt>
                <c:pt idx="194">
                  <c:v>2008.5</c:v>
                </c:pt>
                <c:pt idx="195">
                  <c:v>2008.75</c:v>
                </c:pt>
                <c:pt idx="196">
                  <c:v>2009</c:v>
                </c:pt>
                <c:pt idx="197">
                  <c:v>2009.25</c:v>
                </c:pt>
                <c:pt idx="198">
                  <c:v>2009.5</c:v>
                </c:pt>
                <c:pt idx="199">
                  <c:v>2009.75</c:v>
                </c:pt>
                <c:pt idx="200">
                  <c:v>2010</c:v>
                </c:pt>
                <c:pt idx="201">
                  <c:v>2010.25</c:v>
                </c:pt>
                <c:pt idx="202">
                  <c:v>2010.5</c:v>
                </c:pt>
                <c:pt idx="203">
                  <c:v>2010.75</c:v>
                </c:pt>
                <c:pt idx="204">
                  <c:v>2011</c:v>
                </c:pt>
                <c:pt idx="205">
                  <c:v>2011.25</c:v>
                </c:pt>
                <c:pt idx="206">
                  <c:v>2011.5</c:v>
                </c:pt>
                <c:pt idx="207">
                  <c:v>2011.75</c:v>
                </c:pt>
                <c:pt idx="208">
                  <c:v>2012</c:v>
                </c:pt>
                <c:pt idx="209">
                  <c:v>2012.25</c:v>
                </c:pt>
                <c:pt idx="210">
                  <c:v>2012.5</c:v>
                </c:pt>
                <c:pt idx="211">
                  <c:v>2012.75</c:v>
                </c:pt>
                <c:pt idx="212">
                  <c:v>2013</c:v>
                </c:pt>
                <c:pt idx="213">
                  <c:v>2013.25</c:v>
                </c:pt>
                <c:pt idx="214">
                  <c:v>2013.5</c:v>
                </c:pt>
                <c:pt idx="215">
                  <c:v>2013.75</c:v>
                </c:pt>
                <c:pt idx="216">
                  <c:v>2014</c:v>
                </c:pt>
                <c:pt idx="217">
                  <c:v>2014.25</c:v>
                </c:pt>
                <c:pt idx="218">
                  <c:v>2014.5</c:v>
                </c:pt>
              </c:numCache>
            </c:numRef>
          </c:xVal>
          <c:yVal>
            <c:numRef>
              <c:f>Sheet1!$D$4:$D$222</c:f>
              <c:numCache>
                <c:formatCode>0.0</c:formatCode>
                <c:ptCount val="219"/>
                <c:pt idx="0">
                  <c:v>1.6817500000000001</c:v>
                </c:pt>
                <c:pt idx="1">
                  <c:v>1.80888</c:v>
                </c:pt>
                <c:pt idx="2">
                  <c:v>1.60162</c:v>
                </c:pt>
                <c:pt idx="3">
                  <c:v>1.50095</c:v>
                </c:pt>
                <c:pt idx="4">
                  <c:v>1.55057</c:v>
                </c:pt>
                <c:pt idx="5">
                  <c:v>1.0112000000000001</c:v>
                </c:pt>
                <c:pt idx="6">
                  <c:v>0.98451999999999995</c:v>
                </c:pt>
                <c:pt idx="7">
                  <c:v>0.65156000000000003</c:v>
                </c:pt>
                <c:pt idx="8">
                  <c:v>0.90481999999999996</c:v>
                </c:pt>
                <c:pt idx="9">
                  <c:v>1.2725500000000001</c:v>
                </c:pt>
                <c:pt idx="10">
                  <c:v>1.1665300000000001</c:v>
                </c:pt>
                <c:pt idx="11">
                  <c:v>1.3566</c:v>
                </c:pt>
                <c:pt idx="12">
                  <c:v>1.1993499999999999</c:v>
                </c:pt>
                <c:pt idx="13">
                  <c:v>0.98850000000000005</c:v>
                </c:pt>
                <c:pt idx="14">
                  <c:v>1.20878</c:v>
                </c:pt>
                <c:pt idx="15">
                  <c:v>1.27735</c:v>
                </c:pt>
                <c:pt idx="16">
                  <c:v>1.47865</c:v>
                </c:pt>
                <c:pt idx="17">
                  <c:v>1.56501</c:v>
                </c:pt>
                <c:pt idx="18">
                  <c:v>1.4255</c:v>
                </c:pt>
                <c:pt idx="19">
                  <c:v>1.3928499999999999</c:v>
                </c:pt>
                <c:pt idx="20">
                  <c:v>1.2279</c:v>
                </c:pt>
                <c:pt idx="21">
                  <c:v>1.50278</c:v>
                </c:pt>
                <c:pt idx="22">
                  <c:v>1.5357099999999999</c:v>
                </c:pt>
                <c:pt idx="23">
                  <c:v>1.50352</c:v>
                </c:pt>
                <c:pt idx="24">
                  <c:v>1.96776</c:v>
                </c:pt>
                <c:pt idx="25">
                  <c:v>2.29589</c:v>
                </c:pt>
                <c:pt idx="26">
                  <c:v>2.69895</c:v>
                </c:pt>
                <c:pt idx="27">
                  <c:v>3.186269999999999</c:v>
                </c:pt>
                <c:pt idx="28">
                  <c:v>2.6911299999999998</c:v>
                </c:pt>
                <c:pt idx="29">
                  <c:v>2.3282600000000002</c:v>
                </c:pt>
                <c:pt idx="30">
                  <c:v>2.4875099999999999</c:v>
                </c:pt>
                <c:pt idx="31">
                  <c:v>2.5611899999999999</c:v>
                </c:pt>
                <c:pt idx="32">
                  <c:v>3.3362499999999939</c:v>
                </c:pt>
                <c:pt idx="33">
                  <c:v>3.8997600000000001</c:v>
                </c:pt>
                <c:pt idx="34">
                  <c:v>4.0164499999999999</c:v>
                </c:pt>
                <c:pt idx="35">
                  <c:v>4.2845599999999946</c:v>
                </c:pt>
                <c:pt idx="36">
                  <c:v>4.2150400000000001</c:v>
                </c:pt>
                <c:pt idx="37">
                  <c:v>4.49322</c:v>
                </c:pt>
                <c:pt idx="38">
                  <c:v>4.6912399999999996</c:v>
                </c:pt>
                <c:pt idx="39">
                  <c:v>4.7409799999999986</c:v>
                </c:pt>
                <c:pt idx="40">
                  <c:v>4.92422</c:v>
                </c:pt>
                <c:pt idx="41">
                  <c:v>4.7389799999999997</c:v>
                </c:pt>
                <c:pt idx="42">
                  <c:v>4.4763599999999997</c:v>
                </c:pt>
                <c:pt idx="43">
                  <c:v>4.6139699999999957</c:v>
                </c:pt>
                <c:pt idx="44">
                  <c:v>4.3923999999999976</c:v>
                </c:pt>
                <c:pt idx="45">
                  <c:v>4.4254199999999946</c:v>
                </c:pt>
                <c:pt idx="46">
                  <c:v>4.4318499999999998</c:v>
                </c:pt>
                <c:pt idx="47">
                  <c:v>3.7363400000000002</c:v>
                </c:pt>
                <c:pt idx="48">
                  <c:v>3.84531</c:v>
                </c:pt>
                <c:pt idx="49">
                  <c:v>3.2711899999999998</c:v>
                </c:pt>
                <c:pt idx="50">
                  <c:v>3.171079999999999</c:v>
                </c:pt>
                <c:pt idx="51">
                  <c:v>3.376659999999994</c:v>
                </c:pt>
                <c:pt idx="52">
                  <c:v>3.5432100000000002</c:v>
                </c:pt>
                <c:pt idx="53">
                  <c:v>4.9310499999999999</c:v>
                </c:pt>
                <c:pt idx="54">
                  <c:v>5.9152500000000003</c:v>
                </c:pt>
                <c:pt idx="55">
                  <c:v>7.2106500000000002</c:v>
                </c:pt>
                <c:pt idx="56">
                  <c:v>9.0724600000000066</c:v>
                </c:pt>
                <c:pt idx="57">
                  <c:v>10.039820000000001</c:v>
                </c:pt>
                <c:pt idx="58">
                  <c:v>10.97814</c:v>
                </c:pt>
                <c:pt idx="59">
                  <c:v>11.500730000000001</c:v>
                </c:pt>
                <c:pt idx="60">
                  <c:v>10.312620000000001</c:v>
                </c:pt>
                <c:pt idx="61">
                  <c:v>8.5845600000000015</c:v>
                </c:pt>
                <c:pt idx="62">
                  <c:v>7.7107400000000004</c:v>
                </c:pt>
                <c:pt idx="63">
                  <c:v>6.8121699999999956</c:v>
                </c:pt>
                <c:pt idx="64">
                  <c:v>6.0085699999999997</c:v>
                </c:pt>
                <c:pt idx="65">
                  <c:v>5.6094400000000002</c:v>
                </c:pt>
                <c:pt idx="66">
                  <c:v>5.2447299999999997</c:v>
                </c:pt>
                <c:pt idx="67">
                  <c:v>5.1420699999999986</c:v>
                </c:pt>
                <c:pt idx="68">
                  <c:v>5.8653199999999943</c:v>
                </c:pt>
                <c:pt idx="69">
                  <c:v>6.77902</c:v>
                </c:pt>
                <c:pt idx="70">
                  <c:v>6.7709099999999998</c:v>
                </c:pt>
                <c:pt idx="71">
                  <c:v>6.6136200000000001</c:v>
                </c:pt>
                <c:pt idx="72">
                  <c:v>6.4632500000000004</c:v>
                </c:pt>
                <c:pt idx="73">
                  <c:v>6.8304099999999996</c:v>
                </c:pt>
                <c:pt idx="74">
                  <c:v>7.09274</c:v>
                </c:pt>
                <c:pt idx="75">
                  <c:v>7.5812400000000002</c:v>
                </c:pt>
                <c:pt idx="76">
                  <c:v>7.8102499999999999</c:v>
                </c:pt>
                <c:pt idx="77">
                  <c:v>8.5129300000000008</c:v>
                </c:pt>
                <c:pt idx="78">
                  <c:v>9.2792500000000011</c:v>
                </c:pt>
                <c:pt idx="79">
                  <c:v>9.8407</c:v>
                </c:pt>
                <c:pt idx="80">
                  <c:v>11.04476</c:v>
                </c:pt>
                <c:pt idx="81">
                  <c:v>10.74142</c:v>
                </c:pt>
                <c:pt idx="82">
                  <c:v>10.58616</c:v>
                </c:pt>
                <c:pt idx="83">
                  <c:v>10.644970000000001</c:v>
                </c:pt>
                <c:pt idx="84">
                  <c:v>10.08774</c:v>
                </c:pt>
                <c:pt idx="85">
                  <c:v>9.25291</c:v>
                </c:pt>
                <c:pt idx="86">
                  <c:v>8.5086300000000001</c:v>
                </c:pt>
                <c:pt idx="87">
                  <c:v>7.5021399999999936</c:v>
                </c:pt>
                <c:pt idx="88">
                  <c:v>6.2324599999999997</c:v>
                </c:pt>
                <c:pt idx="89">
                  <c:v>5.4832000000000001</c:v>
                </c:pt>
                <c:pt idx="90">
                  <c:v>5.4156000000000004</c:v>
                </c:pt>
                <c:pt idx="91">
                  <c:v>4.9893799999999997</c:v>
                </c:pt>
                <c:pt idx="92">
                  <c:v>4.5700200000000004</c:v>
                </c:pt>
                <c:pt idx="93">
                  <c:v>4.5389200000000001</c:v>
                </c:pt>
                <c:pt idx="94">
                  <c:v>4.2778799999999997</c:v>
                </c:pt>
                <c:pt idx="95">
                  <c:v>3.8204899999999991</c:v>
                </c:pt>
                <c:pt idx="96">
                  <c:v>4.0462899999999999</c:v>
                </c:pt>
                <c:pt idx="97">
                  <c:v>4.1010499999999999</c:v>
                </c:pt>
                <c:pt idx="98">
                  <c:v>3.5440800000000001</c:v>
                </c:pt>
                <c:pt idx="99">
                  <c:v>3.5000300000000002</c:v>
                </c:pt>
                <c:pt idx="100">
                  <c:v>3.6183000000000001</c:v>
                </c:pt>
                <c:pt idx="101">
                  <c:v>3.4824000000000002</c:v>
                </c:pt>
                <c:pt idx="102">
                  <c:v>3.50292</c:v>
                </c:pt>
                <c:pt idx="103">
                  <c:v>3.5699399999999999</c:v>
                </c:pt>
                <c:pt idx="104">
                  <c:v>3.0787100000000001</c:v>
                </c:pt>
                <c:pt idx="105">
                  <c:v>2.0968200000000001</c:v>
                </c:pt>
                <c:pt idx="106">
                  <c:v>1.8057000000000001</c:v>
                </c:pt>
                <c:pt idx="107">
                  <c:v>1.71471</c:v>
                </c:pt>
                <c:pt idx="108">
                  <c:v>2.07043</c:v>
                </c:pt>
                <c:pt idx="109">
                  <c:v>3.16404</c:v>
                </c:pt>
                <c:pt idx="110">
                  <c:v>3.6044</c:v>
                </c:pt>
                <c:pt idx="111">
                  <c:v>3.89229</c:v>
                </c:pt>
                <c:pt idx="112">
                  <c:v>3.5909800000000001</c:v>
                </c:pt>
                <c:pt idx="113">
                  <c:v>3.74743</c:v>
                </c:pt>
                <c:pt idx="114">
                  <c:v>4.0496600000000003</c:v>
                </c:pt>
                <c:pt idx="115">
                  <c:v>4.1781799999999976</c:v>
                </c:pt>
                <c:pt idx="116">
                  <c:v>4.5350099999999998</c:v>
                </c:pt>
                <c:pt idx="117">
                  <c:v>4.7711800000000002</c:v>
                </c:pt>
                <c:pt idx="118">
                  <c:v>4.0860799999999999</c:v>
                </c:pt>
                <c:pt idx="119">
                  <c:v>3.861359999999999</c:v>
                </c:pt>
                <c:pt idx="120">
                  <c:v>4.1765499999999998</c:v>
                </c:pt>
                <c:pt idx="121">
                  <c:v>3.7311399999999999</c:v>
                </c:pt>
                <c:pt idx="122">
                  <c:v>4.4387299999999996</c:v>
                </c:pt>
                <c:pt idx="123">
                  <c:v>4.9851000000000001</c:v>
                </c:pt>
                <c:pt idx="124">
                  <c:v>4.0196500000000004</c:v>
                </c:pt>
                <c:pt idx="125">
                  <c:v>3.6387499999999982</c:v>
                </c:pt>
                <c:pt idx="126">
                  <c:v>3.0448300000000001</c:v>
                </c:pt>
                <c:pt idx="127">
                  <c:v>2.43899</c:v>
                </c:pt>
                <c:pt idx="128">
                  <c:v>2.5602800000000001</c:v>
                </c:pt>
                <c:pt idx="129">
                  <c:v>2.6952199999999991</c:v>
                </c:pt>
                <c:pt idx="130">
                  <c:v>2.6556500000000001</c:v>
                </c:pt>
                <c:pt idx="131">
                  <c:v>2.6438899999999999</c:v>
                </c:pt>
                <c:pt idx="132">
                  <c:v>2.6249199999999999</c:v>
                </c:pt>
                <c:pt idx="133">
                  <c:v>2.6371199999999999</c:v>
                </c:pt>
                <c:pt idx="134">
                  <c:v>2.433549999999999</c:v>
                </c:pt>
                <c:pt idx="135">
                  <c:v>2.3001999999999998</c:v>
                </c:pt>
                <c:pt idx="136">
                  <c:v>2.05531</c:v>
                </c:pt>
                <c:pt idx="137">
                  <c:v>1.93625</c:v>
                </c:pt>
                <c:pt idx="138">
                  <c:v>2.21644</c:v>
                </c:pt>
                <c:pt idx="139">
                  <c:v>2.111759999999999</c:v>
                </c:pt>
                <c:pt idx="140">
                  <c:v>2.2391899999999998</c:v>
                </c:pt>
                <c:pt idx="141">
                  <c:v>2.2469000000000001</c:v>
                </c:pt>
                <c:pt idx="142">
                  <c:v>1.92997</c:v>
                </c:pt>
                <c:pt idx="143">
                  <c:v>1.8984000000000001</c:v>
                </c:pt>
                <c:pt idx="144">
                  <c:v>1.98037</c:v>
                </c:pt>
                <c:pt idx="145">
                  <c:v>2.0768300000000002</c:v>
                </c:pt>
                <c:pt idx="146">
                  <c:v>2.1038100000000002</c:v>
                </c:pt>
                <c:pt idx="147">
                  <c:v>2.345699999999999</c:v>
                </c:pt>
                <c:pt idx="148">
                  <c:v>2.2239499999999999</c:v>
                </c:pt>
                <c:pt idx="149">
                  <c:v>1.8045100000000001</c:v>
                </c:pt>
                <c:pt idx="150">
                  <c:v>1.6317299999999999</c:v>
                </c:pt>
                <c:pt idx="151">
                  <c:v>1.26101</c:v>
                </c:pt>
                <c:pt idx="152">
                  <c:v>0.81125000000000003</c:v>
                </c:pt>
                <c:pt idx="153">
                  <c:v>0.74107999999999996</c:v>
                </c:pt>
                <c:pt idx="154">
                  <c:v>0.78576999999999997</c:v>
                </c:pt>
                <c:pt idx="155">
                  <c:v>0.72936000000000001</c:v>
                </c:pt>
                <c:pt idx="156">
                  <c:v>0.99429000000000001</c:v>
                </c:pt>
                <c:pt idx="157">
                  <c:v>1.35345</c:v>
                </c:pt>
                <c:pt idx="158">
                  <c:v>1.5805199999999999</c:v>
                </c:pt>
                <c:pt idx="159">
                  <c:v>1.9242300000000001</c:v>
                </c:pt>
                <c:pt idx="160">
                  <c:v>2.513459999999998</c:v>
                </c:pt>
                <c:pt idx="161">
                  <c:v>2.437059999999998</c:v>
                </c:pt>
                <c:pt idx="162">
                  <c:v>2.5349900000000001</c:v>
                </c:pt>
                <c:pt idx="163">
                  <c:v>2.4956</c:v>
                </c:pt>
                <c:pt idx="164">
                  <c:v>2.3245100000000001</c:v>
                </c:pt>
                <c:pt idx="165">
                  <c:v>2.3452899999999981</c:v>
                </c:pt>
                <c:pt idx="166">
                  <c:v>1.7885599999999999</c:v>
                </c:pt>
                <c:pt idx="167">
                  <c:v>1.29436</c:v>
                </c:pt>
                <c:pt idx="168">
                  <c:v>0.80345</c:v>
                </c:pt>
                <c:pt idx="169">
                  <c:v>1.09565</c:v>
                </c:pt>
                <c:pt idx="170">
                  <c:v>1.52851</c:v>
                </c:pt>
                <c:pt idx="171">
                  <c:v>1.92557</c:v>
                </c:pt>
                <c:pt idx="172">
                  <c:v>2.45932</c:v>
                </c:pt>
                <c:pt idx="173">
                  <c:v>1.7639</c:v>
                </c:pt>
                <c:pt idx="174">
                  <c:v>1.87229</c:v>
                </c:pt>
                <c:pt idx="175">
                  <c:v>1.81871</c:v>
                </c:pt>
                <c:pt idx="176">
                  <c:v>1.87595</c:v>
                </c:pt>
                <c:pt idx="177">
                  <c:v>2.5036999999999998</c:v>
                </c:pt>
                <c:pt idx="178">
                  <c:v>2.473679999999999</c:v>
                </c:pt>
                <c:pt idx="179">
                  <c:v>2.866579999999999</c:v>
                </c:pt>
                <c:pt idx="180">
                  <c:v>2.6162599999999938</c:v>
                </c:pt>
                <c:pt idx="181">
                  <c:v>2.577869999999999</c:v>
                </c:pt>
                <c:pt idx="182">
                  <c:v>3.1033499999999998</c:v>
                </c:pt>
                <c:pt idx="183">
                  <c:v>3.096699999999998</c:v>
                </c:pt>
                <c:pt idx="184">
                  <c:v>3.041249999999998</c:v>
                </c:pt>
                <c:pt idx="185">
                  <c:v>3.1497999999999999</c:v>
                </c:pt>
                <c:pt idx="186">
                  <c:v>2.7608199999999998</c:v>
                </c:pt>
                <c:pt idx="187">
                  <c:v>1.78701</c:v>
                </c:pt>
                <c:pt idx="188">
                  <c:v>2.2612800000000002</c:v>
                </c:pt>
                <c:pt idx="189">
                  <c:v>2.2851900000000001</c:v>
                </c:pt>
                <c:pt idx="190">
                  <c:v>2.1335799999999998</c:v>
                </c:pt>
                <c:pt idx="191">
                  <c:v>3.33677</c:v>
                </c:pt>
                <c:pt idx="192">
                  <c:v>3.26119</c:v>
                </c:pt>
                <c:pt idx="193">
                  <c:v>3.5196499999999942</c:v>
                </c:pt>
                <c:pt idx="194">
                  <c:v>3.9848300000000001</c:v>
                </c:pt>
                <c:pt idx="195">
                  <c:v>1.4751399999999999</c:v>
                </c:pt>
                <c:pt idx="196">
                  <c:v>4.3369999999999999E-2</c:v>
                </c:pt>
                <c:pt idx="197">
                  <c:v>-0.55003000000000002</c:v>
                </c:pt>
                <c:pt idx="198">
                  <c:v>-0.93283000000000005</c:v>
                </c:pt>
                <c:pt idx="199">
                  <c:v>1.19303</c:v>
                </c:pt>
                <c:pt idx="200">
                  <c:v>2.11429</c:v>
                </c:pt>
                <c:pt idx="201">
                  <c:v>1.77363</c:v>
                </c:pt>
                <c:pt idx="202">
                  <c:v>1.4363699999999999</c:v>
                </c:pt>
                <c:pt idx="203">
                  <c:v>1.2849699999999999</c:v>
                </c:pt>
                <c:pt idx="204">
                  <c:v>1.69828</c:v>
                </c:pt>
                <c:pt idx="205">
                  <c:v>2.6116199999999981</c:v>
                </c:pt>
                <c:pt idx="206">
                  <c:v>2.851719999999998</c:v>
                </c:pt>
                <c:pt idx="207">
                  <c:v>2.6615700000000002</c:v>
                </c:pt>
                <c:pt idx="208">
                  <c:v>2.4359500000000001</c:v>
                </c:pt>
                <c:pt idx="209">
                  <c:v>1.7464299999999999</c:v>
                </c:pt>
                <c:pt idx="210">
                  <c:v>1.53834</c:v>
                </c:pt>
                <c:pt idx="211">
                  <c:v>1.6378600000000001</c:v>
                </c:pt>
                <c:pt idx="212">
                  <c:v>1.3657699999999999</c:v>
                </c:pt>
                <c:pt idx="213">
                  <c:v>1.14682</c:v>
                </c:pt>
                <c:pt idx="214">
                  <c:v>1.23821</c:v>
                </c:pt>
                <c:pt idx="215">
                  <c:v>1.0443100000000001</c:v>
                </c:pt>
                <c:pt idx="216">
                  <c:v>1.1257699999999999</c:v>
                </c:pt>
                <c:pt idx="217">
                  <c:v>1.5951900000000001</c:v>
                </c:pt>
                <c:pt idx="218">
                  <c:v>1.4844200000000001</c:v>
                </c:pt>
              </c:numCache>
            </c:numRef>
          </c:yVal>
          <c:smooth val="0"/>
          <c:extLst>
            <c:ext xmlns:c16="http://schemas.microsoft.com/office/drawing/2014/chart" uri="{C3380CC4-5D6E-409C-BE32-E72D297353CC}">
              <c16:uniqueId val="{00000002-A53A-418A-882C-EDD33029E180}"/>
            </c:ext>
          </c:extLst>
        </c:ser>
        <c:dLbls>
          <c:showLegendKey val="0"/>
          <c:showVal val="0"/>
          <c:showCatName val="0"/>
          <c:showSerName val="0"/>
          <c:showPercent val="0"/>
          <c:showBubbleSize val="0"/>
        </c:dLbls>
        <c:axId val="-2136480840"/>
        <c:axId val="-2100115080"/>
      </c:scatterChart>
      <c:valAx>
        <c:axId val="-2136480840"/>
        <c:scaling>
          <c:orientation val="minMax"/>
          <c:max val="2015"/>
          <c:min val="1960"/>
        </c:scaling>
        <c:delete val="0"/>
        <c:axPos val="b"/>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00115080"/>
        <c:crossesAt val="-100"/>
        <c:crossBetween val="midCat"/>
        <c:majorUnit val="5"/>
        <c:minorUnit val="2"/>
      </c:valAx>
      <c:valAx>
        <c:axId val="-2100115080"/>
        <c:scaling>
          <c:orientation val="minMax"/>
          <c:max val="15"/>
          <c:min val="-2"/>
        </c:scaling>
        <c:delete val="0"/>
        <c:axPos val="l"/>
        <c:majorGridlines>
          <c:spPr>
            <a:ln>
              <a:solidFill>
                <a:schemeClr val="bg1">
                  <a:lumMod val="95000"/>
                </a:schemeClr>
              </a:solidFill>
            </a:ln>
          </c:spPr>
        </c:majorGridlines>
        <c:title>
          <c:tx>
            <c:rich>
              <a:bodyPr rot="-5400000" vert="horz"/>
              <a:lstStyle/>
              <a:p>
                <a:pPr>
                  <a:defRPr/>
                </a:pPr>
                <a:r>
                  <a:rPr lang="en-US" sz="2000" b="0">
                    <a:effectLst/>
                    <a:latin typeface="Arial" pitchFamily="34" charset="0"/>
                    <a:cs typeface="Arial" pitchFamily="34" charset="0"/>
                  </a:rPr>
                  <a:t>Percentage change </a:t>
                </a:r>
                <a:br>
                  <a:rPr lang="en-US" sz="2000" b="0">
                    <a:effectLst/>
                    <a:latin typeface="Arial" pitchFamily="34" charset="0"/>
                    <a:cs typeface="Arial" pitchFamily="34" charset="0"/>
                  </a:rPr>
                </a:br>
                <a:r>
                  <a:rPr lang="en-US" sz="2000" b="0">
                    <a:effectLst/>
                    <a:latin typeface="Arial" pitchFamily="34" charset="0"/>
                    <a:cs typeface="Arial" pitchFamily="34" charset="0"/>
                  </a:rPr>
                  <a:t>from 12 months earlier</a:t>
                </a:r>
              </a:p>
            </c:rich>
          </c:tx>
          <c:overlay val="0"/>
        </c:title>
        <c:numFmt formatCode="0" sourceLinked="0"/>
        <c:majorTickMark val="out"/>
        <c:minorTickMark val="none"/>
        <c:tickLblPos val="nextTo"/>
        <c:txPr>
          <a:bodyPr/>
          <a:lstStyle/>
          <a:p>
            <a:pPr>
              <a:defRPr sz="1800">
                <a:latin typeface="Arial" pitchFamily="34" charset="0"/>
                <a:cs typeface="Arial" pitchFamily="34" charset="0"/>
              </a:defRPr>
            </a:pPr>
            <a:endParaRPr lang="zh-CN"/>
          </a:p>
        </c:txPr>
        <c:crossAx val="-2136480840"/>
        <c:crosses val="autoZero"/>
        <c:crossBetween val="midCat"/>
        <c:majorUnit val="2"/>
      </c:valAx>
      <c:spPr>
        <a:solidFill>
          <a:schemeClr val="bg1"/>
        </a:solidFill>
        <a:ln>
          <a:solidFill>
            <a:schemeClr val="tx1"/>
          </a:solidFill>
        </a:ln>
      </c:spPr>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1402944881757094E-2"/>
          <c:y val="2.8165804721479101E-2"/>
          <c:w val="0.87016539615649302"/>
          <c:h val="0.90306056445223604"/>
        </c:manualLayout>
      </c:layout>
      <c:scatterChart>
        <c:scatterStyle val="lineMarker"/>
        <c:varyColors val="0"/>
        <c:ser>
          <c:idx val="0"/>
          <c:order val="0"/>
          <c:tx>
            <c:strRef>
              <c:f>Monthly!$C$2</c:f>
              <c:strCache>
                <c:ptCount val="1"/>
                <c:pt idx="0">
                  <c:v>household survey</c:v>
                </c:pt>
              </c:strCache>
            </c:strRef>
          </c:tx>
          <c:spPr>
            <a:ln w="38100">
              <a:solidFill>
                <a:srgbClr val="FF9900"/>
              </a:solidFill>
            </a:ln>
          </c:spPr>
          <c:marker>
            <c:symbol val="none"/>
          </c:marker>
          <c:xVal>
            <c:numRef>
              <c:f>Monthly!$B$3:$B$662</c:f>
              <c:numCache>
                <c:formatCode>0.00</c:formatCode>
                <c:ptCount val="660"/>
                <c:pt idx="0">
                  <c:v>1960</c:v>
                </c:pt>
                <c:pt idx="1">
                  <c:v>1960.083333333333</c:v>
                </c:pt>
                <c:pt idx="2">
                  <c:v>1960.166666666667</c:v>
                </c:pt>
                <c:pt idx="3">
                  <c:v>1960.25</c:v>
                </c:pt>
                <c:pt idx="4">
                  <c:v>1960.333333333333</c:v>
                </c:pt>
                <c:pt idx="5">
                  <c:v>1960.416666666667</c:v>
                </c:pt>
                <c:pt idx="6">
                  <c:v>1960.5</c:v>
                </c:pt>
                <c:pt idx="7">
                  <c:v>1960.583333333333</c:v>
                </c:pt>
                <c:pt idx="8">
                  <c:v>1960.6666666666661</c:v>
                </c:pt>
                <c:pt idx="9">
                  <c:v>1960.75</c:v>
                </c:pt>
                <c:pt idx="10">
                  <c:v>1960.833333333331</c:v>
                </c:pt>
                <c:pt idx="11">
                  <c:v>1960.9166666666661</c:v>
                </c:pt>
                <c:pt idx="12">
                  <c:v>1961</c:v>
                </c:pt>
                <c:pt idx="13">
                  <c:v>1961.083333333331</c:v>
                </c:pt>
                <c:pt idx="14">
                  <c:v>1961.1666666666661</c:v>
                </c:pt>
                <c:pt idx="15">
                  <c:v>1961.25</c:v>
                </c:pt>
                <c:pt idx="16">
                  <c:v>1961.333333333331</c:v>
                </c:pt>
                <c:pt idx="17">
                  <c:v>1961.4166666666661</c:v>
                </c:pt>
                <c:pt idx="18">
                  <c:v>1961.5</c:v>
                </c:pt>
                <c:pt idx="19">
                  <c:v>1961.583333333331</c:v>
                </c:pt>
                <c:pt idx="20">
                  <c:v>1961.6666666666649</c:v>
                </c:pt>
                <c:pt idx="21">
                  <c:v>1961.749999999998</c:v>
                </c:pt>
                <c:pt idx="22">
                  <c:v>1961.833333333331</c:v>
                </c:pt>
                <c:pt idx="23">
                  <c:v>1961.9166666666649</c:v>
                </c:pt>
                <c:pt idx="24">
                  <c:v>1961.999999999998</c:v>
                </c:pt>
                <c:pt idx="25">
                  <c:v>1962.083333333331</c:v>
                </c:pt>
                <c:pt idx="26">
                  <c:v>1962.1666666666649</c:v>
                </c:pt>
                <c:pt idx="27">
                  <c:v>1962.249999999998</c:v>
                </c:pt>
                <c:pt idx="28">
                  <c:v>1962.333333333331</c:v>
                </c:pt>
                <c:pt idx="29">
                  <c:v>1962.4166666666649</c:v>
                </c:pt>
                <c:pt idx="30">
                  <c:v>1962.499999999998</c:v>
                </c:pt>
                <c:pt idx="31">
                  <c:v>1962.583333333331</c:v>
                </c:pt>
                <c:pt idx="32">
                  <c:v>1962.666666666664</c:v>
                </c:pt>
                <c:pt idx="33">
                  <c:v>1962.749999999997</c:v>
                </c:pt>
                <c:pt idx="34">
                  <c:v>1962.833333333331</c:v>
                </c:pt>
                <c:pt idx="35">
                  <c:v>1962.916666666664</c:v>
                </c:pt>
                <c:pt idx="36">
                  <c:v>1962.999999999997</c:v>
                </c:pt>
                <c:pt idx="37">
                  <c:v>1963.0833333333301</c:v>
                </c:pt>
                <c:pt idx="38">
                  <c:v>1963.166666666664</c:v>
                </c:pt>
                <c:pt idx="39">
                  <c:v>1963.249999999997</c:v>
                </c:pt>
                <c:pt idx="40">
                  <c:v>1963.3333333333301</c:v>
                </c:pt>
                <c:pt idx="41">
                  <c:v>1963.416666666664</c:v>
                </c:pt>
                <c:pt idx="42">
                  <c:v>1963.499999999997</c:v>
                </c:pt>
                <c:pt idx="43">
                  <c:v>1963.5833333333301</c:v>
                </c:pt>
                <c:pt idx="44">
                  <c:v>1963.6666666666631</c:v>
                </c:pt>
                <c:pt idx="45">
                  <c:v>1963.749999999997</c:v>
                </c:pt>
                <c:pt idx="46">
                  <c:v>1963.8333333333301</c:v>
                </c:pt>
                <c:pt idx="47">
                  <c:v>1963.9166666666631</c:v>
                </c:pt>
                <c:pt idx="48">
                  <c:v>1963.9999999999959</c:v>
                </c:pt>
                <c:pt idx="49">
                  <c:v>1964.083333333328</c:v>
                </c:pt>
                <c:pt idx="50">
                  <c:v>1964.1666666666631</c:v>
                </c:pt>
                <c:pt idx="51">
                  <c:v>1964.2499999999959</c:v>
                </c:pt>
                <c:pt idx="52">
                  <c:v>1964.333333333328</c:v>
                </c:pt>
                <c:pt idx="53">
                  <c:v>1964.4166666666631</c:v>
                </c:pt>
                <c:pt idx="54">
                  <c:v>1964.4999999999959</c:v>
                </c:pt>
                <c:pt idx="55">
                  <c:v>1964.583333333328</c:v>
                </c:pt>
                <c:pt idx="56">
                  <c:v>1964.6666666666631</c:v>
                </c:pt>
                <c:pt idx="57">
                  <c:v>1964.7499999999959</c:v>
                </c:pt>
                <c:pt idx="58">
                  <c:v>1964.833333333328</c:v>
                </c:pt>
                <c:pt idx="59">
                  <c:v>1964.9166666666631</c:v>
                </c:pt>
                <c:pt idx="60">
                  <c:v>1964.999999999995</c:v>
                </c:pt>
                <c:pt idx="61">
                  <c:v>1965.083333333328</c:v>
                </c:pt>
                <c:pt idx="62">
                  <c:v>1965.166666666662</c:v>
                </c:pt>
                <c:pt idx="63">
                  <c:v>1965.249999999995</c:v>
                </c:pt>
                <c:pt idx="64">
                  <c:v>1965.333333333328</c:v>
                </c:pt>
                <c:pt idx="65">
                  <c:v>1965.416666666662</c:v>
                </c:pt>
                <c:pt idx="66">
                  <c:v>1965.499999999995</c:v>
                </c:pt>
                <c:pt idx="67">
                  <c:v>1965.583333333328</c:v>
                </c:pt>
                <c:pt idx="68">
                  <c:v>1965.666666666662</c:v>
                </c:pt>
                <c:pt idx="69">
                  <c:v>1965.749999999995</c:v>
                </c:pt>
                <c:pt idx="70">
                  <c:v>1965.833333333328</c:v>
                </c:pt>
                <c:pt idx="71">
                  <c:v>1965.916666666662</c:v>
                </c:pt>
                <c:pt idx="72">
                  <c:v>1965.999999999995</c:v>
                </c:pt>
                <c:pt idx="73">
                  <c:v>1966.083333333328</c:v>
                </c:pt>
                <c:pt idx="74">
                  <c:v>1966.1666666666611</c:v>
                </c:pt>
                <c:pt idx="75">
                  <c:v>1966.2499999999941</c:v>
                </c:pt>
                <c:pt idx="76">
                  <c:v>1966.333333333326</c:v>
                </c:pt>
                <c:pt idx="77">
                  <c:v>1966.4166666666611</c:v>
                </c:pt>
                <c:pt idx="78">
                  <c:v>1966.4999999999941</c:v>
                </c:pt>
                <c:pt idx="79">
                  <c:v>1966.583333333326</c:v>
                </c:pt>
                <c:pt idx="80">
                  <c:v>1966.6666666666611</c:v>
                </c:pt>
                <c:pt idx="81">
                  <c:v>1966.7499999999941</c:v>
                </c:pt>
                <c:pt idx="82">
                  <c:v>1966.833333333326</c:v>
                </c:pt>
                <c:pt idx="83">
                  <c:v>1966.9166666666611</c:v>
                </c:pt>
                <c:pt idx="84">
                  <c:v>1966.9999999999941</c:v>
                </c:pt>
                <c:pt idx="85">
                  <c:v>1967.083333333326</c:v>
                </c:pt>
                <c:pt idx="86">
                  <c:v>1967.1666666666599</c:v>
                </c:pt>
                <c:pt idx="87">
                  <c:v>1967.249999999993</c:v>
                </c:pt>
                <c:pt idx="88">
                  <c:v>1967.333333333326</c:v>
                </c:pt>
                <c:pt idx="89">
                  <c:v>1967.4166666666599</c:v>
                </c:pt>
                <c:pt idx="90">
                  <c:v>1967.499999999993</c:v>
                </c:pt>
                <c:pt idx="91">
                  <c:v>1967.583333333326</c:v>
                </c:pt>
                <c:pt idx="92">
                  <c:v>1967.6666666666599</c:v>
                </c:pt>
                <c:pt idx="93">
                  <c:v>1967.749999999993</c:v>
                </c:pt>
                <c:pt idx="94">
                  <c:v>1967.833333333326</c:v>
                </c:pt>
                <c:pt idx="95">
                  <c:v>1967.9166666666599</c:v>
                </c:pt>
                <c:pt idx="96">
                  <c:v>1967.999999999993</c:v>
                </c:pt>
                <c:pt idx="97">
                  <c:v>1968.083333333326</c:v>
                </c:pt>
                <c:pt idx="98">
                  <c:v>1968.1666666666599</c:v>
                </c:pt>
                <c:pt idx="99">
                  <c:v>1968.249999999992</c:v>
                </c:pt>
                <c:pt idx="100">
                  <c:v>1968.333333333326</c:v>
                </c:pt>
                <c:pt idx="101">
                  <c:v>1968.4166666666599</c:v>
                </c:pt>
                <c:pt idx="102">
                  <c:v>1968.499999999992</c:v>
                </c:pt>
                <c:pt idx="103">
                  <c:v>1968.5833333333251</c:v>
                </c:pt>
                <c:pt idx="104">
                  <c:v>1968.6666666666599</c:v>
                </c:pt>
                <c:pt idx="105">
                  <c:v>1968.749999999992</c:v>
                </c:pt>
                <c:pt idx="106">
                  <c:v>1968.8333333333251</c:v>
                </c:pt>
                <c:pt idx="107">
                  <c:v>1968.9166666666599</c:v>
                </c:pt>
                <c:pt idx="108">
                  <c:v>1968.999999999992</c:v>
                </c:pt>
                <c:pt idx="109">
                  <c:v>1969.0833333333251</c:v>
                </c:pt>
                <c:pt idx="110">
                  <c:v>1969.1666666666581</c:v>
                </c:pt>
                <c:pt idx="111">
                  <c:v>1969.249999999992</c:v>
                </c:pt>
                <c:pt idx="112">
                  <c:v>1969.3333333333251</c:v>
                </c:pt>
                <c:pt idx="113">
                  <c:v>1969.4166666666581</c:v>
                </c:pt>
                <c:pt idx="114">
                  <c:v>1969.4999999999909</c:v>
                </c:pt>
                <c:pt idx="115">
                  <c:v>1969.583333333323</c:v>
                </c:pt>
                <c:pt idx="116">
                  <c:v>1969.6666666666581</c:v>
                </c:pt>
                <c:pt idx="117">
                  <c:v>1969.7499999999909</c:v>
                </c:pt>
                <c:pt idx="118">
                  <c:v>1969.833333333323</c:v>
                </c:pt>
                <c:pt idx="119">
                  <c:v>1969.9166666666581</c:v>
                </c:pt>
                <c:pt idx="120">
                  <c:v>1969.9999999999909</c:v>
                </c:pt>
                <c:pt idx="121">
                  <c:v>1970.083333333323</c:v>
                </c:pt>
                <c:pt idx="122">
                  <c:v>1970.1666666666581</c:v>
                </c:pt>
                <c:pt idx="123">
                  <c:v>1970.2499999999909</c:v>
                </c:pt>
                <c:pt idx="124">
                  <c:v>1970.333333333323</c:v>
                </c:pt>
                <c:pt idx="125">
                  <c:v>1970.4166666666581</c:v>
                </c:pt>
                <c:pt idx="126">
                  <c:v>1970.49999999999</c:v>
                </c:pt>
                <c:pt idx="127">
                  <c:v>1970.583333333323</c:v>
                </c:pt>
                <c:pt idx="128">
                  <c:v>1970.666666666657</c:v>
                </c:pt>
                <c:pt idx="129">
                  <c:v>1970.74999999999</c:v>
                </c:pt>
                <c:pt idx="130">
                  <c:v>1970.833333333323</c:v>
                </c:pt>
                <c:pt idx="131">
                  <c:v>1970.916666666657</c:v>
                </c:pt>
                <c:pt idx="132">
                  <c:v>1970.99999999999</c:v>
                </c:pt>
                <c:pt idx="133">
                  <c:v>1971.083333333323</c:v>
                </c:pt>
                <c:pt idx="134">
                  <c:v>1971.166666666657</c:v>
                </c:pt>
                <c:pt idx="135">
                  <c:v>1971.24999999999</c:v>
                </c:pt>
                <c:pt idx="136">
                  <c:v>1971.333333333323</c:v>
                </c:pt>
                <c:pt idx="137">
                  <c:v>1971.416666666657</c:v>
                </c:pt>
                <c:pt idx="138">
                  <c:v>1971.49999999999</c:v>
                </c:pt>
                <c:pt idx="139">
                  <c:v>1971.583333333323</c:v>
                </c:pt>
                <c:pt idx="140">
                  <c:v>1971.6666666666561</c:v>
                </c:pt>
                <c:pt idx="141">
                  <c:v>1971.74999999999</c:v>
                </c:pt>
                <c:pt idx="142">
                  <c:v>1971.833333333321</c:v>
                </c:pt>
                <c:pt idx="143">
                  <c:v>1971.9166666666561</c:v>
                </c:pt>
                <c:pt idx="144">
                  <c:v>1971.99999999999</c:v>
                </c:pt>
                <c:pt idx="145">
                  <c:v>1972.083333333321</c:v>
                </c:pt>
                <c:pt idx="146">
                  <c:v>1972.1666666666561</c:v>
                </c:pt>
                <c:pt idx="147">
                  <c:v>1972.24999999999</c:v>
                </c:pt>
                <c:pt idx="148">
                  <c:v>1972.333333333321</c:v>
                </c:pt>
                <c:pt idx="149">
                  <c:v>1972.4166666666561</c:v>
                </c:pt>
                <c:pt idx="150">
                  <c:v>1972.49999999999</c:v>
                </c:pt>
                <c:pt idx="151">
                  <c:v>1972.583333333321</c:v>
                </c:pt>
                <c:pt idx="152">
                  <c:v>1972.6666666666549</c:v>
                </c:pt>
                <c:pt idx="153">
                  <c:v>1972.7499999999879</c:v>
                </c:pt>
                <c:pt idx="154">
                  <c:v>1972.833333333321</c:v>
                </c:pt>
                <c:pt idx="155">
                  <c:v>1972.9166666666549</c:v>
                </c:pt>
                <c:pt idx="156">
                  <c:v>1972.9999999999879</c:v>
                </c:pt>
                <c:pt idx="157">
                  <c:v>1973.083333333321</c:v>
                </c:pt>
                <c:pt idx="158">
                  <c:v>1973.1666666666549</c:v>
                </c:pt>
                <c:pt idx="159">
                  <c:v>1973.2499999999879</c:v>
                </c:pt>
                <c:pt idx="160">
                  <c:v>1973.333333333321</c:v>
                </c:pt>
                <c:pt idx="161">
                  <c:v>1973.4166666666549</c:v>
                </c:pt>
                <c:pt idx="162">
                  <c:v>1973.4999999999879</c:v>
                </c:pt>
                <c:pt idx="163">
                  <c:v>1973.583333333321</c:v>
                </c:pt>
                <c:pt idx="164">
                  <c:v>1973.666666666654</c:v>
                </c:pt>
                <c:pt idx="165">
                  <c:v>1973.749999999987</c:v>
                </c:pt>
                <c:pt idx="166">
                  <c:v>1973.833333333321</c:v>
                </c:pt>
                <c:pt idx="167">
                  <c:v>1973.916666666654</c:v>
                </c:pt>
                <c:pt idx="168">
                  <c:v>1973.999999999987</c:v>
                </c:pt>
                <c:pt idx="169">
                  <c:v>1974.0833333333201</c:v>
                </c:pt>
                <c:pt idx="170">
                  <c:v>1974.166666666654</c:v>
                </c:pt>
                <c:pt idx="171">
                  <c:v>1974.249999999987</c:v>
                </c:pt>
                <c:pt idx="172">
                  <c:v>1974.3333333333201</c:v>
                </c:pt>
                <c:pt idx="173">
                  <c:v>1974.416666666654</c:v>
                </c:pt>
                <c:pt idx="174">
                  <c:v>1974.499999999987</c:v>
                </c:pt>
                <c:pt idx="175">
                  <c:v>1974.5833333333201</c:v>
                </c:pt>
                <c:pt idx="176">
                  <c:v>1974.6666666666531</c:v>
                </c:pt>
                <c:pt idx="177">
                  <c:v>1974.749999999987</c:v>
                </c:pt>
                <c:pt idx="178">
                  <c:v>1974.8333333333201</c:v>
                </c:pt>
                <c:pt idx="179">
                  <c:v>1974.9166666666531</c:v>
                </c:pt>
                <c:pt idx="180">
                  <c:v>1974.9999999999859</c:v>
                </c:pt>
                <c:pt idx="181">
                  <c:v>1975.083333333318</c:v>
                </c:pt>
                <c:pt idx="182">
                  <c:v>1975.1666666666531</c:v>
                </c:pt>
                <c:pt idx="183">
                  <c:v>1975.2499999999859</c:v>
                </c:pt>
                <c:pt idx="184">
                  <c:v>1975.333333333318</c:v>
                </c:pt>
                <c:pt idx="185">
                  <c:v>1975.4166666666531</c:v>
                </c:pt>
                <c:pt idx="186">
                  <c:v>1975.4999999999859</c:v>
                </c:pt>
                <c:pt idx="187">
                  <c:v>1975.583333333318</c:v>
                </c:pt>
                <c:pt idx="188">
                  <c:v>1975.6666666666531</c:v>
                </c:pt>
                <c:pt idx="189">
                  <c:v>1975.7499999999859</c:v>
                </c:pt>
                <c:pt idx="190">
                  <c:v>1975.833333333318</c:v>
                </c:pt>
                <c:pt idx="191">
                  <c:v>1975.9166666666531</c:v>
                </c:pt>
                <c:pt idx="192">
                  <c:v>1975.999999999985</c:v>
                </c:pt>
                <c:pt idx="193">
                  <c:v>1976.083333333318</c:v>
                </c:pt>
                <c:pt idx="194">
                  <c:v>1976.166666666652</c:v>
                </c:pt>
                <c:pt idx="195">
                  <c:v>1976.249999999985</c:v>
                </c:pt>
                <c:pt idx="196">
                  <c:v>1976.333333333318</c:v>
                </c:pt>
                <c:pt idx="197">
                  <c:v>1976.416666666652</c:v>
                </c:pt>
                <c:pt idx="198">
                  <c:v>1976.499999999985</c:v>
                </c:pt>
                <c:pt idx="199">
                  <c:v>1976.583333333318</c:v>
                </c:pt>
                <c:pt idx="200">
                  <c:v>1976.666666666652</c:v>
                </c:pt>
                <c:pt idx="201">
                  <c:v>1976.749999999985</c:v>
                </c:pt>
                <c:pt idx="202">
                  <c:v>1976.833333333318</c:v>
                </c:pt>
                <c:pt idx="203">
                  <c:v>1976.916666666652</c:v>
                </c:pt>
                <c:pt idx="204">
                  <c:v>1976.999999999985</c:v>
                </c:pt>
                <c:pt idx="205">
                  <c:v>1977.083333333318</c:v>
                </c:pt>
                <c:pt idx="206">
                  <c:v>1977.1666666666511</c:v>
                </c:pt>
                <c:pt idx="207">
                  <c:v>1977.2499999999841</c:v>
                </c:pt>
                <c:pt idx="208">
                  <c:v>1977.333333333316</c:v>
                </c:pt>
                <c:pt idx="209">
                  <c:v>1977.4166666666511</c:v>
                </c:pt>
                <c:pt idx="210">
                  <c:v>1977.4999999999841</c:v>
                </c:pt>
                <c:pt idx="211">
                  <c:v>1977.583333333316</c:v>
                </c:pt>
                <c:pt idx="212">
                  <c:v>1977.6666666666511</c:v>
                </c:pt>
                <c:pt idx="213">
                  <c:v>1977.7499999999841</c:v>
                </c:pt>
                <c:pt idx="214">
                  <c:v>1977.833333333316</c:v>
                </c:pt>
                <c:pt idx="215">
                  <c:v>1977.9166666666511</c:v>
                </c:pt>
                <c:pt idx="216">
                  <c:v>1977.9999999999841</c:v>
                </c:pt>
                <c:pt idx="217">
                  <c:v>1978.083333333316</c:v>
                </c:pt>
                <c:pt idx="218">
                  <c:v>1978.1666666666499</c:v>
                </c:pt>
                <c:pt idx="219">
                  <c:v>1978.2499999999829</c:v>
                </c:pt>
                <c:pt idx="220">
                  <c:v>1978.333333333316</c:v>
                </c:pt>
                <c:pt idx="221">
                  <c:v>1978.4166666666499</c:v>
                </c:pt>
                <c:pt idx="222">
                  <c:v>1978.4999999999829</c:v>
                </c:pt>
                <c:pt idx="223">
                  <c:v>1978.583333333316</c:v>
                </c:pt>
                <c:pt idx="224">
                  <c:v>1978.6666666666499</c:v>
                </c:pt>
                <c:pt idx="225">
                  <c:v>1978.7499999999829</c:v>
                </c:pt>
                <c:pt idx="226">
                  <c:v>1978.833333333316</c:v>
                </c:pt>
                <c:pt idx="227">
                  <c:v>1978.9166666666499</c:v>
                </c:pt>
                <c:pt idx="228">
                  <c:v>1978.9999999999829</c:v>
                </c:pt>
                <c:pt idx="229">
                  <c:v>1979.083333333316</c:v>
                </c:pt>
                <c:pt idx="230">
                  <c:v>1979.1666666666499</c:v>
                </c:pt>
                <c:pt idx="231">
                  <c:v>1979.249999999982</c:v>
                </c:pt>
                <c:pt idx="232">
                  <c:v>1979.3333333333151</c:v>
                </c:pt>
                <c:pt idx="233">
                  <c:v>1979.4166666666499</c:v>
                </c:pt>
                <c:pt idx="234">
                  <c:v>1979.499999999982</c:v>
                </c:pt>
                <c:pt idx="235">
                  <c:v>1979.5833333333151</c:v>
                </c:pt>
                <c:pt idx="236">
                  <c:v>1979.6666666666499</c:v>
                </c:pt>
                <c:pt idx="237">
                  <c:v>1979.749999999982</c:v>
                </c:pt>
                <c:pt idx="238">
                  <c:v>1979.8333333333151</c:v>
                </c:pt>
                <c:pt idx="239">
                  <c:v>1979.9166666666499</c:v>
                </c:pt>
                <c:pt idx="240">
                  <c:v>1979.999999999982</c:v>
                </c:pt>
                <c:pt idx="241">
                  <c:v>1980.0833333333151</c:v>
                </c:pt>
                <c:pt idx="242">
                  <c:v>1980.1666666666481</c:v>
                </c:pt>
                <c:pt idx="243">
                  <c:v>1980.249999999982</c:v>
                </c:pt>
                <c:pt idx="244">
                  <c:v>1980.3333333333151</c:v>
                </c:pt>
                <c:pt idx="245">
                  <c:v>1980.4166666666481</c:v>
                </c:pt>
                <c:pt idx="246">
                  <c:v>1980.4999999999809</c:v>
                </c:pt>
                <c:pt idx="247">
                  <c:v>1980.583333333313</c:v>
                </c:pt>
                <c:pt idx="248">
                  <c:v>1980.6666666666481</c:v>
                </c:pt>
                <c:pt idx="249">
                  <c:v>1980.7499999999809</c:v>
                </c:pt>
                <c:pt idx="250">
                  <c:v>1980.833333333313</c:v>
                </c:pt>
                <c:pt idx="251">
                  <c:v>1980.9166666666481</c:v>
                </c:pt>
                <c:pt idx="252">
                  <c:v>1980.9999999999809</c:v>
                </c:pt>
                <c:pt idx="253">
                  <c:v>1981.083333333313</c:v>
                </c:pt>
                <c:pt idx="254">
                  <c:v>1981.1666666666481</c:v>
                </c:pt>
                <c:pt idx="255">
                  <c:v>1981.2499999999809</c:v>
                </c:pt>
                <c:pt idx="256">
                  <c:v>1981.333333333313</c:v>
                </c:pt>
                <c:pt idx="257">
                  <c:v>1981.4166666666481</c:v>
                </c:pt>
                <c:pt idx="258">
                  <c:v>1981.49999999998</c:v>
                </c:pt>
                <c:pt idx="259">
                  <c:v>1981.583333333313</c:v>
                </c:pt>
                <c:pt idx="260">
                  <c:v>1981.666666666647</c:v>
                </c:pt>
                <c:pt idx="261">
                  <c:v>1981.74999999998</c:v>
                </c:pt>
                <c:pt idx="262">
                  <c:v>1981.833333333313</c:v>
                </c:pt>
                <c:pt idx="263">
                  <c:v>1981.916666666647</c:v>
                </c:pt>
                <c:pt idx="264">
                  <c:v>1981.99999999998</c:v>
                </c:pt>
                <c:pt idx="265">
                  <c:v>1982.083333333313</c:v>
                </c:pt>
                <c:pt idx="266">
                  <c:v>1982.166666666647</c:v>
                </c:pt>
                <c:pt idx="267">
                  <c:v>1982.24999999998</c:v>
                </c:pt>
                <c:pt idx="268">
                  <c:v>1982.333333333313</c:v>
                </c:pt>
                <c:pt idx="269">
                  <c:v>1982.416666666647</c:v>
                </c:pt>
                <c:pt idx="270">
                  <c:v>1982.49999999998</c:v>
                </c:pt>
                <c:pt idx="271">
                  <c:v>1982.583333333313</c:v>
                </c:pt>
                <c:pt idx="272">
                  <c:v>1982.6666666666461</c:v>
                </c:pt>
                <c:pt idx="273">
                  <c:v>1982.74999999998</c:v>
                </c:pt>
                <c:pt idx="274">
                  <c:v>1982.8333333333121</c:v>
                </c:pt>
                <c:pt idx="275">
                  <c:v>1982.9166666666461</c:v>
                </c:pt>
                <c:pt idx="276">
                  <c:v>1982.99999999998</c:v>
                </c:pt>
                <c:pt idx="277">
                  <c:v>1983.0833333333121</c:v>
                </c:pt>
                <c:pt idx="278">
                  <c:v>1983.1666666666461</c:v>
                </c:pt>
                <c:pt idx="279">
                  <c:v>1983.24999999998</c:v>
                </c:pt>
                <c:pt idx="280">
                  <c:v>1983.3333333333121</c:v>
                </c:pt>
                <c:pt idx="281">
                  <c:v>1983.4166666666461</c:v>
                </c:pt>
                <c:pt idx="282">
                  <c:v>1983.49999999998</c:v>
                </c:pt>
                <c:pt idx="283">
                  <c:v>1983.583333333311</c:v>
                </c:pt>
                <c:pt idx="284">
                  <c:v>1983.6666666666449</c:v>
                </c:pt>
                <c:pt idx="285">
                  <c:v>1983.7499999999779</c:v>
                </c:pt>
                <c:pt idx="286">
                  <c:v>1983.833333333311</c:v>
                </c:pt>
                <c:pt idx="287">
                  <c:v>1983.9166666666449</c:v>
                </c:pt>
                <c:pt idx="288">
                  <c:v>1983.9999999999779</c:v>
                </c:pt>
                <c:pt idx="289">
                  <c:v>1984.083333333311</c:v>
                </c:pt>
                <c:pt idx="290">
                  <c:v>1984.1666666666449</c:v>
                </c:pt>
                <c:pt idx="291">
                  <c:v>1984.2499999999779</c:v>
                </c:pt>
                <c:pt idx="292">
                  <c:v>1984.333333333311</c:v>
                </c:pt>
                <c:pt idx="293">
                  <c:v>1984.4166666666449</c:v>
                </c:pt>
                <c:pt idx="294">
                  <c:v>1984.4999999999779</c:v>
                </c:pt>
                <c:pt idx="295">
                  <c:v>1984.583333333311</c:v>
                </c:pt>
                <c:pt idx="296">
                  <c:v>1984.666666666644</c:v>
                </c:pt>
                <c:pt idx="297">
                  <c:v>1984.749999999977</c:v>
                </c:pt>
                <c:pt idx="298">
                  <c:v>1984.8333333333101</c:v>
                </c:pt>
                <c:pt idx="299">
                  <c:v>1984.916666666644</c:v>
                </c:pt>
                <c:pt idx="300">
                  <c:v>1984.999999999977</c:v>
                </c:pt>
                <c:pt idx="301">
                  <c:v>1985.0833333333101</c:v>
                </c:pt>
                <c:pt idx="302">
                  <c:v>1985.166666666644</c:v>
                </c:pt>
                <c:pt idx="303">
                  <c:v>1985.249999999977</c:v>
                </c:pt>
                <c:pt idx="304">
                  <c:v>1985.3333333333101</c:v>
                </c:pt>
                <c:pt idx="305">
                  <c:v>1985.416666666644</c:v>
                </c:pt>
                <c:pt idx="306">
                  <c:v>1985.499999999977</c:v>
                </c:pt>
                <c:pt idx="307">
                  <c:v>1985.5833333333101</c:v>
                </c:pt>
                <c:pt idx="308">
                  <c:v>1985.6666666666431</c:v>
                </c:pt>
                <c:pt idx="309">
                  <c:v>1985.749999999977</c:v>
                </c:pt>
                <c:pt idx="310">
                  <c:v>1985.8333333333101</c:v>
                </c:pt>
                <c:pt idx="311">
                  <c:v>1985.9166666666431</c:v>
                </c:pt>
                <c:pt idx="312">
                  <c:v>1985.9999999999759</c:v>
                </c:pt>
                <c:pt idx="313">
                  <c:v>1986.083333333308</c:v>
                </c:pt>
                <c:pt idx="314">
                  <c:v>1986.1666666666431</c:v>
                </c:pt>
                <c:pt idx="315">
                  <c:v>1986.2499999999759</c:v>
                </c:pt>
                <c:pt idx="316">
                  <c:v>1986.333333333308</c:v>
                </c:pt>
                <c:pt idx="317">
                  <c:v>1986.4166666666431</c:v>
                </c:pt>
                <c:pt idx="318">
                  <c:v>1986.4999999999759</c:v>
                </c:pt>
                <c:pt idx="319">
                  <c:v>1986.583333333308</c:v>
                </c:pt>
                <c:pt idx="320">
                  <c:v>1986.6666666666431</c:v>
                </c:pt>
                <c:pt idx="321">
                  <c:v>1986.7499999999759</c:v>
                </c:pt>
                <c:pt idx="322">
                  <c:v>1986.833333333308</c:v>
                </c:pt>
                <c:pt idx="323">
                  <c:v>1986.9166666666431</c:v>
                </c:pt>
                <c:pt idx="324">
                  <c:v>1986.999999999975</c:v>
                </c:pt>
                <c:pt idx="325">
                  <c:v>1987.083333333308</c:v>
                </c:pt>
                <c:pt idx="326">
                  <c:v>1987.166666666642</c:v>
                </c:pt>
                <c:pt idx="327">
                  <c:v>1987.249999999975</c:v>
                </c:pt>
                <c:pt idx="328">
                  <c:v>1987.333333333308</c:v>
                </c:pt>
                <c:pt idx="329">
                  <c:v>1987.416666666642</c:v>
                </c:pt>
                <c:pt idx="330">
                  <c:v>1987.499999999975</c:v>
                </c:pt>
                <c:pt idx="331">
                  <c:v>1987.583333333308</c:v>
                </c:pt>
                <c:pt idx="332">
                  <c:v>1987.666666666642</c:v>
                </c:pt>
                <c:pt idx="333">
                  <c:v>1987.749999999975</c:v>
                </c:pt>
                <c:pt idx="334">
                  <c:v>1987.833333333308</c:v>
                </c:pt>
                <c:pt idx="335">
                  <c:v>1987.916666666642</c:v>
                </c:pt>
                <c:pt idx="336">
                  <c:v>1987.999999999975</c:v>
                </c:pt>
                <c:pt idx="337">
                  <c:v>1988.083333333308</c:v>
                </c:pt>
                <c:pt idx="338">
                  <c:v>1988.166666666641</c:v>
                </c:pt>
                <c:pt idx="339">
                  <c:v>1988.2499999999741</c:v>
                </c:pt>
                <c:pt idx="340">
                  <c:v>1988.3333333333071</c:v>
                </c:pt>
                <c:pt idx="341">
                  <c:v>1988.416666666641</c:v>
                </c:pt>
                <c:pt idx="342">
                  <c:v>1988.4999999999741</c:v>
                </c:pt>
                <c:pt idx="343">
                  <c:v>1988.5833333333071</c:v>
                </c:pt>
                <c:pt idx="344">
                  <c:v>1988.666666666641</c:v>
                </c:pt>
                <c:pt idx="345">
                  <c:v>1988.7499999999741</c:v>
                </c:pt>
                <c:pt idx="346">
                  <c:v>1988.8333333333071</c:v>
                </c:pt>
                <c:pt idx="347">
                  <c:v>1988.916666666641</c:v>
                </c:pt>
                <c:pt idx="348">
                  <c:v>1988.9999999999741</c:v>
                </c:pt>
                <c:pt idx="349">
                  <c:v>1989.083333333306</c:v>
                </c:pt>
                <c:pt idx="350">
                  <c:v>1989.1666666666399</c:v>
                </c:pt>
                <c:pt idx="351">
                  <c:v>1989.2499999999729</c:v>
                </c:pt>
                <c:pt idx="352">
                  <c:v>1989.333333333306</c:v>
                </c:pt>
                <c:pt idx="353">
                  <c:v>1989.4166666666399</c:v>
                </c:pt>
                <c:pt idx="354">
                  <c:v>1989.4999999999729</c:v>
                </c:pt>
                <c:pt idx="355">
                  <c:v>1989.583333333306</c:v>
                </c:pt>
                <c:pt idx="356">
                  <c:v>1989.6666666666399</c:v>
                </c:pt>
                <c:pt idx="357">
                  <c:v>1989.7499999999729</c:v>
                </c:pt>
                <c:pt idx="358">
                  <c:v>1989.833333333306</c:v>
                </c:pt>
                <c:pt idx="359">
                  <c:v>1989.9166666666399</c:v>
                </c:pt>
                <c:pt idx="360">
                  <c:v>1989.9999999999729</c:v>
                </c:pt>
                <c:pt idx="361">
                  <c:v>1990.083333333306</c:v>
                </c:pt>
                <c:pt idx="362">
                  <c:v>1990.1666666666399</c:v>
                </c:pt>
                <c:pt idx="363">
                  <c:v>1990.249999999972</c:v>
                </c:pt>
                <c:pt idx="364">
                  <c:v>1990.3333333333051</c:v>
                </c:pt>
                <c:pt idx="365">
                  <c:v>1990.4166666666399</c:v>
                </c:pt>
                <c:pt idx="366">
                  <c:v>1990.499999999972</c:v>
                </c:pt>
                <c:pt idx="367">
                  <c:v>1990.5833333333051</c:v>
                </c:pt>
                <c:pt idx="368">
                  <c:v>1990.6666666666399</c:v>
                </c:pt>
                <c:pt idx="369">
                  <c:v>1990.749999999972</c:v>
                </c:pt>
                <c:pt idx="370">
                  <c:v>1990.8333333333051</c:v>
                </c:pt>
                <c:pt idx="371">
                  <c:v>1990.9166666666399</c:v>
                </c:pt>
                <c:pt idx="372">
                  <c:v>1990.999999999972</c:v>
                </c:pt>
                <c:pt idx="373">
                  <c:v>1991.0833333333051</c:v>
                </c:pt>
                <c:pt idx="374">
                  <c:v>1991.1666666666381</c:v>
                </c:pt>
                <c:pt idx="375">
                  <c:v>1991.249999999972</c:v>
                </c:pt>
                <c:pt idx="376">
                  <c:v>1991.3333333333051</c:v>
                </c:pt>
                <c:pt idx="377">
                  <c:v>1991.4166666666381</c:v>
                </c:pt>
                <c:pt idx="378">
                  <c:v>1991.4999999999709</c:v>
                </c:pt>
                <c:pt idx="379">
                  <c:v>1991.583333333303</c:v>
                </c:pt>
                <c:pt idx="380">
                  <c:v>1991.6666666666381</c:v>
                </c:pt>
                <c:pt idx="381">
                  <c:v>1991.7499999999709</c:v>
                </c:pt>
                <c:pt idx="382">
                  <c:v>1991.833333333303</c:v>
                </c:pt>
                <c:pt idx="383">
                  <c:v>1991.9166666666381</c:v>
                </c:pt>
                <c:pt idx="384">
                  <c:v>1991.9999999999709</c:v>
                </c:pt>
                <c:pt idx="385">
                  <c:v>1992.083333333303</c:v>
                </c:pt>
                <c:pt idx="386">
                  <c:v>1992.1666666666381</c:v>
                </c:pt>
                <c:pt idx="387">
                  <c:v>1992.2499999999709</c:v>
                </c:pt>
                <c:pt idx="388">
                  <c:v>1992.333333333303</c:v>
                </c:pt>
                <c:pt idx="389">
                  <c:v>1992.4166666666381</c:v>
                </c:pt>
                <c:pt idx="390">
                  <c:v>1992.49999999997</c:v>
                </c:pt>
                <c:pt idx="391">
                  <c:v>1992.583333333303</c:v>
                </c:pt>
                <c:pt idx="392">
                  <c:v>1992.666666666637</c:v>
                </c:pt>
                <c:pt idx="393">
                  <c:v>1992.74999999997</c:v>
                </c:pt>
                <c:pt idx="394">
                  <c:v>1992.833333333303</c:v>
                </c:pt>
                <c:pt idx="395">
                  <c:v>1992.916666666637</c:v>
                </c:pt>
                <c:pt idx="396">
                  <c:v>1992.99999999997</c:v>
                </c:pt>
                <c:pt idx="397">
                  <c:v>1993.083333333303</c:v>
                </c:pt>
                <c:pt idx="398">
                  <c:v>1993.166666666637</c:v>
                </c:pt>
                <c:pt idx="399">
                  <c:v>1993.24999999997</c:v>
                </c:pt>
                <c:pt idx="400">
                  <c:v>1993.333333333303</c:v>
                </c:pt>
                <c:pt idx="401">
                  <c:v>1993.416666666637</c:v>
                </c:pt>
                <c:pt idx="402">
                  <c:v>1993.49999999997</c:v>
                </c:pt>
                <c:pt idx="403">
                  <c:v>1993.583333333303</c:v>
                </c:pt>
                <c:pt idx="404">
                  <c:v>1993.666666666636</c:v>
                </c:pt>
                <c:pt idx="405">
                  <c:v>1993.74999999997</c:v>
                </c:pt>
                <c:pt idx="406">
                  <c:v>1993.8333333333021</c:v>
                </c:pt>
                <c:pt idx="407">
                  <c:v>1993.916666666636</c:v>
                </c:pt>
                <c:pt idx="408">
                  <c:v>1993.99999999997</c:v>
                </c:pt>
                <c:pt idx="409">
                  <c:v>1994.0833333333021</c:v>
                </c:pt>
                <c:pt idx="410">
                  <c:v>1994.166666666636</c:v>
                </c:pt>
                <c:pt idx="411">
                  <c:v>1994.24999999997</c:v>
                </c:pt>
                <c:pt idx="412">
                  <c:v>1994.3333333333021</c:v>
                </c:pt>
                <c:pt idx="413">
                  <c:v>1994.416666666636</c:v>
                </c:pt>
                <c:pt idx="414">
                  <c:v>1994.49999999997</c:v>
                </c:pt>
                <c:pt idx="415">
                  <c:v>1994.583333333301</c:v>
                </c:pt>
                <c:pt idx="416">
                  <c:v>1994.6666666666349</c:v>
                </c:pt>
                <c:pt idx="417">
                  <c:v>1994.7499999999679</c:v>
                </c:pt>
                <c:pt idx="418">
                  <c:v>1994.833333333301</c:v>
                </c:pt>
                <c:pt idx="419">
                  <c:v>1994.9166666666349</c:v>
                </c:pt>
                <c:pt idx="420">
                  <c:v>1994.9999999999679</c:v>
                </c:pt>
                <c:pt idx="421">
                  <c:v>1995.083333333301</c:v>
                </c:pt>
                <c:pt idx="422">
                  <c:v>1995.1666666666349</c:v>
                </c:pt>
                <c:pt idx="423">
                  <c:v>1995.2499999999679</c:v>
                </c:pt>
                <c:pt idx="424">
                  <c:v>1995.333333333301</c:v>
                </c:pt>
                <c:pt idx="425">
                  <c:v>1995.4166666666349</c:v>
                </c:pt>
                <c:pt idx="426">
                  <c:v>1995.4999999999679</c:v>
                </c:pt>
                <c:pt idx="427">
                  <c:v>1995.583333333301</c:v>
                </c:pt>
                <c:pt idx="428">
                  <c:v>1995.666666666634</c:v>
                </c:pt>
                <c:pt idx="429">
                  <c:v>1995.749999999967</c:v>
                </c:pt>
                <c:pt idx="430">
                  <c:v>1995.8333333333001</c:v>
                </c:pt>
                <c:pt idx="431">
                  <c:v>1995.916666666634</c:v>
                </c:pt>
                <c:pt idx="432">
                  <c:v>1995.999999999967</c:v>
                </c:pt>
                <c:pt idx="433">
                  <c:v>1996.0833333333001</c:v>
                </c:pt>
                <c:pt idx="434">
                  <c:v>1996.166666666634</c:v>
                </c:pt>
                <c:pt idx="435">
                  <c:v>1996.249999999967</c:v>
                </c:pt>
                <c:pt idx="436">
                  <c:v>1996.3333333333001</c:v>
                </c:pt>
                <c:pt idx="437">
                  <c:v>1996.416666666634</c:v>
                </c:pt>
                <c:pt idx="438">
                  <c:v>1996.499999999967</c:v>
                </c:pt>
                <c:pt idx="439">
                  <c:v>1996.5833333333001</c:v>
                </c:pt>
                <c:pt idx="440">
                  <c:v>1996.6666666666331</c:v>
                </c:pt>
                <c:pt idx="441">
                  <c:v>1996.749999999967</c:v>
                </c:pt>
                <c:pt idx="442">
                  <c:v>1996.8333333333001</c:v>
                </c:pt>
                <c:pt idx="443">
                  <c:v>1996.9166666666331</c:v>
                </c:pt>
                <c:pt idx="444">
                  <c:v>1996.9999999999659</c:v>
                </c:pt>
                <c:pt idx="445">
                  <c:v>1997.0833333333001</c:v>
                </c:pt>
                <c:pt idx="446">
                  <c:v>1997.1666666666331</c:v>
                </c:pt>
                <c:pt idx="447">
                  <c:v>1997.2499999999659</c:v>
                </c:pt>
                <c:pt idx="448">
                  <c:v>1997.3333333332989</c:v>
                </c:pt>
                <c:pt idx="449">
                  <c:v>1997.4166666666331</c:v>
                </c:pt>
                <c:pt idx="450">
                  <c:v>1997.4999999999659</c:v>
                </c:pt>
                <c:pt idx="451">
                  <c:v>1997.5833333332989</c:v>
                </c:pt>
                <c:pt idx="452">
                  <c:v>1997.6666666666331</c:v>
                </c:pt>
                <c:pt idx="453">
                  <c:v>1997.7499999999659</c:v>
                </c:pt>
                <c:pt idx="454">
                  <c:v>1997.8333333332989</c:v>
                </c:pt>
                <c:pt idx="455">
                  <c:v>1997.9166666666331</c:v>
                </c:pt>
                <c:pt idx="456">
                  <c:v>1997.999999999965</c:v>
                </c:pt>
                <c:pt idx="457">
                  <c:v>1998.083333333298</c:v>
                </c:pt>
                <c:pt idx="458">
                  <c:v>1998.166666666632</c:v>
                </c:pt>
                <c:pt idx="459">
                  <c:v>1998.249999999965</c:v>
                </c:pt>
                <c:pt idx="460">
                  <c:v>1998.333333333298</c:v>
                </c:pt>
                <c:pt idx="461">
                  <c:v>1998.416666666632</c:v>
                </c:pt>
                <c:pt idx="462">
                  <c:v>1998.499999999965</c:v>
                </c:pt>
                <c:pt idx="463">
                  <c:v>1998.583333333298</c:v>
                </c:pt>
                <c:pt idx="464">
                  <c:v>1998.666666666631</c:v>
                </c:pt>
                <c:pt idx="465">
                  <c:v>1998.749999999965</c:v>
                </c:pt>
                <c:pt idx="466">
                  <c:v>1998.833333333298</c:v>
                </c:pt>
                <c:pt idx="467">
                  <c:v>1998.916666666631</c:v>
                </c:pt>
                <c:pt idx="468">
                  <c:v>1998.999999999965</c:v>
                </c:pt>
                <c:pt idx="469">
                  <c:v>1999.083333333298</c:v>
                </c:pt>
                <c:pt idx="470">
                  <c:v>1999.166666666631</c:v>
                </c:pt>
                <c:pt idx="471">
                  <c:v>1999.2499999999641</c:v>
                </c:pt>
                <c:pt idx="472">
                  <c:v>1999.333333333298</c:v>
                </c:pt>
                <c:pt idx="473">
                  <c:v>1999.416666666631</c:v>
                </c:pt>
                <c:pt idx="474">
                  <c:v>1999.4999999999641</c:v>
                </c:pt>
                <c:pt idx="475">
                  <c:v>1999.5833333332971</c:v>
                </c:pt>
                <c:pt idx="476">
                  <c:v>1999.666666666631</c:v>
                </c:pt>
                <c:pt idx="477">
                  <c:v>1999.7499999999641</c:v>
                </c:pt>
                <c:pt idx="478">
                  <c:v>1999.8333333332971</c:v>
                </c:pt>
                <c:pt idx="479">
                  <c:v>1999.916666666631</c:v>
                </c:pt>
                <c:pt idx="480">
                  <c:v>1999.9999999999641</c:v>
                </c:pt>
                <c:pt idx="481">
                  <c:v>2000.0833333332971</c:v>
                </c:pt>
                <c:pt idx="482">
                  <c:v>2000.1666666666299</c:v>
                </c:pt>
                <c:pt idx="483">
                  <c:v>2000.2499999999629</c:v>
                </c:pt>
                <c:pt idx="484">
                  <c:v>2000.333333333296</c:v>
                </c:pt>
                <c:pt idx="485">
                  <c:v>2000.4166666666299</c:v>
                </c:pt>
                <c:pt idx="486">
                  <c:v>2000.4999999999629</c:v>
                </c:pt>
                <c:pt idx="487">
                  <c:v>2000.583333333296</c:v>
                </c:pt>
                <c:pt idx="488">
                  <c:v>2000.6666666666299</c:v>
                </c:pt>
                <c:pt idx="489">
                  <c:v>2000.7499999999629</c:v>
                </c:pt>
                <c:pt idx="490">
                  <c:v>2000.833333333296</c:v>
                </c:pt>
                <c:pt idx="491">
                  <c:v>2000.9166666666299</c:v>
                </c:pt>
                <c:pt idx="492">
                  <c:v>2000.9999999999629</c:v>
                </c:pt>
                <c:pt idx="493">
                  <c:v>2001.083333333296</c:v>
                </c:pt>
                <c:pt idx="494">
                  <c:v>2001.1666666666299</c:v>
                </c:pt>
                <c:pt idx="495">
                  <c:v>2001.249999999962</c:v>
                </c:pt>
                <c:pt idx="496">
                  <c:v>2001.333333333296</c:v>
                </c:pt>
                <c:pt idx="497">
                  <c:v>2001.4166666666299</c:v>
                </c:pt>
                <c:pt idx="498">
                  <c:v>2001.499999999962</c:v>
                </c:pt>
                <c:pt idx="499">
                  <c:v>2001.5833333332951</c:v>
                </c:pt>
                <c:pt idx="500">
                  <c:v>2001.6666666666299</c:v>
                </c:pt>
                <c:pt idx="501">
                  <c:v>2001.749999999962</c:v>
                </c:pt>
                <c:pt idx="502">
                  <c:v>2001.8333333332951</c:v>
                </c:pt>
                <c:pt idx="503">
                  <c:v>2001.9166666666299</c:v>
                </c:pt>
                <c:pt idx="504">
                  <c:v>2001.999999999962</c:v>
                </c:pt>
                <c:pt idx="505">
                  <c:v>2002.0833333332951</c:v>
                </c:pt>
                <c:pt idx="506">
                  <c:v>2002.1666666666281</c:v>
                </c:pt>
                <c:pt idx="507">
                  <c:v>2002.249999999962</c:v>
                </c:pt>
                <c:pt idx="508">
                  <c:v>2002.3333333332951</c:v>
                </c:pt>
                <c:pt idx="509">
                  <c:v>2002.4166666666281</c:v>
                </c:pt>
                <c:pt idx="510">
                  <c:v>2002.4999999999609</c:v>
                </c:pt>
                <c:pt idx="511">
                  <c:v>2002.5833333332951</c:v>
                </c:pt>
                <c:pt idx="512">
                  <c:v>2002.6666666666281</c:v>
                </c:pt>
                <c:pt idx="513">
                  <c:v>2002.7499999999609</c:v>
                </c:pt>
                <c:pt idx="514">
                  <c:v>2002.8333333332939</c:v>
                </c:pt>
                <c:pt idx="515">
                  <c:v>2002.9166666666281</c:v>
                </c:pt>
                <c:pt idx="516">
                  <c:v>2002.9999999999609</c:v>
                </c:pt>
                <c:pt idx="517">
                  <c:v>2003.0833333332939</c:v>
                </c:pt>
                <c:pt idx="518">
                  <c:v>2003.1666666666281</c:v>
                </c:pt>
                <c:pt idx="519">
                  <c:v>2003.2499999999609</c:v>
                </c:pt>
                <c:pt idx="520">
                  <c:v>2003.3333333332939</c:v>
                </c:pt>
                <c:pt idx="521">
                  <c:v>2003.4166666666281</c:v>
                </c:pt>
                <c:pt idx="522">
                  <c:v>2003.49999999996</c:v>
                </c:pt>
                <c:pt idx="523">
                  <c:v>2003.583333333293</c:v>
                </c:pt>
                <c:pt idx="524">
                  <c:v>2003.666666666627</c:v>
                </c:pt>
                <c:pt idx="525">
                  <c:v>2003.74999999996</c:v>
                </c:pt>
                <c:pt idx="526">
                  <c:v>2003.833333333293</c:v>
                </c:pt>
                <c:pt idx="527">
                  <c:v>2003.916666666627</c:v>
                </c:pt>
                <c:pt idx="528">
                  <c:v>2003.99999999996</c:v>
                </c:pt>
                <c:pt idx="529">
                  <c:v>2004.083333333293</c:v>
                </c:pt>
                <c:pt idx="530">
                  <c:v>2004.166666666626</c:v>
                </c:pt>
                <c:pt idx="531">
                  <c:v>2004.24999999996</c:v>
                </c:pt>
                <c:pt idx="532">
                  <c:v>2004.333333333293</c:v>
                </c:pt>
                <c:pt idx="533">
                  <c:v>2004.416666666626</c:v>
                </c:pt>
                <c:pt idx="534">
                  <c:v>2004.49999999996</c:v>
                </c:pt>
                <c:pt idx="535">
                  <c:v>2004.583333333293</c:v>
                </c:pt>
                <c:pt idx="536">
                  <c:v>2004.666666666626</c:v>
                </c:pt>
                <c:pt idx="537">
                  <c:v>2004.74999999996</c:v>
                </c:pt>
                <c:pt idx="538">
                  <c:v>2004.833333333293</c:v>
                </c:pt>
                <c:pt idx="539">
                  <c:v>2004.916666666626</c:v>
                </c:pt>
                <c:pt idx="540">
                  <c:v>2004.99999999996</c:v>
                </c:pt>
                <c:pt idx="541">
                  <c:v>2005.0833333332921</c:v>
                </c:pt>
                <c:pt idx="542">
                  <c:v>2005.166666666626</c:v>
                </c:pt>
                <c:pt idx="543">
                  <c:v>2005.24999999996</c:v>
                </c:pt>
                <c:pt idx="544">
                  <c:v>2005.3333333332921</c:v>
                </c:pt>
                <c:pt idx="545">
                  <c:v>2005.416666666626</c:v>
                </c:pt>
                <c:pt idx="546">
                  <c:v>2005.49999999996</c:v>
                </c:pt>
                <c:pt idx="547">
                  <c:v>2005.5833333332921</c:v>
                </c:pt>
                <c:pt idx="548">
                  <c:v>2005.6666666666249</c:v>
                </c:pt>
                <c:pt idx="549">
                  <c:v>2005.7499999999579</c:v>
                </c:pt>
                <c:pt idx="550">
                  <c:v>2005.833333333291</c:v>
                </c:pt>
                <c:pt idx="551">
                  <c:v>2005.9166666666249</c:v>
                </c:pt>
                <c:pt idx="552">
                  <c:v>2005.9999999999579</c:v>
                </c:pt>
                <c:pt idx="553">
                  <c:v>2006.083333333291</c:v>
                </c:pt>
                <c:pt idx="554">
                  <c:v>2006.1666666666249</c:v>
                </c:pt>
                <c:pt idx="555">
                  <c:v>2006.2499999999579</c:v>
                </c:pt>
                <c:pt idx="556">
                  <c:v>2006.333333333291</c:v>
                </c:pt>
                <c:pt idx="557">
                  <c:v>2006.4166666666249</c:v>
                </c:pt>
                <c:pt idx="558">
                  <c:v>2006.4999999999579</c:v>
                </c:pt>
                <c:pt idx="559">
                  <c:v>2006.583333333291</c:v>
                </c:pt>
                <c:pt idx="560">
                  <c:v>2006.666666666624</c:v>
                </c:pt>
                <c:pt idx="561">
                  <c:v>2006.749999999957</c:v>
                </c:pt>
                <c:pt idx="562">
                  <c:v>2006.833333333291</c:v>
                </c:pt>
                <c:pt idx="563">
                  <c:v>2006.916666666624</c:v>
                </c:pt>
                <c:pt idx="564">
                  <c:v>2006.999999999957</c:v>
                </c:pt>
                <c:pt idx="565">
                  <c:v>2007.0833333332901</c:v>
                </c:pt>
                <c:pt idx="566">
                  <c:v>2007.166666666624</c:v>
                </c:pt>
                <c:pt idx="567">
                  <c:v>2007.249999999957</c:v>
                </c:pt>
                <c:pt idx="568">
                  <c:v>2007.3333333332901</c:v>
                </c:pt>
                <c:pt idx="569">
                  <c:v>2007.416666666624</c:v>
                </c:pt>
                <c:pt idx="570">
                  <c:v>2007.499999999957</c:v>
                </c:pt>
                <c:pt idx="571">
                  <c:v>2007.5833333332901</c:v>
                </c:pt>
                <c:pt idx="572">
                  <c:v>2007.6666666666231</c:v>
                </c:pt>
                <c:pt idx="573">
                  <c:v>2007.749999999957</c:v>
                </c:pt>
                <c:pt idx="574">
                  <c:v>2007.8333333332901</c:v>
                </c:pt>
                <c:pt idx="575">
                  <c:v>2007.9166666666231</c:v>
                </c:pt>
                <c:pt idx="576">
                  <c:v>2007.9999999999559</c:v>
                </c:pt>
                <c:pt idx="577">
                  <c:v>2008.0833333332901</c:v>
                </c:pt>
                <c:pt idx="578">
                  <c:v>2008.1666666666231</c:v>
                </c:pt>
                <c:pt idx="579">
                  <c:v>2008.2499999999559</c:v>
                </c:pt>
                <c:pt idx="580">
                  <c:v>2008.3333333332889</c:v>
                </c:pt>
                <c:pt idx="581">
                  <c:v>2008.4166666666231</c:v>
                </c:pt>
                <c:pt idx="582">
                  <c:v>2008.4999999999559</c:v>
                </c:pt>
                <c:pt idx="583">
                  <c:v>2008.5833333332889</c:v>
                </c:pt>
                <c:pt idx="584">
                  <c:v>2008.6666666666231</c:v>
                </c:pt>
                <c:pt idx="585">
                  <c:v>2008.7499999999559</c:v>
                </c:pt>
                <c:pt idx="586">
                  <c:v>2008.8333333332889</c:v>
                </c:pt>
                <c:pt idx="587">
                  <c:v>2008.9166666666231</c:v>
                </c:pt>
                <c:pt idx="588">
                  <c:v>2008.999999999955</c:v>
                </c:pt>
                <c:pt idx="589">
                  <c:v>2009.083333333288</c:v>
                </c:pt>
                <c:pt idx="590">
                  <c:v>2009.1666666666219</c:v>
                </c:pt>
                <c:pt idx="591">
                  <c:v>2009.249999999955</c:v>
                </c:pt>
                <c:pt idx="592">
                  <c:v>2009.333333333288</c:v>
                </c:pt>
                <c:pt idx="593">
                  <c:v>2009.4166666666219</c:v>
                </c:pt>
                <c:pt idx="594">
                  <c:v>2009.499999999955</c:v>
                </c:pt>
                <c:pt idx="595">
                  <c:v>2009.583333333288</c:v>
                </c:pt>
                <c:pt idx="596">
                  <c:v>2009.666666666621</c:v>
                </c:pt>
                <c:pt idx="597">
                  <c:v>2009.749999999955</c:v>
                </c:pt>
                <c:pt idx="598">
                  <c:v>2009.833333333288</c:v>
                </c:pt>
                <c:pt idx="599">
                  <c:v>2009.916666666621</c:v>
                </c:pt>
                <c:pt idx="600">
                  <c:v>2009.999999999955</c:v>
                </c:pt>
                <c:pt idx="601">
                  <c:v>2010.083333333288</c:v>
                </c:pt>
                <c:pt idx="602">
                  <c:v>2010.166666666621</c:v>
                </c:pt>
                <c:pt idx="603">
                  <c:v>2010.2499999999541</c:v>
                </c:pt>
                <c:pt idx="604">
                  <c:v>2010.333333333288</c:v>
                </c:pt>
                <c:pt idx="605">
                  <c:v>2010.416666666621</c:v>
                </c:pt>
                <c:pt idx="606">
                  <c:v>2010.4999999999541</c:v>
                </c:pt>
                <c:pt idx="607">
                  <c:v>2010.5833333332871</c:v>
                </c:pt>
                <c:pt idx="608">
                  <c:v>2010.666666666621</c:v>
                </c:pt>
                <c:pt idx="609">
                  <c:v>2010.7499999999541</c:v>
                </c:pt>
                <c:pt idx="610">
                  <c:v>2010.8333333332871</c:v>
                </c:pt>
                <c:pt idx="611">
                  <c:v>2010.916666666621</c:v>
                </c:pt>
                <c:pt idx="612">
                  <c:v>2010.9999999999541</c:v>
                </c:pt>
                <c:pt idx="613">
                  <c:v>2011.0833333332871</c:v>
                </c:pt>
                <c:pt idx="614">
                  <c:v>2011.1666666666199</c:v>
                </c:pt>
                <c:pt idx="615">
                  <c:v>2011.2499999999529</c:v>
                </c:pt>
                <c:pt idx="616">
                  <c:v>2011.333333333286</c:v>
                </c:pt>
                <c:pt idx="617">
                  <c:v>2011.4166666666199</c:v>
                </c:pt>
                <c:pt idx="618">
                  <c:v>2011.4999999999529</c:v>
                </c:pt>
                <c:pt idx="619">
                  <c:v>2011.583333333286</c:v>
                </c:pt>
                <c:pt idx="620">
                  <c:v>2011.6666666666199</c:v>
                </c:pt>
                <c:pt idx="621">
                  <c:v>2011.7499999999529</c:v>
                </c:pt>
                <c:pt idx="622">
                  <c:v>2011.833333333286</c:v>
                </c:pt>
                <c:pt idx="623">
                  <c:v>2011.9166666666199</c:v>
                </c:pt>
                <c:pt idx="624">
                  <c:v>2011.9999999999529</c:v>
                </c:pt>
                <c:pt idx="625">
                  <c:v>2012.083333333286</c:v>
                </c:pt>
                <c:pt idx="626">
                  <c:v>2012.1666666666199</c:v>
                </c:pt>
                <c:pt idx="627">
                  <c:v>2012.249999999952</c:v>
                </c:pt>
                <c:pt idx="628">
                  <c:v>2012.333333333286</c:v>
                </c:pt>
                <c:pt idx="629">
                  <c:v>2012.4166666666199</c:v>
                </c:pt>
                <c:pt idx="630">
                  <c:v>2012.499999999952</c:v>
                </c:pt>
                <c:pt idx="631">
                  <c:v>2012.5833333332851</c:v>
                </c:pt>
                <c:pt idx="632">
                  <c:v>2012.6666666666199</c:v>
                </c:pt>
                <c:pt idx="633">
                  <c:v>2012.749999999952</c:v>
                </c:pt>
                <c:pt idx="634">
                  <c:v>2012.8333333332851</c:v>
                </c:pt>
                <c:pt idx="635">
                  <c:v>2012.9166666666199</c:v>
                </c:pt>
                <c:pt idx="636">
                  <c:v>2012.999999999952</c:v>
                </c:pt>
                <c:pt idx="637">
                  <c:v>2013.0833333332851</c:v>
                </c:pt>
                <c:pt idx="638">
                  <c:v>2013.1666666666181</c:v>
                </c:pt>
                <c:pt idx="639">
                  <c:v>2013.249999999952</c:v>
                </c:pt>
                <c:pt idx="640">
                  <c:v>2013.3333333332851</c:v>
                </c:pt>
                <c:pt idx="641">
                  <c:v>2013.4166666666181</c:v>
                </c:pt>
                <c:pt idx="642">
                  <c:v>2013.4999999999509</c:v>
                </c:pt>
                <c:pt idx="643">
                  <c:v>2013.5833333332851</c:v>
                </c:pt>
                <c:pt idx="644">
                  <c:v>2013.6666666666181</c:v>
                </c:pt>
                <c:pt idx="645">
                  <c:v>2013.7499999999509</c:v>
                </c:pt>
                <c:pt idx="646">
                  <c:v>2013.8333333332839</c:v>
                </c:pt>
                <c:pt idx="647">
                  <c:v>2013.9166666666181</c:v>
                </c:pt>
                <c:pt idx="648">
                  <c:v>2013.9999999999509</c:v>
                </c:pt>
                <c:pt idx="649">
                  <c:v>2014.0833333332839</c:v>
                </c:pt>
                <c:pt idx="650">
                  <c:v>2014.1666666666181</c:v>
                </c:pt>
                <c:pt idx="651">
                  <c:v>2014.2499999999509</c:v>
                </c:pt>
                <c:pt idx="652">
                  <c:v>2014.3333333332839</c:v>
                </c:pt>
                <c:pt idx="653">
                  <c:v>2014.4166666666181</c:v>
                </c:pt>
                <c:pt idx="654">
                  <c:v>2014.49999999995</c:v>
                </c:pt>
                <c:pt idx="655">
                  <c:v>2014.583333333283</c:v>
                </c:pt>
                <c:pt idx="656">
                  <c:v>2014.6666666666169</c:v>
                </c:pt>
                <c:pt idx="657">
                  <c:v>2014.74999999995</c:v>
                </c:pt>
                <c:pt idx="658">
                  <c:v>2014.833333333283</c:v>
                </c:pt>
                <c:pt idx="659">
                  <c:v>2014.9166666666169</c:v>
                </c:pt>
              </c:numCache>
            </c:numRef>
          </c:xVal>
          <c:yVal>
            <c:numRef>
              <c:f>Monthly!$C$3:$C$662</c:f>
              <c:numCache>
                <c:formatCode>0.0%</c:formatCode>
                <c:ptCount val="660"/>
                <c:pt idx="0">
                  <c:v>2.31571E-2</c:v>
                </c:pt>
                <c:pt idx="1">
                  <c:v>3.0400099999999999E-2</c:v>
                </c:pt>
                <c:pt idx="2">
                  <c:v>6.3173999999999999E-3</c:v>
                </c:pt>
                <c:pt idx="3">
                  <c:v>1.8388700000000001E-2</c:v>
                </c:pt>
                <c:pt idx="4">
                  <c:v>2.0989500000000001E-2</c:v>
                </c:pt>
                <c:pt idx="5">
                  <c:v>2.0339599999999999E-2</c:v>
                </c:pt>
                <c:pt idx="6">
                  <c:v>1.3813000000000001E-2</c:v>
                </c:pt>
                <c:pt idx="7">
                  <c:v>1.62081E-2</c:v>
                </c:pt>
                <c:pt idx="8">
                  <c:v>2.3112600000000001E-2</c:v>
                </c:pt>
                <c:pt idx="9">
                  <c:v>1.1107499999999999E-2</c:v>
                </c:pt>
                <c:pt idx="10">
                  <c:v>2.44692E-2</c:v>
                </c:pt>
                <c:pt idx="11">
                  <c:v>6.6880000000000004E-3</c:v>
                </c:pt>
                <c:pt idx="12">
                  <c:v>6.5649999999999997E-3</c:v>
                </c:pt>
                <c:pt idx="13">
                  <c:v>-4.8769999999999998E-4</c:v>
                </c:pt>
                <c:pt idx="14">
                  <c:v>1.8199199999999999E-2</c:v>
                </c:pt>
                <c:pt idx="15">
                  <c:v>-8.8690999999999996E-3</c:v>
                </c:pt>
                <c:pt idx="16">
                  <c:v>-9.2041999999999992E-3</c:v>
                </c:pt>
                <c:pt idx="17">
                  <c:v>-2.6448000000000001E-3</c:v>
                </c:pt>
                <c:pt idx="18">
                  <c:v>-4.5668999999999996E-3</c:v>
                </c:pt>
                <c:pt idx="19">
                  <c:v>-6.5260000000000003E-4</c:v>
                </c:pt>
                <c:pt idx="20">
                  <c:v>-1.0955700000000001E-2</c:v>
                </c:pt>
                <c:pt idx="21">
                  <c:v>4.3728999999999999E-3</c:v>
                </c:pt>
                <c:pt idx="22">
                  <c:v>-4.2349999999999999E-4</c:v>
                </c:pt>
                <c:pt idx="23">
                  <c:v>1.8546999999999999E-3</c:v>
                </c:pt>
                <c:pt idx="24">
                  <c:v>5.0473999999999996E-3</c:v>
                </c:pt>
                <c:pt idx="25">
                  <c:v>1.44844E-2</c:v>
                </c:pt>
                <c:pt idx="26">
                  <c:v>9.7646E-3</c:v>
                </c:pt>
                <c:pt idx="27">
                  <c:v>1.5266E-2</c:v>
                </c:pt>
                <c:pt idx="28">
                  <c:v>1.8930800000000001E-2</c:v>
                </c:pt>
                <c:pt idx="29">
                  <c:v>1.0258700000000001E-2</c:v>
                </c:pt>
                <c:pt idx="30">
                  <c:v>1.3336799999999999E-2</c:v>
                </c:pt>
                <c:pt idx="31">
                  <c:v>1.69471E-2</c:v>
                </c:pt>
                <c:pt idx="32">
                  <c:v>2.5190299999999999E-2</c:v>
                </c:pt>
                <c:pt idx="33">
                  <c:v>1.81283E-2</c:v>
                </c:pt>
                <c:pt idx="34">
                  <c:v>1.1591799999999999E-2</c:v>
                </c:pt>
                <c:pt idx="35">
                  <c:v>1.5887700000000001E-2</c:v>
                </c:pt>
                <c:pt idx="36">
                  <c:v>1.45822E-2</c:v>
                </c:pt>
                <c:pt idx="37">
                  <c:v>7.3041E-3</c:v>
                </c:pt>
                <c:pt idx="38">
                  <c:v>1.2903599999999999E-2</c:v>
                </c:pt>
                <c:pt idx="39">
                  <c:v>1.9134600000000002E-2</c:v>
                </c:pt>
                <c:pt idx="40">
                  <c:v>1.3900600000000001E-2</c:v>
                </c:pt>
                <c:pt idx="41">
                  <c:v>1.4684300000000001E-2</c:v>
                </c:pt>
                <c:pt idx="42">
                  <c:v>2.1388899999999999E-2</c:v>
                </c:pt>
                <c:pt idx="43">
                  <c:v>1.40366E-2</c:v>
                </c:pt>
                <c:pt idx="44">
                  <c:v>1.4614800000000001E-2</c:v>
                </c:pt>
                <c:pt idx="45">
                  <c:v>1.7582E-2</c:v>
                </c:pt>
                <c:pt idx="46">
                  <c:v>2.1242500000000001E-2</c:v>
                </c:pt>
                <c:pt idx="47">
                  <c:v>1.89105E-2</c:v>
                </c:pt>
                <c:pt idx="48">
                  <c:v>1.8711200000000001E-2</c:v>
                </c:pt>
                <c:pt idx="49">
                  <c:v>2.5766899999999999E-2</c:v>
                </c:pt>
                <c:pt idx="50">
                  <c:v>2.0964799999999999E-2</c:v>
                </c:pt>
                <c:pt idx="51">
                  <c:v>2.5339299999999999E-2</c:v>
                </c:pt>
                <c:pt idx="52">
                  <c:v>2.9815899999999999E-2</c:v>
                </c:pt>
                <c:pt idx="53">
                  <c:v>2.3193200000000001E-2</c:v>
                </c:pt>
                <c:pt idx="54">
                  <c:v>2.2001300000000001E-2</c:v>
                </c:pt>
                <c:pt idx="55">
                  <c:v>2.2898600000000002E-2</c:v>
                </c:pt>
                <c:pt idx="56">
                  <c:v>2.0594399999999999E-2</c:v>
                </c:pt>
                <c:pt idx="57">
                  <c:v>1.8859600000000001E-2</c:v>
                </c:pt>
                <c:pt idx="58">
                  <c:v>2.15038E-2</c:v>
                </c:pt>
                <c:pt idx="59">
                  <c:v>2.3470600000000001E-2</c:v>
                </c:pt>
                <c:pt idx="60">
                  <c:v>2.4441299999999999E-2</c:v>
                </c:pt>
                <c:pt idx="61">
                  <c:v>2.0014299999999999E-2</c:v>
                </c:pt>
                <c:pt idx="62">
                  <c:v>2.4373599999999999E-2</c:v>
                </c:pt>
                <c:pt idx="63">
                  <c:v>1.84122E-2</c:v>
                </c:pt>
                <c:pt idx="64">
                  <c:v>2.01491E-2</c:v>
                </c:pt>
                <c:pt idx="65">
                  <c:v>2.6105900000000001E-2</c:v>
                </c:pt>
                <c:pt idx="66">
                  <c:v>2.96978E-2</c:v>
                </c:pt>
                <c:pt idx="67">
                  <c:v>2.7338299999999999E-2</c:v>
                </c:pt>
                <c:pt idx="68">
                  <c:v>2.4548E-2</c:v>
                </c:pt>
                <c:pt idx="69">
                  <c:v>3.0367000000000002E-2</c:v>
                </c:pt>
                <c:pt idx="70">
                  <c:v>2.85223E-2</c:v>
                </c:pt>
                <c:pt idx="71">
                  <c:v>3.2199800000000001E-2</c:v>
                </c:pt>
                <c:pt idx="72">
                  <c:v>3.1444199999999999E-2</c:v>
                </c:pt>
                <c:pt idx="73">
                  <c:v>2.8619499999999999E-2</c:v>
                </c:pt>
                <c:pt idx="74">
                  <c:v>2.4830000000000001E-2</c:v>
                </c:pt>
                <c:pt idx="75">
                  <c:v>2.6574E-2</c:v>
                </c:pt>
                <c:pt idx="76">
                  <c:v>2.0595800000000001E-2</c:v>
                </c:pt>
                <c:pt idx="77">
                  <c:v>2.46392E-2</c:v>
                </c:pt>
                <c:pt idx="78">
                  <c:v>1.9591399999999998E-2</c:v>
                </c:pt>
                <c:pt idx="79">
                  <c:v>2.4999299999999999E-2</c:v>
                </c:pt>
                <c:pt idx="80">
                  <c:v>2.7663199999999999E-2</c:v>
                </c:pt>
                <c:pt idx="81">
                  <c:v>2.3795199999999999E-2</c:v>
                </c:pt>
                <c:pt idx="82">
                  <c:v>2.9502E-2</c:v>
                </c:pt>
                <c:pt idx="83">
                  <c:v>2.3132900000000001E-2</c:v>
                </c:pt>
                <c:pt idx="84">
                  <c:v>2.0402199999999999E-2</c:v>
                </c:pt>
                <c:pt idx="85">
                  <c:v>2.0406500000000001E-2</c:v>
                </c:pt>
                <c:pt idx="86">
                  <c:v>1.7329799999999999E-2</c:v>
                </c:pt>
                <c:pt idx="87">
                  <c:v>1.8921500000000001E-2</c:v>
                </c:pt>
                <c:pt idx="88">
                  <c:v>1.8580099999999999E-2</c:v>
                </c:pt>
                <c:pt idx="89">
                  <c:v>2.06527E-2</c:v>
                </c:pt>
                <c:pt idx="90">
                  <c:v>2.2783399999999999E-2</c:v>
                </c:pt>
                <c:pt idx="91">
                  <c:v>2.2161199999999999E-2</c:v>
                </c:pt>
                <c:pt idx="92">
                  <c:v>2.1786E-2</c:v>
                </c:pt>
                <c:pt idx="93">
                  <c:v>2.2479300000000001E-2</c:v>
                </c:pt>
                <c:pt idx="94">
                  <c:v>1.7402500000000001E-2</c:v>
                </c:pt>
                <c:pt idx="95">
                  <c:v>2.36542E-2</c:v>
                </c:pt>
                <c:pt idx="96">
                  <c:v>1.3967500000000001E-2</c:v>
                </c:pt>
                <c:pt idx="97">
                  <c:v>2.2049800000000001E-2</c:v>
                </c:pt>
                <c:pt idx="98">
                  <c:v>2.6416499999999999E-2</c:v>
                </c:pt>
                <c:pt idx="99">
                  <c:v>2.27254E-2</c:v>
                </c:pt>
                <c:pt idx="100">
                  <c:v>3.0645700000000001E-2</c:v>
                </c:pt>
                <c:pt idx="101">
                  <c:v>2.5633400000000001E-2</c:v>
                </c:pt>
                <c:pt idx="102">
                  <c:v>2.1027899999999999E-2</c:v>
                </c:pt>
                <c:pt idx="103">
                  <c:v>1.7066399999999999E-2</c:v>
                </c:pt>
                <c:pt idx="104">
                  <c:v>1.7607600000000001E-2</c:v>
                </c:pt>
                <c:pt idx="105">
                  <c:v>1.5629400000000002E-2</c:v>
                </c:pt>
                <c:pt idx="106">
                  <c:v>1.8223E-2</c:v>
                </c:pt>
                <c:pt idx="107">
                  <c:v>1.7291000000000001E-2</c:v>
                </c:pt>
                <c:pt idx="108">
                  <c:v>2.81794E-2</c:v>
                </c:pt>
                <c:pt idx="109">
                  <c:v>2.7888199999999998E-2</c:v>
                </c:pt>
                <c:pt idx="110">
                  <c:v>2.6373400000000002E-2</c:v>
                </c:pt>
                <c:pt idx="111">
                  <c:v>2.5965800000000001E-2</c:v>
                </c:pt>
                <c:pt idx="112">
                  <c:v>1.71469E-2</c:v>
                </c:pt>
                <c:pt idx="113">
                  <c:v>2.2288700000000002E-2</c:v>
                </c:pt>
                <c:pt idx="114">
                  <c:v>2.4603400000000001E-2</c:v>
                </c:pt>
                <c:pt idx="115">
                  <c:v>2.90231E-2</c:v>
                </c:pt>
                <c:pt idx="116">
                  <c:v>2.72804E-2</c:v>
                </c:pt>
                <c:pt idx="117">
                  <c:v>2.9137799999999998E-2</c:v>
                </c:pt>
                <c:pt idx="118">
                  <c:v>2.6760300000000001E-2</c:v>
                </c:pt>
                <c:pt idx="119">
                  <c:v>2.5554199999999999E-2</c:v>
                </c:pt>
                <c:pt idx="120">
                  <c:v>2.5714500000000001E-2</c:v>
                </c:pt>
                <c:pt idx="121">
                  <c:v>1.77299E-2</c:v>
                </c:pt>
                <c:pt idx="122">
                  <c:v>1.93364E-2</c:v>
                </c:pt>
                <c:pt idx="123">
                  <c:v>1.8149499999999999E-2</c:v>
                </c:pt>
                <c:pt idx="124">
                  <c:v>1.4881399999999999E-2</c:v>
                </c:pt>
                <c:pt idx="125">
                  <c:v>6.8439E-3</c:v>
                </c:pt>
                <c:pt idx="126">
                  <c:v>9.8385E-3</c:v>
                </c:pt>
                <c:pt idx="127">
                  <c:v>4.7796000000000002E-3</c:v>
                </c:pt>
                <c:pt idx="128">
                  <c:v>3.1692999999999999E-3</c:v>
                </c:pt>
                <c:pt idx="129">
                  <c:v>3.0595000000000002E-3</c:v>
                </c:pt>
                <c:pt idx="130">
                  <c:v>1.3878E-3</c:v>
                </c:pt>
                <c:pt idx="131">
                  <c:v>-1.8542000000000001E-3</c:v>
                </c:pt>
                <c:pt idx="132">
                  <c:v>1.0663000000000001E-3</c:v>
                </c:pt>
                <c:pt idx="133">
                  <c:v>2.5400000000000001E-5</c:v>
                </c:pt>
                <c:pt idx="134">
                  <c:v>-3.4870999999999999E-3</c:v>
                </c:pt>
                <c:pt idx="135">
                  <c:v>7.2219999999999999E-4</c:v>
                </c:pt>
                <c:pt idx="136">
                  <c:v>7.3188999999999997E-3</c:v>
                </c:pt>
                <c:pt idx="137">
                  <c:v>4.3870000000000003E-3</c:v>
                </c:pt>
                <c:pt idx="138">
                  <c:v>7.3546000000000002E-3</c:v>
                </c:pt>
                <c:pt idx="139">
                  <c:v>1.1637700000000001E-2</c:v>
                </c:pt>
                <c:pt idx="140">
                  <c:v>1.5172400000000001E-2</c:v>
                </c:pt>
                <c:pt idx="141">
                  <c:v>1.5670099999999999E-2</c:v>
                </c:pt>
                <c:pt idx="142">
                  <c:v>2.0940899999999998E-2</c:v>
                </c:pt>
                <c:pt idx="143">
                  <c:v>2.3882199999999999E-2</c:v>
                </c:pt>
                <c:pt idx="144">
                  <c:v>2.65647E-2</c:v>
                </c:pt>
                <c:pt idx="145">
                  <c:v>3.0597200000000001E-2</c:v>
                </c:pt>
                <c:pt idx="146">
                  <c:v>3.79829E-2</c:v>
                </c:pt>
                <c:pt idx="147">
                  <c:v>3.3777700000000001E-2</c:v>
                </c:pt>
                <c:pt idx="148">
                  <c:v>3.4723700000000003E-2</c:v>
                </c:pt>
                <c:pt idx="149">
                  <c:v>4.2231200000000003E-2</c:v>
                </c:pt>
                <c:pt idx="150">
                  <c:v>3.6882900000000003E-2</c:v>
                </c:pt>
                <c:pt idx="151">
                  <c:v>3.8207699999999997E-2</c:v>
                </c:pt>
                <c:pt idx="152">
                  <c:v>3.5814199999999997E-2</c:v>
                </c:pt>
                <c:pt idx="153">
                  <c:v>3.3759600000000001E-2</c:v>
                </c:pt>
                <c:pt idx="154">
                  <c:v>3.3537999999999998E-2</c:v>
                </c:pt>
                <c:pt idx="155">
                  <c:v>3.6398199999999999E-2</c:v>
                </c:pt>
                <c:pt idx="156">
                  <c:v>2.7199000000000001E-2</c:v>
                </c:pt>
                <c:pt idx="157">
                  <c:v>3.4571200000000003E-2</c:v>
                </c:pt>
                <c:pt idx="158">
                  <c:v>3.5293499999999998E-2</c:v>
                </c:pt>
                <c:pt idx="159">
                  <c:v>3.55643E-2</c:v>
                </c:pt>
                <c:pt idx="160">
                  <c:v>3.3717200000000003E-2</c:v>
                </c:pt>
                <c:pt idx="161">
                  <c:v>3.7790999999999998E-2</c:v>
                </c:pt>
                <c:pt idx="162">
                  <c:v>3.7322099999999997E-2</c:v>
                </c:pt>
                <c:pt idx="163">
                  <c:v>3.1800200000000001E-2</c:v>
                </c:pt>
                <c:pt idx="164">
                  <c:v>3.5678399999999999E-2</c:v>
                </c:pt>
                <c:pt idx="165">
                  <c:v>4.0803199999999998E-2</c:v>
                </c:pt>
                <c:pt idx="166">
                  <c:v>4.0125300000000003E-2</c:v>
                </c:pt>
                <c:pt idx="167">
                  <c:v>3.59832E-2</c:v>
                </c:pt>
                <c:pt idx="168">
                  <c:v>4.0812399999999999E-2</c:v>
                </c:pt>
                <c:pt idx="169">
                  <c:v>3.3868799999999998E-2</c:v>
                </c:pt>
                <c:pt idx="170">
                  <c:v>2.8027799999999999E-2</c:v>
                </c:pt>
                <c:pt idx="171">
                  <c:v>2.4952999999999999E-2</c:v>
                </c:pt>
                <c:pt idx="172">
                  <c:v>2.6498000000000001E-2</c:v>
                </c:pt>
                <c:pt idx="173">
                  <c:v>2.0614E-2</c:v>
                </c:pt>
                <c:pt idx="174">
                  <c:v>2.16884E-2</c:v>
                </c:pt>
                <c:pt idx="175">
                  <c:v>2.15131E-2</c:v>
                </c:pt>
                <c:pt idx="176">
                  <c:v>1.8283299999999999E-2</c:v>
                </c:pt>
                <c:pt idx="177">
                  <c:v>1.1722700000000001E-2</c:v>
                </c:pt>
                <c:pt idx="178">
                  <c:v>3.5449000000000001E-3</c:v>
                </c:pt>
                <c:pt idx="179">
                  <c:v>-2.9745000000000001E-3</c:v>
                </c:pt>
                <c:pt idx="180">
                  <c:v>-1.07215E-2</c:v>
                </c:pt>
                <c:pt idx="181">
                  <c:v>-1.72672E-2</c:v>
                </c:pt>
                <c:pt idx="182">
                  <c:v>-1.8797700000000001E-2</c:v>
                </c:pt>
                <c:pt idx="183">
                  <c:v>-1.7076500000000001E-2</c:v>
                </c:pt>
                <c:pt idx="184">
                  <c:v>-1.65725E-2</c:v>
                </c:pt>
                <c:pt idx="185">
                  <c:v>-1.8242299999999999E-2</c:v>
                </c:pt>
                <c:pt idx="186">
                  <c:v>-1.44006E-2</c:v>
                </c:pt>
                <c:pt idx="187">
                  <c:v>-9.2259999999999998E-3</c:v>
                </c:pt>
                <c:pt idx="188">
                  <c:v>-8.8684000000000002E-3</c:v>
                </c:pt>
                <c:pt idx="189">
                  <c:v>-7.1843000000000002E-3</c:v>
                </c:pt>
                <c:pt idx="190">
                  <c:v>-1.9624999999999998E-3</c:v>
                </c:pt>
                <c:pt idx="191">
                  <c:v>6.0480000000000004E-3</c:v>
                </c:pt>
                <c:pt idx="192">
                  <c:v>2.0706100000000002E-2</c:v>
                </c:pt>
                <c:pt idx="193">
                  <c:v>2.8338200000000001E-2</c:v>
                </c:pt>
                <c:pt idx="194">
                  <c:v>3.2845399999999997E-2</c:v>
                </c:pt>
                <c:pt idx="195">
                  <c:v>3.7880499999999998E-2</c:v>
                </c:pt>
                <c:pt idx="196">
                  <c:v>3.9121799999999998E-2</c:v>
                </c:pt>
                <c:pt idx="197">
                  <c:v>3.7584199999999998E-2</c:v>
                </c:pt>
                <c:pt idx="198">
                  <c:v>3.7243600000000002E-2</c:v>
                </c:pt>
                <c:pt idx="199">
                  <c:v>3.4661499999999998E-2</c:v>
                </c:pt>
                <c:pt idx="200">
                  <c:v>3.3542299999999997E-2</c:v>
                </c:pt>
                <c:pt idx="201">
                  <c:v>3.3622800000000001E-2</c:v>
                </c:pt>
                <c:pt idx="202">
                  <c:v>3.6758600000000002E-2</c:v>
                </c:pt>
                <c:pt idx="203">
                  <c:v>3.6208400000000002E-2</c:v>
                </c:pt>
                <c:pt idx="204">
                  <c:v>2.8924499999999999E-2</c:v>
                </c:pt>
                <c:pt idx="205">
                  <c:v>3.04544E-2</c:v>
                </c:pt>
                <c:pt idx="206">
                  <c:v>3.2085000000000002E-2</c:v>
                </c:pt>
                <c:pt idx="207">
                  <c:v>3.22905E-2</c:v>
                </c:pt>
                <c:pt idx="208">
                  <c:v>3.33356E-2</c:v>
                </c:pt>
                <c:pt idx="209">
                  <c:v>3.8345600000000001E-2</c:v>
                </c:pt>
                <c:pt idx="210">
                  <c:v>3.3571700000000003E-2</c:v>
                </c:pt>
                <c:pt idx="211">
                  <c:v>3.6066899999999999E-2</c:v>
                </c:pt>
                <c:pt idx="212">
                  <c:v>3.95748E-2</c:v>
                </c:pt>
                <c:pt idx="213">
                  <c:v>4.2319200000000001E-2</c:v>
                </c:pt>
                <c:pt idx="214">
                  <c:v>4.6042800000000002E-2</c:v>
                </c:pt>
                <c:pt idx="215">
                  <c:v>4.79049E-2</c:v>
                </c:pt>
                <c:pt idx="216">
                  <c:v>4.9550799999999999E-2</c:v>
                </c:pt>
                <c:pt idx="217">
                  <c:v>4.6235400000000003E-2</c:v>
                </c:pt>
                <c:pt idx="218">
                  <c:v>4.3465299999999998E-2</c:v>
                </c:pt>
                <c:pt idx="219">
                  <c:v>4.5173199999999997E-2</c:v>
                </c:pt>
                <c:pt idx="220">
                  <c:v>4.37583E-2</c:v>
                </c:pt>
                <c:pt idx="221">
                  <c:v>4.7673399999999998E-2</c:v>
                </c:pt>
                <c:pt idx="222">
                  <c:v>4.3503800000000002E-2</c:v>
                </c:pt>
                <c:pt idx="223">
                  <c:v>4.3162699999999998E-2</c:v>
                </c:pt>
                <c:pt idx="224">
                  <c:v>4.2803800000000003E-2</c:v>
                </c:pt>
                <c:pt idx="225">
                  <c:v>4.3857199999999999E-2</c:v>
                </c:pt>
                <c:pt idx="226">
                  <c:v>3.9718000000000003E-2</c:v>
                </c:pt>
                <c:pt idx="227">
                  <c:v>3.6937499999999998E-2</c:v>
                </c:pt>
                <c:pt idx="228">
                  <c:v>3.7760599999999998E-2</c:v>
                </c:pt>
                <c:pt idx="229">
                  <c:v>4.0309400000000002E-2</c:v>
                </c:pt>
                <c:pt idx="230">
                  <c:v>3.9311899999999997E-2</c:v>
                </c:pt>
                <c:pt idx="231">
                  <c:v>2.8398E-2</c:v>
                </c:pt>
                <c:pt idx="232">
                  <c:v>2.6751899999999999E-2</c:v>
                </c:pt>
                <c:pt idx="233">
                  <c:v>2.42467E-2</c:v>
                </c:pt>
                <c:pt idx="234">
                  <c:v>3.0346600000000001E-2</c:v>
                </c:pt>
                <c:pt idx="235">
                  <c:v>2.43179E-2</c:v>
                </c:pt>
                <c:pt idx="236">
                  <c:v>2.7619700000000001E-2</c:v>
                </c:pt>
                <c:pt idx="237">
                  <c:v>2.33803E-2</c:v>
                </c:pt>
                <c:pt idx="238">
                  <c:v>2.1428900000000001E-2</c:v>
                </c:pt>
                <c:pt idx="239">
                  <c:v>2.4103099999999999E-2</c:v>
                </c:pt>
                <c:pt idx="240">
                  <c:v>1.9714499999999999E-2</c:v>
                </c:pt>
                <c:pt idx="241">
                  <c:v>1.6943099999999999E-2</c:v>
                </c:pt>
                <c:pt idx="242">
                  <c:v>1.25203E-2</c:v>
                </c:pt>
                <c:pt idx="243">
                  <c:v>1.1518499999999999E-2</c:v>
                </c:pt>
                <c:pt idx="244">
                  <c:v>6.2442000000000001E-3</c:v>
                </c:pt>
                <c:pt idx="245">
                  <c:v>3.04E-5</c:v>
                </c:pt>
                <c:pt idx="246">
                  <c:v>-2.1210999999999999E-3</c:v>
                </c:pt>
                <c:pt idx="247">
                  <c:v>4.8589999999999999E-4</c:v>
                </c:pt>
                <c:pt idx="248">
                  <c:v>-2.6475000000000001E-3</c:v>
                </c:pt>
                <c:pt idx="249">
                  <c:v>-8.7520000000000002E-4</c:v>
                </c:pt>
                <c:pt idx="250">
                  <c:v>-2.9119999999999998E-4</c:v>
                </c:pt>
                <c:pt idx="251">
                  <c:v>-2.9919999999999999E-3</c:v>
                </c:pt>
                <c:pt idx="252">
                  <c:v>7.6090000000000001E-4</c:v>
                </c:pt>
                <c:pt idx="253">
                  <c:v>1.9601000000000002E-3</c:v>
                </c:pt>
                <c:pt idx="254">
                  <c:v>8.6046999999999998E-3</c:v>
                </c:pt>
                <c:pt idx="255">
                  <c:v>1.8370899999999999E-2</c:v>
                </c:pt>
                <c:pt idx="256">
                  <c:v>2.1254200000000001E-2</c:v>
                </c:pt>
                <c:pt idx="257">
                  <c:v>1.6375799999999999E-2</c:v>
                </c:pt>
                <c:pt idx="258">
                  <c:v>1.9201200000000002E-2</c:v>
                </c:pt>
                <c:pt idx="259">
                  <c:v>1.88719E-2</c:v>
                </c:pt>
                <c:pt idx="260">
                  <c:v>9.9618999999999992E-3</c:v>
                </c:pt>
                <c:pt idx="261">
                  <c:v>1.0683E-2</c:v>
                </c:pt>
                <c:pt idx="262">
                  <c:v>6.6502999999999996E-3</c:v>
                </c:pt>
                <c:pt idx="263">
                  <c:v>1.104E-4</c:v>
                </c:pt>
                <c:pt idx="264">
                  <c:v>-2.6312000000000002E-3</c:v>
                </c:pt>
                <c:pt idx="265">
                  <c:v>-4.2817999999999997E-3</c:v>
                </c:pt>
                <c:pt idx="266">
                  <c:v>-8.9390000000000008E-3</c:v>
                </c:pt>
                <c:pt idx="267">
                  <c:v>-1.46453E-2</c:v>
                </c:pt>
                <c:pt idx="268">
                  <c:v>-9.2233000000000002E-3</c:v>
                </c:pt>
                <c:pt idx="269">
                  <c:v>-7.5275999999999997E-3</c:v>
                </c:pt>
                <c:pt idx="270">
                  <c:v>-1.19174E-2</c:v>
                </c:pt>
                <c:pt idx="271">
                  <c:v>-1.0487700000000001E-2</c:v>
                </c:pt>
                <c:pt idx="272">
                  <c:v>-5.5963999999999996E-3</c:v>
                </c:pt>
                <c:pt idx="273">
                  <c:v>-1.15862E-2</c:v>
                </c:pt>
                <c:pt idx="274">
                  <c:v>-1.09274E-2</c:v>
                </c:pt>
                <c:pt idx="275">
                  <c:v>-6.1517999999999998E-3</c:v>
                </c:pt>
                <c:pt idx="276">
                  <c:v>-5.3264000000000002E-3</c:v>
                </c:pt>
                <c:pt idx="277">
                  <c:v>-6.7460999999999997E-3</c:v>
                </c:pt>
                <c:pt idx="278">
                  <c:v>-4.9462000000000004E-3</c:v>
                </c:pt>
                <c:pt idx="279">
                  <c:v>-1.607E-4</c:v>
                </c:pt>
                <c:pt idx="280">
                  <c:v>-4.7345E-3</c:v>
                </c:pt>
                <c:pt idx="281">
                  <c:v>1.095E-2</c:v>
                </c:pt>
                <c:pt idx="282">
                  <c:v>1.72374E-2</c:v>
                </c:pt>
                <c:pt idx="283">
                  <c:v>1.9822699999999999E-2</c:v>
                </c:pt>
                <c:pt idx="284">
                  <c:v>2.5245199999999999E-2</c:v>
                </c:pt>
                <c:pt idx="285">
                  <c:v>2.84634E-2</c:v>
                </c:pt>
                <c:pt idx="286">
                  <c:v>3.6494100000000002E-2</c:v>
                </c:pt>
                <c:pt idx="287">
                  <c:v>4.0027500000000001E-2</c:v>
                </c:pt>
                <c:pt idx="288">
                  <c:v>4.0741800000000002E-2</c:v>
                </c:pt>
                <c:pt idx="289">
                  <c:v>4.7785300000000003E-2</c:v>
                </c:pt>
                <c:pt idx="290">
                  <c:v>4.8276300000000001E-2</c:v>
                </c:pt>
                <c:pt idx="291">
                  <c:v>4.7971100000000003E-2</c:v>
                </c:pt>
                <c:pt idx="292">
                  <c:v>5.5709399999999999E-2</c:v>
                </c:pt>
                <c:pt idx="293">
                  <c:v>4.9268100000000002E-2</c:v>
                </c:pt>
                <c:pt idx="294">
                  <c:v>4.1765499999999997E-2</c:v>
                </c:pt>
                <c:pt idx="295">
                  <c:v>3.4987400000000002E-2</c:v>
                </c:pt>
                <c:pt idx="296">
                  <c:v>3.40535E-2</c:v>
                </c:pt>
                <c:pt idx="297">
                  <c:v>3.5270799999999998E-2</c:v>
                </c:pt>
                <c:pt idx="298">
                  <c:v>3.1568499999999999E-2</c:v>
                </c:pt>
                <c:pt idx="299">
                  <c:v>3.1331299999999999E-2</c:v>
                </c:pt>
                <c:pt idx="300">
                  <c:v>3.0048200000000001E-2</c:v>
                </c:pt>
                <c:pt idx="301">
                  <c:v>2.63041E-2</c:v>
                </c:pt>
                <c:pt idx="302">
                  <c:v>2.90669E-2</c:v>
                </c:pt>
                <c:pt idx="303">
                  <c:v>2.4919500000000001E-2</c:v>
                </c:pt>
                <c:pt idx="304">
                  <c:v>1.6531500000000001E-2</c:v>
                </c:pt>
                <c:pt idx="305">
                  <c:v>8.6560000000000005E-3</c:v>
                </c:pt>
                <c:pt idx="306">
                  <c:v>1.30128E-2</c:v>
                </c:pt>
                <c:pt idx="307">
                  <c:v>1.8371499999999999E-2</c:v>
                </c:pt>
                <c:pt idx="308">
                  <c:v>2.05422E-2</c:v>
                </c:pt>
                <c:pt idx="309">
                  <c:v>2.0910999999999999E-2</c:v>
                </c:pt>
                <c:pt idx="310">
                  <c:v>1.92032E-2</c:v>
                </c:pt>
                <c:pt idx="311">
                  <c:v>1.8762399999999999E-2</c:v>
                </c:pt>
                <c:pt idx="312">
                  <c:v>2.4317499999999999E-2</c:v>
                </c:pt>
                <c:pt idx="313">
                  <c:v>1.80658E-2</c:v>
                </c:pt>
                <c:pt idx="314">
                  <c:v>1.7272800000000001E-2</c:v>
                </c:pt>
                <c:pt idx="315">
                  <c:v>1.8852399999999998E-2</c:v>
                </c:pt>
                <c:pt idx="316">
                  <c:v>2.0171700000000001E-2</c:v>
                </c:pt>
                <c:pt idx="317">
                  <c:v>2.88343E-2</c:v>
                </c:pt>
                <c:pt idx="318">
                  <c:v>2.8116100000000002E-2</c:v>
                </c:pt>
                <c:pt idx="319">
                  <c:v>2.7265500000000002E-2</c:v>
                </c:pt>
                <c:pt idx="320">
                  <c:v>2.25531E-2</c:v>
                </c:pt>
                <c:pt idx="321">
                  <c:v>2.2494799999999999E-2</c:v>
                </c:pt>
                <c:pt idx="322">
                  <c:v>2.28504E-2</c:v>
                </c:pt>
                <c:pt idx="323">
                  <c:v>2.3212799999999999E-2</c:v>
                </c:pt>
                <c:pt idx="324">
                  <c:v>1.8973799999999999E-2</c:v>
                </c:pt>
                <c:pt idx="325">
                  <c:v>2.5599199999999999E-2</c:v>
                </c:pt>
                <c:pt idx="326">
                  <c:v>2.3622500000000001E-2</c:v>
                </c:pt>
                <c:pt idx="327">
                  <c:v>2.6084900000000001E-2</c:v>
                </c:pt>
                <c:pt idx="328">
                  <c:v>3.0662999999999999E-2</c:v>
                </c:pt>
                <c:pt idx="329">
                  <c:v>2.4366599999999999E-2</c:v>
                </c:pt>
                <c:pt idx="330">
                  <c:v>2.57171E-2</c:v>
                </c:pt>
                <c:pt idx="331">
                  <c:v>2.76508E-2</c:v>
                </c:pt>
                <c:pt idx="332">
                  <c:v>2.5652899999999999E-2</c:v>
                </c:pt>
                <c:pt idx="333">
                  <c:v>2.72868E-2</c:v>
                </c:pt>
                <c:pt idx="334">
                  <c:v>2.7427E-2</c:v>
                </c:pt>
                <c:pt idx="335">
                  <c:v>2.7680400000000001E-2</c:v>
                </c:pt>
                <c:pt idx="336">
                  <c:v>2.76063E-2</c:v>
                </c:pt>
                <c:pt idx="337">
                  <c:v>2.6694900000000001E-2</c:v>
                </c:pt>
                <c:pt idx="338">
                  <c:v>2.3597900000000002E-2</c:v>
                </c:pt>
                <c:pt idx="339">
                  <c:v>2.5547E-2</c:v>
                </c:pt>
                <c:pt idx="340">
                  <c:v>1.65253E-2</c:v>
                </c:pt>
                <c:pt idx="341">
                  <c:v>2.3885E-2</c:v>
                </c:pt>
                <c:pt idx="342">
                  <c:v>2.15388E-2</c:v>
                </c:pt>
                <c:pt idx="343">
                  <c:v>1.9680300000000001E-2</c:v>
                </c:pt>
                <c:pt idx="344">
                  <c:v>2.1672299999999999E-2</c:v>
                </c:pt>
                <c:pt idx="345">
                  <c:v>2.0797699999999999E-2</c:v>
                </c:pt>
                <c:pt idx="346">
                  <c:v>2.2862400000000001E-2</c:v>
                </c:pt>
                <c:pt idx="347">
                  <c:v>2.0308799999999998E-2</c:v>
                </c:pt>
                <c:pt idx="348">
                  <c:v>2.3610699999999998E-2</c:v>
                </c:pt>
                <c:pt idx="349">
                  <c:v>2.23152E-2</c:v>
                </c:pt>
                <c:pt idx="350">
                  <c:v>2.61757E-2</c:v>
                </c:pt>
                <c:pt idx="351">
                  <c:v>2.13432E-2</c:v>
                </c:pt>
                <c:pt idx="352">
                  <c:v>2.4559899999999999E-2</c:v>
                </c:pt>
                <c:pt idx="353">
                  <c:v>2.1674599999999999E-2</c:v>
                </c:pt>
                <c:pt idx="354">
                  <c:v>2.0962999999999999E-2</c:v>
                </c:pt>
                <c:pt idx="355">
                  <c:v>2.05843E-2</c:v>
                </c:pt>
                <c:pt idx="356">
                  <c:v>1.73203E-2</c:v>
                </c:pt>
                <c:pt idx="357">
                  <c:v>1.6802399999999999E-2</c:v>
                </c:pt>
                <c:pt idx="358">
                  <c:v>1.56072E-2</c:v>
                </c:pt>
                <c:pt idx="359">
                  <c:v>1.4866000000000001E-2</c:v>
                </c:pt>
                <c:pt idx="360">
                  <c:v>2.0332800000000002E-2</c:v>
                </c:pt>
                <c:pt idx="361">
                  <c:v>1.95503E-2</c:v>
                </c:pt>
                <c:pt idx="362">
                  <c:v>1.8637500000000001E-2</c:v>
                </c:pt>
                <c:pt idx="363">
                  <c:v>1.49876E-2</c:v>
                </c:pt>
                <c:pt idx="364">
                  <c:v>1.75236E-2</c:v>
                </c:pt>
                <c:pt idx="365">
                  <c:v>1.33285E-2</c:v>
                </c:pt>
                <c:pt idx="366">
                  <c:v>1.13899E-2</c:v>
                </c:pt>
                <c:pt idx="367">
                  <c:v>9.7488000000000002E-3</c:v>
                </c:pt>
                <c:pt idx="368">
                  <c:v>9.9697999999999991E-3</c:v>
                </c:pt>
                <c:pt idx="369">
                  <c:v>8.1221000000000002E-3</c:v>
                </c:pt>
                <c:pt idx="370">
                  <c:v>3.3414999999999999E-3</c:v>
                </c:pt>
                <c:pt idx="371">
                  <c:v>3.4881000000000001E-3</c:v>
                </c:pt>
                <c:pt idx="372">
                  <c:v>-9.5817000000000003E-3</c:v>
                </c:pt>
                <c:pt idx="373">
                  <c:v>-1.09526E-2</c:v>
                </c:pt>
                <c:pt idx="374">
                  <c:v>-1.3011399999999999E-2</c:v>
                </c:pt>
                <c:pt idx="375">
                  <c:v>-6.2515000000000001E-3</c:v>
                </c:pt>
                <c:pt idx="376">
                  <c:v>-1.43599E-2</c:v>
                </c:pt>
                <c:pt idx="377">
                  <c:v>-1.1295700000000001E-2</c:v>
                </c:pt>
                <c:pt idx="378">
                  <c:v>-1.04537E-2</c:v>
                </c:pt>
                <c:pt idx="379">
                  <c:v>-1.1094100000000001E-2</c:v>
                </c:pt>
                <c:pt idx="380">
                  <c:v>-5.0285E-3</c:v>
                </c:pt>
                <c:pt idx="381">
                  <c:v>-6.2091000000000004E-3</c:v>
                </c:pt>
                <c:pt idx="382">
                  <c:v>-4.5306000000000001E-3</c:v>
                </c:pt>
                <c:pt idx="383">
                  <c:v>-6.5544000000000002E-3</c:v>
                </c:pt>
                <c:pt idx="384">
                  <c:v>3.2220000000000003E-4</c:v>
                </c:pt>
                <c:pt idx="385">
                  <c:v>-1.7E-5</c:v>
                </c:pt>
                <c:pt idx="386">
                  <c:v>4.1818000000000003E-3</c:v>
                </c:pt>
                <c:pt idx="387">
                  <c:v>2.6840000000000002E-3</c:v>
                </c:pt>
                <c:pt idx="388">
                  <c:v>7.9614999999999998E-3</c:v>
                </c:pt>
                <c:pt idx="389">
                  <c:v>6.6305000000000001E-3</c:v>
                </c:pt>
                <c:pt idx="390">
                  <c:v>9.7389999999999994E-3</c:v>
                </c:pt>
                <c:pt idx="391">
                  <c:v>1.14228E-2</c:v>
                </c:pt>
                <c:pt idx="392">
                  <c:v>6.7159999999999997E-3</c:v>
                </c:pt>
                <c:pt idx="393">
                  <c:v>7.0289000000000003E-3</c:v>
                </c:pt>
                <c:pt idx="394">
                  <c:v>9.3912000000000006E-3</c:v>
                </c:pt>
                <c:pt idx="395">
                  <c:v>1.3033599999999999E-2</c:v>
                </c:pt>
                <c:pt idx="396">
                  <c:v>9.2983000000000007E-3</c:v>
                </c:pt>
                <c:pt idx="397">
                  <c:v>1.29254E-2</c:v>
                </c:pt>
                <c:pt idx="398">
                  <c:v>1.1833E-2</c:v>
                </c:pt>
                <c:pt idx="399">
                  <c:v>8.8494000000000003E-3</c:v>
                </c:pt>
                <c:pt idx="400">
                  <c:v>1.4699E-2</c:v>
                </c:pt>
                <c:pt idx="401">
                  <c:v>1.5799799999999999E-2</c:v>
                </c:pt>
                <c:pt idx="402">
                  <c:v>1.4775099999999999E-2</c:v>
                </c:pt>
                <c:pt idx="403">
                  <c:v>1.70838E-2</c:v>
                </c:pt>
                <c:pt idx="404">
                  <c:v>1.5448099999999999E-2</c:v>
                </c:pt>
                <c:pt idx="405">
                  <c:v>1.8503200000000001E-2</c:v>
                </c:pt>
                <c:pt idx="406">
                  <c:v>1.9289000000000001E-2</c:v>
                </c:pt>
                <c:pt idx="407">
                  <c:v>2.0731599999999999E-2</c:v>
                </c:pt>
                <c:pt idx="408">
                  <c:v>2.42788E-2</c:v>
                </c:pt>
                <c:pt idx="409">
                  <c:v>2.3567399999999999E-2</c:v>
                </c:pt>
                <c:pt idx="410">
                  <c:v>1.99762E-2</c:v>
                </c:pt>
                <c:pt idx="411">
                  <c:v>2.3570000000000001E-2</c:v>
                </c:pt>
                <c:pt idx="412">
                  <c:v>2.2886400000000001E-2</c:v>
                </c:pt>
                <c:pt idx="413">
                  <c:v>1.9486199999999999E-2</c:v>
                </c:pt>
                <c:pt idx="414">
                  <c:v>1.8585999999999998E-2</c:v>
                </c:pt>
                <c:pt idx="415">
                  <c:v>2.0569899999999999E-2</c:v>
                </c:pt>
                <c:pt idx="416">
                  <c:v>2.5988399999999998E-2</c:v>
                </c:pt>
                <c:pt idx="417">
                  <c:v>2.7221599999999999E-2</c:v>
                </c:pt>
                <c:pt idx="418">
                  <c:v>2.7622600000000001E-2</c:v>
                </c:pt>
                <c:pt idx="419">
                  <c:v>2.6814500000000002E-2</c:v>
                </c:pt>
                <c:pt idx="420">
                  <c:v>2.2112699999999999E-2</c:v>
                </c:pt>
                <c:pt idx="421">
                  <c:v>2.3278699999999999E-2</c:v>
                </c:pt>
                <c:pt idx="422">
                  <c:v>2.4809299999999999E-2</c:v>
                </c:pt>
                <c:pt idx="423">
                  <c:v>2.1710699999999999E-2</c:v>
                </c:pt>
                <c:pt idx="424">
                  <c:v>1.26725E-2</c:v>
                </c:pt>
                <c:pt idx="425">
                  <c:v>1.53954E-2</c:v>
                </c:pt>
                <c:pt idx="426">
                  <c:v>1.7195599999999998E-2</c:v>
                </c:pt>
                <c:pt idx="427">
                  <c:v>1.2242400000000001E-2</c:v>
                </c:pt>
                <c:pt idx="428">
                  <c:v>1.1690799999999999E-2</c:v>
                </c:pt>
                <c:pt idx="429">
                  <c:v>1.0281E-2</c:v>
                </c:pt>
                <c:pt idx="430">
                  <c:v>5.3968999999999996E-3</c:v>
                </c:pt>
                <c:pt idx="431">
                  <c:v>2.9426000000000001E-3</c:v>
                </c:pt>
                <c:pt idx="432">
                  <c:v>3.7060000000000001E-3</c:v>
                </c:pt>
                <c:pt idx="433">
                  <c:v>5.6912999999999998E-3</c:v>
                </c:pt>
                <c:pt idx="434">
                  <c:v>7.2585999999999996E-3</c:v>
                </c:pt>
                <c:pt idx="435">
                  <c:v>8.3957000000000007E-3</c:v>
                </c:pt>
                <c:pt idx="436">
                  <c:v>1.4651900000000001E-2</c:v>
                </c:pt>
                <c:pt idx="437">
                  <c:v>1.6703900000000001E-2</c:v>
                </c:pt>
                <c:pt idx="438">
                  <c:v>1.7073100000000001E-2</c:v>
                </c:pt>
                <c:pt idx="439">
                  <c:v>1.8582000000000001E-2</c:v>
                </c:pt>
                <c:pt idx="440">
                  <c:v>1.9203600000000001E-2</c:v>
                </c:pt>
                <c:pt idx="441">
                  <c:v>1.9954099999999999E-2</c:v>
                </c:pt>
                <c:pt idx="442">
                  <c:v>2.0632999999999999E-2</c:v>
                </c:pt>
                <c:pt idx="443">
                  <c:v>2.21604E-2</c:v>
                </c:pt>
                <c:pt idx="444">
                  <c:v>2.5358599999999999E-2</c:v>
                </c:pt>
                <c:pt idx="445">
                  <c:v>2.11638E-2</c:v>
                </c:pt>
                <c:pt idx="446">
                  <c:v>2.4066000000000001E-2</c:v>
                </c:pt>
                <c:pt idx="447">
                  <c:v>2.49933E-2</c:v>
                </c:pt>
                <c:pt idx="448">
                  <c:v>2.55062E-2</c:v>
                </c:pt>
                <c:pt idx="449">
                  <c:v>2.21955E-2</c:v>
                </c:pt>
                <c:pt idx="450">
                  <c:v>2.2647199999999999E-2</c:v>
                </c:pt>
                <c:pt idx="451">
                  <c:v>2.2316200000000001E-2</c:v>
                </c:pt>
                <c:pt idx="452">
                  <c:v>1.9469E-2</c:v>
                </c:pt>
                <c:pt idx="453">
                  <c:v>1.78982E-2</c:v>
                </c:pt>
                <c:pt idx="454">
                  <c:v>2.2556E-2</c:v>
                </c:pt>
                <c:pt idx="455">
                  <c:v>2.2047600000000001E-2</c:v>
                </c:pt>
                <c:pt idx="456">
                  <c:v>1.8924699999999999E-2</c:v>
                </c:pt>
                <c:pt idx="457">
                  <c:v>1.9556E-2</c:v>
                </c:pt>
                <c:pt idx="458">
                  <c:v>1.49196E-2</c:v>
                </c:pt>
                <c:pt idx="459">
                  <c:v>1.59978E-2</c:v>
                </c:pt>
                <c:pt idx="460">
                  <c:v>1.4374700000000001E-2</c:v>
                </c:pt>
                <c:pt idx="461">
                  <c:v>1.41563E-2</c:v>
                </c:pt>
                <c:pt idx="462">
                  <c:v>1.1608200000000001E-2</c:v>
                </c:pt>
                <c:pt idx="463">
                  <c:v>1.06146E-2</c:v>
                </c:pt>
                <c:pt idx="464">
                  <c:v>1.5128600000000001E-2</c:v>
                </c:pt>
                <c:pt idx="465">
                  <c:v>1.39807E-2</c:v>
                </c:pt>
                <c:pt idx="466">
                  <c:v>1.24528E-2</c:v>
                </c:pt>
                <c:pt idx="467">
                  <c:v>1.47154E-2</c:v>
                </c:pt>
                <c:pt idx="468">
                  <c:v>1.7601700000000001E-2</c:v>
                </c:pt>
                <c:pt idx="469">
                  <c:v>1.5664299999999999E-2</c:v>
                </c:pt>
                <c:pt idx="470">
                  <c:v>1.63056E-2</c:v>
                </c:pt>
                <c:pt idx="471">
                  <c:v>1.3306999999999999E-2</c:v>
                </c:pt>
                <c:pt idx="472">
                  <c:v>1.51228E-2</c:v>
                </c:pt>
                <c:pt idx="473">
                  <c:v>1.6259800000000001E-2</c:v>
                </c:pt>
                <c:pt idx="474">
                  <c:v>1.58762E-2</c:v>
                </c:pt>
                <c:pt idx="475">
                  <c:v>1.6751700000000001E-2</c:v>
                </c:pt>
                <c:pt idx="476">
                  <c:v>1.30393E-2</c:v>
                </c:pt>
                <c:pt idx="477">
                  <c:v>1.51062E-2</c:v>
                </c:pt>
                <c:pt idx="478">
                  <c:v>1.53387E-2</c:v>
                </c:pt>
                <c:pt idx="479">
                  <c:v>1.4487E-2</c:v>
                </c:pt>
                <c:pt idx="480">
                  <c:v>2.6551000000000002E-2</c:v>
                </c:pt>
                <c:pt idx="481">
                  <c:v>2.8165800000000001E-2</c:v>
                </c:pt>
                <c:pt idx="482">
                  <c:v>2.8236799999999999E-2</c:v>
                </c:pt>
                <c:pt idx="483">
                  <c:v>3.24546E-2</c:v>
                </c:pt>
                <c:pt idx="484">
                  <c:v>2.4896700000000001E-2</c:v>
                </c:pt>
                <c:pt idx="485">
                  <c:v>2.67061E-2</c:v>
                </c:pt>
                <c:pt idx="486">
                  <c:v>2.3363399999999999E-2</c:v>
                </c:pt>
                <c:pt idx="487">
                  <c:v>2.2988100000000001E-2</c:v>
                </c:pt>
                <c:pt idx="488">
                  <c:v>2.3828200000000001E-2</c:v>
                </c:pt>
                <c:pt idx="489">
                  <c:v>2.3098199999999999E-2</c:v>
                </c:pt>
                <c:pt idx="490">
                  <c:v>2.24333E-2</c:v>
                </c:pt>
                <c:pt idx="491">
                  <c:v>2.2977500000000001E-2</c:v>
                </c:pt>
                <c:pt idx="492">
                  <c:v>8.9265000000000004E-3</c:v>
                </c:pt>
                <c:pt idx="493">
                  <c:v>7.4231999999999996E-3</c:v>
                </c:pt>
                <c:pt idx="494">
                  <c:v>7.9150999999999996E-3</c:v>
                </c:pt>
                <c:pt idx="495">
                  <c:v>2.1130000000000001E-4</c:v>
                </c:pt>
                <c:pt idx="496">
                  <c:v>3.3814000000000001E-3</c:v>
                </c:pt>
                <c:pt idx="497">
                  <c:v>-4.8930000000000002E-4</c:v>
                </c:pt>
                <c:pt idx="498">
                  <c:v>3.9550999999999996E-3</c:v>
                </c:pt>
                <c:pt idx="499">
                  <c:v>-3.0806000000000002E-3</c:v>
                </c:pt>
                <c:pt idx="500">
                  <c:v>-3.433E-4</c:v>
                </c:pt>
                <c:pt idx="501">
                  <c:v>-5.0769999999999999E-3</c:v>
                </c:pt>
                <c:pt idx="502">
                  <c:v>-7.8939000000000006E-3</c:v>
                </c:pt>
                <c:pt idx="503">
                  <c:v>-1.13869E-2</c:v>
                </c:pt>
                <c:pt idx="504">
                  <c:v>-1.5075E-2</c:v>
                </c:pt>
                <c:pt idx="505">
                  <c:v>-8.5311999999999992E-3</c:v>
                </c:pt>
                <c:pt idx="506">
                  <c:v>-1.1656E-2</c:v>
                </c:pt>
                <c:pt idx="507">
                  <c:v>-8.5433999999999996E-3</c:v>
                </c:pt>
                <c:pt idx="508">
                  <c:v>-4.0337999999999997E-3</c:v>
                </c:pt>
                <c:pt idx="509">
                  <c:v>-3.3462000000000001E-3</c:v>
                </c:pt>
                <c:pt idx="510">
                  <c:v>-4.8003999999999998E-3</c:v>
                </c:pt>
                <c:pt idx="511">
                  <c:v>3.4056999999999998E-3</c:v>
                </c:pt>
                <c:pt idx="512">
                  <c:v>3.3322E-3</c:v>
                </c:pt>
                <c:pt idx="513">
                  <c:v>4.5164000000000003E-3</c:v>
                </c:pt>
                <c:pt idx="514">
                  <c:v>2.0772E-3</c:v>
                </c:pt>
                <c:pt idx="515">
                  <c:v>2.7858000000000002E-3</c:v>
                </c:pt>
                <c:pt idx="516">
                  <c:v>1.2645399999999999E-2</c:v>
                </c:pt>
                <c:pt idx="517">
                  <c:v>7.6518000000000003E-3</c:v>
                </c:pt>
                <c:pt idx="518">
                  <c:v>9.2306000000000003E-3</c:v>
                </c:pt>
                <c:pt idx="519">
                  <c:v>1.10706E-2</c:v>
                </c:pt>
                <c:pt idx="520">
                  <c:v>7.3604999999999999E-3</c:v>
                </c:pt>
                <c:pt idx="521">
                  <c:v>1.00795E-2</c:v>
                </c:pt>
                <c:pt idx="522">
                  <c:v>7.7778999999999999E-3</c:v>
                </c:pt>
                <c:pt idx="523">
                  <c:v>6.1739000000000004E-3</c:v>
                </c:pt>
                <c:pt idx="524">
                  <c:v>2.2358999999999999E-3</c:v>
                </c:pt>
                <c:pt idx="525">
                  <c:v>7.1237000000000002E-3</c:v>
                </c:pt>
                <c:pt idx="526">
                  <c:v>1.3939200000000001E-2</c:v>
                </c:pt>
                <c:pt idx="527">
                  <c:v>1.455E-2</c:v>
                </c:pt>
                <c:pt idx="528">
                  <c:v>7.6774E-3</c:v>
                </c:pt>
                <c:pt idx="529">
                  <c:v>7.7101000000000001E-3</c:v>
                </c:pt>
                <c:pt idx="530">
                  <c:v>7.4145000000000001E-3</c:v>
                </c:pt>
                <c:pt idx="531">
                  <c:v>7.6071999999999997E-3</c:v>
                </c:pt>
                <c:pt idx="532">
                  <c:v>9.5096999999999994E-3</c:v>
                </c:pt>
                <c:pt idx="533">
                  <c:v>1.0044300000000001E-2</c:v>
                </c:pt>
                <c:pt idx="534">
                  <c:v>1.5144700000000001E-2</c:v>
                </c:pt>
                <c:pt idx="535">
                  <c:v>1.47148E-2</c:v>
                </c:pt>
                <c:pt idx="536">
                  <c:v>1.3647400000000001E-2</c:v>
                </c:pt>
                <c:pt idx="537">
                  <c:v>1.26681E-2</c:v>
                </c:pt>
                <c:pt idx="538">
                  <c:v>1.3054100000000001E-2</c:v>
                </c:pt>
                <c:pt idx="539">
                  <c:v>1.2383399999999999E-2</c:v>
                </c:pt>
                <c:pt idx="540">
                  <c:v>1.2803999999999999E-2</c:v>
                </c:pt>
                <c:pt idx="541">
                  <c:v>1.33028E-2</c:v>
                </c:pt>
                <c:pt idx="542">
                  <c:v>1.5897100000000001E-2</c:v>
                </c:pt>
                <c:pt idx="543">
                  <c:v>1.8560699999999999E-2</c:v>
                </c:pt>
                <c:pt idx="544">
                  <c:v>1.98557E-2</c:v>
                </c:pt>
                <c:pt idx="545">
                  <c:v>1.8250499999999999E-2</c:v>
                </c:pt>
                <c:pt idx="546">
                  <c:v>1.7698999999999999E-2</c:v>
                </c:pt>
                <c:pt idx="547">
                  <c:v>2.0498200000000001E-2</c:v>
                </c:pt>
                <c:pt idx="548">
                  <c:v>2.0890800000000001E-2</c:v>
                </c:pt>
                <c:pt idx="549">
                  <c:v>2.0152900000000001E-2</c:v>
                </c:pt>
                <c:pt idx="550">
                  <c:v>1.6173300000000002E-2</c:v>
                </c:pt>
                <c:pt idx="551">
                  <c:v>1.87475E-2</c:v>
                </c:pt>
                <c:pt idx="552">
                  <c:v>2.0713800000000001E-2</c:v>
                </c:pt>
                <c:pt idx="553">
                  <c:v>2.1882700000000001E-2</c:v>
                </c:pt>
                <c:pt idx="554">
                  <c:v>2.1947500000000002E-2</c:v>
                </c:pt>
                <c:pt idx="555">
                  <c:v>1.7748199999999999E-2</c:v>
                </c:pt>
                <c:pt idx="556">
                  <c:v>1.7513000000000001E-2</c:v>
                </c:pt>
                <c:pt idx="557">
                  <c:v>1.8622E-2</c:v>
                </c:pt>
                <c:pt idx="558">
                  <c:v>1.5321100000000001E-2</c:v>
                </c:pt>
                <c:pt idx="559">
                  <c:v>1.53826E-2</c:v>
                </c:pt>
                <c:pt idx="560">
                  <c:v>1.6952100000000001E-2</c:v>
                </c:pt>
                <c:pt idx="561">
                  <c:v>1.9404000000000001E-2</c:v>
                </c:pt>
                <c:pt idx="562">
                  <c:v>2.1298399999999999E-2</c:v>
                </c:pt>
                <c:pt idx="563">
                  <c:v>2.2542599999999999E-2</c:v>
                </c:pt>
                <c:pt idx="564">
                  <c:v>2.0104799999999999E-2</c:v>
                </c:pt>
                <c:pt idx="565">
                  <c:v>1.8123899999999998E-2</c:v>
                </c:pt>
                <c:pt idx="566">
                  <c:v>1.7942E-2</c:v>
                </c:pt>
                <c:pt idx="567">
                  <c:v>1.26947E-2</c:v>
                </c:pt>
                <c:pt idx="568">
                  <c:v>1.2589400000000001E-2</c:v>
                </c:pt>
                <c:pt idx="569">
                  <c:v>1.1846000000000001E-2</c:v>
                </c:pt>
                <c:pt idx="570">
                  <c:v>1.1809800000000001E-2</c:v>
                </c:pt>
                <c:pt idx="571">
                  <c:v>7.3086000000000002E-3</c:v>
                </c:pt>
                <c:pt idx="572">
                  <c:v>9.8677999999999995E-3</c:v>
                </c:pt>
                <c:pt idx="573">
                  <c:v>4.3492000000000001E-3</c:v>
                </c:pt>
                <c:pt idx="574">
                  <c:v>7.2903999999999998E-3</c:v>
                </c:pt>
                <c:pt idx="575">
                  <c:v>2.0758E-3</c:v>
                </c:pt>
                <c:pt idx="576">
                  <c:v>2.3968000000000001E-3</c:v>
                </c:pt>
                <c:pt idx="577">
                  <c:v>6.778E-4</c:v>
                </c:pt>
                <c:pt idx="578">
                  <c:v>-1.5992000000000001E-3</c:v>
                </c:pt>
                <c:pt idx="579">
                  <c:v>3.7504000000000001E-3</c:v>
                </c:pt>
                <c:pt idx="580">
                  <c:v>3.43E-5</c:v>
                </c:pt>
                <c:pt idx="581">
                  <c:v>-2.2319000000000002E-3</c:v>
                </c:pt>
                <c:pt idx="582">
                  <c:v>-2.5565000000000002E-3</c:v>
                </c:pt>
                <c:pt idx="583">
                  <c:v>-3.2880000000000001E-3</c:v>
                </c:pt>
                <c:pt idx="584">
                  <c:v>-7.9866999999999994E-3</c:v>
                </c:pt>
                <c:pt idx="585">
                  <c:v>-7.8385E-3</c:v>
                </c:pt>
                <c:pt idx="586">
                  <c:v>-1.7019699999999999E-2</c:v>
                </c:pt>
                <c:pt idx="587">
                  <c:v>-1.9853300000000001E-2</c:v>
                </c:pt>
                <c:pt idx="588">
                  <c:v>-2.88705E-2</c:v>
                </c:pt>
                <c:pt idx="589">
                  <c:v>-3.0898499999999999E-2</c:v>
                </c:pt>
                <c:pt idx="590">
                  <c:v>-3.6820800000000001E-2</c:v>
                </c:pt>
                <c:pt idx="591">
                  <c:v>-3.7472999999999999E-2</c:v>
                </c:pt>
                <c:pt idx="592">
                  <c:v>-3.8791600000000002E-2</c:v>
                </c:pt>
                <c:pt idx="593">
                  <c:v>-3.9303699999999997E-2</c:v>
                </c:pt>
                <c:pt idx="594">
                  <c:v>-3.8692499999999998E-2</c:v>
                </c:pt>
                <c:pt idx="595">
                  <c:v>-3.9331100000000001E-2</c:v>
                </c:pt>
                <c:pt idx="596">
                  <c:v>-4.3136000000000001E-2</c:v>
                </c:pt>
                <c:pt idx="597">
                  <c:v>-4.3991099999999998E-2</c:v>
                </c:pt>
                <c:pt idx="598">
                  <c:v>-3.77585E-2</c:v>
                </c:pt>
                <c:pt idx="599">
                  <c:v>-3.7358099999999998E-2</c:v>
                </c:pt>
                <c:pt idx="600">
                  <c:v>-2.60355E-2</c:v>
                </c:pt>
                <c:pt idx="601">
                  <c:v>-2.14699E-2</c:v>
                </c:pt>
                <c:pt idx="602">
                  <c:v>-1.38941E-2</c:v>
                </c:pt>
                <c:pt idx="603">
                  <c:v>-9.5765999999999993E-3</c:v>
                </c:pt>
                <c:pt idx="604">
                  <c:v>-7.1374000000000003E-3</c:v>
                </c:pt>
                <c:pt idx="605">
                  <c:v>-6.1495999999999999E-3</c:v>
                </c:pt>
                <c:pt idx="606">
                  <c:v>-5.1608000000000001E-3</c:v>
                </c:pt>
                <c:pt idx="607">
                  <c:v>-4.66E-4</c:v>
                </c:pt>
                <c:pt idx="608">
                  <c:v>4.1421000000000001E-3</c:v>
                </c:pt>
                <c:pt idx="609">
                  <c:v>4.9049000000000002E-3</c:v>
                </c:pt>
                <c:pt idx="610">
                  <c:v>2.6756000000000002E-3</c:v>
                </c:pt>
                <c:pt idx="611">
                  <c:v>9.0789000000000009E-3</c:v>
                </c:pt>
                <c:pt idx="612">
                  <c:v>6.0381999999999996E-3</c:v>
                </c:pt>
                <c:pt idx="613">
                  <c:v>5.9379999999999997E-3</c:v>
                </c:pt>
                <c:pt idx="614">
                  <c:v>6.5079999999999999E-3</c:v>
                </c:pt>
                <c:pt idx="615">
                  <c:v>2.2468000000000002E-3</c:v>
                </c:pt>
                <c:pt idx="616">
                  <c:v>2.9156999999999998E-3</c:v>
                </c:pt>
                <c:pt idx="617">
                  <c:v>1.8756999999999999E-3</c:v>
                </c:pt>
                <c:pt idx="618">
                  <c:v>2.4788000000000002E-3</c:v>
                </c:pt>
                <c:pt idx="619">
                  <c:v>3.4210999999999998E-3</c:v>
                </c:pt>
                <c:pt idx="620">
                  <c:v>5.4593999999999997E-3</c:v>
                </c:pt>
                <c:pt idx="621">
                  <c:v>8.7986999999999996E-3</c:v>
                </c:pt>
                <c:pt idx="622">
                  <c:v>1.23499E-2</c:v>
                </c:pt>
                <c:pt idx="623">
                  <c:v>1.1273399999999999E-2</c:v>
                </c:pt>
                <c:pt idx="624">
                  <c:v>1.6988900000000001E-2</c:v>
                </c:pt>
                <c:pt idx="625">
                  <c:v>1.8012899999999998E-2</c:v>
                </c:pt>
                <c:pt idx="626">
                  <c:v>1.7329199999999999E-2</c:v>
                </c:pt>
                <c:pt idx="627">
                  <c:v>1.6782499999999999E-2</c:v>
                </c:pt>
                <c:pt idx="628">
                  <c:v>1.8562100000000002E-2</c:v>
                </c:pt>
                <c:pt idx="629">
                  <c:v>2.1579399999999999E-2</c:v>
                </c:pt>
                <c:pt idx="630">
                  <c:v>1.9710399999999999E-2</c:v>
                </c:pt>
                <c:pt idx="631">
                  <c:v>1.67E-2</c:v>
                </c:pt>
                <c:pt idx="632">
                  <c:v>1.99563E-2</c:v>
                </c:pt>
                <c:pt idx="633">
                  <c:v>2.1477E-2</c:v>
                </c:pt>
                <c:pt idx="634">
                  <c:v>1.7751099999999999E-2</c:v>
                </c:pt>
                <c:pt idx="635">
                  <c:v>1.6963599999999999E-2</c:v>
                </c:pt>
                <c:pt idx="636">
                  <c:v>1.1967500000000001E-2</c:v>
                </c:pt>
                <c:pt idx="637">
                  <c:v>1.0696799999999999E-2</c:v>
                </c:pt>
                <c:pt idx="638">
                  <c:v>9.1856999999999998E-3</c:v>
                </c:pt>
                <c:pt idx="639">
                  <c:v>1.2060299999999999E-2</c:v>
                </c:pt>
                <c:pt idx="640">
                  <c:v>1.16641E-2</c:v>
                </c:pt>
                <c:pt idx="641">
                  <c:v>1.14115E-2</c:v>
                </c:pt>
                <c:pt idx="642">
                  <c:v>1.40929E-2</c:v>
                </c:pt>
                <c:pt idx="643">
                  <c:v>1.41344E-2</c:v>
                </c:pt>
                <c:pt idx="644">
                  <c:v>9.4017000000000007E-3</c:v>
                </c:pt>
                <c:pt idx="645">
                  <c:v>7.1849999999999995E-4</c:v>
                </c:pt>
                <c:pt idx="646">
                  <c:v>8.4519999999999994E-3</c:v>
                </c:pt>
                <c:pt idx="647">
                  <c:v>9.7082999999999996E-3</c:v>
                </c:pt>
                <c:pt idx="648">
                  <c:v>1.31028E-2</c:v>
                </c:pt>
                <c:pt idx="649">
                  <c:v>1.3051800000000001E-2</c:v>
                </c:pt>
                <c:pt idx="650">
                  <c:v>1.6892899999999999E-2</c:v>
                </c:pt>
                <c:pt idx="651">
                  <c:v>1.4331999999999999E-2</c:v>
                </c:pt>
                <c:pt idx="652">
                  <c:v>1.3746599999999999E-2</c:v>
                </c:pt>
                <c:pt idx="653">
                  <c:v>1.54279E-2</c:v>
                </c:pt>
                <c:pt idx="654">
                  <c:v>1.4735699999999999E-2</c:v>
                </c:pt>
                <c:pt idx="655">
                  <c:v>1.49909E-2</c:v>
                </c:pt>
                <c:pt idx="656">
                  <c:v>1.6008600000000001E-2</c:v>
                </c:pt>
                <c:pt idx="657">
                  <c:v>2.6538300000000001E-2</c:v>
                </c:pt>
                <c:pt idx="658">
                  <c:v>1.9662300000000001E-2</c:v>
                </c:pt>
                <c:pt idx="659">
                  <c:v>1.9153799999999999E-2</c:v>
                </c:pt>
              </c:numCache>
            </c:numRef>
          </c:yVal>
          <c:smooth val="0"/>
          <c:extLst>
            <c:ext xmlns:c16="http://schemas.microsoft.com/office/drawing/2014/chart" uri="{C3380CC4-5D6E-409C-BE32-E72D297353CC}">
              <c16:uniqueId val="{00000000-6026-45B8-927A-D659848DDA09}"/>
            </c:ext>
          </c:extLst>
        </c:ser>
        <c:ser>
          <c:idx val="1"/>
          <c:order val="1"/>
          <c:tx>
            <c:strRef>
              <c:f>Monthly!$D$2</c:f>
              <c:strCache>
                <c:ptCount val="1"/>
                <c:pt idx="0">
                  <c:v>establishment survey</c:v>
                </c:pt>
              </c:strCache>
            </c:strRef>
          </c:tx>
          <c:spPr>
            <a:ln w="44450">
              <a:solidFill>
                <a:srgbClr val="800080"/>
              </a:solidFill>
            </a:ln>
          </c:spPr>
          <c:marker>
            <c:symbol val="none"/>
          </c:marker>
          <c:xVal>
            <c:numRef>
              <c:f>Monthly!$B$3:$B$662</c:f>
              <c:numCache>
                <c:formatCode>0.00</c:formatCode>
                <c:ptCount val="660"/>
                <c:pt idx="0">
                  <c:v>1960</c:v>
                </c:pt>
                <c:pt idx="1">
                  <c:v>1960.083333333333</c:v>
                </c:pt>
                <c:pt idx="2">
                  <c:v>1960.166666666667</c:v>
                </c:pt>
                <c:pt idx="3">
                  <c:v>1960.25</c:v>
                </c:pt>
                <c:pt idx="4">
                  <c:v>1960.333333333333</c:v>
                </c:pt>
                <c:pt idx="5">
                  <c:v>1960.416666666667</c:v>
                </c:pt>
                <c:pt idx="6">
                  <c:v>1960.5</c:v>
                </c:pt>
                <c:pt idx="7">
                  <c:v>1960.583333333333</c:v>
                </c:pt>
                <c:pt idx="8">
                  <c:v>1960.6666666666661</c:v>
                </c:pt>
                <c:pt idx="9">
                  <c:v>1960.75</c:v>
                </c:pt>
                <c:pt idx="10">
                  <c:v>1960.833333333331</c:v>
                </c:pt>
                <c:pt idx="11">
                  <c:v>1960.9166666666661</c:v>
                </c:pt>
                <c:pt idx="12">
                  <c:v>1961</c:v>
                </c:pt>
                <c:pt idx="13">
                  <c:v>1961.083333333331</c:v>
                </c:pt>
                <c:pt idx="14">
                  <c:v>1961.1666666666661</c:v>
                </c:pt>
                <c:pt idx="15">
                  <c:v>1961.25</c:v>
                </c:pt>
                <c:pt idx="16">
                  <c:v>1961.333333333331</c:v>
                </c:pt>
                <c:pt idx="17">
                  <c:v>1961.4166666666661</c:v>
                </c:pt>
                <c:pt idx="18">
                  <c:v>1961.5</c:v>
                </c:pt>
                <c:pt idx="19">
                  <c:v>1961.583333333331</c:v>
                </c:pt>
                <c:pt idx="20">
                  <c:v>1961.6666666666649</c:v>
                </c:pt>
                <c:pt idx="21">
                  <c:v>1961.749999999998</c:v>
                </c:pt>
                <c:pt idx="22">
                  <c:v>1961.833333333331</c:v>
                </c:pt>
                <c:pt idx="23">
                  <c:v>1961.9166666666649</c:v>
                </c:pt>
                <c:pt idx="24">
                  <c:v>1961.999999999998</c:v>
                </c:pt>
                <c:pt idx="25">
                  <c:v>1962.083333333331</c:v>
                </c:pt>
                <c:pt idx="26">
                  <c:v>1962.1666666666649</c:v>
                </c:pt>
                <c:pt idx="27">
                  <c:v>1962.249999999998</c:v>
                </c:pt>
                <c:pt idx="28">
                  <c:v>1962.333333333331</c:v>
                </c:pt>
                <c:pt idx="29">
                  <c:v>1962.4166666666649</c:v>
                </c:pt>
                <c:pt idx="30">
                  <c:v>1962.499999999998</c:v>
                </c:pt>
                <c:pt idx="31">
                  <c:v>1962.583333333331</c:v>
                </c:pt>
                <c:pt idx="32">
                  <c:v>1962.666666666664</c:v>
                </c:pt>
                <c:pt idx="33">
                  <c:v>1962.749999999997</c:v>
                </c:pt>
                <c:pt idx="34">
                  <c:v>1962.833333333331</c:v>
                </c:pt>
                <c:pt idx="35">
                  <c:v>1962.916666666664</c:v>
                </c:pt>
                <c:pt idx="36">
                  <c:v>1962.999999999997</c:v>
                </c:pt>
                <c:pt idx="37">
                  <c:v>1963.0833333333301</c:v>
                </c:pt>
                <c:pt idx="38">
                  <c:v>1963.166666666664</c:v>
                </c:pt>
                <c:pt idx="39">
                  <c:v>1963.249999999997</c:v>
                </c:pt>
                <c:pt idx="40">
                  <c:v>1963.3333333333301</c:v>
                </c:pt>
                <c:pt idx="41">
                  <c:v>1963.416666666664</c:v>
                </c:pt>
                <c:pt idx="42">
                  <c:v>1963.499999999997</c:v>
                </c:pt>
                <c:pt idx="43">
                  <c:v>1963.5833333333301</c:v>
                </c:pt>
                <c:pt idx="44">
                  <c:v>1963.6666666666631</c:v>
                </c:pt>
                <c:pt idx="45">
                  <c:v>1963.749999999997</c:v>
                </c:pt>
                <c:pt idx="46">
                  <c:v>1963.8333333333301</c:v>
                </c:pt>
                <c:pt idx="47">
                  <c:v>1963.9166666666631</c:v>
                </c:pt>
                <c:pt idx="48">
                  <c:v>1963.9999999999959</c:v>
                </c:pt>
                <c:pt idx="49">
                  <c:v>1964.083333333328</c:v>
                </c:pt>
                <c:pt idx="50">
                  <c:v>1964.1666666666631</c:v>
                </c:pt>
                <c:pt idx="51">
                  <c:v>1964.2499999999959</c:v>
                </c:pt>
                <c:pt idx="52">
                  <c:v>1964.333333333328</c:v>
                </c:pt>
                <c:pt idx="53">
                  <c:v>1964.4166666666631</c:v>
                </c:pt>
                <c:pt idx="54">
                  <c:v>1964.4999999999959</c:v>
                </c:pt>
                <c:pt idx="55">
                  <c:v>1964.583333333328</c:v>
                </c:pt>
                <c:pt idx="56">
                  <c:v>1964.6666666666631</c:v>
                </c:pt>
                <c:pt idx="57">
                  <c:v>1964.7499999999959</c:v>
                </c:pt>
                <c:pt idx="58">
                  <c:v>1964.833333333328</c:v>
                </c:pt>
                <c:pt idx="59">
                  <c:v>1964.9166666666631</c:v>
                </c:pt>
                <c:pt idx="60">
                  <c:v>1964.999999999995</c:v>
                </c:pt>
                <c:pt idx="61">
                  <c:v>1965.083333333328</c:v>
                </c:pt>
                <c:pt idx="62">
                  <c:v>1965.166666666662</c:v>
                </c:pt>
                <c:pt idx="63">
                  <c:v>1965.249999999995</c:v>
                </c:pt>
                <c:pt idx="64">
                  <c:v>1965.333333333328</c:v>
                </c:pt>
                <c:pt idx="65">
                  <c:v>1965.416666666662</c:v>
                </c:pt>
                <c:pt idx="66">
                  <c:v>1965.499999999995</c:v>
                </c:pt>
                <c:pt idx="67">
                  <c:v>1965.583333333328</c:v>
                </c:pt>
                <c:pt idx="68">
                  <c:v>1965.666666666662</c:v>
                </c:pt>
                <c:pt idx="69">
                  <c:v>1965.749999999995</c:v>
                </c:pt>
                <c:pt idx="70">
                  <c:v>1965.833333333328</c:v>
                </c:pt>
                <c:pt idx="71">
                  <c:v>1965.916666666662</c:v>
                </c:pt>
                <c:pt idx="72">
                  <c:v>1965.999999999995</c:v>
                </c:pt>
                <c:pt idx="73">
                  <c:v>1966.083333333328</c:v>
                </c:pt>
                <c:pt idx="74">
                  <c:v>1966.1666666666611</c:v>
                </c:pt>
                <c:pt idx="75">
                  <c:v>1966.2499999999941</c:v>
                </c:pt>
                <c:pt idx="76">
                  <c:v>1966.333333333326</c:v>
                </c:pt>
                <c:pt idx="77">
                  <c:v>1966.4166666666611</c:v>
                </c:pt>
                <c:pt idx="78">
                  <c:v>1966.4999999999941</c:v>
                </c:pt>
                <c:pt idx="79">
                  <c:v>1966.583333333326</c:v>
                </c:pt>
                <c:pt idx="80">
                  <c:v>1966.6666666666611</c:v>
                </c:pt>
                <c:pt idx="81">
                  <c:v>1966.7499999999941</c:v>
                </c:pt>
                <c:pt idx="82">
                  <c:v>1966.833333333326</c:v>
                </c:pt>
                <c:pt idx="83">
                  <c:v>1966.9166666666611</c:v>
                </c:pt>
                <c:pt idx="84">
                  <c:v>1966.9999999999941</c:v>
                </c:pt>
                <c:pt idx="85">
                  <c:v>1967.083333333326</c:v>
                </c:pt>
                <c:pt idx="86">
                  <c:v>1967.1666666666599</c:v>
                </c:pt>
                <c:pt idx="87">
                  <c:v>1967.249999999993</c:v>
                </c:pt>
                <c:pt idx="88">
                  <c:v>1967.333333333326</c:v>
                </c:pt>
                <c:pt idx="89">
                  <c:v>1967.4166666666599</c:v>
                </c:pt>
                <c:pt idx="90">
                  <c:v>1967.499999999993</c:v>
                </c:pt>
                <c:pt idx="91">
                  <c:v>1967.583333333326</c:v>
                </c:pt>
                <c:pt idx="92">
                  <c:v>1967.6666666666599</c:v>
                </c:pt>
                <c:pt idx="93">
                  <c:v>1967.749999999993</c:v>
                </c:pt>
                <c:pt idx="94">
                  <c:v>1967.833333333326</c:v>
                </c:pt>
                <c:pt idx="95">
                  <c:v>1967.9166666666599</c:v>
                </c:pt>
                <c:pt idx="96">
                  <c:v>1967.999999999993</c:v>
                </c:pt>
                <c:pt idx="97">
                  <c:v>1968.083333333326</c:v>
                </c:pt>
                <c:pt idx="98">
                  <c:v>1968.1666666666599</c:v>
                </c:pt>
                <c:pt idx="99">
                  <c:v>1968.249999999992</c:v>
                </c:pt>
                <c:pt idx="100">
                  <c:v>1968.333333333326</c:v>
                </c:pt>
                <c:pt idx="101">
                  <c:v>1968.4166666666599</c:v>
                </c:pt>
                <c:pt idx="102">
                  <c:v>1968.499999999992</c:v>
                </c:pt>
                <c:pt idx="103">
                  <c:v>1968.5833333333251</c:v>
                </c:pt>
                <c:pt idx="104">
                  <c:v>1968.6666666666599</c:v>
                </c:pt>
                <c:pt idx="105">
                  <c:v>1968.749999999992</c:v>
                </c:pt>
                <c:pt idx="106">
                  <c:v>1968.8333333333251</c:v>
                </c:pt>
                <c:pt idx="107">
                  <c:v>1968.9166666666599</c:v>
                </c:pt>
                <c:pt idx="108">
                  <c:v>1968.999999999992</c:v>
                </c:pt>
                <c:pt idx="109">
                  <c:v>1969.0833333333251</c:v>
                </c:pt>
                <c:pt idx="110">
                  <c:v>1969.1666666666581</c:v>
                </c:pt>
                <c:pt idx="111">
                  <c:v>1969.249999999992</c:v>
                </c:pt>
                <c:pt idx="112">
                  <c:v>1969.3333333333251</c:v>
                </c:pt>
                <c:pt idx="113">
                  <c:v>1969.4166666666581</c:v>
                </c:pt>
                <c:pt idx="114">
                  <c:v>1969.4999999999909</c:v>
                </c:pt>
                <c:pt idx="115">
                  <c:v>1969.583333333323</c:v>
                </c:pt>
                <c:pt idx="116">
                  <c:v>1969.6666666666581</c:v>
                </c:pt>
                <c:pt idx="117">
                  <c:v>1969.7499999999909</c:v>
                </c:pt>
                <c:pt idx="118">
                  <c:v>1969.833333333323</c:v>
                </c:pt>
                <c:pt idx="119">
                  <c:v>1969.9166666666581</c:v>
                </c:pt>
                <c:pt idx="120">
                  <c:v>1969.9999999999909</c:v>
                </c:pt>
                <c:pt idx="121">
                  <c:v>1970.083333333323</c:v>
                </c:pt>
                <c:pt idx="122">
                  <c:v>1970.1666666666581</c:v>
                </c:pt>
                <c:pt idx="123">
                  <c:v>1970.2499999999909</c:v>
                </c:pt>
                <c:pt idx="124">
                  <c:v>1970.333333333323</c:v>
                </c:pt>
                <c:pt idx="125">
                  <c:v>1970.4166666666581</c:v>
                </c:pt>
                <c:pt idx="126">
                  <c:v>1970.49999999999</c:v>
                </c:pt>
                <c:pt idx="127">
                  <c:v>1970.583333333323</c:v>
                </c:pt>
                <c:pt idx="128">
                  <c:v>1970.666666666657</c:v>
                </c:pt>
                <c:pt idx="129">
                  <c:v>1970.74999999999</c:v>
                </c:pt>
                <c:pt idx="130">
                  <c:v>1970.833333333323</c:v>
                </c:pt>
                <c:pt idx="131">
                  <c:v>1970.916666666657</c:v>
                </c:pt>
                <c:pt idx="132">
                  <c:v>1970.99999999999</c:v>
                </c:pt>
                <c:pt idx="133">
                  <c:v>1971.083333333323</c:v>
                </c:pt>
                <c:pt idx="134">
                  <c:v>1971.166666666657</c:v>
                </c:pt>
                <c:pt idx="135">
                  <c:v>1971.24999999999</c:v>
                </c:pt>
                <c:pt idx="136">
                  <c:v>1971.333333333323</c:v>
                </c:pt>
                <c:pt idx="137">
                  <c:v>1971.416666666657</c:v>
                </c:pt>
                <c:pt idx="138">
                  <c:v>1971.49999999999</c:v>
                </c:pt>
                <c:pt idx="139">
                  <c:v>1971.583333333323</c:v>
                </c:pt>
                <c:pt idx="140">
                  <c:v>1971.6666666666561</c:v>
                </c:pt>
                <c:pt idx="141">
                  <c:v>1971.74999999999</c:v>
                </c:pt>
                <c:pt idx="142">
                  <c:v>1971.833333333321</c:v>
                </c:pt>
                <c:pt idx="143">
                  <c:v>1971.9166666666561</c:v>
                </c:pt>
                <c:pt idx="144">
                  <c:v>1971.99999999999</c:v>
                </c:pt>
                <c:pt idx="145">
                  <c:v>1972.083333333321</c:v>
                </c:pt>
                <c:pt idx="146">
                  <c:v>1972.1666666666561</c:v>
                </c:pt>
                <c:pt idx="147">
                  <c:v>1972.24999999999</c:v>
                </c:pt>
                <c:pt idx="148">
                  <c:v>1972.333333333321</c:v>
                </c:pt>
                <c:pt idx="149">
                  <c:v>1972.4166666666561</c:v>
                </c:pt>
                <c:pt idx="150">
                  <c:v>1972.49999999999</c:v>
                </c:pt>
                <c:pt idx="151">
                  <c:v>1972.583333333321</c:v>
                </c:pt>
                <c:pt idx="152">
                  <c:v>1972.6666666666549</c:v>
                </c:pt>
                <c:pt idx="153">
                  <c:v>1972.7499999999879</c:v>
                </c:pt>
                <c:pt idx="154">
                  <c:v>1972.833333333321</c:v>
                </c:pt>
                <c:pt idx="155">
                  <c:v>1972.9166666666549</c:v>
                </c:pt>
                <c:pt idx="156">
                  <c:v>1972.9999999999879</c:v>
                </c:pt>
                <c:pt idx="157">
                  <c:v>1973.083333333321</c:v>
                </c:pt>
                <c:pt idx="158">
                  <c:v>1973.1666666666549</c:v>
                </c:pt>
                <c:pt idx="159">
                  <c:v>1973.2499999999879</c:v>
                </c:pt>
                <c:pt idx="160">
                  <c:v>1973.333333333321</c:v>
                </c:pt>
                <c:pt idx="161">
                  <c:v>1973.4166666666549</c:v>
                </c:pt>
                <c:pt idx="162">
                  <c:v>1973.4999999999879</c:v>
                </c:pt>
                <c:pt idx="163">
                  <c:v>1973.583333333321</c:v>
                </c:pt>
                <c:pt idx="164">
                  <c:v>1973.666666666654</c:v>
                </c:pt>
                <c:pt idx="165">
                  <c:v>1973.749999999987</c:v>
                </c:pt>
                <c:pt idx="166">
                  <c:v>1973.833333333321</c:v>
                </c:pt>
                <c:pt idx="167">
                  <c:v>1973.916666666654</c:v>
                </c:pt>
                <c:pt idx="168">
                  <c:v>1973.999999999987</c:v>
                </c:pt>
                <c:pt idx="169">
                  <c:v>1974.0833333333201</c:v>
                </c:pt>
                <c:pt idx="170">
                  <c:v>1974.166666666654</c:v>
                </c:pt>
                <c:pt idx="171">
                  <c:v>1974.249999999987</c:v>
                </c:pt>
                <c:pt idx="172">
                  <c:v>1974.3333333333201</c:v>
                </c:pt>
                <c:pt idx="173">
                  <c:v>1974.416666666654</c:v>
                </c:pt>
                <c:pt idx="174">
                  <c:v>1974.499999999987</c:v>
                </c:pt>
                <c:pt idx="175">
                  <c:v>1974.5833333333201</c:v>
                </c:pt>
                <c:pt idx="176">
                  <c:v>1974.6666666666531</c:v>
                </c:pt>
                <c:pt idx="177">
                  <c:v>1974.749999999987</c:v>
                </c:pt>
                <c:pt idx="178">
                  <c:v>1974.8333333333201</c:v>
                </c:pt>
                <c:pt idx="179">
                  <c:v>1974.9166666666531</c:v>
                </c:pt>
                <c:pt idx="180">
                  <c:v>1974.9999999999859</c:v>
                </c:pt>
                <c:pt idx="181">
                  <c:v>1975.083333333318</c:v>
                </c:pt>
                <c:pt idx="182">
                  <c:v>1975.1666666666531</c:v>
                </c:pt>
                <c:pt idx="183">
                  <c:v>1975.2499999999859</c:v>
                </c:pt>
                <c:pt idx="184">
                  <c:v>1975.333333333318</c:v>
                </c:pt>
                <c:pt idx="185">
                  <c:v>1975.4166666666531</c:v>
                </c:pt>
                <c:pt idx="186">
                  <c:v>1975.4999999999859</c:v>
                </c:pt>
                <c:pt idx="187">
                  <c:v>1975.583333333318</c:v>
                </c:pt>
                <c:pt idx="188">
                  <c:v>1975.6666666666531</c:v>
                </c:pt>
                <c:pt idx="189">
                  <c:v>1975.7499999999859</c:v>
                </c:pt>
                <c:pt idx="190">
                  <c:v>1975.833333333318</c:v>
                </c:pt>
                <c:pt idx="191">
                  <c:v>1975.9166666666531</c:v>
                </c:pt>
                <c:pt idx="192">
                  <c:v>1975.999999999985</c:v>
                </c:pt>
                <c:pt idx="193">
                  <c:v>1976.083333333318</c:v>
                </c:pt>
                <c:pt idx="194">
                  <c:v>1976.166666666652</c:v>
                </c:pt>
                <c:pt idx="195">
                  <c:v>1976.249999999985</c:v>
                </c:pt>
                <c:pt idx="196">
                  <c:v>1976.333333333318</c:v>
                </c:pt>
                <c:pt idx="197">
                  <c:v>1976.416666666652</c:v>
                </c:pt>
                <c:pt idx="198">
                  <c:v>1976.499999999985</c:v>
                </c:pt>
                <c:pt idx="199">
                  <c:v>1976.583333333318</c:v>
                </c:pt>
                <c:pt idx="200">
                  <c:v>1976.666666666652</c:v>
                </c:pt>
                <c:pt idx="201">
                  <c:v>1976.749999999985</c:v>
                </c:pt>
                <c:pt idx="202">
                  <c:v>1976.833333333318</c:v>
                </c:pt>
                <c:pt idx="203">
                  <c:v>1976.916666666652</c:v>
                </c:pt>
                <c:pt idx="204">
                  <c:v>1976.999999999985</c:v>
                </c:pt>
                <c:pt idx="205">
                  <c:v>1977.083333333318</c:v>
                </c:pt>
                <c:pt idx="206">
                  <c:v>1977.1666666666511</c:v>
                </c:pt>
                <c:pt idx="207">
                  <c:v>1977.2499999999841</c:v>
                </c:pt>
                <c:pt idx="208">
                  <c:v>1977.333333333316</c:v>
                </c:pt>
                <c:pt idx="209">
                  <c:v>1977.4166666666511</c:v>
                </c:pt>
                <c:pt idx="210">
                  <c:v>1977.4999999999841</c:v>
                </c:pt>
                <c:pt idx="211">
                  <c:v>1977.583333333316</c:v>
                </c:pt>
                <c:pt idx="212">
                  <c:v>1977.6666666666511</c:v>
                </c:pt>
                <c:pt idx="213">
                  <c:v>1977.7499999999841</c:v>
                </c:pt>
                <c:pt idx="214">
                  <c:v>1977.833333333316</c:v>
                </c:pt>
                <c:pt idx="215">
                  <c:v>1977.9166666666511</c:v>
                </c:pt>
                <c:pt idx="216">
                  <c:v>1977.9999999999841</c:v>
                </c:pt>
                <c:pt idx="217">
                  <c:v>1978.083333333316</c:v>
                </c:pt>
                <c:pt idx="218">
                  <c:v>1978.1666666666499</c:v>
                </c:pt>
                <c:pt idx="219">
                  <c:v>1978.2499999999829</c:v>
                </c:pt>
                <c:pt idx="220">
                  <c:v>1978.333333333316</c:v>
                </c:pt>
                <c:pt idx="221">
                  <c:v>1978.4166666666499</c:v>
                </c:pt>
                <c:pt idx="222">
                  <c:v>1978.4999999999829</c:v>
                </c:pt>
                <c:pt idx="223">
                  <c:v>1978.583333333316</c:v>
                </c:pt>
                <c:pt idx="224">
                  <c:v>1978.6666666666499</c:v>
                </c:pt>
                <c:pt idx="225">
                  <c:v>1978.7499999999829</c:v>
                </c:pt>
                <c:pt idx="226">
                  <c:v>1978.833333333316</c:v>
                </c:pt>
                <c:pt idx="227">
                  <c:v>1978.9166666666499</c:v>
                </c:pt>
                <c:pt idx="228">
                  <c:v>1978.9999999999829</c:v>
                </c:pt>
                <c:pt idx="229">
                  <c:v>1979.083333333316</c:v>
                </c:pt>
                <c:pt idx="230">
                  <c:v>1979.1666666666499</c:v>
                </c:pt>
                <c:pt idx="231">
                  <c:v>1979.249999999982</c:v>
                </c:pt>
                <c:pt idx="232">
                  <c:v>1979.3333333333151</c:v>
                </c:pt>
                <c:pt idx="233">
                  <c:v>1979.4166666666499</c:v>
                </c:pt>
                <c:pt idx="234">
                  <c:v>1979.499999999982</c:v>
                </c:pt>
                <c:pt idx="235">
                  <c:v>1979.5833333333151</c:v>
                </c:pt>
                <c:pt idx="236">
                  <c:v>1979.6666666666499</c:v>
                </c:pt>
                <c:pt idx="237">
                  <c:v>1979.749999999982</c:v>
                </c:pt>
                <c:pt idx="238">
                  <c:v>1979.8333333333151</c:v>
                </c:pt>
                <c:pt idx="239">
                  <c:v>1979.9166666666499</c:v>
                </c:pt>
                <c:pt idx="240">
                  <c:v>1979.999999999982</c:v>
                </c:pt>
                <c:pt idx="241">
                  <c:v>1980.0833333333151</c:v>
                </c:pt>
                <c:pt idx="242">
                  <c:v>1980.1666666666481</c:v>
                </c:pt>
                <c:pt idx="243">
                  <c:v>1980.249999999982</c:v>
                </c:pt>
                <c:pt idx="244">
                  <c:v>1980.3333333333151</c:v>
                </c:pt>
                <c:pt idx="245">
                  <c:v>1980.4166666666481</c:v>
                </c:pt>
                <c:pt idx="246">
                  <c:v>1980.4999999999809</c:v>
                </c:pt>
                <c:pt idx="247">
                  <c:v>1980.583333333313</c:v>
                </c:pt>
                <c:pt idx="248">
                  <c:v>1980.6666666666481</c:v>
                </c:pt>
                <c:pt idx="249">
                  <c:v>1980.7499999999809</c:v>
                </c:pt>
                <c:pt idx="250">
                  <c:v>1980.833333333313</c:v>
                </c:pt>
                <c:pt idx="251">
                  <c:v>1980.9166666666481</c:v>
                </c:pt>
                <c:pt idx="252">
                  <c:v>1980.9999999999809</c:v>
                </c:pt>
                <c:pt idx="253">
                  <c:v>1981.083333333313</c:v>
                </c:pt>
                <c:pt idx="254">
                  <c:v>1981.1666666666481</c:v>
                </c:pt>
                <c:pt idx="255">
                  <c:v>1981.2499999999809</c:v>
                </c:pt>
                <c:pt idx="256">
                  <c:v>1981.333333333313</c:v>
                </c:pt>
                <c:pt idx="257">
                  <c:v>1981.4166666666481</c:v>
                </c:pt>
                <c:pt idx="258">
                  <c:v>1981.49999999998</c:v>
                </c:pt>
                <c:pt idx="259">
                  <c:v>1981.583333333313</c:v>
                </c:pt>
                <c:pt idx="260">
                  <c:v>1981.666666666647</c:v>
                </c:pt>
                <c:pt idx="261">
                  <c:v>1981.74999999998</c:v>
                </c:pt>
                <c:pt idx="262">
                  <c:v>1981.833333333313</c:v>
                </c:pt>
                <c:pt idx="263">
                  <c:v>1981.916666666647</c:v>
                </c:pt>
                <c:pt idx="264">
                  <c:v>1981.99999999998</c:v>
                </c:pt>
                <c:pt idx="265">
                  <c:v>1982.083333333313</c:v>
                </c:pt>
                <c:pt idx="266">
                  <c:v>1982.166666666647</c:v>
                </c:pt>
                <c:pt idx="267">
                  <c:v>1982.24999999998</c:v>
                </c:pt>
                <c:pt idx="268">
                  <c:v>1982.333333333313</c:v>
                </c:pt>
                <c:pt idx="269">
                  <c:v>1982.416666666647</c:v>
                </c:pt>
                <c:pt idx="270">
                  <c:v>1982.49999999998</c:v>
                </c:pt>
                <c:pt idx="271">
                  <c:v>1982.583333333313</c:v>
                </c:pt>
                <c:pt idx="272">
                  <c:v>1982.6666666666461</c:v>
                </c:pt>
                <c:pt idx="273">
                  <c:v>1982.74999999998</c:v>
                </c:pt>
                <c:pt idx="274">
                  <c:v>1982.8333333333121</c:v>
                </c:pt>
                <c:pt idx="275">
                  <c:v>1982.9166666666461</c:v>
                </c:pt>
                <c:pt idx="276">
                  <c:v>1982.99999999998</c:v>
                </c:pt>
                <c:pt idx="277">
                  <c:v>1983.0833333333121</c:v>
                </c:pt>
                <c:pt idx="278">
                  <c:v>1983.1666666666461</c:v>
                </c:pt>
                <c:pt idx="279">
                  <c:v>1983.24999999998</c:v>
                </c:pt>
                <c:pt idx="280">
                  <c:v>1983.3333333333121</c:v>
                </c:pt>
                <c:pt idx="281">
                  <c:v>1983.4166666666461</c:v>
                </c:pt>
                <c:pt idx="282">
                  <c:v>1983.49999999998</c:v>
                </c:pt>
                <c:pt idx="283">
                  <c:v>1983.583333333311</c:v>
                </c:pt>
                <c:pt idx="284">
                  <c:v>1983.6666666666449</c:v>
                </c:pt>
                <c:pt idx="285">
                  <c:v>1983.7499999999779</c:v>
                </c:pt>
                <c:pt idx="286">
                  <c:v>1983.833333333311</c:v>
                </c:pt>
                <c:pt idx="287">
                  <c:v>1983.9166666666449</c:v>
                </c:pt>
                <c:pt idx="288">
                  <c:v>1983.9999999999779</c:v>
                </c:pt>
                <c:pt idx="289">
                  <c:v>1984.083333333311</c:v>
                </c:pt>
                <c:pt idx="290">
                  <c:v>1984.1666666666449</c:v>
                </c:pt>
                <c:pt idx="291">
                  <c:v>1984.2499999999779</c:v>
                </c:pt>
                <c:pt idx="292">
                  <c:v>1984.333333333311</c:v>
                </c:pt>
                <c:pt idx="293">
                  <c:v>1984.4166666666449</c:v>
                </c:pt>
                <c:pt idx="294">
                  <c:v>1984.4999999999779</c:v>
                </c:pt>
                <c:pt idx="295">
                  <c:v>1984.583333333311</c:v>
                </c:pt>
                <c:pt idx="296">
                  <c:v>1984.666666666644</c:v>
                </c:pt>
                <c:pt idx="297">
                  <c:v>1984.749999999977</c:v>
                </c:pt>
                <c:pt idx="298">
                  <c:v>1984.8333333333101</c:v>
                </c:pt>
                <c:pt idx="299">
                  <c:v>1984.916666666644</c:v>
                </c:pt>
                <c:pt idx="300">
                  <c:v>1984.999999999977</c:v>
                </c:pt>
                <c:pt idx="301">
                  <c:v>1985.0833333333101</c:v>
                </c:pt>
                <c:pt idx="302">
                  <c:v>1985.166666666644</c:v>
                </c:pt>
                <c:pt idx="303">
                  <c:v>1985.249999999977</c:v>
                </c:pt>
                <c:pt idx="304">
                  <c:v>1985.3333333333101</c:v>
                </c:pt>
                <c:pt idx="305">
                  <c:v>1985.416666666644</c:v>
                </c:pt>
                <c:pt idx="306">
                  <c:v>1985.499999999977</c:v>
                </c:pt>
                <c:pt idx="307">
                  <c:v>1985.5833333333101</c:v>
                </c:pt>
                <c:pt idx="308">
                  <c:v>1985.6666666666431</c:v>
                </c:pt>
                <c:pt idx="309">
                  <c:v>1985.749999999977</c:v>
                </c:pt>
                <c:pt idx="310">
                  <c:v>1985.8333333333101</c:v>
                </c:pt>
                <c:pt idx="311">
                  <c:v>1985.9166666666431</c:v>
                </c:pt>
                <c:pt idx="312">
                  <c:v>1985.9999999999759</c:v>
                </c:pt>
                <c:pt idx="313">
                  <c:v>1986.083333333308</c:v>
                </c:pt>
                <c:pt idx="314">
                  <c:v>1986.1666666666431</c:v>
                </c:pt>
                <c:pt idx="315">
                  <c:v>1986.2499999999759</c:v>
                </c:pt>
                <c:pt idx="316">
                  <c:v>1986.333333333308</c:v>
                </c:pt>
                <c:pt idx="317">
                  <c:v>1986.4166666666431</c:v>
                </c:pt>
                <c:pt idx="318">
                  <c:v>1986.4999999999759</c:v>
                </c:pt>
                <c:pt idx="319">
                  <c:v>1986.583333333308</c:v>
                </c:pt>
                <c:pt idx="320">
                  <c:v>1986.6666666666431</c:v>
                </c:pt>
                <c:pt idx="321">
                  <c:v>1986.7499999999759</c:v>
                </c:pt>
                <c:pt idx="322">
                  <c:v>1986.833333333308</c:v>
                </c:pt>
                <c:pt idx="323">
                  <c:v>1986.9166666666431</c:v>
                </c:pt>
                <c:pt idx="324">
                  <c:v>1986.999999999975</c:v>
                </c:pt>
                <c:pt idx="325">
                  <c:v>1987.083333333308</c:v>
                </c:pt>
                <c:pt idx="326">
                  <c:v>1987.166666666642</c:v>
                </c:pt>
                <c:pt idx="327">
                  <c:v>1987.249999999975</c:v>
                </c:pt>
                <c:pt idx="328">
                  <c:v>1987.333333333308</c:v>
                </c:pt>
                <c:pt idx="329">
                  <c:v>1987.416666666642</c:v>
                </c:pt>
                <c:pt idx="330">
                  <c:v>1987.499999999975</c:v>
                </c:pt>
                <c:pt idx="331">
                  <c:v>1987.583333333308</c:v>
                </c:pt>
                <c:pt idx="332">
                  <c:v>1987.666666666642</c:v>
                </c:pt>
                <c:pt idx="333">
                  <c:v>1987.749999999975</c:v>
                </c:pt>
                <c:pt idx="334">
                  <c:v>1987.833333333308</c:v>
                </c:pt>
                <c:pt idx="335">
                  <c:v>1987.916666666642</c:v>
                </c:pt>
                <c:pt idx="336">
                  <c:v>1987.999999999975</c:v>
                </c:pt>
                <c:pt idx="337">
                  <c:v>1988.083333333308</c:v>
                </c:pt>
                <c:pt idx="338">
                  <c:v>1988.166666666641</c:v>
                </c:pt>
                <c:pt idx="339">
                  <c:v>1988.2499999999741</c:v>
                </c:pt>
                <c:pt idx="340">
                  <c:v>1988.3333333333071</c:v>
                </c:pt>
                <c:pt idx="341">
                  <c:v>1988.416666666641</c:v>
                </c:pt>
                <c:pt idx="342">
                  <c:v>1988.4999999999741</c:v>
                </c:pt>
                <c:pt idx="343">
                  <c:v>1988.5833333333071</c:v>
                </c:pt>
                <c:pt idx="344">
                  <c:v>1988.666666666641</c:v>
                </c:pt>
                <c:pt idx="345">
                  <c:v>1988.7499999999741</c:v>
                </c:pt>
                <c:pt idx="346">
                  <c:v>1988.8333333333071</c:v>
                </c:pt>
                <c:pt idx="347">
                  <c:v>1988.916666666641</c:v>
                </c:pt>
                <c:pt idx="348">
                  <c:v>1988.9999999999741</c:v>
                </c:pt>
                <c:pt idx="349">
                  <c:v>1989.083333333306</c:v>
                </c:pt>
                <c:pt idx="350">
                  <c:v>1989.1666666666399</c:v>
                </c:pt>
                <c:pt idx="351">
                  <c:v>1989.2499999999729</c:v>
                </c:pt>
                <c:pt idx="352">
                  <c:v>1989.333333333306</c:v>
                </c:pt>
                <c:pt idx="353">
                  <c:v>1989.4166666666399</c:v>
                </c:pt>
                <c:pt idx="354">
                  <c:v>1989.4999999999729</c:v>
                </c:pt>
                <c:pt idx="355">
                  <c:v>1989.583333333306</c:v>
                </c:pt>
                <c:pt idx="356">
                  <c:v>1989.6666666666399</c:v>
                </c:pt>
                <c:pt idx="357">
                  <c:v>1989.7499999999729</c:v>
                </c:pt>
                <c:pt idx="358">
                  <c:v>1989.833333333306</c:v>
                </c:pt>
                <c:pt idx="359">
                  <c:v>1989.9166666666399</c:v>
                </c:pt>
                <c:pt idx="360">
                  <c:v>1989.9999999999729</c:v>
                </c:pt>
                <c:pt idx="361">
                  <c:v>1990.083333333306</c:v>
                </c:pt>
                <c:pt idx="362">
                  <c:v>1990.1666666666399</c:v>
                </c:pt>
                <c:pt idx="363">
                  <c:v>1990.249999999972</c:v>
                </c:pt>
                <c:pt idx="364">
                  <c:v>1990.3333333333051</c:v>
                </c:pt>
                <c:pt idx="365">
                  <c:v>1990.4166666666399</c:v>
                </c:pt>
                <c:pt idx="366">
                  <c:v>1990.499999999972</c:v>
                </c:pt>
                <c:pt idx="367">
                  <c:v>1990.5833333333051</c:v>
                </c:pt>
                <c:pt idx="368">
                  <c:v>1990.6666666666399</c:v>
                </c:pt>
                <c:pt idx="369">
                  <c:v>1990.749999999972</c:v>
                </c:pt>
                <c:pt idx="370">
                  <c:v>1990.8333333333051</c:v>
                </c:pt>
                <c:pt idx="371">
                  <c:v>1990.9166666666399</c:v>
                </c:pt>
                <c:pt idx="372">
                  <c:v>1990.999999999972</c:v>
                </c:pt>
                <c:pt idx="373">
                  <c:v>1991.0833333333051</c:v>
                </c:pt>
                <c:pt idx="374">
                  <c:v>1991.1666666666381</c:v>
                </c:pt>
                <c:pt idx="375">
                  <c:v>1991.249999999972</c:v>
                </c:pt>
                <c:pt idx="376">
                  <c:v>1991.3333333333051</c:v>
                </c:pt>
                <c:pt idx="377">
                  <c:v>1991.4166666666381</c:v>
                </c:pt>
                <c:pt idx="378">
                  <c:v>1991.4999999999709</c:v>
                </c:pt>
                <c:pt idx="379">
                  <c:v>1991.583333333303</c:v>
                </c:pt>
                <c:pt idx="380">
                  <c:v>1991.6666666666381</c:v>
                </c:pt>
                <c:pt idx="381">
                  <c:v>1991.7499999999709</c:v>
                </c:pt>
                <c:pt idx="382">
                  <c:v>1991.833333333303</c:v>
                </c:pt>
                <c:pt idx="383">
                  <c:v>1991.9166666666381</c:v>
                </c:pt>
                <c:pt idx="384">
                  <c:v>1991.9999999999709</c:v>
                </c:pt>
                <c:pt idx="385">
                  <c:v>1992.083333333303</c:v>
                </c:pt>
                <c:pt idx="386">
                  <c:v>1992.1666666666381</c:v>
                </c:pt>
                <c:pt idx="387">
                  <c:v>1992.2499999999709</c:v>
                </c:pt>
                <c:pt idx="388">
                  <c:v>1992.333333333303</c:v>
                </c:pt>
                <c:pt idx="389">
                  <c:v>1992.4166666666381</c:v>
                </c:pt>
                <c:pt idx="390">
                  <c:v>1992.49999999997</c:v>
                </c:pt>
                <c:pt idx="391">
                  <c:v>1992.583333333303</c:v>
                </c:pt>
                <c:pt idx="392">
                  <c:v>1992.666666666637</c:v>
                </c:pt>
                <c:pt idx="393">
                  <c:v>1992.74999999997</c:v>
                </c:pt>
                <c:pt idx="394">
                  <c:v>1992.833333333303</c:v>
                </c:pt>
                <c:pt idx="395">
                  <c:v>1992.916666666637</c:v>
                </c:pt>
                <c:pt idx="396">
                  <c:v>1992.99999999997</c:v>
                </c:pt>
                <c:pt idx="397">
                  <c:v>1993.083333333303</c:v>
                </c:pt>
                <c:pt idx="398">
                  <c:v>1993.166666666637</c:v>
                </c:pt>
                <c:pt idx="399">
                  <c:v>1993.24999999997</c:v>
                </c:pt>
                <c:pt idx="400">
                  <c:v>1993.333333333303</c:v>
                </c:pt>
                <c:pt idx="401">
                  <c:v>1993.416666666637</c:v>
                </c:pt>
                <c:pt idx="402">
                  <c:v>1993.49999999997</c:v>
                </c:pt>
                <c:pt idx="403">
                  <c:v>1993.583333333303</c:v>
                </c:pt>
                <c:pt idx="404">
                  <c:v>1993.666666666636</c:v>
                </c:pt>
                <c:pt idx="405">
                  <c:v>1993.74999999997</c:v>
                </c:pt>
                <c:pt idx="406">
                  <c:v>1993.8333333333021</c:v>
                </c:pt>
                <c:pt idx="407">
                  <c:v>1993.916666666636</c:v>
                </c:pt>
                <c:pt idx="408">
                  <c:v>1993.99999999997</c:v>
                </c:pt>
                <c:pt idx="409">
                  <c:v>1994.0833333333021</c:v>
                </c:pt>
                <c:pt idx="410">
                  <c:v>1994.166666666636</c:v>
                </c:pt>
                <c:pt idx="411">
                  <c:v>1994.24999999997</c:v>
                </c:pt>
                <c:pt idx="412">
                  <c:v>1994.3333333333021</c:v>
                </c:pt>
                <c:pt idx="413">
                  <c:v>1994.416666666636</c:v>
                </c:pt>
                <c:pt idx="414">
                  <c:v>1994.49999999997</c:v>
                </c:pt>
                <c:pt idx="415">
                  <c:v>1994.583333333301</c:v>
                </c:pt>
                <c:pt idx="416">
                  <c:v>1994.6666666666349</c:v>
                </c:pt>
                <c:pt idx="417">
                  <c:v>1994.7499999999679</c:v>
                </c:pt>
                <c:pt idx="418">
                  <c:v>1994.833333333301</c:v>
                </c:pt>
                <c:pt idx="419">
                  <c:v>1994.9166666666349</c:v>
                </c:pt>
                <c:pt idx="420">
                  <c:v>1994.9999999999679</c:v>
                </c:pt>
                <c:pt idx="421">
                  <c:v>1995.083333333301</c:v>
                </c:pt>
                <c:pt idx="422">
                  <c:v>1995.1666666666349</c:v>
                </c:pt>
                <c:pt idx="423">
                  <c:v>1995.2499999999679</c:v>
                </c:pt>
                <c:pt idx="424">
                  <c:v>1995.333333333301</c:v>
                </c:pt>
                <c:pt idx="425">
                  <c:v>1995.4166666666349</c:v>
                </c:pt>
                <c:pt idx="426">
                  <c:v>1995.4999999999679</c:v>
                </c:pt>
                <c:pt idx="427">
                  <c:v>1995.583333333301</c:v>
                </c:pt>
                <c:pt idx="428">
                  <c:v>1995.666666666634</c:v>
                </c:pt>
                <c:pt idx="429">
                  <c:v>1995.749999999967</c:v>
                </c:pt>
                <c:pt idx="430">
                  <c:v>1995.8333333333001</c:v>
                </c:pt>
                <c:pt idx="431">
                  <c:v>1995.916666666634</c:v>
                </c:pt>
                <c:pt idx="432">
                  <c:v>1995.999999999967</c:v>
                </c:pt>
                <c:pt idx="433">
                  <c:v>1996.0833333333001</c:v>
                </c:pt>
                <c:pt idx="434">
                  <c:v>1996.166666666634</c:v>
                </c:pt>
                <c:pt idx="435">
                  <c:v>1996.249999999967</c:v>
                </c:pt>
                <c:pt idx="436">
                  <c:v>1996.3333333333001</c:v>
                </c:pt>
                <c:pt idx="437">
                  <c:v>1996.416666666634</c:v>
                </c:pt>
                <c:pt idx="438">
                  <c:v>1996.499999999967</c:v>
                </c:pt>
                <c:pt idx="439">
                  <c:v>1996.5833333333001</c:v>
                </c:pt>
                <c:pt idx="440">
                  <c:v>1996.6666666666331</c:v>
                </c:pt>
                <c:pt idx="441">
                  <c:v>1996.749999999967</c:v>
                </c:pt>
                <c:pt idx="442">
                  <c:v>1996.8333333333001</c:v>
                </c:pt>
                <c:pt idx="443">
                  <c:v>1996.9166666666331</c:v>
                </c:pt>
                <c:pt idx="444">
                  <c:v>1996.9999999999659</c:v>
                </c:pt>
                <c:pt idx="445">
                  <c:v>1997.0833333333001</c:v>
                </c:pt>
                <c:pt idx="446">
                  <c:v>1997.1666666666331</c:v>
                </c:pt>
                <c:pt idx="447">
                  <c:v>1997.2499999999659</c:v>
                </c:pt>
                <c:pt idx="448">
                  <c:v>1997.3333333332989</c:v>
                </c:pt>
                <c:pt idx="449">
                  <c:v>1997.4166666666331</c:v>
                </c:pt>
                <c:pt idx="450">
                  <c:v>1997.4999999999659</c:v>
                </c:pt>
                <c:pt idx="451">
                  <c:v>1997.5833333332989</c:v>
                </c:pt>
                <c:pt idx="452">
                  <c:v>1997.6666666666331</c:v>
                </c:pt>
                <c:pt idx="453">
                  <c:v>1997.7499999999659</c:v>
                </c:pt>
                <c:pt idx="454">
                  <c:v>1997.8333333332989</c:v>
                </c:pt>
                <c:pt idx="455">
                  <c:v>1997.9166666666331</c:v>
                </c:pt>
                <c:pt idx="456">
                  <c:v>1997.999999999965</c:v>
                </c:pt>
                <c:pt idx="457">
                  <c:v>1998.083333333298</c:v>
                </c:pt>
                <c:pt idx="458">
                  <c:v>1998.166666666632</c:v>
                </c:pt>
                <c:pt idx="459">
                  <c:v>1998.249999999965</c:v>
                </c:pt>
                <c:pt idx="460">
                  <c:v>1998.333333333298</c:v>
                </c:pt>
                <c:pt idx="461">
                  <c:v>1998.416666666632</c:v>
                </c:pt>
                <c:pt idx="462">
                  <c:v>1998.499999999965</c:v>
                </c:pt>
                <c:pt idx="463">
                  <c:v>1998.583333333298</c:v>
                </c:pt>
                <c:pt idx="464">
                  <c:v>1998.666666666631</c:v>
                </c:pt>
                <c:pt idx="465">
                  <c:v>1998.749999999965</c:v>
                </c:pt>
                <c:pt idx="466">
                  <c:v>1998.833333333298</c:v>
                </c:pt>
                <c:pt idx="467">
                  <c:v>1998.916666666631</c:v>
                </c:pt>
                <c:pt idx="468">
                  <c:v>1998.999999999965</c:v>
                </c:pt>
                <c:pt idx="469">
                  <c:v>1999.083333333298</c:v>
                </c:pt>
                <c:pt idx="470">
                  <c:v>1999.166666666631</c:v>
                </c:pt>
                <c:pt idx="471">
                  <c:v>1999.2499999999641</c:v>
                </c:pt>
                <c:pt idx="472">
                  <c:v>1999.333333333298</c:v>
                </c:pt>
                <c:pt idx="473">
                  <c:v>1999.416666666631</c:v>
                </c:pt>
                <c:pt idx="474">
                  <c:v>1999.4999999999641</c:v>
                </c:pt>
                <c:pt idx="475">
                  <c:v>1999.5833333332971</c:v>
                </c:pt>
                <c:pt idx="476">
                  <c:v>1999.666666666631</c:v>
                </c:pt>
                <c:pt idx="477">
                  <c:v>1999.7499999999641</c:v>
                </c:pt>
                <c:pt idx="478">
                  <c:v>1999.8333333332971</c:v>
                </c:pt>
                <c:pt idx="479">
                  <c:v>1999.916666666631</c:v>
                </c:pt>
                <c:pt idx="480">
                  <c:v>1999.9999999999641</c:v>
                </c:pt>
                <c:pt idx="481">
                  <c:v>2000.0833333332971</c:v>
                </c:pt>
                <c:pt idx="482">
                  <c:v>2000.1666666666299</c:v>
                </c:pt>
                <c:pt idx="483">
                  <c:v>2000.2499999999629</c:v>
                </c:pt>
                <c:pt idx="484">
                  <c:v>2000.333333333296</c:v>
                </c:pt>
                <c:pt idx="485">
                  <c:v>2000.4166666666299</c:v>
                </c:pt>
                <c:pt idx="486">
                  <c:v>2000.4999999999629</c:v>
                </c:pt>
                <c:pt idx="487">
                  <c:v>2000.583333333296</c:v>
                </c:pt>
                <c:pt idx="488">
                  <c:v>2000.6666666666299</c:v>
                </c:pt>
                <c:pt idx="489">
                  <c:v>2000.7499999999629</c:v>
                </c:pt>
                <c:pt idx="490">
                  <c:v>2000.833333333296</c:v>
                </c:pt>
                <c:pt idx="491">
                  <c:v>2000.9166666666299</c:v>
                </c:pt>
                <c:pt idx="492">
                  <c:v>2000.9999999999629</c:v>
                </c:pt>
                <c:pt idx="493">
                  <c:v>2001.083333333296</c:v>
                </c:pt>
                <c:pt idx="494">
                  <c:v>2001.1666666666299</c:v>
                </c:pt>
                <c:pt idx="495">
                  <c:v>2001.249999999962</c:v>
                </c:pt>
                <c:pt idx="496">
                  <c:v>2001.333333333296</c:v>
                </c:pt>
                <c:pt idx="497">
                  <c:v>2001.4166666666299</c:v>
                </c:pt>
                <c:pt idx="498">
                  <c:v>2001.499999999962</c:v>
                </c:pt>
                <c:pt idx="499">
                  <c:v>2001.5833333332951</c:v>
                </c:pt>
                <c:pt idx="500">
                  <c:v>2001.6666666666299</c:v>
                </c:pt>
                <c:pt idx="501">
                  <c:v>2001.749999999962</c:v>
                </c:pt>
                <c:pt idx="502">
                  <c:v>2001.8333333332951</c:v>
                </c:pt>
                <c:pt idx="503">
                  <c:v>2001.9166666666299</c:v>
                </c:pt>
                <c:pt idx="504">
                  <c:v>2001.999999999962</c:v>
                </c:pt>
                <c:pt idx="505">
                  <c:v>2002.0833333332951</c:v>
                </c:pt>
                <c:pt idx="506">
                  <c:v>2002.1666666666281</c:v>
                </c:pt>
                <c:pt idx="507">
                  <c:v>2002.249999999962</c:v>
                </c:pt>
                <c:pt idx="508">
                  <c:v>2002.3333333332951</c:v>
                </c:pt>
                <c:pt idx="509">
                  <c:v>2002.4166666666281</c:v>
                </c:pt>
                <c:pt idx="510">
                  <c:v>2002.4999999999609</c:v>
                </c:pt>
                <c:pt idx="511">
                  <c:v>2002.5833333332951</c:v>
                </c:pt>
                <c:pt idx="512">
                  <c:v>2002.6666666666281</c:v>
                </c:pt>
                <c:pt idx="513">
                  <c:v>2002.7499999999609</c:v>
                </c:pt>
                <c:pt idx="514">
                  <c:v>2002.8333333332939</c:v>
                </c:pt>
                <c:pt idx="515">
                  <c:v>2002.9166666666281</c:v>
                </c:pt>
                <c:pt idx="516">
                  <c:v>2002.9999999999609</c:v>
                </c:pt>
                <c:pt idx="517">
                  <c:v>2003.0833333332939</c:v>
                </c:pt>
                <c:pt idx="518">
                  <c:v>2003.1666666666281</c:v>
                </c:pt>
                <c:pt idx="519">
                  <c:v>2003.2499999999609</c:v>
                </c:pt>
                <c:pt idx="520">
                  <c:v>2003.3333333332939</c:v>
                </c:pt>
                <c:pt idx="521">
                  <c:v>2003.4166666666281</c:v>
                </c:pt>
                <c:pt idx="522">
                  <c:v>2003.49999999996</c:v>
                </c:pt>
                <c:pt idx="523">
                  <c:v>2003.583333333293</c:v>
                </c:pt>
                <c:pt idx="524">
                  <c:v>2003.666666666627</c:v>
                </c:pt>
                <c:pt idx="525">
                  <c:v>2003.74999999996</c:v>
                </c:pt>
                <c:pt idx="526">
                  <c:v>2003.833333333293</c:v>
                </c:pt>
                <c:pt idx="527">
                  <c:v>2003.916666666627</c:v>
                </c:pt>
                <c:pt idx="528">
                  <c:v>2003.99999999996</c:v>
                </c:pt>
                <c:pt idx="529">
                  <c:v>2004.083333333293</c:v>
                </c:pt>
                <c:pt idx="530">
                  <c:v>2004.166666666626</c:v>
                </c:pt>
                <c:pt idx="531">
                  <c:v>2004.24999999996</c:v>
                </c:pt>
                <c:pt idx="532">
                  <c:v>2004.333333333293</c:v>
                </c:pt>
                <c:pt idx="533">
                  <c:v>2004.416666666626</c:v>
                </c:pt>
                <c:pt idx="534">
                  <c:v>2004.49999999996</c:v>
                </c:pt>
                <c:pt idx="535">
                  <c:v>2004.583333333293</c:v>
                </c:pt>
                <c:pt idx="536">
                  <c:v>2004.666666666626</c:v>
                </c:pt>
                <c:pt idx="537">
                  <c:v>2004.74999999996</c:v>
                </c:pt>
                <c:pt idx="538">
                  <c:v>2004.833333333293</c:v>
                </c:pt>
                <c:pt idx="539">
                  <c:v>2004.916666666626</c:v>
                </c:pt>
                <c:pt idx="540">
                  <c:v>2004.99999999996</c:v>
                </c:pt>
                <c:pt idx="541">
                  <c:v>2005.0833333332921</c:v>
                </c:pt>
                <c:pt idx="542">
                  <c:v>2005.166666666626</c:v>
                </c:pt>
                <c:pt idx="543">
                  <c:v>2005.24999999996</c:v>
                </c:pt>
                <c:pt idx="544">
                  <c:v>2005.3333333332921</c:v>
                </c:pt>
                <c:pt idx="545">
                  <c:v>2005.416666666626</c:v>
                </c:pt>
                <c:pt idx="546">
                  <c:v>2005.49999999996</c:v>
                </c:pt>
                <c:pt idx="547">
                  <c:v>2005.5833333332921</c:v>
                </c:pt>
                <c:pt idx="548">
                  <c:v>2005.6666666666249</c:v>
                </c:pt>
                <c:pt idx="549">
                  <c:v>2005.7499999999579</c:v>
                </c:pt>
                <c:pt idx="550">
                  <c:v>2005.833333333291</c:v>
                </c:pt>
                <c:pt idx="551">
                  <c:v>2005.9166666666249</c:v>
                </c:pt>
                <c:pt idx="552">
                  <c:v>2005.9999999999579</c:v>
                </c:pt>
                <c:pt idx="553">
                  <c:v>2006.083333333291</c:v>
                </c:pt>
                <c:pt idx="554">
                  <c:v>2006.1666666666249</c:v>
                </c:pt>
                <c:pt idx="555">
                  <c:v>2006.2499999999579</c:v>
                </c:pt>
                <c:pt idx="556">
                  <c:v>2006.333333333291</c:v>
                </c:pt>
                <c:pt idx="557">
                  <c:v>2006.4166666666249</c:v>
                </c:pt>
                <c:pt idx="558">
                  <c:v>2006.4999999999579</c:v>
                </c:pt>
                <c:pt idx="559">
                  <c:v>2006.583333333291</c:v>
                </c:pt>
                <c:pt idx="560">
                  <c:v>2006.666666666624</c:v>
                </c:pt>
                <c:pt idx="561">
                  <c:v>2006.749999999957</c:v>
                </c:pt>
                <c:pt idx="562">
                  <c:v>2006.833333333291</c:v>
                </c:pt>
                <c:pt idx="563">
                  <c:v>2006.916666666624</c:v>
                </c:pt>
                <c:pt idx="564">
                  <c:v>2006.999999999957</c:v>
                </c:pt>
                <c:pt idx="565">
                  <c:v>2007.0833333332901</c:v>
                </c:pt>
                <c:pt idx="566">
                  <c:v>2007.166666666624</c:v>
                </c:pt>
                <c:pt idx="567">
                  <c:v>2007.249999999957</c:v>
                </c:pt>
                <c:pt idx="568">
                  <c:v>2007.3333333332901</c:v>
                </c:pt>
                <c:pt idx="569">
                  <c:v>2007.416666666624</c:v>
                </c:pt>
                <c:pt idx="570">
                  <c:v>2007.499999999957</c:v>
                </c:pt>
                <c:pt idx="571">
                  <c:v>2007.5833333332901</c:v>
                </c:pt>
                <c:pt idx="572">
                  <c:v>2007.6666666666231</c:v>
                </c:pt>
                <c:pt idx="573">
                  <c:v>2007.749999999957</c:v>
                </c:pt>
                <c:pt idx="574">
                  <c:v>2007.8333333332901</c:v>
                </c:pt>
                <c:pt idx="575">
                  <c:v>2007.9166666666231</c:v>
                </c:pt>
                <c:pt idx="576">
                  <c:v>2007.9999999999559</c:v>
                </c:pt>
                <c:pt idx="577">
                  <c:v>2008.0833333332901</c:v>
                </c:pt>
                <c:pt idx="578">
                  <c:v>2008.1666666666231</c:v>
                </c:pt>
                <c:pt idx="579">
                  <c:v>2008.2499999999559</c:v>
                </c:pt>
                <c:pt idx="580">
                  <c:v>2008.3333333332889</c:v>
                </c:pt>
                <c:pt idx="581">
                  <c:v>2008.4166666666231</c:v>
                </c:pt>
                <c:pt idx="582">
                  <c:v>2008.4999999999559</c:v>
                </c:pt>
                <c:pt idx="583">
                  <c:v>2008.5833333332889</c:v>
                </c:pt>
                <c:pt idx="584">
                  <c:v>2008.6666666666231</c:v>
                </c:pt>
                <c:pt idx="585">
                  <c:v>2008.7499999999559</c:v>
                </c:pt>
                <c:pt idx="586">
                  <c:v>2008.8333333332889</c:v>
                </c:pt>
                <c:pt idx="587">
                  <c:v>2008.9166666666231</c:v>
                </c:pt>
                <c:pt idx="588">
                  <c:v>2008.999999999955</c:v>
                </c:pt>
                <c:pt idx="589">
                  <c:v>2009.083333333288</c:v>
                </c:pt>
                <c:pt idx="590">
                  <c:v>2009.1666666666219</c:v>
                </c:pt>
                <c:pt idx="591">
                  <c:v>2009.249999999955</c:v>
                </c:pt>
                <c:pt idx="592">
                  <c:v>2009.333333333288</c:v>
                </c:pt>
                <c:pt idx="593">
                  <c:v>2009.4166666666219</c:v>
                </c:pt>
                <c:pt idx="594">
                  <c:v>2009.499999999955</c:v>
                </c:pt>
                <c:pt idx="595">
                  <c:v>2009.583333333288</c:v>
                </c:pt>
                <c:pt idx="596">
                  <c:v>2009.666666666621</c:v>
                </c:pt>
                <c:pt idx="597">
                  <c:v>2009.749999999955</c:v>
                </c:pt>
                <c:pt idx="598">
                  <c:v>2009.833333333288</c:v>
                </c:pt>
                <c:pt idx="599">
                  <c:v>2009.916666666621</c:v>
                </c:pt>
                <c:pt idx="600">
                  <c:v>2009.999999999955</c:v>
                </c:pt>
                <c:pt idx="601">
                  <c:v>2010.083333333288</c:v>
                </c:pt>
                <c:pt idx="602">
                  <c:v>2010.166666666621</c:v>
                </c:pt>
                <c:pt idx="603">
                  <c:v>2010.2499999999541</c:v>
                </c:pt>
                <c:pt idx="604">
                  <c:v>2010.333333333288</c:v>
                </c:pt>
                <c:pt idx="605">
                  <c:v>2010.416666666621</c:v>
                </c:pt>
                <c:pt idx="606">
                  <c:v>2010.4999999999541</c:v>
                </c:pt>
                <c:pt idx="607">
                  <c:v>2010.5833333332871</c:v>
                </c:pt>
                <c:pt idx="608">
                  <c:v>2010.666666666621</c:v>
                </c:pt>
                <c:pt idx="609">
                  <c:v>2010.7499999999541</c:v>
                </c:pt>
                <c:pt idx="610">
                  <c:v>2010.8333333332871</c:v>
                </c:pt>
                <c:pt idx="611">
                  <c:v>2010.916666666621</c:v>
                </c:pt>
                <c:pt idx="612">
                  <c:v>2010.9999999999541</c:v>
                </c:pt>
                <c:pt idx="613">
                  <c:v>2011.0833333332871</c:v>
                </c:pt>
                <c:pt idx="614">
                  <c:v>2011.1666666666199</c:v>
                </c:pt>
                <c:pt idx="615">
                  <c:v>2011.2499999999529</c:v>
                </c:pt>
                <c:pt idx="616">
                  <c:v>2011.333333333286</c:v>
                </c:pt>
                <c:pt idx="617">
                  <c:v>2011.4166666666199</c:v>
                </c:pt>
                <c:pt idx="618">
                  <c:v>2011.4999999999529</c:v>
                </c:pt>
                <c:pt idx="619">
                  <c:v>2011.583333333286</c:v>
                </c:pt>
                <c:pt idx="620">
                  <c:v>2011.6666666666199</c:v>
                </c:pt>
                <c:pt idx="621">
                  <c:v>2011.7499999999529</c:v>
                </c:pt>
                <c:pt idx="622">
                  <c:v>2011.833333333286</c:v>
                </c:pt>
                <c:pt idx="623">
                  <c:v>2011.9166666666199</c:v>
                </c:pt>
                <c:pt idx="624">
                  <c:v>2011.9999999999529</c:v>
                </c:pt>
                <c:pt idx="625">
                  <c:v>2012.083333333286</c:v>
                </c:pt>
                <c:pt idx="626">
                  <c:v>2012.1666666666199</c:v>
                </c:pt>
                <c:pt idx="627">
                  <c:v>2012.249999999952</c:v>
                </c:pt>
                <c:pt idx="628">
                  <c:v>2012.333333333286</c:v>
                </c:pt>
                <c:pt idx="629">
                  <c:v>2012.4166666666199</c:v>
                </c:pt>
                <c:pt idx="630">
                  <c:v>2012.499999999952</c:v>
                </c:pt>
                <c:pt idx="631">
                  <c:v>2012.5833333332851</c:v>
                </c:pt>
                <c:pt idx="632">
                  <c:v>2012.6666666666199</c:v>
                </c:pt>
                <c:pt idx="633">
                  <c:v>2012.749999999952</c:v>
                </c:pt>
                <c:pt idx="634">
                  <c:v>2012.8333333332851</c:v>
                </c:pt>
                <c:pt idx="635">
                  <c:v>2012.9166666666199</c:v>
                </c:pt>
                <c:pt idx="636">
                  <c:v>2012.999999999952</c:v>
                </c:pt>
                <c:pt idx="637">
                  <c:v>2013.0833333332851</c:v>
                </c:pt>
                <c:pt idx="638">
                  <c:v>2013.1666666666181</c:v>
                </c:pt>
                <c:pt idx="639">
                  <c:v>2013.249999999952</c:v>
                </c:pt>
                <c:pt idx="640">
                  <c:v>2013.3333333332851</c:v>
                </c:pt>
                <c:pt idx="641">
                  <c:v>2013.4166666666181</c:v>
                </c:pt>
                <c:pt idx="642">
                  <c:v>2013.4999999999509</c:v>
                </c:pt>
                <c:pt idx="643">
                  <c:v>2013.5833333332851</c:v>
                </c:pt>
                <c:pt idx="644">
                  <c:v>2013.6666666666181</c:v>
                </c:pt>
                <c:pt idx="645">
                  <c:v>2013.7499999999509</c:v>
                </c:pt>
                <c:pt idx="646">
                  <c:v>2013.8333333332839</c:v>
                </c:pt>
                <c:pt idx="647">
                  <c:v>2013.9166666666181</c:v>
                </c:pt>
                <c:pt idx="648">
                  <c:v>2013.9999999999509</c:v>
                </c:pt>
                <c:pt idx="649">
                  <c:v>2014.0833333332839</c:v>
                </c:pt>
                <c:pt idx="650">
                  <c:v>2014.1666666666181</c:v>
                </c:pt>
                <c:pt idx="651">
                  <c:v>2014.2499999999509</c:v>
                </c:pt>
                <c:pt idx="652">
                  <c:v>2014.3333333332839</c:v>
                </c:pt>
                <c:pt idx="653">
                  <c:v>2014.4166666666181</c:v>
                </c:pt>
                <c:pt idx="654">
                  <c:v>2014.49999999995</c:v>
                </c:pt>
                <c:pt idx="655">
                  <c:v>2014.583333333283</c:v>
                </c:pt>
                <c:pt idx="656">
                  <c:v>2014.6666666666169</c:v>
                </c:pt>
                <c:pt idx="657">
                  <c:v>2014.74999999995</c:v>
                </c:pt>
                <c:pt idx="658">
                  <c:v>2014.833333333283</c:v>
                </c:pt>
                <c:pt idx="659">
                  <c:v>2014.9166666666169</c:v>
                </c:pt>
              </c:numCache>
            </c:numRef>
          </c:xVal>
          <c:yVal>
            <c:numRef>
              <c:f>Monthly!$D$3:$D$662</c:f>
              <c:numCache>
                <c:formatCode>0.0%</c:formatCode>
                <c:ptCount val="660"/>
                <c:pt idx="0">
                  <c:v>3.41845E-2</c:v>
                </c:pt>
                <c:pt idx="1">
                  <c:v>3.4657500000000001E-2</c:v>
                </c:pt>
                <c:pt idx="2">
                  <c:v>2.7199299999999999E-2</c:v>
                </c:pt>
                <c:pt idx="3">
                  <c:v>2.7982E-2</c:v>
                </c:pt>
                <c:pt idx="4">
                  <c:v>1.7255199999999998E-2</c:v>
                </c:pt>
                <c:pt idx="5">
                  <c:v>1.24443E-2</c:v>
                </c:pt>
                <c:pt idx="6">
                  <c:v>9.3116999999999991E-3</c:v>
                </c:pt>
                <c:pt idx="7">
                  <c:v>1.7568500000000001E-2</c:v>
                </c:pt>
                <c:pt idx="8">
                  <c:v>1.49544E-2</c:v>
                </c:pt>
                <c:pt idx="9">
                  <c:v>1.4711699999999999E-2</c:v>
                </c:pt>
                <c:pt idx="10">
                  <c:v>6.0968000000000003E-3</c:v>
                </c:pt>
                <c:pt idx="11">
                  <c:v>-7.9556999999999996E-3</c:v>
                </c:pt>
                <c:pt idx="12">
                  <c:v>-1.08892E-2</c:v>
                </c:pt>
                <c:pt idx="13">
                  <c:v>-1.7555399999999999E-2</c:v>
                </c:pt>
                <c:pt idx="14">
                  <c:v>-1.4616799999999999E-2</c:v>
                </c:pt>
                <c:pt idx="15">
                  <c:v>-2.16376E-2</c:v>
                </c:pt>
                <c:pt idx="16">
                  <c:v>-1.26301E-2</c:v>
                </c:pt>
                <c:pt idx="17">
                  <c:v>-6.8081000000000001E-3</c:v>
                </c:pt>
                <c:pt idx="18">
                  <c:v>-3.3330999999999999E-3</c:v>
                </c:pt>
                <c:pt idx="19">
                  <c:v>4.975E-4</c:v>
                </c:pt>
                <c:pt idx="20">
                  <c:v>2.9505E-3</c:v>
                </c:pt>
                <c:pt idx="21">
                  <c:v>6.9813999999999996E-3</c:v>
                </c:pt>
                <c:pt idx="22">
                  <c:v>1.4473099999999999E-2</c:v>
                </c:pt>
                <c:pt idx="23">
                  <c:v>2.09698E-2</c:v>
                </c:pt>
                <c:pt idx="24">
                  <c:v>2.2502500000000002E-2</c:v>
                </c:pt>
                <c:pt idx="25">
                  <c:v>3.0454100000000001E-2</c:v>
                </c:pt>
                <c:pt idx="26">
                  <c:v>3.0077099999999999E-2</c:v>
                </c:pt>
                <c:pt idx="27">
                  <c:v>3.68478E-2</c:v>
                </c:pt>
                <c:pt idx="28">
                  <c:v>3.42475E-2</c:v>
                </c:pt>
                <c:pt idx="29">
                  <c:v>3.0883500000000001E-2</c:v>
                </c:pt>
                <c:pt idx="30">
                  <c:v>2.9987300000000001E-2</c:v>
                </c:pt>
                <c:pt idx="31">
                  <c:v>2.8361999999999998E-2</c:v>
                </c:pt>
                <c:pt idx="32">
                  <c:v>2.9215999999999999E-2</c:v>
                </c:pt>
                <c:pt idx="33">
                  <c:v>2.7860300000000001E-2</c:v>
                </c:pt>
                <c:pt idx="34">
                  <c:v>2.3984800000000001E-2</c:v>
                </c:pt>
                <c:pt idx="35">
                  <c:v>2.1085799999999998E-2</c:v>
                </c:pt>
                <c:pt idx="36">
                  <c:v>2.2317E-2</c:v>
                </c:pt>
                <c:pt idx="37">
                  <c:v>1.88994E-2</c:v>
                </c:pt>
                <c:pt idx="38">
                  <c:v>1.8923200000000001E-2</c:v>
                </c:pt>
                <c:pt idx="39">
                  <c:v>1.7589299999999999E-2</c:v>
                </c:pt>
                <c:pt idx="40">
                  <c:v>1.7779099999999999E-2</c:v>
                </c:pt>
                <c:pt idx="41">
                  <c:v>1.8223E-2</c:v>
                </c:pt>
                <c:pt idx="42">
                  <c:v>1.87996E-2</c:v>
                </c:pt>
                <c:pt idx="43">
                  <c:v>1.9198400000000001E-2</c:v>
                </c:pt>
                <c:pt idx="44">
                  <c:v>1.9650899999999999E-2</c:v>
                </c:pt>
                <c:pt idx="45">
                  <c:v>2.2180200000000001E-2</c:v>
                </c:pt>
                <c:pt idx="46">
                  <c:v>2.13893E-2</c:v>
                </c:pt>
                <c:pt idx="47">
                  <c:v>2.3773800000000001E-2</c:v>
                </c:pt>
                <c:pt idx="48">
                  <c:v>2.4431499999999998E-2</c:v>
                </c:pt>
                <c:pt idx="49">
                  <c:v>2.70496E-2</c:v>
                </c:pt>
                <c:pt idx="50">
                  <c:v>2.7982E-2</c:v>
                </c:pt>
                <c:pt idx="51">
                  <c:v>2.3718599999999999E-2</c:v>
                </c:pt>
                <c:pt idx="52">
                  <c:v>2.60174E-2</c:v>
                </c:pt>
                <c:pt idx="53">
                  <c:v>2.7586599999999999E-2</c:v>
                </c:pt>
                <c:pt idx="54">
                  <c:v>2.8506500000000001E-2</c:v>
                </c:pt>
                <c:pt idx="55">
                  <c:v>3.0029900000000002E-2</c:v>
                </c:pt>
                <c:pt idx="56">
                  <c:v>3.1991899999999997E-2</c:v>
                </c:pt>
                <c:pt idx="57">
                  <c:v>2.6359899999999999E-2</c:v>
                </c:pt>
                <c:pt idx="58">
                  <c:v>3.4267699999999998E-2</c:v>
                </c:pt>
                <c:pt idx="59">
                  <c:v>3.5930999999999998E-2</c:v>
                </c:pt>
                <c:pt idx="60">
                  <c:v>3.6460399999999997E-2</c:v>
                </c:pt>
                <c:pt idx="61">
                  <c:v>3.5479900000000002E-2</c:v>
                </c:pt>
                <c:pt idx="62">
                  <c:v>3.6357E-2</c:v>
                </c:pt>
                <c:pt idx="63">
                  <c:v>4.0347399999999999E-2</c:v>
                </c:pt>
                <c:pt idx="64">
                  <c:v>4.1367599999999997E-2</c:v>
                </c:pt>
                <c:pt idx="65">
                  <c:v>4.2407399999999998E-2</c:v>
                </c:pt>
                <c:pt idx="66">
                  <c:v>4.3654699999999998E-2</c:v>
                </c:pt>
                <c:pt idx="67">
                  <c:v>4.45078E-2</c:v>
                </c:pt>
                <c:pt idx="68">
                  <c:v>4.3919699999999999E-2</c:v>
                </c:pt>
                <c:pt idx="69">
                  <c:v>4.9732999999999999E-2</c:v>
                </c:pt>
                <c:pt idx="70">
                  <c:v>4.6946000000000002E-2</c:v>
                </c:pt>
                <c:pt idx="71">
                  <c:v>4.8804300000000002E-2</c:v>
                </c:pt>
                <c:pt idx="72">
                  <c:v>4.94268E-2</c:v>
                </c:pt>
                <c:pt idx="73">
                  <c:v>5.01003E-2</c:v>
                </c:pt>
                <c:pt idx="74">
                  <c:v>5.3147300000000001E-2</c:v>
                </c:pt>
                <c:pt idx="75">
                  <c:v>5.2722400000000003E-2</c:v>
                </c:pt>
                <c:pt idx="76">
                  <c:v>5.32136E-2</c:v>
                </c:pt>
                <c:pt idx="77">
                  <c:v>5.6351999999999999E-2</c:v>
                </c:pt>
                <c:pt idx="78">
                  <c:v>5.4754499999999998E-2</c:v>
                </c:pt>
                <c:pt idx="79">
                  <c:v>5.3553900000000002E-2</c:v>
                </c:pt>
                <c:pt idx="80">
                  <c:v>5.1292900000000002E-2</c:v>
                </c:pt>
                <c:pt idx="81">
                  <c:v>5.0811799999999997E-2</c:v>
                </c:pt>
                <c:pt idx="82">
                  <c:v>4.8744299999999997E-2</c:v>
                </c:pt>
                <c:pt idx="83">
                  <c:v>4.6196300000000003E-2</c:v>
                </c:pt>
                <c:pt idx="84">
                  <c:v>4.6043399999999998E-2</c:v>
                </c:pt>
                <c:pt idx="85">
                  <c:v>4.1913499999999999E-2</c:v>
                </c:pt>
                <c:pt idx="86">
                  <c:v>3.6998400000000001E-2</c:v>
                </c:pt>
                <c:pt idx="87">
                  <c:v>3.2016500000000003E-2</c:v>
                </c:pt>
                <c:pt idx="88">
                  <c:v>2.9947700000000001E-2</c:v>
                </c:pt>
                <c:pt idx="89">
                  <c:v>2.5581E-2</c:v>
                </c:pt>
                <c:pt idx="90">
                  <c:v>2.4665200000000002E-2</c:v>
                </c:pt>
                <c:pt idx="91">
                  <c:v>2.53461E-2</c:v>
                </c:pt>
                <c:pt idx="92">
                  <c:v>2.35134E-2</c:v>
                </c:pt>
                <c:pt idx="93">
                  <c:v>2.11398E-2</c:v>
                </c:pt>
                <c:pt idx="94">
                  <c:v>2.5900099999999999E-2</c:v>
                </c:pt>
                <c:pt idx="95">
                  <c:v>2.6073599999999999E-2</c:v>
                </c:pt>
                <c:pt idx="96">
                  <c:v>2.1373900000000001E-2</c:v>
                </c:pt>
                <c:pt idx="97">
                  <c:v>2.73125E-2</c:v>
                </c:pt>
                <c:pt idx="98">
                  <c:v>2.6934199999999998E-2</c:v>
                </c:pt>
                <c:pt idx="99">
                  <c:v>3.1893900000000003E-2</c:v>
                </c:pt>
                <c:pt idx="100">
                  <c:v>3.09971E-2</c:v>
                </c:pt>
                <c:pt idx="101">
                  <c:v>3.2760499999999998E-2</c:v>
                </c:pt>
                <c:pt idx="102">
                  <c:v>3.3967200000000003E-2</c:v>
                </c:pt>
                <c:pt idx="103">
                  <c:v>3.3050099999999999E-2</c:v>
                </c:pt>
                <c:pt idx="104">
                  <c:v>3.5109700000000001E-2</c:v>
                </c:pt>
                <c:pt idx="105">
                  <c:v>3.7674600000000003E-2</c:v>
                </c:pt>
                <c:pt idx="106">
                  <c:v>3.4211400000000003E-2</c:v>
                </c:pt>
                <c:pt idx="107">
                  <c:v>3.5067300000000003E-2</c:v>
                </c:pt>
                <c:pt idx="108">
                  <c:v>3.9413200000000002E-2</c:v>
                </c:pt>
                <c:pt idx="109">
                  <c:v>3.6970900000000001E-2</c:v>
                </c:pt>
                <c:pt idx="110">
                  <c:v>3.87845E-2</c:v>
                </c:pt>
                <c:pt idx="111">
                  <c:v>3.72585E-2</c:v>
                </c:pt>
                <c:pt idx="112">
                  <c:v>3.9539999999999999E-2</c:v>
                </c:pt>
                <c:pt idx="113">
                  <c:v>4.02333E-2</c:v>
                </c:pt>
                <c:pt idx="114">
                  <c:v>3.8223899999999998E-2</c:v>
                </c:pt>
                <c:pt idx="115">
                  <c:v>3.91933E-2</c:v>
                </c:pt>
                <c:pt idx="116">
                  <c:v>3.5481199999999997E-2</c:v>
                </c:pt>
                <c:pt idx="117">
                  <c:v>3.4924299999999998E-2</c:v>
                </c:pt>
                <c:pt idx="118">
                  <c:v>3.0470400000000002E-2</c:v>
                </c:pt>
                <c:pt idx="119">
                  <c:v>2.8795899999999999E-2</c:v>
                </c:pt>
                <c:pt idx="120">
                  <c:v>2.50295E-2</c:v>
                </c:pt>
                <c:pt idx="121">
                  <c:v>2.3012899999999999E-2</c:v>
                </c:pt>
                <c:pt idx="122">
                  <c:v>2.213E-2</c:v>
                </c:pt>
                <c:pt idx="123">
                  <c:v>1.8209800000000002E-2</c:v>
                </c:pt>
                <c:pt idx="124">
                  <c:v>1.13042E-2</c:v>
                </c:pt>
                <c:pt idx="125">
                  <c:v>5.5637000000000004E-3</c:v>
                </c:pt>
                <c:pt idx="126">
                  <c:v>4.5808999999999997E-3</c:v>
                </c:pt>
                <c:pt idx="127">
                  <c:v>-1.0281000000000001E-3</c:v>
                </c:pt>
                <c:pt idx="128">
                  <c:v>4.371E-4</c:v>
                </c:pt>
                <c:pt idx="129">
                  <c:v>-8.4504999999999997E-3</c:v>
                </c:pt>
                <c:pt idx="130">
                  <c:v>-9.5376000000000002E-3</c:v>
                </c:pt>
                <c:pt idx="131">
                  <c:v>-6.3166999999999997E-3</c:v>
                </c:pt>
                <c:pt idx="132">
                  <c:v>-4.3553999999999997E-3</c:v>
                </c:pt>
                <c:pt idx="133">
                  <c:v>-6.9842000000000003E-3</c:v>
                </c:pt>
                <c:pt idx="134">
                  <c:v>-8.2993000000000008E-3</c:v>
                </c:pt>
                <c:pt idx="135">
                  <c:v>-4.3588999999999998E-3</c:v>
                </c:pt>
                <c:pt idx="136">
                  <c:v>1.7435E-3</c:v>
                </c:pt>
                <c:pt idx="137">
                  <c:v>3.1535999999999999E-3</c:v>
                </c:pt>
                <c:pt idx="138">
                  <c:v>3.6874E-3</c:v>
                </c:pt>
                <c:pt idx="139">
                  <c:v>6.1606999999999999E-3</c:v>
                </c:pt>
                <c:pt idx="140">
                  <c:v>9.4293999999999992E-3</c:v>
                </c:pt>
                <c:pt idx="141">
                  <c:v>1.5924799999999999E-2</c:v>
                </c:pt>
                <c:pt idx="142">
                  <c:v>2.0409299999999998E-2</c:v>
                </c:pt>
                <c:pt idx="143">
                  <c:v>1.86184E-2</c:v>
                </c:pt>
                <c:pt idx="144">
                  <c:v>2.2281499999999999E-2</c:v>
                </c:pt>
                <c:pt idx="145">
                  <c:v>2.6071199999999999E-2</c:v>
                </c:pt>
                <c:pt idx="146">
                  <c:v>2.9438700000000002E-2</c:v>
                </c:pt>
                <c:pt idx="147">
                  <c:v>2.9928099999999999E-2</c:v>
                </c:pt>
                <c:pt idx="148">
                  <c:v>3.1159200000000001E-2</c:v>
                </c:pt>
                <c:pt idx="149">
                  <c:v>3.51845E-2</c:v>
                </c:pt>
                <c:pt idx="150">
                  <c:v>3.3555399999999999E-2</c:v>
                </c:pt>
                <c:pt idx="151">
                  <c:v>3.87838E-2</c:v>
                </c:pt>
                <c:pt idx="152">
                  <c:v>3.69465E-2</c:v>
                </c:pt>
                <c:pt idx="153">
                  <c:v>4.2307600000000001E-2</c:v>
                </c:pt>
                <c:pt idx="154">
                  <c:v>4.3440100000000002E-2</c:v>
                </c:pt>
                <c:pt idx="155">
                  <c:v>4.3850899999999998E-2</c:v>
                </c:pt>
                <c:pt idx="156">
                  <c:v>4.3840200000000003E-2</c:v>
                </c:pt>
                <c:pt idx="157">
                  <c:v>4.6316700000000002E-2</c:v>
                </c:pt>
                <c:pt idx="158">
                  <c:v>4.5787899999999999E-2</c:v>
                </c:pt>
                <c:pt idx="159">
                  <c:v>4.4995399999999998E-2</c:v>
                </c:pt>
                <c:pt idx="160">
                  <c:v>4.32711E-2</c:v>
                </c:pt>
                <c:pt idx="161">
                  <c:v>4.2394300000000003E-2</c:v>
                </c:pt>
                <c:pt idx="162">
                  <c:v>4.3455300000000002E-2</c:v>
                </c:pt>
                <c:pt idx="163">
                  <c:v>4.0842799999999999E-2</c:v>
                </c:pt>
                <c:pt idx="164">
                  <c:v>4.0571999999999997E-2</c:v>
                </c:pt>
                <c:pt idx="165">
                  <c:v>3.9277899999999998E-2</c:v>
                </c:pt>
                <c:pt idx="166">
                  <c:v>3.9283999999999999E-2</c:v>
                </c:pt>
                <c:pt idx="167">
                  <c:v>3.67344E-2</c:v>
                </c:pt>
                <c:pt idx="168">
                  <c:v>3.2834799999999997E-2</c:v>
                </c:pt>
                <c:pt idx="169">
                  <c:v>2.9427600000000002E-2</c:v>
                </c:pt>
                <c:pt idx="170">
                  <c:v>2.6361699999999998E-2</c:v>
                </c:pt>
                <c:pt idx="171">
                  <c:v>2.5204399999999998E-2</c:v>
                </c:pt>
                <c:pt idx="172">
                  <c:v>2.4802299999999999E-2</c:v>
                </c:pt>
                <c:pt idx="173">
                  <c:v>2.2305499999999999E-2</c:v>
                </c:pt>
                <c:pt idx="174">
                  <c:v>2.2415500000000001E-2</c:v>
                </c:pt>
                <c:pt idx="175">
                  <c:v>1.8829499999999999E-2</c:v>
                </c:pt>
                <c:pt idx="176">
                  <c:v>1.7275700000000001E-2</c:v>
                </c:pt>
                <c:pt idx="177">
                  <c:v>1.3181999999999999E-2</c:v>
                </c:pt>
                <c:pt idx="178">
                  <c:v>4.4793999999999997E-3</c:v>
                </c:pt>
                <c:pt idx="179">
                  <c:v>-4.8440000000000002E-3</c:v>
                </c:pt>
                <c:pt idx="180">
                  <c:v>-1.03324E-2</c:v>
                </c:pt>
                <c:pt idx="181">
                  <c:v>-1.70598E-2</c:v>
                </c:pt>
                <c:pt idx="182">
                  <c:v>-2.1035600000000002E-2</c:v>
                </c:pt>
                <c:pt idx="183">
                  <c:v>-2.4508200000000001E-2</c:v>
                </c:pt>
                <c:pt idx="184">
                  <c:v>-2.44949E-2</c:v>
                </c:pt>
                <c:pt idx="185">
                  <c:v>-2.6487900000000002E-2</c:v>
                </c:pt>
                <c:pt idx="186">
                  <c:v>-2.3729900000000002E-2</c:v>
                </c:pt>
                <c:pt idx="187">
                  <c:v>-1.8621499999999999E-2</c:v>
                </c:pt>
                <c:pt idx="188">
                  <c:v>-1.75675E-2</c:v>
                </c:pt>
                <c:pt idx="189">
                  <c:v>-1.3913399999999999E-2</c:v>
                </c:pt>
                <c:pt idx="190">
                  <c:v>-7.4238999999999998E-3</c:v>
                </c:pt>
                <c:pt idx="191">
                  <c:v>4.6486000000000001E-3</c:v>
                </c:pt>
                <c:pt idx="192">
                  <c:v>1.5640999999999999E-2</c:v>
                </c:pt>
                <c:pt idx="193">
                  <c:v>2.4675300000000001E-2</c:v>
                </c:pt>
                <c:pt idx="194">
                  <c:v>3.1311600000000002E-2</c:v>
                </c:pt>
                <c:pt idx="195">
                  <c:v>3.70254E-2</c:v>
                </c:pt>
                <c:pt idx="196">
                  <c:v>3.5080899999999998E-2</c:v>
                </c:pt>
                <c:pt idx="197">
                  <c:v>3.7323599999999998E-2</c:v>
                </c:pt>
                <c:pt idx="198">
                  <c:v>3.6186500000000003E-2</c:v>
                </c:pt>
                <c:pt idx="199">
                  <c:v>3.3037400000000001E-2</c:v>
                </c:pt>
                <c:pt idx="200">
                  <c:v>3.4468499999999999E-2</c:v>
                </c:pt>
                <c:pt idx="201">
                  <c:v>3.0566800000000002E-2</c:v>
                </c:pt>
                <c:pt idx="202">
                  <c:v>3.2917099999999998E-2</c:v>
                </c:pt>
                <c:pt idx="203">
                  <c:v>3.1146699999999999E-2</c:v>
                </c:pt>
                <c:pt idx="204">
                  <c:v>2.7845000000000002E-2</c:v>
                </c:pt>
                <c:pt idx="205">
                  <c:v>2.7544800000000001E-2</c:v>
                </c:pt>
                <c:pt idx="206">
                  <c:v>2.9627199999999999E-2</c:v>
                </c:pt>
                <c:pt idx="207">
                  <c:v>3.0734500000000001E-2</c:v>
                </c:pt>
                <c:pt idx="208">
                  <c:v>3.5026700000000001E-2</c:v>
                </c:pt>
                <c:pt idx="209">
                  <c:v>3.9205799999999999E-2</c:v>
                </c:pt>
                <c:pt idx="210">
                  <c:v>4.1346599999999997E-2</c:v>
                </c:pt>
                <c:pt idx="211">
                  <c:v>4.2281399999999997E-2</c:v>
                </c:pt>
                <c:pt idx="212">
                  <c:v>4.5561499999999998E-2</c:v>
                </c:pt>
                <c:pt idx="213">
                  <c:v>4.86703E-2</c:v>
                </c:pt>
                <c:pt idx="214">
                  <c:v>4.90547E-2</c:v>
                </c:pt>
                <c:pt idx="215">
                  <c:v>4.9224299999999999E-2</c:v>
                </c:pt>
                <c:pt idx="216">
                  <c:v>4.8369099999999998E-2</c:v>
                </c:pt>
                <c:pt idx="217">
                  <c:v>4.8896099999999998E-2</c:v>
                </c:pt>
                <c:pt idx="218">
                  <c:v>5.0005500000000001E-2</c:v>
                </c:pt>
                <c:pt idx="219">
                  <c:v>5.4252500000000002E-2</c:v>
                </c:pt>
                <c:pt idx="220">
                  <c:v>5.3844000000000003E-2</c:v>
                </c:pt>
                <c:pt idx="221">
                  <c:v>5.4104800000000002E-2</c:v>
                </c:pt>
                <c:pt idx="222">
                  <c:v>5.2742799999999999E-2</c:v>
                </c:pt>
                <c:pt idx="223">
                  <c:v>5.3049100000000002E-2</c:v>
                </c:pt>
                <c:pt idx="224">
                  <c:v>4.8915399999999998E-2</c:v>
                </c:pt>
                <c:pt idx="225">
                  <c:v>4.9645599999999998E-2</c:v>
                </c:pt>
                <c:pt idx="226">
                  <c:v>5.0111099999999999E-2</c:v>
                </c:pt>
                <c:pt idx="227">
                  <c:v>5.0528400000000001E-2</c:v>
                </c:pt>
                <c:pt idx="228">
                  <c:v>4.9825599999999998E-2</c:v>
                </c:pt>
                <c:pt idx="229">
                  <c:v>4.8335500000000003E-2</c:v>
                </c:pt>
                <c:pt idx="230">
                  <c:v>4.7027300000000001E-2</c:v>
                </c:pt>
                <c:pt idx="231">
                  <c:v>3.7777199999999997E-2</c:v>
                </c:pt>
                <c:pt idx="232">
                  <c:v>3.7938199999999998E-2</c:v>
                </c:pt>
                <c:pt idx="233">
                  <c:v>3.6319299999999999E-2</c:v>
                </c:pt>
                <c:pt idx="234">
                  <c:v>3.4516400000000003E-2</c:v>
                </c:pt>
                <c:pt idx="235">
                  <c:v>3.2189799999999998E-2</c:v>
                </c:pt>
                <c:pt idx="236">
                  <c:v>3.0895499999999999E-2</c:v>
                </c:pt>
                <c:pt idx="237">
                  <c:v>2.8742299999999998E-2</c:v>
                </c:pt>
                <c:pt idx="238">
                  <c:v>2.4719700000000001E-2</c:v>
                </c:pt>
                <c:pt idx="239">
                  <c:v>2.25548E-2</c:v>
                </c:pt>
                <c:pt idx="240">
                  <c:v>2.2429899999999999E-2</c:v>
                </c:pt>
                <c:pt idx="241">
                  <c:v>2.0526900000000001E-2</c:v>
                </c:pt>
                <c:pt idx="242">
                  <c:v>1.6920000000000001E-2</c:v>
                </c:pt>
                <c:pt idx="243">
                  <c:v>1.60147E-2</c:v>
                </c:pt>
                <c:pt idx="244">
                  <c:v>6.9940000000000002E-3</c:v>
                </c:pt>
                <c:pt idx="245">
                  <c:v>-1.11E-4</c:v>
                </c:pt>
                <c:pt idx="246">
                  <c:v>-4.1900000000000001E-3</c:v>
                </c:pt>
                <c:pt idx="247">
                  <c:v>-2.2149000000000001E-3</c:v>
                </c:pt>
                <c:pt idx="248">
                  <c:v>-1.2731999999999999E-3</c:v>
                </c:pt>
                <c:pt idx="249">
                  <c:v>9.9500000000000006E-5</c:v>
                </c:pt>
                <c:pt idx="250">
                  <c:v>1.8990000000000001E-3</c:v>
                </c:pt>
                <c:pt idx="251">
                  <c:v>2.9776999999999998E-3</c:v>
                </c:pt>
                <c:pt idx="252">
                  <c:v>2.588E-3</c:v>
                </c:pt>
                <c:pt idx="253">
                  <c:v>2.4537000000000001E-3</c:v>
                </c:pt>
                <c:pt idx="254">
                  <c:v>2.3738000000000001E-3</c:v>
                </c:pt>
                <c:pt idx="255">
                  <c:v>4.7660999999999997E-3</c:v>
                </c:pt>
                <c:pt idx="256">
                  <c:v>9.6661000000000004E-3</c:v>
                </c:pt>
                <c:pt idx="257">
                  <c:v>1.54386E-2</c:v>
                </c:pt>
                <c:pt idx="258">
                  <c:v>1.96467E-2</c:v>
                </c:pt>
                <c:pt idx="259">
                  <c:v>1.6304599999999999E-2</c:v>
                </c:pt>
                <c:pt idx="260">
                  <c:v>1.40672E-2</c:v>
                </c:pt>
                <c:pt idx="261">
                  <c:v>9.8241999999999999E-3</c:v>
                </c:pt>
                <c:pt idx="262">
                  <c:v>4.6613000000000002E-3</c:v>
                </c:pt>
                <c:pt idx="263">
                  <c:v>-5.4980000000000003E-4</c:v>
                </c:pt>
                <c:pt idx="264">
                  <c:v>-5.1627000000000001E-3</c:v>
                </c:pt>
                <c:pt idx="265">
                  <c:v>-5.9601999999999997E-3</c:v>
                </c:pt>
                <c:pt idx="266">
                  <c:v>-8.5298000000000006E-3</c:v>
                </c:pt>
                <c:pt idx="267">
                  <c:v>-1.239E-2</c:v>
                </c:pt>
                <c:pt idx="268">
                  <c:v>-1.29911E-2</c:v>
                </c:pt>
                <c:pt idx="269">
                  <c:v>-1.7772400000000001E-2</c:v>
                </c:pt>
                <c:pt idx="270">
                  <c:v>-2.2706899999999999E-2</c:v>
                </c:pt>
                <c:pt idx="271">
                  <c:v>-2.4048199999999999E-2</c:v>
                </c:pt>
                <c:pt idx="272">
                  <c:v>-2.5098700000000002E-2</c:v>
                </c:pt>
                <c:pt idx="273">
                  <c:v>-2.7073799999999999E-2</c:v>
                </c:pt>
                <c:pt idx="274">
                  <c:v>-2.6192500000000001E-2</c:v>
                </c:pt>
                <c:pt idx="275">
                  <c:v>-2.3368099999999999E-2</c:v>
                </c:pt>
                <c:pt idx="276">
                  <c:v>-1.73794E-2</c:v>
                </c:pt>
                <c:pt idx="277">
                  <c:v>-1.8153300000000001E-2</c:v>
                </c:pt>
                <c:pt idx="278">
                  <c:v>-1.48399E-2</c:v>
                </c:pt>
                <c:pt idx="279">
                  <c:v>-8.7186E-3</c:v>
                </c:pt>
                <c:pt idx="280">
                  <c:v>-5.1494000000000002E-3</c:v>
                </c:pt>
                <c:pt idx="281">
                  <c:v>1.7581999999999999E-3</c:v>
                </c:pt>
                <c:pt idx="282">
                  <c:v>1.02545E-2</c:v>
                </c:pt>
                <c:pt idx="283">
                  <c:v>8.5941000000000004E-3</c:v>
                </c:pt>
                <c:pt idx="284">
                  <c:v>2.3143400000000001E-2</c:v>
                </c:pt>
                <c:pt idx="285">
                  <c:v>2.9379300000000001E-2</c:v>
                </c:pt>
                <c:pt idx="286">
                  <c:v>3.4781399999999997E-2</c:v>
                </c:pt>
                <c:pt idx="287">
                  <c:v>3.8954999999999997E-2</c:v>
                </c:pt>
                <c:pt idx="288">
                  <c:v>4.1351600000000002E-2</c:v>
                </c:pt>
                <c:pt idx="289">
                  <c:v>4.7639399999999998E-2</c:v>
                </c:pt>
                <c:pt idx="290">
                  <c:v>4.87036E-2</c:v>
                </c:pt>
                <c:pt idx="291">
                  <c:v>4.95267E-2</c:v>
                </c:pt>
                <c:pt idx="292">
                  <c:v>4.9719399999999997E-2</c:v>
                </c:pt>
                <c:pt idx="293">
                  <c:v>4.9510100000000001E-2</c:v>
                </c:pt>
                <c:pt idx="294">
                  <c:v>4.8120299999999998E-2</c:v>
                </c:pt>
                <c:pt idx="295">
                  <c:v>5.4386900000000002E-2</c:v>
                </c:pt>
                <c:pt idx="296">
                  <c:v>4.4900099999999998E-2</c:v>
                </c:pt>
                <c:pt idx="297">
                  <c:v>4.4931100000000002E-2</c:v>
                </c:pt>
                <c:pt idx="298">
                  <c:v>4.4714900000000002E-2</c:v>
                </c:pt>
                <c:pt idx="299">
                  <c:v>4.2070099999999999E-2</c:v>
                </c:pt>
                <c:pt idx="300">
                  <c:v>3.9925299999999997E-2</c:v>
                </c:pt>
                <c:pt idx="301">
                  <c:v>3.5886800000000003E-2</c:v>
                </c:pt>
                <c:pt idx="302">
                  <c:v>3.65411E-2</c:v>
                </c:pt>
                <c:pt idx="303">
                  <c:v>3.4619200000000003E-2</c:v>
                </c:pt>
                <c:pt idx="304">
                  <c:v>3.4144500000000001E-2</c:v>
                </c:pt>
                <c:pt idx="305">
                  <c:v>3.1541399999999997E-2</c:v>
                </c:pt>
                <c:pt idx="306">
                  <c:v>3.0139699999999998E-2</c:v>
                </c:pt>
                <c:pt idx="307">
                  <c:v>2.9547299999999999E-2</c:v>
                </c:pt>
                <c:pt idx="308">
                  <c:v>2.8329E-2</c:v>
                </c:pt>
                <c:pt idx="309">
                  <c:v>2.7219500000000001E-2</c:v>
                </c:pt>
                <c:pt idx="310">
                  <c:v>2.5661900000000001E-2</c:v>
                </c:pt>
                <c:pt idx="311">
                  <c:v>2.6033500000000001E-2</c:v>
                </c:pt>
                <c:pt idx="312">
                  <c:v>2.4498599999999999E-2</c:v>
                </c:pt>
                <c:pt idx="313">
                  <c:v>2.4290900000000001E-2</c:v>
                </c:pt>
                <c:pt idx="314">
                  <c:v>2.1602E-2</c:v>
                </c:pt>
                <c:pt idx="315">
                  <c:v>2.1465600000000001E-2</c:v>
                </c:pt>
                <c:pt idx="316">
                  <c:v>1.9894599999999998E-2</c:v>
                </c:pt>
                <c:pt idx="317">
                  <c:v>1.74022E-2</c:v>
                </c:pt>
                <c:pt idx="318">
                  <c:v>1.8679100000000001E-2</c:v>
                </c:pt>
                <c:pt idx="319">
                  <c:v>1.7834900000000001E-2</c:v>
                </c:pt>
                <c:pt idx="320">
                  <c:v>1.9266700000000001E-2</c:v>
                </c:pt>
                <c:pt idx="321">
                  <c:v>1.9209400000000001E-2</c:v>
                </c:pt>
                <c:pt idx="322">
                  <c:v>1.8935E-2</c:v>
                </c:pt>
                <c:pt idx="323">
                  <c:v>1.9288300000000001E-2</c:v>
                </c:pt>
                <c:pt idx="324">
                  <c:v>1.9739900000000001E-2</c:v>
                </c:pt>
                <c:pt idx="325">
                  <c:v>2.09832E-2</c:v>
                </c:pt>
                <c:pt idx="326">
                  <c:v>2.2529899999999999E-2</c:v>
                </c:pt>
                <c:pt idx="327">
                  <c:v>2.4010799999999999E-2</c:v>
                </c:pt>
                <c:pt idx="328">
                  <c:v>2.4977599999999999E-2</c:v>
                </c:pt>
                <c:pt idx="329">
                  <c:v>2.7683900000000001E-2</c:v>
                </c:pt>
                <c:pt idx="330">
                  <c:v>2.7886999999999999E-2</c:v>
                </c:pt>
                <c:pt idx="331">
                  <c:v>2.8427399999999999E-2</c:v>
                </c:pt>
                <c:pt idx="332">
                  <c:v>2.71379E-2</c:v>
                </c:pt>
                <c:pt idx="333">
                  <c:v>3.0143799999999998E-2</c:v>
                </c:pt>
                <c:pt idx="334">
                  <c:v>3.0546500000000001E-2</c:v>
                </c:pt>
                <c:pt idx="335">
                  <c:v>3.13697E-2</c:v>
                </c:pt>
                <c:pt idx="336">
                  <c:v>3.05414E-2</c:v>
                </c:pt>
                <c:pt idx="337">
                  <c:v>3.2661200000000001E-2</c:v>
                </c:pt>
                <c:pt idx="338">
                  <c:v>3.2847700000000001E-2</c:v>
                </c:pt>
                <c:pt idx="339">
                  <c:v>3.1822000000000003E-2</c:v>
                </c:pt>
                <c:pt idx="340">
                  <c:v>3.1780799999999998E-2</c:v>
                </c:pt>
                <c:pt idx="341">
                  <c:v>3.3601600000000002E-2</c:v>
                </c:pt>
                <c:pt idx="342">
                  <c:v>3.2265000000000002E-2</c:v>
                </c:pt>
                <c:pt idx="343">
                  <c:v>3.1752200000000001E-2</c:v>
                </c:pt>
                <c:pt idx="344">
                  <c:v>3.2763100000000003E-2</c:v>
                </c:pt>
                <c:pt idx="345">
                  <c:v>3.0435E-2</c:v>
                </c:pt>
                <c:pt idx="346">
                  <c:v>3.1401800000000001E-2</c:v>
                </c:pt>
                <c:pt idx="347">
                  <c:v>3.1274099999999999E-2</c:v>
                </c:pt>
                <c:pt idx="348">
                  <c:v>3.2864900000000002E-2</c:v>
                </c:pt>
                <c:pt idx="349">
                  <c:v>3.0850900000000001E-2</c:v>
                </c:pt>
                <c:pt idx="350">
                  <c:v>2.9975000000000002E-2</c:v>
                </c:pt>
                <c:pt idx="351">
                  <c:v>2.9217400000000001E-2</c:v>
                </c:pt>
                <c:pt idx="352">
                  <c:v>2.8096099999999999E-2</c:v>
                </c:pt>
                <c:pt idx="353">
                  <c:v>2.5654199999999999E-2</c:v>
                </c:pt>
                <c:pt idx="354">
                  <c:v>2.3875799999999999E-2</c:v>
                </c:pt>
                <c:pt idx="355">
                  <c:v>2.3138100000000002E-2</c:v>
                </c:pt>
                <c:pt idx="356">
                  <c:v>2.2224500000000001E-2</c:v>
                </c:pt>
                <c:pt idx="357">
                  <c:v>2.06912E-2</c:v>
                </c:pt>
                <c:pt idx="358">
                  <c:v>2.00439E-2</c:v>
                </c:pt>
                <c:pt idx="359">
                  <c:v>1.8174800000000001E-2</c:v>
                </c:pt>
                <c:pt idx="360">
                  <c:v>1.8802300000000001E-2</c:v>
                </c:pt>
                <c:pt idx="361">
                  <c:v>1.86733E-2</c:v>
                </c:pt>
                <c:pt idx="362">
                  <c:v>1.8844300000000001E-2</c:v>
                </c:pt>
                <c:pt idx="363">
                  <c:v>1.7589400000000002E-2</c:v>
                </c:pt>
                <c:pt idx="364">
                  <c:v>1.7866699999999999E-2</c:v>
                </c:pt>
                <c:pt idx="365">
                  <c:v>1.7005200000000002E-2</c:v>
                </c:pt>
                <c:pt idx="366">
                  <c:v>1.63511E-2</c:v>
                </c:pt>
                <c:pt idx="367">
                  <c:v>1.3855599999999999E-2</c:v>
                </c:pt>
                <c:pt idx="368">
                  <c:v>1.07046E-2</c:v>
                </c:pt>
                <c:pt idx="369">
                  <c:v>8.2045999999999994E-3</c:v>
                </c:pt>
                <c:pt idx="370">
                  <c:v>4.2573999999999997E-3</c:v>
                </c:pt>
                <c:pt idx="371">
                  <c:v>2.8571999999999998E-3</c:v>
                </c:pt>
                <c:pt idx="372">
                  <c:v>-1.3189E-3</c:v>
                </c:pt>
                <c:pt idx="373">
                  <c:v>-6.3692999999999996E-3</c:v>
                </c:pt>
                <c:pt idx="374">
                  <c:v>-9.7585999999999992E-3</c:v>
                </c:pt>
                <c:pt idx="375">
                  <c:v>-1.20432E-2</c:v>
                </c:pt>
                <c:pt idx="376">
                  <c:v>-1.4548699999999999E-2</c:v>
                </c:pt>
                <c:pt idx="377">
                  <c:v>-1.38809E-2</c:v>
                </c:pt>
                <c:pt idx="378">
                  <c:v>-1.39393E-2</c:v>
                </c:pt>
                <c:pt idx="379">
                  <c:v>-1.1905499999999999E-2</c:v>
                </c:pt>
                <c:pt idx="380">
                  <c:v>-1.08194E-2</c:v>
                </c:pt>
                <c:pt idx="381">
                  <c:v>-9.2350000000000002E-3</c:v>
                </c:pt>
                <c:pt idx="382">
                  <c:v>-8.3961999999999995E-3</c:v>
                </c:pt>
                <c:pt idx="383">
                  <c:v>-7.6585000000000004E-3</c:v>
                </c:pt>
                <c:pt idx="384">
                  <c:v>-6.0621E-3</c:v>
                </c:pt>
                <c:pt idx="385">
                  <c:v>-3.8809999999999999E-3</c:v>
                </c:pt>
                <c:pt idx="386">
                  <c:v>-1.9249E-3</c:v>
                </c:pt>
                <c:pt idx="387">
                  <c:v>1.4764999999999999E-3</c:v>
                </c:pt>
                <c:pt idx="388">
                  <c:v>3.8248000000000002E-3</c:v>
                </c:pt>
                <c:pt idx="389">
                  <c:v>3.5352000000000001E-3</c:v>
                </c:pt>
                <c:pt idx="390">
                  <c:v>4.5059000000000002E-3</c:v>
                </c:pt>
                <c:pt idx="391">
                  <c:v>5.7428999999999996E-3</c:v>
                </c:pt>
                <c:pt idx="392">
                  <c:v>5.7781000000000004E-3</c:v>
                </c:pt>
                <c:pt idx="393">
                  <c:v>7.2816000000000001E-3</c:v>
                </c:pt>
                <c:pt idx="394">
                  <c:v>9.0951999999999995E-3</c:v>
                </c:pt>
                <c:pt idx="395">
                  <c:v>1.08009E-2</c:v>
                </c:pt>
                <c:pt idx="396">
                  <c:v>1.31669E-2</c:v>
                </c:pt>
                <c:pt idx="397">
                  <c:v>1.6009200000000001E-2</c:v>
                </c:pt>
                <c:pt idx="398">
                  <c:v>1.5041300000000001E-2</c:v>
                </c:pt>
                <c:pt idx="399">
                  <c:v>1.6392199999999999E-2</c:v>
                </c:pt>
                <c:pt idx="400">
                  <c:v>1.76616E-2</c:v>
                </c:pt>
                <c:pt idx="401">
                  <c:v>1.8699199999999999E-2</c:v>
                </c:pt>
                <c:pt idx="402">
                  <c:v>2.0801500000000001E-2</c:v>
                </c:pt>
                <c:pt idx="403">
                  <c:v>2.0949200000000001E-2</c:v>
                </c:pt>
                <c:pt idx="404">
                  <c:v>2.2805300000000001E-2</c:v>
                </c:pt>
                <c:pt idx="405">
                  <c:v>2.3748200000000001E-2</c:v>
                </c:pt>
                <c:pt idx="406">
                  <c:v>2.4843500000000001E-2</c:v>
                </c:pt>
                <c:pt idx="407">
                  <c:v>2.5727400000000001E-2</c:v>
                </c:pt>
                <c:pt idx="408">
                  <c:v>2.52994E-2</c:v>
                </c:pt>
                <c:pt idx="409">
                  <c:v>2.4862100000000002E-2</c:v>
                </c:pt>
                <c:pt idx="410">
                  <c:v>2.9545999999999999E-2</c:v>
                </c:pt>
                <c:pt idx="411">
                  <c:v>2.9835199999999999E-2</c:v>
                </c:pt>
                <c:pt idx="412">
                  <c:v>3.03691E-2</c:v>
                </c:pt>
                <c:pt idx="413">
                  <c:v>3.1538400000000001E-2</c:v>
                </c:pt>
                <c:pt idx="414">
                  <c:v>3.2155799999999998E-2</c:v>
                </c:pt>
                <c:pt idx="415">
                  <c:v>3.3179899999999998E-2</c:v>
                </c:pt>
                <c:pt idx="416">
                  <c:v>3.4113600000000001E-2</c:v>
                </c:pt>
                <c:pt idx="417">
                  <c:v>3.3390900000000001E-2</c:v>
                </c:pt>
                <c:pt idx="418">
                  <c:v>3.4714599999999998E-2</c:v>
                </c:pt>
                <c:pt idx="419">
                  <c:v>3.4288699999999998E-2</c:v>
                </c:pt>
                <c:pt idx="420">
                  <c:v>3.4676600000000002E-2</c:v>
                </c:pt>
                <c:pt idx="421">
                  <c:v>3.4650599999999997E-2</c:v>
                </c:pt>
                <c:pt idx="422">
                  <c:v>3.2362599999999998E-2</c:v>
                </c:pt>
                <c:pt idx="423">
                  <c:v>3.0616999999999998E-2</c:v>
                </c:pt>
                <c:pt idx="424">
                  <c:v>2.7455199999999999E-2</c:v>
                </c:pt>
                <c:pt idx="425">
                  <c:v>2.6670300000000001E-2</c:v>
                </c:pt>
                <c:pt idx="426">
                  <c:v>2.41747E-2</c:v>
                </c:pt>
                <c:pt idx="427">
                  <c:v>2.3863800000000001E-2</c:v>
                </c:pt>
                <c:pt idx="428">
                  <c:v>2.2836700000000001E-2</c:v>
                </c:pt>
                <c:pt idx="429">
                  <c:v>2.22832E-2</c:v>
                </c:pt>
                <c:pt idx="430">
                  <c:v>1.9864199999999999E-2</c:v>
                </c:pt>
                <c:pt idx="431">
                  <c:v>1.8586100000000001E-2</c:v>
                </c:pt>
                <c:pt idx="432">
                  <c:v>1.55897E-2</c:v>
                </c:pt>
                <c:pt idx="433">
                  <c:v>1.7516299999999999E-2</c:v>
                </c:pt>
                <c:pt idx="434">
                  <c:v>1.7859400000000001E-2</c:v>
                </c:pt>
                <c:pt idx="435">
                  <c:v>1.7851800000000001E-2</c:v>
                </c:pt>
                <c:pt idx="436">
                  <c:v>2.0724599999999999E-2</c:v>
                </c:pt>
                <c:pt idx="437">
                  <c:v>2.1143499999999999E-2</c:v>
                </c:pt>
                <c:pt idx="438">
                  <c:v>2.2437100000000001E-2</c:v>
                </c:pt>
                <c:pt idx="439">
                  <c:v>2.1743599999999998E-2</c:v>
                </c:pt>
                <c:pt idx="440">
                  <c:v>2.15634E-2</c:v>
                </c:pt>
                <c:pt idx="441">
                  <c:v>2.2331199999999999E-2</c:v>
                </c:pt>
                <c:pt idx="442">
                  <c:v>2.3580899999999998E-2</c:v>
                </c:pt>
                <c:pt idx="443">
                  <c:v>2.38757E-2</c:v>
                </c:pt>
                <c:pt idx="444">
                  <c:v>2.6026400000000002E-2</c:v>
                </c:pt>
                <c:pt idx="445">
                  <c:v>2.4836799999999999E-2</c:v>
                </c:pt>
                <c:pt idx="446">
                  <c:v>2.5201500000000002E-2</c:v>
                </c:pt>
                <c:pt idx="447">
                  <c:v>2.62493E-2</c:v>
                </c:pt>
                <c:pt idx="448">
                  <c:v>2.5660100000000002E-2</c:v>
                </c:pt>
                <c:pt idx="449">
                  <c:v>2.54145E-2</c:v>
                </c:pt>
                <c:pt idx="450">
                  <c:v>2.58438E-2</c:v>
                </c:pt>
                <c:pt idx="451">
                  <c:v>2.4042899999999999E-2</c:v>
                </c:pt>
                <c:pt idx="452">
                  <c:v>2.6381100000000001E-2</c:v>
                </c:pt>
                <c:pt idx="453">
                  <c:v>2.70806E-2</c:v>
                </c:pt>
                <c:pt idx="454">
                  <c:v>2.7071499999999998E-2</c:v>
                </c:pt>
                <c:pt idx="455">
                  <c:v>2.8131300000000001E-2</c:v>
                </c:pt>
                <c:pt idx="456">
                  <c:v>2.84062E-2</c:v>
                </c:pt>
                <c:pt idx="457">
                  <c:v>2.7464599999999999E-2</c:v>
                </c:pt>
                <c:pt idx="458">
                  <c:v>2.6041000000000002E-2</c:v>
                </c:pt>
                <c:pt idx="459">
                  <c:v>2.5864100000000001E-2</c:v>
                </c:pt>
                <c:pt idx="460">
                  <c:v>2.7017300000000001E-2</c:v>
                </c:pt>
                <c:pt idx="461">
                  <c:v>2.6559599999999999E-2</c:v>
                </c:pt>
                <c:pt idx="462">
                  <c:v>2.4957199999999999E-2</c:v>
                </c:pt>
                <c:pt idx="463">
                  <c:v>2.8100900000000002E-2</c:v>
                </c:pt>
                <c:pt idx="464">
                  <c:v>2.56545E-2</c:v>
                </c:pt>
                <c:pt idx="465">
                  <c:v>2.4414100000000001E-2</c:v>
                </c:pt>
                <c:pt idx="466">
                  <c:v>2.4168800000000001E-2</c:v>
                </c:pt>
                <c:pt idx="467">
                  <c:v>2.44633E-2</c:v>
                </c:pt>
                <c:pt idx="468">
                  <c:v>2.3199600000000001E-2</c:v>
                </c:pt>
                <c:pt idx="469">
                  <c:v>2.48828E-2</c:v>
                </c:pt>
                <c:pt idx="470">
                  <c:v>2.45013E-2</c:v>
                </c:pt>
                <c:pt idx="471">
                  <c:v>2.5211999999999998E-2</c:v>
                </c:pt>
                <c:pt idx="472">
                  <c:v>2.3589300000000001E-2</c:v>
                </c:pt>
                <c:pt idx="473">
                  <c:v>2.38896E-2</c:v>
                </c:pt>
                <c:pt idx="474">
                  <c:v>2.5411199999999998E-2</c:v>
                </c:pt>
                <c:pt idx="475">
                  <c:v>2.3919200000000002E-2</c:v>
                </c:pt>
                <c:pt idx="476">
                  <c:v>2.3790200000000001E-2</c:v>
                </c:pt>
                <c:pt idx="477">
                  <c:v>2.5368000000000002E-2</c:v>
                </c:pt>
                <c:pt idx="478">
                  <c:v>2.5374399999999998E-2</c:v>
                </c:pt>
                <c:pt idx="479">
                  <c:v>2.4897900000000001E-2</c:v>
                </c:pt>
                <c:pt idx="480">
                  <c:v>2.5695599999999999E-2</c:v>
                </c:pt>
                <c:pt idx="481">
                  <c:v>2.3420199999999999E-2</c:v>
                </c:pt>
                <c:pt idx="482">
                  <c:v>2.6215700000000002E-2</c:v>
                </c:pt>
                <c:pt idx="483">
                  <c:v>2.5454999999999998E-2</c:v>
                </c:pt>
                <c:pt idx="484">
                  <c:v>2.5521800000000001E-2</c:v>
                </c:pt>
                <c:pt idx="485">
                  <c:v>2.30998E-2</c:v>
                </c:pt>
                <c:pt idx="486">
                  <c:v>2.1945599999999999E-2</c:v>
                </c:pt>
                <c:pt idx="487">
                  <c:v>2.0520500000000001E-2</c:v>
                </c:pt>
                <c:pt idx="488">
                  <c:v>1.9878099999999999E-2</c:v>
                </c:pt>
                <c:pt idx="489">
                  <c:v>1.66293E-2</c:v>
                </c:pt>
                <c:pt idx="490">
                  <c:v>1.6086400000000001E-2</c:v>
                </c:pt>
                <c:pt idx="491">
                  <c:v>1.48802E-2</c:v>
                </c:pt>
                <c:pt idx="492">
                  <c:v>1.28694E-2</c:v>
                </c:pt>
                <c:pt idx="493">
                  <c:v>1.2414400000000001E-2</c:v>
                </c:pt>
                <c:pt idx="494">
                  <c:v>8.6242000000000003E-3</c:v>
                </c:pt>
                <c:pt idx="495">
                  <c:v>4.2988999999999996E-3</c:v>
                </c:pt>
                <c:pt idx="496">
                  <c:v>2.2934000000000001E-3</c:v>
                </c:pt>
                <c:pt idx="497">
                  <c:v>1.6582000000000001E-3</c:v>
                </c:pt>
                <c:pt idx="498">
                  <c:v>-5.5199999999999997E-4</c:v>
                </c:pt>
                <c:pt idx="499">
                  <c:v>-1.6410000000000001E-3</c:v>
                </c:pt>
                <c:pt idx="500">
                  <c:v>-4.4797999999999999E-3</c:v>
                </c:pt>
                <c:pt idx="501">
                  <c:v>-6.8224999999999996E-3</c:v>
                </c:pt>
                <c:pt idx="502">
                  <c:v>-1.07254E-2</c:v>
                </c:pt>
                <c:pt idx="503">
                  <c:v>-1.3072200000000001E-2</c:v>
                </c:pt>
                <c:pt idx="504">
                  <c:v>-1.39192E-2</c:v>
                </c:pt>
                <c:pt idx="505">
                  <c:v>-1.54558E-2</c:v>
                </c:pt>
                <c:pt idx="506">
                  <c:v>-1.54135E-2</c:v>
                </c:pt>
                <c:pt idx="507">
                  <c:v>-1.39287E-2</c:v>
                </c:pt>
                <c:pt idx="508">
                  <c:v>-1.37062E-2</c:v>
                </c:pt>
                <c:pt idx="509">
                  <c:v>-1.2313599999999999E-2</c:v>
                </c:pt>
                <c:pt idx="510">
                  <c:v>-1.20973E-2</c:v>
                </c:pt>
                <c:pt idx="511">
                  <c:v>-1.10286E-2</c:v>
                </c:pt>
                <c:pt idx="512">
                  <c:v>-9.6678000000000007E-3</c:v>
                </c:pt>
                <c:pt idx="513">
                  <c:v>-6.2760000000000003E-3</c:v>
                </c:pt>
                <c:pt idx="514">
                  <c:v>-3.9722000000000004E-3</c:v>
                </c:pt>
                <c:pt idx="515">
                  <c:v>-3.8782000000000001E-3</c:v>
                </c:pt>
                <c:pt idx="516">
                  <c:v>-2.0788E-3</c:v>
                </c:pt>
                <c:pt idx="517">
                  <c:v>-2.2339E-3</c:v>
                </c:pt>
                <c:pt idx="518">
                  <c:v>-3.6955999999999998E-3</c:v>
                </c:pt>
                <c:pt idx="519">
                  <c:v>-3.4299E-3</c:v>
                </c:pt>
                <c:pt idx="520">
                  <c:v>-3.4531000000000002E-3</c:v>
                </c:pt>
                <c:pt idx="521">
                  <c:v>-3.8113000000000001E-3</c:v>
                </c:pt>
                <c:pt idx="522">
                  <c:v>-2.9867000000000001E-3</c:v>
                </c:pt>
                <c:pt idx="523">
                  <c:v>-3.1862000000000001E-3</c:v>
                </c:pt>
                <c:pt idx="524">
                  <c:v>-1.9463E-3</c:v>
                </c:pt>
                <c:pt idx="525">
                  <c:v>-1.4009000000000001E-3</c:v>
                </c:pt>
                <c:pt idx="526">
                  <c:v>-1.3549E-3</c:v>
                </c:pt>
                <c:pt idx="527">
                  <c:v>8.0469999999999999E-4</c:v>
                </c:pt>
                <c:pt idx="528">
                  <c:v>1.3173E-3</c:v>
                </c:pt>
                <c:pt idx="529">
                  <c:v>2.8292999999999999E-3</c:v>
                </c:pt>
                <c:pt idx="530">
                  <c:v>6.9962999999999996E-3</c:v>
                </c:pt>
                <c:pt idx="531">
                  <c:v>9.2572999999999996E-3</c:v>
                </c:pt>
                <c:pt idx="532">
                  <c:v>1.17013E-2</c:v>
                </c:pt>
                <c:pt idx="533">
                  <c:v>1.2192100000000001E-2</c:v>
                </c:pt>
                <c:pt idx="534">
                  <c:v>1.22591E-2</c:v>
                </c:pt>
                <c:pt idx="535">
                  <c:v>1.35922E-2</c:v>
                </c:pt>
                <c:pt idx="536">
                  <c:v>1.4042199999999999E-2</c:v>
                </c:pt>
                <c:pt idx="537">
                  <c:v>1.5171E-2</c:v>
                </c:pt>
                <c:pt idx="538">
                  <c:v>1.5544799999999999E-2</c:v>
                </c:pt>
                <c:pt idx="539">
                  <c:v>1.55683E-2</c:v>
                </c:pt>
                <c:pt idx="540">
                  <c:v>1.53426E-2</c:v>
                </c:pt>
                <c:pt idx="541">
                  <c:v>1.68284E-2</c:v>
                </c:pt>
                <c:pt idx="542">
                  <c:v>1.52757E-2</c:v>
                </c:pt>
                <c:pt idx="543">
                  <c:v>1.61145E-2</c:v>
                </c:pt>
                <c:pt idx="544">
                  <c:v>1.5074499999999999E-2</c:v>
                </c:pt>
                <c:pt idx="545">
                  <c:v>1.6364E-2</c:v>
                </c:pt>
                <c:pt idx="546">
                  <c:v>1.8947499999999999E-2</c:v>
                </c:pt>
                <c:pt idx="547">
                  <c:v>1.9413699999999999E-2</c:v>
                </c:pt>
                <c:pt idx="548">
                  <c:v>1.8670599999999999E-2</c:v>
                </c:pt>
                <c:pt idx="549">
                  <c:v>1.6643399999999999E-2</c:v>
                </c:pt>
                <c:pt idx="550">
                  <c:v>1.8688199999999999E-2</c:v>
                </c:pt>
                <c:pt idx="551">
                  <c:v>1.8896199999999998E-2</c:v>
                </c:pt>
                <c:pt idx="552">
                  <c:v>1.9954400000000001E-2</c:v>
                </c:pt>
                <c:pt idx="553">
                  <c:v>2.0490000000000001E-2</c:v>
                </c:pt>
                <c:pt idx="554">
                  <c:v>2.1565999999999998E-2</c:v>
                </c:pt>
                <c:pt idx="555">
                  <c:v>2.0151499999999999E-2</c:v>
                </c:pt>
                <c:pt idx="556">
                  <c:v>1.8987899999999999E-2</c:v>
                </c:pt>
                <c:pt idx="557">
                  <c:v>1.7698599999999998E-2</c:v>
                </c:pt>
                <c:pt idx="558">
                  <c:v>1.6413199999999999E-2</c:v>
                </c:pt>
                <c:pt idx="559">
                  <c:v>1.6300100000000001E-2</c:v>
                </c:pt>
                <c:pt idx="560">
                  <c:v>1.6960900000000001E-2</c:v>
                </c:pt>
                <c:pt idx="561">
                  <c:v>1.63412E-2</c:v>
                </c:pt>
                <c:pt idx="562">
                  <c:v>1.53594E-2</c:v>
                </c:pt>
                <c:pt idx="563">
                  <c:v>1.54302E-2</c:v>
                </c:pt>
                <c:pt idx="564">
                  <c:v>1.51106E-2</c:v>
                </c:pt>
                <c:pt idx="565">
                  <c:v>1.3402900000000001E-2</c:v>
                </c:pt>
                <c:pt idx="566">
                  <c:v>1.26988E-2</c:v>
                </c:pt>
                <c:pt idx="567">
                  <c:v>1.1918099999999999E-2</c:v>
                </c:pt>
                <c:pt idx="568">
                  <c:v>1.28045E-2</c:v>
                </c:pt>
                <c:pt idx="569">
                  <c:v>1.2753199999999999E-2</c:v>
                </c:pt>
                <c:pt idx="570">
                  <c:v>1.0975499999999999E-2</c:v>
                </c:pt>
                <c:pt idx="571">
                  <c:v>9.4973000000000002E-3</c:v>
                </c:pt>
                <c:pt idx="572">
                  <c:v>8.9601999999999998E-3</c:v>
                </c:pt>
                <c:pt idx="573">
                  <c:v>9.5448000000000009E-3</c:v>
                </c:pt>
                <c:pt idx="574">
                  <c:v>8.8588E-3</c:v>
                </c:pt>
                <c:pt idx="575">
                  <c:v>8.3084000000000005E-3</c:v>
                </c:pt>
                <c:pt idx="576">
                  <c:v>6.6715999999999998E-3</c:v>
                </c:pt>
                <c:pt idx="577">
                  <c:v>5.4022000000000002E-3</c:v>
                </c:pt>
                <c:pt idx="578">
                  <c:v>3.4489E-3</c:v>
                </c:pt>
                <c:pt idx="579">
                  <c:v>1.328E-3</c:v>
                </c:pt>
                <c:pt idx="580">
                  <c:v>-1.0365999999999999E-3</c:v>
                </c:pt>
                <c:pt idx="581">
                  <c:v>-2.7967999999999999E-3</c:v>
                </c:pt>
                <c:pt idx="582">
                  <c:v>-4.0802E-3</c:v>
                </c:pt>
                <c:pt idx="583">
                  <c:v>-5.8418999999999997E-3</c:v>
                </c:pt>
                <c:pt idx="584">
                  <c:v>-9.7280999999999999E-3</c:v>
                </c:pt>
                <c:pt idx="585">
                  <c:v>-1.37474E-2</c:v>
                </c:pt>
                <c:pt idx="586">
                  <c:v>-2.0122500000000001E-2</c:v>
                </c:pt>
                <c:pt idx="587">
                  <c:v>-2.5847499999999999E-2</c:v>
                </c:pt>
                <c:pt idx="588">
                  <c:v>-3.1720400000000003E-2</c:v>
                </c:pt>
                <c:pt idx="589">
                  <c:v>-3.6187700000000003E-2</c:v>
                </c:pt>
                <c:pt idx="590">
                  <c:v>-4.1606700000000003E-2</c:v>
                </c:pt>
                <c:pt idx="591">
                  <c:v>-4.5077399999999997E-2</c:v>
                </c:pt>
                <c:pt idx="592">
                  <c:v>-4.6385099999999999E-2</c:v>
                </c:pt>
                <c:pt idx="593">
                  <c:v>-4.8586400000000002E-2</c:v>
                </c:pt>
                <c:pt idx="594">
                  <c:v>-4.9512100000000003E-2</c:v>
                </c:pt>
                <c:pt idx="595">
                  <c:v>-4.9292099999999998E-2</c:v>
                </c:pt>
                <c:pt idx="596">
                  <c:v>-4.7809200000000003E-2</c:v>
                </c:pt>
                <c:pt idx="597">
                  <c:v>-4.5949700000000003E-2</c:v>
                </c:pt>
                <c:pt idx="598">
                  <c:v>-4.0606499999999997E-2</c:v>
                </c:pt>
                <c:pt idx="599">
                  <c:v>-3.7744699999999999E-2</c:v>
                </c:pt>
                <c:pt idx="600">
                  <c:v>-3.1878799999999999E-2</c:v>
                </c:pt>
                <c:pt idx="601">
                  <c:v>-2.7161899999999999E-2</c:v>
                </c:pt>
                <c:pt idx="602">
                  <c:v>-1.99171E-2</c:v>
                </c:pt>
                <c:pt idx="603">
                  <c:v>-1.29245E-2</c:v>
                </c:pt>
                <c:pt idx="604">
                  <c:v>-6.3388999999999997E-3</c:v>
                </c:pt>
                <c:pt idx="605">
                  <c:v>-3.7268000000000002E-3</c:v>
                </c:pt>
                <c:pt idx="606">
                  <c:v>-1.6995999999999999E-3</c:v>
                </c:pt>
                <c:pt idx="607">
                  <c:v>-3.681E-4</c:v>
                </c:pt>
                <c:pt idx="608">
                  <c:v>9.3720000000000001E-4</c:v>
                </c:pt>
                <c:pt idx="609">
                  <c:v>4.3162000000000001E-3</c:v>
                </c:pt>
                <c:pt idx="610">
                  <c:v>5.4165999999999997E-3</c:v>
                </c:pt>
                <c:pt idx="611">
                  <c:v>8.1580999999999997E-3</c:v>
                </c:pt>
                <c:pt idx="612">
                  <c:v>8.5579000000000002E-3</c:v>
                </c:pt>
                <c:pt idx="613">
                  <c:v>1.0242599999999999E-2</c:v>
                </c:pt>
                <c:pt idx="614">
                  <c:v>1.06617E-2</c:v>
                </c:pt>
                <c:pt idx="615">
                  <c:v>1.1187000000000001E-2</c:v>
                </c:pt>
                <c:pt idx="616">
                  <c:v>7.9722000000000005E-3</c:v>
                </c:pt>
                <c:pt idx="617">
                  <c:v>1.0578300000000001E-2</c:v>
                </c:pt>
                <c:pt idx="618">
                  <c:v>1.1864E-2</c:v>
                </c:pt>
                <c:pt idx="619">
                  <c:v>1.3125899999999999E-2</c:v>
                </c:pt>
                <c:pt idx="620">
                  <c:v>1.52652E-2</c:v>
                </c:pt>
                <c:pt idx="621">
                  <c:v>1.4792700000000001E-2</c:v>
                </c:pt>
                <c:pt idx="622">
                  <c:v>1.49839E-2</c:v>
                </c:pt>
                <c:pt idx="623">
                  <c:v>1.5931799999999999E-2</c:v>
                </c:pt>
                <c:pt idx="624">
                  <c:v>1.8140099999999999E-2</c:v>
                </c:pt>
                <c:pt idx="625">
                  <c:v>1.8559699999999998E-2</c:v>
                </c:pt>
                <c:pt idx="626">
                  <c:v>1.8766000000000001E-2</c:v>
                </c:pt>
                <c:pt idx="627">
                  <c:v>1.7001599999999999E-2</c:v>
                </c:pt>
                <c:pt idx="628">
                  <c:v>1.70492E-2</c:v>
                </c:pt>
                <c:pt idx="629">
                  <c:v>1.60427E-2</c:v>
                </c:pt>
                <c:pt idx="630">
                  <c:v>1.6438999999999999E-2</c:v>
                </c:pt>
                <c:pt idx="631">
                  <c:v>1.6635899999999999E-2</c:v>
                </c:pt>
                <c:pt idx="632">
                  <c:v>1.6154499999999999E-2</c:v>
                </c:pt>
                <c:pt idx="633">
                  <c:v>1.64493E-2</c:v>
                </c:pt>
                <c:pt idx="634">
                  <c:v>1.6722999999999998E-2</c:v>
                </c:pt>
                <c:pt idx="635">
                  <c:v>1.6833799999999999E-2</c:v>
                </c:pt>
                <c:pt idx="636">
                  <c:v>1.55645E-2</c:v>
                </c:pt>
                <c:pt idx="637">
                  <c:v>1.5942899999999999E-2</c:v>
                </c:pt>
                <c:pt idx="638">
                  <c:v>1.51507E-2</c:v>
                </c:pt>
                <c:pt idx="639">
                  <c:v>1.59398E-2</c:v>
                </c:pt>
                <c:pt idx="640">
                  <c:v>1.6591600000000001E-2</c:v>
                </c:pt>
                <c:pt idx="641">
                  <c:v>1.74243E-2</c:v>
                </c:pt>
                <c:pt idx="642">
                  <c:v>1.73215E-2</c:v>
                </c:pt>
                <c:pt idx="643">
                  <c:v>1.7689400000000001E-2</c:v>
                </c:pt>
                <c:pt idx="644">
                  <c:v>1.7690600000000001E-2</c:v>
                </c:pt>
                <c:pt idx="645">
                  <c:v>1.7750100000000001E-2</c:v>
                </c:pt>
                <c:pt idx="646">
                  <c:v>1.8249899999999999E-2</c:v>
                </c:pt>
                <c:pt idx="647">
                  <c:v>1.72585E-2</c:v>
                </c:pt>
                <c:pt idx="648">
                  <c:v>1.6841499999999999E-2</c:v>
                </c:pt>
                <c:pt idx="649">
                  <c:v>1.6378799999999999E-2</c:v>
                </c:pt>
                <c:pt idx="650">
                  <c:v>1.6818699999999999E-2</c:v>
                </c:pt>
                <c:pt idx="651">
                  <c:v>1.7536900000000001E-2</c:v>
                </c:pt>
                <c:pt idx="652">
                  <c:v>1.77317E-2</c:v>
                </c:pt>
                <c:pt idx="653">
                  <c:v>1.8189799999999999E-2</c:v>
                </c:pt>
                <c:pt idx="654">
                  <c:v>1.8858900000000001E-2</c:v>
                </c:pt>
                <c:pt idx="655">
                  <c:v>1.8838400000000002E-2</c:v>
                </c:pt>
                <c:pt idx="656">
                  <c:v>1.9598000000000001E-2</c:v>
                </c:pt>
                <c:pt idx="657">
                  <c:v>1.9739199999999998E-2</c:v>
                </c:pt>
                <c:pt idx="658">
                  <c:v>2.0275100000000001E-2</c:v>
                </c:pt>
                <c:pt idx="659">
                  <c:v>2.1485500000000001E-2</c:v>
                </c:pt>
              </c:numCache>
            </c:numRef>
          </c:yVal>
          <c:smooth val="0"/>
          <c:extLst>
            <c:ext xmlns:c16="http://schemas.microsoft.com/office/drawing/2014/chart" uri="{C3380CC4-5D6E-409C-BE32-E72D297353CC}">
              <c16:uniqueId val="{00000001-6026-45B8-927A-D659848DDA09}"/>
            </c:ext>
          </c:extLst>
        </c:ser>
        <c:dLbls>
          <c:showLegendKey val="0"/>
          <c:showVal val="0"/>
          <c:showCatName val="0"/>
          <c:showSerName val="0"/>
          <c:showPercent val="0"/>
          <c:showBubbleSize val="0"/>
        </c:dLbls>
        <c:axId val="-2100180744"/>
        <c:axId val="-2100177656"/>
      </c:scatterChart>
      <c:valAx>
        <c:axId val="-2100180744"/>
        <c:scaling>
          <c:orientation val="minMax"/>
          <c:max val="2015"/>
          <c:min val="1960"/>
        </c:scaling>
        <c:delete val="0"/>
        <c:axPos val="b"/>
        <c:numFmt formatCode="0" sourceLinked="0"/>
        <c:majorTickMark val="out"/>
        <c:minorTickMark val="none"/>
        <c:tickLblPos val="nextTo"/>
        <c:txPr>
          <a:bodyPr/>
          <a:lstStyle/>
          <a:p>
            <a:pPr>
              <a:defRPr sz="1600">
                <a:latin typeface="Arial" pitchFamily="34" charset="0"/>
                <a:cs typeface="Arial" pitchFamily="34" charset="0"/>
              </a:defRPr>
            </a:pPr>
            <a:endParaRPr lang="zh-CN"/>
          </a:p>
        </c:txPr>
        <c:crossAx val="-2100177656"/>
        <c:crossesAt val="-1"/>
        <c:crossBetween val="midCat"/>
        <c:majorUnit val="5"/>
      </c:valAx>
      <c:valAx>
        <c:axId val="-2100177656"/>
        <c:scaling>
          <c:orientation val="minMax"/>
          <c:max val="0.06"/>
          <c:min val="-0.06"/>
        </c:scaling>
        <c:delete val="0"/>
        <c:axPos val="l"/>
        <c:majorGridlines>
          <c:spPr>
            <a:ln>
              <a:solidFill>
                <a:schemeClr val="bg1">
                  <a:lumMod val="85000"/>
                </a:schemeClr>
              </a:solidFill>
            </a:ln>
          </c:spPr>
        </c:majorGridlines>
        <c:numFmt formatCode="0%" sourceLinked="0"/>
        <c:majorTickMark val="out"/>
        <c:minorTickMark val="none"/>
        <c:tickLblPos val="nextTo"/>
        <c:txPr>
          <a:bodyPr/>
          <a:lstStyle/>
          <a:p>
            <a:pPr>
              <a:defRPr sz="1600">
                <a:latin typeface="Arial" pitchFamily="34" charset="0"/>
                <a:cs typeface="Arial" pitchFamily="34" charset="0"/>
              </a:defRPr>
            </a:pPr>
            <a:endParaRPr lang="zh-CN"/>
          </a:p>
        </c:txPr>
        <c:crossAx val="-2100180744"/>
        <c:crosses val="autoZero"/>
        <c:crossBetween val="midCat"/>
        <c:majorUnit val="0.02"/>
        <c:minorUnit val="4.0000000000000001E-3"/>
      </c:valAx>
      <c:spPr>
        <a:solidFill>
          <a:schemeClr val="bg1"/>
        </a:solidFill>
        <a:ln>
          <a:solidFill>
            <a:schemeClr val="tx1"/>
          </a:solidFill>
        </a:ln>
      </c:spPr>
    </c:plotArea>
    <c:legend>
      <c:legendPos val="r"/>
      <c:legendEntry>
        <c:idx val="0"/>
        <c:txPr>
          <a:bodyPr/>
          <a:lstStyle/>
          <a:p>
            <a:pPr>
              <a:defRPr sz="2000">
                <a:latin typeface="Arial" pitchFamily="34" charset="0"/>
                <a:cs typeface="Arial" pitchFamily="34" charset="0"/>
              </a:defRPr>
            </a:pPr>
            <a:endParaRPr lang="zh-CN"/>
          </a:p>
        </c:txPr>
      </c:legendEntry>
      <c:legendEntry>
        <c:idx val="1"/>
        <c:txPr>
          <a:bodyPr/>
          <a:lstStyle/>
          <a:p>
            <a:pPr>
              <a:defRPr sz="2000">
                <a:latin typeface="Arial" pitchFamily="34" charset="0"/>
                <a:cs typeface="Arial" pitchFamily="34" charset="0"/>
              </a:defRPr>
            </a:pPr>
            <a:endParaRPr lang="zh-CN"/>
          </a:p>
        </c:txPr>
      </c:legendEntry>
      <c:layout>
        <c:manualLayout>
          <c:xMode val="edge"/>
          <c:yMode val="edge"/>
          <c:x val="0.13010027168711599"/>
          <c:y val="0.74478294057910499"/>
          <c:w val="0.37081069691603602"/>
          <c:h val="0.15417259956106699"/>
        </c:manualLayout>
      </c:layout>
      <c:overlay val="0"/>
      <c:spPr>
        <a:solidFill>
          <a:srgbClr val="FFFFCC"/>
        </a:solidFill>
        <a:effectLst>
          <a:outerShdw blurRad="50800" dist="38100" dir="2700000" algn="ctr" rotWithShape="0">
            <a:schemeClr val="tx1">
              <a:alpha val="40000"/>
            </a:schemeClr>
          </a:outerShdw>
        </a:effectLst>
      </c:spPr>
      <c:txPr>
        <a:bodyPr/>
        <a:lstStyle/>
        <a:p>
          <a:pPr>
            <a:defRPr sz="1800">
              <a:latin typeface="Arial" pitchFamily="34" charset="0"/>
              <a:cs typeface="Arial" pitchFamily="34" charset="0"/>
            </a:defRPr>
          </a:pPr>
          <a:endParaRPr lang="zh-CN"/>
        </a:p>
      </c:txPr>
    </c:legend>
    <c:plotVisOnly val="1"/>
    <c:dispBlanksAs val="gap"/>
    <c:showDLblsOverMax val="0"/>
  </c:chart>
  <c:spPr>
    <a:noFill/>
    <a:ln>
      <a:noFill/>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CF67D070-B369-4BEA-91A4-C0F09C415F4C}" type="slidenum">
              <a:rPr lang="en-US"/>
              <a:pPr>
                <a:defRPr/>
              </a:pPr>
              <a:t>‹#›</a:t>
            </a:fld>
            <a:endParaRPr lang="en-US"/>
          </a:p>
        </p:txBody>
      </p:sp>
    </p:spTree>
    <p:extLst>
      <p:ext uri="{BB962C8B-B14F-4D97-AF65-F5344CB8AC3E}">
        <p14:creationId xmlns:p14="http://schemas.microsoft.com/office/powerpoint/2010/main" val="3164917625"/>
      </p:ext>
    </p:extLst>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200" kern="1200">
        <a:solidFill>
          <a:schemeClr val="tx1"/>
        </a:solidFill>
        <a:latin typeface="Arial" charset="0"/>
        <a:ea typeface="+mn-ea"/>
        <a:cs typeface="+mn-cs"/>
      </a:defRPr>
    </a:lvl1pPr>
    <a:lvl2pPr marL="457200" algn="l" rtl="0" eaLnBrk="0" fontAlgn="base" hangingPunct="0">
      <a:spcBef>
        <a:spcPts val="0"/>
      </a:spcBef>
      <a:spcAft>
        <a:spcPct val="0"/>
      </a:spcAft>
      <a:defRPr sz="1200" kern="1200">
        <a:solidFill>
          <a:schemeClr val="tx1"/>
        </a:solidFill>
        <a:latin typeface="Arial" charset="0"/>
        <a:ea typeface="+mn-ea"/>
        <a:cs typeface="+mn-cs"/>
      </a:defRPr>
    </a:lvl2pPr>
    <a:lvl3pPr marL="914400" algn="l" rtl="0" eaLnBrk="0" fontAlgn="base" hangingPunct="0">
      <a:spcBef>
        <a:spcPts val="0"/>
      </a:spcBef>
      <a:spcAft>
        <a:spcPct val="0"/>
      </a:spcAft>
      <a:defRPr sz="1200" kern="1200">
        <a:solidFill>
          <a:schemeClr val="tx1"/>
        </a:solidFill>
        <a:latin typeface="Arial" charset="0"/>
        <a:ea typeface="+mn-ea"/>
        <a:cs typeface="+mn-cs"/>
      </a:defRPr>
    </a:lvl3pPr>
    <a:lvl4pPr marL="1371600" algn="l" rtl="0" eaLnBrk="0" fontAlgn="base" hangingPunct="0">
      <a:spcBef>
        <a:spcPts val="0"/>
      </a:spcBef>
      <a:spcAft>
        <a:spcPct val="0"/>
      </a:spcAft>
      <a:defRPr sz="1200" kern="1200">
        <a:solidFill>
          <a:schemeClr val="tx1"/>
        </a:solidFill>
        <a:latin typeface="Arial" charset="0"/>
        <a:ea typeface="+mn-ea"/>
        <a:cs typeface="+mn-cs"/>
      </a:defRPr>
    </a:lvl4pPr>
    <a:lvl5pPr marL="1828800" algn="l" rtl="0" eaLnBrk="0" fontAlgn="base" hangingPunct="0">
      <a:spcBef>
        <a:spcPts val="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PowerPoint chapter contains in-class exercises requiring students to have calculators. </a:t>
            </a:r>
          </a:p>
          <a:p>
            <a:endParaRPr lang="en-US" sz="1200" dirty="0"/>
          </a:p>
          <a:p>
            <a:r>
              <a:rPr lang="en-US" sz="1200" dirty="0"/>
              <a:t>To help motivate the chapter it may be helpful to remind students that much of macroeconomics—and this book—is devoted to understanding the behavior of aggregate output, prices, and unemployment. </a:t>
            </a:r>
          </a:p>
          <a:p>
            <a:endParaRPr lang="en-US" sz="1200" dirty="0"/>
          </a:p>
          <a:p>
            <a:r>
              <a:rPr lang="en-US" sz="1200" dirty="0"/>
              <a:t>Much of Chapter 2 will be familiar to students who have taken an introductory economics course. Therefore, you might consider going over Chapter 2 fairly quickly. This would allow more class time for the subsequent chapters, which are more challenging. </a:t>
            </a:r>
          </a:p>
          <a:p>
            <a:endParaRPr lang="en-US" sz="1200" dirty="0"/>
          </a:p>
          <a:p>
            <a:r>
              <a:rPr lang="en-US" sz="1200" dirty="0"/>
              <a:t>Instructors who wish to shorten the presentation might consider omitting:</a:t>
            </a:r>
          </a:p>
          <a:p>
            <a:pPr>
              <a:buFontTx/>
              <a:buChar char="•"/>
            </a:pPr>
            <a:r>
              <a:rPr lang="en-US" sz="1200" dirty="0"/>
              <a:t> a couple of slides on GNP vs. GDP</a:t>
            </a:r>
          </a:p>
          <a:p>
            <a:pPr>
              <a:buFontTx/>
              <a:buChar char="•"/>
            </a:pPr>
            <a:r>
              <a:rPr lang="en-US" sz="1200" dirty="0"/>
              <a:t> a slide on chain-weighted real GDP vs. constant dollar real GDP</a:t>
            </a:r>
          </a:p>
          <a:p>
            <a:pPr>
              <a:buFontTx/>
              <a:buChar char="•"/>
            </a:pPr>
            <a:r>
              <a:rPr lang="en-US" sz="1200" dirty="0"/>
              <a:t> some of the in-class exercises (though I suggest you ask your students to try them within 8 hours of the lecture, to reinforce the concepts while the material is still fresh in their memory).</a:t>
            </a:r>
          </a:p>
          <a:p>
            <a:pPr>
              <a:buFontTx/>
              <a:buChar char="•"/>
            </a:pPr>
            <a:r>
              <a:rPr lang="en-US" sz="1200" dirty="0"/>
              <a:t> the slides on stocks vs. flows. Subsequent chapters do not refer to these concepts very much. </a:t>
            </a:r>
          </a:p>
          <a:p>
            <a:endParaRPr lang="en-US" sz="1200" dirty="0"/>
          </a:p>
          <a:p>
            <a:r>
              <a:rPr lang="en-US" sz="1200" dirty="0"/>
              <a:t>There are hidden slides you may want to “unhide.” They show that the GDP deflator and CPI are weighted averages of prices. If your students are comfortable with algebra, then this material might be helpful. However, it’s a bit technical, and doesn’t appear in the textbook, so I’ve hidden these slides—they won’t appear in the presentation unless you intentionally “unhide” them. </a:t>
            </a:r>
          </a:p>
          <a:p>
            <a:endParaRPr lang="en-US" sz="1200" dirty="0"/>
          </a:p>
          <a:p>
            <a:r>
              <a:rPr lang="en-US" sz="1200" dirty="0"/>
              <a:t>Other hidden slides toward the end of the file contain an in-class exercise asking students to use the growth rate rules to determine the percentage changes in unemployment and labor force participation.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0</a:t>
            </a:fld>
            <a:endParaRPr lang="en-US"/>
          </a:p>
        </p:txBody>
      </p:sp>
    </p:spTree>
    <p:extLst>
      <p:ext uri="{BB962C8B-B14F-4D97-AF65-F5344CB8AC3E}">
        <p14:creationId xmlns:p14="http://schemas.microsoft.com/office/powerpoint/2010/main" val="379114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163FE1A-EB11-40D6-AC6B-BD273124B5A3}" type="slidenum">
              <a:rPr lang="en-US" smtClean="0">
                <a:solidFill>
                  <a:prstClr val="black"/>
                </a:solidFill>
              </a:rPr>
              <a:pPr eaLnBrk="1" hangingPunct="1"/>
              <a:t>9</a:t>
            </a:fld>
            <a:endParaRPr lang="en-US">
              <a:solidFill>
                <a:prstClr val="black"/>
              </a:solidFill>
            </a:endParaRPr>
          </a:p>
        </p:txBody>
      </p:sp>
      <p:sp>
        <p:nvSpPr>
          <p:cNvPr id="89091" name="Rectangle 2"/>
          <p:cNvSpPr>
            <a:spLocks noGrp="1" noRot="1" noChangeAspect="1" noChangeArrowheads="1" noTextEdit="1"/>
          </p:cNvSpPr>
          <p:nvPr>
            <p:ph type="sldImg"/>
          </p:nvPr>
        </p:nvSpPr>
        <p:spPr>
          <a:xfrm>
            <a:off x="1554163" y="685800"/>
            <a:ext cx="3749675" cy="2811463"/>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Source: Bureau of Economic Analysis, U.S. Department of Commerce </a:t>
            </a:r>
          </a:p>
          <a:p>
            <a:r>
              <a:rPr lang="en-US" dirty="0"/>
              <a:t>http://</a:t>
            </a:r>
            <a:r>
              <a:rPr lang="en-US" dirty="0" err="1"/>
              <a:t>www.bea.gov</a:t>
            </a:r>
            <a:endParaRPr lang="en-US" dirty="0"/>
          </a:p>
          <a:p>
            <a:r>
              <a:rPr lang="en-US" baseline="0" dirty="0"/>
              <a:t>Third quarter advance estimate (released 12/23/2014)</a:t>
            </a:r>
            <a:endParaRPr lang="en-US" dirty="0"/>
          </a:p>
        </p:txBody>
      </p:sp>
    </p:spTree>
    <p:extLst>
      <p:ext uri="{BB962C8B-B14F-4D97-AF65-F5344CB8AC3E}">
        <p14:creationId xmlns:p14="http://schemas.microsoft.com/office/powerpoint/2010/main" val="776576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8AC3E31-2869-407D-B364-733A69B1B776}" type="slidenum">
              <a:rPr lang="en-US" smtClean="0"/>
              <a:pPr eaLnBrk="1" hangingPunct="1"/>
              <a:t>10</a:t>
            </a:fld>
            <a:endParaRPr lang="en-US"/>
          </a:p>
        </p:txBody>
      </p:sp>
      <p:sp>
        <p:nvSpPr>
          <p:cNvPr id="90115" name="Rectangle 2"/>
          <p:cNvSpPr>
            <a:spLocks noGrp="1" noRot="1" noChangeAspect="1" noChangeArrowheads="1" noTextEdit="1"/>
          </p:cNvSpPr>
          <p:nvPr>
            <p:ph type="sldImg"/>
          </p:nvPr>
        </p:nvSpPr>
        <p:spPr>
          <a:xfrm>
            <a:off x="1576388" y="533400"/>
            <a:ext cx="3556000" cy="2667000"/>
          </a:xfrm>
          <a:ln/>
        </p:spPr>
      </p:sp>
      <p:sp>
        <p:nvSpPr>
          <p:cNvPr id="90116" name="Rectangle 3"/>
          <p:cNvSpPr>
            <a:spLocks noGrp="1" noChangeArrowheads="1"/>
          </p:cNvSpPr>
          <p:nvPr>
            <p:ph type="body" idx="1"/>
          </p:nvPr>
        </p:nvSpPr>
        <p:spPr>
          <a:xfrm>
            <a:off x="609600" y="3429000"/>
            <a:ext cx="57150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Note that aggregate investment equals total spending on </a:t>
            </a:r>
            <a:r>
              <a:rPr lang="en-US" i="1" dirty="0"/>
              <a:t>newly produced</a:t>
            </a:r>
            <a:r>
              <a:rPr lang="en-US" dirty="0"/>
              <a:t> capital goods. If I pay $1,000 for a used computer for my business, then I’m doing $1,000 of investment, but the person who sold it to me is doing $1,000 of disinvestment, so there is no net impact on aggregate investment. </a:t>
            </a:r>
          </a:p>
          <a:p>
            <a:pPr marL="169863" indent="-169863"/>
            <a:endParaRPr lang="en-US" u="sng" dirty="0"/>
          </a:p>
          <a:p>
            <a:pPr marL="169863" indent="-169863"/>
            <a:r>
              <a:rPr lang="en-US" u="sng" dirty="0"/>
              <a:t>The housing issue</a:t>
            </a:r>
          </a:p>
          <a:p>
            <a:pPr marL="169863" indent="-169863"/>
            <a:endParaRPr lang="en-US" u="sng" dirty="0"/>
          </a:p>
          <a:p>
            <a:pPr marL="171450" indent="-171450">
              <a:buFont typeface="Arial" panose="020B0604020202020204" pitchFamily="34" charset="0"/>
              <a:buChar char="•"/>
            </a:pPr>
            <a:r>
              <a:rPr lang="en-US" dirty="0"/>
              <a:t>A consumer’s spending on a new house counts under investment, not consumption. </a:t>
            </a:r>
          </a:p>
          <a:p>
            <a:pPr marL="171450" indent="-171450">
              <a:buFont typeface="Arial" panose="020B0604020202020204" pitchFamily="34" charset="0"/>
              <a:buChar char="•"/>
            </a:pPr>
            <a:r>
              <a:rPr lang="en-US" dirty="0"/>
              <a:t>A tenant’s spending on rent counts under services—rent is considered spending on “housing services.” </a:t>
            </a:r>
          </a:p>
          <a:p>
            <a:pPr marL="171450" indent="-171450">
              <a:buFont typeface="Arial" panose="020B0604020202020204" pitchFamily="34" charset="0"/>
              <a:buChar char="•"/>
            </a:pPr>
            <a:r>
              <a:rPr lang="en-US" dirty="0"/>
              <a:t>So what happens if a renter buys the house she had been renting? Conceptually, consumption should remain unchanged: Just because she is no longer paying rent, she is still consuming the same housing services as before. </a:t>
            </a:r>
          </a:p>
          <a:p>
            <a:pPr marL="171450" indent="-171450">
              <a:buFont typeface="Arial" panose="020B0604020202020204" pitchFamily="34" charset="0"/>
              <a:buChar char="•"/>
            </a:pPr>
            <a:r>
              <a:rPr lang="en-US" dirty="0"/>
              <a:t>In national income accounting, (the services category of) consumption includes the imputed rental value of owner-occupied housing. </a:t>
            </a:r>
          </a:p>
          <a:p>
            <a:pPr marL="171450" indent="-171450">
              <a:buFont typeface="Arial" panose="020B0604020202020204" pitchFamily="34" charset="0"/>
              <a:buChar char="•"/>
            </a:pPr>
            <a:r>
              <a:rPr lang="en-US" dirty="0"/>
              <a:t>To help students keep all this straight, you might suggest that they think of a house as a piece of capital which is used to produce a consumer service, which we might call “housing services.” Thus, spending on the house counts in aggregate investment, and the value of the housing services that the house provides counts in aggregate consumption (regardless of whether the housing services are being consumed by the owner of the house or a tenant). </a:t>
            </a:r>
          </a:p>
          <a:p>
            <a:pPr marL="171450" indent="-171450">
              <a:buFont typeface="Arial" panose="020B0604020202020204" pitchFamily="34" charset="0"/>
              <a:buChar char="•"/>
            </a:pPr>
            <a:endParaRPr lang="en-US" u="sng" dirty="0"/>
          </a:p>
          <a:p>
            <a:pPr marL="169863" indent="-169863"/>
            <a:r>
              <a:rPr lang="en-US" u="sng" dirty="0"/>
              <a:t>Inventories</a:t>
            </a:r>
          </a:p>
          <a:p>
            <a:pPr marL="169863" indent="-169863"/>
            <a:endParaRPr lang="en-US" u="sng" dirty="0"/>
          </a:p>
          <a:p>
            <a:pPr marL="171450" indent="-171450">
              <a:buFont typeface="Arial" panose="020B0604020202020204" pitchFamily="34" charset="0"/>
              <a:buChar char="•"/>
            </a:pPr>
            <a:r>
              <a:rPr lang="en-US" dirty="0"/>
              <a:t>If total inventories are $10 billion at the beginning of the year and $12 billion at the end, then inventory investment equals $2 billion for the year. </a:t>
            </a:r>
          </a:p>
          <a:p>
            <a:pPr marL="171450" indent="-171450">
              <a:buFont typeface="Arial" panose="020B0604020202020204" pitchFamily="34" charset="0"/>
              <a:buChar char="•"/>
            </a:pPr>
            <a:r>
              <a:rPr lang="en-US" dirty="0"/>
              <a:t>Note that inventory investment can be negative (which means inventories fell over the year). </a:t>
            </a:r>
          </a:p>
        </p:txBody>
      </p:sp>
    </p:spTree>
    <p:extLst>
      <p:ext uri="{BB962C8B-B14F-4D97-AF65-F5344CB8AC3E}">
        <p14:creationId xmlns:p14="http://schemas.microsoft.com/office/powerpoint/2010/main" val="1716847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A69D0C0-0C51-42E2-8E83-CB776E5FD8E3}" type="slidenum">
              <a:rPr lang="en-US" smtClean="0">
                <a:solidFill>
                  <a:srgbClr val="000000"/>
                </a:solidFill>
              </a:rPr>
              <a:pPr eaLnBrk="1" hangingPunct="1"/>
              <a:t>11</a:t>
            </a:fld>
            <a:endParaRPr lang="en-US">
              <a:solidFill>
                <a:srgbClr val="000000"/>
              </a:solidFill>
            </a:endParaRPr>
          </a:p>
        </p:txBody>
      </p:sp>
      <p:sp>
        <p:nvSpPr>
          <p:cNvPr id="91139" name="Rectangle 2"/>
          <p:cNvSpPr>
            <a:spLocks noGrp="1" noRot="1" noChangeAspect="1" noChangeArrowheads="1" noTextEdit="1"/>
          </p:cNvSpPr>
          <p:nvPr>
            <p:ph type="sldImg"/>
          </p:nvPr>
        </p:nvSpPr>
        <p:spPr>
          <a:xfrm>
            <a:off x="1554163" y="685800"/>
            <a:ext cx="3749675" cy="2811463"/>
          </a:xfrm>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Source: Bureau of Economic Analysis, U.S. Department of Commerce </a:t>
            </a:r>
          </a:p>
          <a:p>
            <a:r>
              <a:rPr lang="en-US" dirty="0"/>
              <a:t>http://</a:t>
            </a:r>
            <a:r>
              <a:rPr lang="en-US" dirty="0" err="1"/>
              <a:t>www.bea.gov</a:t>
            </a:r>
            <a:endParaRPr lang="en-US" dirty="0"/>
          </a:p>
          <a:p>
            <a:r>
              <a:rPr lang="en-US" baseline="0" dirty="0"/>
              <a:t>Third quarter advance estimate (released 12/23/2014)</a:t>
            </a:r>
            <a:endParaRPr lang="en-US" dirty="0"/>
          </a:p>
        </p:txBody>
      </p:sp>
    </p:spTree>
    <p:extLst>
      <p:ext uri="{BB962C8B-B14F-4D97-AF65-F5344CB8AC3E}">
        <p14:creationId xmlns:p14="http://schemas.microsoft.com/office/powerpoint/2010/main" val="1697010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993E09F-9FE3-48FA-ACDC-01F7DB5C5E1C}" type="slidenum">
              <a:rPr lang="en-US" smtClean="0"/>
              <a:pPr eaLnBrk="1" hangingPunct="1"/>
              <a:t>12</a:t>
            </a:fld>
            <a:endParaRPr lang="en-US"/>
          </a:p>
        </p:txBody>
      </p:sp>
      <p:sp>
        <p:nvSpPr>
          <p:cNvPr id="92163" name="Rectangle 2"/>
          <p:cNvSpPr>
            <a:spLocks noGrp="1" noRot="1" noChangeAspect="1" noChangeArrowheads="1" noTextEdit="1"/>
          </p:cNvSpPr>
          <p:nvPr>
            <p:ph type="sldImg"/>
          </p:nvPr>
        </p:nvSpPr>
        <p:spPr>
          <a:xfrm>
            <a:off x="1576388" y="533400"/>
            <a:ext cx="3556000" cy="2667000"/>
          </a:xfrm>
          <a:ln/>
        </p:spPr>
      </p:sp>
      <p:sp>
        <p:nvSpPr>
          <p:cNvPr id="92164"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If you teach the stocks vs. flows concepts, this is a good example of the difference. </a:t>
            </a:r>
          </a:p>
          <a:p>
            <a:endParaRPr lang="en-US" dirty="0"/>
          </a:p>
        </p:txBody>
      </p:sp>
    </p:spTree>
    <p:extLst>
      <p:ext uri="{BB962C8B-B14F-4D97-AF65-F5344CB8AC3E}">
        <p14:creationId xmlns:p14="http://schemas.microsoft.com/office/powerpoint/2010/main" val="18962799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A58115C-B639-4A06-A5D2-F8568985458D}" type="slidenum">
              <a:rPr lang="en-US" smtClean="0"/>
              <a:pPr eaLnBrk="1" hangingPunct="1"/>
              <a:t>13</a:t>
            </a:fld>
            <a:endParaRPr lang="en-US"/>
          </a:p>
        </p:txBody>
      </p:sp>
      <p:sp>
        <p:nvSpPr>
          <p:cNvPr id="93187" name="Rectangle 2"/>
          <p:cNvSpPr>
            <a:spLocks noGrp="1" noRot="1" noChangeAspect="1" noChangeArrowheads="1" noTextEdit="1"/>
          </p:cNvSpPr>
          <p:nvPr>
            <p:ph type="sldImg"/>
          </p:nvPr>
        </p:nvSpPr>
        <p:spPr>
          <a:xfrm>
            <a:off x="1574800" y="533400"/>
            <a:ext cx="3557588" cy="2667000"/>
          </a:xfrm>
          <a:ln/>
        </p:spPr>
      </p:sp>
      <p:sp>
        <p:nvSpPr>
          <p:cNvPr id="93188"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 bathtub example is the classic means of explaining stocks and flows, and appears in Chapter 2. </a:t>
            </a:r>
          </a:p>
          <a:p>
            <a:endParaRPr lang="en-US" dirty="0"/>
          </a:p>
        </p:txBody>
      </p:sp>
    </p:spTree>
    <p:extLst>
      <p:ext uri="{BB962C8B-B14F-4D97-AF65-F5344CB8AC3E}">
        <p14:creationId xmlns:p14="http://schemas.microsoft.com/office/powerpoint/2010/main" val="9176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sz="1150" dirty="0"/>
              <a:t>You can use this slide to get some class participation. I suggest you display the entire slide, give students a few moments to formulate their answers, and then ask for volunteers. Doing so results in wider participation than if you ask for someone to volunteer the answer immediately after displaying each item on the list. </a:t>
            </a:r>
          </a:p>
          <a:p>
            <a:pPr>
              <a:spcBef>
                <a:spcPct val="0"/>
              </a:spcBef>
            </a:pPr>
            <a:endParaRPr lang="en-US" sz="1150" dirty="0"/>
          </a:p>
          <a:p>
            <a:pPr>
              <a:spcBef>
                <a:spcPct val="0"/>
              </a:spcBef>
            </a:pPr>
            <a:r>
              <a:rPr lang="en-US" sz="1150" dirty="0"/>
              <a:t>Here are the answers, and explanations: </a:t>
            </a:r>
          </a:p>
          <a:p>
            <a:pPr>
              <a:spcBef>
                <a:spcPct val="0"/>
              </a:spcBef>
            </a:pPr>
            <a:endParaRPr lang="en-US" sz="1150" dirty="0"/>
          </a:p>
          <a:p>
            <a:pPr marL="228600" lvl="1" indent="-114300">
              <a:spcBef>
                <a:spcPct val="0"/>
              </a:spcBef>
              <a:buFontTx/>
              <a:buChar char="•"/>
            </a:pPr>
            <a:r>
              <a:rPr lang="en-US" sz="1150" dirty="0"/>
              <a:t>The balance on your credit card statement is a stock. (A corresponding flow would be the amount of new purchases on your credit card statement.) </a:t>
            </a:r>
          </a:p>
          <a:p>
            <a:pPr marL="228600" lvl="1" indent="-114300">
              <a:spcBef>
                <a:spcPct val="0"/>
              </a:spcBef>
              <a:buFontTx/>
              <a:buChar char="•"/>
            </a:pPr>
            <a:r>
              <a:rPr lang="en-US" sz="1150" dirty="0"/>
              <a:t>How much time you study is a flow. The statement “I study 10 hours” is only meaningful if we know the time period</a:t>
            </a:r>
            <a:r>
              <a:rPr lang="en-US" sz="1100" dirty="0"/>
              <a:t>—</a:t>
            </a:r>
            <a:r>
              <a:rPr lang="en-US" sz="1150" dirty="0"/>
              <a:t>whether 10 years per day, per week, per month, etc. </a:t>
            </a:r>
          </a:p>
          <a:p>
            <a:pPr marL="228600" lvl="1" indent="-114300">
              <a:spcBef>
                <a:spcPct val="0"/>
              </a:spcBef>
              <a:buFontTx/>
              <a:buChar char="•"/>
            </a:pPr>
            <a:r>
              <a:rPr lang="en-US" sz="1150" dirty="0"/>
              <a:t>The size of your compact disc or MP3 collection is a stock. (A corresponding flow would be how many CDs you buy per month</a:t>
            </a:r>
            <a:r>
              <a:rPr lang="en-US" sz="1150" baseline="0" dirty="0"/>
              <a:t> or how many MP3 tracks you buy per month</a:t>
            </a:r>
            <a:r>
              <a:rPr lang="en-US" sz="1150" dirty="0"/>
              <a:t>.)</a:t>
            </a:r>
          </a:p>
          <a:p>
            <a:pPr marL="228600" lvl="1" indent="-114300">
              <a:spcBef>
                <a:spcPct val="0"/>
              </a:spcBef>
              <a:buFontTx/>
              <a:buChar char="•"/>
            </a:pPr>
            <a:r>
              <a:rPr lang="en-US" sz="1150" dirty="0"/>
              <a:t>The inflation rate is a flow: We say “prices are increasing by 3.2% per year” or “by 0.4% per month.” </a:t>
            </a:r>
          </a:p>
          <a:p>
            <a:pPr marL="228600" lvl="1" indent="-114300">
              <a:spcBef>
                <a:spcPct val="0"/>
              </a:spcBef>
              <a:buFontTx/>
              <a:buChar char="•"/>
            </a:pPr>
            <a:r>
              <a:rPr lang="en-US" sz="1150" dirty="0"/>
              <a:t>The unemployment rate is a stock: It’s the number of unemployed people divided by the number of people in the workforce. In contrast, the number of newly unemployed people per month would be a flow. </a:t>
            </a:r>
          </a:p>
          <a:p>
            <a:pPr>
              <a:spcBef>
                <a:spcPct val="0"/>
              </a:spcBef>
            </a:pPr>
            <a:endParaRPr lang="en-US" sz="1150" dirty="0"/>
          </a:p>
          <a:p>
            <a:pPr>
              <a:spcBef>
                <a:spcPct val="0"/>
              </a:spcBef>
            </a:pPr>
            <a:r>
              <a:rPr lang="en-US" sz="1150" dirty="0"/>
              <a:t>Note: Students have not yet seen official definitions of the inflation and unemployment rates. However, it is likely they are familiar with these terms, either from their introductory economics course or from reading the newspaper. </a:t>
            </a:r>
          </a:p>
          <a:p>
            <a:pPr>
              <a:spcBef>
                <a:spcPct val="0"/>
              </a:spcBef>
            </a:pPr>
            <a:endParaRPr lang="en-US" sz="1150" dirty="0"/>
          </a:p>
          <a:p>
            <a:pPr>
              <a:spcBef>
                <a:spcPct val="0"/>
              </a:spcBef>
            </a:pPr>
            <a:r>
              <a:rPr lang="en-US" sz="1150" dirty="0"/>
              <a:t>Note: The stocks vs. flows concept is not mentioned very much in the subsequent chapters. If you do not want your students to forget it, then a good idea would be to do the following: As subsequent chapters introduce new variables, ask students whether each new variable is a stock or a flow.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14</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80B3235-A5C8-4A62-A97D-553D9819F3E9}" type="slidenum">
              <a:rPr lang="en-US" smtClean="0"/>
              <a:pPr eaLnBrk="1" hangingPunct="1"/>
              <a:t>15</a:t>
            </a:fld>
            <a:endParaRPr lang="en-US"/>
          </a:p>
        </p:txBody>
      </p:sp>
      <p:sp>
        <p:nvSpPr>
          <p:cNvPr id="94211" name="Rectangle 2"/>
          <p:cNvSpPr>
            <a:spLocks noGrp="1" noRot="1" noChangeAspect="1" noChangeArrowheads="1" noTextEdit="1"/>
          </p:cNvSpPr>
          <p:nvPr>
            <p:ph type="sldImg"/>
          </p:nvPr>
        </p:nvSpPr>
        <p:spPr>
          <a:xfrm>
            <a:off x="1574800" y="533400"/>
            <a:ext cx="3557588" cy="2667000"/>
          </a:xfrm>
          <a:ln/>
        </p:spPr>
      </p:sp>
      <p:sp>
        <p:nvSpPr>
          <p:cNvPr id="94212"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Point out that a specific quantity of a flow variable only makes sense if you know the size of the time unit. </a:t>
            </a:r>
          </a:p>
          <a:p>
            <a:endParaRPr lang="en-US" dirty="0"/>
          </a:p>
          <a:p>
            <a:r>
              <a:rPr lang="en-US" dirty="0"/>
              <a:t>If someone tells you his/her salary is $5,000 but does not say whether it is per month or per year or otherwise, then you’d have no idea what his/her salary really is. </a:t>
            </a:r>
          </a:p>
          <a:p>
            <a:endParaRPr lang="en-US" dirty="0"/>
          </a:p>
          <a:p>
            <a:r>
              <a:rPr lang="en-US" dirty="0"/>
              <a:t>A pitfall with flow variables is that many of them have a very standard time unit (</a:t>
            </a:r>
            <a:r>
              <a:rPr lang="en-US" i="1" dirty="0"/>
              <a:t>e.g</a:t>
            </a:r>
            <a:r>
              <a:rPr lang="en-US" dirty="0"/>
              <a:t>., per year). Therefore, people often omit the time unit: “John’s salary is $50,000.” And omitting the time unit makes it easy to forget that John’s salary is a flow variable, not a stock. </a:t>
            </a:r>
          </a:p>
          <a:p>
            <a:endParaRPr lang="en-US" dirty="0"/>
          </a:p>
          <a:p>
            <a:r>
              <a:rPr lang="en-US" dirty="0"/>
              <a:t>Another point: It is often the case that a flow variable measures the rate of change in a corresponding stock variable, as the examples on this slide (and the investment/capital example) make clear. </a:t>
            </a:r>
          </a:p>
          <a:p>
            <a:endParaRPr lang="en-US" dirty="0"/>
          </a:p>
        </p:txBody>
      </p:sp>
    </p:spTree>
    <p:extLst>
      <p:ext uri="{BB962C8B-B14F-4D97-AF65-F5344CB8AC3E}">
        <p14:creationId xmlns:p14="http://schemas.microsoft.com/office/powerpoint/2010/main" val="8049625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02DD01C-A677-404F-B31E-772508E33B44}" type="slidenum">
              <a:rPr lang="en-US" smtClean="0"/>
              <a:pPr eaLnBrk="1" hangingPunct="1"/>
              <a:t>16</a:t>
            </a:fld>
            <a:endParaRPr lang="en-US"/>
          </a:p>
        </p:txBody>
      </p:sp>
      <p:sp>
        <p:nvSpPr>
          <p:cNvPr id="96259" name="Rectangle 2"/>
          <p:cNvSpPr>
            <a:spLocks noGrp="1" noRot="1" noChangeAspect="1" noChangeArrowheads="1" noTextEdit="1"/>
          </p:cNvSpPr>
          <p:nvPr>
            <p:ph type="sldImg"/>
          </p:nvPr>
        </p:nvSpPr>
        <p:spPr>
          <a:xfrm>
            <a:off x="1574800" y="533400"/>
            <a:ext cx="3557588" cy="2667000"/>
          </a:xfrm>
          <a:ln/>
        </p:spPr>
      </p:sp>
      <p:sp>
        <p:nvSpPr>
          <p:cNvPr id="96260"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Transfer payments are included in “government outlays,” but not in government spending. People who receive transfer payments use these funds to pay for their consumption. Thus, we avoid double-counting by excluding transfer payments from </a:t>
            </a:r>
            <a:r>
              <a:rPr lang="en-US" b="1" dirty="0"/>
              <a:t>G</a:t>
            </a:r>
            <a:r>
              <a:rPr lang="en-US" dirty="0"/>
              <a:t>. </a:t>
            </a:r>
          </a:p>
          <a:p>
            <a:endParaRPr lang="en-US" dirty="0"/>
          </a:p>
        </p:txBody>
      </p:sp>
    </p:spTree>
    <p:extLst>
      <p:ext uri="{BB962C8B-B14F-4D97-AF65-F5344CB8AC3E}">
        <p14:creationId xmlns:p14="http://schemas.microsoft.com/office/powerpoint/2010/main" val="1673869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6DDBBBB-644A-4CB7-9B9A-E9869C8F02A1}" type="slidenum">
              <a:rPr lang="en-US" smtClean="0">
                <a:solidFill>
                  <a:prstClr val="black"/>
                </a:solidFill>
              </a:rPr>
              <a:pPr eaLnBrk="1" hangingPunct="1"/>
              <a:t>17</a:t>
            </a:fld>
            <a:endParaRPr lang="en-US">
              <a:solidFill>
                <a:prstClr val="black"/>
              </a:solidFill>
            </a:endParaRPr>
          </a:p>
        </p:txBody>
      </p:sp>
      <p:sp>
        <p:nvSpPr>
          <p:cNvPr id="97283" name="Rectangle 2"/>
          <p:cNvSpPr>
            <a:spLocks noGrp="1" noRot="1" noChangeAspect="1" noChangeArrowheads="1" noTextEdit="1"/>
          </p:cNvSpPr>
          <p:nvPr>
            <p:ph type="sldImg"/>
          </p:nvPr>
        </p:nvSpPr>
        <p:spPr>
          <a:xfrm>
            <a:off x="1554163" y="685800"/>
            <a:ext cx="3749675" cy="2811463"/>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Source: Bureau of Economic Analysis, U.S. Department of Commerce </a:t>
            </a:r>
          </a:p>
          <a:p>
            <a:r>
              <a:rPr lang="en-US" dirty="0"/>
              <a:t>http://</a:t>
            </a:r>
            <a:r>
              <a:rPr lang="en-US" dirty="0" err="1"/>
              <a:t>www.bea.gov</a:t>
            </a:r>
            <a:endParaRPr lang="en-US" dirty="0"/>
          </a:p>
          <a:p>
            <a:r>
              <a:rPr lang="en-US" baseline="0" dirty="0"/>
              <a:t>Third quarter advance estimate (released 12/23/2014)</a:t>
            </a:r>
            <a:endParaRPr lang="en-US" dirty="0"/>
          </a:p>
          <a:p>
            <a:endParaRPr lang="en-US" dirty="0"/>
          </a:p>
        </p:txBody>
      </p:sp>
    </p:spTree>
    <p:extLst>
      <p:ext uri="{BB962C8B-B14F-4D97-AF65-F5344CB8AC3E}">
        <p14:creationId xmlns:p14="http://schemas.microsoft.com/office/powerpoint/2010/main" val="421798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02DD01C-A677-404F-B31E-772508E33B44}" type="slidenum">
              <a:rPr lang="en-US" smtClean="0">
                <a:solidFill>
                  <a:prstClr val="black"/>
                </a:solidFill>
              </a:rPr>
              <a:pPr eaLnBrk="1" hangingPunct="1"/>
              <a:t>18</a:t>
            </a:fld>
            <a:endParaRPr lang="en-US">
              <a:solidFill>
                <a:prstClr val="black"/>
              </a:solidFill>
            </a:endParaRPr>
          </a:p>
        </p:txBody>
      </p:sp>
      <p:sp>
        <p:nvSpPr>
          <p:cNvPr id="96259" name="Rectangle 2"/>
          <p:cNvSpPr>
            <a:spLocks noGrp="1" noRot="1" noChangeAspect="1" noChangeArrowheads="1" noTextEdit="1"/>
          </p:cNvSpPr>
          <p:nvPr>
            <p:ph type="sldImg"/>
          </p:nvPr>
        </p:nvSpPr>
        <p:spPr>
          <a:xfrm>
            <a:off x="1574800" y="533400"/>
            <a:ext cx="3557588" cy="2667000"/>
          </a:xfrm>
          <a:ln/>
        </p:spPr>
      </p:sp>
      <p:sp>
        <p:nvSpPr>
          <p:cNvPr id="96260"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ts val="0"/>
              </a:spcBef>
              <a:spcAft>
                <a:spcPct val="0"/>
              </a:spcAft>
              <a:buClrTx/>
              <a:buSzTx/>
              <a:buFontTx/>
              <a:buNone/>
              <a:tabLst/>
              <a:defRPr/>
            </a:pPr>
            <a:r>
              <a:rPr lang="en-US" dirty="0"/>
              <a:t>“</a:t>
            </a:r>
            <a:r>
              <a:rPr lang="en-US" dirty="0" err="1"/>
              <a:t>g&amp;s</a:t>
            </a:r>
            <a:r>
              <a:rPr lang="en-US"/>
              <a:t>” is short for “goods &amp; services”</a:t>
            </a:r>
          </a:p>
          <a:p>
            <a:endParaRPr lang="en-US" dirty="0"/>
          </a:p>
        </p:txBody>
      </p:sp>
    </p:spTree>
    <p:extLst>
      <p:ext uri="{BB962C8B-B14F-4D97-AF65-F5344CB8AC3E}">
        <p14:creationId xmlns:p14="http://schemas.microsoft.com/office/powerpoint/2010/main" val="285821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1</a:t>
            </a:fld>
            <a:endParaRPr lang="en-US"/>
          </a:p>
        </p:txBody>
      </p:sp>
    </p:spTree>
    <p:extLst>
      <p:ext uri="{BB962C8B-B14F-4D97-AF65-F5344CB8AC3E}">
        <p14:creationId xmlns:p14="http://schemas.microsoft.com/office/powerpoint/2010/main" val="4252355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B39E19-87EB-4D37-A1A5-07117A2E6646}" type="slidenum">
              <a:rPr lang="en-US" smtClean="0">
                <a:solidFill>
                  <a:prstClr val="black"/>
                </a:solidFill>
              </a:rPr>
              <a:pPr eaLnBrk="1" hangingPunct="1"/>
              <a:t>19</a:t>
            </a:fld>
            <a:endParaRPr lang="en-US">
              <a:solidFill>
                <a:prstClr val="black"/>
              </a:solidFill>
            </a:endParaRPr>
          </a:p>
        </p:txBody>
      </p:sp>
      <p:sp>
        <p:nvSpPr>
          <p:cNvPr id="98307" name="Rectangle 2"/>
          <p:cNvSpPr>
            <a:spLocks noGrp="1" noRot="1" noChangeAspect="1" noChangeArrowheads="1" noTextEdit="1"/>
          </p:cNvSpPr>
          <p:nvPr>
            <p:ph type="sldImg"/>
          </p:nvPr>
        </p:nvSpPr>
        <p:spPr>
          <a:xfrm>
            <a:off x="1554163" y="685800"/>
            <a:ext cx="3749675" cy="2811463"/>
          </a:xfrm>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Source: Bureau of Economic Analysis, U.S. Department of Commerce </a:t>
            </a:r>
          </a:p>
          <a:p>
            <a:r>
              <a:rPr lang="en-US" dirty="0"/>
              <a:t>http://</a:t>
            </a:r>
            <a:r>
              <a:rPr lang="en-US" dirty="0" err="1"/>
              <a:t>www.bea.gov</a:t>
            </a:r>
            <a:endParaRPr lang="en-US" dirty="0"/>
          </a:p>
          <a:p>
            <a:r>
              <a:rPr lang="en-US" baseline="0" dirty="0"/>
              <a:t>Third quarter advance estimate (released 12/23/2014)</a:t>
            </a:r>
            <a:endParaRPr lang="en-US" dirty="0"/>
          </a:p>
        </p:txBody>
      </p:sp>
    </p:spTree>
    <p:extLst>
      <p:ext uri="{BB962C8B-B14F-4D97-AF65-F5344CB8AC3E}">
        <p14:creationId xmlns:p14="http://schemas.microsoft.com/office/powerpoint/2010/main" val="4225811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4163" y="685800"/>
            <a:ext cx="3749675" cy="2811463"/>
          </a:xfrm>
        </p:spPr>
      </p:sp>
      <p:sp>
        <p:nvSpPr>
          <p:cNvPr id="3" name="Notes Placeholder 2"/>
          <p:cNvSpPr>
            <a:spLocks noGrp="1"/>
          </p:cNvSpPr>
          <p:nvPr>
            <p:ph type="body" idx="1"/>
          </p:nvPr>
        </p:nvSpPr>
        <p:spPr>
          <a:xfrm>
            <a:off x="685800" y="3753134"/>
            <a:ext cx="5486400" cy="4705066"/>
          </a:xfrm>
        </p:spPr>
        <p:txBody>
          <a:bodyPr/>
          <a:lstStyle/>
          <a:p>
            <a:pPr>
              <a:spcBef>
                <a:spcPct val="0"/>
              </a:spcBef>
            </a:pPr>
            <a:r>
              <a:rPr lang="en-US" sz="1150" dirty="0"/>
              <a:t>If you do not wish to pose this as a question, you can “hide” this slide and skip right to the next one, which simply gives students the information. </a:t>
            </a:r>
          </a:p>
          <a:p>
            <a:pPr>
              <a:spcBef>
                <a:spcPct val="0"/>
              </a:spcBef>
            </a:pPr>
            <a:endParaRPr lang="en-US" sz="1150" dirty="0"/>
          </a:p>
          <a:p>
            <a:pPr>
              <a:spcBef>
                <a:spcPct val="0"/>
              </a:spcBef>
            </a:pPr>
            <a:r>
              <a:rPr lang="en-US" sz="1150" b="1" dirty="0">
                <a:solidFill>
                  <a:srgbClr val="0000CC"/>
                </a:solidFill>
              </a:rPr>
              <a:t>Suggestion (applies generally, not just here):</a:t>
            </a:r>
          </a:p>
          <a:p>
            <a:pPr>
              <a:spcBef>
                <a:spcPct val="0"/>
              </a:spcBef>
            </a:pPr>
            <a:r>
              <a:rPr lang="en-US" sz="1150" dirty="0"/>
              <a:t>When you pose a question like this to your class, don’t ask for students to volunteer their answers right away. Instead, tell them to think about it for a minute and write their answer down on paper. </a:t>
            </a:r>
            <a:r>
              <a:rPr lang="en-US" sz="1150" i="1" dirty="0"/>
              <a:t>Then,</a:t>
            </a:r>
            <a:r>
              <a:rPr lang="en-US" sz="1150" dirty="0"/>
              <a:t> ask for volunteers (or call on students at random). Giving students this extra minute will increase the quality of participation as well as the number of students who participate. </a:t>
            </a:r>
          </a:p>
          <a:p>
            <a:pPr>
              <a:spcBef>
                <a:spcPct val="0"/>
              </a:spcBef>
            </a:pPr>
            <a:endParaRPr lang="en-US" sz="1150" dirty="0"/>
          </a:p>
          <a:p>
            <a:pPr>
              <a:spcBef>
                <a:spcPct val="0"/>
              </a:spcBef>
            </a:pPr>
            <a:r>
              <a:rPr lang="en-US" sz="1150" dirty="0"/>
              <a:t>Correct answer to the question:</a:t>
            </a:r>
          </a:p>
          <a:p>
            <a:pPr>
              <a:spcBef>
                <a:spcPct val="0"/>
              </a:spcBef>
            </a:pPr>
            <a:r>
              <a:rPr lang="en-US" sz="1150" dirty="0"/>
              <a:t>Unsold output adds to inventory, and thus counts as inventory investment</a:t>
            </a:r>
            <a:r>
              <a:rPr lang="en-US" sz="1200" kern="1200" dirty="0">
                <a:solidFill>
                  <a:schemeClr val="tx1"/>
                </a:solidFill>
                <a:effectLst/>
                <a:latin typeface="Arial" charset="0"/>
                <a:ea typeface="+mn-ea"/>
                <a:cs typeface="+mn-cs"/>
              </a:rPr>
              <a:t>—</a:t>
            </a:r>
            <a:r>
              <a:rPr lang="en-US" sz="1150" i="1" dirty="0"/>
              <a:t>whether intentional or unplanned. </a:t>
            </a:r>
            <a:r>
              <a:rPr lang="en-US" sz="1150" dirty="0"/>
              <a:t> Thus, it’s as if a firm “purchased” its own inventory accumulation. </a:t>
            </a:r>
          </a:p>
          <a:p>
            <a:pPr>
              <a:spcBef>
                <a:spcPct val="0"/>
              </a:spcBef>
            </a:pPr>
            <a:endParaRPr lang="en-US" sz="1150" dirty="0"/>
          </a:p>
          <a:p>
            <a:pPr>
              <a:spcBef>
                <a:spcPct val="0"/>
              </a:spcBef>
            </a:pPr>
            <a:r>
              <a:rPr lang="en-US" sz="1150" dirty="0"/>
              <a:t>Here’s where the “goods purchased for future use” definition of investment is handy: When firms add newly produced goods to their inventory, the “future use” of those goods, of course, is future sales. </a:t>
            </a:r>
          </a:p>
          <a:p>
            <a:pPr>
              <a:spcBef>
                <a:spcPct val="0"/>
              </a:spcBef>
            </a:pPr>
            <a:endParaRPr lang="en-US" sz="1150" dirty="0"/>
          </a:p>
          <a:p>
            <a:pPr>
              <a:spcBef>
                <a:spcPct val="0"/>
              </a:spcBef>
            </a:pPr>
            <a:r>
              <a:rPr lang="en-US" sz="1150" dirty="0"/>
              <a:t>Note, also, that inventory investment counts intentional as well as unplanned inventory changes. Thus, when firms sell fewer units than planned, the unsold units go into inventory and are counted as inventory investment. This explains why “output = expenditure”</a:t>
            </a:r>
            <a:r>
              <a:rPr lang="en-US" sz="1100" dirty="0"/>
              <a:t>—</a:t>
            </a:r>
            <a:r>
              <a:rPr lang="en-US" sz="1150" dirty="0"/>
              <a:t>the value of unsold output is counted under inventory investment, just as if the firm “purchased” its own output. Remember, the definition of investment is goods bought for future use. With inventory investment that future use is to give the firm the ability in the future to sell more than its output.</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20</a:t>
            </a:fld>
            <a:endParaRPr lang="en-US"/>
          </a:p>
        </p:txBody>
      </p:sp>
    </p:spTree>
    <p:extLst>
      <p:ext uri="{BB962C8B-B14F-4D97-AF65-F5344CB8AC3E}">
        <p14:creationId xmlns:p14="http://schemas.microsoft.com/office/powerpoint/2010/main" val="2339523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ED4F9FF-3115-4922-BE1B-5A44E813CEA7}" type="slidenum">
              <a:rPr lang="en-US" smtClean="0"/>
              <a:pPr eaLnBrk="1" hangingPunct="1"/>
              <a:t>21</a:t>
            </a:fld>
            <a:endParaRPr lang="en-US"/>
          </a:p>
        </p:txBody>
      </p:sp>
      <p:sp>
        <p:nvSpPr>
          <p:cNvPr id="100355" name="Rectangle 2"/>
          <p:cNvSpPr>
            <a:spLocks noGrp="1" noRot="1" noChangeAspect="1" noChangeArrowheads="1" noTextEdit="1"/>
          </p:cNvSpPr>
          <p:nvPr>
            <p:ph type="sldImg"/>
          </p:nvPr>
        </p:nvSpPr>
        <p:spPr>
          <a:xfrm>
            <a:off x="1574800" y="533400"/>
            <a:ext cx="3557588" cy="2667000"/>
          </a:xfrm>
          <a:ln/>
        </p:spPr>
      </p:sp>
      <p:sp>
        <p:nvSpPr>
          <p:cNvPr id="100356"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a:p>
            <a:endParaRPr lang="en-US"/>
          </a:p>
        </p:txBody>
      </p:sp>
    </p:spTree>
    <p:extLst>
      <p:ext uri="{BB962C8B-B14F-4D97-AF65-F5344CB8AC3E}">
        <p14:creationId xmlns:p14="http://schemas.microsoft.com/office/powerpoint/2010/main" val="546891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618D6C6-0585-445E-838D-9D8E7C4D18BD}" type="slidenum">
              <a:rPr lang="en-US" smtClean="0"/>
              <a:pPr eaLnBrk="1" hangingPunct="1"/>
              <a:t>22</a:t>
            </a:fld>
            <a:endParaRPr lang="en-US"/>
          </a:p>
        </p:txBody>
      </p:sp>
      <p:sp>
        <p:nvSpPr>
          <p:cNvPr id="101379" name="Rectangle 2"/>
          <p:cNvSpPr>
            <a:spLocks noGrp="1" noRot="1" noChangeAspect="1" noChangeArrowheads="1" noTextEdit="1"/>
          </p:cNvSpPr>
          <p:nvPr>
            <p:ph type="sldImg"/>
          </p:nvPr>
        </p:nvSpPr>
        <p:spPr>
          <a:xfrm>
            <a:off x="1574800" y="533400"/>
            <a:ext cx="3557588" cy="2667000"/>
          </a:xfrm>
          <a:ln/>
        </p:spPr>
      </p:sp>
      <p:sp>
        <p:nvSpPr>
          <p:cNvPr id="101380"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This is why economists often use the terms </a:t>
            </a:r>
            <a:r>
              <a:rPr lang="en-US" b="1" dirty="0"/>
              <a:t>income</a:t>
            </a:r>
            <a:r>
              <a:rPr lang="en-US" dirty="0"/>
              <a:t>, </a:t>
            </a:r>
            <a:r>
              <a:rPr lang="en-US" b="1" dirty="0"/>
              <a:t>output</a:t>
            </a:r>
            <a:r>
              <a:rPr lang="en-US" dirty="0"/>
              <a:t>, </a:t>
            </a:r>
            <a:r>
              <a:rPr lang="en-US" b="1" dirty="0"/>
              <a:t>expenditure</a:t>
            </a:r>
            <a:r>
              <a:rPr lang="en-US" dirty="0"/>
              <a:t>, and </a:t>
            </a:r>
            <a:r>
              <a:rPr lang="en-US" b="1" dirty="0"/>
              <a:t>GDP </a:t>
            </a:r>
            <a:r>
              <a:rPr lang="en-US" dirty="0"/>
              <a:t>interchangeably. </a:t>
            </a:r>
          </a:p>
          <a:p>
            <a:endParaRPr lang="en-US" dirty="0"/>
          </a:p>
        </p:txBody>
      </p:sp>
    </p:spTree>
    <p:extLst>
      <p:ext uri="{BB962C8B-B14F-4D97-AF65-F5344CB8AC3E}">
        <p14:creationId xmlns:p14="http://schemas.microsoft.com/office/powerpoint/2010/main" val="101372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B30C5FD-15AD-4A21-82AA-2708009B0F0F}" type="slidenum">
              <a:rPr lang="en-US" smtClean="0"/>
              <a:pPr eaLnBrk="1" hangingPunct="1"/>
              <a:t>23</a:t>
            </a:fld>
            <a:endParaRPr lang="en-US"/>
          </a:p>
        </p:txBody>
      </p:sp>
      <p:sp>
        <p:nvSpPr>
          <p:cNvPr id="102403" name="Rectangle 2"/>
          <p:cNvSpPr>
            <a:spLocks noGrp="1" noRot="1" noChangeAspect="1" noChangeArrowheads="1" noTextEdit="1"/>
          </p:cNvSpPr>
          <p:nvPr>
            <p:ph type="sldImg"/>
          </p:nvPr>
        </p:nvSpPr>
        <p:spPr>
          <a:xfrm>
            <a:off x="1574800" y="533400"/>
            <a:ext cx="3557588" cy="2667000"/>
          </a:xfrm>
          <a:ln/>
        </p:spPr>
      </p:sp>
      <p:sp>
        <p:nvSpPr>
          <p:cNvPr id="102404"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Emphasize that the difference between GDP and GNP boils down to two things: </a:t>
            </a:r>
            <a:r>
              <a:rPr lang="en-US" b="1" dirty="0"/>
              <a:t>location</a:t>
            </a:r>
            <a:r>
              <a:rPr lang="en-US" dirty="0"/>
              <a:t> of the economic activity, and </a:t>
            </a:r>
            <a:r>
              <a:rPr lang="en-US" b="1" dirty="0"/>
              <a:t>ownership</a:t>
            </a:r>
            <a:r>
              <a:rPr lang="en-US" dirty="0"/>
              <a:t> (domestic vs. foreign) of the factors of production. </a:t>
            </a:r>
          </a:p>
          <a:p>
            <a:endParaRPr lang="en-US" dirty="0"/>
          </a:p>
          <a:p>
            <a:r>
              <a:rPr lang="en-US" dirty="0"/>
              <a:t>From the perspective of the U.S., </a:t>
            </a:r>
            <a:r>
              <a:rPr lang="en-US" b="1" dirty="0"/>
              <a:t>factor payments from abroad</a:t>
            </a:r>
            <a:r>
              <a:rPr lang="en-US" dirty="0"/>
              <a:t> include things like:</a:t>
            </a:r>
          </a:p>
          <a:p>
            <a:endParaRPr lang="en-US" dirty="0"/>
          </a:p>
          <a:p>
            <a:pPr marL="169863" indent="-169863">
              <a:buFontTx/>
              <a:buChar char="•"/>
            </a:pPr>
            <a:r>
              <a:rPr lang="en-US" dirty="0"/>
              <a:t>wages earned by U.S. citizens working abroad</a:t>
            </a:r>
          </a:p>
          <a:p>
            <a:pPr marL="169863" indent="-169863">
              <a:buFontTx/>
              <a:buChar char="•"/>
            </a:pPr>
            <a:r>
              <a:rPr lang="en-US" dirty="0"/>
              <a:t>profits earned by U.S.-owned businesses located abroad</a:t>
            </a:r>
          </a:p>
          <a:p>
            <a:pPr marL="169863" indent="-169863">
              <a:buFontTx/>
              <a:buChar char="•"/>
            </a:pPr>
            <a:r>
              <a:rPr lang="en-US" dirty="0"/>
              <a:t>income (interest, dividends, rent, </a:t>
            </a:r>
            <a:r>
              <a:rPr lang="en-US" dirty="0" err="1"/>
              <a:t>etc</a:t>
            </a:r>
            <a:r>
              <a:rPr lang="en-US" dirty="0"/>
              <a:t>) generated from the foreign assets owned by U.S. citizens</a:t>
            </a:r>
          </a:p>
          <a:p>
            <a:pPr marL="169863" indent="-169863">
              <a:buFontTx/>
              <a:buChar char="•"/>
            </a:pPr>
            <a:endParaRPr lang="en-US" dirty="0"/>
          </a:p>
          <a:p>
            <a:r>
              <a:rPr lang="en-US" b="1" dirty="0"/>
              <a:t>Factor payments to abroad</a:t>
            </a:r>
            <a:r>
              <a:rPr lang="en-US" dirty="0"/>
              <a:t> include things like:</a:t>
            </a:r>
          </a:p>
          <a:p>
            <a:endParaRPr lang="en-US" dirty="0"/>
          </a:p>
          <a:p>
            <a:pPr marL="169863" indent="-169863">
              <a:buFontTx/>
              <a:buChar char="•"/>
            </a:pPr>
            <a:r>
              <a:rPr lang="en-US" dirty="0"/>
              <a:t>wages earned by foreign workers in the U.S.</a:t>
            </a:r>
          </a:p>
          <a:p>
            <a:pPr marL="169863" indent="-169863">
              <a:buFontTx/>
              <a:buChar char="•"/>
            </a:pPr>
            <a:r>
              <a:rPr lang="en-US" dirty="0"/>
              <a:t>profits earned by foreign-owned businesses located in the U.S.</a:t>
            </a:r>
          </a:p>
          <a:p>
            <a:pPr marL="169863" indent="-169863">
              <a:buFontTx/>
              <a:buChar char="•"/>
            </a:pPr>
            <a:r>
              <a:rPr lang="en-US" dirty="0"/>
              <a:t>income (interest, dividends, rent, </a:t>
            </a:r>
            <a:r>
              <a:rPr lang="en-US" dirty="0" err="1"/>
              <a:t>etc</a:t>
            </a:r>
            <a:r>
              <a:rPr lang="en-US" dirty="0"/>
              <a:t>) that foreigners earn on U.S. assets</a:t>
            </a:r>
          </a:p>
          <a:p>
            <a:endParaRPr lang="en-US" dirty="0"/>
          </a:p>
          <a:p>
            <a:r>
              <a:rPr lang="en-US" dirty="0"/>
              <a:t>Chapter 3 introduces factor markets and factor prices. Unless you’ve already covered that material, it might be worth mentioning to your students that </a:t>
            </a:r>
            <a:r>
              <a:rPr lang="en-US" b="1" dirty="0"/>
              <a:t>factor payments</a:t>
            </a:r>
            <a:r>
              <a:rPr lang="en-US" dirty="0"/>
              <a:t> are simply payments to the factors of production, for example, the wages earned by labor. </a:t>
            </a:r>
          </a:p>
        </p:txBody>
      </p:sp>
    </p:spTree>
    <p:extLst>
      <p:ext uri="{BB962C8B-B14F-4D97-AF65-F5344CB8AC3E}">
        <p14:creationId xmlns:p14="http://schemas.microsoft.com/office/powerpoint/2010/main" val="9641584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issue is subjective, and the question is intended to get students to think a little deeper about the difference between GNP and GDP.  Of course, there is no single correct answer.  </a:t>
            </a:r>
          </a:p>
          <a:p>
            <a:endParaRPr lang="en-US" dirty="0"/>
          </a:p>
          <a:p>
            <a:r>
              <a:rPr lang="en-US" dirty="0"/>
              <a:t>Some students offer this response:  </a:t>
            </a:r>
          </a:p>
          <a:p>
            <a:r>
              <a:rPr lang="en-US" dirty="0"/>
              <a:t>It’s better to have GNP &gt; GDP, because it means our nation’s income is greater than the value of what we are producing domestically.  </a:t>
            </a:r>
          </a:p>
          <a:p>
            <a:r>
              <a:rPr lang="en-US" dirty="0"/>
              <a:t>If, instead, GDP &gt; GNP, then a portion of the income generated in our country is going to people in other countries, so there’s less income left over for us to enjoy.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solidFill>
                  <a:prstClr val="black"/>
                </a:solidFill>
              </a:rPr>
              <a:pPr>
                <a:defRPr/>
              </a:pPr>
              <a:t>24</a:t>
            </a:fld>
            <a:endParaRPr lang="en-US">
              <a:solidFill>
                <a:prstClr val="black"/>
              </a:solidFill>
            </a:endParaRPr>
          </a:p>
        </p:txBody>
      </p:sp>
    </p:spTree>
    <p:extLst>
      <p:ext uri="{BB962C8B-B14F-4D97-AF65-F5344CB8AC3E}">
        <p14:creationId xmlns:p14="http://schemas.microsoft.com/office/powerpoint/2010/main" val="1342530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392238" y="590550"/>
            <a:ext cx="3748087" cy="2813050"/>
          </a:xfrm>
          <a:ln/>
        </p:spPr>
      </p:sp>
      <p:sp>
        <p:nvSpPr>
          <p:cNvPr id="101379" name="Notes Placeholder 2"/>
          <p:cNvSpPr>
            <a:spLocks noGrp="1"/>
          </p:cNvSpPr>
          <p:nvPr>
            <p:ph type="body" idx="1"/>
          </p:nvPr>
        </p:nvSpPr>
        <p:spPr>
          <a:xfrm>
            <a:off x="685800" y="3551238"/>
            <a:ext cx="5486400" cy="5346700"/>
          </a:xfrm>
          <a:ln/>
        </p:spPr>
        <p:txBody>
          <a:bodyPr/>
          <a:lstStyle/>
          <a:p>
            <a:pPr>
              <a:spcBef>
                <a:spcPct val="0"/>
              </a:spcBef>
              <a:defRPr/>
            </a:pPr>
            <a:r>
              <a:rPr lang="en-US" sz="900" b="1" dirty="0"/>
              <a:t>How to interpret the numbers in this table:</a:t>
            </a:r>
          </a:p>
          <a:p>
            <a:pPr>
              <a:spcBef>
                <a:spcPct val="0"/>
              </a:spcBef>
              <a:defRPr/>
            </a:pPr>
            <a:endParaRPr lang="en-US" sz="900" b="1" dirty="0"/>
          </a:p>
          <a:p>
            <a:pPr marL="112622" indent="-112622">
              <a:spcBef>
                <a:spcPct val="0"/>
              </a:spcBef>
              <a:buFont typeface="Arial" charset="0"/>
              <a:buChar char="•"/>
              <a:defRPr/>
            </a:pPr>
            <a:r>
              <a:rPr lang="en-US" sz="900" dirty="0"/>
              <a:t>In Japan, GNP is 3.2% bigger than GDP. This means that the income earned by all Japanese citizens is 3.2% larger than the value of production occurring within Japan’s borders. </a:t>
            </a:r>
          </a:p>
          <a:p>
            <a:pPr marL="112622" indent="-112622">
              <a:spcBef>
                <a:spcPct val="0"/>
              </a:spcBef>
              <a:buFont typeface="Arial" charset="0"/>
              <a:buChar char="•"/>
              <a:defRPr/>
            </a:pPr>
            <a:r>
              <a:rPr lang="en-US" sz="900" dirty="0"/>
              <a:t>In India, GNP is 1.2% smaller than GDP. This means that 1.2% of all the income earned in India leaves the country and is</a:t>
            </a:r>
            <a:r>
              <a:rPr lang="en-US" sz="900" baseline="0" dirty="0"/>
              <a:t> </a:t>
            </a:r>
            <a:r>
              <a:rPr lang="en-US" sz="900" dirty="0"/>
              <a:t>paid to foreigners. </a:t>
            </a:r>
          </a:p>
          <a:p>
            <a:pPr marL="112622" indent="-112622">
              <a:spcBef>
                <a:spcPct val="0"/>
              </a:spcBef>
              <a:buFont typeface="Arial" charset="0"/>
              <a:buChar char="•"/>
              <a:defRPr/>
            </a:pPr>
            <a:r>
              <a:rPr lang="en-US" sz="900" dirty="0"/>
              <a:t>In Ireland, 18.3% of the value of domestic production is paid to foreigners. </a:t>
            </a:r>
          </a:p>
          <a:p>
            <a:pPr>
              <a:spcBef>
                <a:spcPct val="0"/>
              </a:spcBef>
              <a:defRPr/>
            </a:pPr>
            <a:endParaRPr lang="en-US" sz="900" dirty="0"/>
          </a:p>
          <a:p>
            <a:pPr>
              <a:spcBef>
                <a:spcPct val="0"/>
              </a:spcBef>
              <a:defRPr/>
            </a:pPr>
            <a:r>
              <a:rPr lang="en-US" sz="900" b="1" dirty="0"/>
              <a:t>Teaching suggestion:</a:t>
            </a:r>
            <a:endParaRPr lang="en-US" sz="900" dirty="0"/>
          </a:p>
          <a:p>
            <a:pPr>
              <a:spcBef>
                <a:spcPct val="0"/>
              </a:spcBef>
              <a:defRPr/>
            </a:pPr>
            <a:r>
              <a:rPr lang="en-US" sz="900" dirty="0"/>
              <a:t>Point out a few countries with positive numbers. Ask your students to take a moment to think of possible reasons why GNP might exceed GDP in a country, and write them down. Point out a few countries with negative numbers. Ask your students to take a moment to think of possible reasons why a country’s GDP might be bigger than its GNP, and write them down. After students have had a chance to think of some reasons, ask for volunteers. (Better yet, have them pair up and compare answers with a classmate before volunteering their answers to the class.)</a:t>
            </a:r>
          </a:p>
          <a:p>
            <a:pPr>
              <a:spcBef>
                <a:spcPct val="0"/>
              </a:spcBef>
              <a:defRPr/>
            </a:pPr>
            <a:endParaRPr lang="en-US" sz="900" dirty="0"/>
          </a:p>
          <a:p>
            <a:pPr>
              <a:spcBef>
                <a:spcPct val="0"/>
              </a:spcBef>
              <a:defRPr/>
            </a:pPr>
            <a:r>
              <a:rPr lang="en-US" sz="900" b="1" dirty="0">
                <a:cs typeface="Times New Roman" pitchFamily="18" charset="0"/>
              </a:rPr>
              <a:t>Reasons GNP may exceed GDP:</a:t>
            </a:r>
          </a:p>
          <a:p>
            <a:pPr>
              <a:spcBef>
                <a:spcPct val="0"/>
              </a:spcBef>
              <a:buFontTx/>
              <a:buChar char="-"/>
              <a:defRPr/>
            </a:pPr>
            <a:endParaRPr lang="en-US" sz="900" dirty="0">
              <a:cs typeface="Times New Roman" pitchFamily="18" charset="0"/>
            </a:endParaRPr>
          </a:p>
          <a:p>
            <a:pPr marL="106615" indent="-106615">
              <a:spcBef>
                <a:spcPct val="0"/>
              </a:spcBef>
              <a:buFont typeface="Arial" pitchFamily="34" charset="0"/>
              <a:buChar char="•"/>
              <a:defRPr/>
            </a:pPr>
            <a:r>
              <a:rPr lang="en-US" sz="900" dirty="0">
                <a:cs typeface="Times New Roman" pitchFamily="18" charset="0"/>
              </a:rPr>
              <a:t>Country has done a lot of lending or investment overseas and is earning lots of income from these foreign investments (income on nationally owned capital located abroad). </a:t>
            </a:r>
          </a:p>
          <a:p>
            <a:pPr marL="106615" indent="-106615">
              <a:spcBef>
                <a:spcPct val="0"/>
              </a:spcBef>
              <a:buFont typeface="Arial" pitchFamily="34" charset="0"/>
              <a:buChar char="•"/>
              <a:defRPr/>
            </a:pPr>
            <a:r>
              <a:rPr lang="en-US" sz="900" dirty="0">
                <a:cs typeface="Times New Roman" pitchFamily="18" charset="0"/>
              </a:rPr>
              <a:t>A significant number of citizens have left the country to work overseas; their income is counted in GNP, not GDP. </a:t>
            </a:r>
          </a:p>
          <a:p>
            <a:pPr>
              <a:spcBef>
                <a:spcPct val="0"/>
              </a:spcBef>
              <a:buFontTx/>
              <a:buChar char="•"/>
              <a:defRPr/>
            </a:pPr>
            <a:endParaRPr lang="en-US" sz="900" dirty="0">
              <a:cs typeface="Times New Roman" pitchFamily="18" charset="0"/>
            </a:endParaRPr>
          </a:p>
          <a:p>
            <a:pPr>
              <a:spcBef>
                <a:spcPct val="0"/>
              </a:spcBef>
              <a:defRPr/>
            </a:pPr>
            <a:r>
              <a:rPr lang="en-US" sz="900" b="1" dirty="0">
                <a:cs typeface="Times New Roman" pitchFamily="18" charset="0"/>
              </a:rPr>
              <a:t>Reasons GDP may exceed GNP:</a:t>
            </a:r>
          </a:p>
          <a:p>
            <a:pPr>
              <a:spcBef>
                <a:spcPct val="0"/>
              </a:spcBef>
              <a:defRPr/>
            </a:pPr>
            <a:endParaRPr lang="en-US" sz="900" b="1" dirty="0">
              <a:cs typeface="Times New Roman" pitchFamily="18" charset="0"/>
            </a:endParaRPr>
          </a:p>
          <a:p>
            <a:pPr marL="106615" indent="-106615">
              <a:spcBef>
                <a:spcPct val="0"/>
              </a:spcBef>
              <a:buFont typeface="Arial" pitchFamily="34" charset="0"/>
              <a:buChar char="•"/>
              <a:defRPr/>
            </a:pPr>
            <a:r>
              <a:rPr lang="en-US" sz="900" dirty="0">
                <a:cs typeface="Times New Roman" pitchFamily="18" charset="0"/>
              </a:rPr>
              <a:t>Country has done a lot of borrowing from abroad, or foreigners have done a lot of investment in the country (income earned by foreign-owned domestically located capital). </a:t>
            </a:r>
          </a:p>
          <a:p>
            <a:pPr marL="106615" indent="-106615">
              <a:spcBef>
                <a:spcPct val="0"/>
              </a:spcBef>
              <a:buFont typeface="Arial" pitchFamily="34" charset="0"/>
              <a:buChar char="•"/>
              <a:defRPr/>
            </a:pPr>
            <a:r>
              <a:rPr lang="en-US" sz="900" dirty="0">
                <a:cs typeface="Times New Roman" pitchFamily="18" charset="0"/>
              </a:rPr>
              <a:t>Country has a large immigrant labor force.</a:t>
            </a:r>
          </a:p>
          <a:p>
            <a:pPr>
              <a:spcBef>
                <a:spcPct val="0"/>
              </a:spcBef>
              <a:defRPr/>
            </a:pPr>
            <a:endParaRPr lang="en-US" sz="900" dirty="0">
              <a:cs typeface="Times New Roman" pitchFamily="18" charset="0"/>
            </a:endParaRPr>
          </a:p>
          <a:p>
            <a:pPr>
              <a:spcBef>
                <a:spcPct val="0"/>
              </a:spcBef>
              <a:defRPr/>
            </a:pPr>
            <a:r>
              <a:rPr lang="en-US" sz="900" dirty="0">
                <a:cs typeface="Times New Roman" pitchFamily="18" charset="0"/>
              </a:rPr>
              <a:t>If one of your students asks a question like “Why is the figure for country X so negative?” or otherwise inquires into the particular circumstances of a country’s figure, you may refer them to the CIA World </a:t>
            </a:r>
            <a:r>
              <a:rPr lang="en-US" sz="900" dirty="0" err="1">
                <a:cs typeface="Times New Roman" pitchFamily="18" charset="0"/>
              </a:rPr>
              <a:t>Factbook</a:t>
            </a:r>
            <a:r>
              <a:rPr lang="en-US" sz="900" dirty="0">
                <a:cs typeface="Times New Roman" pitchFamily="18" charset="0"/>
              </a:rPr>
              <a:t> for more details on any of these countries. </a:t>
            </a:r>
          </a:p>
          <a:p>
            <a:pPr>
              <a:spcBef>
                <a:spcPct val="0"/>
              </a:spcBef>
              <a:defRPr/>
            </a:pPr>
            <a:endParaRPr lang="en-US" sz="900" dirty="0">
              <a:cs typeface="Times New Roman" pitchFamily="18" charset="0"/>
            </a:endParaRPr>
          </a:p>
          <a:p>
            <a:pPr>
              <a:spcBef>
                <a:spcPct val="0"/>
              </a:spcBef>
              <a:defRPr/>
            </a:pPr>
            <a:r>
              <a:rPr lang="en-US" sz="900" dirty="0"/>
              <a:t>Source: World Development Indicators, World Bank. </a:t>
            </a:r>
          </a:p>
          <a:p>
            <a:pPr>
              <a:spcBef>
                <a:spcPct val="0"/>
              </a:spcBef>
              <a:defRPr/>
            </a:pPr>
            <a:r>
              <a:rPr lang="en-US" sz="900" dirty="0"/>
              <a:t>http://datacatalog.worldbank.org/</a:t>
            </a:r>
          </a:p>
          <a:p>
            <a:pPr>
              <a:spcBef>
                <a:spcPct val="0"/>
              </a:spcBef>
              <a:defRPr/>
            </a:pPr>
            <a:r>
              <a:rPr lang="en-US" sz="900" dirty="0"/>
              <a:t>At the time I write this (June 2014), the latest available GNP figures are for 2012. </a:t>
            </a:r>
          </a:p>
        </p:txBody>
      </p:sp>
      <p:sp>
        <p:nvSpPr>
          <p:cNvPr id="4" name="Slide Number Placeholder 3"/>
          <p:cNvSpPr>
            <a:spLocks noGrp="1"/>
          </p:cNvSpPr>
          <p:nvPr>
            <p:ph type="sldNum" sz="quarter" idx="5"/>
          </p:nvPr>
        </p:nvSpPr>
        <p:spPr/>
        <p:txBody>
          <a:bodyPr/>
          <a:lstStyle/>
          <a:p>
            <a:pPr>
              <a:defRPr/>
            </a:pPr>
            <a:fld id="{06A356EB-801E-4495-8CB8-D4C653CB2825}" type="slidenum">
              <a:rPr lang="en-US" smtClean="0">
                <a:solidFill>
                  <a:prstClr val="black"/>
                </a:solidFill>
              </a:rPr>
              <a:pPr>
                <a:defRPr/>
              </a:pPr>
              <a:t>25</a:t>
            </a:fld>
            <a:endParaRPr lang="en-US">
              <a:solidFill>
                <a:prstClr val="black"/>
              </a:solidFill>
            </a:endParaRPr>
          </a:p>
        </p:txBody>
      </p:sp>
    </p:spTree>
    <p:extLst>
      <p:ext uri="{BB962C8B-B14F-4D97-AF65-F5344CB8AC3E}">
        <p14:creationId xmlns:p14="http://schemas.microsoft.com/office/powerpoint/2010/main" val="1063131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E9AAEAF-9342-4255-AB2E-26ABA0F531DD}" type="slidenum">
              <a:rPr lang="en-US" smtClean="0"/>
              <a:pPr eaLnBrk="1" hangingPunct="1"/>
              <a:t>26</a:t>
            </a:fld>
            <a:endParaRPr lang="en-US"/>
          </a:p>
        </p:txBody>
      </p:sp>
      <p:sp>
        <p:nvSpPr>
          <p:cNvPr id="105475" name="Rectangle 2"/>
          <p:cNvSpPr>
            <a:spLocks noGrp="1" noRot="1" noChangeAspect="1" noChangeArrowheads="1" noTextEdit="1"/>
          </p:cNvSpPr>
          <p:nvPr>
            <p:ph type="sldImg"/>
          </p:nvPr>
        </p:nvSpPr>
        <p:spPr>
          <a:xfrm>
            <a:off x="1574800" y="533400"/>
            <a:ext cx="3557588" cy="2667000"/>
          </a:xfrm>
          <a:ln/>
        </p:spPr>
      </p:sp>
      <p:sp>
        <p:nvSpPr>
          <p:cNvPr id="105476"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557926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(and a few of the following ones) contain exercises that you can have your students do in class for immediate reinforcement of the material. </a:t>
            </a:r>
          </a:p>
          <a:p>
            <a:endParaRPr lang="en-US" dirty="0"/>
          </a:p>
          <a:p>
            <a:r>
              <a:rPr lang="en-US" dirty="0"/>
              <a:t>This problem requires calculators. If most of your students do not have calculators, consider distributing copies of this slide for a homework exercise. Or, just have them write down the expressions that they would enter into a calculator if they had calculators, </a:t>
            </a:r>
            <a:r>
              <a:rPr lang="en-US" i="1" dirty="0"/>
              <a:t>i.e., </a:t>
            </a:r>
            <a:r>
              <a:rPr lang="en-US" dirty="0"/>
              <a:t>Nominal GDP in 2010 = $30 x 900 + $100 x 192.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27</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28</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FD39998-44A1-4A1A-AE27-B9322D3BF3BD}" type="slidenum">
              <a:rPr lang="en-US" smtClean="0"/>
              <a:pPr eaLnBrk="1" hangingPunct="1"/>
              <a:t>2</a:t>
            </a:fld>
            <a:endParaRPr lang="en-US"/>
          </a:p>
        </p:txBody>
      </p:sp>
      <p:sp>
        <p:nvSpPr>
          <p:cNvPr id="81923" name="Rectangle 2"/>
          <p:cNvSpPr>
            <a:spLocks noGrp="1" noRot="1" noChangeAspect="1" noChangeArrowheads="1" noTextEdit="1"/>
          </p:cNvSpPr>
          <p:nvPr>
            <p:ph type="sldImg"/>
          </p:nvPr>
        </p:nvSpPr>
        <p:spPr>
          <a:xfrm>
            <a:off x="1574800" y="533400"/>
            <a:ext cx="3557588" cy="2667000"/>
          </a:xfrm>
          <a:ln/>
        </p:spPr>
      </p:sp>
      <p:sp>
        <p:nvSpPr>
          <p:cNvPr id="81924"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Most students, having taken principles of economics, will have seen this definition and be familiar with it. It’s not worth spending a lot of time on. </a:t>
            </a:r>
          </a:p>
          <a:p>
            <a:endParaRPr lang="en-US" dirty="0"/>
          </a:p>
          <a:p>
            <a:r>
              <a:rPr lang="en-US" dirty="0"/>
              <a:t>It might be worthwhile, however, to briefly review the factors of production. </a:t>
            </a:r>
          </a:p>
        </p:txBody>
      </p:sp>
    </p:spTree>
    <p:extLst>
      <p:ext uri="{BB962C8B-B14F-4D97-AF65-F5344CB8AC3E}">
        <p14:creationId xmlns:p14="http://schemas.microsoft.com/office/powerpoint/2010/main" val="18193826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E480C8E-1ACF-4306-8486-3925E6C5818D}" type="slidenum">
              <a:rPr lang="en-US" smtClean="0"/>
              <a:pPr eaLnBrk="1" hangingPunct="1"/>
              <a:t>29</a:t>
            </a:fld>
            <a:endParaRPr lang="en-US"/>
          </a:p>
        </p:txBody>
      </p:sp>
      <p:sp>
        <p:nvSpPr>
          <p:cNvPr id="108547" name="Rectangle 2"/>
          <p:cNvSpPr>
            <a:spLocks noGrp="1" noRot="1" noChangeAspect="1" noChangeArrowheads="1" noTextEdit="1"/>
          </p:cNvSpPr>
          <p:nvPr>
            <p:ph type="sldImg"/>
          </p:nvPr>
        </p:nvSpPr>
        <p:spPr>
          <a:xfrm>
            <a:off x="1574800" y="533400"/>
            <a:ext cx="3557588" cy="2667000"/>
          </a:xfrm>
          <a:ln/>
        </p:spPr>
      </p:sp>
      <p:sp>
        <p:nvSpPr>
          <p:cNvPr id="108548"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Suppose from 2010 to 2011, nominal GDP rises by 10%. Some of this growth could be due to price increases, because an increase in the price of output causes an increase in the value of output, even if the real quantity remains the same. </a:t>
            </a:r>
          </a:p>
          <a:p>
            <a:endParaRPr lang="en-US" dirty="0"/>
          </a:p>
          <a:p>
            <a:r>
              <a:rPr lang="en-US" dirty="0"/>
              <a:t>Hence, to control for inflation, we use real GDP. Remember, real GDP is the value of output using constant base-year prices. If real GDP grows by 6% from 2010 to 2011, we can be sure that </a:t>
            </a:r>
            <a:r>
              <a:rPr lang="en-US" i="1" dirty="0"/>
              <a:t>all </a:t>
            </a:r>
            <a:r>
              <a:rPr lang="en-US" dirty="0"/>
              <a:t>of this growth is due to an increase in the economy’s actual production of goods and services, because the same prices are used to construct real GDP in 2010 and 2011. </a:t>
            </a:r>
          </a:p>
        </p:txBody>
      </p:sp>
    </p:spTree>
    <p:extLst>
      <p:ext uri="{BB962C8B-B14F-4D97-AF65-F5344CB8AC3E}">
        <p14:creationId xmlns:p14="http://schemas.microsoft.com/office/powerpoint/2010/main" val="1082310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554163" y="685800"/>
            <a:ext cx="3749675" cy="2811463"/>
          </a:xfrm>
          <a:ln/>
        </p:spPr>
      </p:sp>
      <p:sp>
        <p:nvSpPr>
          <p:cNvPr id="3" name="Notes Placeholder 2"/>
          <p:cNvSpPr>
            <a:spLocks noGrp="1"/>
          </p:cNvSpPr>
          <p:nvPr>
            <p:ph type="body" idx="1"/>
          </p:nvPr>
        </p:nvSpPr>
        <p:spPr/>
        <p:txBody>
          <a:bodyPr>
            <a:normAutofit fontScale="92500" lnSpcReduction="10000"/>
          </a:bodyPr>
          <a:lstStyle/>
          <a:p>
            <a:pPr>
              <a:lnSpc>
                <a:spcPct val="110000"/>
              </a:lnSpc>
              <a:spcBef>
                <a:spcPts val="0"/>
              </a:spcBef>
              <a:defRPr/>
            </a:pPr>
            <a:r>
              <a:rPr lang="en-US" dirty="0"/>
              <a:t>Notice that nominal GDP is steeper than</a:t>
            </a:r>
            <a:r>
              <a:rPr lang="en-US" baseline="0" dirty="0"/>
              <a:t> </a:t>
            </a:r>
            <a:r>
              <a:rPr lang="en-US" dirty="0"/>
              <a:t>real GDP. That’s because prices generally rise over time. So, nominal GDP grows at a faster rate than real GDP. </a:t>
            </a:r>
          </a:p>
          <a:p>
            <a:pPr>
              <a:lnSpc>
                <a:spcPct val="110000"/>
              </a:lnSpc>
              <a:spcBef>
                <a:spcPts val="0"/>
              </a:spcBef>
              <a:defRPr/>
            </a:pPr>
            <a:endParaRPr lang="en-US" dirty="0"/>
          </a:p>
          <a:p>
            <a:pPr>
              <a:lnSpc>
                <a:spcPct val="110000"/>
              </a:lnSpc>
              <a:spcBef>
                <a:spcPts val="0"/>
              </a:spcBef>
              <a:defRPr/>
            </a:pPr>
            <a:r>
              <a:rPr lang="en-US" dirty="0"/>
              <a:t>If you’re anal like me, you might ask students if they know why the two lines cross in 2009. </a:t>
            </a:r>
          </a:p>
          <a:p>
            <a:pPr>
              <a:lnSpc>
                <a:spcPct val="110000"/>
              </a:lnSpc>
              <a:spcBef>
                <a:spcPts val="0"/>
              </a:spcBef>
              <a:defRPr/>
            </a:pPr>
            <a:endParaRPr lang="en-US" dirty="0"/>
          </a:p>
          <a:p>
            <a:pPr>
              <a:lnSpc>
                <a:spcPct val="110000"/>
              </a:lnSpc>
              <a:spcBef>
                <a:spcPts val="0"/>
              </a:spcBef>
              <a:defRPr/>
            </a:pPr>
            <a:r>
              <a:rPr lang="en-US" dirty="0"/>
              <a:t>Answer: 2009 is the base year for this real GDP data, so RGDP = NGDP in 2009 only. </a:t>
            </a:r>
          </a:p>
          <a:p>
            <a:pPr>
              <a:lnSpc>
                <a:spcPct val="110000"/>
              </a:lnSpc>
              <a:spcBef>
                <a:spcPts val="0"/>
              </a:spcBef>
              <a:defRPr/>
            </a:pPr>
            <a:endParaRPr lang="en-US" dirty="0"/>
          </a:p>
          <a:p>
            <a:pPr>
              <a:lnSpc>
                <a:spcPct val="110000"/>
              </a:lnSpc>
              <a:spcBef>
                <a:spcPts val="0"/>
              </a:spcBef>
              <a:defRPr/>
            </a:pPr>
            <a:r>
              <a:rPr lang="en-US" dirty="0"/>
              <a:t>Before 2009, RGDP &gt; NGDP, while after 2009, RGDP &lt; NGDP. This is intuitive if you think about it for a minute.</a:t>
            </a:r>
          </a:p>
          <a:p>
            <a:pPr>
              <a:lnSpc>
                <a:spcPct val="110000"/>
              </a:lnSpc>
              <a:spcBef>
                <a:spcPts val="0"/>
              </a:spcBef>
              <a:defRPr/>
            </a:pPr>
            <a:endParaRPr lang="en-US" dirty="0"/>
          </a:p>
          <a:p>
            <a:pPr>
              <a:lnSpc>
                <a:spcPct val="110000"/>
              </a:lnSpc>
              <a:spcBef>
                <a:spcPts val="0"/>
              </a:spcBef>
              <a:defRPr/>
            </a:pPr>
            <a:r>
              <a:rPr lang="en-US" dirty="0"/>
              <a:t>Take 1975. When the economy’s output of 1975 is measured in the (then) current prices, GDP is about $1.5 trillion. Between 1975 and 2005, most prices have risen. Hence, if you value the country’s 1975 output using the higher prices of 2009 (to get real GDP), you get a bigger value than if you measure 1975’s output using the lower prices of 1975 (nominal GDP). This explains why real GDP is larger than nominal GDP in 1975 (as in most or all years before the base year). </a:t>
            </a:r>
          </a:p>
          <a:p>
            <a:pPr>
              <a:lnSpc>
                <a:spcPct val="110000"/>
              </a:lnSpc>
              <a:spcBef>
                <a:spcPts val="0"/>
              </a:spcBef>
              <a:defRPr/>
            </a:pPr>
            <a:endParaRPr lang="en-US" dirty="0"/>
          </a:p>
          <a:p>
            <a:pPr>
              <a:lnSpc>
                <a:spcPct val="110000"/>
              </a:lnSpc>
              <a:spcBef>
                <a:spcPts val="0"/>
              </a:spcBef>
              <a:defRPr/>
            </a:pPr>
            <a:r>
              <a:rPr lang="en-US" dirty="0"/>
              <a:t>Source: Bureau</a:t>
            </a:r>
            <a:r>
              <a:rPr lang="en-US" baseline="0" dirty="0"/>
              <a:t> of Economic Analysis</a:t>
            </a:r>
          </a:p>
          <a:p>
            <a:pPr>
              <a:lnSpc>
                <a:spcPct val="110000"/>
              </a:lnSpc>
              <a:spcBef>
                <a:spcPts val="0"/>
              </a:spcBef>
              <a:defRPr/>
            </a:pPr>
            <a:r>
              <a:rPr lang="en-US" baseline="0" dirty="0"/>
              <a:t>Obtained from FRED</a:t>
            </a:r>
          </a:p>
          <a:p>
            <a:pPr>
              <a:lnSpc>
                <a:spcPct val="110000"/>
              </a:lnSpc>
              <a:spcBef>
                <a:spcPts val="0"/>
              </a:spcBef>
              <a:defRPr/>
            </a:pPr>
            <a:r>
              <a:rPr lang="en-US" dirty="0"/>
              <a:t>Series: “GDP” for nominal GDP, “GDPC1” for real GDP. Both are quarterly,</a:t>
            </a:r>
            <a:r>
              <a:rPr lang="en-US" baseline="0" dirty="0"/>
              <a:t> seasonally adjusted series. </a:t>
            </a:r>
            <a:endParaRPr lang="en-US" dirty="0"/>
          </a:p>
        </p:txBody>
      </p:sp>
      <p:sp>
        <p:nvSpPr>
          <p:cNvPr id="4" name="Slide Number Placeholder 3"/>
          <p:cNvSpPr>
            <a:spLocks noGrp="1"/>
          </p:cNvSpPr>
          <p:nvPr>
            <p:ph type="sldNum" sz="quarter" idx="5"/>
          </p:nvPr>
        </p:nvSpPr>
        <p:spPr/>
        <p:txBody>
          <a:bodyPr/>
          <a:lstStyle/>
          <a:p>
            <a:pPr>
              <a:defRPr/>
            </a:pPr>
            <a:fld id="{53C2A200-F26D-47FC-8875-7FCDB9442FD6}" type="slidenum">
              <a:rPr lang="en-US" smtClean="0">
                <a:solidFill>
                  <a:prstClr val="black"/>
                </a:solidFill>
              </a:rPr>
              <a:pPr>
                <a:defRPr/>
              </a:pPr>
              <a:t>30</a:t>
            </a:fld>
            <a:endParaRPr lang="en-US">
              <a:solidFill>
                <a:prstClr val="black"/>
              </a:solidFill>
            </a:endParaRPr>
          </a:p>
        </p:txBody>
      </p:sp>
    </p:spTree>
    <p:extLst>
      <p:ext uri="{BB962C8B-B14F-4D97-AF65-F5344CB8AC3E}">
        <p14:creationId xmlns:p14="http://schemas.microsoft.com/office/powerpoint/2010/main" val="173449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2332479-F019-4885-AD83-6AA970E456F2}" type="slidenum">
              <a:rPr lang="en-US" smtClean="0"/>
              <a:pPr eaLnBrk="1" hangingPunct="1"/>
              <a:t>31</a:t>
            </a:fld>
            <a:endParaRPr lang="en-US"/>
          </a:p>
        </p:txBody>
      </p:sp>
      <p:sp>
        <p:nvSpPr>
          <p:cNvPr id="110595" name="Rectangle 2"/>
          <p:cNvSpPr>
            <a:spLocks noGrp="1" noRot="1" noChangeAspect="1" noChangeArrowheads="1" noTextEdit="1"/>
          </p:cNvSpPr>
          <p:nvPr>
            <p:ph type="sldImg"/>
          </p:nvPr>
        </p:nvSpPr>
        <p:spPr>
          <a:xfrm>
            <a:off x="1574800" y="533400"/>
            <a:ext cx="3557588" cy="2667000"/>
          </a:xfrm>
          <a:ln/>
        </p:spPr>
      </p:sp>
      <p:sp>
        <p:nvSpPr>
          <p:cNvPr id="110596"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After revealing the first bullet point, mention that there are several measures of the overall price level. Your students are probably familiar with one of them</a:t>
            </a:r>
            <a:r>
              <a:rPr lang="en-US" sz="1200" dirty="0"/>
              <a:t>—</a:t>
            </a:r>
            <a:r>
              <a:rPr lang="en-US" dirty="0"/>
              <a:t>the CPI, which will be covered shortly. For now, though, we learn about a different one &lt;reveal next bullet point&gt;, the </a:t>
            </a:r>
            <a:r>
              <a:rPr lang="en-US" b="1" dirty="0"/>
              <a:t>GDP deflator</a:t>
            </a:r>
            <a:r>
              <a:rPr lang="en-US" dirty="0"/>
              <a:t>. </a:t>
            </a:r>
          </a:p>
          <a:p>
            <a:endParaRPr lang="en-US" dirty="0"/>
          </a:p>
          <a:p>
            <a:r>
              <a:rPr lang="en-US" dirty="0"/>
              <a:t>The GDP deflator is so named because it is used to </a:t>
            </a:r>
            <a:r>
              <a:rPr lang="en-US" i="1" dirty="0"/>
              <a:t>deflate</a:t>
            </a:r>
            <a:r>
              <a:rPr lang="en-US" dirty="0"/>
              <a:t> (remove the effects of inflation from) GDP and other economic variables. </a:t>
            </a:r>
          </a:p>
          <a:p>
            <a:endParaRPr lang="en-US" dirty="0"/>
          </a:p>
        </p:txBody>
      </p:sp>
    </p:spTree>
    <p:extLst>
      <p:ext uri="{BB962C8B-B14F-4D97-AF65-F5344CB8AC3E}">
        <p14:creationId xmlns:p14="http://schemas.microsoft.com/office/powerpoint/2010/main" val="1917489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32</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33</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C9FAF8D-745A-479A-BD27-C8A666DA2D82}" type="slidenum">
              <a:rPr lang="en-US" smtClean="0"/>
              <a:pPr eaLnBrk="1" hangingPunct="1"/>
              <a:t>34</a:t>
            </a:fld>
            <a:endParaRPr lang="en-US"/>
          </a:p>
        </p:txBody>
      </p:sp>
      <p:sp>
        <p:nvSpPr>
          <p:cNvPr id="113667" name="Rectangle 2"/>
          <p:cNvSpPr>
            <a:spLocks noGrp="1" noRot="1" noChangeAspect="1" noChangeArrowheads="1" noTextEdit="1"/>
          </p:cNvSpPr>
          <p:nvPr>
            <p:ph type="sldImg"/>
          </p:nvPr>
        </p:nvSpPr>
        <p:spPr>
          <a:xfrm>
            <a:off x="1574800" y="533400"/>
            <a:ext cx="3557588" cy="2667000"/>
          </a:xfrm>
          <a:ln/>
        </p:spPr>
      </p:sp>
      <p:sp>
        <p:nvSpPr>
          <p:cNvPr id="113668"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This slide and the next one use simple algebra to show that the GDP deflator is a weighted average of prices; the weight on each price reflects that good’s relative importance in real GDP.  </a:t>
            </a:r>
          </a:p>
          <a:p>
            <a:endParaRPr lang="en-US" dirty="0"/>
          </a:p>
          <a:p>
            <a:r>
              <a:rPr lang="en-US" dirty="0"/>
              <a:t>This material is not in the textbook, so I have hidden this slide</a:t>
            </a:r>
            <a:r>
              <a:rPr lang="en-US" sz="1200" dirty="0"/>
              <a:t>—</a:t>
            </a:r>
            <a:r>
              <a:rPr lang="en-US" dirty="0"/>
              <a:t>it will not automatically display when viewing this PowerPoint presentation in Slide Show mode. If you wish to include this material, please unhide this slide and the next one, by unselecting “Hide Slide” on the Slide Show drop-down menu. </a:t>
            </a:r>
          </a:p>
        </p:txBody>
      </p:sp>
    </p:spTree>
    <p:extLst>
      <p:ext uri="{BB962C8B-B14F-4D97-AF65-F5344CB8AC3E}">
        <p14:creationId xmlns:p14="http://schemas.microsoft.com/office/powerpoint/2010/main" val="3110660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CA37365-5523-4206-9ED7-019E01D1CEDE}" type="slidenum">
              <a:rPr lang="en-US" smtClean="0"/>
              <a:pPr eaLnBrk="1" hangingPunct="1"/>
              <a:t>35</a:t>
            </a:fld>
            <a:endParaRPr lang="en-US"/>
          </a:p>
        </p:txBody>
      </p:sp>
      <p:sp>
        <p:nvSpPr>
          <p:cNvPr id="114691" name="Rectangle 2"/>
          <p:cNvSpPr>
            <a:spLocks noGrp="1" noRot="1" noChangeAspect="1" noChangeArrowheads="1" noTextEdit="1"/>
          </p:cNvSpPr>
          <p:nvPr>
            <p:ph type="sldImg"/>
          </p:nvPr>
        </p:nvSpPr>
        <p:spPr>
          <a:xfrm>
            <a:off x="1574800" y="533400"/>
            <a:ext cx="3557588" cy="2667000"/>
          </a:xfrm>
          <a:ln/>
        </p:spPr>
      </p:sp>
      <p:sp>
        <p:nvSpPr>
          <p:cNvPr id="114692"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 have omitted the “100 x” from the formula for the GDP deflator so that this slide remains legible.)</a:t>
            </a:r>
          </a:p>
          <a:p>
            <a:endParaRPr lang="en-US" dirty="0"/>
          </a:p>
          <a:p>
            <a:r>
              <a:rPr lang="en-US" dirty="0"/>
              <a:t>The formula for the GDP deflator is 100*NGDP/RGDP. It’s not obvious to most students that this is a measure of the average level of prices. But, using some simple algebra, this slide shows that the GDP deflator really is a weighted average of prices. </a:t>
            </a:r>
          </a:p>
          <a:p>
            <a:endParaRPr lang="en-US" dirty="0"/>
          </a:p>
          <a:p>
            <a:r>
              <a:rPr lang="en-US" dirty="0"/>
              <a:t>Note: Because the weights don’t all sum to 1, the GDP deflator is a weighted sum, not a weighted average. </a:t>
            </a:r>
          </a:p>
          <a:p>
            <a:endParaRPr lang="en-US" dirty="0"/>
          </a:p>
        </p:txBody>
      </p:sp>
    </p:spTree>
    <p:extLst>
      <p:ext uri="{BB962C8B-B14F-4D97-AF65-F5344CB8AC3E}">
        <p14:creationId xmlns:p14="http://schemas.microsoft.com/office/powerpoint/2010/main" val="35083636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A670273-9103-47E1-80D3-65BF66FA3A07}" type="slidenum">
              <a:rPr lang="en-US" smtClean="0"/>
              <a:pPr eaLnBrk="1" hangingPunct="1"/>
              <a:t>36</a:t>
            </a:fld>
            <a:endParaRPr lang="en-US"/>
          </a:p>
        </p:txBody>
      </p:sp>
      <p:sp>
        <p:nvSpPr>
          <p:cNvPr id="115715" name="Rectangle 2"/>
          <p:cNvSpPr>
            <a:spLocks noGrp="1" noRot="1" noChangeAspect="1" noChangeArrowheads="1" noTextEdit="1"/>
          </p:cNvSpPr>
          <p:nvPr>
            <p:ph type="sldImg"/>
          </p:nvPr>
        </p:nvSpPr>
        <p:spPr>
          <a:xfrm>
            <a:off x="1574800" y="533400"/>
            <a:ext cx="3557588" cy="2667000"/>
          </a:xfrm>
          <a:ln/>
        </p:spPr>
      </p:sp>
      <p:sp>
        <p:nvSpPr>
          <p:cNvPr id="115716"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These handy arithmetic tricks will be useful in many different contexts later in this book. For example, in the Quantity Theory of Money in Chapter 4, they help us understand how the Quantity Equation, MV = PY, gives us a relation between the rates of inflation, money growth, and GDP growth. </a:t>
            </a:r>
          </a:p>
          <a:p>
            <a:endParaRPr lang="en-US" dirty="0"/>
          </a:p>
          <a:p>
            <a:r>
              <a:rPr lang="en-US" dirty="0"/>
              <a:t>The example on this slide uses </a:t>
            </a:r>
          </a:p>
          <a:p>
            <a:r>
              <a:rPr lang="en-US" dirty="0"/>
              <a:t>  wage income = (hourly wage) x (number of hours worked)</a:t>
            </a:r>
          </a:p>
          <a:p>
            <a:endParaRPr lang="en-US" dirty="0"/>
          </a:p>
          <a:p>
            <a:r>
              <a:rPr lang="en-US" dirty="0"/>
              <a:t>Another example would be</a:t>
            </a:r>
          </a:p>
          <a:p>
            <a:r>
              <a:rPr lang="en-US" dirty="0"/>
              <a:t>  revenue = price x quantity</a:t>
            </a:r>
          </a:p>
          <a:p>
            <a:endParaRPr lang="en-US" dirty="0"/>
          </a:p>
          <a:p>
            <a:r>
              <a:rPr lang="en-US" dirty="0"/>
              <a:t>Students will see many more examples later in the textbook. </a:t>
            </a:r>
          </a:p>
        </p:txBody>
      </p:sp>
    </p:spTree>
    <p:extLst>
      <p:ext uri="{BB962C8B-B14F-4D97-AF65-F5344CB8AC3E}">
        <p14:creationId xmlns:p14="http://schemas.microsoft.com/office/powerpoint/2010/main" val="2284235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C976783-572F-446A-A4BA-36F92F556CF3}" type="slidenum">
              <a:rPr lang="en-US" smtClean="0"/>
              <a:pPr eaLnBrk="1" hangingPunct="1"/>
              <a:t>37</a:t>
            </a:fld>
            <a:endParaRPr lang="en-US"/>
          </a:p>
        </p:txBody>
      </p:sp>
      <p:sp>
        <p:nvSpPr>
          <p:cNvPr id="116739" name="Rectangle 2"/>
          <p:cNvSpPr>
            <a:spLocks noGrp="1" noRot="1" noChangeAspect="1" noChangeArrowheads="1" noTextEdit="1"/>
          </p:cNvSpPr>
          <p:nvPr>
            <p:ph type="sldImg"/>
          </p:nvPr>
        </p:nvSpPr>
        <p:spPr>
          <a:xfrm>
            <a:off x="1574800" y="533400"/>
            <a:ext cx="3557588" cy="2667000"/>
          </a:xfrm>
          <a:ln/>
        </p:spPr>
      </p:sp>
      <p:sp>
        <p:nvSpPr>
          <p:cNvPr id="116740"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Again, we will see uses for this in many different contexts later in the textbook. For example, if your wage rises 10% while prices rise 6%, then your real wage – the purchasing power of your wage – rises by about 4%, because</a:t>
            </a:r>
          </a:p>
          <a:p>
            <a:r>
              <a:rPr lang="en-US" dirty="0"/>
              <a:t>  real wage = (nominal wage)/(price level)</a:t>
            </a:r>
          </a:p>
          <a:p>
            <a:endParaRPr lang="en-US" dirty="0"/>
          </a:p>
        </p:txBody>
      </p:sp>
    </p:spTree>
    <p:extLst>
      <p:ext uri="{BB962C8B-B14F-4D97-AF65-F5344CB8AC3E}">
        <p14:creationId xmlns:p14="http://schemas.microsoft.com/office/powerpoint/2010/main" val="1247244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C87F478-2029-4FB1-AE3C-257CEB41061E}" type="slidenum">
              <a:rPr lang="en-US" smtClean="0"/>
              <a:pPr eaLnBrk="1" hangingPunct="1"/>
              <a:t>38</a:t>
            </a:fld>
            <a:endParaRPr lang="en-US"/>
          </a:p>
        </p:txBody>
      </p:sp>
      <p:sp>
        <p:nvSpPr>
          <p:cNvPr id="117763" name="Rectangle 2"/>
          <p:cNvSpPr>
            <a:spLocks noGrp="1" noRot="1" noChangeAspect="1" noChangeArrowheads="1" noTextEdit="1"/>
          </p:cNvSpPr>
          <p:nvPr>
            <p:ph type="sldImg"/>
          </p:nvPr>
        </p:nvSpPr>
        <p:spPr>
          <a:xfrm>
            <a:off x="1574800" y="533400"/>
            <a:ext cx="3557588" cy="2667000"/>
          </a:xfrm>
          <a:ln/>
        </p:spPr>
      </p:sp>
      <p:sp>
        <p:nvSpPr>
          <p:cNvPr id="117764"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Since constant-price GDP is easier to understand and compute, and because the two measures of real GDP are so highly correlated, this textbook emphasizes the constant-price version of real GDP. </a:t>
            </a:r>
          </a:p>
          <a:p>
            <a:endParaRPr lang="en-US" dirty="0"/>
          </a:p>
          <a:p>
            <a:r>
              <a:rPr lang="en-US" dirty="0"/>
              <a:t>However, if this topic is important to you and your students, you should have them carefully read pp. 25-26, and give them one or two exercises requiring students to computer or compare constant-price and chain-weighted real GDP. </a:t>
            </a:r>
          </a:p>
        </p:txBody>
      </p:sp>
    </p:spTree>
    <p:extLst>
      <p:ext uri="{BB962C8B-B14F-4D97-AF65-F5344CB8AC3E}">
        <p14:creationId xmlns:p14="http://schemas.microsoft.com/office/powerpoint/2010/main" val="2860947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B46207B-51E5-4072-8CF8-24F1A6116DA0}" type="slidenum">
              <a:rPr lang="en-US" smtClean="0"/>
              <a:pPr eaLnBrk="1" hangingPunct="1"/>
              <a:t>3</a:t>
            </a:fld>
            <a:endParaRPr lang="en-US"/>
          </a:p>
        </p:txBody>
      </p:sp>
      <p:sp>
        <p:nvSpPr>
          <p:cNvPr id="82947" name="Rectangle 2"/>
          <p:cNvSpPr>
            <a:spLocks noGrp="1" noRot="1" noChangeAspect="1" noChangeArrowheads="1" noTextEdit="1"/>
          </p:cNvSpPr>
          <p:nvPr>
            <p:ph type="sldImg"/>
          </p:nvPr>
        </p:nvSpPr>
        <p:spPr>
          <a:xfrm>
            <a:off x="1574800" y="533400"/>
            <a:ext cx="3557588" cy="2667000"/>
          </a:xfrm>
          <a:ln/>
        </p:spPr>
      </p:sp>
      <p:sp>
        <p:nvSpPr>
          <p:cNvPr id="82948"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195401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5E57C04-7EE5-4E1E-9FAA-3AE37F4A7A6D}" type="slidenum">
              <a:rPr lang="en-US" smtClean="0"/>
              <a:pPr eaLnBrk="1" hangingPunct="1"/>
              <a:t>39</a:t>
            </a:fld>
            <a:endParaRPr lang="en-US"/>
          </a:p>
        </p:txBody>
      </p:sp>
      <p:sp>
        <p:nvSpPr>
          <p:cNvPr id="118787" name="Rectangle 2"/>
          <p:cNvSpPr>
            <a:spLocks noGrp="1" noRot="1" noChangeAspect="1" noChangeArrowheads="1" noTextEdit="1"/>
          </p:cNvSpPr>
          <p:nvPr>
            <p:ph type="sldImg"/>
          </p:nvPr>
        </p:nvSpPr>
        <p:spPr>
          <a:xfrm>
            <a:off x="1574800" y="533400"/>
            <a:ext cx="3557588" cy="2667000"/>
          </a:xfrm>
          <a:ln/>
        </p:spPr>
      </p:sp>
      <p:sp>
        <p:nvSpPr>
          <p:cNvPr id="118788"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Regarding the comparison of dollar figures from different years:</a:t>
            </a:r>
          </a:p>
          <a:p>
            <a:r>
              <a:rPr lang="en-US" dirty="0"/>
              <a:t>If we want to know whether the average college graduate today is better off than the average college graduate of 1975, we can’t simply compare the nominal salaries because the cost of living is so much higher now than in 1975. We can use the CPI to express the 1975 salary in “current dollars,” </a:t>
            </a:r>
            <a:r>
              <a:rPr lang="en-US" i="1" dirty="0"/>
              <a:t>i.e.</a:t>
            </a:r>
            <a:r>
              <a:rPr lang="en-US" dirty="0"/>
              <a:t>, what it would be worth at today’s prices. </a:t>
            </a:r>
          </a:p>
          <a:p>
            <a:endParaRPr lang="en-US" dirty="0"/>
          </a:p>
          <a:p>
            <a:r>
              <a:rPr lang="en-US" dirty="0"/>
              <a:t>Also: when the price of oil (and hence gasoline) shot up in 2000, some in the news reported that oil prices were even higher than in the 1970s. This was true, but only in nominal terms. If you use the CPI to adjust for inflation, the highest oil price in 2000 is still substantially less than the highest oil prices of the 1970s. </a:t>
            </a:r>
          </a:p>
        </p:txBody>
      </p:sp>
    </p:spTree>
    <p:extLst>
      <p:ext uri="{BB962C8B-B14F-4D97-AF65-F5344CB8AC3E}">
        <p14:creationId xmlns:p14="http://schemas.microsoft.com/office/powerpoint/2010/main" val="25378153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FA8A77F-B388-43AD-A7B2-044782DD6842}" type="slidenum">
              <a:rPr lang="en-US" smtClean="0"/>
              <a:pPr eaLnBrk="1" hangingPunct="1"/>
              <a:t>40</a:t>
            </a:fld>
            <a:endParaRPr lang="en-US"/>
          </a:p>
        </p:txBody>
      </p:sp>
      <p:sp>
        <p:nvSpPr>
          <p:cNvPr id="119811" name="Rectangle 2"/>
          <p:cNvSpPr>
            <a:spLocks noGrp="1" noRot="1" noChangeAspect="1" noChangeArrowheads="1" noTextEdit="1"/>
          </p:cNvSpPr>
          <p:nvPr>
            <p:ph type="sldImg"/>
          </p:nvPr>
        </p:nvSpPr>
        <p:spPr>
          <a:xfrm>
            <a:off x="1574800" y="533400"/>
            <a:ext cx="3557588" cy="2667000"/>
          </a:xfrm>
          <a:ln/>
        </p:spPr>
      </p:sp>
      <p:sp>
        <p:nvSpPr>
          <p:cNvPr id="119812"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004916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4163" y="685800"/>
            <a:ext cx="3749675" cy="2811463"/>
          </a:xfrm>
        </p:spPr>
      </p:sp>
      <p:sp>
        <p:nvSpPr>
          <p:cNvPr id="3" name="Notes Placeholder 2"/>
          <p:cNvSpPr>
            <a:spLocks noGrp="1"/>
          </p:cNvSpPr>
          <p:nvPr>
            <p:ph type="body" idx="1"/>
          </p:nvPr>
        </p:nvSpPr>
        <p:spPr/>
        <p:txBody>
          <a:bodyPr/>
          <a:lstStyle/>
          <a:p>
            <a:r>
              <a:rPr lang="en-US" dirty="0"/>
              <a:t>From 2012 to 2013, it’s not obvious that the inflation rate will be positive (that the basket’s cost will increase): The price of pizza rises by $1, but the price of CDs falls by $1. </a:t>
            </a:r>
          </a:p>
          <a:p>
            <a:endParaRPr lang="en-US" dirty="0"/>
          </a:p>
          <a:p>
            <a:r>
              <a:rPr lang="en-US" dirty="0"/>
              <a:t>However, since the basket contains twice as many pizzas as CDs, a given change in the price of pizza will have a bigger impact on the basket’s cost (and CPI) than will the same price change in CDs.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41</a:t>
            </a:fld>
            <a:endParaRPr lang="en-US"/>
          </a:p>
        </p:txBody>
      </p:sp>
    </p:spTree>
    <p:extLst>
      <p:ext uri="{BB962C8B-B14F-4D97-AF65-F5344CB8AC3E}">
        <p14:creationId xmlns:p14="http://schemas.microsoft.com/office/powerpoint/2010/main" val="4243672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4163" y="685800"/>
            <a:ext cx="3749675" cy="28114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42</a:t>
            </a:fld>
            <a:endParaRPr lang="en-US"/>
          </a:p>
        </p:txBody>
      </p:sp>
    </p:spTree>
    <p:extLst>
      <p:ext uri="{BB962C8B-B14F-4D97-AF65-F5344CB8AC3E}">
        <p14:creationId xmlns:p14="http://schemas.microsoft.com/office/powerpoint/2010/main" val="35271436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AD001C-DAA1-408B-88DC-A788F73A0AB0}" type="slidenum">
              <a:rPr lang="en-US" smtClean="0">
                <a:solidFill>
                  <a:prstClr val="black"/>
                </a:solidFill>
              </a:rPr>
              <a:pPr eaLnBrk="1" hangingPunct="1"/>
              <a:t>43</a:t>
            </a:fld>
            <a:endParaRPr lang="en-US">
              <a:solidFill>
                <a:prstClr val="black"/>
              </a:solidFill>
            </a:endParaRPr>
          </a:p>
        </p:txBody>
      </p:sp>
      <p:sp>
        <p:nvSpPr>
          <p:cNvPr id="122883" name="Rectangle 2"/>
          <p:cNvSpPr>
            <a:spLocks noGrp="1" noRot="1" noChangeAspect="1" noChangeArrowheads="1" noTextEdit="1"/>
          </p:cNvSpPr>
          <p:nvPr>
            <p:ph type="sldImg"/>
          </p:nvPr>
        </p:nvSpPr>
        <p:spPr>
          <a:xfrm>
            <a:off x="1574800" y="533400"/>
            <a:ext cx="3557588" cy="2667000"/>
          </a:xfrm>
          <a:ln/>
        </p:spPr>
      </p:sp>
      <p:sp>
        <p:nvSpPr>
          <p:cNvPr id="122884"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Each number is the percent of the “typical” household’s total expenditure. </a:t>
            </a:r>
          </a:p>
          <a:p>
            <a:endParaRPr lang="en-US" dirty="0"/>
          </a:p>
          <a:p>
            <a:r>
              <a:rPr lang="en-US" dirty="0"/>
              <a:t>Ask students for examples of how the breakdown of their own expenditure differs from that of the typical household shown here. Then, ask students how the typical elderly person’s expenditure might differ from that shown here. (This is relevant because the CPI is used to give Social Security COLAs to the elderly; however, the elderly spend a much larger fraction of their income on medical care, a category in which prices grow much faster than the CPI.) </a:t>
            </a:r>
          </a:p>
          <a:p>
            <a:endParaRPr lang="en-US" dirty="0"/>
          </a:p>
          <a:p>
            <a:r>
              <a:rPr lang="en-US" dirty="0"/>
              <a:t>The Web site listed below also gives a very fine disaggregation of each category, which enables students to compare their own spending on individual</a:t>
            </a:r>
            <a:r>
              <a:rPr lang="en-US" baseline="0" dirty="0"/>
              <a:t> goods</a:t>
            </a:r>
            <a:r>
              <a:rPr lang="en-US" dirty="0"/>
              <a:t> to that of the “typical” household. </a:t>
            </a:r>
          </a:p>
          <a:p>
            <a:endParaRPr lang="en-US" dirty="0"/>
          </a:p>
          <a:p>
            <a:r>
              <a:rPr lang="en-US" dirty="0"/>
              <a:t>Source: Bureau of Labor Statistics, http://www.bls.gov/news.release/cpi.t03.htm</a:t>
            </a:r>
          </a:p>
          <a:p>
            <a:r>
              <a:rPr lang="en-US" dirty="0"/>
              <a:t>U.S. city average, CPI-U.</a:t>
            </a:r>
          </a:p>
          <a:p>
            <a:r>
              <a:rPr lang="en-US" dirty="0"/>
              <a:t>Data in this graph is from December 2014.</a:t>
            </a:r>
          </a:p>
        </p:txBody>
      </p:sp>
    </p:spTree>
    <p:extLst>
      <p:ext uri="{BB962C8B-B14F-4D97-AF65-F5344CB8AC3E}">
        <p14:creationId xmlns:p14="http://schemas.microsoft.com/office/powerpoint/2010/main" val="38206981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A02FB51-20CE-4928-967A-908AE99CC31E}" type="slidenum">
              <a:rPr lang="en-US" smtClean="0"/>
              <a:pPr eaLnBrk="1" hangingPunct="1"/>
              <a:t>44</a:t>
            </a:fld>
            <a:endParaRPr lang="en-US"/>
          </a:p>
        </p:txBody>
      </p:sp>
      <p:sp>
        <p:nvSpPr>
          <p:cNvPr id="123907" name="Rectangle 2"/>
          <p:cNvSpPr>
            <a:spLocks noGrp="1" noRot="1" noChangeAspect="1" noChangeArrowheads="1" noTextEdit="1"/>
          </p:cNvSpPr>
          <p:nvPr>
            <p:ph type="sldImg"/>
          </p:nvPr>
        </p:nvSpPr>
        <p:spPr>
          <a:xfrm>
            <a:off x="1574800" y="533400"/>
            <a:ext cx="3557588" cy="2667000"/>
          </a:xfrm>
          <a:ln/>
        </p:spPr>
      </p:sp>
      <p:sp>
        <p:nvSpPr>
          <p:cNvPr id="123908"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The next slide uses simple algebra to show that the CPI is a weighted average of prices; the weight on each price reflects that good’s relative importance in the CPI basket. The algebra is very similar to that of an earlier slide that showed that the GDP deflator is a weighted average of prices. </a:t>
            </a:r>
          </a:p>
          <a:p>
            <a:endParaRPr lang="en-US" dirty="0"/>
          </a:p>
          <a:p>
            <a:r>
              <a:rPr lang="en-US" dirty="0"/>
              <a:t>I chose “</a:t>
            </a:r>
            <a:r>
              <a:rPr lang="en-US" i="1" dirty="0"/>
              <a:t>E</a:t>
            </a:r>
            <a:r>
              <a:rPr lang="en-US" dirty="0"/>
              <a:t>” to represent the cost of the basket because “</a:t>
            </a:r>
            <a:r>
              <a:rPr lang="en-US" i="1" dirty="0"/>
              <a:t>E</a:t>
            </a:r>
            <a:r>
              <a:rPr lang="en-US" dirty="0"/>
              <a:t>” stands for “Expenditure.”</a:t>
            </a:r>
          </a:p>
        </p:txBody>
      </p:sp>
    </p:spTree>
    <p:extLst>
      <p:ext uri="{BB962C8B-B14F-4D97-AF65-F5344CB8AC3E}">
        <p14:creationId xmlns:p14="http://schemas.microsoft.com/office/powerpoint/2010/main" val="30092615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AB8D914-A555-4827-A8B7-AFFE5D7B0AAB}" type="slidenum">
              <a:rPr lang="en-US" smtClean="0"/>
              <a:pPr eaLnBrk="1" hangingPunct="1"/>
              <a:t>45</a:t>
            </a:fld>
            <a:endParaRPr lang="en-US"/>
          </a:p>
        </p:txBody>
      </p:sp>
      <p:sp>
        <p:nvSpPr>
          <p:cNvPr id="124931" name="Rectangle 2"/>
          <p:cNvSpPr>
            <a:spLocks noGrp="1" noRot="1" noChangeAspect="1" noChangeArrowheads="1" noTextEdit="1"/>
          </p:cNvSpPr>
          <p:nvPr>
            <p:ph type="sldImg"/>
          </p:nvPr>
        </p:nvSpPr>
        <p:spPr>
          <a:xfrm>
            <a:off x="1574800" y="533400"/>
            <a:ext cx="3557588" cy="2667000"/>
          </a:xfrm>
          <a:ln/>
        </p:spPr>
      </p:sp>
      <p:sp>
        <p:nvSpPr>
          <p:cNvPr id="124932"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Note: Because the weights don’t all sum to 1, the CPI is a weighted sum, not a weighted average. </a:t>
            </a:r>
          </a:p>
          <a:p>
            <a:endParaRPr lang="en-US" dirty="0"/>
          </a:p>
        </p:txBody>
      </p:sp>
    </p:spTree>
    <p:extLst>
      <p:ext uri="{BB962C8B-B14F-4D97-AF65-F5344CB8AC3E}">
        <p14:creationId xmlns:p14="http://schemas.microsoft.com/office/powerpoint/2010/main" val="10666686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8B814F-9D7B-4336-AFD4-14CAA36AF583}" type="slidenum">
              <a:rPr lang="en-US" smtClean="0"/>
              <a:pPr eaLnBrk="1" hangingPunct="1"/>
              <a:t>46</a:t>
            </a:fld>
            <a:endParaRPr lang="en-US"/>
          </a:p>
        </p:txBody>
      </p:sp>
      <p:sp>
        <p:nvSpPr>
          <p:cNvPr id="125955" name="Rectangle 2"/>
          <p:cNvSpPr>
            <a:spLocks noGrp="1" noRot="1" noChangeAspect="1" noChangeArrowheads="1" noTextEdit="1"/>
          </p:cNvSpPr>
          <p:nvPr>
            <p:ph type="sldImg"/>
          </p:nvPr>
        </p:nvSpPr>
        <p:spPr>
          <a:xfrm>
            <a:off x="1574800" y="533400"/>
            <a:ext cx="3557588" cy="2667000"/>
          </a:xfrm>
          <a:ln/>
        </p:spPr>
      </p:sp>
      <p:sp>
        <p:nvSpPr>
          <p:cNvPr id="125956"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10618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EF5AAB9-6B39-40DF-8009-EBFD1026F330}" type="slidenum">
              <a:rPr lang="en-US" smtClean="0"/>
              <a:pPr eaLnBrk="1" hangingPunct="1"/>
              <a:t>47</a:t>
            </a:fld>
            <a:endParaRPr lang="en-US"/>
          </a:p>
        </p:txBody>
      </p:sp>
      <p:sp>
        <p:nvSpPr>
          <p:cNvPr id="126979" name="Rectangle 2"/>
          <p:cNvSpPr>
            <a:spLocks noGrp="1" noRot="1" noChangeAspect="1" noChangeArrowheads="1" noTextEdit="1"/>
          </p:cNvSpPr>
          <p:nvPr>
            <p:ph type="sldImg"/>
          </p:nvPr>
        </p:nvSpPr>
        <p:spPr>
          <a:xfrm>
            <a:off x="1574800" y="533400"/>
            <a:ext cx="3557588" cy="2667000"/>
          </a:xfrm>
          <a:ln/>
        </p:spPr>
      </p:sp>
      <p:sp>
        <p:nvSpPr>
          <p:cNvPr id="126980"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436285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4163" y="685800"/>
            <a:ext cx="3749675" cy="2811463"/>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If you can afford a few minutes of class time, you can use these questions to illustrate one reason why the CPI’s bias is important, and also to get students to think about the implications of applying a measure of the “typical household’s cost of living” to groups (like the elderly) that are not typical. </a:t>
            </a:r>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48</a:t>
            </a:fld>
            <a:endParaRPr lang="en-US"/>
          </a:p>
        </p:txBody>
      </p:sp>
    </p:spTree>
    <p:extLst>
      <p:ext uri="{BB962C8B-B14F-4D97-AF65-F5344CB8AC3E}">
        <p14:creationId xmlns:p14="http://schemas.microsoft.com/office/powerpoint/2010/main" val="2356052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2C0E986-01CF-4E94-A78A-13ACDC4CB9CB}" type="slidenum">
              <a:rPr lang="en-US" smtClean="0"/>
              <a:pPr eaLnBrk="1" hangingPunct="1"/>
              <a:t>4</a:t>
            </a:fld>
            <a:endParaRPr lang="en-US"/>
          </a:p>
        </p:txBody>
      </p:sp>
      <p:sp>
        <p:nvSpPr>
          <p:cNvPr id="83971" name="Rectangle 2"/>
          <p:cNvSpPr>
            <a:spLocks noGrp="1" noRot="1" noChangeAspect="1" noChangeArrowheads="1" noTextEdit="1"/>
          </p:cNvSpPr>
          <p:nvPr>
            <p:ph type="sldImg"/>
          </p:nvPr>
        </p:nvSpPr>
        <p:spPr>
          <a:xfrm>
            <a:off x="1574800" y="533400"/>
            <a:ext cx="3557588" cy="2667000"/>
          </a:xfrm>
          <a:ln/>
        </p:spPr>
      </p:sp>
      <p:sp>
        <p:nvSpPr>
          <p:cNvPr id="83972"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It might be useful here to remind students what the term “intermediate goods” means. </a:t>
            </a:r>
          </a:p>
          <a:p>
            <a:endParaRPr lang="en-US" dirty="0"/>
          </a:p>
        </p:txBody>
      </p:sp>
    </p:spTree>
    <p:extLst>
      <p:ext uri="{BB962C8B-B14F-4D97-AF65-F5344CB8AC3E}">
        <p14:creationId xmlns:p14="http://schemas.microsoft.com/office/powerpoint/2010/main" val="1539227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92ACF1D-5254-4E0D-A66F-6DBBB55AABA9}" type="slidenum">
              <a:rPr lang="en-US" smtClean="0"/>
              <a:pPr eaLnBrk="1" hangingPunct="1"/>
              <a:t>49</a:t>
            </a:fld>
            <a:endParaRPr lang="en-US"/>
          </a:p>
        </p:txBody>
      </p:sp>
      <p:sp>
        <p:nvSpPr>
          <p:cNvPr id="129027" name="Rectangle 2"/>
          <p:cNvSpPr>
            <a:spLocks noGrp="1" noRot="1" noChangeAspect="1" noChangeArrowheads="1" noTextEdit="1"/>
          </p:cNvSpPr>
          <p:nvPr>
            <p:ph type="sldImg"/>
          </p:nvPr>
        </p:nvSpPr>
        <p:spPr>
          <a:xfrm>
            <a:off x="1574800" y="533400"/>
            <a:ext cx="3557588" cy="2667000"/>
          </a:xfrm>
          <a:ln/>
        </p:spPr>
      </p:sp>
      <p:sp>
        <p:nvSpPr>
          <p:cNvPr id="129028"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1761571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corresponds</a:t>
            </a:r>
            <a:r>
              <a:rPr lang="en-US" baseline="0" dirty="0"/>
              <a:t> to new material in the 9</a:t>
            </a:r>
            <a:r>
              <a:rPr lang="en-US" baseline="30000" dirty="0"/>
              <a:t>th</a:t>
            </a:r>
            <a:r>
              <a:rPr lang="en-US" baseline="0" dirty="0"/>
              <a:t> edition.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50</a:t>
            </a:fld>
            <a:endParaRPr lang="en-US"/>
          </a:p>
        </p:txBody>
      </p:sp>
    </p:spTree>
    <p:extLst>
      <p:ext uri="{BB962C8B-B14F-4D97-AF65-F5344CB8AC3E}">
        <p14:creationId xmlns:p14="http://schemas.microsoft.com/office/powerpoint/2010/main" val="40666602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xfrm>
            <a:off x="1554163" y="685800"/>
            <a:ext cx="3749675" cy="2811463"/>
          </a:xfrm>
          <a:ln/>
        </p:spPr>
      </p:sp>
      <p:sp>
        <p:nvSpPr>
          <p:cNvPr id="1300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Source: http://research.stlouisfed.org/fred2/</a:t>
            </a:r>
          </a:p>
          <a:p>
            <a:r>
              <a:rPr lang="en-US" dirty="0"/>
              <a:t>Series</a:t>
            </a:r>
            <a:r>
              <a:rPr lang="en-US" baseline="0" dirty="0"/>
              <a:t> GDPDEF, </a:t>
            </a:r>
            <a:r>
              <a:rPr lang="en-US" sz="1200" b="0" i="0" u="none" strike="noStrike" kern="1200" dirty="0">
                <a:solidFill>
                  <a:schemeClr val="tx1"/>
                </a:solidFill>
                <a:effectLst/>
                <a:latin typeface="Arial" charset="0"/>
                <a:ea typeface="+mn-ea"/>
                <a:cs typeface="+mn-cs"/>
              </a:rPr>
              <a:t>DPCERD3Q086SBEA,</a:t>
            </a:r>
            <a:r>
              <a:rPr lang="en-US" dirty="0"/>
              <a:t> </a:t>
            </a:r>
            <a:r>
              <a:rPr lang="en-US" baseline="0" dirty="0"/>
              <a:t>and CPIAUCSL</a:t>
            </a:r>
            <a:endParaRPr lang="en-US" dirty="0"/>
          </a:p>
        </p:txBody>
      </p:sp>
      <p:sp>
        <p:nvSpPr>
          <p:cNvPr id="4" name="Slide Number Placeholder 3"/>
          <p:cNvSpPr>
            <a:spLocks noGrp="1"/>
          </p:cNvSpPr>
          <p:nvPr>
            <p:ph type="sldNum" sz="quarter" idx="5"/>
          </p:nvPr>
        </p:nvSpPr>
        <p:spPr/>
        <p:txBody>
          <a:bodyPr/>
          <a:lstStyle/>
          <a:p>
            <a:pPr>
              <a:defRPr/>
            </a:pPr>
            <a:fld id="{1BBDF437-2F51-48E8-8FA9-7B0B723E785C}" type="slidenum">
              <a:rPr lang="en-US" smtClean="0">
                <a:solidFill>
                  <a:prstClr val="black"/>
                </a:solidFill>
              </a:rPr>
              <a:pPr>
                <a:defRPr/>
              </a:pPr>
              <a:t>51</a:t>
            </a:fld>
            <a:endParaRPr lang="en-US">
              <a:solidFill>
                <a:prstClr val="black"/>
              </a:solidFill>
            </a:endParaRPr>
          </a:p>
        </p:txBody>
      </p:sp>
    </p:spTree>
    <p:extLst>
      <p:ext uri="{BB962C8B-B14F-4D97-AF65-F5344CB8AC3E}">
        <p14:creationId xmlns:p14="http://schemas.microsoft.com/office/powerpoint/2010/main" val="32367668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820D678-9CFD-44F6-8604-B828A3149236}" type="slidenum">
              <a:rPr lang="en-US" smtClean="0"/>
              <a:pPr eaLnBrk="1" hangingPunct="1"/>
              <a:t>52</a:t>
            </a:fld>
            <a:endParaRPr lang="en-US"/>
          </a:p>
        </p:txBody>
      </p:sp>
      <p:sp>
        <p:nvSpPr>
          <p:cNvPr id="131075" name="Rectangle 2"/>
          <p:cNvSpPr>
            <a:spLocks noGrp="1" noRot="1" noChangeAspect="1" noChangeArrowheads="1" noTextEdit="1"/>
          </p:cNvSpPr>
          <p:nvPr>
            <p:ph type="sldImg"/>
          </p:nvPr>
        </p:nvSpPr>
        <p:spPr>
          <a:xfrm>
            <a:off x="1574800" y="533400"/>
            <a:ext cx="3557588" cy="2667000"/>
          </a:xfrm>
          <a:ln/>
        </p:spPr>
      </p:sp>
      <p:sp>
        <p:nvSpPr>
          <p:cNvPr id="131076"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8542198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BF259C6-89B7-4139-8C3F-342327D033DA}" type="slidenum">
              <a:rPr lang="en-US" smtClean="0"/>
              <a:pPr eaLnBrk="1" hangingPunct="1"/>
              <a:t>53</a:t>
            </a:fld>
            <a:endParaRPr lang="en-US"/>
          </a:p>
        </p:txBody>
      </p:sp>
      <p:sp>
        <p:nvSpPr>
          <p:cNvPr id="132099" name="Rectangle 2"/>
          <p:cNvSpPr>
            <a:spLocks noGrp="1" noRot="1" noChangeAspect="1" noChangeArrowheads="1" noTextEdit="1"/>
          </p:cNvSpPr>
          <p:nvPr>
            <p:ph type="sldImg"/>
          </p:nvPr>
        </p:nvSpPr>
        <p:spPr>
          <a:xfrm>
            <a:off x="1574800" y="533400"/>
            <a:ext cx="3557588" cy="2667000"/>
          </a:xfrm>
          <a:ln/>
        </p:spPr>
      </p:sp>
      <p:sp>
        <p:nvSpPr>
          <p:cNvPr id="132100"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1030271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Source: Bureau of Labor Statistics, U.S. Department of Labor. </a:t>
            </a:r>
            <a:br>
              <a:rPr lang="en-US" dirty="0"/>
            </a:br>
            <a:r>
              <a:rPr lang="en-US" dirty="0"/>
              <a:t>http://www.bls.gov</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http://</a:t>
            </a:r>
            <a:r>
              <a:rPr lang="en-US" dirty="0" err="1"/>
              <a:t>bls.gov</a:t>
            </a:r>
            <a:r>
              <a:rPr lang="en-US" dirty="0"/>
              <a:t>/</a:t>
            </a:r>
            <a:r>
              <a:rPr lang="en-US" dirty="0" err="1"/>
              <a:t>news.release</a:t>
            </a:r>
            <a:r>
              <a:rPr lang="en-US" dirty="0"/>
              <a:t>/</a:t>
            </a:r>
            <a:r>
              <a:rPr lang="en-US" dirty="0" err="1"/>
              <a:t>empsit.a.htm</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population measured used here is the adult</a:t>
            </a:r>
            <a:r>
              <a:rPr lang="en-US" baseline="0" dirty="0"/>
              <a:t> civilian non-institutional population. </a:t>
            </a:r>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54</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55</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Allow two minutes of class time for your students to work this exercise. This will give them immediate reinforcement of the definitions of the labor force participation rate, the unemployment rate, and the arithmetic tricks for working with percentage changes introduced earlier.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 NOTE ***</a:t>
            </a:r>
            <a:r>
              <a:rPr lang="en-US" baseline="0" dirty="0"/>
              <a:t>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This problem is distinct from the preceding one. Tell students to disregard the data and answers from the previous problem.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56</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57</a:t>
            </a:fld>
            <a:endParaRPr lang="en-US"/>
          </a:p>
        </p:txBody>
      </p:sp>
    </p:spTree>
    <p:extLst>
      <p:ext uri="{BB962C8B-B14F-4D97-AF65-F5344CB8AC3E}">
        <p14:creationId xmlns:p14="http://schemas.microsoft.com/office/powerpoint/2010/main" val="13425302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650356C-E531-41A8-9DFE-2456A5517457}" type="slidenum">
              <a:rPr lang="en-US" smtClean="0"/>
              <a:pPr eaLnBrk="1" hangingPunct="1"/>
              <a:t>58</a:t>
            </a:fld>
            <a:endParaRPr 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822684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4163" y="685800"/>
            <a:ext cx="3749675" cy="2811463"/>
          </a:xfrm>
        </p:spPr>
      </p:sp>
      <p:sp>
        <p:nvSpPr>
          <p:cNvPr id="3" name="Notes Placeholder 2"/>
          <p:cNvSpPr>
            <a:spLocks noGrp="1"/>
          </p:cNvSpPr>
          <p:nvPr>
            <p:ph type="body" idx="1"/>
          </p:nvPr>
        </p:nvSpPr>
        <p:spPr/>
        <p:txBody>
          <a:bodyPr/>
          <a:lstStyle/>
          <a:p>
            <a:pPr>
              <a:spcBef>
                <a:spcPct val="0"/>
              </a:spcBef>
            </a:pPr>
            <a:r>
              <a:rPr lang="en-US" dirty="0"/>
              <a:t>This is end-of-chapter problem 2. </a:t>
            </a:r>
          </a:p>
          <a:p>
            <a:pPr>
              <a:spcBef>
                <a:spcPct val="0"/>
              </a:spcBef>
            </a:pPr>
            <a:endParaRPr lang="en-US" dirty="0"/>
          </a:p>
          <a:p>
            <a:pPr>
              <a:spcBef>
                <a:spcPct val="0"/>
              </a:spcBef>
            </a:pPr>
            <a:r>
              <a:rPr lang="en-US" dirty="0"/>
              <a:t>When students compute GDP, they should assume that these are the only transactions in the economy. </a:t>
            </a:r>
          </a:p>
          <a:p>
            <a:pPr>
              <a:spcBef>
                <a:spcPct val="0"/>
              </a:spcBef>
            </a:pPr>
            <a:endParaRPr lang="en-US" dirty="0"/>
          </a:p>
          <a:p>
            <a:pPr>
              <a:spcBef>
                <a:spcPct val="0"/>
              </a:spcBef>
            </a:pPr>
            <a:r>
              <a:rPr lang="en-US" dirty="0"/>
              <a:t>Lessons of this problem: </a:t>
            </a:r>
          </a:p>
          <a:p>
            <a:pPr>
              <a:spcBef>
                <a:spcPct val="0"/>
              </a:spcBef>
            </a:pPr>
            <a:endParaRPr lang="en-US" dirty="0"/>
          </a:p>
          <a:p>
            <a:pPr marL="233363" indent="-233363">
              <a:spcBef>
                <a:spcPct val="0"/>
              </a:spcBef>
              <a:buFontTx/>
              <a:buAutoNum type="arabicPeriod"/>
            </a:pPr>
            <a:r>
              <a:rPr lang="en-US" dirty="0"/>
              <a:t>GDP = value of final goods = sum of value at all stages of production</a:t>
            </a:r>
          </a:p>
          <a:p>
            <a:pPr marL="233363" indent="-233363">
              <a:spcBef>
                <a:spcPct val="0"/>
              </a:spcBef>
              <a:buFontTx/>
              <a:buAutoNum type="arabicPeriod"/>
            </a:pPr>
            <a:r>
              <a:rPr lang="en-US" dirty="0"/>
              <a:t>We don’t include the value of intermediate goods in GDP because their value is already embodied in the value of the final goods. </a:t>
            </a:r>
          </a:p>
          <a:p>
            <a:pPr>
              <a:spcBef>
                <a:spcPct val="0"/>
              </a:spcBef>
            </a:pPr>
            <a:endParaRPr lang="en-US" dirty="0"/>
          </a:p>
          <a:p>
            <a:pPr>
              <a:spcBef>
                <a:spcPct val="0"/>
              </a:spcBef>
            </a:pPr>
            <a:r>
              <a:rPr lang="en-US" dirty="0"/>
              <a:t>Answer: </a:t>
            </a:r>
          </a:p>
          <a:p>
            <a:pPr>
              <a:spcBef>
                <a:spcPct val="0"/>
              </a:spcBef>
            </a:pPr>
            <a:r>
              <a:rPr lang="en-US" dirty="0"/>
              <a:t>Each person’s value added (VA) equals the value of what he/she produced minus the value of the intermediate inputs he/she started with. </a:t>
            </a:r>
          </a:p>
          <a:p>
            <a:pPr>
              <a:spcBef>
                <a:spcPct val="0"/>
              </a:spcBef>
            </a:pPr>
            <a:r>
              <a:rPr lang="en-US" dirty="0"/>
              <a:t>	Farmer’s VA = $1</a:t>
            </a:r>
          </a:p>
          <a:p>
            <a:pPr>
              <a:spcBef>
                <a:spcPct val="0"/>
              </a:spcBef>
            </a:pPr>
            <a:r>
              <a:rPr lang="en-US" dirty="0"/>
              <a:t>	Miller’s VA = $2</a:t>
            </a:r>
          </a:p>
          <a:p>
            <a:pPr>
              <a:spcBef>
                <a:spcPct val="0"/>
              </a:spcBef>
            </a:pPr>
            <a:r>
              <a:rPr lang="en-US" dirty="0"/>
              <a:t>	Baker’s VA = $3</a:t>
            </a:r>
          </a:p>
          <a:p>
            <a:pPr>
              <a:spcBef>
                <a:spcPct val="0"/>
              </a:spcBef>
            </a:pPr>
            <a:r>
              <a:rPr lang="en-US" dirty="0"/>
              <a:t>	GDP = $6</a:t>
            </a:r>
          </a:p>
          <a:p>
            <a:pPr>
              <a:spcBef>
                <a:spcPct val="0"/>
              </a:spcBef>
            </a:pPr>
            <a:r>
              <a:rPr lang="en-US" dirty="0"/>
              <a:t>Note that GDP = value of final good = sum of value added at all stages of production. </a:t>
            </a:r>
          </a:p>
          <a:p>
            <a:pPr>
              <a:spcBef>
                <a:spcPct val="0"/>
              </a:spcBef>
            </a:pPr>
            <a:endParaRPr lang="en-US" dirty="0"/>
          </a:p>
          <a:p>
            <a:pPr>
              <a:spcBef>
                <a:spcPct val="0"/>
              </a:spcBef>
            </a:pPr>
            <a:r>
              <a:rPr lang="en-US" dirty="0"/>
              <a:t>Even though this problem is highly simplified, its main lesson holds in the real world: The value of all final goods produced equals the sum of value added in all stages of production of all goods. </a:t>
            </a:r>
          </a:p>
          <a:p>
            <a:endParaRPr lang="en-US" dirty="0"/>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5</a:t>
            </a:fld>
            <a:endParaRPr lang="en-US"/>
          </a:p>
        </p:txBody>
      </p:sp>
    </p:spTree>
    <p:extLst>
      <p:ext uri="{BB962C8B-B14F-4D97-AF65-F5344CB8AC3E}">
        <p14:creationId xmlns:p14="http://schemas.microsoft.com/office/powerpoint/2010/main" val="4290203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xfrm>
            <a:off x="1554163" y="685800"/>
            <a:ext cx="3749675" cy="2811463"/>
          </a:xfrm>
          <a:ln/>
        </p:spPr>
      </p:sp>
      <p:sp>
        <p:nvSpPr>
          <p:cNvPr id="13824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This graph shows the percentage change in total U.S. non-farm employment from 12 months earlier (based on monthly, seasonally</a:t>
            </a:r>
            <a:r>
              <a:rPr lang="en-US" baseline="0" dirty="0"/>
              <a:t> </a:t>
            </a:r>
            <a:r>
              <a:rPr lang="en-US" dirty="0"/>
              <a:t>adjusted data from the Bureau of Labor Statistics), from two surveys: The household survey, which is used to generate the widely</a:t>
            </a:r>
            <a:r>
              <a:rPr lang="en-US" baseline="0" dirty="0"/>
              <a:t> </a:t>
            </a:r>
            <a:r>
              <a:rPr lang="en-US" dirty="0"/>
              <a:t>known unemployment rate data, and the establishment survey. </a:t>
            </a:r>
          </a:p>
          <a:p>
            <a:endParaRPr lang="en-US" dirty="0"/>
          </a:p>
          <a:p>
            <a:r>
              <a:rPr lang="en-US" dirty="0"/>
              <a:t>The textbook discusses the establishment survey in detail and contrasts it with the household survey to help explain the divergences. </a:t>
            </a:r>
          </a:p>
          <a:p>
            <a:endParaRPr lang="en-US" dirty="0"/>
          </a:p>
          <a:p>
            <a:r>
              <a:rPr lang="en-US" dirty="0"/>
              <a:t>Source: </a:t>
            </a:r>
            <a:r>
              <a:rPr lang="en-US" baseline="0" dirty="0"/>
              <a:t>Bureau of Labor Statistics, obtained from</a:t>
            </a:r>
          </a:p>
          <a:p>
            <a:r>
              <a:rPr lang="en-US" dirty="0"/>
              <a:t>http://research.stlouisfed.org/fred2/</a:t>
            </a:r>
          </a:p>
          <a:p>
            <a:endParaRPr lang="en-US" dirty="0"/>
          </a:p>
          <a:p>
            <a:r>
              <a:rPr lang="en-US" dirty="0"/>
              <a:t>Series used in graph:</a:t>
            </a:r>
          </a:p>
          <a:p>
            <a:r>
              <a:rPr lang="en-US" dirty="0"/>
              <a:t>Household survey: CE16OV, seasonally adjusted</a:t>
            </a:r>
          </a:p>
          <a:p>
            <a:r>
              <a:rPr lang="en-US" dirty="0"/>
              <a:t>Establishment survey: PAYEMS</a:t>
            </a:r>
            <a:r>
              <a:rPr lang="en-US" baseline="0" dirty="0"/>
              <a:t>, seasonally adjusted</a:t>
            </a:r>
            <a:endParaRPr lang="en-US" dirty="0"/>
          </a:p>
        </p:txBody>
      </p:sp>
      <p:sp>
        <p:nvSpPr>
          <p:cNvPr id="4" name="Slide Number Placeholder 3"/>
          <p:cNvSpPr>
            <a:spLocks noGrp="1"/>
          </p:cNvSpPr>
          <p:nvPr>
            <p:ph type="sldNum" sz="quarter" idx="5"/>
          </p:nvPr>
        </p:nvSpPr>
        <p:spPr/>
        <p:txBody>
          <a:bodyPr/>
          <a:lstStyle/>
          <a:p>
            <a:pPr>
              <a:defRPr/>
            </a:pPr>
            <a:fld id="{16B2C377-200E-4CB9-995A-5661314ED734}" type="slidenum">
              <a:rPr lang="en-US" smtClean="0">
                <a:solidFill>
                  <a:prstClr val="black"/>
                </a:solidFill>
              </a:rPr>
              <a:pPr>
                <a:defRPr/>
              </a:pPr>
              <a:t>59</a:t>
            </a:fld>
            <a:endParaRPr lang="en-US">
              <a:solidFill>
                <a:prstClr val="black"/>
              </a:solidFill>
            </a:endParaRPr>
          </a:p>
        </p:txBody>
      </p:sp>
    </p:spTree>
    <p:extLst>
      <p:ext uri="{BB962C8B-B14F-4D97-AF65-F5344CB8AC3E}">
        <p14:creationId xmlns:p14="http://schemas.microsoft.com/office/powerpoint/2010/main" val="780085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60</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F67D070-B369-4BEA-91A4-C0F09C415F4C}" type="slidenum">
              <a:rPr lang="en-US" smtClean="0"/>
              <a:pPr>
                <a:defRPr/>
              </a:pPr>
              <a:t>61</a:t>
            </a:fld>
            <a:endParaRPr lang="en-US"/>
          </a:p>
        </p:txBody>
      </p:sp>
    </p:spTree>
    <p:extLst>
      <p:ext uri="{BB962C8B-B14F-4D97-AF65-F5344CB8AC3E}">
        <p14:creationId xmlns:p14="http://schemas.microsoft.com/office/powerpoint/2010/main" val="1262025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15D4FBA-22A0-4451-83AE-AA9CC0003D80}" type="slidenum">
              <a:rPr lang="en-US" smtClean="0"/>
              <a:pPr eaLnBrk="1" hangingPunct="1"/>
              <a:t>6</a:t>
            </a:fld>
            <a:endParaRPr lang="en-US"/>
          </a:p>
        </p:txBody>
      </p:sp>
      <p:sp>
        <p:nvSpPr>
          <p:cNvPr id="86019" name="Rectangle 2"/>
          <p:cNvSpPr>
            <a:spLocks noGrp="1" noRot="1" noChangeAspect="1" noChangeArrowheads="1" noTextEdit="1"/>
          </p:cNvSpPr>
          <p:nvPr>
            <p:ph type="sldImg"/>
          </p:nvPr>
        </p:nvSpPr>
        <p:spPr>
          <a:xfrm>
            <a:off x="1574800" y="533400"/>
            <a:ext cx="3557588" cy="2667000"/>
          </a:xfrm>
          <a:ln/>
        </p:spPr>
      </p:sp>
      <p:sp>
        <p:nvSpPr>
          <p:cNvPr id="86020"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870153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A637D89-C381-4215-9F50-B1BE8792D8C6}" type="slidenum">
              <a:rPr lang="en-US" smtClean="0"/>
              <a:pPr eaLnBrk="1" hangingPunct="1"/>
              <a:t>7</a:t>
            </a:fld>
            <a:endParaRPr lang="en-US"/>
          </a:p>
        </p:txBody>
      </p:sp>
      <p:sp>
        <p:nvSpPr>
          <p:cNvPr id="87043" name="Rectangle 2"/>
          <p:cNvSpPr>
            <a:spLocks noGrp="1" noRot="1" noChangeAspect="1" noChangeArrowheads="1" noTextEdit="1"/>
          </p:cNvSpPr>
          <p:nvPr>
            <p:ph type="sldImg"/>
          </p:nvPr>
        </p:nvSpPr>
        <p:spPr>
          <a:xfrm>
            <a:off x="1574800" y="533400"/>
            <a:ext cx="3557588" cy="2667000"/>
          </a:xfrm>
          <a:ln/>
        </p:spPr>
      </p:sp>
      <p:sp>
        <p:nvSpPr>
          <p:cNvPr id="87044"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This slide lists the expenditure components; the following slides will define and discuss each of them. </a:t>
            </a:r>
          </a:p>
          <a:p>
            <a:endParaRPr lang="en-US" dirty="0"/>
          </a:p>
          <a:p>
            <a:r>
              <a:rPr lang="en-US" dirty="0"/>
              <a:t>We can define GDP not just as total expenditure on final goods and services, but also as (the value of) aggregate output of final goods and services.  </a:t>
            </a:r>
          </a:p>
          <a:p>
            <a:endParaRPr lang="en-US" dirty="0"/>
          </a:p>
          <a:p>
            <a:pPr>
              <a:spcBef>
                <a:spcPct val="40000"/>
              </a:spcBef>
            </a:pPr>
            <a:r>
              <a:rPr lang="en-US" dirty="0"/>
              <a:t>An </a:t>
            </a:r>
            <a:r>
              <a:rPr lang="en-US" b="1" dirty="0"/>
              <a:t>identity</a:t>
            </a:r>
            <a:r>
              <a:rPr lang="en-US" dirty="0"/>
              <a:t> is an equation that always holds because of the way the variables are defined.  </a:t>
            </a:r>
          </a:p>
          <a:p>
            <a:endParaRPr lang="en-US" dirty="0"/>
          </a:p>
        </p:txBody>
      </p:sp>
    </p:spTree>
    <p:extLst>
      <p:ext uri="{BB962C8B-B14F-4D97-AF65-F5344CB8AC3E}">
        <p14:creationId xmlns:p14="http://schemas.microsoft.com/office/powerpoint/2010/main" val="3442208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FCF0020-2851-4FFC-9C51-142F9CAEDA6B}" type="slidenum">
              <a:rPr lang="en-US" smtClean="0"/>
              <a:pPr eaLnBrk="1" hangingPunct="1"/>
              <a:t>8</a:t>
            </a:fld>
            <a:endParaRPr lang="en-US"/>
          </a:p>
        </p:txBody>
      </p:sp>
      <p:sp>
        <p:nvSpPr>
          <p:cNvPr id="88067" name="Rectangle 2"/>
          <p:cNvSpPr>
            <a:spLocks noGrp="1" noRot="1" noChangeAspect="1" noChangeArrowheads="1" noTextEdit="1"/>
          </p:cNvSpPr>
          <p:nvPr>
            <p:ph type="sldImg"/>
          </p:nvPr>
        </p:nvSpPr>
        <p:spPr>
          <a:xfrm>
            <a:off x="1574800" y="533400"/>
            <a:ext cx="3557588" cy="2667000"/>
          </a:xfrm>
          <a:ln/>
        </p:spPr>
      </p:sp>
      <p:sp>
        <p:nvSpPr>
          <p:cNvPr id="88068" name="Rectangle 3"/>
          <p:cNvSpPr>
            <a:spLocks noGrp="1" noChangeArrowheads="1"/>
          </p:cNvSpPr>
          <p:nvPr>
            <p:ph type="body" idx="1"/>
          </p:nvPr>
        </p:nvSpPr>
        <p:spPr>
          <a:xfrm>
            <a:off x="914400" y="3429000"/>
            <a:ext cx="5029200" cy="51816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ct val="0"/>
              </a:spcBef>
            </a:pPr>
            <a:r>
              <a:rPr lang="en-US" dirty="0"/>
              <a:t>A consumer’s spending on a new house counts under investment, not consumption. More on this in a few moments, when we get to Investment. </a:t>
            </a:r>
          </a:p>
          <a:p>
            <a:pPr>
              <a:spcBef>
                <a:spcPct val="0"/>
              </a:spcBef>
            </a:pPr>
            <a:endParaRPr lang="en-US" dirty="0"/>
          </a:p>
          <a:p>
            <a:pPr>
              <a:spcBef>
                <a:spcPct val="0"/>
              </a:spcBef>
            </a:pPr>
            <a:r>
              <a:rPr lang="en-US" dirty="0"/>
              <a:t>A tenant’s spending on rent counts under services—rent is considered spending on “housing services.” </a:t>
            </a:r>
          </a:p>
          <a:p>
            <a:pPr>
              <a:spcBef>
                <a:spcPct val="0"/>
              </a:spcBef>
            </a:pPr>
            <a:endParaRPr lang="en-US" dirty="0"/>
          </a:p>
          <a:p>
            <a:pPr>
              <a:spcBef>
                <a:spcPct val="0"/>
              </a:spcBef>
            </a:pPr>
            <a:r>
              <a:rPr lang="en-US" dirty="0"/>
              <a:t>So what happens if a renter buys the house she had been renting? Conceptually, consumption should remain unchanged: Just because she is no longer paying rent, she is still consuming the same housing services as before. </a:t>
            </a:r>
          </a:p>
          <a:p>
            <a:pPr>
              <a:spcBef>
                <a:spcPct val="0"/>
              </a:spcBef>
            </a:pPr>
            <a:endParaRPr lang="en-US" dirty="0"/>
          </a:p>
          <a:p>
            <a:pPr>
              <a:spcBef>
                <a:spcPct val="0"/>
              </a:spcBef>
            </a:pPr>
            <a:r>
              <a:rPr lang="en-US" dirty="0"/>
              <a:t>In national income accounting, (the services category of) consumption includes the imputed rental value of owner-occupied housing. </a:t>
            </a:r>
          </a:p>
          <a:p>
            <a:pPr>
              <a:spcBef>
                <a:spcPct val="0"/>
              </a:spcBef>
            </a:pPr>
            <a:endParaRPr lang="en-US" dirty="0"/>
          </a:p>
          <a:p>
            <a:pPr>
              <a:spcBef>
                <a:spcPct val="0"/>
              </a:spcBef>
            </a:pPr>
            <a:r>
              <a:rPr lang="en-US" dirty="0"/>
              <a:t>To help students keep all this straight, you might suggest that they think of a house as a piece of capital which is used to produce a consumer service, which we might call “housing services.” Thus, spending on the house counts in aggregate investment, and the value of the housing services that the house provides counts in aggregate consumption (regardless of whether the housing services are being consumed by the owner of the house or a tenant). </a:t>
            </a:r>
          </a:p>
        </p:txBody>
      </p:sp>
    </p:spTree>
    <p:extLst>
      <p:ext uri="{BB962C8B-B14F-4D97-AF65-F5344CB8AC3E}">
        <p14:creationId xmlns:p14="http://schemas.microsoft.com/office/powerpoint/2010/main" val="2274558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2016 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a:solidFill>
                  <a:srgbClr val="FFEAD5"/>
                </a:solidFill>
                <a:effectLst>
                  <a:outerShdw blurRad="12700" dist="38100" dir="2700000" algn="tl" rotWithShape="0">
                    <a:schemeClr val="tx1">
                      <a:alpha val="67000"/>
                    </a:schemeClr>
                  </a:outerShdw>
                </a:effectLst>
                <a:latin typeface="+mj-lt"/>
              </a:rPr>
              <a:t>The Data</a:t>
            </a:r>
            <a:r>
              <a:rPr lang="en-US" sz="3600" b="1" baseline="0" dirty="0">
                <a:solidFill>
                  <a:srgbClr val="FFEAD5"/>
                </a:solidFill>
                <a:effectLst>
                  <a:outerShdw blurRad="12700" dist="38100" dir="2700000" algn="tl" rotWithShape="0">
                    <a:schemeClr val="tx1">
                      <a:alpha val="67000"/>
                    </a:schemeClr>
                  </a:outerShdw>
                </a:effectLst>
                <a:latin typeface="+mj-lt"/>
              </a:rPr>
              <a:t> of Macroeconomics</a:t>
            </a:r>
            <a:endParaRPr lang="en-US" sz="3600" b="1" dirty="0">
              <a:solidFill>
                <a:srgbClr val="FFEAD5"/>
              </a:solidFill>
              <a:effectLst>
                <a:outerShdw blurRad="12700" dist="38100" dir="2700000" algn="tl" rotWithShape="0">
                  <a:schemeClr val="tx1">
                    <a:alpha val="67000"/>
                  </a:schemeClr>
                </a:outerShdw>
              </a:effectLst>
              <a:latin typeface="+mj-lt"/>
            </a:endParaRP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pPr algn="l"/>
            <a:r>
              <a:rPr lang="en-US" sz="8400" b="1" dirty="0">
                <a:solidFill>
                  <a:schemeClr val="bg1"/>
                </a:solidFill>
                <a:effectLst>
                  <a:outerShdw blurRad="38100" dist="38100" dir="2700000" algn="tl">
                    <a:srgbClr val="000000">
                      <a:alpha val="43137"/>
                    </a:srgbClr>
                  </a:outerShdw>
                </a:effectLst>
                <a:latin typeface="Arial Narrow" pitchFamily="34" charset="0"/>
              </a:rPr>
              <a:t>2</a:t>
            </a: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a:solidFill>
                  <a:schemeClr val="bg1"/>
                </a:solidFill>
                <a:effectLst>
                  <a:outerShdw blurRad="38100" dist="38100" dir="2700000" algn="tl">
                    <a:srgbClr val="000000">
                      <a:alpha val="43137"/>
                    </a:srgbClr>
                  </a:outerShdw>
                </a:effectLst>
                <a:latin typeface="Arial Narrow" pitchFamily="34" charset="0"/>
              </a:rPr>
              <a:t>CHAPTER</a:t>
            </a:r>
          </a:p>
        </p:txBody>
      </p:sp>
    </p:spTree>
    <p:extLst>
      <p:ext uri="{BB962C8B-B14F-4D97-AF65-F5344CB8AC3E}">
        <p14:creationId xmlns:p14="http://schemas.microsoft.com/office/powerpoint/2010/main" val="2709436367"/>
      </p:ext>
    </p:extLst>
  </p:cSld>
  <p:clrMapOvr>
    <a:masterClrMapping/>
  </p:clrMapOvr>
  <p:transition>
    <p:wipe dir="r"/>
  </p:transition>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8474600"/>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36538"/>
            <a:ext cx="8255000" cy="588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10"/>
          </p:nvPr>
        </p:nvSpPr>
        <p:spPr>
          <a:xfrm>
            <a:off x="515938" y="6289675"/>
            <a:ext cx="7488237" cy="476250"/>
          </a:xfrm>
          <a:prstGeom prst="rect">
            <a:avLst/>
          </a:prstGeom>
        </p:spPr>
        <p:txBody>
          <a:bodyPr/>
          <a:lstStyle>
            <a:lvl1pPr>
              <a:defRPr>
                <a:cs typeface="+mn-cs"/>
              </a:defRPr>
            </a:lvl1pPr>
          </a:lstStyle>
          <a:p>
            <a:pPr>
              <a:defRPr/>
            </a:pPr>
            <a:r>
              <a:rPr lang="en-US" dirty="0"/>
              <a:t>CHAPTER 2</a:t>
            </a:r>
            <a:r>
              <a:rPr lang="en-US" sz="2200" dirty="0"/>
              <a:t>  The Data of Macroeconomics</a:t>
            </a:r>
          </a:p>
        </p:txBody>
      </p:sp>
    </p:spTree>
    <p:extLst>
      <p:ext uri="{BB962C8B-B14F-4D97-AF65-F5344CB8AC3E}">
        <p14:creationId xmlns:p14="http://schemas.microsoft.com/office/powerpoint/2010/main" val="3189612497"/>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rgbClr val="043333"/>
        </a:solidFill>
        <a:effectLst/>
      </p:bgPr>
    </p:bg>
    <p:spTree>
      <p:nvGrpSpPr>
        <p:cNvPr id="1" name=""/>
        <p:cNvGrpSpPr/>
        <p:nvPr/>
      </p:nvGrpSpPr>
      <p:grpSpPr>
        <a:xfrm>
          <a:off x="0" y="0"/>
          <a:ext cx="0" cy="0"/>
          <a:chOff x="0" y="0"/>
          <a:chExt cx="0" cy="0"/>
        </a:xfrm>
      </p:grpSpPr>
      <p:sp>
        <p:nvSpPr>
          <p:cNvPr id="11" name="Text Box 12"/>
          <p:cNvSpPr txBox="1">
            <a:spLocks noChangeArrowheads="1"/>
          </p:cNvSpPr>
          <p:nvPr userDrawn="1"/>
        </p:nvSpPr>
        <p:spPr bwMode="auto">
          <a:xfrm>
            <a:off x="4965700" y="6498597"/>
            <a:ext cx="4178300" cy="338137"/>
          </a:xfrm>
          <a:prstGeom prst="rect">
            <a:avLst/>
          </a:prstGeom>
          <a:noFill/>
          <a:ln w="9525">
            <a:noFill/>
            <a:miter lim="800000"/>
            <a:headEnd/>
            <a:tailEnd/>
          </a:ln>
          <a:effectLst/>
        </p:spPr>
        <p:txBody>
          <a:bodyPr wrap="square">
            <a:spAutoFit/>
          </a:bodyPr>
          <a:lstStyle/>
          <a:p>
            <a:pPr algn="ctr">
              <a:spcBef>
                <a:spcPct val="50000"/>
              </a:spcBef>
              <a:defRPr/>
            </a:pPr>
            <a:r>
              <a:rPr lang="en-US" sz="1600" i="1" dirty="0">
                <a:solidFill>
                  <a:srgbClr val="FFEAD5"/>
                </a:solidFill>
                <a:latin typeface="Times New Roman" pitchFamily="18" charset="0"/>
                <a:cs typeface="Arial"/>
              </a:rPr>
              <a:t>© 2016 Worth Publishers, all rights reserved</a:t>
            </a:r>
          </a:p>
        </p:txBody>
      </p:sp>
      <p:pic>
        <p:nvPicPr>
          <p:cNvPr id="3" name="Picture 2" descr="banner art top.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9144000" cy="1866901"/>
          </a:xfrm>
          <a:prstGeom prst="rect">
            <a:avLst/>
          </a:prstGeom>
        </p:spPr>
      </p:pic>
      <p:pic>
        <p:nvPicPr>
          <p:cNvPr id="4" name="Picture 3" descr="banner.png"/>
          <p:cNvPicPr>
            <a:picLocks noChangeAspect="1"/>
          </p:cNvPicPr>
          <p:nvPr userDrawn="1"/>
        </p:nvPicPr>
        <p:blipFill rotWithShape="1">
          <a:blip r:embed="rId3">
            <a:extLst>
              <a:ext uri="{28A0092B-C50C-407E-A947-70E740481C1C}">
                <a14:useLocalDpi xmlns:a14="http://schemas.microsoft.com/office/drawing/2010/main" val="0"/>
              </a:ext>
            </a:extLst>
          </a:blip>
          <a:srcRect t="-2122" b="2122"/>
          <a:stretch/>
        </p:blipFill>
        <p:spPr>
          <a:xfrm>
            <a:off x="0" y="1826260"/>
            <a:ext cx="9144000" cy="1442469"/>
          </a:xfrm>
          <a:prstGeom prst="rect">
            <a:avLst/>
          </a:prstGeom>
        </p:spPr>
      </p:pic>
      <p:sp>
        <p:nvSpPr>
          <p:cNvPr id="15" name="TextBox 14"/>
          <p:cNvSpPr txBox="1"/>
          <p:nvPr userDrawn="1"/>
        </p:nvSpPr>
        <p:spPr>
          <a:xfrm>
            <a:off x="584200" y="3577166"/>
            <a:ext cx="8280400" cy="738664"/>
          </a:xfrm>
          <a:prstGeom prst="rect">
            <a:avLst/>
          </a:prstGeom>
          <a:noFill/>
          <a:effectLst>
            <a:outerShdw blurRad="50800" dist="38100" dir="2700000" algn="tl" rotWithShape="0">
              <a:srgbClr val="000000">
                <a:alpha val="43000"/>
              </a:srgbClr>
            </a:outerShdw>
          </a:effectLst>
        </p:spPr>
        <p:txBody>
          <a:bodyPr wrap="square" rtlCol="0">
            <a:spAutoFit/>
          </a:bodyPr>
          <a:lstStyle/>
          <a:p>
            <a:pPr>
              <a:lnSpc>
                <a:spcPct val="120000"/>
              </a:lnSpc>
            </a:pPr>
            <a:r>
              <a:rPr lang="en-US" sz="3600" b="1" dirty="0">
                <a:solidFill>
                  <a:srgbClr val="FFEAD5"/>
                </a:solidFill>
                <a:effectLst>
                  <a:outerShdw blurRad="12700" dist="38100" dir="2700000" algn="tl" rotWithShape="0">
                    <a:srgbClr val="000000">
                      <a:alpha val="67000"/>
                    </a:srgbClr>
                  </a:outerShdw>
                </a:effectLst>
                <a:latin typeface="Tahoma"/>
              </a:rPr>
              <a:t>The Data of Macroeconomics</a:t>
            </a:r>
          </a:p>
        </p:txBody>
      </p:sp>
      <p:sp>
        <p:nvSpPr>
          <p:cNvPr id="17" name="TextBox 16"/>
          <p:cNvSpPr txBox="1"/>
          <p:nvPr userDrawn="1"/>
        </p:nvSpPr>
        <p:spPr>
          <a:xfrm>
            <a:off x="7581900" y="138348"/>
            <a:ext cx="1292625" cy="1384995"/>
          </a:xfrm>
          <a:prstGeom prst="rect">
            <a:avLst/>
          </a:prstGeom>
          <a:noFill/>
        </p:spPr>
        <p:txBody>
          <a:bodyPr wrap="square" rtlCol="0">
            <a:spAutoFit/>
          </a:bodyPr>
          <a:lstStyle/>
          <a:p>
            <a:r>
              <a:rPr lang="en-US" sz="8400" b="1" dirty="0">
                <a:solidFill>
                  <a:srgbClr val="FFFFFF"/>
                </a:solidFill>
                <a:effectLst>
                  <a:outerShdw blurRad="38100" dist="38100" dir="2700000" algn="tl">
                    <a:srgbClr val="000000">
                      <a:alpha val="43137"/>
                    </a:srgbClr>
                  </a:outerShdw>
                </a:effectLst>
                <a:latin typeface="Arial Narrow" pitchFamily="34" charset="0"/>
              </a:rPr>
              <a:t>2</a:t>
            </a:r>
          </a:p>
        </p:txBody>
      </p:sp>
      <p:sp>
        <p:nvSpPr>
          <p:cNvPr id="20" name="TextBox 19"/>
          <p:cNvSpPr txBox="1"/>
          <p:nvPr userDrawn="1"/>
        </p:nvSpPr>
        <p:spPr>
          <a:xfrm>
            <a:off x="5854700" y="570149"/>
            <a:ext cx="1841500" cy="584776"/>
          </a:xfrm>
          <a:prstGeom prst="rect">
            <a:avLst/>
          </a:prstGeom>
          <a:noFill/>
        </p:spPr>
        <p:txBody>
          <a:bodyPr wrap="square" rtlCol="0">
            <a:spAutoFit/>
          </a:bodyPr>
          <a:lstStyle/>
          <a:p>
            <a:pPr algn="r"/>
            <a:r>
              <a:rPr lang="en-US" sz="3200" b="1" dirty="0">
                <a:solidFill>
                  <a:srgbClr val="FFFFFF"/>
                </a:solidFill>
                <a:effectLst>
                  <a:outerShdw blurRad="38100" dist="38100" dir="2700000" algn="tl">
                    <a:srgbClr val="000000">
                      <a:alpha val="43137"/>
                    </a:srgbClr>
                  </a:outerShdw>
                </a:effectLst>
                <a:latin typeface="Arial Narrow" pitchFamily="34" charset="0"/>
              </a:rPr>
              <a:t>CHAPTER</a:t>
            </a:r>
          </a:p>
        </p:txBody>
      </p:sp>
    </p:spTree>
    <p:extLst>
      <p:ext uri="{BB962C8B-B14F-4D97-AF65-F5344CB8AC3E}">
        <p14:creationId xmlns:p14="http://schemas.microsoft.com/office/powerpoint/2010/main" val="2346895613"/>
      </p:ext>
    </p:extLst>
  </p:cSld>
  <p:clrMapOvr>
    <a:masterClrMapping/>
  </p:clrMapOvr>
  <p:transition>
    <p:wipe dir="r"/>
  </p:transition>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7239244"/>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9821054"/>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9603167"/>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8108801"/>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3756462"/>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77307372"/>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113256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400">
                <a:solidFill>
                  <a:srgbClr val="00006E"/>
                </a:solidFill>
                <a:latin typeface="+mj-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260987"/>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443064"/>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1625" y="236538"/>
            <a:ext cx="2060575" cy="5889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66725" y="236538"/>
            <a:ext cx="6032500" cy="5889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7627888"/>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36538"/>
            <a:ext cx="8255000" cy="588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p:cNvSpPr>
            <a:spLocks noGrp="1"/>
          </p:cNvSpPr>
          <p:nvPr>
            <p:ph type="ftr" sz="quarter" idx="10"/>
          </p:nvPr>
        </p:nvSpPr>
        <p:spPr>
          <a:xfrm>
            <a:off x="515938" y="6289675"/>
            <a:ext cx="7488237" cy="476250"/>
          </a:xfrm>
          <a:prstGeom prst="rect">
            <a:avLst/>
          </a:prstGeom>
        </p:spPr>
        <p:txBody>
          <a:bodyPr/>
          <a:lstStyle>
            <a:lvl1pPr>
              <a:defRPr>
                <a:cs typeface="+mn-cs"/>
              </a:defRPr>
            </a:lvl1pPr>
          </a:lstStyle>
          <a:p>
            <a:pPr>
              <a:defRPr/>
            </a:pPr>
            <a:r>
              <a:rPr lang="en-US">
                <a:solidFill>
                  <a:srgbClr val="000000"/>
                </a:solidFill>
                <a:cs typeface="Arial"/>
              </a:rPr>
              <a:t>CHAPTER 2</a:t>
            </a:r>
            <a:r>
              <a:rPr lang="en-US" sz="2200">
                <a:solidFill>
                  <a:srgbClr val="000000"/>
                </a:solidFill>
                <a:cs typeface="Arial"/>
              </a:rPr>
              <a:t>   The Data of Macroeconomics</a:t>
            </a:r>
          </a:p>
        </p:txBody>
      </p:sp>
    </p:spTree>
    <p:extLst>
      <p:ext uri="{BB962C8B-B14F-4D97-AF65-F5344CB8AC3E}">
        <p14:creationId xmlns:p14="http://schemas.microsoft.com/office/powerpoint/2010/main" val="89411598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6250"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7725" y="1241425"/>
            <a:ext cx="4029075" cy="4884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039198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5507646"/>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7357066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023372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98890610"/>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63862596"/>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743919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mn-cs"/>
              </a:rPr>
              <a:pPr algn="r">
                <a:defRPr/>
              </a:pPr>
              <a:t>‹#›</a:t>
            </a:fld>
            <a:endParaRPr lang="en-US" sz="1600" dirty="0">
              <a:solidFill>
                <a:srgbClr val="198A46"/>
              </a:solidFill>
              <a:cs typeface="+mn-cs"/>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mn-cs"/>
              </a:rPr>
              <a:t>CHAPTER 2</a:t>
            </a:r>
            <a:r>
              <a:rPr lang="en-US" sz="1700" dirty="0">
                <a:solidFill>
                  <a:srgbClr val="198A46"/>
                </a:solidFill>
                <a:cs typeface="+mn-cs"/>
              </a:rPr>
              <a:t>  </a:t>
            </a:r>
            <a:r>
              <a:rPr lang="en-US" sz="2100" dirty="0">
                <a:solidFill>
                  <a:srgbClr val="198A46"/>
                </a:solidFill>
                <a:cs typeface="+mn-cs"/>
              </a:rPr>
              <a:t>The Data of Macroeconomics</a:t>
            </a:r>
          </a:p>
        </p:txBody>
      </p:sp>
    </p:spTree>
  </p:cSld>
  <p:clrMap bg1="lt1" tx1="dk1" bg2="lt2" tx2="dk2" accent1="accent1" accent2="accent2" accent3="accent3" accent4="accent4" accent5="accent5" accent6="accent6" hlink="hlink" folHlink="folHlink"/>
  <p:sldLayoutIdLst>
    <p:sldLayoutId id="2147483810" r:id="rId1"/>
    <p:sldLayoutId id="2147483790"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11" r:id="rId11"/>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198A46"/>
                </a:solidFill>
                <a:cs typeface="Arial"/>
              </a:rPr>
              <a:pPr algn="r">
                <a:defRPr/>
              </a:pPr>
              <a:t>‹#›</a:t>
            </a:fld>
            <a:endParaRPr lang="en-US" sz="1600" dirty="0">
              <a:solidFill>
                <a:srgbClr val="198A46"/>
              </a:solidFill>
              <a:cs typeface="Arial"/>
            </a:endParaRPr>
          </a:p>
        </p:txBody>
      </p:sp>
      <p:sp>
        <p:nvSpPr>
          <p:cNvPr id="1027" name="Rectangle 2"/>
          <p:cNvSpPr>
            <a:spLocks noGrp="1" noChangeArrowheads="1"/>
          </p:cNvSpPr>
          <p:nvPr>
            <p:ph type="title"/>
          </p:nvPr>
        </p:nvSpPr>
        <p:spPr bwMode="auto">
          <a:xfrm>
            <a:off x="466725" y="236538"/>
            <a:ext cx="8245475" cy="939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dirty="0"/>
              <a:t>Click to edit Master title style</a:t>
            </a:r>
          </a:p>
        </p:txBody>
      </p:sp>
      <p:sp>
        <p:nvSpPr>
          <p:cNvPr id="2" name="Rectangle 3"/>
          <p:cNvSpPr>
            <a:spLocks noGrp="1" noChangeArrowheads="1"/>
          </p:cNvSpPr>
          <p:nvPr>
            <p:ph type="body" idx="1"/>
          </p:nvPr>
        </p:nvSpPr>
        <p:spPr bwMode="auto">
          <a:xfrm>
            <a:off x="476250" y="1241425"/>
            <a:ext cx="8210550" cy="4884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49162" name="Rectangle 10"/>
          <p:cNvSpPr>
            <a:spLocks noChangeArrowheads="1"/>
          </p:cNvSpPr>
          <p:nvPr userDrawn="1"/>
        </p:nvSpPr>
        <p:spPr bwMode="auto">
          <a:xfrm>
            <a:off x="122238" y="6305550"/>
            <a:ext cx="7480300" cy="412750"/>
          </a:xfrm>
          <a:prstGeom prst="rect">
            <a:avLst/>
          </a:prstGeom>
          <a:noFill/>
          <a:ln w="9525">
            <a:noFill/>
            <a:miter lim="800000"/>
            <a:headEnd/>
            <a:tailEnd/>
          </a:ln>
          <a:effectLst/>
        </p:spPr>
        <p:txBody>
          <a:bodyPr>
            <a:spAutoFit/>
          </a:bodyPr>
          <a:lstStyle/>
          <a:p>
            <a:pPr>
              <a:defRPr/>
            </a:pPr>
            <a:r>
              <a:rPr lang="en-US" sz="1700" b="1" dirty="0">
                <a:solidFill>
                  <a:srgbClr val="198A46"/>
                </a:solidFill>
                <a:cs typeface="Arial"/>
              </a:rPr>
              <a:t>CHAPTER 2</a:t>
            </a:r>
            <a:r>
              <a:rPr lang="en-US" sz="1700" dirty="0">
                <a:solidFill>
                  <a:srgbClr val="198A46"/>
                </a:solidFill>
                <a:cs typeface="Arial"/>
              </a:rPr>
              <a:t>    </a:t>
            </a:r>
            <a:r>
              <a:rPr lang="en-US" sz="2100" dirty="0">
                <a:solidFill>
                  <a:srgbClr val="198A46"/>
                </a:solidFill>
                <a:cs typeface="Arial"/>
              </a:rPr>
              <a:t>The Data of Macroeconomics</a:t>
            </a:r>
          </a:p>
        </p:txBody>
      </p:sp>
    </p:spTree>
    <p:extLst>
      <p:ext uri="{BB962C8B-B14F-4D97-AF65-F5344CB8AC3E}">
        <p14:creationId xmlns:p14="http://schemas.microsoft.com/office/powerpoint/2010/main" val="3046753738"/>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5">
        <p:tmplLst>
          <p:tmpl lvl="1">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click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sldNum="0" hdr="0" dt="0"/>
  <p:txStyles>
    <p:titleStyle>
      <a:lvl1pPr algn="l" rtl="0" eaLnBrk="0" fontAlgn="base" hangingPunct="0">
        <a:lnSpc>
          <a:spcPct val="105000"/>
        </a:lnSpc>
        <a:spcBef>
          <a:spcPct val="0"/>
        </a:spcBef>
        <a:spcAft>
          <a:spcPct val="0"/>
        </a:spcAft>
        <a:defRPr sz="3400" b="1">
          <a:solidFill>
            <a:srgbClr val="00006E"/>
          </a:solidFill>
          <a:latin typeface="+mj-lt"/>
          <a:ea typeface="+mj-ea"/>
          <a:cs typeface="+mj-cs"/>
        </a:defRPr>
      </a:lvl1pPr>
      <a:lvl2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2pPr>
      <a:lvl3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3pPr>
      <a:lvl4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4pPr>
      <a:lvl5pPr algn="l" rtl="0" eaLnBrk="0" fontAlgn="base" hangingPunct="0">
        <a:lnSpc>
          <a:spcPct val="105000"/>
        </a:lnSpc>
        <a:spcBef>
          <a:spcPct val="0"/>
        </a:spcBef>
        <a:spcAft>
          <a:spcPct val="0"/>
        </a:spcAft>
        <a:defRPr sz="3400" b="1">
          <a:solidFill>
            <a:srgbClr val="660033"/>
          </a:solidFill>
          <a:latin typeface="Tahoma" pitchFamily="34" charset="0"/>
          <a:cs typeface="Arial" charset="0"/>
        </a:defRPr>
      </a:lvl5pPr>
      <a:lvl6pPr marL="457200" algn="l" rtl="0" fontAlgn="base">
        <a:lnSpc>
          <a:spcPct val="105000"/>
        </a:lnSpc>
        <a:spcBef>
          <a:spcPct val="0"/>
        </a:spcBef>
        <a:spcAft>
          <a:spcPct val="0"/>
        </a:spcAft>
        <a:defRPr sz="3400" b="1">
          <a:solidFill>
            <a:srgbClr val="660033"/>
          </a:solidFill>
          <a:latin typeface="Tahoma" pitchFamily="34" charset="0"/>
          <a:cs typeface="Arial" charset="0"/>
        </a:defRPr>
      </a:lvl6pPr>
      <a:lvl7pPr marL="914400" algn="l" rtl="0" fontAlgn="base">
        <a:lnSpc>
          <a:spcPct val="105000"/>
        </a:lnSpc>
        <a:spcBef>
          <a:spcPct val="0"/>
        </a:spcBef>
        <a:spcAft>
          <a:spcPct val="0"/>
        </a:spcAft>
        <a:defRPr sz="3400" b="1">
          <a:solidFill>
            <a:srgbClr val="660033"/>
          </a:solidFill>
          <a:latin typeface="Tahoma" pitchFamily="34" charset="0"/>
          <a:cs typeface="Arial" charset="0"/>
        </a:defRPr>
      </a:lvl7pPr>
      <a:lvl8pPr marL="1371600" algn="l" rtl="0" fontAlgn="base">
        <a:lnSpc>
          <a:spcPct val="105000"/>
        </a:lnSpc>
        <a:spcBef>
          <a:spcPct val="0"/>
        </a:spcBef>
        <a:spcAft>
          <a:spcPct val="0"/>
        </a:spcAft>
        <a:defRPr sz="3400" b="1">
          <a:solidFill>
            <a:srgbClr val="660033"/>
          </a:solidFill>
          <a:latin typeface="Tahoma" pitchFamily="34" charset="0"/>
          <a:cs typeface="Arial" charset="0"/>
        </a:defRPr>
      </a:lvl8pPr>
      <a:lvl9pPr marL="1828800" algn="l" rtl="0" fontAlgn="base">
        <a:lnSpc>
          <a:spcPct val="105000"/>
        </a:lnSpc>
        <a:spcBef>
          <a:spcPct val="0"/>
        </a:spcBef>
        <a:spcAft>
          <a:spcPct val="0"/>
        </a:spcAft>
        <a:defRPr sz="3400" b="1">
          <a:solidFill>
            <a:srgbClr val="660033"/>
          </a:solidFill>
          <a:latin typeface="Tahoma" pitchFamily="34" charset="0"/>
          <a:cs typeface="Arial" charset="0"/>
        </a:defRPr>
      </a:lvl9pPr>
    </p:titleStyle>
    <p:bodyStyle>
      <a:lvl1pPr marL="342900" indent="-342900" algn="l" rtl="0" eaLnBrk="0" fontAlgn="base" hangingPunct="0">
        <a:lnSpc>
          <a:spcPct val="105000"/>
        </a:lnSpc>
        <a:spcBef>
          <a:spcPct val="45000"/>
        </a:spcBef>
        <a:spcAft>
          <a:spcPct val="0"/>
        </a:spcAft>
        <a:buClr>
          <a:srgbClr val="996633"/>
        </a:buClr>
        <a:buSzPct val="12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6600"/>
        </a:buClr>
        <a:buSzPct val="120000"/>
        <a:buFont typeface="Wingdings" pitchFamily="2" charset="2"/>
        <a:buChar char="§"/>
        <a:defRPr sz="2700">
          <a:solidFill>
            <a:schemeClr val="tx1"/>
          </a:solidFill>
          <a:latin typeface="+mn-lt"/>
          <a:cs typeface="+mn-cs"/>
        </a:defRPr>
      </a:lvl2pPr>
      <a:lvl3pPr marL="1143000" indent="-228600" algn="l" rtl="0" eaLnBrk="0" fontAlgn="base" hangingPunct="0">
        <a:spcBef>
          <a:spcPct val="20000"/>
        </a:spcBef>
        <a:spcAft>
          <a:spcPct val="0"/>
        </a:spcAft>
        <a:buClr>
          <a:schemeClr val="accent2"/>
        </a:buClr>
        <a:buFont typeface="Wingdings" pitchFamily="2" charset="2"/>
        <a:buChar char="§"/>
        <a:defRPr sz="2600">
          <a:solidFill>
            <a:schemeClr val="tx1"/>
          </a:solidFill>
          <a:latin typeface="+mn-lt"/>
          <a:cs typeface="+mn-cs"/>
        </a:defRPr>
      </a:lvl3pPr>
      <a:lvl4pPr marL="1600200" indent="-228600" algn="l" rtl="0" eaLnBrk="0" fontAlgn="base" hangingPunct="0">
        <a:spcBef>
          <a:spcPct val="20000"/>
        </a:spcBef>
        <a:spcAft>
          <a:spcPct val="0"/>
        </a:spcAft>
        <a:buChar char="–"/>
        <a:defRPr sz="2600">
          <a:solidFill>
            <a:schemeClr val="tx1"/>
          </a:solidFill>
          <a:latin typeface="+mn-lt"/>
          <a:cs typeface="+mn-cs"/>
        </a:defRPr>
      </a:lvl4pPr>
      <a:lvl5pPr marL="2057400" indent="-228600" algn="l" rtl="0" eaLnBrk="0" fontAlgn="base" hangingPunct="0">
        <a:spcBef>
          <a:spcPct val="20000"/>
        </a:spcBef>
        <a:spcAft>
          <a:spcPct val="0"/>
        </a:spcAft>
        <a:buChar char="»"/>
        <a:defRPr sz="2600">
          <a:solidFill>
            <a:schemeClr val="tx1"/>
          </a:solidFill>
          <a:latin typeface="+mn-lt"/>
          <a:cs typeface="+mn-cs"/>
        </a:defRPr>
      </a:lvl5pPr>
      <a:lvl6pPr marL="2514600" indent="-228600" algn="l" rtl="0" fontAlgn="base">
        <a:spcBef>
          <a:spcPct val="20000"/>
        </a:spcBef>
        <a:spcAft>
          <a:spcPct val="0"/>
        </a:spcAft>
        <a:buChar char="»"/>
        <a:defRPr sz="2600">
          <a:solidFill>
            <a:schemeClr val="tx1"/>
          </a:solidFill>
          <a:latin typeface="+mn-lt"/>
          <a:cs typeface="+mn-cs"/>
        </a:defRPr>
      </a:lvl6pPr>
      <a:lvl7pPr marL="2971800" indent="-228600" algn="l" rtl="0" fontAlgn="base">
        <a:spcBef>
          <a:spcPct val="20000"/>
        </a:spcBef>
        <a:spcAft>
          <a:spcPct val="0"/>
        </a:spcAft>
        <a:buChar char="»"/>
        <a:defRPr sz="2600">
          <a:solidFill>
            <a:schemeClr val="tx1"/>
          </a:solidFill>
          <a:latin typeface="+mn-lt"/>
          <a:cs typeface="+mn-cs"/>
        </a:defRPr>
      </a:lvl7pPr>
      <a:lvl8pPr marL="3429000" indent="-228600" algn="l" rtl="0" fontAlgn="base">
        <a:spcBef>
          <a:spcPct val="20000"/>
        </a:spcBef>
        <a:spcAft>
          <a:spcPct val="0"/>
        </a:spcAft>
        <a:buChar char="»"/>
        <a:defRPr sz="2600">
          <a:solidFill>
            <a:schemeClr val="tx1"/>
          </a:solidFill>
          <a:latin typeface="+mn-lt"/>
          <a:cs typeface="+mn-cs"/>
        </a:defRPr>
      </a:lvl8pPr>
      <a:lvl9pPr marL="3886200" indent="-228600" algn="l" rtl="0" fontAlgn="base">
        <a:spcBef>
          <a:spcPct val="20000"/>
        </a:spcBef>
        <a:spcAft>
          <a:spcPct val="0"/>
        </a:spcAft>
        <a:buChar char="»"/>
        <a:defRPr sz="2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image" Target="../media/image7.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6.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46.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 Id="rId9" Type="http://schemas.openxmlformats.org/officeDocument/2006/relationships/image" Target="../media/image12.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08529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7"/>
          <p:cNvSpPr>
            <a:spLocks noChangeArrowheads="1"/>
          </p:cNvSpPr>
          <p:nvPr/>
        </p:nvSpPr>
        <p:spPr bwMode="auto">
          <a:xfrm>
            <a:off x="1454150" y="1758950"/>
            <a:ext cx="6775450" cy="3995738"/>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00"/>
              </a:solidFill>
            </a:endParaRPr>
          </a:p>
        </p:txBody>
      </p:sp>
      <p:sp>
        <p:nvSpPr>
          <p:cNvPr id="26627" name="Rectangle 2"/>
          <p:cNvSpPr>
            <a:spLocks noGrp="1" noChangeArrowheads="1"/>
          </p:cNvSpPr>
          <p:nvPr>
            <p:ph type="title" idx="4294967295"/>
          </p:nvPr>
        </p:nvSpPr>
        <p:spPr>
          <a:xfrm>
            <a:off x="495300" y="222250"/>
            <a:ext cx="8226425" cy="1195388"/>
          </a:xfrm>
        </p:spPr>
        <p:txBody>
          <a:bodyPr/>
          <a:lstStyle/>
          <a:p>
            <a:pPr eaLnBrk="1" hangingPunct="1"/>
            <a:r>
              <a:rPr lang="en-US" dirty="0"/>
              <a:t>U.S. Consumption, 2014</a:t>
            </a:r>
          </a:p>
        </p:txBody>
      </p:sp>
      <p:grpSp>
        <p:nvGrpSpPr>
          <p:cNvPr id="2" name="Group 90"/>
          <p:cNvGrpSpPr>
            <a:grpSpLocks/>
          </p:cNvGrpSpPr>
          <p:nvPr/>
        </p:nvGrpSpPr>
        <p:grpSpPr bwMode="auto">
          <a:xfrm>
            <a:off x="6346825" y="3359150"/>
            <a:ext cx="1892300" cy="2398713"/>
            <a:chOff x="3998" y="2116"/>
            <a:chExt cx="1192" cy="1511"/>
          </a:xfrm>
        </p:grpSpPr>
        <p:sp>
          <p:nvSpPr>
            <p:cNvPr id="26653" name="Rectangle 19"/>
            <p:cNvSpPr>
              <a:spLocks noChangeArrowheads="1"/>
            </p:cNvSpPr>
            <p:nvPr/>
          </p:nvSpPr>
          <p:spPr bwMode="auto">
            <a:xfrm>
              <a:off x="3998" y="3123"/>
              <a:ext cx="119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45.4</a:t>
              </a:r>
            </a:p>
          </p:txBody>
        </p:sp>
        <p:sp>
          <p:nvSpPr>
            <p:cNvPr id="26654" name="Rectangle 16"/>
            <p:cNvSpPr>
              <a:spLocks noChangeArrowheads="1"/>
            </p:cNvSpPr>
            <p:nvPr/>
          </p:nvSpPr>
          <p:spPr bwMode="auto">
            <a:xfrm>
              <a:off x="3998" y="2619"/>
              <a:ext cx="119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15.3</a:t>
              </a:r>
            </a:p>
          </p:txBody>
        </p:sp>
        <p:sp>
          <p:nvSpPr>
            <p:cNvPr id="26655" name="Rectangle 13"/>
            <p:cNvSpPr>
              <a:spLocks noChangeArrowheads="1"/>
            </p:cNvSpPr>
            <p:nvPr/>
          </p:nvSpPr>
          <p:spPr bwMode="auto">
            <a:xfrm>
              <a:off x="3998" y="2116"/>
              <a:ext cx="1192" cy="5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7.5</a:t>
              </a:r>
            </a:p>
          </p:txBody>
        </p:sp>
      </p:grpSp>
      <p:sp>
        <p:nvSpPr>
          <p:cNvPr id="26629" name="Rectangle 10"/>
          <p:cNvSpPr>
            <a:spLocks noChangeArrowheads="1"/>
          </p:cNvSpPr>
          <p:nvPr/>
        </p:nvSpPr>
        <p:spPr bwMode="auto">
          <a:xfrm>
            <a:off x="6346825" y="2559050"/>
            <a:ext cx="1892300"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68.2</a:t>
            </a:r>
          </a:p>
        </p:txBody>
      </p:sp>
      <p:grpSp>
        <p:nvGrpSpPr>
          <p:cNvPr id="3" name="Group 89"/>
          <p:cNvGrpSpPr>
            <a:grpSpLocks/>
          </p:cNvGrpSpPr>
          <p:nvPr/>
        </p:nvGrpSpPr>
        <p:grpSpPr bwMode="auto">
          <a:xfrm>
            <a:off x="4346575" y="3359150"/>
            <a:ext cx="2000250" cy="2398713"/>
            <a:chOff x="2738" y="2116"/>
            <a:chExt cx="1260" cy="1511"/>
          </a:xfrm>
        </p:grpSpPr>
        <p:sp>
          <p:nvSpPr>
            <p:cNvPr id="26650" name="Rectangle 18"/>
            <p:cNvSpPr>
              <a:spLocks noChangeArrowheads="1"/>
            </p:cNvSpPr>
            <p:nvPr/>
          </p:nvSpPr>
          <p:spPr bwMode="auto">
            <a:xfrm>
              <a:off x="2738" y="3123"/>
              <a:ext cx="1260"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7,990</a:t>
              </a:r>
            </a:p>
          </p:txBody>
        </p:sp>
        <p:sp>
          <p:nvSpPr>
            <p:cNvPr id="26651" name="Rectangle 15"/>
            <p:cNvSpPr>
              <a:spLocks noChangeArrowheads="1"/>
            </p:cNvSpPr>
            <p:nvPr/>
          </p:nvSpPr>
          <p:spPr bwMode="auto">
            <a:xfrm>
              <a:off x="2738" y="2619"/>
              <a:ext cx="1260"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2,691</a:t>
              </a:r>
            </a:p>
          </p:txBody>
        </p:sp>
        <p:sp>
          <p:nvSpPr>
            <p:cNvPr id="26652" name="Rectangle 12"/>
            <p:cNvSpPr>
              <a:spLocks noChangeArrowheads="1"/>
            </p:cNvSpPr>
            <p:nvPr/>
          </p:nvSpPr>
          <p:spPr bwMode="auto">
            <a:xfrm>
              <a:off x="2738" y="2116"/>
              <a:ext cx="1260" cy="5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1,320</a:t>
              </a:r>
            </a:p>
          </p:txBody>
        </p:sp>
      </p:grpSp>
      <p:sp>
        <p:nvSpPr>
          <p:cNvPr id="26631" name="Rectangle 9"/>
          <p:cNvSpPr>
            <a:spLocks noChangeArrowheads="1"/>
          </p:cNvSpPr>
          <p:nvPr/>
        </p:nvSpPr>
        <p:spPr bwMode="auto">
          <a:xfrm>
            <a:off x="4346575" y="2559050"/>
            <a:ext cx="2000250"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tabLst>
                <a:tab pos="1147763" algn="dec"/>
              </a:tabLst>
            </a:pPr>
            <a:r>
              <a:rPr lang="en-US" sz="2500" dirty="0">
                <a:solidFill>
                  <a:srgbClr val="000000"/>
                </a:solidFill>
              </a:rPr>
              <a:t>	12,002</a:t>
            </a:r>
          </a:p>
        </p:txBody>
      </p:sp>
      <p:grpSp>
        <p:nvGrpSpPr>
          <p:cNvPr id="26632" name="Group 88"/>
          <p:cNvGrpSpPr>
            <a:grpSpLocks/>
          </p:cNvGrpSpPr>
          <p:nvPr/>
        </p:nvGrpSpPr>
        <p:grpSpPr bwMode="auto">
          <a:xfrm>
            <a:off x="1454150" y="1758950"/>
            <a:ext cx="6784975" cy="3998913"/>
            <a:chOff x="916" y="1108"/>
            <a:chExt cx="4274" cy="2519"/>
          </a:xfrm>
        </p:grpSpPr>
        <p:sp>
          <p:nvSpPr>
            <p:cNvPr id="26633" name="Rectangle 17"/>
            <p:cNvSpPr>
              <a:spLocks noChangeArrowheads="1"/>
            </p:cNvSpPr>
            <p:nvPr/>
          </p:nvSpPr>
          <p:spPr bwMode="auto">
            <a:xfrm>
              <a:off x="916" y="3123"/>
              <a:ext cx="182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Services</a:t>
              </a:r>
            </a:p>
          </p:txBody>
        </p:sp>
        <p:sp>
          <p:nvSpPr>
            <p:cNvPr id="26634" name="Rectangle 14"/>
            <p:cNvSpPr>
              <a:spLocks noChangeArrowheads="1"/>
            </p:cNvSpPr>
            <p:nvPr/>
          </p:nvSpPr>
          <p:spPr bwMode="auto">
            <a:xfrm>
              <a:off x="916" y="2619"/>
              <a:ext cx="182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Nondurables</a:t>
              </a:r>
            </a:p>
          </p:txBody>
        </p:sp>
        <p:sp>
          <p:nvSpPr>
            <p:cNvPr id="26635" name="Rectangle 11"/>
            <p:cNvSpPr>
              <a:spLocks noChangeArrowheads="1"/>
            </p:cNvSpPr>
            <p:nvPr/>
          </p:nvSpPr>
          <p:spPr bwMode="auto">
            <a:xfrm>
              <a:off x="916" y="2116"/>
              <a:ext cx="1822" cy="5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Durables</a:t>
              </a:r>
            </a:p>
          </p:txBody>
        </p:sp>
        <p:sp>
          <p:nvSpPr>
            <p:cNvPr id="26636" name="Rectangle 8"/>
            <p:cNvSpPr>
              <a:spLocks noChangeArrowheads="1"/>
            </p:cNvSpPr>
            <p:nvPr/>
          </p:nvSpPr>
          <p:spPr bwMode="auto">
            <a:xfrm>
              <a:off x="916" y="1612"/>
              <a:ext cx="182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a:solidFill>
                    <a:srgbClr val="000000"/>
                  </a:solidFill>
                </a:rPr>
                <a:t>Consumption</a:t>
              </a:r>
            </a:p>
          </p:txBody>
        </p:sp>
        <p:sp>
          <p:nvSpPr>
            <p:cNvPr id="26637" name="Rectangle 7"/>
            <p:cNvSpPr>
              <a:spLocks noChangeArrowheads="1"/>
            </p:cNvSpPr>
            <p:nvPr/>
          </p:nvSpPr>
          <p:spPr bwMode="auto">
            <a:xfrm>
              <a:off x="3998" y="1108"/>
              <a:ext cx="119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i="1">
                  <a:solidFill>
                    <a:srgbClr val="000000"/>
                  </a:solidFill>
                </a:rPr>
                <a:t>% of GDP</a:t>
              </a:r>
            </a:p>
          </p:txBody>
        </p:sp>
        <p:sp>
          <p:nvSpPr>
            <p:cNvPr id="26638" name="Rectangle 6"/>
            <p:cNvSpPr>
              <a:spLocks noChangeArrowheads="1"/>
            </p:cNvSpPr>
            <p:nvPr/>
          </p:nvSpPr>
          <p:spPr bwMode="auto">
            <a:xfrm>
              <a:off x="2738" y="1108"/>
              <a:ext cx="1260"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i="1">
                  <a:solidFill>
                    <a:srgbClr val="000000"/>
                  </a:solidFill>
                </a:rPr>
                <a:t>$ billions</a:t>
              </a:r>
            </a:p>
          </p:txBody>
        </p:sp>
        <p:sp>
          <p:nvSpPr>
            <p:cNvPr id="26639" name="Rectangle 5"/>
            <p:cNvSpPr>
              <a:spLocks noChangeArrowheads="1"/>
            </p:cNvSpPr>
            <p:nvPr/>
          </p:nvSpPr>
          <p:spPr bwMode="auto">
            <a:xfrm>
              <a:off x="916" y="1108"/>
              <a:ext cx="182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endParaRPr lang="en-US" sz="2500">
                <a:solidFill>
                  <a:srgbClr val="000000"/>
                </a:solidFill>
              </a:endParaRPr>
            </a:p>
          </p:txBody>
        </p:sp>
        <p:sp>
          <p:nvSpPr>
            <p:cNvPr id="26640" name="Line 20"/>
            <p:cNvSpPr>
              <a:spLocks noChangeShapeType="1"/>
            </p:cNvSpPr>
            <p:nvPr/>
          </p:nvSpPr>
          <p:spPr bwMode="auto">
            <a:xfrm>
              <a:off x="916" y="1108"/>
              <a:ext cx="4274" cy="0"/>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6641" name="Line 21"/>
            <p:cNvSpPr>
              <a:spLocks noChangeShapeType="1"/>
            </p:cNvSpPr>
            <p:nvPr/>
          </p:nvSpPr>
          <p:spPr bwMode="auto">
            <a:xfrm>
              <a:off x="916" y="1612"/>
              <a:ext cx="427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6642" name="Line 22"/>
            <p:cNvSpPr>
              <a:spLocks noChangeShapeType="1"/>
            </p:cNvSpPr>
            <p:nvPr/>
          </p:nvSpPr>
          <p:spPr bwMode="auto">
            <a:xfrm>
              <a:off x="916" y="2116"/>
              <a:ext cx="427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6643" name="Line 23"/>
            <p:cNvSpPr>
              <a:spLocks noChangeShapeType="1"/>
            </p:cNvSpPr>
            <p:nvPr/>
          </p:nvSpPr>
          <p:spPr bwMode="auto">
            <a:xfrm>
              <a:off x="916" y="2619"/>
              <a:ext cx="427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6644" name="Line 24"/>
            <p:cNvSpPr>
              <a:spLocks noChangeShapeType="1"/>
            </p:cNvSpPr>
            <p:nvPr/>
          </p:nvSpPr>
          <p:spPr bwMode="auto">
            <a:xfrm>
              <a:off x="916" y="3123"/>
              <a:ext cx="427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6645" name="Line 25"/>
            <p:cNvSpPr>
              <a:spLocks noChangeShapeType="1"/>
            </p:cNvSpPr>
            <p:nvPr/>
          </p:nvSpPr>
          <p:spPr bwMode="auto">
            <a:xfrm>
              <a:off x="916" y="3627"/>
              <a:ext cx="4274" cy="0"/>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6646" name="Line 26"/>
            <p:cNvSpPr>
              <a:spLocks noChangeShapeType="1"/>
            </p:cNvSpPr>
            <p:nvPr/>
          </p:nvSpPr>
          <p:spPr bwMode="auto">
            <a:xfrm>
              <a:off x="916" y="1108"/>
              <a:ext cx="0" cy="2519"/>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6647" name="Line 27"/>
            <p:cNvSpPr>
              <a:spLocks noChangeShapeType="1"/>
            </p:cNvSpPr>
            <p:nvPr/>
          </p:nvSpPr>
          <p:spPr bwMode="auto">
            <a:xfrm>
              <a:off x="2738" y="1108"/>
              <a:ext cx="0" cy="251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6648" name="Line 28"/>
            <p:cNvSpPr>
              <a:spLocks noChangeShapeType="1"/>
            </p:cNvSpPr>
            <p:nvPr/>
          </p:nvSpPr>
          <p:spPr bwMode="auto">
            <a:xfrm>
              <a:off x="3998" y="1108"/>
              <a:ext cx="0" cy="251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6649" name="Line 29"/>
            <p:cNvSpPr>
              <a:spLocks noChangeShapeType="1"/>
            </p:cNvSpPr>
            <p:nvPr/>
          </p:nvSpPr>
          <p:spPr bwMode="auto">
            <a:xfrm>
              <a:off x="5190" y="1108"/>
              <a:ext cx="0" cy="2519"/>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grpSp>
    </p:spTree>
    <p:extLst>
      <p:ext uri="{BB962C8B-B14F-4D97-AF65-F5344CB8AC3E}">
        <p14:creationId xmlns:p14="http://schemas.microsoft.com/office/powerpoint/2010/main" val="39838196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Investment (I)</a:t>
            </a:r>
          </a:p>
        </p:txBody>
      </p:sp>
      <p:sp>
        <p:nvSpPr>
          <p:cNvPr id="27651" name="Rectangle 3"/>
          <p:cNvSpPr>
            <a:spLocks noGrp="1" noChangeArrowheads="1"/>
          </p:cNvSpPr>
          <p:nvPr>
            <p:ph type="body" idx="1"/>
          </p:nvPr>
        </p:nvSpPr>
        <p:spPr>
          <a:xfrm>
            <a:off x="476250" y="1139825"/>
            <a:ext cx="8210550" cy="4986338"/>
          </a:xfrm>
        </p:spPr>
        <p:txBody>
          <a:bodyPr/>
          <a:lstStyle/>
          <a:p>
            <a:pPr eaLnBrk="1" hangingPunct="1"/>
            <a:r>
              <a:rPr lang="en-US" dirty="0"/>
              <a:t>Spending on capital, a physical asset used in future production </a:t>
            </a:r>
          </a:p>
          <a:p>
            <a:pPr eaLnBrk="1" hangingPunct="1"/>
            <a:r>
              <a:rPr lang="en-US" dirty="0"/>
              <a:t>Includes:</a:t>
            </a:r>
          </a:p>
          <a:p>
            <a:pPr lvl="1" eaLnBrk="1" hangingPunct="1"/>
            <a:r>
              <a:rPr lang="en-US" b="1" i="1" dirty="0">
                <a:solidFill>
                  <a:srgbClr val="CC0000"/>
                </a:solidFill>
              </a:rPr>
              <a:t>Business fixed investment</a:t>
            </a:r>
            <a:br>
              <a:rPr lang="en-US" dirty="0"/>
            </a:br>
            <a:r>
              <a:rPr lang="en-US" dirty="0"/>
              <a:t>Spending on plant and equipment</a:t>
            </a:r>
          </a:p>
          <a:p>
            <a:pPr lvl="1" eaLnBrk="1" hangingPunct="1"/>
            <a:r>
              <a:rPr lang="en-US" b="1" i="1" dirty="0">
                <a:solidFill>
                  <a:srgbClr val="CC0000"/>
                </a:solidFill>
              </a:rPr>
              <a:t>Residential fixed investment</a:t>
            </a:r>
            <a:br>
              <a:rPr lang="en-US" dirty="0"/>
            </a:br>
            <a:r>
              <a:rPr lang="en-US" dirty="0"/>
              <a:t>Spending by consumers and landlords on housing units </a:t>
            </a:r>
          </a:p>
          <a:p>
            <a:pPr lvl="1" eaLnBrk="1" hangingPunct="1"/>
            <a:r>
              <a:rPr lang="en-US" b="1" i="1" dirty="0">
                <a:solidFill>
                  <a:srgbClr val="CC0000"/>
                </a:solidFill>
              </a:rPr>
              <a:t>Inventory investment</a:t>
            </a:r>
            <a:br>
              <a:rPr lang="en-US" dirty="0"/>
            </a:br>
            <a:r>
              <a:rPr lang="en-US" dirty="0"/>
              <a:t>The change in the value of all firms’ inventories</a:t>
            </a:r>
          </a:p>
        </p:txBody>
      </p:sp>
    </p:spTree>
    <p:extLst>
      <p:ext uri="{BB962C8B-B14F-4D97-AF65-F5344CB8AC3E}">
        <p14:creationId xmlns:p14="http://schemas.microsoft.com/office/powerpoint/2010/main" val="3182978516"/>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457325" y="1758950"/>
            <a:ext cx="6775450" cy="3995738"/>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00"/>
              </a:solidFill>
            </a:endParaRPr>
          </a:p>
        </p:txBody>
      </p:sp>
      <p:sp>
        <p:nvSpPr>
          <p:cNvPr id="28675" name="Rectangle 3"/>
          <p:cNvSpPr>
            <a:spLocks noGrp="1" noChangeArrowheads="1"/>
          </p:cNvSpPr>
          <p:nvPr>
            <p:ph type="title" idx="4294967295"/>
          </p:nvPr>
        </p:nvSpPr>
        <p:spPr>
          <a:xfrm>
            <a:off x="419100" y="236538"/>
            <a:ext cx="8302625" cy="1195387"/>
          </a:xfrm>
        </p:spPr>
        <p:txBody>
          <a:bodyPr/>
          <a:lstStyle/>
          <a:p>
            <a:pPr eaLnBrk="1" hangingPunct="1"/>
            <a:r>
              <a:rPr lang="en-US" dirty="0"/>
              <a:t>U.S. Investment, 2014</a:t>
            </a:r>
          </a:p>
        </p:txBody>
      </p:sp>
      <p:grpSp>
        <p:nvGrpSpPr>
          <p:cNvPr id="2" name="Group 4"/>
          <p:cNvGrpSpPr>
            <a:grpSpLocks/>
          </p:cNvGrpSpPr>
          <p:nvPr/>
        </p:nvGrpSpPr>
        <p:grpSpPr bwMode="auto">
          <a:xfrm>
            <a:off x="6346825" y="3359150"/>
            <a:ext cx="1892300" cy="2398713"/>
            <a:chOff x="3998" y="2116"/>
            <a:chExt cx="1192" cy="1511"/>
          </a:xfrm>
        </p:grpSpPr>
        <p:sp>
          <p:nvSpPr>
            <p:cNvPr id="28701" name="Rectangle 5"/>
            <p:cNvSpPr>
              <a:spLocks noChangeArrowheads="1"/>
            </p:cNvSpPr>
            <p:nvPr/>
          </p:nvSpPr>
          <p:spPr bwMode="auto">
            <a:xfrm>
              <a:off x="3998" y="3123"/>
              <a:ext cx="119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0.5</a:t>
              </a:r>
            </a:p>
          </p:txBody>
        </p:sp>
        <p:sp>
          <p:nvSpPr>
            <p:cNvPr id="28702" name="Rectangle 6"/>
            <p:cNvSpPr>
              <a:spLocks noChangeArrowheads="1"/>
            </p:cNvSpPr>
            <p:nvPr/>
          </p:nvSpPr>
          <p:spPr bwMode="auto">
            <a:xfrm>
              <a:off x="3998" y="2619"/>
              <a:ext cx="119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3.2</a:t>
              </a:r>
            </a:p>
          </p:txBody>
        </p:sp>
        <p:sp>
          <p:nvSpPr>
            <p:cNvPr id="28703" name="Rectangle 7"/>
            <p:cNvSpPr>
              <a:spLocks noChangeArrowheads="1"/>
            </p:cNvSpPr>
            <p:nvPr/>
          </p:nvSpPr>
          <p:spPr bwMode="auto">
            <a:xfrm>
              <a:off x="3998" y="2116"/>
              <a:ext cx="1192" cy="5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12.8</a:t>
              </a:r>
            </a:p>
          </p:txBody>
        </p:sp>
      </p:grpSp>
      <p:sp>
        <p:nvSpPr>
          <p:cNvPr id="28677" name="Rectangle 8"/>
          <p:cNvSpPr>
            <a:spLocks noChangeArrowheads="1"/>
          </p:cNvSpPr>
          <p:nvPr/>
        </p:nvSpPr>
        <p:spPr bwMode="auto">
          <a:xfrm>
            <a:off x="6346825" y="2559050"/>
            <a:ext cx="1892300"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796925" algn="dec"/>
              </a:tabLst>
            </a:pPr>
            <a:r>
              <a:rPr lang="en-US" sz="2500" dirty="0">
                <a:solidFill>
                  <a:srgbClr val="000000"/>
                </a:solidFill>
              </a:rPr>
              <a:t>	16.5</a:t>
            </a:r>
          </a:p>
        </p:txBody>
      </p:sp>
      <p:grpSp>
        <p:nvGrpSpPr>
          <p:cNvPr id="3" name="Group 9"/>
          <p:cNvGrpSpPr>
            <a:grpSpLocks/>
          </p:cNvGrpSpPr>
          <p:nvPr/>
        </p:nvGrpSpPr>
        <p:grpSpPr bwMode="auto">
          <a:xfrm>
            <a:off x="4346575" y="3359150"/>
            <a:ext cx="2000250" cy="2398713"/>
            <a:chOff x="2738" y="2116"/>
            <a:chExt cx="1260" cy="1511"/>
          </a:xfrm>
        </p:grpSpPr>
        <p:sp>
          <p:nvSpPr>
            <p:cNvPr id="28698" name="Rectangle 10"/>
            <p:cNvSpPr>
              <a:spLocks noChangeArrowheads="1"/>
            </p:cNvSpPr>
            <p:nvPr/>
          </p:nvSpPr>
          <p:spPr bwMode="auto">
            <a:xfrm>
              <a:off x="2738" y="3123"/>
              <a:ext cx="1260"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94</a:t>
              </a:r>
            </a:p>
          </p:txBody>
        </p:sp>
        <p:sp>
          <p:nvSpPr>
            <p:cNvPr id="28699" name="Rectangle 11"/>
            <p:cNvSpPr>
              <a:spLocks noChangeArrowheads="1"/>
            </p:cNvSpPr>
            <p:nvPr/>
          </p:nvSpPr>
          <p:spPr bwMode="auto">
            <a:xfrm>
              <a:off x="2738" y="2619"/>
              <a:ext cx="1260"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566</a:t>
              </a:r>
            </a:p>
          </p:txBody>
        </p:sp>
        <p:sp>
          <p:nvSpPr>
            <p:cNvPr id="28700" name="Rectangle 12"/>
            <p:cNvSpPr>
              <a:spLocks noChangeArrowheads="1"/>
            </p:cNvSpPr>
            <p:nvPr/>
          </p:nvSpPr>
          <p:spPr bwMode="auto">
            <a:xfrm>
              <a:off x="2738" y="2116"/>
              <a:ext cx="1260" cy="5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2,244</a:t>
              </a:r>
            </a:p>
          </p:txBody>
        </p:sp>
      </p:grpSp>
      <p:sp>
        <p:nvSpPr>
          <p:cNvPr id="28679" name="Rectangle 13"/>
          <p:cNvSpPr>
            <a:spLocks noChangeArrowheads="1"/>
          </p:cNvSpPr>
          <p:nvPr/>
        </p:nvSpPr>
        <p:spPr bwMode="auto">
          <a:xfrm>
            <a:off x="4346575" y="2559050"/>
            <a:ext cx="2000250" cy="800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147763" algn="dec"/>
              </a:tabLst>
            </a:pPr>
            <a:r>
              <a:rPr lang="en-US" sz="2500" dirty="0">
                <a:solidFill>
                  <a:srgbClr val="000000"/>
                </a:solidFill>
              </a:rPr>
              <a:t>	2,905</a:t>
            </a:r>
          </a:p>
        </p:txBody>
      </p:sp>
      <p:grpSp>
        <p:nvGrpSpPr>
          <p:cNvPr id="28680" name="Group 14"/>
          <p:cNvGrpSpPr>
            <a:grpSpLocks/>
          </p:cNvGrpSpPr>
          <p:nvPr/>
        </p:nvGrpSpPr>
        <p:grpSpPr bwMode="auto">
          <a:xfrm>
            <a:off x="1454150" y="1758950"/>
            <a:ext cx="6784975" cy="3998913"/>
            <a:chOff x="916" y="1108"/>
            <a:chExt cx="4274" cy="2519"/>
          </a:xfrm>
        </p:grpSpPr>
        <p:sp>
          <p:nvSpPr>
            <p:cNvPr id="28681" name="Rectangle 15"/>
            <p:cNvSpPr>
              <a:spLocks noChangeArrowheads="1"/>
            </p:cNvSpPr>
            <p:nvPr/>
          </p:nvSpPr>
          <p:spPr bwMode="auto">
            <a:xfrm>
              <a:off x="916" y="3123"/>
              <a:ext cx="182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Inventory</a:t>
              </a:r>
            </a:p>
          </p:txBody>
        </p:sp>
        <p:sp>
          <p:nvSpPr>
            <p:cNvPr id="28682" name="Rectangle 16"/>
            <p:cNvSpPr>
              <a:spLocks noChangeArrowheads="1"/>
            </p:cNvSpPr>
            <p:nvPr/>
          </p:nvSpPr>
          <p:spPr bwMode="auto">
            <a:xfrm>
              <a:off x="916" y="2619"/>
              <a:ext cx="182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Residential</a:t>
              </a:r>
            </a:p>
          </p:txBody>
        </p:sp>
        <p:sp>
          <p:nvSpPr>
            <p:cNvPr id="28683" name="Rectangle 17"/>
            <p:cNvSpPr>
              <a:spLocks noChangeArrowheads="1"/>
            </p:cNvSpPr>
            <p:nvPr/>
          </p:nvSpPr>
          <p:spPr bwMode="auto">
            <a:xfrm>
              <a:off x="916" y="2116"/>
              <a:ext cx="1822" cy="5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Business fixed</a:t>
              </a:r>
            </a:p>
          </p:txBody>
        </p:sp>
        <p:sp>
          <p:nvSpPr>
            <p:cNvPr id="28684" name="Rectangle 18"/>
            <p:cNvSpPr>
              <a:spLocks noChangeArrowheads="1"/>
            </p:cNvSpPr>
            <p:nvPr/>
          </p:nvSpPr>
          <p:spPr bwMode="auto">
            <a:xfrm>
              <a:off x="916" y="1612"/>
              <a:ext cx="182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a:solidFill>
                    <a:srgbClr val="000000"/>
                  </a:solidFill>
                </a:rPr>
                <a:t>   Investment</a:t>
              </a:r>
            </a:p>
          </p:txBody>
        </p:sp>
        <p:sp>
          <p:nvSpPr>
            <p:cNvPr id="28685" name="Rectangle 19"/>
            <p:cNvSpPr>
              <a:spLocks noChangeArrowheads="1"/>
            </p:cNvSpPr>
            <p:nvPr/>
          </p:nvSpPr>
          <p:spPr bwMode="auto">
            <a:xfrm>
              <a:off x="3998" y="1108"/>
              <a:ext cx="119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i="1">
                  <a:solidFill>
                    <a:srgbClr val="000000"/>
                  </a:solidFill>
                </a:rPr>
                <a:t>% of GDP</a:t>
              </a:r>
            </a:p>
          </p:txBody>
        </p:sp>
        <p:sp>
          <p:nvSpPr>
            <p:cNvPr id="28686" name="Rectangle 20"/>
            <p:cNvSpPr>
              <a:spLocks noChangeArrowheads="1"/>
            </p:cNvSpPr>
            <p:nvPr/>
          </p:nvSpPr>
          <p:spPr bwMode="auto">
            <a:xfrm>
              <a:off x="2738" y="1108"/>
              <a:ext cx="1260"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i="1">
                  <a:solidFill>
                    <a:srgbClr val="000000"/>
                  </a:solidFill>
                </a:rPr>
                <a:t>$ billions</a:t>
              </a:r>
            </a:p>
          </p:txBody>
        </p:sp>
        <p:sp>
          <p:nvSpPr>
            <p:cNvPr id="28687" name="Rectangle 21"/>
            <p:cNvSpPr>
              <a:spLocks noChangeArrowheads="1"/>
            </p:cNvSpPr>
            <p:nvPr/>
          </p:nvSpPr>
          <p:spPr bwMode="auto">
            <a:xfrm>
              <a:off x="916" y="1108"/>
              <a:ext cx="1822" cy="5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endParaRPr lang="en-US" sz="2500">
                <a:solidFill>
                  <a:srgbClr val="000000"/>
                </a:solidFill>
              </a:endParaRPr>
            </a:p>
          </p:txBody>
        </p:sp>
        <p:sp>
          <p:nvSpPr>
            <p:cNvPr id="28688" name="Line 22"/>
            <p:cNvSpPr>
              <a:spLocks noChangeShapeType="1"/>
            </p:cNvSpPr>
            <p:nvPr/>
          </p:nvSpPr>
          <p:spPr bwMode="auto">
            <a:xfrm>
              <a:off x="916" y="1108"/>
              <a:ext cx="4274" cy="0"/>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8689" name="Line 23"/>
            <p:cNvSpPr>
              <a:spLocks noChangeShapeType="1"/>
            </p:cNvSpPr>
            <p:nvPr/>
          </p:nvSpPr>
          <p:spPr bwMode="auto">
            <a:xfrm>
              <a:off x="916" y="1612"/>
              <a:ext cx="427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8690" name="Line 24"/>
            <p:cNvSpPr>
              <a:spLocks noChangeShapeType="1"/>
            </p:cNvSpPr>
            <p:nvPr/>
          </p:nvSpPr>
          <p:spPr bwMode="auto">
            <a:xfrm>
              <a:off x="916" y="2116"/>
              <a:ext cx="427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8691" name="Line 25"/>
            <p:cNvSpPr>
              <a:spLocks noChangeShapeType="1"/>
            </p:cNvSpPr>
            <p:nvPr/>
          </p:nvSpPr>
          <p:spPr bwMode="auto">
            <a:xfrm>
              <a:off x="916" y="2619"/>
              <a:ext cx="427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8692" name="Line 26"/>
            <p:cNvSpPr>
              <a:spLocks noChangeShapeType="1"/>
            </p:cNvSpPr>
            <p:nvPr/>
          </p:nvSpPr>
          <p:spPr bwMode="auto">
            <a:xfrm>
              <a:off x="916" y="3123"/>
              <a:ext cx="4274"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8693" name="Line 27"/>
            <p:cNvSpPr>
              <a:spLocks noChangeShapeType="1"/>
            </p:cNvSpPr>
            <p:nvPr/>
          </p:nvSpPr>
          <p:spPr bwMode="auto">
            <a:xfrm>
              <a:off x="916" y="3627"/>
              <a:ext cx="4274" cy="0"/>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8694" name="Line 28"/>
            <p:cNvSpPr>
              <a:spLocks noChangeShapeType="1"/>
            </p:cNvSpPr>
            <p:nvPr/>
          </p:nvSpPr>
          <p:spPr bwMode="auto">
            <a:xfrm>
              <a:off x="916" y="1108"/>
              <a:ext cx="0" cy="2519"/>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8695" name="Line 29"/>
            <p:cNvSpPr>
              <a:spLocks noChangeShapeType="1"/>
            </p:cNvSpPr>
            <p:nvPr/>
          </p:nvSpPr>
          <p:spPr bwMode="auto">
            <a:xfrm>
              <a:off x="2738" y="1108"/>
              <a:ext cx="0" cy="251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8696" name="Line 30"/>
            <p:cNvSpPr>
              <a:spLocks noChangeShapeType="1"/>
            </p:cNvSpPr>
            <p:nvPr/>
          </p:nvSpPr>
          <p:spPr bwMode="auto">
            <a:xfrm>
              <a:off x="3998" y="1108"/>
              <a:ext cx="0" cy="2519"/>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28697" name="Line 31"/>
            <p:cNvSpPr>
              <a:spLocks noChangeShapeType="1"/>
            </p:cNvSpPr>
            <p:nvPr/>
          </p:nvSpPr>
          <p:spPr bwMode="auto">
            <a:xfrm>
              <a:off x="5190" y="1108"/>
              <a:ext cx="0" cy="2519"/>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grpSp>
    </p:spTree>
    <p:extLst>
      <p:ext uri="{BB962C8B-B14F-4D97-AF65-F5344CB8AC3E}">
        <p14:creationId xmlns:p14="http://schemas.microsoft.com/office/powerpoint/2010/main" val="36617087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t>Investment vs. capital</a:t>
            </a:r>
          </a:p>
        </p:txBody>
      </p:sp>
      <p:sp>
        <p:nvSpPr>
          <p:cNvPr id="29699" name="Rectangle 3"/>
          <p:cNvSpPr>
            <a:spLocks noGrp="1" noChangeArrowheads="1"/>
          </p:cNvSpPr>
          <p:nvPr>
            <p:ph idx="1"/>
          </p:nvPr>
        </p:nvSpPr>
        <p:spPr/>
        <p:txBody>
          <a:bodyPr/>
          <a:lstStyle/>
          <a:p>
            <a:pPr marL="0" indent="0" eaLnBrk="1" hangingPunct="1">
              <a:spcBef>
                <a:spcPct val="50000"/>
              </a:spcBef>
              <a:buFont typeface="Wingdings" pitchFamily="2" charset="2"/>
              <a:buNone/>
            </a:pPr>
            <a:r>
              <a:rPr lang="en-US" dirty="0"/>
              <a:t>Note: Investment is spending on new capital.</a:t>
            </a:r>
          </a:p>
          <a:p>
            <a:pPr marL="0" indent="0" eaLnBrk="1" hangingPunct="1">
              <a:spcBef>
                <a:spcPct val="50000"/>
              </a:spcBef>
              <a:buFont typeface="Wingdings" pitchFamily="2" charset="2"/>
              <a:buNone/>
            </a:pPr>
            <a:r>
              <a:rPr lang="en-US" dirty="0"/>
              <a:t>Example </a:t>
            </a:r>
            <a:r>
              <a:rPr lang="en-US" sz="2400" i="1" dirty="0"/>
              <a:t>(assumes no depreciation)</a:t>
            </a:r>
            <a:r>
              <a:rPr lang="en-US" dirty="0"/>
              <a:t>: </a:t>
            </a:r>
          </a:p>
          <a:p>
            <a:pPr marL="692150" lvl="1" indent="-290513" eaLnBrk="1" hangingPunct="1">
              <a:spcBef>
                <a:spcPct val="30000"/>
              </a:spcBef>
              <a:buClr>
                <a:srgbClr val="996633"/>
              </a:buClr>
              <a:buSzTx/>
            </a:pPr>
            <a:r>
              <a:rPr lang="en-US" sz="2800" dirty="0"/>
              <a:t>1/1/2016: </a:t>
            </a:r>
            <a:br>
              <a:rPr lang="en-US" sz="2800" dirty="0"/>
            </a:br>
            <a:r>
              <a:rPr lang="en-US" sz="2800" dirty="0"/>
              <a:t>Economy has $10 trillion worth of capital</a:t>
            </a:r>
          </a:p>
          <a:p>
            <a:pPr marL="692150" lvl="1" indent="-290513" eaLnBrk="1" hangingPunct="1">
              <a:spcBef>
                <a:spcPct val="50000"/>
              </a:spcBef>
              <a:buClr>
                <a:srgbClr val="996633"/>
              </a:buClr>
              <a:buSzTx/>
            </a:pPr>
            <a:r>
              <a:rPr lang="en-US" sz="2800" dirty="0"/>
              <a:t>During 2016:</a:t>
            </a:r>
            <a:br>
              <a:rPr lang="en-US" sz="2800" dirty="0"/>
            </a:br>
            <a:r>
              <a:rPr lang="en-US" sz="2800" dirty="0"/>
              <a:t>Investment = $2 trillion</a:t>
            </a:r>
          </a:p>
          <a:p>
            <a:pPr marL="692150" lvl="1" indent="-290513" eaLnBrk="1" hangingPunct="1">
              <a:spcBef>
                <a:spcPct val="50000"/>
              </a:spcBef>
              <a:buClr>
                <a:srgbClr val="996633"/>
              </a:buClr>
              <a:buSzTx/>
            </a:pPr>
            <a:r>
              <a:rPr lang="en-US" sz="2800" dirty="0"/>
              <a:t>1/1/2017: </a:t>
            </a:r>
            <a:br>
              <a:rPr lang="en-US" sz="2800" dirty="0"/>
            </a:br>
            <a:r>
              <a:rPr lang="en-US" sz="2800" dirty="0"/>
              <a:t>Economy will have $12 trillion worth of capital</a:t>
            </a:r>
          </a:p>
        </p:txBody>
      </p:sp>
    </p:spTree>
    <p:extLst>
      <p:ext uri="{BB962C8B-B14F-4D97-AF65-F5344CB8AC3E}">
        <p14:creationId xmlns:p14="http://schemas.microsoft.com/office/powerpoint/2010/main" val="333650173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579563" y="236538"/>
            <a:ext cx="4057650" cy="1195387"/>
          </a:xfrm>
        </p:spPr>
        <p:txBody>
          <a:bodyPr/>
          <a:lstStyle/>
          <a:p>
            <a:pPr eaLnBrk="1" hangingPunct="1"/>
            <a:r>
              <a:rPr lang="en-US" dirty="0"/>
              <a:t>Stocks vs. Flows</a:t>
            </a:r>
          </a:p>
        </p:txBody>
      </p:sp>
      <p:sp>
        <p:nvSpPr>
          <p:cNvPr id="53251" name="Rectangle 3"/>
          <p:cNvSpPr>
            <a:spLocks noGrp="1" noChangeArrowheads="1"/>
          </p:cNvSpPr>
          <p:nvPr>
            <p:ph type="body" idx="1"/>
          </p:nvPr>
        </p:nvSpPr>
        <p:spPr>
          <a:xfrm>
            <a:off x="581025" y="4795838"/>
            <a:ext cx="8289925" cy="1066800"/>
          </a:xfrm>
          <a:noFill/>
        </p:spPr>
        <p:txBody>
          <a:bodyPr/>
          <a:lstStyle/>
          <a:p>
            <a:pPr marL="0" indent="0" eaLnBrk="1" hangingPunct="1">
              <a:spcBef>
                <a:spcPct val="10000"/>
              </a:spcBef>
              <a:buFont typeface="Wingdings" pitchFamily="2" charset="2"/>
              <a:buNone/>
            </a:pPr>
            <a:r>
              <a:rPr lang="en-US" sz="2700" dirty="0"/>
              <a:t>A </a:t>
            </a:r>
            <a:r>
              <a:rPr lang="en-US" sz="2700" b="1" dirty="0">
                <a:solidFill>
                  <a:srgbClr val="FF0000"/>
                </a:solidFill>
              </a:rPr>
              <a:t>flow</a:t>
            </a:r>
            <a:r>
              <a:rPr lang="en-US" sz="2700" dirty="0"/>
              <a:t> is a quantity measured per unit of time. </a:t>
            </a:r>
          </a:p>
          <a:p>
            <a:pPr marL="0" indent="0" eaLnBrk="1" hangingPunct="1">
              <a:spcBef>
                <a:spcPct val="10000"/>
              </a:spcBef>
              <a:buFont typeface="Wingdings" pitchFamily="2" charset="2"/>
              <a:buNone/>
            </a:pPr>
            <a:r>
              <a:rPr lang="en-US" sz="2700" i="1" dirty="0"/>
              <a:t>E.g.</a:t>
            </a:r>
            <a:r>
              <a:rPr lang="en-US" sz="2700" dirty="0"/>
              <a:t>, “U.S. investment was $2 trillion during 2016.”</a:t>
            </a:r>
          </a:p>
        </p:txBody>
      </p:sp>
      <p:grpSp>
        <p:nvGrpSpPr>
          <p:cNvPr id="2" name="Group 4"/>
          <p:cNvGrpSpPr>
            <a:grpSpLocks/>
          </p:cNvGrpSpPr>
          <p:nvPr/>
        </p:nvGrpSpPr>
        <p:grpSpPr bwMode="auto">
          <a:xfrm>
            <a:off x="4316413" y="1382713"/>
            <a:ext cx="4348162" cy="2200275"/>
            <a:chOff x="2448" y="576"/>
            <a:chExt cx="3024" cy="1618"/>
          </a:xfrm>
        </p:grpSpPr>
        <p:grpSp>
          <p:nvGrpSpPr>
            <p:cNvPr id="30748" name="Group 5"/>
            <p:cNvGrpSpPr>
              <a:grpSpLocks/>
            </p:cNvGrpSpPr>
            <p:nvPr/>
          </p:nvGrpSpPr>
          <p:grpSpPr bwMode="auto">
            <a:xfrm>
              <a:off x="2448" y="576"/>
              <a:ext cx="3024" cy="1618"/>
              <a:chOff x="2448" y="576"/>
              <a:chExt cx="3024" cy="1618"/>
            </a:xfrm>
          </p:grpSpPr>
          <p:sp>
            <p:nvSpPr>
              <p:cNvPr id="30766" name="Rectangle 6"/>
              <p:cNvSpPr>
                <a:spLocks noChangeArrowheads="1"/>
              </p:cNvSpPr>
              <p:nvPr/>
            </p:nvSpPr>
            <p:spPr bwMode="auto">
              <a:xfrm>
                <a:off x="2448" y="576"/>
                <a:ext cx="3024" cy="1618"/>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nvGrpSpPr>
              <p:cNvPr id="30767" name="Group 7"/>
              <p:cNvGrpSpPr>
                <a:grpSpLocks/>
              </p:cNvGrpSpPr>
              <p:nvPr/>
            </p:nvGrpSpPr>
            <p:grpSpPr bwMode="auto">
              <a:xfrm>
                <a:off x="2466" y="611"/>
                <a:ext cx="2988" cy="1565"/>
                <a:chOff x="2466" y="611"/>
                <a:chExt cx="2988" cy="1565"/>
              </a:xfrm>
            </p:grpSpPr>
            <p:grpSp>
              <p:nvGrpSpPr>
                <p:cNvPr id="30768" name="Group 8"/>
                <p:cNvGrpSpPr>
                  <a:grpSpLocks/>
                </p:cNvGrpSpPr>
                <p:nvPr/>
              </p:nvGrpSpPr>
              <p:grpSpPr bwMode="auto">
                <a:xfrm>
                  <a:off x="2518" y="1051"/>
                  <a:ext cx="2936" cy="1125"/>
                  <a:chOff x="2518" y="1051"/>
                  <a:chExt cx="2936" cy="1125"/>
                </a:xfrm>
              </p:grpSpPr>
              <p:sp>
                <p:nvSpPr>
                  <p:cNvPr id="30775" name="Freeform 9"/>
                  <p:cNvSpPr>
                    <a:spLocks/>
                  </p:cNvSpPr>
                  <p:nvPr/>
                </p:nvSpPr>
                <p:spPr bwMode="auto">
                  <a:xfrm>
                    <a:off x="2518" y="1051"/>
                    <a:ext cx="2936" cy="1125"/>
                  </a:xfrm>
                  <a:custGeom>
                    <a:avLst/>
                    <a:gdLst>
                      <a:gd name="T0" fmla="*/ 2936 w 2936"/>
                      <a:gd name="T1" fmla="*/ 334 h 1125"/>
                      <a:gd name="T2" fmla="*/ 2919 w 2936"/>
                      <a:gd name="T3" fmla="*/ 228 h 1125"/>
                      <a:gd name="T4" fmla="*/ 2866 w 2936"/>
                      <a:gd name="T5" fmla="*/ 141 h 1125"/>
                      <a:gd name="T6" fmla="*/ 2796 w 2936"/>
                      <a:gd name="T7" fmla="*/ 70 h 1125"/>
                      <a:gd name="T8" fmla="*/ 2708 w 2936"/>
                      <a:gd name="T9" fmla="*/ 17 h 1125"/>
                      <a:gd name="T10" fmla="*/ 2602 w 2936"/>
                      <a:gd name="T11" fmla="*/ 0 h 1125"/>
                      <a:gd name="T12" fmla="*/ 1846 w 2936"/>
                      <a:gd name="T13" fmla="*/ 0 h 1125"/>
                      <a:gd name="T14" fmla="*/ 1090 w 2936"/>
                      <a:gd name="T15" fmla="*/ 0 h 1125"/>
                      <a:gd name="T16" fmla="*/ 317 w 2936"/>
                      <a:gd name="T17" fmla="*/ 0 h 1125"/>
                      <a:gd name="T18" fmla="*/ 211 w 2936"/>
                      <a:gd name="T19" fmla="*/ 17 h 1125"/>
                      <a:gd name="T20" fmla="*/ 123 w 2936"/>
                      <a:gd name="T21" fmla="*/ 70 h 1125"/>
                      <a:gd name="T22" fmla="*/ 53 w 2936"/>
                      <a:gd name="T23" fmla="*/ 141 h 1125"/>
                      <a:gd name="T24" fmla="*/ 18 w 2936"/>
                      <a:gd name="T25" fmla="*/ 228 h 1125"/>
                      <a:gd name="T26" fmla="*/ 0 w 2936"/>
                      <a:gd name="T27" fmla="*/ 334 h 1125"/>
                      <a:gd name="T28" fmla="*/ 18 w 2936"/>
                      <a:gd name="T29" fmla="*/ 422 h 1125"/>
                      <a:gd name="T30" fmla="*/ 53 w 2936"/>
                      <a:gd name="T31" fmla="*/ 527 h 1125"/>
                      <a:gd name="T32" fmla="*/ 123 w 2936"/>
                      <a:gd name="T33" fmla="*/ 598 h 1125"/>
                      <a:gd name="T34" fmla="*/ 211 w 2936"/>
                      <a:gd name="T35" fmla="*/ 633 h 1125"/>
                      <a:gd name="T36" fmla="*/ 317 w 2936"/>
                      <a:gd name="T37" fmla="*/ 651 h 1125"/>
                      <a:gd name="T38" fmla="*/ 282 w 2936"/>
                      <a:gd name="T39" fmla="*/ 651 h 1125"/>
                      <a:gd name="T40" fmla="*/ 598 w 2936"/>
                      <a:gd name="T41" fmla="*/ 1055 h 1125"/>
                      <a:gd name="T42" fmla="*/ 668 w 2936"/>
                      <a:gd name="T43" fmla="*/ 1090 h 1125"/>
                      <a:gd name="T44" fmla="*/ 721 w 2936"/>
                      <a:gd name="T45" fmla="*/ 1125 h 1125"/>
                      <a:gd name="T46" fmla="*/ 756 w 2936"/>
                      <a:gd name="T47" fmla="*/ 1125 h 1125"/>
                      <a:gd name="T48" fmla="*/ 1495 w 2936"/>
                      <a:gd name="T49" fmla="*/ 1125 h 1125"/>
                      <a:gd name="T50" fmla="*/ 2233 w 2936"/>
                      <a:gd name="T51" fmla="*/ 1125 h 1125"/>
                      <a:gd name="T52" fmla="*/ 2303 w 2936"/>
                      <a:gd name="T53" fmla="*/ 1125 h 1125"/>
                      <a:gd name="T54" fmla="*/ 2356 w 2936"/>
                      <a:gd name="T55" fmla="*/ 1090 h 1125"/>
                      <a:gd name="T56" fmla="*/ 2409 w 2936"/>
                      <a:gd name="T57" fmla="*/ 1055 h 1125"/>
                      <a:gd name="T58" fmla="*/ 2725 w 2936"/>
                      <a:gd name="T59" fmla="*/ 651 h 1125"/>
                      <a:gd name="T60" fmla="*/ 2813 w 2936"/>
                      <a:gd name="T61" fmla="*/ 615 h 1125"/>
                      <a:gd name="T62" fmla="*/ 2884 w 2936"/>
                      <a:gd name="T63" fmla="*/ 545 h 1125"/>
                      <a:gd name="T64" fmla="*/ 2919 w 2936"/>
                      <a:gd name="T65" fmla="*/ 440 h 1125"/>
                      <a:gd name="T66" fmla="*/ 2936 w 2936"/>
                      <a:gd name="T67" fmla="*/ 334 h 1125"/>
                      <a:gd name="T68" fmla="*/ 2936 w 2936"/>
                      <a:gd name="T69" fmla="*/ 334 h 112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36"/>
                      <a:gd name="T106" fmla="*/ 0 h 1125"/>
                      <a:gd name="T107" fmla="*/ 2936 w 2936"/>
                      <a:gd name="T108" fmla="*/ 1125 h 112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36" h="1125">
                        <a:moveTo>
                          <a:pt x="2936" y="334"/>
                        </a:moveTo>
                        <a:lnTo>
                          <a:pt x="2919" y="228"/>
                        </a:lnTo>
                        <a:lnTo>
                          <a:pt x="2866" y="141"/>
                        </a:lnTo>
                        <a:lnTo>
                          <a:pt x="2796" y="70"/>
                        </a:lnTo>
                        <a:lnTo>
                          <a:pt x="2708" y="17"/>
                        </a:lnTo>
                        <a:lnTo>
                          <a:pt x="2602" y="0"/>
                        </a:lnTo>
                        <a:lnTo>
                          <a:pt x="1846" y="0"/>
                        </a:lnTo>
                        <a:lnTo>
                          <a:pt x="1090" y="0"/>
                        </a:lnTo>
                        <a:lnTo>
                          <a:pt x="317" y="0"/>
                        </a:lnTo>
                        <a:lnTo>
                          <a:pt x="211" y="17"/>
                        </a:lnTo>
                        <a:lnTo>
                          <a:pt x="123" y="70"/>
                        </a:lnTo>
                        <a:lnTo>
                          <a:pt x="53" y="141"/>
                        </a:lnTo>
                        <a:lnTo>
                          <a:pt x="18" y="228"/>
                        </a:lnTo>
                        <a:lnTo>
                          <a:pt x="0" y="334"/>
                        </a:lnTo>
                        <a:lnTo>
                          <a:pt x="18" y="422"/>
                        </a:lnTo>
                        <a:lnTo>
                          <a:pt x="53" y="527"/>
                        </a:lnTo>
                        <a:lnTo>
                          <a:pt x="123" y="598"/>
                        </a:lnTo>
                        <a:lnTo>
                          <a:pt x="211" y="633"/>
                        </a:lnTo>
                        <a:lnTo>
                          <a:pt x="317" y="651"/>
                        </a:lnTo>
                        <a:lnTo>
                          <a:pt x="282" y="651"/>
                        </a:lnTo>
                        <a:lnTo>
                          <a:pt x="598" y="1055"/>
                        </a:lnTo>
                        <a:lnTo>
                          <a:pt x="668" y="1090"/>
                        </a:lnTo>
                        <a:lnTo>
                          <a:pt x="721" y="1125"/>
                        </a:lnTo>
                        <a:lnTo>
                          <a:pt x="756" y="1125"/>
                        </a:lnTo>
                        <a:lnTo>
                          <a:pt x="1495" y="1125"/>
                        </a:lnTo>
                        <a:lnTo>
                          <a:pt x="2233" y="1125"/>
                        </a:lnTo>
                        <a:lnTo>
                          <a:pt x="2303" y="1125"/>
                        </a:lnTo>
                        <a:lnTo>
                          <a:pt x="2356" y="1090"/>
                        </a:lnTo>
                        <a:lnTo>
                          <a:pt x="2409" y="1055"/>
                        </a:lnTo>
                        <a:lnTo>
                          <a:pt x="2725" y="651"/>
                        </a:lnTo>
                        <a:lnTo>
                          <a:pt x="2813" y="615"/>
                        </a:lnTo>
                        <a:lnTo>
                          <a:pt x="2884" y="545"/>
                        </a:lnTo>
                        <a:lnTo>
                          <a:pt x="2919" y="440"/>
                        </a:lnTo>
                        <a:lnTo>
                          <a:pt x="2936" y="334"/>
                        </a:lnTo>
                        <a:close/>
                      </a:path>
                    </a:pathLst>
                  </a:custGeom>
                  <a:solidFill>
                    <a:srgbClr val="DDDDDD"/>
                  </a:solidFill>
                  <a:ln w="28575">
                    <a:solidFill>
                      <a:srgbClr val="000000"/>
                    </a:solidFill>
                    <a:prstDash val="solid"/>
                    <a:round/>
                    <a:headEnd/>
                    <a:tailEnd/>
                  </a:ln>
                </p:spPr>
                <p:txBody>
                  <a:bodyPr/>
                  <a:lstStyle/>
                  <a:p>
                    <a:endParaRPr lang="en-US"/>
                  </a:p>
                </p:txBody>
              </p:sp>
              <p:sp>
                <p:nvSpPr>
                  <p:cNvPr id="30776" name="Freeform 10"/>
                  <p:cNvSpPr>
                    <a:spLocks/>
                  </p:cNvSpPr>
                  <p:nvPr/>
                </p:nvSpPr>
                <p:spPr bwMode="auto">
                  <a:xfrm>
                    <a:off x="2888" y="1420"/>
                    <a:ext cx="2127" cy="229"/>
                  </a:xfrm>
                  <a:custGeom>
                    <a:avLst/>
                    <a:gdLst>
                      <a:gd name="T0" fmla="*/ 2127 w 2127"/>
                      <a:gd name="T1" fmla="*/ 211 h 229"/>
                      <a:gd name="T2" fmla="*/ 2109 w 2127"/>
                      <a:gd name="T3" fmla="*/ 141 h 229"/>
                      <a:gd name="T4" fmla="*/ 2057 w 2127"/>
                      <a:gd name="T5" fmla="*/ 71 h 229"/>
                      <a:gd name="T6" fmla="*/ 2004 w 2127"/>
                      <a:gd name="T7" fmla="*/ 18 h 229"/>
                      <a:gd name="T8" fmla="*/ 1916 w 2127"/>
                      <a:gd name="T9" fmla="*/ 0 h 229"/>
                      <a:gd name="T10" fmla="*/ 1072 w 2127"/>
                      <a:gd name="T11" fmla="*/ 0 h 229"/>
                      <a:gd name="T12" fmla="*/ 228 w 2127"/>
                      <a:gd name="T13" fmla="*/ 0 h 229"/>
                      <a:gd name="T14" fmla="*/ 140 w 2127"/>
                      <a:gd name="T15" fmla="*/ 18 h 229"/>
                      <a:gd name="T16" fmla="*/ 70 w 2127"/>
                      <a:gd name="T17" fmla="*/ 71 h 229"/>
                      <a:gd name="T18" fmla="*/ 17 w 2127"/>
                      <a:gd name="T19" fmla="*/ 141 h 229"/>
                      <a:gd name="T20" fmla="*/ 0 w 2127"/>
                      <a:gd name="T21" fmla="*/ 211 h 229"/>
                      <a:gd name="T22" fmla="*/ 0 w 2127"/>
                      <a:gd name="T23" fmla="*/ 229 h 229"/>
                      <a:gd name="T24" fmla="*/ 720 w 2127"/>
                      <a:gd name="T25" fmla="*/ 229 h 229"/>
                      <a:gd name="T26" fmla="*/ 1424 w 2127"/>
                      <a:gd name="T27" fmla="*/ 229 h 229"/>
                      <a:gd name="T28" fmla="*/ 2127 w 2127"/>
                      <a:gd name="T29" fmla="*/ 229 h 229"/>
                      <a:gd name="T30" fmla="*/ 2127 w 2127"/>
                      <a:gd name="T31" fmla="*/ 211 h 229"/>
                      <a:gd name="T32" fmla="*/ 2127 w 2127"/>
                      <a:gd name="T33" fmla="*/ 211 h 22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27"/>
                      <a:gd name="T52" fmla="*/ 0 h 229"/>
                      <a:gd name="T53" fmla="*/ 2127 w 2127"/>
                      <a:gd name="T54" fmla="*/ 229 h 22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27" h="229">
                        <a:moveTo>
                          <a:pt x="2127" y="211"/>
                        </a:moveTo>
                        <a:lnTo>
                          <a:pt x="2109" y="141"/>
                        </a:lnTo>
                        <a:lnTo>
                          <a:pt x="2057" y="71"/>
                        </a:lnTo>
                        <a:lnTo>
                          <a:pt x="2004" y="18"/>
                        </a:lnTo>
                        <a:lnTo>
                          <a:pt x="1916" y="0"/>
                        </a:lnTo>
                        <a:lnTo>
                          <a:pt x="1072" y="0"/>
                        </a:lnTo>
                        <a:lnTo>
                          <a:pt x="228" y="0"/>
                        </a:lnTo>
                        <a:lnTo>
                          <a:pt x="140" y="18"/>
                        </a:lnTo>
                        <a:lnTo>
                          <a:pt x="70" y="71"/>
                        </a:lnTo>
                        <a:lnTo>
                          <a:pt x="17" y="141"/>
                        </a:lnTo>
                        <a:lnTo>
                          <a:pt x="0" y="211"/>
                        </a:lnTo>
                        <a:lnTo>
                          <a:pt x="0" y="229"/>
                        </a:lnTo>
                        <a:lnTo>
                          <a:pt x="720" y="229"/>
                        </a:lnTo>
                        <a:lnTo>
                          <a:pt x="1424" y="229"/>
                        </a:lnTo>
                        <a:lnTo>
                          <a:pt x="2127" y="229"/>
                        </a:lnTo>
                        <a:lnTo>
                          <a:pt x="2127" y="211"/>
                        </a:lnTo>
                        <a:close/>
                      </a:path>
                    </a:pathLst>
                  </a:custGeom>
                  <a:solidFill>
                    <a:srgbClr val="68D6E2"/>
                  </a:solidFill>
                  <a:ln w="28575">
                    <a:solidFill>
                      <a:srgbClr val="000000"/>
                    </a:solidFill>
                    <a:prstDash val="solid"/>
                    <a:round/>
                    <a:headEnd/>
                    <a:tailEnd/>
                  </a:ln>
                </p:spPr>
                <p:txBody>
                  <a:bodyPr/>
                  <a:lstStyle/>
                  <a:p>
                    <a:endParaRPr lang="en-US"/>
                  </a:p>
                </p:txBody>
              </p:sp>
              <p:sp>
                <p:nvSpPr>
                  <p:cNvPr id="30777" name="Line 11"/>
                  <p:cNvSpPr>
                    <a:spLocks noChangeShapeType="1"/>
                  </p:cNvSpPr>
                  <p:nvPr/>
                </p:nvSpPr>
                <p:spPr bwMode="auto">
                  <a:xfrm>
                    <a:off x="2800" y="1702"/>
                    <a:ext cx="2443" cy="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78" name="Freeform 12"/>
                  <p:cNvSpPr>
                    <a:spLocks/>
                  </p:cNvSpPr>
                  <p:nvPr/>
                </p:nvSpPr>
                <p:spPr bwMode="auto">
                  <a:xfrm>
                    <a:off x="2589" y="1051"/>
                    <a:ext cx="299" cy="598"/>
                  </a:xfrm>
                  <a:custGeom>
                    <a:avLst/>
                    <a:gdLst>
                      <a:gd name="T0" fmla="*/ 246 w 299"/>
                      <a:gd name="T1" fmla="*/ 0 h 598"/>
                      <a:gd name="T2" fmla="*/ 175 w 299"/>
                      <a:gd name="T3" fmla="*/ 35 h 598"/>
                      <a:gd name="T4" fmla="*/ 105 w 299"/>
                      <a:gd name="T5" fmla="*/ 88 h 598"/>
                      <a:gd name="T6" fmla="*/ 35 w 299"/>
                      <a:gd name="T7" fmla="*/ 176 h 598"/>
                      <a:gd name="T8" fmla="*/ 0 w 299"/>
                      <a:gd name="T9" fmla="*/ 299 h 598"/>
                      <a:gd name="T10" fmla="*/ 17 w 299"/>
                      <a:gd name="T11" fmla="*/ 422 h 598"/>
                      <a:gd name="T12" fmla="*/ 70 w 299"/>
                      <a:gd name="T13" fmla="*/ 510 h 598"/>
                      <a:gd name="T14" fmla="*/ 158 w 299"/>
                      <a:gd name="T15" fmla="*/ 563 h 598"/>
                      <a:gd name="T16" fmla="*/ 263 w 299"/>
                      <a:gd name="T17" fmla="*/ 580 h 598"/>
                      <a:gd name="T18" fmla="*/ 299 w 299"/>
                      <a:gd name="T19" fmla="*/ 598 h 5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9"/>
                      <a:gd name="T31" fmla="*/ 0 h 598"/>
                      <a:gd name="T32" fmla="*/ 299 w 299"/>
                      <a:gd name="T33" fmla="*/ 598 h 5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9" h="598">
                        <a:moveTo>
                          <a:pt x="246" y="0"/>
                        </a:moveTo>
                        <a:lnTo>
                          <a:pt x="175" y="35"/>
                        </a:lnTo>
                        <a:lnTo>
                          <a:pt x="105" y="88"/>
                        </a:lnTo>
                        <a:lnTo>
                          <a:pt x="35" y="176"/>
                        </a:lnTo>
                        <a:lnTo>
                          <a:pt x="0" y="299"/>
                        </a:lnTo>
                        <a:lnTo>
                          <a:pt x="17" y="422"/>
                        </a:lnTo>
                        <a:lnTo>
                          <a:pt x="70" y="510"/>
                        </a:lnTo>
                        <a:lnTo>
                          <a:pt x="158" y="563"/>
                        </a:lnTo>
                        <a:lnTo>
                          <a:pt x="263" y="580"/>
                        </a:lnTo>
                        <a:lnTo>
                          <a:pt x="299" y="598"/>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79" name="Freeform 13"/>
                  <p:cNvSpPr>
                    <a:spLocks/>
                  </p:cNvSpPr>
                  <p:nvPr/>
                </p:nvSpPr>
                <p:spPr bwMode="auto">
                  <a:xfrm>
                    <a:off x="5015" y="1051"/>
                    <a:ext cx="352" cy="598"/>
                  </a:xfrm>
                  <a:custGeom>
                    <a:avLst/>
                    <a:gdLst>
                      <a:gd name="T0" fmla="*/ 105 w 352"/>
                      <a:gd name="T1" fmla="*/ 0 h 598"/>
                      <a:gd name="T2" fmla="*/ 211 w 352"/>
                      <a:gd name="T3" fmla="*/ 35 h 598"/>
                      <a:gd name="T4" fmla="*/ 281 w 352"/>
                      <a:gd name="T5" fmla="*/ 88 h 598"/>
                      <a:gd name="T6" fmla="*/ 334 w 352"/>
                      <a:gd name="T7" fmla="*/ 193 h 598"/>
                      <a:gd name="T8" fmla="*/ 352 w 352"/>
                      <a:gd name="T9" fmla="*/ 316 h 598"/>
                      <a:gd name="T10" fmla="*/ 334 w 352"/>
                      <a:gd name="T11" fmla="*/ 404 h 598"/>
                      <a:gd name="T12" fmla="*/ 299 w 352"/>
                      <a:gd name="T13" fmla="*/ 492 h 598"/>
                      <a:gd name="T14" fmla="*/ 228 w 352"/>
                      <a:gd name="T15" fmla="*/ 545 h 598"/>
                      <a:gd name="T16" fmla="*/ 141 w 352"/>
                      <a:gd name="T17" fmla="*/ 580 h 598"/>
                      <a:gd name="T18" fmla="*/ 53 w 352"/>
                      <a:gd name="T19" fmla="*/ 598 h 598"/>
                      <a:gd name="T20" fmla="*/ 0 w 352"/>
                      <a:gd name="T21" fmla="*/ 598 h 5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2"/>
                      <a:gd name="T34" fmla="*/ 0 h 598"/>
                      <a:gd name="T35" fmla="*/ 352 w 352"/>
                      <a:gd name="T36" fmla="*/ 598 h 5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2" h="598">
                        <a:moveTo>
                          <a:pt x="105" y="0"/>
                        </a:moveTo>
                        <a:lnTo>
                          <a:pt x="211" y="35"/>
                        </a:lnTo>
                        <a:lnTo>
                          <a:pt x="281" y="88"/>
                        </a:lnTo>
                        <a:lnTo>
                          <a:pt x="334" y="193"/>
                        </a:lnTo>
                        <a:lnTo>
                          <a:pt x="352" y="316"/>
                        </a:lnTo>
                        <a:lnTo>
                          <a:pt x="334" y="404"/>
                        </a:lnTo>
                        <a:lnTo>
                          <a:pt x="299" y="492"/>
                        </a:lnTo>
                        <a:lnTo>
                          <a:pt x="228" y="545"/>
                        </a:lnTo>
                        <a:lnTo>
                          <a:pt x="141" y="580"/>
                        </a:lnTo>
                        <a:lnTo>
                          <a:pt x="53" y="598"/>
                        </a:lnTo>
                        <a:lnTo>
                          <a:pt x="0" y="598"/>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nvGrpSpPr>
                <p:cNvPr id="30769" name="Group 14"/>
                <p:cNvGrpSpPr>
                  <a:grpSpLocks/>
                </p:cNvGrpSpPr>
                <p:nvPr/>
              </p:nvGrpSpPr>
              <p:grpSpPr bwMode="auto">
                <a:xfrm>
                  <a:off x="2466" y="611"/>
                  <a:ext cx="668" cy="475"/>
                  <a:chOff x="2466" y="611"/>
                  <a:chExt cx="668" cy="475"/>
                </a:xfrm>
              </p:grpSpPr>
              <p:sp>
                <p:nvSpPr>
                  <p:cNvPr id="30770" name="Freeform 15"/>
                  <p:cNvSpPr>
                    <a:spLocks/>
                  </p:cNvSpPr>
                  <p:nvPr/>
                </p:nvSpPr>
                <p:spPr bwMode="auto">
                  <a:xfrm>
                    <a:off x="2659" y="611"/>
                    <a:ext cx="176" cy="211"/>
                  </a:xfrm>
                  <a:custGeom>
                    <a:avLst/>
                    <a:gdLst>
                      <a:gd name="T0" fmla="*/ 176 w 176"/>
                      <a:gd name="T1" fmla="*/ 0 h 211"/>
                      <a:gd name="T2" fmla="*/ 70 w 176"/>
                      <a:gd name="T3" fmla="*/ 0 h 211"/>
                      <a:gd name="T4" fmla="*/ 35 w 176"/>
                      <a:gd name="T5" fmla="*/ 18 h 211"/>
                      <a:gd name="T6" fmla="*/ 18 w 176"/>
                      <a:gd name="T7" fmla="*/ 53 h 211"/>
                      <a:gd name="T8" fmla="*/ 0 w 176"/>
                      <a:gd name="T9" fmla="*/ 106 h 211"/>
                      <a:gd name="T10" fmla="*/ 18 w 176"/>
                      <a:gd name="T11" fmla="*/ 158 h 211"/>
                      <a:gd name="T12" fmla="*/ 35 w 176"/>
                      <a:gd name="T13" fmla="*/ 211 h 211"/>
                      <a:gd name="T14" fmla="*/ 70 w 176"/>
                      <a:gd name="T15" fmla="*/ 211 h 211"/>
                      <a:gd name="T16" fmla="*/ 176 w 176"/>
                      <a:gd name="T17" fmla="*/ 211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6"/>
                      <a:gd name="T28" fmla="*/ 0 h 211"/>
                      <a:gd name="T29" fmla="*/ 176 w 176"/>
                      <a:gd name="T30" fmla="*/ 211 h 2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6" h="211">
                        <a:moveTo>
                          <a:pt x="176" y="0"/>
                        </a:moveTo>
                        <a:lnTo>
                          <a:pt x="70" y="0"/>
                        </a:lnTo>
                        <a:lnTo>
                          <a:pt x="35" y="18"/>
                        </a:lnTo>
                        <a:lnTo>
                          <a:pt x="18" y="53"/>
                        </a:lnTo>
                        <a:lnTo>
                          <a:pt x="0" y="106"/>
                        </a:lnTo>
                        <a:lnTo>
                          <a:pt x="18" y="158"/>
                        </a:lnTo>
                        <a:lnTo>
                          <a:pt x="35" y="211"/>
                        </a:lnTo>
                        <a:lnTo>
                          <a:pt x="70" y="211"/>
                        </a:lnTo>
                        <a:lnTo>
                          <a:pt x="176" y="211"/>
                        </a:lnTo>
                      </a:path>
                    </a:pathLst>
                  </a:custGeom>
                  <a:solidFill>
                    <a:srgbClr val="FFEEBF"/>
                  </a:solidFill>
                  <a:ln w="28575">
                    <a:solidFill>
                      <a:srgbClr val="000000"/>
                    </a:solidFill>
                    <a:prstDash val="solid"/>
                    <a:round/>
                    <a:headEnd/>
                    <a:tailEnd/>
                  </a:ln>
                </p:spPr>
                <p:txBody>
                  <a:bodyPr/>
                  <a:lstStyle/>
                  <a:p>
                    <a:endParaRPr lang="en-US"/>
                  </a:p>
                </p:txBody>
              </p:sp>
              <p:sp>
                <p:nvSpPr>
                  <p:cNvPr id="30771" name="Freeform 16"/>
                  <p:cNvSpPr>
                    <a:spLocks/>
                  </p:cNvSpPr>
                  <p:nvPr/>
                </p:nvSpPr>
                <p:spPr bwMode="auto">
                  <a:xfrm>
                    <a:off x="2764" y="611"/>
                    <a:ext cx="159" cy="211"/>
                  </a:xfrm>
                  <a:custGeom>
                    <a:avLst/>
                    <a:gdLst>
                      <a:gd name="T0" fmla="*/ 71 w 159"/>
                      <a:gd name="T1" fmla="*/ 211 h 211"/>
                      <a:gd name="T2" fmla="*/ 124 w 159"/>
                      <a:gd name="T3" fmla="*/ 211 h 211"/>
                      <a:gd name="T4" fmla="*/ 141 w 159"/>
                      <a:gd name="T5" fmla="*/ 158 h 211"/>
                      <a:gd name="T6" fmla="*/ 159 w 159"/>
                      <a:gd name="T7" fmla="*/ 106 h 211"/>
                      <a:gd name="T8" fmla="*/ 141 w 159"/>
                      <a:gd name="T9" fmla="*/ 53 h 211"/>
                      <a:gd name="T10" fmla="*/ 124 w 159"/>
                      <a:gd name="T11" fmla="*/ 18 h 211"/>
                      <a:gd name="T12" fmla="*/ 71 w 159"/>
                      <a:gd name="T13" fmla="*/ 0 h 211"/>
                      <a:gd name="T14" fmla="*/ 36 w 159"/>
                      <a:gd name="T15" fmla="*/ 18 h 211"/>
                      <a:gd name="T16" fmla="*/ 18 w 159"/>
                      <a:gd name="T17" fmla="*/ 53 h 211"/>
                      <a:gd name="T18" fmla="*/ 0 w 159"/>
                      <a:gd name="T19" fmla="*/ 106 h 211"/>
                      <a:gd name="T20" fmla="*/ 18 w 159"/>
                      <a:gd name="T21" fmla="*/ 158 h 211"/>
                      <a:gd name="T22" fmla="*/ 36 w 159"/>
                      <a:gd name="T23" fmla="*/ 211 h 211"/>
                      <a:gd name="T24" fmla="*/ 71 w 159"/>
                      <a:gd name="T25" fmla="*/ 211 h 211"/>
                      <a:gd name="T26" fmla="*/ 71 w 159"/>
                      <a:gd name="T27" fmla="*/ 211 h 2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9"/>
                      <a:gd name="T43" fmla="*/ 0 h 211"/>
                      <a:gd name="T44" fmla="*/ 159 w 159"/>
                      <a:gd name="T45" fmla="*/ 211 h 2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9" h="211">
                        <a:moveTo>
                          <a:pt x="71" y="211"/>
                        </a:moveTo>
                        <a:lnTo>
                          <a:pt x="124" y="211"/>
                        </a:lnTo>
                        <a:lnTo>
                          <a:pt x="141" y="158"/>
                        </a:lnTo>
                        <a:lnTo>
                          <a:pt x="159" y="106"/>
                        </a:lnTo>
                        <a:lnTo>
                          <a:pt x="141" y="53"/>
                        </a:lnTo>
                        <a:lnTo>
                          <a:pt x="124" y="18"/>
                        </a:lnTo>
                        <a:lnTo>
                          <a:pt x="71" y="0"/>
                        </a:lnTo>
                        <a:lnTo>
                          <a:pt x="36" y="18"/>
                        </a:lnTo>
                        <a:lnTo>
                          <a:pt x="18" y="53"/>
                        </a:lnTo>
                        <a:lnTo>
                          <a:pt x="0" y="106"/>
                        </a:lnTo>
                        <a:lnTo>
                          <a:pt x="18" y="158"/>
                        </a:lnTo>
                        <a:lnTo>
                          <a:pt x="36" y="211"/>
                        </a:lnTo>
                        <a:lnTo>
                          <a:pt x="71" y="211"/>
                        </a:lnTo>
                        <a:close/>
                      </a:path>
                    </a:pathLst>
                  </a:custGeom>
                  <a:solidFill>
                    <a:srgbClr val="FFEEBF"/>
                  </a:solidFill>
                  <a:ln w="28575">
                    <a:solidFill>
                      <a:srgbClr val="000000"/>
                    </a:solidFill>
                    <a:prstDash val="solid"/>
                    <a:round/>
                    <a:headEnd/>
                    <a:tailEnd/>
                  </a:ln>
                </p:spPr>
                <p:txBody>
                  <a:bodyPr/>
                  <a:lstStyle/>
                  <a:p>
                    <a:endParaRPr lang="en-US"/>
                  </a:p>
                </p:txBody>
              </p:sp>
              <p:sp>
                <p:nvSpPr>
                  <p:cNvPr id="30772" name="Freeform 17"/>
                  <p:cNvSpPr>
                    <a:spLocks/>
                  </p:cNvSpPr>
                  <p:nvPr/>
                </p:nvSpPr>
                <p:spPr bwMode="auto">
                  <a:xfrm>
                    <a:off x="2606" y="734"/>
                    <a:ext cx="528" cy="352"/>
                  </a:xfrm>
                  <a:custGeom>
                    <a:avLst/>
                    <a:gdLst>
                      <a:gd name="T0" fmla="*/ 440 w 528"/>
                      <a:gd name="T1" fmla="*/ 352 h 352"/>
                      <a:gd name="T2" fmla="*/ 493 w 528"/>
                      <a:gd name="T3" fmla="*/ 352 h 352"/>
                      <a:gd name="T4" fmla="*/ 510 w 528"/>
                      <a:gd name="T5" fmla="*/ 334 h 352"/>
                      <a:gd name="T6" fmla="*/ 528 w 528"/>
                      <a:gd name="T7" fmla="*/ 317 h 352"/>
                      <a:gd name="T8" fmla="*/ 528 w 528"/>
                      <a:gd name="T9" fmla="*/ 211 h 352"/>
                      <a:gd name="T10" fmla="*/ 510 w 528"/>
                      <a:gd name="T11" fmla="*/ 123 h 352"/>
                      <a:gd name="T12" fmla="*/ 475 w 528"/>
                      <a:gd name="T13" fmla="*/ 53 h 352"/>
                      <a:gd name="T14" fmla="*/ 405 w 528"/>
                      <a:gd name="T15" fmla="*/ 18 h 352"/>
                      <a:gd name="T16" fmla="*/ 299 w 528"/>
                      <a:gd name="T17" fmla="*/ 0 h 352"/>
                      <a:gd name="T18" fmla="*/ 35 w 528"/>
                      <a:gd name="T19" fmla="*/ 0 h 352"/>
                      <a:gd name="T20" fmla="*/ 18 w 528"/>
                      <a:gd name="T21" fmla="*/ 0 h 352"/>
                      <a:gd name="T22" fmla="*/ 0 w 528"/>
                      <a:gd name="T23" fmla="*/ 18 h 352"/>
                      <a:gd name="T24" fmla="*/ 0 w 528"/>
                      <a:gd name="T25" fmla="*/ 88 h 352"/>
                      <a:gd name="T26" fmla="*/ 0 w 528"/>
                      <a:gd name="T27" fmla="*/ 141 h 352"/>
                      <a:gd name="T28" fmla="*/ 18 w 528"/>
                      <a:gd name="T29" fmla="*/ 159 h 352"/>
                      <a:gd name="T30" fmla="*/ 35 w 528"/>
                      <a:gd name="T31" fmla="*/ 176 h 352"/>
                      <a:gd name="T32" fmla="*/ 299 w 528"/>
                      <a:gd name="T33" fmla="*/ 176 h 352"/>
                      <a:gd name="T34" fmla="*/ 334 w 528"/>
                      <a:gd name="T35" fmla="*/ 194 h 352"/>
                      <a:gd name="T36" fmla="*/ 352 w 528"/>
                      <a:gd name="T37" fmla="*/ 211 h 352"/>
                      <a:gd name="T38" fmla="*/ 352 w 528"/>
                      <a:gd name="T39" fmla="*/ 317 h 352"/>
                      <a:gd name="T40" fmla="*/ 352 w 528"/>
                      <a:gd name="T41" fmla="*/ 334 h 352"/>
                      <a:gd name="T42" fmla="*/ 387 w 528"/>
                      <a:gd name="T43" fmla="*/ 352 h 352"/>
                      <a:gd name="T44" fmla="*/ 440 w 528"/>
                      <a:gd name="T45" fmla="*/ 352 h 352"/>
                      <a:gd name="T46" fmla="*/ 440 w 528"/>
                      <a:gd name="T47" fmla="*/ 352 h 35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528"/>
                      <a:gd name="T73" fmla="*/ 0 h 352"/>
                      <a:gd name="T74" fmla="*/ 528 w 528"/>
                      <a:gd name="T75" fmla="*/ 352 h 35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528" h="352">
                        <a:moveTo>
                          <a:pt x="440" y="352"/>
                        </a:moveTo>
                        <a:lnTo>
                          <a:pt x="493" y="352"/>
                        </a:lnTo>
                        <a:lnTo>
                          <a:pt x="510" y="334"/>
                        </a:lnTo>
                        <a:lnTo>
                          <a:pt x="528" y="317"/>
                        </a:lnTo>
                        <a:lnTo>
                          <a:pt x="528" y="211"/>
                        </a:lnTo>
                        <a:lnTo>
                          <a:pt x="510" y="123"/>
                        </a:lnTo>
                        <a:lnTo>
                          <a:pt x="475" y="53"/>
                        </a:lnTo>
                        <a:lnTo>
                          <a:pt x="405" y="18"/>
                        </a:lnTo>
                        <a:lnTo>
                          <a:pt x="299" y="0"/>
                        </a:lnTo>
                        <a:lnTo>
                          <a:pt x="35" y="0"/>
                        </a:lnTo>
                        <a:lnTo>
                          <a:pt x="18" y="0"/>
                        </a:lnTo>
                        <a:lnTo>
                          <a:pt x="0" y="18"/>
                        </a:lnTo>
                        <a:lnTo>
                          <a:pt x="0" y="88"/>
                        </a:lnTo>
                        <a:lnTo>
                          <a:pt x="0" y="141"/>
                        </a:lnTo>
                        <a:lnTo>
                          <a:pt x="18" y="159"/>
                        </a:lnTo>
                        <a:lnTo>
                          <a:pt x="35" y="176"/>
                        </a:lnTo>
                        <a:lnTo>
                          <a:pt x="299" y="176"/>
                        </a:lnTo>
                        <a:lnTo>
                          <a:pt x="334" y="194"/>
                        </a:lnTo>
                        <a:lnTo>
                          <a:pt x="352" y="211"/>
                        </a:lnTo>
                        <a:lnTo>
                          <a:pt x="352" y="317"/>
                        </a:lnTo>
                        <a:lnTo>
                          <a:pt x="352" y="334"/>
                        </a:lnTo>
                        <a:lnTo>
                          <a:pt x="387" y="352"/>
                        </a:lnTo>
                        <a:lnTo>
                          <a:pt x="440" y="352"/>
                        </a:lnTo>
                        <a:close/>
                      </a:path>
                    </a:pathLst>
                  </a:custGeom>
                  <a:solidFill>
                    <a:srgbClr val="FFEEBF"/>
                  </a:solidFill>
                  <a:ln w="28575">
                    <a:solidFill>
                      <a:srgbClr val="000000"/>
                    </a:solidFill>
                    <a:prstDash val="solid"/>
                    <a:round/>
                    <a:headEnd/>
                    <a:tailEnd/>
                  </a:ln>
                </p:spPr>
                <p:txBody>
                  <a:bodyPr/>
                  <a:lstStyle/>
                  <a:p>
                    <a:endParaRPr lang="en-US"/>
                  </a:p>
                </p:txBody>
              </p:sp>
              <p:sp>
                <p:nvSpPr>
                  <p:cNvPr id="30773" name="Freeform 18"/>
                  <p:cNvSpPr>
                    <a:spLocks/>
                  </p:cNvSpPr>
                  <p:nvPr/>
                </p:nvSpPr>
                <p:spPr bwMode="auto">
                  <a:xfrm>
                    <a:off x="2466" y="805"/>
                    <a:ext cx="175" cy="211"/>
                  </a:xfrm>
                  <a:custGeom>
                    <a:avLst/>
                    <a:gdLst>
                      <a:gd name="T0" fmla="*/ 175 w 175"/>
                      <a:gd name="T1" fmla="*/ 0 h 211"/>
                      <a:gd name="T2" fmla="*/ 70 w 175"/>
                      <a:gd name="T3" fmla="*/ 0 h 211"/>
                      <a:gd name="T4" fmla="*/ 35 w 175"/>
                      <a:gd name="T5" fmla="*/ 17 h 211"/>
                      <a:gd name="T6" fmla="*/ 17 w 175"/>
                      <a:gd name="T7" fmla="*/ 52 h 211"/>
                      <a:gd name="T8" fmla="*/ 0 w 175"/>
                      <a:gd name="T9" fmla="*/ 105 h 211"/>
                      <a:gd name="T10" fmla="*/ 17 w 175"/>
                      <a:gd name="T11" fmla="*/ 158 h 211"/>
                      <a:gd name="T12" fmla="*/ 35 w 175"/>
                      <a:gd name="T13" fmla="*/ 193 h 211"/>
                      <a:gd name="T14" fmla="*/ 70 w 175"/>
                      <a:gd name="T15" fmla="*/ 211 h 211"/>
                      <a:gd name="T16" fmla="*/ 175 w 175"/>
                      <a:gd name="T17" fmla="*/ 211 h 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5"/>
                      <a:gd name="T28" fmla="*/ 0 h 211"/>
                      <a:gd name="T29" fmla="*/ 175 w 175"/>
                      <a:gd name="T30" fmla="*/ 211 h 2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5" h="211">
                        <a:moveTo>
                          <a:pt x="175" y="0"/>
                        </a:moveTo>
                        <a:lnTo>
                          <a:pt x="70" y="0"/>
                        </a:lnTo>
                        <a:lnTo>
                          <a:pt x="35" y="17"/>
                        </a:lnTo>
                        <a:lnTo>
                          <a:pt x="17" y="52"/>
                        </a:lnTo>
                        <a:lnTo>
                          <a:pt x="0" y="105"/>
                        </a:lnTo>
                        <a:lnTo>
                          <a:pt x="17" y="158"/>
                        </a:lnTo>
                        <a:lnTo>
                          <a:pt x="35" y="193"/>
                        </a:lnTo>
                        <a:lnTo>
                          <a:pt x="70" y="211"/>
                        </a:lnTo>
                        <a:lnTo>
                          <a:pt x="175" y="211"/>
                        </a:lnTo>
                      </a:path>
                    </a:pathLst>
                  </a:custGeom>
                  <a:solidFill>
                    <a:srgbClr val="FFEEBF"/>
                  </a:solidFill>
                  <a:ln w="28575">
                    <a:solidFill>
                      <a:srgbClr val="000000"/>
                    </a:solidFill>
                    <a:prstDash val="solid"/>
                    <a:round/>
                    <a:headEnd/>
                    <a:tailEnd/>
                  </a:ln>
                </p:spPr>
                <p:txBody>
                  <a:bodyPr/>
                  <a:lstStyle/>
                  <a:p>
                    <a:endParaRPr lang="en-US"/>
                  </a:p>
                </p:txBody>
              </p:sp>
              <p:sp>
                <p:nvSpPr>
                  <p:cNvPr id="30774" name="Freeform 19"/>
                  <p:cNvSpPr>
                    <a:spLocks/>
                  </p:cNvSpPr>
                  <p:nvPr/>
                </p:nvSpPr>
                <p:spPr bwMode="auto">
                  <a:xfrm>
                    <a:off x="2571" y="805"/>
                    <a:ext cx="141" cy="211"/>
                  </a:xfrm>
                  <a:custGeom>
                    <a:avLst/>
                    <a:gdLst>
                      <a:gd name="T0" fmla="*/ 70 w 141"/>
                      <a:gd name="T1" fmla="*/ 211 h 211"/>
                      <a:gd name="T2" fmla="*/ 106 w 141"/>
                      <a:gd name="T3" fmla="*/ 193 h 211"/>
                      <a:gd name="T4" fmla="*/ 141 w 141"/>
                      <a:gd name="T5" fmla="*/ 158 h 211"/>
                      <a:gd name="T6" fmla="*/ 141 w 141"/>
                      <a:gd name="T7" fmla="*/ 105 h 211"/>
                      <a:gd name="T8" fmla="*/ 141 w 141"/>
                      <a:gd name="T9" fmla="*/ 52 h 211"/>
                      <a:gd name="T10" fmla="*/ 106 w 141"/>
                      <a:gd name="T11" fmla="*/ 17 h 211"/>
                      <a:gd name="T12" fmla="*/ 70 w 141"/>
                      <a:gd name="T13" fmla="*/ 0 h 211"/>
                      <a:gd name="T14" fmla="*/ 35 w 141"/>
                      <a:gd name="T15" fmla="*/ 17 h 211"/>
                      <a:gd name="T16" fmla="*/ 18 w 141"/>
                      <a:gd name="T17" fmla="*/ 52 h 211"/>
                      <a:gd name="T18" fmla="*/ 0 w 141"/>
                      <a:gd name="T19" fmla="*/ 105 h 211"/>
                      <a:gd name="T20" fmla="*/ 18 w 141"/>
                      <a:gd name="T21" fmla="*/ 158 h 211"/>
                      <a:gd name="T22" fmla="*/ 35 w 141"/>
                      <a:gd name="T23" fmla="*/ 193 h 211"/>
                      <a:gd name="T24" fmla="*/ 70 w 141"/>
                      <a:gd name="T25" fmla="*/ 211 h 211"/>
                      <a:gd name="T26" fmla="*/ 70 w 141"/>
                      <a:gd name="T27" fmla="*/ 211 h 21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1"/>
                      <a:gd name="T43" fmla="*/ 0 h 211"/>
                      <a:gd name="T44" fmla="*/ 141 w 141"/>
                      <a:gd name="T45" fmla="*/ 211 h 21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1" h="211">
                        <a:moveTo>
                          <a:pt x="70" y="211"/>
                        </a:moveTo>
                        <a:lnTo>
                          <a:pt x="106" y="193"/>
                        </a:lnTo>
                        <a:lnTo>
                          <a:pt x="141" y="158"/>
                        </a:lnTo>
                        <a:lnTo>
                          <a:pt x="141" y="105"/>
                        </a:lnTo>
                        <a:lnTo>
                          <a:pt x="141" y="52"/>
                        </a:lnTo>
                        <a:lnTo>
                          <a:pt x="106" y="17"/>
                        </a:lnTo>
                        <a:lnTo>
                          <a:pt x="70" y="0"/>
                        </a:lnTo>
                        <a:lnTo>
                          <a:pt x="35" y="17"/>
                        </a:lnTo>
                        <a:lnTo>
                          <a:pt x="18" y="52"/>
                        </a:lnTo>
                        <a:lnTo>
                          <a:pt x="0" y="105"/>
                        </a:lnTo>
                        <a:lnTo>
                          <a:pt x="18" y="158"/>
                        </a:lnTo>
                        <a:lnTo>
                          <a:pt x="35" y="193"/>
                        </a:lnTo>
                        <a:lnTo>
                          <a:pt x="70" y="211"/>
                        </a:lnTo>
                        <a:close/>
                      </a:path>
                    </a:pathLst>
                  </a:custGeom>
                  <a:solidFill>
                    <a:srgbClr val="FFEEBF"/>
                  </a:solidFill>
                  <a:ln w="28575">
                    <a:solidFill>
                      <a:srgbClr val="000000"/>
                    </a:solidFill>
                    <a:prstDash val="solid"/>
                    <a:round/>
                    <a:headEnd/>
                    <a:tailEnd/>
                  </a:ln>
                </p:spPr>
                <p:txBody>
                  <a:bodyPr/>
                  <a:lstStyle/>
                  <a:p>
                    <a:endParaRPr lang="en-US"/>
                  </a:p>
                </p:txBody>
              </p:sp>
            </p:grpSp>
          </p:grpSp>
        </p:grpSp>
        <p:grpSp>
          <p:nvGrpSpPr>
            <p:cNvPr id="30749" name="Group 20"/>
            <p:cNvGrpSpPr>
              <a:grpSpLocks/>
            </p:cNvGrpSpPr>
            <p:nvPr/>
          </p:nvGrpSpPr>
          <p:grpSpPr bwMode="auto">
            <a:xfrm>
              <a:off x="2923" y="1455"/>
              <a:ext cx="1986" cy="176"/>
              <a:chOff x="2923" y="1455"/>
              <a:chExt cx="1986" cy="176"/>
            </a:xfrm>
          </p:grpSpPr>
          <p:sp>
            <p:nvSpPr>
              <p:cNvPr id="30750" name="Freeform 21"/>
              <p:cNvSpPr>
                <a:spLocks/>
              </p:cNvSpPr>
              <p:nvPr/>
            </p:nvSpPr>
            <p:spPr bwMode="auto">
              <a:xfrm>
                <a:off x="2923" y="1561"/>
                <a:ext cx="299" cy="53"/>
              </a:xfrm>
              <a:custGeom>
                <a:avLst/>
                <a:gdLst>
                  <a:gd name="T0" fmla="*/ 0 w 299"/>
                  <a:gd name="T1" fmla="*/ 35 h 53"/>
                  <a:gd name="T2" fmla="*/ 35 w 299"/>
                  <a:gd name="T3" fmla="*/ 35 h 53"/>
                  <a:gd name="T4" fmla="*/ 123 w 299"/>
                  <a:gd name="T5" fmla="*/ 53 h 53"/>
                  <a:gd name="T6" fmla="*/ 211 w 299"/>
                  <a:gd name="T7" fmla="*/ 53 h 53"/>
                  <a:gd name="T8" fmla="*/ 281 w 299"/>
                  <a:gd name="T9" fmla="*/ 17 h 53"/>
                  <a:gd name="T10" fmla="*/ 299 w 299"/>
                  <a:gd name="T11" fmla="*/ 0 h 53"/>
                  <a:gd name="T12" fmla="*/ 0 60000 65536"/>
                  <a:gd name="T13" fmla="*/ 0 60000 65536"/>
                  <a:gd name="T14" fmla="*/ 0 60000 65536"/>
                  <a:gd name="T15" fmla="*/ 0 60000 65536"/>
                  <a:gd name="T16" fmla="*/ 0 60000 65536"/>
                  <a:gd name="T17" fmla="*/ 0 60000 65536"/>
                  <a:gd name="T18" fmla="*/ 0 w 299"/>
                  <a:gd name="T19" fmla="*/ 0 h 53"/>
                  <a:gd name="T20" fmla="*/ 299 w 299"/>
                  <a:gd name="T21" fmla="*/ 53 h 53"/>
                </a:gdLst>
                <a:ahLst/>
                <a:cxnLst>
                  <a:cxn ang="T12">
                    <a:pos x="T0" y="T1"/>
                  </a:cxn>
                  <a:cxn ang="T13">
                    <a:pos x="T2" y="T3"/>
                  </a:cxn>
                  <a:cxn ang="T14">
                    <a:pos x="T4" y="T5"/>
                  </a:cxn>
                  <a:cxn ang="T15">
                    <a:pos x="T6" y="T7"/>
                  </a:cxn>
                  <a:cxn ang="T16">
                    <a:pos x="T8" y="T9"/>
                  </a:cxn>
                  <a:cxn ang="T17">
                    <a:pos x="T10" y="T11"/>
                  </a:cxn>
                </a:cxnLst>
                <a:rect l="T18" t="T19" r="T20" b="T21"/>
                <a:pathLst>
                  <a:path w="299" h="53">
                    <a:moveTo>
                      <a:pt x="0" y="35"/>
                    </a:moveTo>
                    <a:lnTo>
                      <a:pt x="35" y="35"/>
                    </a:lnTo>
                    <a:lnTo>
                      <a:pt x="123" y="53"/>
                    </a:lnTo>
                    <a:lnTo>
                      <a:pt x="211" y="53"/>
                    </a:lnTo>
                    <a:lnTo>
                      <a:pt x="281" y="17"/>
                    </a:lnTo>
                    <a:lnTo>
                      <a:pt x="299" y="0"/>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1" name="Line 22"/>
              <p:cNvSpPr>
                <a:spLocks noChangeShapeType="1"/>
              </p:cNvSpPr>
              <p:nvPr/>
            </p:nvSpPr>
            <p:spPr bwMode="auto">
              <a:xfrm>
                <a:off x="2923" y="1614"/>
                <a:ext cx="17" cy="1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52" name="Freeform 23"/>
              <p:cNvSpPr>
                <a:spLocks/>
              </p:cNvSpPr>
              <p:nvPr/>
            </p:nvSpPr>
            <p:spPr bwMode="auto">
              <a:xfrm>
                <a:off x="3186" y="1543"/>
                <a:ext cx="88" cy="71"/>
              </a:xfrm>
              <a:custGeom>
                <a:avLst/>
                <a:gdLst>
                  <a:gd name="T0" fmla="*/ 0 w 88"/>
                  <a:gd name="T1" fmla="*/ 71 h 71"/>
                  <a:gd name="T2" fmla="*/ 53 w 88"/>
                  <a:gd name="T3" fmla="*/ 71 h 71"/>
                  <a:gd name="T4" fmla="*/ 71 w 88"/>
                  <a:gd name="T5" fmla="*/ 53 h 71"/>
                  <a:gd name="T6" fmla="*/ 88 w 88"/>
                  <a:gd name="T7" fmla="*/ 18 h 71"/>
                  <a:gd name="T8" fmla="*/ 71 w 88"/>
                  <a:gd name="T9" fmla="*/ 0 h 71"/>
                  <a:gd name="T10" fmla="*/ 0 60000 65536"/>
                  <a:gd name="T11" fmla="*/ 0 60000 65536"/>
                  <a:gd name="T12" fmla="*/ 0 60000 65536"/>
                  <a:gd name="T13" fmla="*/ 0 60000 65536"/>
                  <a:gd name="T14" fmla="*/ 0 60000 65536"/>
                  <a:gd name="T15" fmla="*/ 0 w 88"/>
                  <a:gd name="T16" fmla="*/ 0 h 71"/>
                  <a:gd name="T17" fmla="*/ 88 w 88"/>
                  <a:gd name="T18" fmla="*/ 71 h 71"/>
                </a:gdLst>
                <a:ahLst/>
                <a:cxnLst>
                  <a:cxn ang="T10">
                    <a:pos x="T0" y="T1"/>
                  </a:cxn>
                  <a:cxn ang="T11">
                    <a:pos x="T2" y="T3"/>
                  </a:cxn>
                  <a:cxn ang="T12">
                    <a:pos x="T4" y="T5"/>
                  </a:cxn>
                  <a:cxn ang="T13">
                    <a:pos x="T6" y="T7"/>
                  </a:cxn>
                  <a:cxn ang="T14">
                    <a:pos x="T8" y="T9"/>
                  </a:cxn>
                </a:cxnLst>
                <a:rect l="T15" t="T16" r="T17" b="T18"/>
                <a:pathLst>
                  <a:path w="88" h="71">
                    <a:moveTo>
                      <a:pt x="0" y="71"/>
                    </a:moveTo>
                    <a:lnTo>
                      <a:pt x="53" y="71"/>
                    </a:lnTo>
                    <a:lnTo>
                      <a:pt x="71" y="53"/>
                    </a:lnTo>
                    <a:lnTo>
                      <a:pt x="88" y="18"/>
                    </a:lnTo>
                    <a:lnTo>
                      <a:pt x="71" y="0"/>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3" name="Freeform 24"/>
              <p:cNvSpPr>
                <a:spLocks/>
              </p:cNvSpPr>
              <p:nvPr/>
            </p:nvSpPr>
            <p:spPr bwMode="auto">
              <a:xfrm>
                <a:off x="3257" y="1455"/>
                <a:ext cx="88" cy="71"/>
              </a:xfrm>
              <a:custGeom>
                <a:avLst/>
                <a:gdLst>
                  <a:gd name="T0" fmla="*/ 0 w 88"/>
                  <a:gd name="T1" fmla="*/ 0 h 71"/>
                  <a:gd name="T2" fmla="*/ 35 w 88"/>
                  <a:gd name="T3" fmla="*/ 0 h 71"/>
                  <a:gd name="T4" fmla="*/ 88 w 88"/>
                  <a:gd name="T5" fmla="*/ 36 h 71"/>
                  <a:gd name="T6" fmla="*/ 88 w 88"/>
                  <a:gd name="T7" fmla="*/ 71 h 71"/>
                  <a:gd name="T8" fmla="*/ 0 60000 65536"/>
                  <a:gd name="T9" fmla="*/ 0 60000 65536"/>
                  <a:gd name="T10" fmla="*/ 0 60000 65536"/>
                  <a:gd name="T11" fmla="*/ 0 60000 65536"/>
                  <a:gd name="T12" fmla="*/ 0 w 88"/>
                  <a:gd name="T13" fmla="*/ 0 h 71"/>
                  <a:gd name="T14" fmla="*/ 88 w 88"/>
                  <a:gd name="T15" fmla="*/ 71 h 71"/>
                </a:gdLst>
                <a:ahLst/>
                <a:cxnLst>
                  <a:cxn ang="T8">
                    <a:pos x="T0" y="T1"/>
                  </a:cxn>
                  <a:cxn ang="T9">
                    <a:pos x="T2" y="T3"/>
                  </a:cxn>
                  <a:cxn ang="T10">
                    <a:pos x="T4" y="T5"/>
                  </a:cxn>
                  <a:cxn ang="T11">
                    <a:pos x="T6" y="T7"/>
                  </a:cxn>
                </a:cxnLst>
                <a:rect l="T12" t="T13" r="T14" b="T15"/>
                <a:pathLst>
                  <a:path w="88" h="71">
                    <a:moveTo>
                      <a:pt x="0" y="0"/>
                    </a:moveTo>
                    <a:lnTo>
                      <a:pt x="35" y="0"/>
                    </a:lnTo>
                    <a:lnTo>
                      <a:pt x="88" y="36"/>
                    </a:lnTo>
                    <a:lnTo>
                      <a:pt x="88" y="71"/>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4" name="Line 25"/>
              <p:cNvSpPr>
                <a:spLocks noChangeShapeType="1"/>
              </p:cNvSpPr>
              <p:nvPr/>
            </p:nvSpPr>
            <p:spPr bwMode="auto">
              <a:xfrm>
                <a:off x="3591" y="1455"/>
                <a:ext cx="105" cy="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55" name="Freeform 26"/>
              <p:cNvSpPr>
                <a:spLocks/>
              </p:cNvSpPr>
              <p:nvPr/>
            </p:nvSpPr>
            <p:spPr bwMode="auto">
              <a:xfrm>
                <a:off x="3696" y="1508"/>
                <a:ext cx="88" cy="53"/>
              </a:xfrm>
              <a:custGeom>
                <a:avLst/>
                <a:gdLst>
                  <a:gd name="T0" fmla="*/ 0 w 88"/>
                  <a:gd name="T1" fmla="*/ 0 h 53"/>
                  <a:gd name="T2" fmla="*/ 0 w 88"/>
                  <a:gd name="T3" fmla="*/ 35 h 53"/>
                  <a:gd name="T4" fmla="*/ 35 w 88"/>
                  <a:gd name="T5" fmla="*/ 53 h 53"/>
                  <a:gd name="T6" fmla="*/ 88 w 88"/>
                  <a:gd name="T7" fmla="*/ 53 h 53"/>
                  <a:gd name="T8" fmla="*/ 0 60000 65536"/>
                  <a:gd name="T9" fmla="*/ 0 60000 65536"/>
                  <a:gd name="T10" fmla="*/ 0 60000 65536"/>
                  <a:gd name="T11" fmla="*/ 0 60000 65536"/>
                  <a:gd name="T12" fmla="*/ 0 w 88"/>
                  <a:gd name="T13" fmla="*/ 0 h 53"/>
                  <a:gd name="T14" fmla="*/ 88 w 88"/>
                  <a:gd name="T15" fmla="*/ 53 h 53"/>
                </a:gdLst>
                <a:ahLst/>
                <a:cxnLst>
                  <a:cxn ang="T8">
                    <a:pos x="T0" y="T1"/>
                  </a:cxn>
                  <a:cxn ang="T9">
                    <a:pos x="T2" y="T3"/>
                  </a:cxn>
                  <a:cxn ang="T10">
                    <a:pos x="T4" y="T5"/>
                  </a:cxn>
                  <a:cxn ang="T11">
                    <a:pos x="T6" y="T7"/>
                  </a:cxn>
                </a:cxnLst>
                <a:rect l="T12" t="T13" r="T14" b="T15"/>
                <a:pathLst>
                  <a:path w="88" h="53">
                    <a:moveTo>
                      <a:pt x="0" y="0"/>
                    </a:moveTo>
                    <a:lnTo>
                      <a:pt x="0" y="35"/>
                    </a:lnTo>
                    <a:lnTo>
                      <a:pt x="35" y="53"/>
                    </a:lnTo>
                    <a:lnTo>
                      <a:pt x="88" y="53"/>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6" name="Freeform 27"/>
              <p:cNvSpPr>
                <a:spLocks/>
              </p:cNvSpPr>
              <p:nvPr/>
            </p:nvSpPr>
            <p:spPr bwMode="auto">
              <a:xfrm>
                <a:off x="3872" y="1561"/>
                <a:ext cx="123" cy="17"/>
              </a:xfrm>
              <a:custGeom>
                <a:avLst/>
                <a:gdLst>
                  <a:gd name="T0" fmla="*/ 0 w 123"/>
                  <a:gd name="T1" fmla="*/ 0 h 17"/>
                  <a:gd name="T2" fmla="*/ 35 w 123"/>
                  <a:gd name="T3" fmla="*/ 17 h 17"/>
                  <a:gd name="T4" fmla="*/ 70 w 123"/>
                  <a:gd name="T5" fmla="*/ 17 h 17"/>
                  <a:gd name="T6" fmla="*/ 123 w 123"/>
                  <a:gd name="T7" fmla="*/ 17 h 17"/>
                  <a:gd name="T8" fmla="*/ 0 60000 65536"/>
                  <a:gd name="T9" fmla="*/ 0 60000 65536"/>
                  <a:gd name="T10" fmla="*/ 0 60000 65536"/>
                  <a:gd name="T11" fmla="*/ 0 60000 65536"/>
                  <a:gd name="T12" fmla="*/ 0 w 123"/>
                  <a:gd name="T13" fmla="*/ 0 h 17"/>
                  <a:gd name="T14" fmla="*/ 123 w 123"/>
                  <a:gd name="T15" fmla="*/ 17 h 17"/>
                </a:gdLst>
                <a:ahLst/>
                <a:cxnLst>
                  <a:cxn ang="T8">
                    <a:pos x="T0" y="T1"/>
                  </a:cxn>
                  <a:cxn ang="T9">
                    <a:pos x="T2" y="T3"/>
                  </a:cxn>
                  <a:cxn ang="T10">
                    <a:pos x="T4" y="T5"/>
                  </a:cxn>
                  <a:cxn ang="T11">
                    <a:pos x="T6" y="T7"/>
                  </a:cxn>
                </a:cxnLst>
                <a:rect l="T12" t="T13" r="T14" b="T15"/>
                <a:pathLst>
                  <a:path w="123" h="17">
                    <a:moveTo>
                      <a:pt x="0" y="0"/>
                    </a:moveTo>
                    <a:lnTo>
                      <a:pt x="35" y="17"/>
                    </a:lnTo>
                    <a:lnTo>
                      <a:pt x="70" y="17"/>
                    </a:lnTo>
                    <a:lnTo>
                      <a:pt x="123" y="17"/>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7" name="Freeform 28"/>
              <p:cNvSpPr>
                <a:spLocks/>
              </p:cNvSpPr>
              <p:nvPr/>
            </p:nvSpPr>
            <p:spPr bwMode="auto">
              <a:xfrm>
                <a:off x="4153" y="1543"/>
                <a:ext cx="141" cy="18"/>
              </a:xfrm>
              <a:custGeom>
                <a:avLst/>
                <a:gdLst>
                  <a:gd name="T0" fmla="*/ 0 w 141"/>
                  <a:gd name="T1" fmla="*/ 18 h 18"/>
                  <a:gd name="T2" fmla="*/ 71 w 141"/>
                  <a:gd name="T3" fmla="*/ 18 h 18"/>
                  <a:gd name="T4" fmla="*/ 141 w 141"/>
                  <a:gd name="T5" fmla="*/ 18 h 18"/>
                  <a:gd name="T6" fmla="*/ 141 w 141"/>
                  <a:gd name="T7" fmla="*/ 18 h 18"/>
                  <a:gd name="T8" fmla="*/ 141 w 141"/>
                  <a:gd name="T9" fmla="*/ 0 h 18"/>
                  <a:gd name="T10" fmla="*/ 0 60000 65536"/>
                  <a:gd name="T11" fmla="*/ 0 60000 65536"/>
                  <a:gd name="T12" fmla="*/ 0 60000 65536"/>
                  <a:gd name="T13" fmla="*/ 0 60000 65536"/>
                  <a:gd name="T14" fmla="*/ 0 60000 65536"/>
                  <a:gd name="T15" fmla="*/ 0 w 141"/>
                  <a:gd name="T16" fmla="*/ 0 h 18"/>
                  <a:gd name="T17" fmla="*/ 141 w 141"/>
                  <a:gd name="T18" fmla="*/ 18 h 18"/>
                </a:gdLst>
                <a:ahLst/>
                <a:cxnLst>
                  <a:cxn ang="T10">
                    <a:pos x="T0" y="T1"/>
                  </a:cxn>
                  <a:cxn ang="T11">
                    <a:pos x="T2" y="T3"/>
                  </a:cxn>
                  <a:cxn ang="T12">
                    <a:pos x="T4" y="T5"/>
                  </a:cxn>
                  <a:cxn ang="T13">
                    <a:pos x="T6" y="T7"/>
                  </a:cxn>
                  <a:cxn ang="T14">
                    <a:pos x="T8" y="T9"/>
                  </a:cxn>
                </a:cxnLst>
                <a:rect l="T15" t="T16" r="T17" b="T18"/>
                <a:pathLst>
                  <a:path w="141" h="18">
                    <a:moveTo>
                      <a:pt x="0" y="18"/>
                    </a:moveTo>
                    <a:lnTo>
                      <a:pt x="71" y="18"/>
                    </a:lnTo>
                    <a:lnTo>
                      <a:pt x="141" y="18"/>
                    </a:lnTo>
                    <a:lnTo>
                      <a:pt x="141" y="0"/>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58" name="Line 29"/>
              <p:cNvSpPr>
                <a:spLocks noChangeShapeType="1"/>
              </p:cNvSpPr>
              <p:nvPr/>
            </p:nvSpPr>
            <p:spPr bwMode="auto">
              <a:xfrm>
                <a:off x="4101" y="1455"/>
                <a:ext cx="105" cy="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59" name="Line 30"/>
              <p:cNvSpPr>
                <a:spLocks noChangeShapeType="1"/>
              </p:cNvSpPr>
              <p:nvPr/>
            </p:nvSpPr>
            <p:spPr bwMode="auto">
              <a:xfrm>
                <a:off x="4364" y="1455"/>
                <a:ext cx="71" cy="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60" name="Freeform 31"/>
              <p:cNvSpPr>
                <a:spLocks/>
              </p:cNvSpPr>
              <p:nvPr/>
            </p:nvSpPr>
            <p:spPr bwMode="auto">
              <a:xfrm>
                <a:off x="4470" y="1508"/>
                <a:ext cx="123" cy="88"/>
              </a:xfrm>
              <a:custGeom>
                <a:avLst/>
                <a:gdLst>
                  <a:gd name="T0" fmla="*/ 35 w 123"/>
                  <a:gd name="T1" fmla="*/ 0 h 88"/>
                  <a:gd name="T2" fmla="*/ 70 w 123"/>
                  <a:gd name="T3" fmla="*/ 0 h 88"/>
                  <a:gd name="T4" fmla="*/ 105 w 123"/>
                  <a:gd name="T5" fmla="*/ 18 h 88"/>
                  <a:gd name="T6" fmla="*/ 123 w 123"/>
                  <a:gd name="T7" fmla="*/ 53 h 88"/>
                  <a:gd name="T8" fmla="*/ 105 w 123"/>
                  <a:gd name="T9" fmla="*/ 70 h 88"/>
                  <a:gd name="T10" fmla="*/ 53 w 123"/>
                  <a:gd name="T11" fmla="*/ 88 h 88"/>
                  <a:gd name="T12" fmla="*/ 0 w 123"/>
                  <a:gd name="T13" fmla="*/ 88 h 88"/>
                  <a:gd name="T14" fmla="*/ 0 60000 65536"/>
                  <a:gd name="T15" fmla="*/ 0 60000 65536"/>
                  <a:gd name="T16" fmla="*/ 0 60000 65536"/>
                  <a:gd name="T17" fmla="*/ 0 60000 65536"/>
                  <a:gd name="T18" fmla="*/ 0 60000 65536"/>
                  <a:gd name="T19" fmla="*/ 0 60000 65536"/>
                  <a:gd name="T20" fmla="*/ 0 60000 65536"/>
                  <a:gd name="T21" fmla="*/ 0 w 123"/>
                  <a:gd name="T22" fmla="*/ 0 h 88"/>
                  <a:gd name="T23" fmla="*/ 123 w 123"/>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3" h="88">
                    <a:moveTo>
                      <a:pt x="35" y="0"/>
                    </a:moveTo>
                    <a:lnTo>
                      <a:pt x="70" y="0"/>
                    </a:lnTo>
                    <a:lnTo>
                      <a:pt x="105" y="18"/>
                    </a:lnTo>
                    <a:lnTo>
                      <a:pt x="123" y="53"/>
                    </a:lnTo>
                    <a:lnTo>
                      <a:pt x="105" y="70"/>
                    </a:lnTo>
                    <a:lnTo>
                      <a:pt x="53" y="88"/>
                    </a:lnTo>
                    <a:lnTo>
                      <a:pt x="0" y="88"/>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61" name="Freeform 32"/>
              <p:cNvSpPr>
                <a:spLocks/>
              </p:cNvSpPr>
              <p:nvPr/>
            </p:nvSpPr>
            <p:spPr bwMode="auto">
              <a:xfrm>
                <a:off x="4575" y="1455"/>
                <a:ext cx="176" cy="18"/>
              </a:xfrm>
              <a:custGeom>
                <a:avLst/>
                <a:gdLst>
                  <a:gd name="T0" fmla="*/ 0 w 176"/>
                  <a:gd name="T1" fmla="*/ 0 h 18"/>
                  <a:gd name="T2" fmla="*/ 88 w 176"/>
                  <a:gd name="T3" fmla="*/ 0 h 18"/>
                  <a:gd name="T4" fmla="*/ 176 w 176"/>
                  <a:gd name="T5" fmla="*/ 0 h 18"/>
                  <a:gd name="T6" fmla="*/ 176 w 176"/>
                  <a:gd name="T7" fmla="*/ 18 h 18"/>
                  <a:gd name="T8" fmla="*/ 0 60000 65536"/>
                  <a:gd name="T9" fmla="*/ 0 60000 65536"/>
                  <a:gd name="T10" fmla="*/ 0 60000 65536"/>
                  <a:gd name="T11" fmla="*/ 0 60000 65536"/>
                  <a:gd name="T12" fmla="*/ 0 w 176"/>
                  <a:gd name="T13" fmla="*/ 0 h 18"/>
                  <a:gd name="T14" fmla="*/ 176 w 176"/>
                  <a:gd name="T15" fmla="*/ 18 h 18"/>
                </a:gdLst>
                <a:ahLst/>
                <a:cxnLst>
                  <a:cxn ang="T8">
                    <a:pos x="T0" y="T1"/>
                  </a:cxn>
                  <a:cxn ang="T9">
                    <a:pos x="T2" y="T3"/>
                  </a:cxn>
                  <a:cxn ang="T10">
                    <a:pos x="T4" y="T5"/>
                  </a:cxn>
                  <a:cxn ang="T11">
                    <a:pos x="T6" y="T7"/>
                  </a:cxn>
                </a:cxnLst>
                <a:rect l="T12" t="T13" r="T14" b="T15"/>
                <a:pathLst>
                  <a:path w="176" h="18">
                    <a:moveTo>
                      <a:pt x="0" y="0"/>
                    </a:moveTo>
                    <a:lnTo>
                      <a:pt x="88" y="0"/>
                    </a:lnTo>
                    <a:lnTo>
                      <a:pt x="176" y="0"/>
                    </a:lnTo>
                    <a:lnTo>
                      <a:pt x="176" y="18"/>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62" name="Freeform 33"/>
              <p:cNvSpPr>
                <a:spLocks/>
              </p:cNvSpPr>
              <p:nvPr/>
            </p:nvSpPr>
            <p:spPr bwMode="auto">
              <a:xfrm>
                <a:off x="4681" y="1508"/>
                <a:ext cx="17" cy="88"/>
              </a:xfrm>
              <a:custGeom>
                <a:avLst/>
                <a:gdLst>
                  <a:gd name="T0" fmla="*/ 17 w 17"/>
                  <a:gd name="T1" fmla="*/ 0 h 88"/>
                  <a:gd name="T2" fmla="*/ 17 w 17"/>
                  <a:gd name="T3" fmla="*/ 35 h 88"/>
                  <a:gd name="T4" fmla="*/ 17 w 17"/>
                  <a:gd name="T5" fmla="*/ 70 h 88"/>
                  <a:gd name="T6" fmla="*/ 0 w 17"/>
                  <a:gd name="T7" fmla="*/ 88 h 88"/>
                  <a:gd name="T8" fmla="*/ 0 60000 65536"/>
                  <a:gd name="T9" fmla="*/ 0 60000 65536"/>
                  <a:gd name="T10" fmla="*/ 0 60000 65536"/>
                  <a:gd name="T11" fmla="*/ 0 60000 65536"/>
                  <a:gd name="T12" fmla="*/ 0 w 17"/>
                  <a:gd name="T13" fmla="*/ 0 h 88"/>
                  <a:gd name="T14" fmla="*/ 17 w 17"/>
                  <a:gd name="T15" fmla="*/ 88 h 88"/>
                </a:gdLst>
                <a:ahLst/>
                <a:cxnLst>
                  <a:cxn ang="T8">
                    <a:pos x="T0" y="T1"/>
                  </a:cxn>
                  <a:cxn ang="T9">
                    <a:pos x="T2" y="T3"/>
                  </a:cxn>
                  <a:cxn ang="T10">
                    <a:pos x="T4" y="T5"/>
                  </a:cxn>
                  <a:cxn ang="T11">
                    <a:pos x="T6" y="T7"/>
                  </a:cxn>
                </a:cxnLst>
                <a:rect l="T12" t="T13" r="T14" b="T15"/>
                <a:pathLst>
                  <a:path w="17" h="88">
                    <a:moveTo>
                      <a:pt x="17" y="0"/>
                    </a:moveTo>
                    <a:lnTo>
                      <a:pt x="17" y="35"/>
                    </a:lnTo>
                    <a:lnTo>
                      <a:pt x="17" y="70"/>
                    </a:lnTo>
                    <a:lnTo>
                      <a:pt x="0" y="88"/>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63" name="Freeform 34"/>
              <p:cNvSpPr>
                <a:spLocks/>
              </p:cNvSpPr>
              <p:nvPr/>
            </p:nvSpPr>
            <p:spPr bwMode="auto">
              <a:xfrm>
                <a:off x="4821" y="1543"/>
                <a:ext cx="36" cy="88"/>
              </a:xfrm>
              <a:custGeom>
                <a:avLst/>
                <a:gdLst>
                  <a:gd name="T0" fmla="*/ 18 w 36"/>
                  <a:gd name="T1" fmla="*/ 0 h 88"/>
                  <a:gd name="T2" fmla="*/ 36 w 36"/>
                  <a:gd name="T3" fmla="*/ 18 h 88"/>
                  <a:gd name="T4" fmla="*/ 36 w 36"/>
                  <a:gd name="T5" fmla="*/ 53 h 88"/>
                  <a:gd name="T6" fmla="*/ 18 w 36"/>
                  <a:gd name="T7" fmla="*/ 71 h 88"/>
                  <a:gd name="T8" fmla="*/ 0 w 36"/>
                  <a:gd name="T9" fmla="*/ 88 h 88"/>
                  <a:gd name="T10" fmla="*/ 0 60000 65536"/>
                  <a:gd name="T11" fmla="*/ 0 60000 65536"/>
                  <a:gd name="T12" fmla="*/ 0 60000 65536"/>
                  <a:gd name="T13" fmla="*/ 0 60000 65536"/>
                  <a:gd name="T14" fmla="*/ 0 60000 65536"/>
                  <a:gd name="T15" fmla="*/ 0 w 36"/>
                  <a:gd name="T16" fmla="*/ 0 h 88"/>
                  <a:gd name="T17" fmla="*/ 36 w 36"/>
                  <a:gd name="T18" fmla="*/ 88 h 88"/>
                </a:gdLst>
                <a:ahLst/>
                <a:cxnLst>
                  <a:cxn ang="T10">
                    <a:pos x="T0" y="T1"/>
                  </a:cxn>
                  <a:cxn ang="T11">
                    <a:pos x="T2" y="T3"/>
                  </a:cxn>
                  <a:cxn ang="T12">
                    <a:pos x="T4" y="T5"/>
                  </a:cxn>
                  <a:cxn ang="T13">
                    <a:pos x="T6" y="T7"/>
                  </a:cxn>
                  <a:cxn ang="T14">
                    <a:pos x="T8" y="T9"/>
                  </a:cxn>
                </a:cxnLst>
                <a:rect l="T15" t="T16" r="T17" b="T18"/>
                <a:pathLst>
                  <a:path w="36" h="88">
                    <a:moveTo>
                      <a:pt x="18" y="0"/>
                    </a:moveTo>
                    <a:lnTo>
                      <a:pt x="36" y="18"/>
                    </a:lnTo>
                    <a:lnTo>
                      <a:pt x="36" y="53"/>
                    </a:lnTo>
                    <a:lnTo>
                      <a:pt x="18" y="71"/>
                    </a:lnTo>
                    <a:lnTo>
                      <a:pt x="0" y="88"/>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64" name="Freeform 35"/>
              <p:cNvSpPr>
                <a:spLocks/>
              </p:cNvSpPr>
              <p:nvPr/>
            </p:nvSpPr>
            <p:spPr bwMode="auto">
              <a:xfrm>
                <a:off x="4839" y="1473"/>
                <a:ext cx="70" cy="88"/>
              </a:xfrm>
              <a:custGeom>
                <a:avLst/>
                <a:gdLst>
                  <a:gd name="T0" fmla="*/ 0 w 70"/>
                  <a:gd name="T1" fmla="*/ 0 h 88"/>
                  <a:gd name="T2" fmla="*/ 35 w 70"/>
                  <a:gd name="T3" fmla="*/ 18 h 88"/>
                  <a:gd name="T4" fmla="*/ 53 w 70"/>
                  <a:gd name="T5" fmla="*/ 53 h 88"/>
                  <a:gd name="T6" fmla="*/ 70 w 70"/>
                  <a:gd name="T7" fmla="*/ 88 h 88"/>
                  <a:gd name="T8" fmla="*/ 0 60000 65536"/>
                  <a:gd name="T9" fmla="*/ 0 60000 65536"/>
                  <a:gd name="T10" fmla="*/ 0 60000 65536"/>
                  <a:gd name="T11" fmla="*/ 0 60000 65536"/>
                  <a:gd name="T12" fmla="*/ 0 w 70"/>
                  <a:gd name="T13" fmla="*/ 0 h 88"/>
                  <a:gd name="T14" fmla="*/ 70 w 70"/>
                  <a:gd name="T15" fmla="*/ 88 h 88"/>
                </a:gdLst>
                <a:ahLst/>
                <a:cxnLst>
                  <a:cxn ang="T8">
                    <a:pos x="T0" y="T1"/>
                  </a:cxn>
                  <a:cxn ang="T9">
                    <a:pos x="T2" y="T3"/>
                  </a:cxn>
                  <a:cxn ang="T10">
                    <a:pos x="T4" y="T5"/>
                  </a:cxn>
                  <a:cxn ang="T11">
                    <a:pos x="T6" y="T7"/>
                  </a:cxn>
                </a:cxnLst>
                <a:rect l="T12" t="T13" r="T14" b="T15"/>
                <a:pathLst>
                  <a:path w="70" h="88">
                    <a:moveTo>
                      <a:pt x="0" y="0"/>
                    </a:moveTo>
                    <a:lnTo>
                      <a:pt x="35" y="18"/>
                    </a:lnTo>
                    <a:lnTo>
                      <a:pt x="53" y="53"/>
                    </a:lnTo>
                    <a:lnTo>
                      <a:pt x="70" y="88"/>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0765" name="Freeform 36"/>
              <p:cNvSpPr>
                <a:spLocks/>
              </p:cNvSpPr>
              <p:nvPr/>
            </p:nvSpPr>
            <p:spPr bwMode="auto">
              <a:xfrm>
                <a:off x="3450" y="1491"/>
                <a:ext cx="106" cy="87"/>
              </a:xfrm>
              <a:custGeom>
                <a:avLst/>
                <a:gdLst>
                  <a:gd name="T0" fmla="*/ 106 w 106"/>
                  <a:gd name="T1" fmla="*/ 0 h 87"/>
                  <a:gd name="T2" fmla="*/ 53 w 106"/>
                  <a:gd name="T3" fmla="*/ 17 h 87"/>
                  <a:gd name="T4" fmla="*/ 0 w 106"/>
                  <a:gd name="T5" fmla="*/ 35 h 87"/>
                  <a:gd name="T6" fmla="*/ 0 w 106"/>
                  <a:gd name="T7" fmla="*/ 70 h 87"/>
                  <a:gd name="T8" fmla="*/ 18 w 106"/>
                  <a:gd name="T9" fmla="*/ 70 h 87"/>
                  <a:gd name="T10" fmla="*/ 53 w 106"/>
                  <a:gd name="T11" fmla="*/ 87 h 87"/>
                  <a:gd name="T12" fmla="*/ 0 60000 65536"/>
                  <a:gd name="T13" fmla="*/ 0 60000 65536"/>
                  <a:gd name="T14" fmla="*/ 0 60000 65536"/>
                  <a:gd name="T15" fmla="*/ 0 60000 65536"/>
                  <a:gd name="T16" fmla="*/ 0 60000 65536"/>
                  <a:gd name="T17" fmla="*/ 0 60000 65536"/>
                  <a:gd name="T18" fmla="*/ 0 w 106"/>
                  <a:gd name="T19" fmla="*/ 0 h 87"/>
                  <a:gd name="T20" fmla="*/ 106 w 106"/>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106" h="87">
                    <a:moveTo>
                      <a:pt x="106" y="0"/>
                    </a:moveTo>
                    <a:lnTo>
                      <a:pt x="53" y="17"/>
                    </a:lnTo>
                    <a:lnTo>
                      <a:pt x="0" y="35"/>
                    </a:lnTo>
                    <a:lnTo>
                      <a:pt x="0" y="70"/>
                    </a:lnTo>
                    <a:lnTo>
                      <a:pt x="18" y="70"/>
                    </a:lnTo>
                    <a:lnTo>
                      <a:pt x="53" y="87"/>
                    </a:lnTo>
                  </a:path>
                </a:pathLst>
              </a:custGeom>
              <a:noFill/>
              <a:ln w="28575">
                <a:solidFill>
                  <a:srgbClr val="000000"/>
                </a:solidFill>
                <a:prstDash val="solid"/>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grpSp>
        <p:nvGrpSpPr>
          <p:cNvPr id="8" name="Group 37"/>
          <p:cNvGrpSpPr>
            <a:grpSpLocks/>
          </p:cNvGrpSpPr>
          <p:nvPr/>
        </p:nvGrpSpPr>
        <p:grpSpPr bwMode="auto">
          <a:xfrm>
            <a:off x="5395913" y="1101725"/>
            <a:ext cx="1312862" cy="1131888"/>
            <a:chOff x="3151" y="593"/>
            <a:chExt cx="737" cy="616"/>
          </a:xfrm>
        </p:grpSpPr>
        <p:sp>
          <p:nvSpPr>
            <p:cNvPr id="30746" name="Rectangle 38"/>
            <p:cNvSpPr>
              <a:spLocks noChangeArrowheads="1"/>
            </p:cNvSpPr>
            <p:nvPr/>
          </p:nvSpPr>
          <p:spPr bwMode="auto">
            <a:xfrm>
              <a:off x="3433" y="593"/>
              <a:ext cx="455" cy="2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p>
              <a:r>
                <a:rPr lang="en-US" sz="2500" b="1" i="1">
                  <a:solidFill>
                    <a:srgbClr val="000000"/>
                  </a:solidFill>
                </a:rPr>
                <a:t>Flow</a:t>
              </a:r>
              <a:endParaRPr lang="en-US" sz="2500" b="1"/>
            </a:p>
          </p:txBody>
        </p:sp>
        <p:sp>
          <p:nvSpPr>
            <p:cNvPr id="30747" name="Line 39"/>
            <p:cNvSpPr>
              <a:spLocks noChangeShapeType="1"/>
            </p:cNvSpPr>
            <p:nvPr/>
          </p:nvSpPr>
          <p:spPr bwMode="auto">
            <a:xfrm flipH="1">
              <a:off x="3151" y="787"/>
              <a:ext cx="387" cy="422"/>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9" name="Group 40"/>
          <p:cNvGrpSpPr>
            <a:grpSpLocks/>
          </p:cNvGrpSpPr>
          <p:nvPr/>
        </p:nvGrpSpPr>
        <p:grpSpPr bwMode="auto">
          <a:xfrm>
            <a:off x="6584950" y="1054100"/>
            <a:ext cx="1422400" cy="1662113"/>
            <a:chOff x="4065" y="593"/>
            <a:chExt cx="896" cy="950"/>
          </a:xfrm>
        </p:grpSpPr>
        <p:sp>
          <p:nvSpPr>
            <p:cNvPr id="30744" name="Rectangle 41"/>
            <p:cNvSpPr>
              <a:spLocks noChangeArrowheads="1"/>
            </p:cNvSpPr>
            <p:nvPr/>
          </p:nvSpPr>
          <p:spPr bwMode="auto">
            <a:xfrm>
              <a:off x="4417" y="593"/>
              <a:ext cx="544" cy="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2500" b="1" i="1" dirty="0">
                  <a:solidFill>
                    <a:srgbClr val="000000"/>
                  </a:solidFill>
                </a:rPr>
                <a:t>Stock</a:t>
              </a:r>
              <a:endParaRPr lang="en-US" sz="2500" b="1" dirty="0"/>
            </a:p>
          </p:txBody>
        </p:sp>
        <p:sp>
          <p:nvSpPr>
            <p:cNvPr id="30745" name="Line 42"/>
            <p:cNvSpPr>
              <a:spLocks noChangeShapeType="1"/>
            </p:cNvSpPr>
            <p:nvPr/>
          </p:nvSpPr>
          <p:spPr bwMode="auto">
            <a:xfrm flipH="1">
              <a:off x="4065" y="787"/>
              <a:ext cx="493" cy="756"/>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53291" name="Text Box 43"/>
          <p:cNvSpPr txBox="1">
            <a:spLocks noChangeArrowheads="1"/>
          </p:cNvSpPr>
          <p:nvPr/>
        </p:nvSpPr>
        <p:spPr bwMode="auto">
          <a:xfrm>
            <a:off x="604838" y="1431925"/>
            <a:ext cx="3800475" cy="3586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05000"/>
              </a:lnSpc>
              <a:spcBef>
                <a:spcPct val="40000"/>
              </a:spcBef>
            </a:pPr>
            <a:r>
              <a:rPr lang="en-US" sz="2700" dirty="0"/>
              <a:t>A </a:t>
            </a:r>
            <a:r>
              <a:rPr lang="en-US" sz="2700" b="1" dirty="0">
                <a:solidFill>
                  <a:srgbClr val="FF0000"/>
                </a:solidFill>
              </a:rPr>
              <a:t>stock</a:t>
            </a:r>
            <a:r>
              <a:rPr lang="en-US" sz="2700" dirty="0"/>
              <a:t> is a </a:t>
            </a:r>
            <a:br>
              <a:rPr lang="en-US" sz="2700" dirty="0"/>
            </a:br>
            <a:r>
              <a:rPr lang="en-US" sz="2700" dirty="0"/>
              <a:t>quantity measured </a:t>
            </a:r>
            <a:br>
              <a:rPr lang="en-US" sz="2700" dirty="0"/>
            </a:br>
            <a:r>
              <a:rPr lang="en-US" sz="2700" dirty="0"/>
              <a:t>at a point in time. </a:t>
            </a:r>
          </a:p>
          <a:p>
            <a:pPr eaLnBrk="1" hangingPunct="1">
              <a:lnSpc>
                <a:spcPct val="105000"/>
              </a:lnSpc>
              <a:spcBef>
                <a:spcPct val="40000"/>
              </a:spcBef>
            </a:pPr>
            <a:r>
              <a:rPr lang="en-US" sz="2700" i="1" dirty="0"/>
              <a:t>E.g.</a:t>
            </a:r>
            <a:r>
              <a:rPr lang="en-US" sz="2700" dirty="0"/>
              <a:t>,</a:t>
            </a:r>
            <a:br>
              <a:rPr lang="en-US" sz="2700" dirty="0"/>
            </a:br>
            <a:r>
              <a:rPr lang="en-US" sz="2700" dirty="0"/>
              <a:t>“The U.S. capital stock was $10 trillion on January 1, 2016.”</a:t>
            </a:r>
          </a:p>
        </p:txBody>
      </p:sp>
      <p:grpSp>
        <p:nvGrpSpPr>
          <p:cNvPr id="10" name="Group 45"/>
          <p:cNvGrpSpPr>
            <a:grpSpLocks/>
          </p:cNvGrpSpPr>
          <p:nvPr/>
        </p:nvGrpSpPr>
        <p:grpSpPr bwMode="auto">
          <a:xfrm>
            <a:off x="4991100" y="2063750"/>
            <a:ext cx="404813" cy="693738"/>
            <a:chOff x="2016" y="1051"/>
            <a:chExt cx="281" cy="510"/>
          </a:xfrm>
        </p:grpSpPr>
        <p:sp>
          <p:nvSpPr>
            <p:cNvPr id="30729" name="Freeform 46"/>
            <p:cNvSpPr>
              <a:spLocks/>
            </p:cNvSpPr>
            <p:nvPr/>
          </p:nvSpPr>
          <p:spPr bwMode="auto">
            <a:xfrm>
              <a:off x="2016" y="1061"/>
              <a:ext cx="281" cy="475"/>
            </a:xfrm>
            <a:custGeom>
              <a:avLst/>
              <a:gdLst>
                <a:gd name="T0" fmla="*/ 35 w 281"/>
                <a:gd name="T1" fmla="*/ 0 h 475"/>
                <a:gd name="T2" fmla="*/ 0 w 281"/>
                <a:gd name="T3" fmla="*/ 475 h 475"/>
                <a:gd name="T4" fmla="*/ 281 w 281"/>
                <a:gd name="T5" fmla="*/ 475 h 475"/>
                <a:gd name="T6" fmla="*/ 211 w 281"/>
                <a:gd name="T7" fmla="*/ 0 h 475"/>
                <a:gd name="T8" fmla="*/ 35 w 281"/>
                <a:gd name="T9" fmla="*/ 0 h 475"/>
                <a:gd name="T10" fmla="*/ 0 60000 65536"/>
                <a:gd name="T11" fmla="*/ 0 60000 65536"/>
                <a:gd name="T12" fmla="*/ 0 60000 65536"/>
                <a:gd name="T13" fmla="*/ 0 60000 65536"/>
                <a:gd name="T14" fmla="*/ 0 60000 65536"/>
                <a:gd name="T15" fmla="*/ 0 w 281"/>
                <a:gd name="T16" fmla="*/ 0 h 475"/>
                <a:gd name="T17" fmla="*/ 281 w 281"/>
                <a:gd name="T18" fmla="*/ 475 h 475"/>
              </a:gdLst>
              <a:ahLst/>
              <a:cxnLst>
                <a:cxn ang="T10">
                  <a:pos x="T0" y="T1"/>
                </a:cxn>
                <a:cxn ang="T11">
                  <a:pos x="T2" y="T3"/>
                </a:cxn>
                <a:cxn ang="T12">
                  <a:pos x="T4" y="T5"/>
                </a:cxn>
                <a:cxn ang="T13">
                  <a:pos x="T6" y="T7"/>
                </a:cxn>
                <a:cxn ang="T14">
                  <a:pos x="T8" y="T9"/>
                </a:cxn>
              </a:cxnLst>
              <a:rect l="T15" t="T16" r="T17" b="T18"/>
              <a:pathLst>
                <a:path w="281" h="475">
                  <a:moveTo>
                    <a:pt x="35" y="0"/>
                  </a:moveTo>
                  <a:lnTo>
                    <a:pt x="0" y="475"/>
                  </a:lnTo>
                  <a:lnTo>
                    <a:pt x="281" y="475"/>
                  </a:lnTo>
                  <a:lnTo>
                    <a:pt x="211" y="0"/>
                  </a:lnTo>
                  <a:lnTo>
                    <a:pt x="35" y="0"/>
                  </a:lnTo>
                  <a:close/>
                </a:path>
              </a:pathLst>
            </a:custGeom>
            <a:solidFill>
              <a:srgbClr val="B3CDE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nvGrpSpPr>
            <p:cNvPr id="30730" name="Group 47"/>
            <p:cNvGrpSpPr>
              <a:grpSpLocks/>
            </p:cNvGrpSpPr>
            <p:nvPr/>
          </p:nvGrpSpPr>
          <p:grpSpPr bwMode="auto">
            <a:xfrm>
              <a:off x="2016" y="1051"/>
              <a:ext cx="281" cy="510"/>
              <a:chOff x="2923" y="1051"/>
              <a:chExt cx="281" cy="510"/>
            </a:xfrm>
          </p:grpSpPr>
          <p:sp>
            <p:nvSpPr>
              <p:cNvPr id="30731" name="Line 48"/>
              <p:cNvSpPr>
                <a:spLocks noChangeShapeType="1"/>
              </p:cNvSpPr>
              <p:nvPr/>
            </p:nvSpPr>
            <p:spPr bwMode="auto">
              <a:xfrm flipH="1">
                <a:off x="2923" y="1051"/>
                <a:ext cx="35" cy="51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32" name="Line 49"/>
              <p:cNvSpPr>
                <a:spLocks noChangeShapeType="1"/>
              </p:cNvSpPr>
              <p:nvPr/>
            </p:nvSpPr>
            <p:spPr bwMode="auto">
              <a:xfrm>
                <a:off x="3134" y="1068"/>
                <a:ext cx="70" cy="44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33" name="Line 50"/>
              <p:cNvSpPr>
                <a:spLocks noChangeShapeType="1"/>
              </p:cNvSpPr>
              <p:nvPr/>
            </p:nvSpPr>
            <p:spPr bwMode="auto">
              <a:xfrm>
                <a:off x="3116" y="1068"/>
                <a:ext cx="70" cy="458"/>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34" name="Line 51"/>
              <p:cNvSpPr>
                <a:spLocks noChangeShapeType="1"/>
              </p:cNvSpPr>
              <p:nvPr/>
            </p:nvSpPr>
            <p:spPr bwMode="auto">
              <a:xfrm>
                <a:off x="3099" y="1068"/>
                <a:ext cx="70" cy="493"/>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35" name="Line 52"/>
              <p:cNvSpPr>
                <a:spLocks noChangeShapeType="1"/>
              </p:cNvSpPr>
              <p:nvPr/>
            </p:nvSpPr>
            <p:spPr bwMode="auto">
              <a:xfrm>
                <a:off x="3081" y="1086"/>
                <a:ext cx="53" cy="44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36" name="Line 53"/>
              <p:cNvSpPr>
                <a:spLocks noChangeShapeType="1"/>
              </p:cNvSpPr>
              <p:nvPr/>
            </p:nvSpPr>
            <p:spPr bwMode="auto">
              <a:xfrm>
                <a:off x="3081" y="1086"/>
                <a:ext cx="35" cy="4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37" name="Line 54"/>
              <p:cNvSpPr>
                <a:spLocks noChangeShapeType="1"/>
              </p:cNvSpPr>
              <p:nvPr/>
            </p:nvSpPr>
            <p:spPr bwMode="auto">
              <a:xfrm>
                <a:off x="3063" y="1086"/>
                <a:ext cx="36" cy="45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38" name="Line 55"/>
              <p:cNvSpPr>
                <a:spLocks noChangeShapeType="1"/>
              </p:cNvSpPr>
              <p:nvPr/>
            </p:nvSpPr>
            <p:spPr bwMode="auto">
              <a:xfrm flipH="1">
                <a:off x="2958" y="1068"/>
                <a:ext cx="17" cy="44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39" name="Line 56"/>
              <p:cNvSpPr>
                <a:spLocks noChangeShapeType="1"/>
              </p:cNvSpPr>
              <p:nvPr/>
            </p:nvSpPr>
            <p:spPr bwMode="auto">
              <a:xfrm flipH="1">
                <a:off x="2975" y="1086"/>
                <a:ext cx="18" cy="4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40" name="Line 57"/>
              <p:cNvSpPr>
                <a:spLocks noChangeShapeType="1"/>
              </p:cNvSpPr>
              <p:nvPr/>
            </p:nvSpPr>
            <p:spPr bwMode="auto">
              <a:xfrm>
                <a:off x="3011" y="1086"/>
                <a:ext cx="1" cy="45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41" name="Line 58"/>
              <p:cNvSpPr>
                <a:spLocks noChangeShapeType="1"/>
              </p:cNvSpPr>
              <p:nvPr/>
            </p:nvSpPr>
            <p:spPr bwMode="auto">
              <a:xfrm>
                <a:off x="3011" y="1086"/>
                <a:ext cx="17" cy="4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42" name="Line 59"/>
              <p:cNvSpPr>
                <a:spLocks noChangeShapeType="1"/>
              </p:cNvSpPr>
              <p:nvPr/>
            </p:nvSpPr>
            <p:spPr bwMode="auto">
              <a:xfrm>
                <a:off x="3028" y="1086"/>
                <a:ext cx="18" cy="457"/>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0743" name="Line 60"/>
              <p:cNvSpPr>
                <a:spLocks noChangeShapeType="1"/>
              </p:cNvSpPr>
              <p:nvPr/>
            </p:nvSpPr>
            <p:spPr bwMode="auto">
              <a:xfrm>
                <a:off x="3046" y="1086"/>
                <a:ext cx="17" cy="475"/>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spTree>
    <p:extLst>
      <p:ext uri="{BB962C8B-B14F-4D97-AF65-F5344CB8AC3E}">
        <p14:creationId xmlns:p14="http://schemas.microsoft.com/office/powerpoint/2010/main" val="323643149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91">
                                            <p:txEl>
                                              <p:pRg st="0" end="0"/>
                                            </p:txEl>
                                          </p:spTgt>
                                        </p:tgtEl>
                                        <p:attrNameLst>
                                          <p:attrName>style.visibility</p:attrName>
                                        </p:attrNameLst>
                                      </p:cBhvr>
                                      <p:to>
                                        <p:strVal val="visible"/>
                                      </p:to>
                                    </p:set>
                                    <p:animEffect transition="in" filter="wipe(left)">
                                      <p:cBhvr>
                                        <p:cTn id="7" dur="500"/>
                                        <p:tgtEl>
                                          <p:spTgt spid="532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91">
                                            <p:txEl>
                                              <p:pRg st="1" end="1"/>
                                            </p:txEl>
                                          </p:spTgt>
                                        </p:tgtEl>
                                        <p:attrNameLst>
                                          <p:attrName>style.visibility</p:attrName>
                                        </p:attrNameLst>
                                      </p:cBhvr>
                                      <p:to>
                                        <p:strVal val="visible"/>
                                      </p:to>
                                    </p:set>
                                    <p:animEffect transition="in" filter="wipe(left)">
                                      <p:cBhvr>
                                        <p:cTn id="12" dur="500"/>
                                        <p:tgtEl>
                                          <p:spTgt spid="532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1">
                                            <p:txEl>
                                              <p:pRg st="0" end="0"/>
                                            </p:txEl>
                                          </p:spTgt>
                                        </p:tgtEl>
                                        <p:attrNameLst>
                                          <p:attrName>style.visibility</p:attrName>
                                        </p:attrNameLst>
                                      </p:cBhvr>
                                      <p:to>
                                        <p:strVal val="visible"/>
                                      </p:to>
                                    </p:set>
                                    <p:animEffect transition="in" filter="wipe(left)">
                                      <p:cBhvr>
                                        <p:cTn id="17" dur="500"/>
                                        <p:tgtEl>
                                          <p:spTgt spid="5325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1">
                                            <p:txEl>
                                              <p:pRg st="1" end="1"/>
                                            </p:txEl>
                                          </p:spTgt>
                                        </p:tgtEl>
                                        <p:attrNameLst>
                                          <p:attrName>style.visibility</p:attrName>
                                        </p:attrNameLst>
                                      </p:cBhvr>
                                      <p:to>
                                        <p:strVal val="visible"/>
                                      </p:to>
                                    </p:set>
                                    <p:animEffect transition="in" filter="wipe(left)">
                                      <p:cBhvr>
                                        <p:cTn id="22" dur="500"/>
                                        <p:tgtEl>
                                          <p:spTgt spid="5325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up)">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strips(downLeft)">
                                      <p:cBhvr>
                                        <p:cTn id="36" dur="500"/>
                                        <p:tgtEl>
                                          <p:spTgt spid="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12"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strips(downLeft)">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autoUpdateAnimBg="0"/>
      <p:bldP spid="5329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Stock or Flow?</a:t>
            </a: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dirty="0"/>
              <a:t>The balance on your credit card statement</a:t>
            </a:r>
          </a:p>
          <a:p>
            <a:pPr>
              <a:buClr>
                <a:schemeClr val="tx1">
                  <a:lumMod val="50000"/>
                  <a:lumOff val="50000"/>
                </a:schemeClr>
              </a:buClr>
            </a:pPr>
            <a:r>
              <a:rPr lang="en-US" dirty="0"/>
              <a:t>How much time you spend studying</a:t>
            </a:r>
          </a:p>
          <a:p>
            <a:pPr>
              <a:buClr>
                <a:schemeClr val="tx1">
                  <a:lumMod val="50000"/>
                  <a:lumOff val="50000"/>
                </a:schemeClr>
              </a:buClr>
            </a:pPr>
            <a:r>
              <a:rPr lang="en-US" dirty="0"/>
              <a:t>The size of your MP3/iTunes collection</a:t>
            </a:r>
          </a:p>
          <a:p>
            <a:pPr>
              <a:buClr>
                <a:schemeClr val="tx1">
                  <a:lumMod val="50000"/>
                  <a:lumOff val="50000"/>
                </a:schemeClr>
              </a:buClr>
            </a:pPr>
            <a:r>
              <a:rPr lang="en-US" dirty="0"/>
              <a:t>The inflation rate</a:t>
            </a:r>
          </a:p>
          <a:p>
            <a:pPr>
              <a:buClr>
                <a:schemeClr val="tx1">
                  <a:lumMod val="50000"/>
                  <a:lumOff val="50000"/>
                </a:schemeClr>
              </a:buClr>
            </a:pPr>
            <a:r>
              <a:rPr lang="en-US" dirty="0"/>
              <a:t>The unemployment rate</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14</a:t>
            </a:fld>
            <a:endParaRPr lang="en-US" sz="1600" dirty="0">
              <a:solidFill>
                <a:srgbClr val="006666"/>
              </a:solidFill>
              <a:cs typeface="Arial"/>
            </a:endParaRPr>
          </a:p>
        </p:txBody>
      </p:sp>
    </p:spTree>
    <p:extLst>
      <p:ext uri="{BB962C8B-B14F-4D97-AF65-F5344CB8AC3E}">
        <p14:creationId xmlns:p14="http://schemas.microsoft.com/office/powerpoint/2010/main" val="3181504308"/>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236538"/>
            <a:ext cx="9144000" cy="1195387"/>
          </a:xfrm>
        </p:spPr>
        <p:txBody>
          <a:bodyPr/>
          <a:lstStyle/>
          <a:p>
            <a:pPr algn="ctr" eaLnBrk="1" hangingPunct="1"/>
            <a:r>
              <a:rPr lang="en-US" dirty="0"/>
              <a:t>Stocks vs. Flows: Examples</a:t>
            </a:r>
          </a:p>
        </p:txBody>
      </p:sp>
      <p:sp>
        <p:nvSpPr>
          <p:cNvPr id="55369" name="Rectangle 73"/>
          <p:cNvSpPr>
            <a:spLocks noChangeArrowheads="1"/>
          </p:cNvSpPr>
          <p:nvPr/>
        </p:nvSpPr>
        <p:spPr bwMode="auto">
          <a:xfrm>
            <a:off x="4767263" y="4762500"/>
            <a:ext cx="3344862"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dirty="0"/>
              <a:t>the </a:t>
            </a:r>
            <a:r>
              <a:rPr lang="en-US" sz="2400" dirty="0" err="1"/>
              <a:t>govt</a:t>
            </a:r>
            <a:r>
              <a:rPr lang="en-US" sz="2400" dirty="0"/>
              <a:t> budget deficit</a:t>
            </a:r>
          </a:p>
        </p:txBody>
      </p:sp>
      <p:sp>
        <p:nvSpPr>
          <p:cNvPr id="55368" name="Rectangle 72"/>
          <p:cNvSpPr>
            <a:spLocks noChangeArrowheads="1"/>
          </p:cNvSpPr>
          <p:nvPr/>
        </p:nvSpPr>
        <p:spPr bwMode="auto">
          <a:xfrm>
            <a:off x="1422400" y="4762500"/>
            <a:ext cx="3344863"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dirty="0"/>
              <a:t>the </a:t>
            </a:r>
            <a:r>
              <a:rPr lang="en-US" sz="2400" dirty="0" err="1"/>
              <a:t>govt</a:t>
            </a:r>
            <a:r>
              <a:rPr lang="en-US" sz="2400" dirty="0"/>
              <a:t> debt</a:t>
            </a:r>
          </a:p>
        </p:txBody>
      </p:sp>
      <p:sp>
        <p:nvSpPr>
          <p:cNvPr id="55367" name="Rectangle 71"/>
          <p:cNvSpPr>
            <a:spLocks noChangeArrowheads="1"/>
          </p:cNvSpPr>
          <p:nvPr/>
        </p:nvSpPr>
        <p:spPr bwMode="auto">
          <a:xfrm>
            <a:off x="4767263" y="3732213"/>
            <a:ext cx="3344862" cy="1030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a:t># of new college graduates this year</a:t>
            </a:r>
          </a:p>
        </p:txBody>
      </p:sp>
      <p:sp>
        <p:nvSpPr>
          <p:cNvPr id="55366" name="Rectangle 70"/>
          <p:cNvSpPr>
            <a:spLocks noChangeArrowheads="1"/>
          </p:cNvSpPr>
          <p:nvPr/>
        </p:nvSpPr>
        <p:spPr bwMode="auto">
          <a:xfrm>
            <a:off x="1422400" y="3732213"/>
            <a:ext cx="3344863" cy="1030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a:t># of people with college degrees</a:t>
            </a:r>
          </a:p>
        </p:txBody>
      </p:sp>
      <p:sp>
        <p:nvSpPr>
          <p:cNvPr id="55365" name="Rectangle 69"/>
          <p:cNvSpPr>
            <a:spLocks noChangeArrowheads="1"/>
          </p:cNvSpPr>
          <p:nvPr/>
        </p:nvSpPr>
        <p:spPr bwMode="auto">
          <a:xfrm>
            <a:off x="4767263" y="2703513"/>
            <a:ext cx="3344862"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dirty="0"/>
              <a:t>a person’s </a:t>
            </a:r>
            <a:br>
              <a:rPr lang="en-US" sz="2400" dirty="0"/>
            </a:br>
            <a:r>
              <a:rPr lang="en-US" sz="2400" dirty="0"/>
              <a:t>annual savings</a:t>
            </a:r>
          </a:p>
        </p:txBody>
      </p:sp>
      <p:sp>
        <p:nvSpPr>
          <p:cNvPr id="55364" name="Rectangle 68"/>
          <p:cNvSpPr>
            <a:spLocks noChangeArrowheads="1"/>
          </p:cNvSpPr>
          <p:nvPr/>
        </p:nvSpPr>
        <p:spPr bwMode="auto">
          <a:xfrm>
            <a:off x="1422400" y="2703513"/>
            <a:ext cx="3344863"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a:t>a person’s wealth</a:t>
            </a:r>
          </a:p>
        </p:txBody>
      </p:sp>
      <p:sp>
        <p:nvSpPr>
          <p:cNvPr id="31753" name="Rectangle 67"/>
          <p:cNvSpPr>
            <a:spLocks noChangeArrowheads="1"/>
          </p:cNvSpPr>
          <p:nvPr/>
        </p:nvSpPr>
        <p:spPr bwMode="auto">
          <a:xfrm>
            <a:off x="4767263" y="1673225"/>
            <a:ext cx="3344862" cy="1030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b="1" i="1" dirty="0"/>
              <a:t>Flow</a:t>
            </a:r>
          </a:p>
        </p:txBody>
      </p:sp>
      <p:sp>
        <p:nvSpPr>
          <p:cNvPr id="31754" name="Rectangle 66"/>
          <p:cNvSpPr>
            <a:spLocks noChangeArrowheads="1"/>
          </p:cNvSpPr>
          <p:nvPr/>
        </p:nvSpPr>
        <p:spPr bwMode="auto">
          <a:xfrm>
            <a:off x="1422400" y="1673225"/>
            <a:ext cx="3344863" cy="1030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lstStyle/>
          <a:p>
            <a:pPr algn="ctr">
              <a:lnSpc>
                <a:spcPct val="105000"/>
              </a:lnSpc>
              <a:spcBef>
                <a:spcPct val="45000"/>
              </a:spcBef>
              <a:buClr>
                <a:srgbClr val="008080"/>
              </a:buClr>
              <a:buSzPct val="120000"/>
              <a:buFont typeface="Wingdings" pitchFamily="2" charset="2"/>
              <a:buNone/>
            </a:pPr>
            <a:r>
              <a:rPr lang="en-US" sz="2400" b="1" i="1" dirty="0"/>
              <a:t>Stock</a:t>
            </a:r>
          </a:p>
        </p:txBody>
      </p:sp>
      <p:sp>
        <p:nvSpPr>
          <p:cNvPr id="31755" name="Line 74"/>
          <p:cNvSpPr>
            <a:spLocks noChangeShapeType="1"/>
          </p:cNvSpPr>
          <p:nvPr/>
        </p:nvSpPr>
        <p:spPr bwMode="auto">
          <a:xfrm>
            <a:off x="1422400" y="1673225"/>
            <a:ext cx="6689725" cy="0"/>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en-US"/>
          </a:p>
        </p:txBody>
      </p:sp>
      <p:sp>
        <p:nvSpPr>
          <p:cNvPr id="31756" name="Line 75"/>
          <p:cNvSpPr>
            <a:spLocks noChangeShapeType="1"/>
          </p:cNvSpPr>
          <p:nvPr/>
        </p:nvSpPr>
        <p:spPr bwMode="auto">
          <a:xfrm>
            <a:off x="1422400" y="2703513"/>
            <a:ext cx="668972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en-US"/>
          </a:p>
        </p:txBody>
      </p:sp>
      <p:sp>
        <p:nvSpPr>
          <p:cNvPr id="31757" name="Line 76"/>
          <p:cNvSpPr>
            <a:spLocks noChangeShapeType="1"/>
          </p:cNvSpPr>
          <p:nvPr/>
        </p:nvSpPr>
        <p:spPr bwMode="auto">
          <a:xfrm>
            <a:off x="1422400" y="3732213"/>
            <a:ext cx="668972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en-US"/>
          </a:p>
        </p:txBody>
      </p:sp>
      <p:sp>
        <p:nvSpPr>
          <p:cNvPr id="31758" name="Line 77"/>
          <p:cNvSpPr>
            <a:spLocks noChangeShapeType="1"/>
          </p:cNvSpPr>
          <p:nvPr/>
        </p:nvSpPr>
        <p:spPr bwMode="auto">
          <a:xfrm>
            <a:off x="1422400" y="4762500"/>
            <a:ext cx="6689725"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en-US"/>
          </a:p>
        </p:txBody>
      </p:sp>
      <p:sp>
        <p:nvSpPr>
          <p:cNvPr id="31759" name="Line 78"/>
          <p:cNvSpPr>
            <a:spLocks noChangeShapeType="1"/>
          </p:cNvSpPr>
          <p:nvPr/>
        </p:nvSpPr>
        <p:spPr bwMode="auto">
          <a:xfrm>
            <a:off x="1422400" y="5791200"/>
            <a:ext cx="6689725" cy="0"/>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en-US"/>
          </a:p>
        </p:txBody>
      </p:sp>
      <p:sp>
        <p:nvSpPr>
          <p:cNvPr id="31760" name="Line 79"/>
          <p:cNvSpPr>
            <a:spLocks noChangeShapeType="1"/>
          </p:cNvSpPr>
          <p:nvPr/>
        </p:nvSpPr>
        <p:spPr bwMode="auto">
          <a:xfrm>
            <a:off x="1422400" y="1673225"/>
            <a:ext cx="0" cy="4117975"/>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en-US"/>
          </a:p>
        </p:txBody>
      </p:sp>
      <p:sp>
        <p:nvSpPr>
          <p:cNvPr id="31761" name="Line 80"/>
          <p:cNvSpPr>
            <a:spLocks noChangeShapeType="1"/>
          </p:cNvSpPr>
          <p:nvPr/>
        </p:nvSpPr>
        <p:spPr bwMode="auto">
          <a:xfrm>
            <a:off x="4767263" y="1673225"/>
            <a:ext cx="0" cy="4117975"/>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en-US"/>
          </a:p>
        </p:txBody>
      </p:sp>
      <p:sp>
        <p:nvSpPr>
          <p:cNvPr id="31762" name="Line 81"/>
          <p:cNvSpPr>
            <a:spLocks noChangeShapeType="1"/>
          </p:cNvSpPr>
          <p:nvPr/>
        </p:nvSpPr>
        <p:spPr bwMode="auto">
          <a:xfrm>
            <a:off x="8112125" y="1673225"/>
            <a:ext cx="0" cy="4117975"/>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nchorCtr="1"/>
          <a:lstStyle/>
          <a:p>
            <a:endParaRPr lang="en-US"/>
          </a:p>
        </p:txBody>
      </p:sp>
    </p:spTree>
    <p:extLst>
      <p:ext uri="{BB962C8B-B14F-4D97-AF65-F5344CB8AC3E}">
        <p14:creationId xmlns:p14="http://schemas.microsoft.com/office/powerpoint/2010/main" val="20425716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364"/>
                                        </p:tgtEl>
                                        <p:attrNameLst>
                                          <p:attrName>style.visibility</p:attrName>
                                        </p:attrNameLst>
                                      </p:cBhvr>
                                      <p:to>
                                        <p:strVal val="visible"/>
                                      </p:to>
                                    </p:set>
                                    <p:animEffect transition="in" filter="fade">
                                      <p:cBhvr>
                                        <p:cTn id="7" dur="500"/>
                                        <p:tgtEl>
                                          <p:spTgt spid="5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365"/>
                                        </p:tgtEl>
                                        <p:attrNameLst>
                                          <p:attrName>style.visibility</p:attrName>
                                        </p:attrNameLst>
                                      </p:cBhvr>
                                      <p:to>
                                        <p:strVal val="visible"/>
                                      </p:to>
                                    </p:set>
                                    <p:animEffect transition="in" filter="fade">
                                      <p:cBhvr>
                                        <p:cTn id="12" dur="500"/>
                                        <p:tgtEl>
                                          <p:spTgt spid="55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366"/>
                                        </p:tgtEl>
                                        <p:attrNameLst>
                                          <p:attrName>style.visibility</p:attrName>
                                        </p:attrNameLst>
                                      </p:cBhvr>
                                      <p:to>
                                        <p:strVal val="visible"/>
                                      </p:to>
                                    </p:set>
                                    <p:animEffect transition="in" filter="fade">
                                      <p:cBhvr>
                                        <p:cTn id="17" dur="500"/>
                                        <p:tgtEl>
                                          <p:spTgt spid="55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367"/>
                                        </p:tgtEl>
                                        <p:attrNameLst>
                                          <p:attrName>style.visibility</p:attrName>
                                        </p:attrNameLst>
                                      </p:cBhvr>
                                      <p:to>
                                        <p:strVal val="visible"/>
                                      </p:to>
                                    </p:set>
                                    <p:animEffect transition="in" filter="fade">
                                      <p:cBhvr>
                                        <p:cTn id="22" dur="500"/>
                                        <p:tgtEl>
                                          <p:spTgt spid="553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5368"/>
                                        </p:tgtEl>
                                        <p:attrNameLst>
                                          <p:attrName>style.visibility</p:attrName>
                                        </p:attrNameLst>
                                      </p:cBhvr>
                                      <p:to>
                                        <p:strVal val="visible"/>
                                      </p:to>
                                    </p:set>
                                    <p:animEffect transition="in" filter="fade">
                                      <p:cBhvr>
                                        <p:cTn id="27" dur="500"/>
                                        <p:tgtEl>
                                          <p:spTgt spid="553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5369"/>
                                        </p:tgtEl>
                                        <p:attrNameLst>
                                          <p:attrName>style.visibility</p:attrName>
                                        </p:attrNameLst>
                                      </p:cBhvr>
                                      <p:to>
                                        <p:strVal val="visible"/>
                                      </p:to>
                                    </p:set>
                                    <p:animEffect transition="in" filter="fade">
                                      <p:cBhvr>
                                        <p:cTn id="32" dur="500"/>
                                        <p:tgtEl>
                                          <p:spTgt spid="55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69" grpId="0"/>
      <p:bldP spid="55368" grpId="0"/>
      <p:bldP spid="55367" grpId="0"/>
      <p:bldP spid="55366" grpId="0"/>
      <p:bldP spid="55365" grpId="0"/>
      <p:bldP spid="5536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Government spending (G)</a:t>
            </a:r>
          </a:p>
        </p:txBody>
      </p:sp>
      <p:sp>
        <p:nvSpPr>
          <p:cNvPr id="59395" name="Rectangle 3"/>
          <p:cNvSpPr>
            <a:spLocks noGrp="1" noChangeArrowheads="1"/>
          </p:cNvSpPr>
          <p:nvPr>
            <p:ph type="body" idx="1"/>
          </p:nvPr>
        </p:nvSpPr>
        <p:spPr/>
        <p:txBody>
          <a:bodyPr/>
          <a:lstStyle/>
          <a:p>
            <a:r>
              <a:rPr lang="en-US" b="1" dirty="0"/>
              <a:t>G</a:t>
            </a:r>
            <a:r>
              <a:rPr lang="en-US" dirty="0"/>
              <a:t> includes all government spending on goods and services.</a:t>
            </a:r>
          </a:p>
          <a:p>
            <a:r>
              <a:rPr lang="en-US" b="1" dirty="0"/>
              <a:t>G</a:t>
            </a:r>
            <a:r>
              <a:rPr lang="en-US" dirty="0"/>
              <a:t> excludes transfer payments </a:t>
            </a:r>
            <a:br>
              <a:rPr lang="en-US" dirty="0"/>
            </a:br>
            <a:r>
              <a:rPr lang="en-US" dirty="0"/>
              <a:t>(e.g., unemployment insurance payments) because they do not represent spending on goods and services. </a:t>
            </a:r>
          </a:p>
          <a:p>
            <a:endParaRPr lang="en-US" dirty="0"/>
          </a:p>
        </p:txBody>
      </p:sp>
    </p:spTree>
    <p:extLst>
      <p:ext uri="{BB962C8B-B14F-4D97-AF65-F5344CB8AC3E}">
        <p14:creationId xmlns:p14="http://schemas.microsoft.com/office/powerpoint/2010/main" val="103357760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left)">
                                      <p:cBhvr>
                                        <p:cTn id="12" dur="500"/>
                                        <p:tgtEl>
                                          <p:spTgt spid="593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31"/>
          <p:cNvSpPr>
            <a:spLocks noChangeArrowheads="1"/>
          </p:cNvSpPr>
          <p:nvPr/>
        </p:nvSpPr>
        <p:spPr bwMode="auto">
          <a:xfrm>
            <a:off x="877888" y="1449388"/>
            <a:ext cx="7585075" cy="4665662"/>
          </a:xfrm>
          <a:prstGeom prst="rect">
            <a:avLst/>
          </a:prstGeom>
          <a:solidFill>
            <a:srgbClr val="CCEC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00"/>
              </a:solidFill>
            </a:endParaRPr>
          </a:p>
        </p:txBody>
      </p:sp>
      <p:sp>
        <p:nvSpPr>
          <p:cNvPr id="34819" name="Rectangle 3"/>
          <p:cNvSpPr>
            <a:spLocks noGrp="1" noChangeArrowheads="1"/>
          </p:cNvSpPr>
          <p:nvPr>
            <p:ph type="title" idx="4294967295"/>
          </p:nvPr>
        </p:nvSpPr>
        <p:spPr>
          <a:xfrm>
            <a:off x="330200" y="236538"/>
            <a:ext cx="8391525" cy="1195387"/>
          </a:xfrm>
        </p:spPr>
        <p:txBody>
          <a:bodyPr/>
          <a:lstStyle/>
          <a:p>
            <a:pPr eaLnBrk="1" hangingPunct="1"/>
            <a:r>
              <a:rPr lang="en-US" dirty="0"/>
              <a:t>U.S. Government Spending, 2014</a:t>
            </a:r>
          </a:p>
        </p:txBody>
      </p:sp>
      <p:sp>
        <p:nvSpPr>
          <p:cNvPr id="34820" name="Rectangle 61"/>
          <p:cNvSpPr>
            <a:spLocks noChangeArrowheads="1"/>
          </p:cNvSpPr>
          <p:nvPr/>
        </p:nvSpPr>
        <p:spPr bwMode="auto">
          <a:xfrm>
            <a:off x="869950" y="3001963"/>
            <a:ext cx="3563938" cy="78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463550" algn="l"/>
                <a:tab pos="914400" algn="l"/>
              </a:tabLst>
            </a:pPr>
            <a:r>
              <a:rPr lang="en-US" sz="2500">
                <a:solidFill>
                  <a:srgbClr val="000000"/>
                </a:solidFill>
              </a:rPr>
              <a:t>	- Federal</a:t>
            </a:r>
          </a:p>
        </p:txBody>
      </p:sp>
      <p:sp>
        <p:nvSpPr>
          <p:cNvPr id="34821" name="Rectangle 59"/>
          <p:cNvSpPr>
            <a:spLocks noChangeArrowheads="1"/>
          </p:cNvSpPr>
          <p:nvPr/>
        </p:nvSpPr>
        <p:spPr bwMode="auto">
          <a:xfrm>
            <a:off x="6416675" y="2222500"/>
            <a:ext cx="2054225"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914400" algn="dec"/>
              </a:tabLst>
            </a:pPr>
            <a:r>
              <a:rPr lang="en-US" sz="2500" dirty="0">
                <a:solidFill>
                  <a:srgbClr val="000000"/>
                </a:solidFill>
              </a:rPr>
              <a:t>	18.2</a:t>
            </a:r>
          </a:p>
        </p:txBody>
      </p:sp>
      <p:sp>
        <p:nvSpPr>
          <p:cNvPr id="34822" name="Rectangle 57"/>
          <p:cNvSpPr>
            <a:spLocks noChangeArrowheads="1"/>
          </p:cNvSpPr>
          <p:nvPr/>
        </p:nvSpPr>
        <p:spPr bwMode="auto">
          <a:xfrm>
            <a:off x="4433888" y="2222500"/>
            <a:ext cx="1982787"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258888" algn="dec"/>
              </a:tabLst>
            </a:pPr>
            <a:r>
              <a:rPr lang="en-US" sz="2500" dirty="0">
                <a:solidFill>
                  <a:srgbClr val="000000"/>
                </a:solidFill>
              </a:rPr>
              <a:t>	3,209</a:t>
            </a:r>
          </a:p>
        </p:txBody>
      </p:sp>
      <p:sp>
        <p:nvSpPr>
          <p:cNvPr id="34823" name="Rectangle 55"/>
          <p:cNvSpPr>
            <a:spLocks noChangeArrowheads="1"/>
          </p:cNvSpPr>
          <p:nvPr/>
        </p:nvSpPr>
        <p:spPr bwMode="auto">
          <a:xfrm>
            <a:off x="869950" y="2222500"/>
            <a:ext cx="3563938"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r>
              <a:rPr lang="en-US" sz="2500" dirty="0" err="1">
                <a:solidFill>
                  <a:srgbClr val="000000"/>
                </a:solidFill>
              </a:rPr>
              <a:t>Govt</a:t>
            </a:r>
            <a:r>
              <a:rPr lang="en-US" sz="2500" dirty="0">
                <a:solidFill>
                  <a:srgbClr val="000000"/>
                </a:solidFill>
              </a:rPr>
              <a:t> spending</a:t>
            </a:r>
          </a:p>
        </p:txBody>
      </p:sp>
      <p:sp>
        <p:nvSpPr>
          <p:cNvPr id="34824" name="Rectangle 42"/>
          <p:cNvSpPr>
            <a:spLocks noChangeArrowheads="1"/>
          </p:cNvSpPr>
          <p:nvPr/>
        </p:nvSpPr>
        <p:spPr bwMode="auto">
          <a:xfrm>
            <a:off x="869950" y="5343525"/>
            <a:ext cx="3563938"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463550" algn="l"/>
              </a:tabLst>
            </a:pPr>
            <a:r>
              <a:rPr lang="en-US" sz="2500">
                <a:solidFill>
                  <a:srgbClr val="000000"/>
                </a:solidFill>
              </a:rPr>
              <a:t>	- State &amp; local</a:t>
            </a:r>
          </a:p>
        </p:txBody>
      </p:sp>
      <p:sp>
        <p:nvSpPr>
          <p:cNvPr id="34825" name="Rectangle 39"/>
          <p:cNvSpPr>
            <a:spLocks noChangeArrowheads="1"/>
          </p:cNvSpPr>
          <p:nvPr/>
        </p:nvSpPr>
        <p:spPr bwMode="auto">
          <a:xfrm>
            <a:off x="869950" y="4562475"/>
            <a:ext cx="3563938" cy="78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463550" algn="l"/>
                <a:tab pos="914400" algn="l"/>
              </a:tabLst>
            </a:pPr>
            <a:r>
              <a:rPr lang="en-US" sz="2500">
                <a:solidFill>
                  <a:srgbClr val="000000"/>
                </a:solidFill>
              </a:rPr>
              <a:t>		Defense</a:t>
            </a:r>
          </a:p>
        </p:txBody>
      </p:sp>
      <p:grpSp>
        <p:nvGrpSpPr>
          <p:cNvPr id="2" name="Group 133"/>
          <p:cNvGrpSpPr>
            <a:grpSpLocks/>
          </p:cNvGrpSpPr>
          <p:nvPr/>
        </p:nvGrpSpPr>
        <p:grpSpPr bwMode="auto">
          <a:xfrm>
            <a:off x="6416675" y="3001963"/>
            <a:ext cx="2054225" cy="3121025"/>
            <a:chOff x="4042" y="1891"/>
            <a:chExt cx="1294" cy="1966"/>
          </a:xfrm>
        </p:grpSpPr>
        <p:sp>
          <p:nvSpPr>
            <p:cNvPr id="34847" name="Rectangle 65"/>
            <p:cNvSpPr>
              <a:spLocks noChangeArrowheads="1"/>
            </p:cNvSpPr>
            <p:nvPr/>
          </p:nvSpPr>
          <p:spPr bwMode="auto">
            <a:xfrm>
              <a:off x="4042" y="1891"/>
              <a:ext cx="1294" cy="4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914400" algn="dec"/>
                </a:tabLst>
              </a:pPr>
              <a:r>
                <a:rPr lang="en-US" sz="2500" dirty="0">
                  <a:solidFill>
                    <a:srgbClr val="000000"/>
                  </a:solidFill>
                </a:rPr>
                <a:t>	7.1</a:t>
              </a:r>
            </a:p>
          </p:txBody>
        </p:sp>
        <p:sp>
          <p:nvSpPr>
            <p:cNvPr id="34848" name="Rectangle 44"/>
            <p:cNvSpPr>
              <a:spLocks noChangeArrowheads="1"/>
            </p:cNvSpPr>
            <p:nvPr/>
          </p:nvSpPr>
          <p:spPr bwMode="auto">
            <a:xfrm>
              <a:off x="4042" y="3366"/>
              <a:ext cx="1294" cy="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914400" algn="dec"/>
                </a:tabLst>
              </a:pPr>
              <a:r>
                <a:rPr lang="en-US" sz="2500" dirty="0">
                  <a:solidFill>
                    <a:srgbClr val="000000"/>
                  </a:solidFill>
                </a:rPr>
                <a:t>	11.2</a:t>
              </a:r>
            </a:p>
          </p:txBody>
        </p:sp>
        <p:sp>
          <p:nvSpPr>
            <p:cNvPr id="34849" name="Rectangle 41"/>
            <p:cNvSpPr>
              <a:spLocks noChangeArrowheads="1"/>
            </p:cNvSpPr>
            <p:nvPr/>
          </p:nvSpPr>
          <p:spPr bwMode="auto">
            <a:xfrm>
              <a:off x="4042" y="2874"/>
              <a:ext cx="1294" cy="4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914400" algn="dec"/>
                </a:tabLst>
              </a:pPr>
              <a:r>
                <a:rPr lang="en-US" sz="2500" dirty="0">
                  <a:solidFill>
                    <a:srgbClr val="000000"/>
                  </a:solidFill>
                </a:rPr>
                <a:t>	4.5</a:t>
              </a:r>
            </a:p>
          </p:txBody>
        </p:sp>
        <p:sp>
          <p:nvSpPr>
            <p:cNvPr id="34850" name="Rectangle 38"/>
            <p:cNvSpPr>
              <a:spLocks noChangeArrowheads="1"/>
            </p:cNvSpPr>
            <p:nvPr/>
          </p:nvSpPr>
          <p:spPr bwMode="auto">
            <a:xfrm>
              <a:off x="4042" y="2383"/>
              <a:ext cx="1294" cy="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914400" algn="dec"/>
                </a:tabLst>
              </a:pPr>
              <a:r>
                <a:rPr lang="en-US" sz="2500" dirty="0">
                  <a:solidFill>
                    <a:srgbClr val="000000"/>
                  </a:solidFill>
                </a:rPr>
                <a:t>	2.6</a:t>
              </a:r>
            </a:p>
          </p:txBody>
        </p:sp>
      </p:grpSp>
      <p:grpSp>
        <p:nvGrpSpPr>
          <p:cNvPr id="3" name="Group 132"/>
          <p:cNvGrpSpPr>
            <a:grpSpLocks/>
          </p:cNvGrpSpPr>
          <p:nvPr/>
        </p:nvGrpSpPr>
        <p:grpSpPr bwMode="auto">
          <a:xfrm>
            <a:off x="4433888" y="3001963"/>
            <a:ext cx="1982787" cy="3121025"/>
            <a:chOff x="2793" y="1891"/>
            <a:chExt cx="1249" cy="1966"/>
          </a:xfrm>
        </p:grpSpPr>
        <p:sp>
          <p:nvSpPr>
            <p:cNvPr id="34843" name="Rectangle 63"/>
            <p:cNvSpPr>
              <a:spLocks noChangeArrowheads="1"/>
            </p:cNvSpPr>
            <p:nvPr/>
          </p:nvSpPr>
          <p:spPr bwMode="auto">
            <a:xfrm>
              <a:off x="2793" y="1891"/>
              <a:ext cx="1249" cy="4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258888" algn="dec"/>
                </a:tabLst>
              </a:pPr>
              <a:r>
                <a:rPr lang="en-US" sz="2500" dirty="0">
                  <a:solidFill>
                    <a:srgbClr val="000000"/>
                  </a:solidFill>
                </a:rPr>
                <a:t>	1,241</a:t>
              </a:r>
            </a:p>
          </p:txBody>
        </p:sp>
        <p:sp>
          <p:nvSpPr>
            <p:cNvPr id="34844" name="Rectangle 43"/>
            <p:cNvSpPr>
              <a:spLocks noChangeArrowheads="1"/>
            </p:cNvSpPr>
            <p:nvPr/>
          </p:nvSpPr>
          <p:spPr bwMode="auto">
            <a:xfrm>
              <a:off x="2793" y="3366"/>
              <a:ext cx="1249" cy="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258888" algn="dec"/>
                </a:tabLst>
              </a:pPr>
              <a:r>
                <a:rPr lang="en-US" sz="2500" dirty="0">
                  <a:solidFill>
                    <a:srgbClr val="000000"/>
                  </a:solidFill>
                </a:rPr>
                <a:t>	1,968</a:t>
              </a:r>
            </a:p>
          </p:txBody>
        </p:sp>
        <p:sp>
          <p:nvSpPr>
            <p:cNvPr id="34845" name="Rectangle 40"/>
            <p:cNvSpPr>
              <a:spLocks noChangeArrowheads="1"/>
            </p:cNvSpPr>
            <p:nvPr/>
          </p:nvSpPr>
          <p:spPr bwMode="auto">
            <a:xfrm>
              <a:off x="2793" y="2874"/>
              <a:ext cx="1249" cy="4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258888" algn="dec"/>
                </a:tabLst>
              </a:pPr>
              <a:r>
                <a:rPr lang="en-US" sz="2500" dirty="0">
                  <a:solidFill>
                    <a:srgbClr val="000000"/>
                  </a:solidFill>
                </a:rPr>
                <a:t>	784</a:t>
              </a:r>
            </a:p>
          </p:txBody>
        </p:sp>
        <p:sp>
          <p:nvSpPr>
            <p:cNvPr id="34846" name="Rectangle 37"/>
            <p:cNvSpPr>
              <a:spLocks noChangeArrowheads="1"/>
            </p:cNvSpPr>
            <p:nvPr/>
          </p:nvSpPr>
          <p:spPr bwMode="auto">
            <a:xfrm>
              <a:off x="2793" y="2383"/>
              <a:ext cx="1249" cy="4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1258888" algn="dec"/>
                </a:tabLst>
              </a:pPr>
              <a:r>
                <a:rPr lang="en-US" sz="2500" dirty="0">
                  <a:solidFill>
                    <a:srgbClr val="000000"/>
                  </a:solidFill>
                </a:rPr>
                <a:t>	457</a:t>
              </a:r>
            </a:p>
          </p:txBody>
        </p:sp>
      </p:grpSp>
      <p:sp>
        <p:nvSpPr>
          <p:cNvPr id="34828" name="Rectangle 36"/>
          <p:cNvSpPr>
            <a:spLocks noChangeArrowheads="1"/>
          </p:cNvSpPr>
          <p:nvPr/>
        </p:nvSpPr>
        <p:spPr bwMode="auto">
          <a:xfrm>
            <a:off x="869950" y="3783013"/>
            <a:ext cx="3563938" cy="7794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tabLst>
                <a:tab pos="463550" algn="l"/>
                <a:tab pos="914400" algn="l"/>
              </a:tabLst>
            </a:pPr>
            <a:r>
              <a:rPr lang="en-US" sz="2500" dirty="0">
                <a:solidFill>
                  <a:srgbClr val="000000"/>
                </a:solidFill>
              </a:rPr>
              <a:t>		Nondefense</a:t>
            </a:r>
          </a:p>
        </p:txBody>
      </p:sp>
      <p:sp>
        <p:nvSpPr>
          <p:cNvPr id="34829" name="Rectangle 35"/>
          <p:cNvSpPr>
            <a:spLocks noChangeArrowheads="1"/>
          </p:cNvSpPr>
          <p:nvPr/>
        </p:nvSpPr>
        <p:spPr bwMode="auto">
          <a:xfrm>
            <a:off x="6416675" y="1441450"/>
            <a:ext cx="2054225" cy="78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a:solidFill>
                  <a:srgbClr val="000000"/>
                </a:solidFill>
              </a:rPr>
              <a:t>% of GDP</a:t>
            </a:r>
          </a:p>
        </p:txBody>
      </p:sp>
      <p:sp>
        <p:nvSpPr>
          <p:cNvPr id="34830" name="Rectangle 34"/>
          <p:cNvSpPr>
            <a:spLocks noChangeArrowheads="1"/>
          </p:cNvSpPr>
          <p:nvPr/>
        </p:nvSpPr>
        <p:spPr bwMode="auto">
          <a:xfrm>
            <a:off x="4433888" y="1441450"/>
            <a:ext cx="1982787" cy="78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lnSpc>
                <a:spcPct val="105000"/>
              </a:lnSpc>
              <a:spcBef>
                <a:spcPct val="45000"/>
              </a:spcBef>
              <a:buClr>
                <a:srgbClr val="008080"/>
              </a:buClr>
              <a:buSzPct val="120000"/>
              <a:buFont typeface="Wingdings" pitchFamily="2" charset="2"/>
              <a:buNone/>
            </a:pPr>
            <a:r>
              <a:rPr lang="en-US" sz="2500">
                <a:solidFill>
                  <a:srgbClr val="000000"/>
                </a:solidFill>
              </a:rPr>
              <a:t>$ billions</a:t>
            </a:r>
          </a:p>
        </p:txBody>
      </p:sp>
      <p:sp>
        <p:nvSpPr>
          <p:cNvPr id="34831" name="Rectangle 33"/>
          <p:cNvSpPr>
            <a:spLocks noChangeArrowheads="1"/>
          </p:cNvSpPr>
          <p:nvPr/>
        </p:nvSpPr>
        <p:spPr bwMode="auto">
          <a:xfrm>
            <a:off x="869950" y="1441450"/>
            <a:ext cx="3563938" cy="781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nSpc>
                <a:spcPct val="105000"/>
              </a:lnSpc>
              <a:spcBef>
                <a:spcPct val="45000"/>
              </a:spcBef>
              <a:buClr>
                <a:srgbClr val="008080"/>
              </a:buClr>
              <a:buSzPct val="120000"/>
              <a:buFont typeface="Wingdings" pitchFamily="2" charset="2"/>
              <a:buNone/>
            </a:pPr>
            <a:endParaRPr lang="en-US" sz="2500">
              <a:solidFill>
                <a:srgbClr val="000000"/>
              </a:solidFill>
            </a:endParaRPr>
          </a:p>
        </p:txBody>
      </p:sp>
      <p:sp>
        <p:nvSpPr>
          <p:cNvPr id="34832" name="Line 45"/>
          <p:cNvSpPr>
            <a:spLocks noChangeShapeType="1"/>
          </p:cNvSpPr>
          <p:nvPr/>
        </p:nvSpPr>
        <p:spPr bwMode="auto">
          <a:xfrm>
            <a:off x="869950" y="1441450"/>
            <a:ext cx="7600950" cy="0"/>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34833" name="Line 46"/>
          <p:cNvSpPr>
            <a:spLocks noChangeShapeType="1"/>
          </p:cNvSpPr>
          <p:nvPr/>
        </p:nvSpPr>
        <p:spPr bwMode="auto">
          <a:xfrm>
            <a:off x="869950" y="2222500"/>
            <a:ext cx="760095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34834" name="Line 47"/>
          <p:cNvSpPr>
            <a:spLocks noChangeShapeType="1"/>
          </p:cNvSpPr>
          <p:nvPr/>
        </p:nvSpPr>
        <p:spPr bwMode="auto">
          <a:xfrm>
            <a:off x="869950" y="4562475"/>
            <a:ext cx="760095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34835" name="Line 48"/>
          <p:cNvSpPr>
            <a:spLocks noChangeShapeType="1"/>
          </p:cNvSpPr>
          <p:nvPr/>
        </p:nvSpPr>
        <p:spPr bwMode="auto">
          <a:xfrm>
            <a:off x="869950" y="5343525"/>
            <a:ext cx="760095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34836" name="Line 49"/>
          <p:cNvSpPr>
            <a:spLocks noChangeShapeType="1"/>
          </p:cNvSpPr>
          <p:nvPr/>
        </p:nvSpPr>
        <p:spPr bwMode="auto">
          <a:xfrm>
            <a:off x="869950" y="6122988"/>
            <a:ext cx="7600950" cy="0"/>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34837" name="Line 50"/>
          <p:cNvSpPr>
            <a:spLocks noChangeShapeType="1"/>
          </p:cNvSpPr>
          <p:nvPr/>
        </p:nvSpPr>
        <p:spPr bwMode="auto">
          <a:xfrm>
            <a:off x="869950" y="1441450"/>
            <a:ext cx="0" cy="4681538"/>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34838" name="Line 51"/>
          <p:cNvSpPr>
            <a:spLocks noChangeShapeType="1"/>
          </p:cNvSpPr>
          <p:nvPr/>
        </p:nvSpPr>
        <p:spPr bwMode="auto">
          <a:xfrm>
            <a:off x="4433888" y="1441450"/>
            <a:ext cx="0" cy="46815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34839" name="Line 52"/>
          <p:cNvSpPr>
            <a:spLocks noChangeShapeType="1"/>
          </p:cNvSpPr>
          <p:nvPr/>
        </p:nvSpPr>
        <p:spPr bwMode="auto">
          <a:xfrm>
            <a:off x="6416675" y="1441450"/>
            <a:ext cx="0" cy="4681538"/>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34840" name="Line 53"/>
          <p:cNvSpPr>
            <a:spLocks noChangeShapeType="1"/>
          </p:cNvSpPr>
          <p:nvPr/>
        </p:nvSpPr>
        <p:spPr bwMode="auto">
          <a:xfrm>
            <a:off x="8470900" y="1441450"/>
            <a:ext cx="0" cy="4681538"/>
          </a:xfrm>
          <a:prstGeom prst="line">
            <a:avLst/>
          </a:prstGeom>
          <a:noFill/>
          <a:ln w="12700" cap="sq">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34841" name="Line 56"/>
          <p:cNvSpPr>
            <a:spLocks noChangeShapeType="1"/>
          </p:cNvSpPr>
          <p:nvPr/>
        </p:nvSpPr>
        <p:spPr bwMode="auto">
          <a:xfrm>
            <a:off x="869950" y="3001963"/>
            <a:ext cx="760095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
        <p:nvSpPr>
          <p:cNvPr id="34842" name="Line 62"/>
          <p:cNvSpPr>
            <a:spLocks noChangeShapeType="1"/>
          </p:cNvSpPr>
          <p:nvPr/>
        </p:nvSpPr>
        <p:spPr bwMode="auto">
          <a:xfrm>
            <a:off x="869950" y="3783013"/>
            <a:ext cx="7600950"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nchor="ctr"/>
          <a:lstStyle/>
          <a:p>
            <a:endParaRPr lang="en-US">
              <a:solidFill>
                <a:srgbClr val="000000"/>
              </a:solidFill>
            </a:endParaRPr>
          </a:p>
        </p:txBody>
      </p:sp>
    </p:spTree>
    <p:extLst>
      <p:ext uri="{BB962C8B-B14F-4D97-AF65-F5344CB8AC3E}">
        <p14:creationId xmlns:p14="http://schemas.microsoft.com/office/powerpoint/2010/main" val="19948403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Net exports (NX)</a:t>
            </a:r>
          </a:p>
        </p:txBody>
      </p:sp>
      <p:sp>
        <p:nvSpPr>
          <p:cNvPr id="59395" name="Rectangle 3"/>
          <p:cNvSpPr>
            <a:spLocks noGrp="1" noChangeArrowheads="1"/>
          </p:cNvSpPr>
          <p:nvPr>
            <p:ph type="body" idx="1"/>
          </p:nvPr>
        </p:nvSpPr>
        <p:spPr/>
        <p:txBody>
          <a:bodyPr/>
          <a:lstStyle/>
          <a:p>
            <a:r>
              <a:rPr lang="en-US" b="1" dirty="0"/>
              <a:t>NX</a:t>
            </a:r>
            <a:r>
              <a:rPr lang="en-US" dirty="0"/>
              <a:t> = exports – imports</a:t>
            </a:r>
          </a:p>
          <a:p>
            <a:pPr lvl="1"/>
            <a:r>
              <a:rPr lang="en-US" b="1" dirty="0"/>
              <a:t>Exports</a:t>
            </a:r>
            <a:r>
              <a:rPr lang="en-US" dirty="0"/>
              <a:t>: the value of </a:t>
            </a:r>
            <a:r>
              <a:rPr lang="en-US" dirty="0" err="1"/>
              <a:t>g&amp;s</a:t>
            </a:r>
            <a:r>
              <a:rPr lang="en-US" dirty="0"/>
              <a:t> sold to other countries</a:t>
            </a:r>
          </a:p>
          <a:p>
            <a:pPr lvl="1"/>
            <a:r>
              <a:rPr lang="en-US" b="1" dirty="0"/>
              <a:t>Imports</a:t>
            </a:r>
            <a:r>
              <a:rPr lang="en-US" dirty="0"/>
              <a:t>: the value of </a:t>
            </a:r>
            <a:r>
              <a:rPr lang="en-US" dirty="0" err="1"/>
              <a:t>g&amp;s</a:t>
            </a:r>
            <a:r>
              <a:rPr lang="en-US" dirty="0"/>
              <a:t> purchased from other countries</a:t>
            </a:r>
          </a:p>
          <a:p>
            <a:r>
              <a:rPr lang="en-US" dirty="0"/>
              <a:t>Hence, NX equals net spending from abroad on our </a:t>
            </a:r>
            <a:r>
              <a:rPr lang="en-US" dirty="0" err="1"/>
              <a:t>g&amp;s</a:t>
            </a:r>
            <a:endParaRPr lang="en-US" dirty="0"/>
          </a:p>
          <a:p>
            <a:endParaRPr lang="en-US" dirty="0"/>
          </a:p>
        </p:txBody>
      </p:sp>
    </p:spTree>
    <p:extLst>
      <p:ext uri="{BB962C8B-B14F-4D97-AF65-F5344CB8AC3E}">
        <p14:creationId xmlns:p14="http://schemas.microsoft.com/office/powerpoint/2010/main" val="26059928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left)">
                                      <p:cBhvr>
                                        <p:cTn id="12" dur="500"/>
                                        <p:tgtEl>
                                          <p:spTgt spid="59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wipe(left)">
                                      <p:cBhvr>
                                        <p:cTn id="17" dur="500"/>
                                        <p:tgtEl>
                                          <p:spTgt spid="59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wipe(left)">
                                      <p:cBhvr>
                                        <p:cTn id="22" dur="500"/>
                                        <p:tgtEl>
                                          <p:spTgt spid="593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307788"/>
            <a:ext cx="8245475" cy="559109"/>
          </a:xfrm>
        </p:spPr>
        <p:txBody>
          <a:bodyPr/>
          <a:lstStyle/>
          <a:p>
            <a:pPr algn="ctr"/>
            <a:r>
              <a:rPr lang="en-US" sz="2800" spc="200" dirty="0">
                <a:solidFill>
                  <a:srgbClr val="0E5229"/>
                </a:solidFill>
                <a:latin typeface="Tahoma" pitchFamily="34" charset="0"/>
                <a:ea typeface="Tahoma" pitchFamily="34" charset="0"/>
                <a:cs typeface="Tahoma" pitchFamily="34" charset="0"/>
              </a:rPr>
              <a:t>IN THIS CHAPTER, YOU WILL LEARN:</a:t>
            </a:r>
          </a:p>
        </p:txBody>
      </p:sp>
      <p:sp>
        <p:nvSpPr>
          <p:cNvPr id="3" name="Content Placeholder 2"/>
          <p:cNvSpPr>
            <a:spLocks noGrp="1"/>
          </p:cNvSpPr>
          <p:nvPr>
            <p:ph idx="1"/>
          </p:nvPr>
        </p:nvSpPr>
        <p:spPr>
          <a:xfrm>
            <a:off x="476250" y="1092530"/>
            <a:ext cx="8210550" cy="5201392"/>
          </a:xfrm>
        </p:spPr>
        <p:txBody>
          <a:bodyPr/>
          <a:lstStyle/>
          <a:p>
            <a:pPr marL="0" indent="0">
              <a:buClr>
                <a:schemeClr val="tx1">
                  <a:lumMod val="50000"/>
                  <a:lumOff val="50000"/>
                </a:schemeClr>
              </a:buClr>
              <a:buNone/>
            </a:pPr>
            <a:r>
              <a:rPr lang="en-US" sz="2700" dirty="0"/>
              <a:t>. . . the meaning and measurement of the </a:t>
            </a:r>
            <a:br>
              <a:rPr lang="en-US" sz="2700" dirty="0"/>
            </a:br>
            <a:r>
              <a:rPr lang="en-US" sz="2700" dirty="0"/>
              <a:t>most important macroeconomic statistics:</a:t>
            </a:r>
          </a:p>
          <a:p>
            <a:pPr>
              <a:buClr>
                <a:schemeClr val="tx1">
                  <a:lumMod val="50000"/>
                  <a:lumOff val="50000"/>
                </a:schemeClr>
              </a:buClr>
            </a:pPr>
            <a:r>
              <a:rPr lang="en-US" sz="2700" dirty="0"/>
              <a:t>gross domestic product (GDP)</a:t>
            </a:r>
          </a:p>
          <a:p>
            <a:pPr>
              <a:buClr>
                <a:schemeClr val="tx1">
                  <a:lumMod val="50000"/>
                  <a:lumOff val="50000"/>
                </a:schemeClr>
              </a:buClr>
            </a:pPr>
            <a:r>
              <a:rPr lang="en-US" sz="2700" dirty="0"/>
              <a:t>the consumer price index (CPI)</a:t>
            </a:r>
          </a:p>
          <a:p>
            <a:pPr>
              <a:buClr>
                <a:schemeClr val="tx1">
                  <a:lumMod val="50000"/>
                  <a:lumOff val="50000"/>
                </a:schemeClr>
              </a:buClr>
            </a:pPr>
            <a:r>
              <a:rPr lang="en-US" sz="2700" dirty="0"/>
              <a:t>the unemployment rate</a:t>
            </a:r>
          </a:p>
        </p:txBody>
      </p:sp>
      <p:sp>
        <p:nvSpPr>
          <p:cNvPr id="4" name="Rectangle 3"/>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1</a:t>
            </a:fld>
            <a:endParaRPr lang="en-US" sz="1600" dirty="0">
              <a:solidFill>
                <a:srgbClr val="006666"/>
              </a:solidFill>
              <a:cs typeface="+mn-cs"/>
            </a:endParaRPr>
          </a:p>
        </p:txBody>
      </p:sp>
    </p:spTree>
    <p:extLst>
      <p:ext uri="{BB962C8B-B14F-4D97-AF65-F5344CB8AC3E}">
        <p14:creationId xmlns:p14="http://schemas.microsoft.com/office/powerpoint/2010/main" val="2094967261"/>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title" idx="4294967295"/>
          </p:nvPr>
        </p:nvSpPr>
        <p:spPr>
          <a:xfrm>
            <a:off x="330200" y="296863"/>
            <a:ext cx="8391525" cy="693737"/>
          </a:xfrm>
        </p:spPr>
        <p:txBody>
          <a:bodyPr/>
          <a:lstStyle/>
          <a:p>
            <a:pPr eaLnBrk="1" hangingPunct="1"/>
            <a:r>
              <a:rPr lang="en-US" dirty="0"/>
              <a:t>U.S. Net Exports, 2014</a:t>
            </a:r>
          </a:p>
        </p:txBody>
      </p:sp>
      <p:graphicFrame>
        <p:nvGraphicFramePr>
          <p:cNvPr id="35" name="Table 34"/>
          <p:cNvGraphicFramePr>
            <a:graphicFrameLocks noGrp="1"/>
          </p:cNvGraphicFramePr>
          <p:nvPr>
            <p:extLst>
              <p:ext uri="{D42A27DB-BD31-4B8C-83A1-F6EECF244321}">
                <p14:modId xmlns:p14="http://schemas.microsoft.com/office/powerpoint/2010/main" val="1056356588"/>
              </p:ext>
            </p:extLst>
          </p:nvPr>
        </p:nvGraphicFramePr>
        <p:xfrm>
          <a:off x="677863" y="1119188"/>
          <a:ext cx="7977187" cy="5060952"/>
        </p:xfrm>
        <a:graphic>
          <a:graphicData uri="http://schemas.openxmlformats.org/drawingml/2006/table">
            <a:tbl>
              <a:tblPr firstRow="1" bandRow="1">
                <a:tableStyleId>{5C22544A-7EE6-4342-B048-85BDC9FD1C3A}</a:tableStyleId>
              </a:tblPr>
              <a:tblGrid>
                <a:gridCol w="3830942">
                  <a:extLst>
                    <a:ext uri="{9D8B030D-6E8A-4147-A177-3AD203B41FA5}">
                      <a16:colId xmlns:a16="http://schemas.microsoft.com/office/drawing/2014/main" val="20000"/>
                    </a:ext>
                  </a:extLst>
                </a:gridCol>
                <a:gridCol w="2207127">
                  <a:extLst>
                    <a:ext uri="{9D8B030D-6E8A-4147-A177-3AD203B41FA5}">
                      <a16:colId xmlns:a16="http://schemas.microsoft.com/office/drawing/2014/main" val="20001"/>
                    </a:ext>
                  </a:extLst>
                </a:gridCol>
                <a:gridCol w="1939118">
                  <a:extLst>
                    <a:ext uri="{9D8B030D-6E8A-4147-A177-3AD203B41FA5}">
                      <a16:colId xmlns:a16="http://schemas.microsoft.com/office/drawing/2014/main" val="20002"/>
                    </a:ext>
                  </a:extLst>
                </a:gridCol>
              </a:tblGrid>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500" b="0" dirty="0">
                          <a:solidFill>
                            <a:schemeClr val="tx1"/>
                          </a:solidFill>
                        </a:rPr>
                        <a:t>$ billions</a:t>
                      </a: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ctr"/>
                      <a:r>
                        <a:rPr lang="en-US" sz="2500" b="0" dirty="0">
                          <a:solidFill>
                            <a:schemeClr val="tx1"/>
                          </a:solidFill>
                        </a:rPr>
                        <a:t>% of GDP</a:t>
                      </a: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0"/>
                  </a:ext>
                </a:extLst>
              </a:tr>
              <a:tr h="632619">
                <a:tc>
                  <a:txBody>
                    <a:bodyPr/>
                    <a:lstStyle/>
                    <a:p>
                      <a:r>
                        <a:rPr lang="en-US" sz="2500" b="0" dirty="0">
                          <a:solidFill>
                            <a:schemeClr val="tx1"/>
                          </a:solidFill>
                        </a:rPr>
                        <a:t>Net exports</a:t>
                      </a:r>
                      <a:r>
                        <a:rPr lang="en-US" sz="2500" b="0" baseline="0" dirty="0">
                          <a:solidFill>
                            <a:schemeClr val="tx1"/>
                          </a:solidFill>
                        </a:rPr>
                        <a:t> of </a:t>
                      </a:r>
                      <a:r>
                        <a:rPr lang="en-US" sz="2500" b="0" baseline="0" dirty="0" err="1">
                          <a:solidFill>
                            <a:schemeClr val="tx1"/>
                          </a:solidFill>
                        </a:rPr>
                        <a:t>g&amp;s</a:t>
                      </a:r>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r>
                        <a:rPr lang="en-US" sz="2500" b="0" dirty="0">
                          <a:solidFill>
                            <a:schemeClr val="tx1"/>
                          </a:solidFill>
                        </a:rPr>
                        <a:t>–517</a:t>
                      </a: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r>
                        <a:rPr lang="en-US" sz="2500" b="0" dirty="0">
                          <a:solidFill>
                            <a:schemeClr val="tx1"/>
                          </a:solidFill>
                        </a:rPr>
                        <a:t>–2.9</a:t>
                      </a: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1"/>
                  </a:ext>
                </a:extLst>
              </a:tr>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2"/>
                  </a:ext>
                </a:extLst>
              </a:tr>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3"/>
                  </a:ext>
                </a:extLst>
              </a:tr>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4"/>
                  </a:ext>
                </a:extLst>
              </a:tr>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5"/>
                  </a:ext>
                </a:extLst>
              </a:tr>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6"/>
                  </a:ext>
                </a:extLst>
              </a:tr>
              <a:tr h="632619">
                <a:tc>
                  <a:txBody>
                    <a:bodyPr/>
                    <a:lstStyle/>
                    <a:p>
                      <a:endParaRPr lang="en-US" sz="2500" b="0" dirty="0">
                        <a:solidFill>
                          <a:schemeClr val="tx1"/>
                        </a:solidFill>
                      </a:endParaRPr>
                    </a:p>
                  </a:txBody>
                  <a:tcPr marL="91438" marR="91438"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731505"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tc>
                  <a:txBody>
                    <a:bodyPr/>
                    <a:lstStyle/>
                    <a:p>
                      <a:pPr algn="r"/>
                      <a:endParaRPr lang="en-US" sz="2500" b="0" dirty="0">
                        <a:solidFill>
                          <a:schemeClr val="tx1"/>
                        </a:solidFill>
                      </a:endParaRPr>
                    </a:p>
                  </a:txBody>
                  <a:tcPr marL="91438" marR="457191" marT="45722" marB="457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0007"/>
                  </a:ext>
                </a:extLst>
              </a:tr>
            </a:tbl>
          </a:graphicData>
        </a:graphic>
      </p:graphicFrame>
      <p:graphicFrame>
        <p:nvGraphicFramePr>
          <p:cNvPr id="37" name="Table 36"/>
          <p:cNvGraphicFramePr>
            <a:graphicFrameLocks noGrp="1"/>
          </p:cNvGraphicFramePr>
          <p:nvPr>
            <p:extLst>
              <p:ext uri="{D42A27DB-BD31-4B8C-83A1-F6EECF244321}">
                <p14:modId xmlns:p14="http://schemas.microsoft.com/office/powerpoint/2010/main" val="1885331892"/>
              </p:ext>
            </p:extLst>
          </p:nvPr>
        </p:nvGraphicFramePr>
        <p:xfrm>
          <a:off x="688975" y="2374900"/>
          <a:ext cx="7977188" cy="1897062"/>
        </p:xfrm>
        <a:graphic>
          <a:graphicData uri="http://schemas.openxmlformats.org/drawingml/2006/table">
            <a:tbl>
              <a:tblPr firstRow="1" bandRow="1">
                <a:tableStyleId>{5C22544A-7EE6-4342-B048-85BDC9FD1C3A}</a:tableStyleId>
              </a:tblPr>
              <a:tblGrid>
                <a:gridCol w="3830943">
                  <a:extLst>
                    <a:ext uri="{9D8B030D-6E8A-4147-A177-3AD203B41FA5}">
                      <a16:colId xmlns:a16="http://schemas.microsoft.com/office/drawing/2014/main" val="20000"/>
                    </a:ext>
                  </a:extLst>
                </a:gridCol>
                <a:gridCol w="2207127">
                  <a:extLst>
                    <a:ext uri="{9D8B030D-6E8A-4147-A177-3AD203B41FA5}">
                      <a16:colId xmlns:a16="http://schemas.microsoft.com/office/drawing/2014/main" val="20001"/>
                    </a:ext>
                  </a:extLst>
                </a:gridCol>
                <a:gridCol w="1939118">
                  <a:extLst>
                    <a:ext uri="{9D8B030D-6E8A-4147-A177-3AD203B41FA5}">
                      <a16:colId xmlns:a16="http://schemas.microsoft.com/office/drawing/2014/main" val="20002"/>
                    </a:ext>
                  </a:extLst>
                </a:gridCol>
              </a:tblGrid>
              <a:tr h="632354">
                <a:tc>
                  <a:txBody>
                    <a:bodyPr/>
                    <a:lstStyle/>
                    <a:p>
                      <a:r>
                        <a:rPr lang="en-US" sz="2500" b="0" dirty="0">
                          <a:solidFill>
                            <a:schemeClr val="tx1"/>
                          </a:solidFill>
                        </a:rPr>
                        <a:t>   Exports</a:t>
                      </a:r>
                    </a:p>
                  </a:txBody>
                  <a:tcPr marL="91438" marR="91438"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2,367</a:t>
                      </a:r>
                    </a:p>
                  </a:txBody>
                  <a:tcPr marL="91438" marR="731505"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13.4</a:t>
                      </a:r>
                    </a:p>
                  </a:txBody>
                  <a:tcPr marL="91438" marR="457191"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32354">
                <a:tc>
                  <a:txBody>
                    <a:bodyPr/>
                    <a:lstStyle/>
                    <a:p>
                      <a:r>
                        <a:rPr lang="en-US" sz="2500" b="0" dirty="0">
                          <a:solidFill>
                            <a:schemeClr val="tx1"/>
                          </a:solidFill>
                        </a:rPr>
                        <a:t>     Goods </a:t>
                      </a:r>
                    </a:p>
                  </a:txBody>
                  <a:tcPr marL="91438" marR="91438"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1,645</a:t>
                      </a:r>
                    </a:p>
                  </a:txBody>
                  <a:tcPr marL="91438" marR="731505"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9.3</a:t>
                      </a:r>
                    </a:p>
                  </a:txBody>
                  <a:tcPr marL="91438" marR="457191"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32354">
                <a:tc>
                  <a:txBody>
                    <a:bodyPr/>
                    <a:lstStyle/>
                    <a:p>
                      <a:r>
                        <a:rPr lang="en-US" sz="2500" b="0" dirty="0">
                          <a:solidFill>
                            <a:schemeClr val="tx1"/>
                          </a:solidFill>
                        </a:rPr>
                        <a:t>     Services</a:t>
                      </a:r>
                    </a:p>
                  </a:txBody>
                  <a:tcPr marL="91438" marR="91438"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721</a:t>
                      </a:r>
                    </a:p>
                  </a:txBody>
                  <a:tcPr marL="91438" marR="731505"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4.1</a:t>
                      </a:r>
                    </a:p>
                  </a:txBody>
                  <a:tcPr marL="91438" marR="457191"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2300975666"/>
              </p:ext>
            </p:extLst>
          </p:nvPr>
        </p:nvGraphicFramePr>
        <p:xfrm>
          <a:off x="677863" y="4281488"/>
          <a:ext cx="7977187" cy="1897062"/>
        </p:xfrm>
        <a:graphic>
          <a:graphicData uri="http://schemas.openxmlformats.org/drawingml/2006/table">
            <a:tbl>
              <a:tblPr firstRow="1" bandRow="1">
                <a:tableStyleId>{5C22544A-7EE6-4342-B048-85BDC9FD1C3A}</a:tableStyleId>
              </a:tblPr>
              <a:tblGrid>
                <a:gridCol w="3830942">
                  <a:extLst>
                    <a:ext uri="{9D8B030D-6E8A-4147-A177-3AD203B41FA5}">
                      <a16:colId xmlns:a16="http://schemas.microsoft.com/office/drawing/2014/main" val="20000"/>
                    </a:ext>
                  </a:extLst>
                </a:gridCol>
                <a:gridCol w="2207127">
                  <a:extLst>
                    <a:ext uri="{9D8B030D-6E8A-4147-A177-3AD203B41FA5}">
                      <a16:colId xmlns:a16="http://schemas.microsoft.com/office/drawing/2014/main" val="20001"/>
                    </a:ext>
                  </a:extLst>
                </a:gridCol>
                <a:gridCol w="1939118">
                  <a:extLst>
                    <a:ext uri="{9D8B030D-6E8A-4147-A177-3AD203B41FA5}">
                      <a16:colId xmlns:a16="http://schemas.microsoft.com/office/drawing/2014/main" val="20002"/>
                    </a:ext>
                  </a:extLst>
                </a:gridCol>
              </a:tblGrid>
              <a:tr h="632354">
                <a:tc>
                  <a:txBody>
                    <a:bodyPr/>
                    <a:lstStyle/>
                    <a:p>
                      <a:r>
                        <a:rPr lang="en-US" sz="2500" b="0" dirty="0">
                          <a:solidFill>
                            <a:schemeClr val="tx1"/>
                          </a:solidFill>
                        </a:rPr>
                        <a:t>   Imports</a:t>
                      </a:r>
                    </a:p>
                  </a:txBody>
                  <a:tcPr marL="91438" marR="91438"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2,883</a:t>
                      </a:r>
                    </a:p>
                  </a:txBody>
                  <a:tcPr marL="91438" marR="731505"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16.4</a:t>
                      </a:r>
                    </a:p>
                  </a:txBody>
                  <a:tcPr marL="91438" marR="457191"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32354">
                <a:tc>
                  <a:txBody>
                    <a:bodyPr/>
                    <a:lstStyle/>
                    <a:p>
                      <a:r>
                        <a:rPr lang="en-US" sz="2500" b="0" dirty="0">
                          <a:solidFill>
                            <a:schemeClr val="tx1"/>
                          </a:solidFill>
                        </a:rPr>
                        <a:t>     Goods </a:t>
                      </a:r>
                    </a:p>
                  </a:txBody>
                  <a:tcPr marL="91438" marR="91438"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2,394</a:t>
                      </a:r>
                    </a:p>
                  </a:txBody>
                  <a:tcPr marL="91438" marR="731505"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13.6</a:t>
                      </a:r>
                    </a:p>
                  </a:txBody>
                  <a:tcPr marL="91438" marR="457191"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32354">
                <a:tc>
                  <a:txBody>
                    <a:bodyPr/>
                    <a:lstStyle/>
                    <a:p>
                      <a:r>
                        <a:rPr lang="en-US" sz="2500" b="0" dirty="0">
                          <a:solidFill>
                            <a:schemeClr val="tx1"/>
                          </a:solidFill>
                        </a:rPr>
                        <a:t>     Services</a:t>
                      </a:r>
                    </a:p>
                  </a:txBody>
                  <a:tcPr marL="91438" marR="91438"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489</a:t>
                      </a:r>
                    </a:p>
                  </a:txBody>
                  <a:tcPr marL="91438" marR="731505"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2500" b="0" dirty="0">
                          <a:solidFill>
                            <a:schemeClr val="tx1"/>
                          </a:solidFill>
                        </a:rPr>
                        <a:t>2.8</a:t>
                      </a:r>
                    </a:p>
                  </a:txBody>
                  <a:tcPr marL="91438" marR="457191" marT="45703" marB="457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011371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 expenditure-output puzzle?</a:t>
            </a:r>
          </a:p>
        </p:txBody>
      </p:sp>
      <p:sp>
        <p:nvSpPr>
          <p:cNvPr id="3" name="Content Placeholder 2"/>
          <p:cNvSpPr>
            <a:spLocks noGrp="1"/>
          </p:cNvSpPr>
          <p:nvPr>
            <p:ph idx="1"/>
          </p:nvPr>
        </p:nvSpPr>
        <p:spPr>
          <a:xfrm>
            <a:off x="476250" y="1484416"/>
            <a:ext cx="8210550" cy="4641747"/>
          </a:xfrm>
        </p:spPr>
        <p:txBody>
          <a:bodyPr/>
          <a:lstStyle/>
          <a:p>
            <a:pPr marL="0" indent="0">
              <a:buClr>
                <a:schemeClr val="tx1">
                  <a:lumMod val="50000"/>
                  <a:lumOff val="50000"/>
                </a:schemeClr>
              </a:buClr>
              <a:buNone/>
            </a:pPr>
            <a:r>
              <a:rPr lang="en-US" dirty="0"/>
              <a:t>Suppose a firm: </a:t>
            </a:r>
          </a:p>
          <a:p>
            <a:pPr>
              <a:buClr>
                <a:schemeClr val="tx1">
                  <a:lumMod val="50000"/>
                  <a:lumOff val="50000"/>
                </a:schemeClr>
              </a:buClr>
            </a:pPr>
            <a:r>
              <a:rPr lang="en-US" dirty="0"/>
              <a:t>produces $10 million worth of final goods</a:t>
            </a:r>
          </a:p>
          <a:p>
            <a:pPr>
              <a:buClr>
                <a:schemeClr val="tx1">
                  <a:lumMod val="50000"/>
                  <a:lumOff val="50000"/>
                </a:schemeClr>
              </a:buClr>
            </a:pPr>
            <a:r>
              <a:rPr lang="en-US" dirty="0"/>
              <a:t>only sells $9 million worth</a:t>
            </a:r>
          </a:p>
          <a:p>
            <a:pPr>
              <a:buClr>
                <a:schemeClr val="tx1">
                  <a:lumMod val="50000"/>
                  <a:lumOff val="50000"/>
                </a:schemeClr>
              </a:buClr>
            </a:pPr>
            <a:endParaRPr lang="en-US" dirty="0"/>
          </a:p>
          <a:p>
            <a:pPr>
              <a:buClr>
                <a:schemeClr val="tx1">
                  <a:lumMod val="50000"/>
                  <a:lumOff val="50000"/>
                </a:schemeClr>
              </a:buClr>
            </a:pPr>
            <a:r>
              <a:rPr lang="en-US" dirty="0"/>
              <a:t>Does this violate the </a:t>
            </a:r>
            <a:br>
              <a:rPr lang="en-US" dirty="0"/>
            </a:br>
            <a:r>
              <a:rPr lang="en-US" dirty="0"/>
              <a:t>   </a:t>
            </a:r>
            <a:r>
              <a:rPr lang="en-US" b="1" i="1" dirty="0"/>
              <a:t>expenditure = output</a:t>
            </a:r>
            <a:r>
              <a:rPr lang="en-US" dirty="0"/>
              <a:t> identity?</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20</a:t>
            </a:fld>
            <a:endParaRPr lang="en-US" sz="1600" dirty="0">
              <a:solidFill>
                <a:srgbClr val="006666"/>
              </a:solidFill>
              <a:cs typeface="Arial"/>
            </a:endParaRPr>
          </a:p>
        </p:txBody>
      </p:sp>
    </p:spTree>
    <p:extLst>
      <p:ext uri="{BB962C8B-B14F-4D97-AF65-F5344CB8AC3E}">
        <p14:creationId xmlns:p14="http://schemas.microsoft.com/office/powerpoint/2010/main" val="3726842324"/>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dirty="0"/>
              <a:t>Why output = expenditure</a:t>
            </a:r>
          </a:p>
        </p:txBody>
      </p:sp>
      <p:sp>
        <p:nvSpPr>
          <p:cNvPr id="37891" name="Rectangle 3"/>
          <p:cNvSpPr>
            <a:spLocks noGrp="1" noChangeArrowheads="1"/>
          </p:cNvSpPr>
          <p:nvPr>
            <p:ph type="body" idx="1"/>
          </p:nvPr>
        </p:nvSpPr>
        <p:spPr>
          <a:xfrm>
            <a:off x="569913" y="1439863"/>
            <a:ext cx="7696200" cy="3733800"/>
          </a:xfrm>
        </p:spPr>
        <p:txBody>
          <a:bodyPr/>
          <a:lstStyle/>
          <a:p>
            <a:pPr eaLnBrk="1" hangingPunct="1">
              <a:spcBef>
                <a:spcPct val="35000"/>
              </a:spcBef>
            </a:pPr>
            <a:r>
              <a:rPr lang="en-US" dirty="0"/>
              <a:t>Unsold output goes into inventory, </a:t>
            </a:r>
            <a:br>
              <a:rPr lang="en-US" dirty="0"/>
            </a:br>
            <a:r>
              <a:rPr lang="en-US" dirty="0"/>
              <a:t>and is counted as “inventory investment” . . . whether or not the inventory buildup was intentional.  </a:t>
            </a:r>
          </a:p>
          <a:p>
            <a:pPr eaLnBrk="1" hangingPunct="1">
              <a:spcBef>
                <a:spcPct val="35000"/>
              </a:spcBef>
            </a:pPr>
            <a:r>
              <a:rPr lang="en-US" dirty="0"/>
              <a:t>In effect, we are assuming that </a:t>
            </a:r>
            <a:br>
              <a:rPr lang="en-US" dirty="0"/>
            </a:br>
            <a:r>
              <a:rPr lang="en-US" dirty="0"/>
              <a:t>firms purchase their unsold output. </a:t>
            </a:r>
          </a:p>
        </p:txBody>
      </p:sp>
    </p:spTree>
    <p:extLst>
      <p:ext uri="{BB962C8B-B14F-4D97-AF65-F5344CB8AC3E}">
        <p14:creationId xmlns:p14="http://schemas.microsoft.com/office/powerpoint/2010/main" val="4156785830"/>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a:xfrm>
            <a:off x="466725" y="236538"/>
            <a:ext cx="8245475" cy="1103312"/>
          </a:xfrm>
        </p:spPr>
        <p:txBody>
          <a:bodyPr/>
          <a:lstStyle/>
          <a:p>
            <a:r>
              <a:rPr lang="en-US" dirty="0"/>
              <a:t>GDP: </a:t>
            </a:r>
            <a:br>
              <a:rPr lang="en-US" dirty="0"/>
            </a:br>
            <a:r>
              <a:rPr lang="en-US" dirty="0"/>
              <a:t>An important and versatile concept</a:t>
            </a:r>
          </a:p>
        </p:txBody>
      </p:sp>
      <p:sp>
        <p:nvSpPr>
          <p:cNvPr id="38915" name="Rectangle 5"/>
          <p:cNvSpPr>
            <a:spLocks noGrp="1" noChangeArrowheads="1"/>
          </p:cNvSpPr>
          <p:nvPr>
            <p:ph type="body" idx="1"/>
          </p:nvPr>
        </p:nvSpPr>
        <p:spPr>
          <a:xfrm>
            <a:off x="476250" y="1500188"/>
            <a:ext cx="8210550" cy="4657725"/>
          </a:xfrm>
        </p:spPr>
        <p:txBody>
          <a:bodyPr/>
          <a:lstStyle/>
          <a:p>
            <a:pPr>
              <a:buFont typeface="Wingdings" pitchFamily="2" charset="2"/>
              <a:buNone/>
            </a:pPr>
            <a:r>
              <a:rPr lang="en-US" dirty="0"/>
              <a:t>We have now seen that GDP measures:</a:t>
            </a:r>
          </a:p>
          <a:p>
            <a:pPr marL="463550" lvl="1" indent="-347663">
              <a:spcBef>
                <a:spcPts val="1800"/>
              </a:spcBef>
              <a:buClr>
                <a:srgbClr val="996633"/>
              </a:buClr>
            </a:pPr>
            <a:r>
              <a:rPr lang="en-US" dirty="0"/>
              <a:t>total income</a:t>
            </a:r>
          </a:p>
          <a:p>
            <a:pPr marL="463550" lvl="1" indent="-347663">
              <a:spcBef>
                <a:spcPts val="1800"/>
              </a:spcBef>
              <a:buClr>
                <a:srgbClr val="996633"/>
              </a:buClr>
            </a:pPr>
            <a:r>
              <a:rPr lang="en-US" dirty="0"/>
              <a:t>total output</a:t>
            </a:r>
          </a:p>
          <a:p>
            <a:pPr marL="463550" lvl="1" indent="-347663">
              <a:spcBef>
                <a:spcPts val="1800"/>
              </a:spcBef>
              <a:buClr>
                <a:srgbClr val="996633"/>
              </a:buClr>
            </a:pPr>
            <a:r>
              <a:rPr lang="en-US" dirty="0"/>
              <a:t>total expenditure</a:t>
            </a:r>
          </a:p>
          <a:p>
            <a:pPr marL="463550" lvl="1" indent="-347663">
              <a:spcBef>
                <a:spcPts val="1800"/>
              </a:spcBef>
              <a:buClr>
                <a:srgbClr val="996633"/>
              </a:buClr>
            </a:pPr>
            <a:r>
              <a:rPr lang="en-US" dirty="0"/>
              <a:t>the sum of value added at all stages </a:t>
            </a:r>
            <a:br>
              <a:rPr lang="en-US" dirty="0"/>
            </a:br>
            <a:r>
              <a:rPr lang="en-US" dirty="0"/>
              <a:t>in the production of final goods</a:t>
            </a:r>
          </a:p>
        </p:txBody>
      </p:sp>
    </p:spTree>
    <p:extLst>
      <p:ext uri="{BB962C8B-B14F-4D97-AF65-F5344CB8AC3E}">
        <p14:creationId xmlns:p14="http://schemas.microsoft.com/office/powerpoint/2010/main" val="1753347969"/>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90525" y="284163"/>
            <a:ext cx="8321675" cy="825500"/>
          </a:xfrm>
        </p:spPr>
        <p:txBody>
          <a:bodyPr/>
          <a:lstStyle/>
          <a:p>
            <a:pPr eaLnBrk="1" hangingPunct="1"/>
            <a:r>
              <a:rPr lang="en-US"/>
              <a:t>GNP vs. GDP</a:t>
            </a:r>
          </a:p>
        </p:txBody>
      </p:sp>
      <p:sp>
        <p:nvSpPr>
          <p:cNvPr id="39939" name="Rectangle 3"/>
          <p:cNvSpPr>
            <a:spLocks noGrp="1" noChangeArrowheads="1"/>
          </p:cNvSpPr>
          <p:nvPr>
            <p:ph type="body" idx="1"/>
          </p:nvPr>
        </p:nvSpPr>
        <p:spPr>
          <a:xfrm>
            <a:off x="522288" y="1063625"/>
            <a:ext cx="8172450" cy="5502275"/>
          </a:xfrm>
        </p:spPr>
        <p:txBody>
          <a:bodyPr/>
          <a:lstStyle/>
          <a:p>
            <a:pPr eaLnBrk="1" hangingPunct="1">
              <a:spcBef>
                <a:spcPts val="1800"/>
              </a:spcBef>
            </a:pPr>
            <a:r>
              <a:rPr lang="en-US" dirty="0">
                <a:solidFill>
                  <a:srgbClr val="FF0000"/>
                </a:solidFill>
              </a:rPr>
              <a:t>Gross </a:t>
            </a:r>
            <a:r>
              <a:rPr lang="en-US" b="1" dirty="0">
                <a:solidFill>
                  <a:srgbClr val="FF0000"/>
                </a:solidFill>
              </a:rPr>
              <a:t>national</a:t>
            </a:r>
            <a:r>
              <a:rPr lang="en-US" dirty="0">
                <a:solidFill>
                  <a:srgbClr val="FF0000"/>
                </a:solidFill>
              </a:rPr>
              <a:t> product</a:t>
            </a:r>
            <a:r>
              <a:rPr lang="en-US" dirty="0"/>
              <a:t> (</a:t>
            </a:r>
            <a:r>
              <a:rPr lang="en-US" dirty="0">
                <a:solidFill>
                  <a:srgbClr val="FF0000"/>
                </a:solidFill>
              </a:rPr>
              <a:t>GNP</a:t>
            </a:r>
            <a:r>
              <a:rPr lang="en-US" dirty="0"/>
              <a:t>):</a:t>
            </a:r>
            <a:r>
              <a:rPr lang="en-US" dirty="0">
                <a:solidFill>
                  <a:srgbClr val="990033"/>
                </a:solidFill>
              </a:rPr>
              <a:t> </a:t>
            </a:r>
            <a:br>
              <a:rPr lang="en-US" dirty="0">
                <a:solidFill>
                  <a:srgbClr val="990033"/>
                </a:solidFill>
              </a:rPr>
            </a:br>
            <a:r>
              <a:rPr lang="en-US" dirty="0"/>
              <a:t>Total income earned by the nation’s factors of production, regardless of where located.</a:t>
            </a:r>
          </a:p>
          <a:p>
            <a:pPr eaLnBrk="1" hangingPunct="1">
              <a:spcBef>
                <a:spcPts val="1800"/>
              </a:spcBef>
            </a:pPr>
            <a:r>
              <a:rPr lang="en-US" dirty="0">
                <a:solidFill>
                  <a:srgbClr val="0000FF"/>
                </a:solidFill>
              </a:rPr>
              <a:t>Gross </a:t>
            </a:r>
            <a:r>
              <a:rPr lang="en-US" b="1" dirty="0">
                <a:solidFill>
                  <a:srgbClr val="0000FF"/>
                </a:solidFill>
              </a:rPr>
              <a:t>domestic </a:t>
            </a:r>
            <a:r>
              <a:rPr lang="en-US" dirty="0">
                <a:solidFill>
                  <a:srgbClr val="0000FF"/>
                </a:solidFill>
              </a:rPr>
              <a:t>product</a:t>
            </a:r>
            <a:r>
              <a:rPr lang="en-US" dirty="0"/>
              <a:t> (</a:t>
            </a:r>
            <a:r>
              <a:rPr lang="en-US" dirty="0">
                <a:solidFill>
                  <a:srgbClr val="0000FF"/>
                </a:solidFill>
              </a:rPr>
              <a:t>GDP</a:t>
            </a:r>
            <a:r>
              <a:rPr lang="en-US" dirty="0"/>
              <a:t>):</a:t>
            </a:r>
            <a:br>
              <a:rPr lang="en-US" dirty="0"/>
            </a:br>
            <a:r>
              <a:rPr lang="en-US" dirty="0"/>
              <a:t>Total income earned by domestically-located factors of production, regardless of nationality.</a:t>
            </a:r>
          </a:p>
          <a:p>
            <a:pPr eaLnBrk="1" hangingPunct="1">
              <a:spcBef>
                <a:spcPts val="1800"/>
              </a:spcBef>
              <a:buFont typeface="Wingdings" pitchFamily="2" charset="2"/>
              <a:buNone/>
            </a:pPr>
            <a:r>
              <a:rPr lang="en-US" dirty="0"/>
              <a:t>	GNP – GDP = factor payments from abroad </a:t>
            </a:r>
            <a:br>
              <a:rPr lang="en-US" dirty="0"/>
            </a:br>
            <a:r>
              <a:rPr lang="en-US" dirty="0"/>
              <a:t>		        </a:t>
            </a:r>
            <a:r>
              <a:rPr lang="en-US" sz="1000" dirty="0"/>
              <a:t> </a:t>
            </a:r>
            <a:r>
              <a:rPr lang="en-US" dirty="0"/>
              <a:t>minus factor payments to abroad</a:t>
            </a:r>
          </a:p>
          <a:p>
            <a:pPr eaLnBrk="1" hangingPunct="1">
              <a:spcBef>
                <a:spcPts val="1800"/>
              </a:spcBef>
            </a:pPr>
            <a:r>
              <a:rPr lang="en-US" dirty="0"/>
              <a:t>Examples of factor payments: wages, profits, rent, interest &amp; dividends on assets</a:t>
            </a:r>
          </a:p>
        </p:txBody>
      </p:sp>
    </p:spTree>
    <p:extLst>
      <p:ext uri="{BB962C8B-B14F-4D97-AF65-F5344CB8AC3E}">
        <p14:creationId xmlns:p14="http://schemas.microsoft.com/office/powerpoint/2010/main" val="3514761053"/>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Discussion Question</a:t>
            </a:r>
          </a:p>
        </p:txBody>
      </p:sp>
      <p:sp>
        <p:nvSpPr>
          <p:cNvPr id="3" name="Content Placeholder 2"/>
          <p:cNvSpPr>
            <a:spLocks noGrp="1"/>
          </p:cNvSpPr>
          <p:nvPr>
            <p:ph idx="1"/>
          </p:nvPr>
        </p:nvSpPr>
        <p:spPr>
          <a:xfrm>
            <a:off x="476250" y="1484416"/>
            <a:ext cx="8210550" cy="4641747"/>
          </a:xfrm>
        </p:spPr>
        <p:txBody>
          <a:bodyPr/>
          <a:lstStyle/>
          <a:p>
            <a:pPr marL="0" lvl="0" indent="0" algn="ctr">
              <a:lnSpc>
                <a:spcPct val="110000"/>
              </a:lnSpc>
              <a:buClr>
                <a:srgbClr val="000000">
                  <a:lumMod val="50000"/>
                  <a:lumOff val="50000"/>
                </a:srgbClr>
              </a:buClr>
              <a:buNone/>
            </a:pPr>
            <a:r>
              <a:rPr lang="en-US" sz="2900" i="1" dirty="0">
                <a:solidFill>
                  <a:srgbClr val="000000"/>
                </a:solidFill>
              </a:rPr>
              <a:t>In your country, </a:t>
            </a:r>
            <a:br>
              <a:rPr lang="en-US" sz="2900" i="1" dirty="0">
                <a:solidFill>
                  <a:srgbClr val="000000"/>
                </a:solidFill>
              </a:rPr>
            </a:br>
            <a:r>
              <a:rPr lang="en-US" sz="2900" i="1" dirty="0">
                <a:solidFill>
                  <a:srgbClr val="000000"/>
                </a:solidFill>
              </a:rPr>
              <a:t>which would you </a:t>
            </a:r>
            <a:br>
              <a:rPr lang="en-US" sz="2900" i="1" dirty="0">
                <a:solidFill>
                  <a:srgbClr val="000000"/>
                </a:solidFill>
              </a:rPr>
            </a:br>
            <a:r>
              <a:rPr lang="en-US" sz="2900" i="1" dirty="0">
                <a:solidFill>
                  <a:srgbClr val="000000"/>
                </a:solidFill>
              </a:rPr>
              <a:t>want to be bigger, </a:t>
            </a:r>
            <a:br>
              <a:rPr lang="en-US" sz="2900" i="1" dirty="0">
                <a:solidFill>
                  <a:srgbClr val="000000"/>
                </a:solidFill>
              </a:rPr>
            </a:br>
            <a:r>
              <a:rPr lang="en-US" sz="2900" i="1" dirty="0">
                <a:solidFill>
                  <a:srgbClr val="000000"/>
                </a:solidFill>
              </a:rPr>
              <a:t>GDP or GNP?  </a:t>
            </a:r>
          </a:p>
          <a:p>
            <a:pPr marL="0" lvl="0" indent="0" algn="ctr">
              <a:lnSpc>
                <a:spcPct val="110000"/>
              </a:lnSpc>
              <a:buClr>
                <a:srgbClr val="000000">
                  <a:lumMod val="50000"/>
                  <a:lumOff val="50000"/>
                </a:srgbClr>
              </a:buClr>
              <a:buNone/>
            </a:pPr>
            <a:r>
              <a:rPr lang="en-US" sz="2900" i="1" dirty="0">
                <a:solidFill>
                  <a:srgbClr val="000000"/>
                </a:solidFill>
              </a:rPr>
              <a:t>Why?</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cs typeface="Aria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24</a:t>
            </a:fld>
            <a:endParaRPr lang="en-US" sz="1600" dirty="0">
              <a:solidFill>
                <a:srgbClr val="006666"/>
              </a:solidFill>
              <a:cs typeface="Arial"/>
            </a:endParaRPr>
          </a:p>
        </p:txBody>
      </p:sp>
    </p:spTree>
    <p:extLst>
      <p:ext uri="{BB962C8B-B14F-4D97-AF65-F5344CB8AC3E}">
        <p14:creationId xmlns:p14="http://schemas.microsoft.com/office/powerpoint/2010/main" val="3831454251"/>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bg>
      <p:bgPr>
        <a:solidFill>
          <a:schemeClr val="accent1"/>
        </a:solidFill>
        <a:effectLst/>
      </p:bgPr>
    </p:bg>
    <p:spTree>
      <p:nvGrpSpPr>
        <p:cNvPr id="1" name=""/>
        <p:cNvGrpSpPr/>
        <p:nvPr/>
      </p:nvGrpSpPr>
      <p:grpSpPr>
        <a:xfrm>
          <a:off x="0" y="0"/>
          <a:ext cx="0" cy="0"/>
          <a:chOff x="0" y="0"/>
          <a:chExt cx="0" cy="0"/>
        </a:xfrm>
      </p:grpSpPr>
      <p:sp>
        <p:nvSpPr>
          <p:cNvPr id="41986" name="Title 1"/>
          <p:cNvSpPr>
            <a:spLocks noGrp="1"/>
          </p:cNvSpPr>
          <p:nvPr>
            <p:ph type="title"/>
          </p:nvPr>
        </p:nvSpPr>
        <p:spPr>
          <a:xfrm>
            <a:off x="466725" y="158750"/>
            <a:ext cx="8245475" cy="558800"/>
          </a:xfrm>
        </p:spPr>
        <p:txBody>
          <a:bodyPr/>
          <a:lstStyle/>
          <a:p>
            <a:r>
              <a:rPr lang="en-US" sz="2800" dirty="0">
                <a:solidFill>
                  <a:srgbClr val="336699"/>
                </a:solidFill>
                <a:latin typeface="Tahoma" pitchFamily="34" charset="0"/>
              </a:rPr>
              <a:t>GNP vs. GDP in Select Countries, 2012</a:t>
            </a:r>
            <a:endParaRPr lang="en-US" sz="2800" dirty="0">
              <a:solidFill>
                <a:srgbClr val="336699"/>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20682865"/>
              </p:ext>
            </p:extLst>
          </p:nvPr>
        </p:nvGraphicFramePr>
        <p:xfrm>
          <a:off x="479425" y="786298"/>
          <a:ext cx="8210552" cy="5483223"/>
        </p:xfrm>
        <a:graphic>
          <a:graphicData uri="http://schemas.openxmlformats.org/drawingml/2006/table">
            <a:tbl>
              <a:tblPr firstRow="1" bandRow="1">
                <a:tableStyleId>{5940675A-B579-460E-94D1-54222C63F5DA}</a:tableStyleId>
              </a:tblPr>
              <a:tblGrid>
                <a:gridCol w="2052638">
                  <a:extLst>
                    <a:ext uri="{9D8B030D-6E8A-4147-A177-3AD203B41FA5}">
                      <a16:colId xmlns:a16="http://schemas.microsoft.com/office/drawing/2014/main" val="20000"/>
                    </a:ext>
                  </a:extLst>
                </a:gridCol>
                <a:gridCol w="2052638">
                  <a:extLst>
                    <a:ext uri="{9D8B030D-6E8A-4147-A177-3AD203B41FA5}">
                      <a16:colId xmlns:a16="http://schemas.microsoft.com/office/drawing/2014/main" val="20001"/>
                    </a:ext>
                  </a:extLst>
                </a:gridCol>
                <a:gridCol w="2052638">
                  <a:extLst>
                    <a:ext uri="{9D8B030D-6E8A-4147-A177-3AD203B41FA5}">
                      <a16:colId xmlns:a16="http://schemas.microsoft.com/office/drawing/2014/main" val="20002"/>
                    </a:ext>
                  </a:extLst>
                </a:gridCol>
                <a:gridCol w="2052638">
                  <a:extLst>
                    <a:ext uri="{9D8B030D-6E8A-4147-A177-3AD203B41FA5}">
                      <a16:colId xmlns:a16="http://schemas.microsoft.com/office/drawing/2014/main" val="20003"/>
                    </a:ext>
                  </a:extLst>
                </a:gridCol>
              </a:tblGrid>
              <a:tr h="786987">
                <a:tc>
                  <a:txBody>
                    <a:bodyPr/>
                    <a:lstStyle/>
                    <a:p>
                      <a:pPr algn="ctr"/>
                      <a:r>
                        <a:rPr lang="en-US" sz="2200" b="1" i="1" dirty="0">
                          <a:solidFill>
                            <a:srgbClr val="000000"/>
                          </a:solidFill>
                          <a:latin typeface="+mn-lt"/>
                        </a:rPr>
                        <a:t>Country</a:t>
                      </a:r>
                    </a:p>
                  </a:txBody>
                  <a:tcPr marT="45716" marB="45716" anchor="ctr">
                    <a:solidFill>
                      <a:schemeClr val="bg1"/>
                    </a:solidFill>
                  </a:tcPr>
                </a:tc>
                <a:tc>
                  <a:txBody>
                    <a:bodyPr/>
                    <a:lstStyle/>
                    <a:p>
                      <a:pPr algn="ctr"/>
                      <a:r>
                        <a:rPr lang="en-US" sz="2200" b="1" i="1" dirty="0">
                          <a:solidFill>
                            <a:srgbClr val="000000"/>
                          </a:solidFill>
                          <a:latin typeface="+mn-lt"/>
                        </a:rPr>
                        <a:t>GNP</a:t>
                      </a:r>
                    </a:p>
                  </a:txBody>
                  <a:tcPr marT="45716" marB="45716" anchor="ctr">
                    <a:solidFill>
                      <a:schemeClr val="bg1"/>
                    </a:solidFill>
                  </a:tcPr>
                </a:tc>
                <a:tc>
                  <a:txBody>
                    <a:bodyPr/>
                    <a:lstStyle/>
                    <a:p>
                      <a:pPr algn="ctr"/>
                      <a:r>
                        <a:rPr lang="en-US" sz="2200" b="1" i="1" dirty="0">
                          <a:solidFill>
                            <a:srgbClr val="000000"/>
                          </a:solidFill>
                          <a:latin typeface="+mn-lt"/>
                        </a:rPr>
                        <a:t>GDP</a:t>
                      </a:r>
                    </a:p>
                  </a:txBody>
                  <a:tcPr marT="45716" marB="45716" anchor="ctr">
                    <a:solidFill>
                      <a:schemeClr val="bg1"/>
                    </a:solidFill>
                  </a:tcPr>
                </a:tc>
                <a:tc>
                  <a:txBody>
                    <a:bodyPr/>
                    <a:lstStyle/>
                    <a:p>
                      <a:pPr algn="ctr"/>
                      <a:r>
                        <a:rPr lang="en-US" sz="2200" b="1" i="1" dirty="0">
                          <a:solidFill>
                            <a:srgbClr val="336699"/>
                          </a:solidFill>
                          <a:latin typeface="+mn-lt"/>
                        </a:rPr>
                        <a:t>GNP</a:t>
                      </a:r>
                      <a:r>
                        <a:rPr lang="en-US" sz="2200" b="1" i="1" baseline="0" dirty="0">
                          <a:solidFill>
                            <a:srgbClr val="336699"/>
                          </a:solidFill>
                          <a:latin typeface="+mn-lt"/>
                        </a:rPr>
                        <a:t> – GDP (% of GDP)</a:t>
                      </a:r>
                      <a:endParaRPr lang="en-US" sz="2200" b="1" i="1" dirty="0">
                        <a:solidFill>
                          <a:srgbClr val="336699"/>
                        </a:solidFill>
                        <a:latin typeface="+mn-lt"/>
                      </a:endParaRPr>
                    </a:p>
                  </a:txBody>
                  <a:tcPr marT="45716" marB="45716" anchor="ctr">
                    <a:solidFill>
                      <a:schemeClr val="bg1"/>
                    </a:solidFill>
                  </a:tcPr>
                </a:tc>
                <a:extLst>
                  <a:ext uri="{0D108BD9-81ED-4DB2-BD59-A6C34878D82A}">
                    <a16:rowId xmlns:a16="http://schemas.microsoft.com/office/drawing/2014/main" val="10000"/>
                  </a:ext>
                </a:extLst>
              </a:tr>
              <a:tr h="521804">
                <a:tc>
                  <a:txBody>
                    <a:bodyPr/>
                    <a:lstStyle/>
                    <a:p>
                      <a:pPr algn="l" fontAlgn="b"/>
                      <a:r>
                        <a:rPr lang="en-US" sz="2200" b="0" i="0" u="none" strike="noStrike" dirty="0">
                          <a:solidFill>
                            <a:srgbClr val="000000"/>
                          </a:solidFill>
                          <a:latin typeface="+mn-lt"/>
                        </a:rPr>
                        <a:t>Bangladesh</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127,672</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116,355</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9.7</a:t>
                      </a:r>
                    </a:p>
                  </a:txBody>
                  <a:tcPr marL="9525" marR="9525" marT="9525" marB="0" anchor="ctr">
                    <a:solidFill>
                      <a:schemeClr val="bg1"/>
                    </a:solidFill>
                  </a:tcPr>
                </a:tc>
                <a:extLst>
                  <a:ext uri="{0D108BD9-81ED-4DB2-BD59-A6C34878D82A}">
                    <a16:rowId xmlns:a16="http://schemas.microsoft.com/office/drawing/2014/main" val="10001"/>
                  </a:ext>
                </a:extLst>
              </a:tr>
              <a:tr h="521804">
                <a:tc>
                  <a:txBody>
                    <a:bodyPr/>
                    <a:lstStyle/>
                    <a:p>
                      <a:pPr algn="l" fontAlgn="b"/>
                      <a:r>
                        <a:rPr lang="en-US" sz="2200" b="0" i="0" u="none" strike="noStrike" dirty="0">
                          <a:solidFill>
                            <a:srgbClr val="000000"/>
                          </a:solidFill>
                          <a:latin typeface="+mn-lt"/>
                        </a:rPr>
                        <a:t>Japan</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6,150,132</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5,961,066</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3.2</a:t>
                      </a:r>
                    </a:p>
                  </a:txBody>
                  <a:tcPr marL="9525" marR="9525" marT="9525" marB="0" anchor="ctr">
                    <a:solidFill>
                      <a:schemeClr val="bg1"/>
                    </a:solidFill>
                  </a:tcPr>
                </a:tc>
                <a:extLst>
                  <a:ext uri="{0D108BD9-81ED-4DB2-BD59-A6C34878D82A}">
                    <a16:rowId xmlns:a16="http://schemas.microsoft.com/office/drawing/2014/main" val="10002"/>
                  </a:ext>
                </a:extLst>
              </a:tr>
              <a:tr h="521804">
                <a:tc>
                  <a:txBody>
                    <a:bodyPr/>
                    <a:lstStyle/>
                    <a:p>
                      <a:pPr algn="l" fontAlgn="b"/>
                      <a:r>
                        <a:rPr lang="en-US" sz="2200" b="0" i="0" u="none" strike="noStrike" dirty="0">
                          <a:solidFill>
                            <a:srgbClr val="000000"/>
                          </a:solidFill>
                          <a:latin typeface="+mn-lt"/>
                        </a:rPr>
                        <a:t>China</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8,184,963</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8,227,103</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-0.5</a:t>
                      </a:r>
                    </a:p>
                  </a:txBody>
                  <a:tcPr marL="9525" marR="9525" marT="9525" marB="0" anchor="ctr">
                    <a:solidFill>
                      <a:schemeClr val="bg1"/>
                    </a:solidFill>
                  </a:tcPr>
                </a:tc>
                <a:extLst>
                  <a:ext uri="{0D108BD9-81ED-4DB2-BD59-A6C34878D82A}">
                    <a16:rowId xmlns:a16="http://schemas.microsoft.com/office/drawing/2014/main" val="10003"/>
                  </a:ext>
                </a:extLst>
              </a:tr>
              <a:tr h="521804">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2200" b="0" i="0" u="none" strike="noStrike" dirty="0">
                          <a:solidFill>
                            <a:srgbClr val="000000"/>
                          </a:solidFill>
                          <a:latin typeface="+mn-lt"/>
                        </a:rPr>
                        <a:t>United States</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16,514,500</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16,244,600</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1.7</a:t>
                      </a:r>
                    </a:p>
                  </a:txBody>
                  <a:tcPr marL="9525" marR="9525" marT="9525" marB="0" anchor="ctr">
                    <a:solidFill>
                      <a:schemeClr val="bg1"/>
                    </a:solidFill>
                  </a:tcPr>
                </a:tc>
                <a:extLst>
                  <a:ext uri="{0D108BD9-81ED-4DB2-BD59-A6C34878D82A}">
                    <a16:rowId xmlns:a16="http://schemas.microsoft.com/office/drawing/2014/main" val="10004"/>
                  </a:ext>
                </a:extLst>
              </a:tr>
              <a:tr h="521804">
                <a:tc>
                  <a:txBody>
                    <a:bodyPr/>
                    <a:lstStyle/>
                    <a:p>
                      <a:pPr algn="l" fontAlgn="b"/>
                      <a:r>
                        <a:rPr lang="en-US" sz="2200" b="0" i="0" u="none" strike="noStrike" dirty="0">
                          <a:solidFill>
                            <a:srgbClr val="000000"/>
                          </a:solidFill>
                          <a:latin typeface="+mn-lt"/>
                        </a:rPr>
                        <a:t>India</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1,837,279</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1,858,740</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-1.2</a:t>
                      </a:r>
                    </a:p>
                  </a:txBody>
                  <a:tcPr marL="9525" marR="9525" marT="9525" marB="0" anchor="ctr">
                    <a:solidFill>
                      <a:schemeClr val="bg1"/>
                    </a:solidFill>
                  </a:tcPr>
                </a:tc>
                <a:extLst>
                  <a:ext uri="{0D108BD9-81ED-4DB2-BD59-A6C34878D82A}">
                    <a16:rowId xmlns:a16="http://schemas.microsoft.com/office/drawing/2014/main" val="10005"/>
                  </a:ext>
                </a:extLst>
              </a:tr>
              <a:tr h="521804">
                <a:tc>
                  <a:txBody>
                    <a:bodyPr/>
                    <a:lstStyle/>
                    <a:p>
                      <a:pPr algn="l" fontAlgn="b"/>
                      <a:r>
                        <a:rPr lang="en-US" sz="2200" b="0" i="0" u="none" strike="noStrike" dirty="0">
                          <a:solidFill>
                            <a:srgbClr val="000000"/>
                          </a:solidFill>
                          <a:latin typeface="+mn-lt"/>
                        </a:rPr>
                        <a:t>Canada</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1,821,424</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1,779,635</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2.3</a:t>
                      </a:r>
                    </a:p>
                  </a:txBody>
                  <a:tcPr marL="9525" marR="9525" marT="9525" marB="0" anchor="ctr">
                    <a:solidFill>
                      <a:schemeClr val="bg1"/>
                    </a:solidFill>
                  </a:tcPr>
                </a:tc>
                <a:extLst>
                  <a:ext uri="{0D108BD9-81ED-4DB2-BD59-A6C34878D82A}">
                    <a16:rowId xmlns:a16="http://schemas.microsoft.com/office/drawing/2014/main" val="10006"/>
                  </a:ext>
                </a:extLst>
              </a:tr>
              <a:tr h="521804">
                <a:tc>
                  <a:txBody>
                    <a:bodyPr/>
                    <a:lstStyle/>
                    <a:p>
                      <a:pPr algn="l" fontAlgn="b"/>
                      <a:r>
                        <a:rPr lang="en-US" sz="2200" b="0" i="0" u="none" strike="noStrike" dirty="0">
                          <a:solidFill>
                            <a:srgbClr val="000000"/>
                          </a:solidFill>
                          <a:latin typeface="+mn-lt"/>
                        </a:rPr>
                        <a:t>Greece</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250,167</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248,939</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0.5</a:t>
                      </a:r>
                    </a:p>
                  </a:txBody>
                  <a:tcPr marL="9525" marR="9525" marT="9525" marB="0" anchor="ctr">
                    <a:solidFill>
                      <a:schemeClr val="bg1"/>
                    </a:solidFill>
                  </a:tcPr>
                </a:tc>
                <a:extLst>
                  <a:ext uri="{0D108BD9-81ED-4DB2-BD59-A6C34878D82A}">
                    <a16:rowId xmlns:a16="http://schemas.microsoft.com/office/drawing/2014/main" val="10007"/>
                  </a:ext>
                </a:extLst>
              </a:tr>
              <a:tr h="521804">
                <a:tc>
                  <a:txBody>
                    <a:bodyPr/>
                    <a:lstStyle/>
                    <a:p>
                      <a:pPr algn="l" fontAlgn="b"/>
                      <a:r>
                        <a:rPr lang="en-US" sz="2200" b="0" i="0" u="none" strike="noStrike" dirty="0">
                          <a:solidFill>
                            <a:srgbClr val="000000"/>
                          </a:solidFill>
                          <a:latin typeface="+mn-lt"/>
                        </a:rPr>
                        <a:t>Iraq</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216,453</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215,838</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0.3</a:t>
                      </a:r>
                    </a:p>
                  </a:txBody>
                  <a:tcPr marL="9525" marR="9525" marT="9525" marB="0" anchor="ctr">
                    <a:solidFill>
                      <a:schemeClr val="bg1"/>
                    </a:solidFill>
                  </a:tcPr>
                </a:tc>
                <a:extLst>
                  <a:ext uri="{0D108BD9-81ED-4DB2-BD59-A6C34878D82A}">
                    <a16:rowId xmlns:a16="http://schemas.microsoft.com/office/drawing/2014/main" val="10008"/>
                  </a:ext>
                </a:extLst>
              </a:tr>
              <a:tr h="521804">
                <a:tc>
                  <a:txBody>
                    <a:bodyPr/>
                    <a:lstStyle/>
                    <a:p>
                      <a:pPr algn="l" fontAlgn="b"/>
                      <a:r>
                        <a:rPr lang="en-US" sz="2200" b="0" i="0" u="none" strike="noStrike" dirty="0">
                          <a:solidFill>
                            <a:srgbClr val="000000"/>
                          </a:solidFill>
                          <a:latin typeface="+mn-lt"/>
                        </a:rPr>
                        <a:t>Ireland</a:t>
                      </a:r>
                    </a:p>
                  </a:txBody>
                  <a:tcPr marT="45716" marB="45716" anchor="ctr">
                    <a:solidFill>
                      <a:schemeClr val="bg1"/>
                    </a:solidFill>
                  </a:tcPr>
                </a:tc>
                <a:tc>
                  <a:txBody>
                    <a:bodyPr/>
                    <a:lstStyle/>
                    <a:p>
                      <a:pPr algn="r" fontAlgn="b"/>
                      <a:r>
                        <a:rPr lang="en-US" sz="2200" b="0" i="0" u="none" strike="noStrike" dirty="0">
                          <a:solidFill>
                            <a:srgbClr val="000000"/>
                          </a:solidFill>
                          <a:effectLst/>
                          <a:latin typeface="+mn-lt"/>
                        </a:rPr>
                        <a:t>171,996</a:t>
                      </a:r>
                    </a:p>
                  </a:txBody>
                  <a:tcPr marL="9525" marR="182880" marT="9525" marB="0" anchor="ctr">
                    <a:solidFill>
                      <a:schemeClr val="bg1"/>
                    </a:solidFill>
                  </a:tcPr>
                </a:tc>
                <a:tc>
                  <a:txBody>
                    <a:bodyPr/>
                    <a:lstStyle/>
                    <a:p>
                      <a:pPr algn="r" fontAlgn="b"/>
                      <a:r>
                        <a:rPr lang="en-US" sz="2200" b="0" i="0" u="none" strike="noStrike" dirty="0">
                          <a:solidFill>
                            <a:srgbClr val="000000"/>
                          </a:solidFill>
                          <a:effectLst/>
                          <a:latin typeface="+mn-lt"/>
                        </a:rPr>
                        <a:t>210,636</a:t>
                      </a:r>
                    </a:p>
                  </a:txBody>
                  <a:tcPr marL="9525" marR="182880" marT="9525" marB="0" anchor="ctr">
                    <a:solidFill>
                      <a:schemeClr val="bg1"/>
                    </a:solidFill>
                  </a:tcPr>
                </a:tc>
                <a:tc>
                  <a:txBody>
                    <a:bodyPr/>
                    <a:lstStyle/>
                    <a:p>
                      <a:pPr algn="ctr" fontAlgn="b"/>
                      <a:r>
                        <a:rPr lang="en-US" sz="2200" b="0" i="0" u="none" strike="noStrike" dirty="0">
                          <a:solidFill>
                            <a:srgbClr val="000000"/>
                          </a:solidFill>
                          <a:effectLst/>
                          <a:latin typeface="+mn-lt"/>
                        </a:rPr>
                        <a:t>-18.3</a:t>
                      </a:r>
                    </a:p>
                  </a:txBody>
                  <a:tcPr marL="9525" marR="9525" marT="9525" marB="0" anchor="ctr">
                    <a:solidFill>
                      <a:schemeClr val="bg1"/>
                    </a:solidFill>
                  </a:tcPr>
                </a:tc>
                <a:extLst>
                  <a:ext uri="{0D108BD9-81ED-4DB2-BD59-A6C34878D82A}">
                    <a16:rowId xmlns:a16="http://schemas.microsoft.com/office/drawing/2014/main" val="10009"/>
                  </a:ext>
                </a:extLst>
              </a:tr>
            </a:tbl>
          </a:graphicData>
        </a:graphic>
      </p:graphicFrame>
      <p:sp>
        <p:nvSpPr>
          <p:cNvPr id="42044" name="TextBox 4"/>
          <p:cNvSpPr txBox="1">
            <a:spLocks noChangeArrowheads="1"/>
          </p:cNvSpPr>
          <p:nvPr/>
        </p:nvSpPr>
        <p:spPr bwMode="auto">
          <a:xfrm>
            <a:off x="479425" y="6391275"/>
            <a:ext cx="75088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000" i="1" dirty="0">
                <a:solidFill>
                  <a:srgbClr val="808080"/>
                </a:solidFill>
              </a:rPr>
              <a:t>GNP and GDP in millions of current U.S. dollars.</a:t>
            </a:r>
          </a:p>
        </p:txBody>
      </p:sp>
    </p:spTree>
    <p:extLst>
      <p:ext uri="{BB962C8B-B14F-4D97-AF65-F5344CB8AC3E}">
        <p14:creationId xmlns:p14="http://schemas.microsoft.com/office/powerpoint/2010/main" val="761242719"/>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a:t>Real vs. nominal GDP</a:t>
            </a:r>
          </a:p>
        </p:txBody>
      </p:sp>
      <p:sp>
        <p:nvSpPr>
          <p:cNvPr id="43011" name="Rectangle 3"/>
          <p:cNvSpPr>
            <a:spLocks noGrp="1" noChangeArrowheads="1"/>
          </p:cNvSpPr>
          <p:nvPr>
            <p:ph type="body" idx="1"/>
          </p:nvPr>
        </p:nvSpPr>
        <p:spPr/>
        <p:txBody>
          <a:bodyPr/>
          <a:lstStyle/>
          <a:p>
            <a:pPr eaLnBrk="1" hangingPunct="1"/>
            <a:r>
              <a:rPr lang="en-US" dirty="0"/>
              <a:t>GDP is the </a:t>
            </a:r>
            <a:r>
              <a:rPr lang="en-US" i="1" dirty="0"/>
              <a:t>value</a:t>
            </a:r>
            <a:r>
              <a:rPr lang="en-US" dirty="0"/>
              <a:t> of all final goods and services produced.  </a:t>
            </a:r>
          </a:p>
          <a:p>
            <a:pPr eaLnBrk="1" hangingPunct="1"/>
            <a:r>
              <a:rPr lang="en-US" b="1" dirty="0">
                <a:solidFill>
                  <a:srgbClr val="FF0000"/>
                </a:solidFill>
              </a:rPr>
              <a:t>Nominal GDP</a:t>
            </a:r>
            <a:r>
              <a:rPr lang="en-US" dirty="0"/>
              <a:t> measures these values using current prices. </a:t>
            </a:r>
          </a:p>
          <a:p>
            <a:pPr eaLnBrk="1" hangingPunct="1"/>
            <a:r>
              <a:rPr lang="en-US" b="1" dirty="0">
                <a:solidFill>
                  <a:srgbClr val="FF0000"/>
                </a:solidFill>
              </a:rPr>
              <a:t>Real GDP</a:t>
            </a:r>
            <a:r>
              <a:rPr lang="en-US" b="1" dirty="0"/>
              <a:t> </a:t>
            </a:r>
            <a:r>
              <a:rPr lang="en-US" dirty="0"/>
              <a:t>measures these values using the prices of a base year. </a:t>
            </a:r>
          </a:p>
        </p:txBody>
      </p:sp>
    </p:spTree>
    <p:extLst>
      <p:ext uri="{BB962C8B-B14F-4D97-AF65-F5344CB8AC3E}">
        <p14:creationId xmlns:p14="http://schemas.microsoft.com/office/powerpoint/2010/main" val="2134309570"/>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Real and nominal GDP</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27</a:t>
            </a:fld>
            <a:endParaRPr lang="en-US" sz="1600" dirty="0">
              <a:solidFill>
                <a:srgbClr val="006666"/>
              </a:solidFill>
              <a:cs typeface="Arial"/>
            </a:endParaRPr>
          </a:p>
        </p:txBody>
      </p:sp>
      <p:sp>
        <p:nvSpPr>
          <p:cNvPr id="8" name="Rectangle 3"/>
          <p:cNvSpPr txBox="1">
            <a:spLocks noChangeArrowheads="1"/>
          </p:cNvSpPr>
          <p:nvPr/>
        </p:nvSpPr>
        <p:spPr>
          <a:xfrm>
            <a:off x="728663" y="4630738"/>
            <a:ext cx="7896225" cy="1854200"/>
          </a:xfrm>
          <a:prstGeom prst="rect">
            <a:avLst/>
          </a:prstGeom>
        </p:spPr>
        <p:txBody>
          <a:bodyPr/>
          <a:lstStyle/>
          <a:p>
            <a:pPr marL="342900" indent="-342900">
              <a:lnSpc>
                <a:spcPct val="105000"/>
              </a:lnSpc>
              <a:spcBef>
                <a:spcPct val="50000"/>
              </a:spcBef>
              <a:buClr>
                <a:schemeClr val="tx1">
                  <a:lumMod val="50000"/>
                  <a:lumOff val="50000"/>
                </a:schemeClr>
              </a:buClr>
              <a:buSzPct val="120000"/>
              <a:buFont typeface="Wingdings" pitchFamily="2" charset="2"/>
              <a:buChar char="§"/>
              <a:defRPr/>
            </a:pPr>
            <a:r>
              <a:rPr lang="en-US" sz="2700" kern="0" dirty="0">
                <a:latin typeface="+mn-lt"/>
                <a:cs typeface="+mn-cs"/>
              </a:rPr>
              <a:t>Compute nominal GDP in each year.</a:t>
            </a:r>
          </a:p>
          <a:p>
            <a:pPr marL="342900" indent="-342900">
              <a:lnSpc>
                <a:spcPct val="105000"/>
              </a:lnSpc>
              <a:spcBef>
                <a:spcPct val="50000"/>
              </a:spcBef>
              <a:buClr>
                <a:schemeClr val="tx1">
                  <a:lumMod val="50000"/>
                  <a:lumOff val="50000"/>
                </a:schemeClr>
              </a:buClr>
              <a:buSzPct val="120000"/>
              <a:buFont typeface="Wingdings" pitchFamily="2" charset="2"/>
              <a:buChar char="§"/>
              <a:defRPr/>
            </a:pPr>
            <a:r>
              <a:rPr lang="en-US" sz="2700" kern="0" dirty="0">
                <a:latin typeface="+mn-lt"/>
                <a:cs typeface="+mn-cs"/>
              </a:rPr>
              <a:t>Compute real GDP in each year using 2010 as the base year.</a:t>
            </a:r>
          </a:p>
        </p:txBody>
      </p:sp>
      <p:graphicFrame>
        <p:nvGraphicFramePr>
          <p:cNvPr id="10" name="Group 4"/>
          <p:cNvGraphicFramePr>
            <a:graphicFrameLocks noGrp="1"/>
          </p:cNvGraphicFramePr>
          <p:nvPr>
            <p:extLst>
              <p:ext uri="{D42A27DB-BD31-4B8C-83A1-F6EECF244321}">
                <p14:modId xmlns:p14="http://schemas.microsoft.com/office/powerpoint/2010/main" val="1533787713"/>
              </p:ext>
            </p:extLst>
          </p:nvPr>
        </p:nvGraphicFramePr>
        <p:xfrm>
          <a:off x="476750" y="1698563"/>
          <a:ext cx="8229600" cy="2627312"/>
        </p:xfrm>
        <a:graphic>
          <a:graphicData uri="http://schemas.openxmlformats.org/drawingml/2006/table">
            <a:tbl>
              <a:tblPr/>
              <a:tblGrid>
                <a:gridCol w="1371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1143000">
                  <a:extLst>
                    <a:ext uri="{9D8B030D-6E8A-4147-A177-3AD203B41FA5}">
                      <a16:colId xmlns:a16="http://schemas.microsoft.com/office/drawing/2014/main" val="20006"/>
                    </a:ext>
                  </a:extLst>
                </a:gridCol>
              </a:tblGrid>
              <a:tr h="609600">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500" b="0" i="0" u="none" strike="noStrike" cap="none" normalizeH="0" baseline="0" dirty="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2010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2011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2012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0"/>
                  </a:ext>
                </a:extLst>
              </a:tr>
              <a:tr h="579438">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500" b="0" i="0" u="none" strike="noStrike" cap="none" normalizeH="0" baseline="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Q</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719137">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good 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900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$31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$36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1,050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719137">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good B</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192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$102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a:ln>
                            <a:noFill/>
                          </a:ln>
                          <a:solidFill>
                            <a:schemeClr val="tx1"/>
                          </a:solidFill>
                          <a:effectLst/>
                          <a:latin typeface="Arial"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500" b="0" i="0" u="none" strike="noStrike" cap="none" normalizeH="0" baseline="0" dirty="0">
                          <a:ln>
                            <a:noFill/>
                          </a:ln>
                          <a:solidFill>
                            <a:schemeClr val="tx1"/>
                          </a:solidFill>
                          <a:effectLst/>
                          <a:latin typeface="Arial" charset="0"/>
                        </a:rPr>
                        <a:t>205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41055678"/>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28</a:t>
            </a:fld>
            <a:endParaRPr lang="en-US" sz="1600" dirty="0">
              <a:solidFill>
                <a:srgbClr val="006666"/>
              </a:solidFill>
              <a:cs typeface="Arial"/>
            </a:endParaRPr>
          </a:p>
        </p:txBody>
      </p:sp>
      <p:sp>
        <p:nvSpPr>
          <p:cNvPr id="8" name="Rectangle 3"/>
          <p:cNvSpPr txBox="1">
            <a:spLocks noChangeArrowheads="1"/>
          </p:cNvSpPr>
          <p:nvPr/>
        </p:nvSpPr>
        <p:spPr>
          <a:xfrm>
            <a:off x="749300" y="1587563"/>
            <a:ext cx="7620000" cy="4908550"/>
          </a:xfrm>
          <a:prstGeom prst="rect">
            <a:avLst/>
          </a:prstGeom>
        </p:spPr>
        <p:txBody>
          <a:bodyPr/>
          <a:lstStyle/>
          <a:p>
            <a:pPr marL="287338" indent="-287338">
              <a:lnSpc>
                <a:spcPct val="125000"/>
              </a:lnSpc>
              <a:spcBef>
                <a:spcPct val="65000"/>
              </a:spcBef>
              <a:buClr>
                <a:srgbClr val="CC6600"/>
              </a:buClr>
              <a:buSzPct val="120000"/>
              <a:buFont typeface="Wingdings" pitchFamily="2" charset="2"/>
              <a:buNone/>
              <a:tabLst>
                <a:tab pos="515938" algn="l"/>
                <a:tab pos="2341563" algn="l"/>
              </a:tabLst>
              <a:defRPr/>
            </a:pPr>
            <a:r>
              <a:rPr lang="en-US" sz="2800" kern="0" dirty="0">
                <a:latin typeface="+mn-lt"/>
                <a:cs typeface="+mn-cs"/>
              </a:rPr>
              <a:t>Nominal GDP</a:t>
            </a:r>
            <a:r>
              <a:rPr lang="en-US" sz="2500" kern="0" dirty="0">
                <a:solidFill>
                  <a:srgbClr val="00CC00"/>
                </a:solidFill>
                <a:latin typeface="+mn-lt"/>
                <a:cs typeface="+mn-cs"/>
              </a:rPr>
              <a:t> </a:t>
            </a:r>
            <a:r>
              <a:rPr lang="en-US" sz="2500" i="1" kern="0" dirty="0">
                <a:solidFill>
                  <a:srgbClr val="660066"/>
                </a:solidFill>
                <a:latin typeface="+mn-lt"/>
                <a:cs typeface="+mn-cs"/>
              </a:rPr>
              <a:t>multiply Ps &amp; Qs from same year</a:t>
            </a:r>
            <a:br>
              <a:rPr lang="en-US" sz="2500" kern="0" dirty="0">
                <a:solidFill>
                  <a:srgbClr val="660066"/>
                </a:solidFill>
                <a:latin typeface="+mn-lt"/>
                <a:cs typeface="+mn-cs"/>
              </a:rPr>
            </a:br>
            <a:r>
              <a:rPr lang="en-US" sz="2700" kern="0" dirty="0">
                <a:latin typeface="+mn-lt"/>
                <a:cs typeface="+mn-cs"/>
              </a:rPr>
              <a:t>2010: $46,200 </a:t>
            </a:r>
            <a:r>
              <a:rPr lang="en-US" sz="2500" kern="0" dirty="0">
                <a:latin typeface="+mn-lt"/>
                <a:cs typeface="+mn-cs"/>
              </a:rPr>
              <a:t>= $30 </a:t>
            </a:r>
            <a:r>
              <a:rPr lang="en-US" sz="2400" dirty="0">
                <a:solidFill>
                  <a:srgbClr val="000000"/>
                </a:solidFill>
                <a:sym typeface="Symbol" pitchFamily="18" charset="2"/>
              </a:rPr>
              <a:t>×</a:t>
            </a:r>
            <a:r>
              <a:rPr lang="en-US" sz="2500" kern="0" dirty="0">
                <a:latin typeface="+mn-lt"/>
                <a:cs typeface="+mn-cs"/>
              </a:rPr>
              <a:t> 900 + $100 </a:t>
            </a:r>
            <a:r>
              <a:rPr lang="en-US" sz="2400" dirty="0">
                <a:solidFill>
                  <a:srgbClr val="000000"/>
                </a:solidFill>
                <a:sym typeface="Symbol" pitchFamily="18" charset="2"/>
              </a:rPr>
              <a:t>×</a:t>
            </a:r>
            <a:r>
              <a:rPr lang="en-US" sz="2500" kern="0" dirty="0">
                <a:latin typeface="+mn-lt"/>
                <a:cs typeface="+mn-cs"/>
              </a:rPr>
              <a:t> 192 </a:t>
            </a:r>
            <a:br>
              <a:rPr lang="en-US" sz="2500" kern="0" dirty="0">
                <a:latin typeface="+mn-lt"/>
                <a:cs typeface="+mn-cs"/>
              </a:rPr>
            </a:br>
            <a:r>
              <a:rPr lang="en-US" sz="2700" kern="0" dirty="0">
                <a:latin typeface="+mn-lt"/>
                <a:cs typeface="+mn-cs"/>
              </a:rPr>
              <a:t>2011: $51,400 </a:t>
            </a:r>
            <a:br>
              <a:rPr lang="en-US" sz="2700" kern="0" dirty="0">
                <a:latin typeface="+mn-lt"/>
                <a:cs typeface="+mn-cs"/>
              </a:rPr>
            </a:br>
            <a:r>
              <a:rPr lang="en-US" sz="2700" kern="0" dirty="0">
                <a:latin typeface="+mn-lt"/>
                <a:cs typeface="+mn-cs"/>
              </a:rPr>
              <a:t>2012: $58,300</a:t>
            </a:r>
          </a:p>
          <a:p>
            <a:pPr marL="287338" indent="-287338">
              <a:lnSpc>
                <a:spcPct val="125000"/>
              </a:lnSpc>
              <a:spcBef>
                <a:spcPct val="60000"/>
              </a:spcBef>
              <a:buClr>
                <a:srgbClr val="CC6600"/>
              </a:buClr>
              <a:buSzPct val="120000"/>
              <a:buFont typeface="Wingdings" pitchFamily="2" charset="2"/>
              <a:buNone/>
              <a:tabLst>
                <a:tab pos="515938" algn="l"/>
                <a:tab pos="2341563" algn="l"/>
              </a:tabLst>
              <a:defRPr/>
            </a:pPr>
            <a:r>
              <a:rPr lang="en-US" sz="2800" kern="0" dirty="0">
                <a:latin typeface="+mn-lt"/>
                <a:cs typeface="+mn-cs"/>
              </a:rPr>
              <a:t>Real GDP</a:t>
            </a:r>
            <a:r>
              <a:rPr lang="en-US" sz="2500" kern="0" dirty="0">
                <a:solidFill>
                  <a:srgbClr val="00CC00"/>
                </a:solidFill>
                <a:latin typeface="+mn-lt"/>
                <a:cs typeface="+mn-cs"/>
              </a:rPr>
              <a:t>  </a:t>
            </a:r>
            <a:r>
              <a:rPr lang="en-US" sz="2500" i="1" kern="0" dirty="0">
                <a:solidFill>
                  <a:srgbClr val="660066"/>
                </a:solidFill>
                <a:latin typeface="+mn-lt"/>
                <a:cs typeface="+mn-cs"/>
              </a:rPr>
              <a:t>multiply each year’s Qs by 2010 Ps</a:t>
            </a:r>
            <a:br>
              <a:rPr lang="en-US" sz="2500" kern="0" dirty="0">
                <a:solidFill>
                  <a:srgbClr val="660066"/>
                </a:solidFill>
                <a:latin typeface="+mn-lt"/>
                <a:cs typeface="+mn-cs"/>
              </a:rPr>
            </a:br>
            <a:r>
              <a:rPr lang="en-US" sz="2700" kern="0" dirty="0">
                <a:latin typeface="+mn-lt"/>
                <a:cs typeface="+mn-cs"/>
              </a:rPr>
              <a:t>2010: $46,200</a:t>
            </a:r>
            <a:br>
              <a:rPr lang="en-US" sz="2700" kern="0" dirty="0">
                <a:latin typeface="+mn-lt"/>
                <a:cs typeface="+mn-cs"/>
              </a:rPr>
            </a:br>
            <a:r>
              <a:rPr lang="en-US" sz="2700" kern="0" dirty="0">
                <a:latin typeface="+mn-lt"/>
                <a:cs typeface="+mn-cs"/>
              </a:rPr>
              <a:t>2011: $50,000 </a:t>
            </a:r>
            <a:br>
              <a:rPr lang="en-US" sz="2700" kern="0" dirty="0">
                <a:latin typeface="+mn-lt"/>
                <a:cs typeface="+mn-cs"/>
              </a:rPr>
            </a:br>
            <a:r>
              <a:rPr lang="en-US" sz="2700" kern="0" dirty="0">
                <a:latin typeface="+mn-lt"/>
                <a:cs typeface="+mn-cs"/>
              </a:rPr>
              <a:t>2012: $52,000 </a:t>
            </a:r>
            <a:r>
              <a:rPr lang="en-US" sz="2500" kern="0" dirty="0">
                <a:latin typeface="+mn-lt"/>
                <a:cs typeface="+mn-cs"/>
              </a:rPr>
              <a:t>= $30 </a:t>
            </a:r>
            <a:r>
              <a:rPr lang="en-US" sz="2400" dirty="0">
                <a:solidFill>
                  <a:srgbClr val="000000"/>
                </a:solidFill>
                <a:sym typeface="Symbol" pitchFamily="18" charset="2"/>
              </a:rPr>
              <a:t>×</a:t>
            </a:r>
            <a:r>
              <a:rPr lang="en-US" sz="2500" kern="0" dirty="0">
                <a:latin typeface="+mn-lt"/>
                <a:cs typeface="+mn-cs"/>
              </a:rPr>
              <a:t> 1050 + $100 </a:t>
            </a:r>
            <a:r>
              <a:rPr lang="en-US" sz="2400" dirty="0">
                <a:solidFill>
                  <a:srgbClr val="000000"/>
                </a:solidFill>
                <a:sym typeface="Symbol" pitchFamily="18" charset="2"/>
              </a:rPr>
              <a:t>×</a:t>
            </a:r>
            <a:r>
              <a:rPr lang="en-US" sz="2500" kern="0" dirty="0">
                <a:latin typeface="+mn-lt"/>
                <a:cs typeface="+mn-cs"/>
              </a:rPr>
              <a:t> 205</a:t>
            </a:r>
          </a:p>
        </p:txBody>
      </p:sp>
    </p:spTree>
    <p:extLst>
      <p:ext uri="{BB962C8B-B14F-4D97-AF65-F5344CB8AC3E}">
        <p14:creationId xmlns:p14="http://schemas.microsoft.com/office/powerpoint/2010/main" val="9225160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466725" y="280988"/>
            <a:ext cx="8245475" cy="939800"/>
          </a:xfrm>
        </p:spPr>
        <p:txBody>
          <a:bodyPr/>
          <a:lstStyle/>
          <a:p>
            <a:pPr eaLnBrk="1" hangingPunct="1"/>
            <a:r>
              <a:rPr lang="en-US" dirty="0"/>
              <a:t>Gross Domestic Product: </a:t>
            </a:r>
            <a:br>
              <a:rPr lang="en-US" dirty="0"/>
            </a:br>
            <a:r>
              <a:rPr lang="en-US" dirty="0"/>
              <a:t>   Expenditure and Income</a:t>
            </a:r>
          </a:p>
        </p:txBody>
      </p:sp>
      <p:sp>
        <p:nvSpPr>
          <p:cNvPr id="19459" name="Rectangle 5"/>
          <p:cNvSpPr>
            <a:spLocks noGrp="1" noChangeArrowheads="1"/>
          </p:cNvSpPr>
          <p:nvPr>
            <p:ph type="body" idx="1"/>
          </p:nvPr>
        </p:nvSpPr>
        <p:spPr>
          <a:xfrm>
            <a:off x="512763" y="1500188"/>
            <a:ext cx="8229600" cy="2732087"/>
          </a:xfrm>
        </p:spPr>
        <p:txBody>
          <a:bodyPr/>
          <a:lstStyle/>
          <a:p>
            <a:pPr eaLnBrk="1" hangingPunct="1">
              <a:spcBef>
                <a:spcPct val="35000"/>
              </a:spcBef>
              <a:buFont typeface="Wingdings" pitchFamily="2" charset="2"/>
              <a:buNone/>
            </a:pPr>
            <a:r>
              <a:rPr lang="en-US" dirty="0"/>
              <a:t>Two definitions:</a:t>
            </a:r>
          </a:p>
          <a:p>
            <a:pPr lvl="1" eaLnBrk="1" hangingPunct="1">
              <a:lnSpc>
                <a:spcPct val="105000"/>
              </a:lnSpc>
              <a:spcBef>
                <a:spcPct val="35000"/>
              </a:spcBef>
              <a:buClr>
                <a:srgbClr val="996633"/>
              </a:buClr>
            </a:pPr>
            <a:r>
              <a:rPr lang="en-US" dirty="0"/>
              <a:t>Total expenditure on domestically produced </a:t>
            </a:r>
            <a:br>
              <a:rPr lang="en-US" dirty="0"/>
            </a:br>
            <a:r>
              <a:rPr lang="en-US" dirty="0"/>
              <a:t>final goods and services.</a:t>
            </a:r>
          </a:p>
          <a:p>
            <a:pPr lvl="1" eaLnBrk="1" hangingPunct="1">
              <a:lnSpc>
                <a:spcPct val="105000"/>
              </a:lnSpc>
              <a:spcBef>
                <a:spcPct val="35000"/>
              </a:spcBef>
              <a:buClr>
                <a:srgbClr val="996633"/>
              </a:buClr>
            </a:pPr>
            <a:r>
              <a:rPr lang="en-US" dirty="0"/>
              <a:t>Total income earned by domestically located </a:t>
            </a:r>
            <a:br>
              <a:rPr lang="en-US" dirty="0"/>
            </a:br>
            <a:r>
              <a:rPr lang="en-US" dirty="0"/>
              <a:t>factors of production. </a:t>
            </a:r>
          </a:p>
        </p:txBody>
      </p:sp>
      <p:sp>
        <p:nvSpPr>
          <p:cNvPr id="26630" name="Rectangle 6"/>
          <p:cNvSpPr>
            <a:spLocks noChangeArrowheads="1"/>
          </p:cNvSpPr>
          <p:nvPr/>
        </p:nvSpPr>
        <p:spPr bwMode="auto">
          <a:xfrm>
            <a:off x="1376363" y="4313238"/>
            <a:ext cx="6511925" cy="1608137"/>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nchor="ctr"/>
          <a:lstStyle/>
          <a:p>
            <a:pPr marL="112713" algn="ctr">
              <a:lnSpc>
                <a:spcPct val="110000"/>
              </a:lnSpc>
              <a:spcBef>
                <a:spcPct val="40000"/>
              </a:spcBef>
              <a:buClr>
                <a:srgbClr val="99FF99"/>
              </a:buClr>
              <a:buSzPct val="80000"/>
              <a:buFont typeface="Wingdings" pitchFamily="2" charset="2"/>
              <a:buNone/>
              <a:defRPr/>
            </a:pPr>
            <a:r>
              <a:rPr lang="en-US" sz="2800" i="1" dirty="0">
                <a:cs typeface="+mn-cs"/>
              </a:rPr>
              <a:t>Expenditure equals income because </a:t>
            </a:r>
            <a:br>
              <a:rPr lang="en-US" sz="2800" i="1" dirty="0">
                <a:cs typeface="+mn-cs"/>
              </a:rPr>
            </a:br>
            <a:r>
              <a:rPr lang="en-US" sz="2800" i="1" dirty="0">
                <a:cs typeface="+mn-cs"/>
              </a:rPr>
              <a:t>every dollar a buyer spends</a:t>
            </a:r>
            <a:br>
              <a:rPr lang="en-US" sz="2800" i="1" dirty="0">
                <a:cs typeface="+mn-cs"/>
              </a:rPr>
            </a:br>
            <a:r>
              <a:rPr lang="en-US" sz="2800" i="1" dirty="0">
                <a:cs typeface="+mn-cs"/>
              </a:rPr>
              <a:t>becomes income to the seller. </a:t>
            </a:r>
          </a:p>
        </p:txBody>
      </p:sp>
    </p:spTree>
    <p:extLst>
      <p:ext uri="{BB962C8B-B14F-4D97-AF65-F5344CB8AC3E}">
        <p14:creationId xmlns:p14="http://schemas.microsoft.com/office/powerpoint/2010/main" val="41577323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30"/>
                                        </p:tgtEl>
                                        <p:attrNameLst>
                                          <p:attrName>style.visibility</p:attrName>
                                        </p:attrNameLst>
                                      </p:cBhvr>
                                      <p:to>
                                        <p:strVal val="visible"/>
                                      </p:to>
                                    </p:set>
                                    <p:animEffect transition="in" filter="fade">
                                      <p:cBhvr>
                                        <p:cTn id="7" dur="25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Real GDP controls for inflation</a:t>
            </a:r>
          </a:p>
        </p:txBody>
      </p:sp>
      <p:sp>
        <p:nvSpPr>
          <p:cNvPr id="46083" name="Rectangle 3"/>
          <p:cNvSpPr>
            <a:spLocks noGrp="1" noChangeArrowheads="1"/>
          </p:cNvSpPr>
          <p:nvPr>
            <p:ph type="body" idx="1"/>
          </p:nvPr>
        </p:nvSpPr>
        <p:spPr/>
        <p:txBody>
          <a:bodyPr/>
          <a:lstStyle/>
          <a:p>
            <a:r>
              <a:rPr lang="en-US" dirty="0"/>
              <a:t>Changes in nominal GDP can be due to:</a:t>
            </a:r>
          </a:p>
          <a:p>
            <a:pPr lvl="1"/>
            <a:r>
              <a:rPr lang="en-US" dirty="0"/>
              <a:t>changes in prices </a:t>
            </a:r>
          </a:p>
          <a:p>
            <a:pPr lvl="1"/>
            <a:r>
              <a:rPr lang="en-US" dirty="0"/>
              <a:t>changes in quantities of output produced</a:t>
            </a:r>
          </a:p>
          <a:p>
            <a:r>
              <a:rPr lang="en-US" dirty="0"/>
              <a:t>Changes in real GDP can only be due to changes in quantities because real GDP is constructed using constant base-year prices. </a:t>
            </a:r>
          </a:p>
        </p:txBody>
      </p:sp>
    </p:spTree>
    <p:extLst>
      <p:ext uri="{BB962C8B-B14F-4D97-AF65-F5344CB8AC3E}">
        <p14:creationId xmlns:p14="http://schemas.microsoft.com/office/powerpoint/2010/main" val="1381829201"/>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9" name="Chart 8"/>
          <p:cNvGraphicFramePr>
            <a:graphicFrameLocks noGrp="1"/>
          </p:cNvGraphicFramePr>
          <p:nvPr>
            <p:extLst>
              <p:ext uri="{D42A27DB-BD31-4B8C-83A1-F6EECF244321}">
                <p14:modId xmlns:p14="http://schemas.microsoft.com/office/powerpoint/2010/main" val="471866715"/>
              </p:ext>
            </p:extLst>
          </p:nvPr>
        </p:nvGraphicFramePr>
        <p:xfrm>
          <a:off x="521208" y="1325880"/>
          <a:ext cx="8485632" cy="5404104"/>
        </p:xfrm>
        <a:graphic>
          <a:graphicData uri="http://schemas.openxmlformats.org/drawingml/2006/chart">
            <c:chart xmlns:c="http://schemas.openxmlformats.org/drawingml/2006/chart" xmlns:r="http://schemas.openxmlformats.org/officeDocument/2006/relationships" r:id="rId3"/>
          </a:graphicData>
        </a:graphic>
      </p:graphicFrame>
      <p:sp>
        <p:nvSpPr>
          <p:cNvPr id="47106" name="Title 1"/>
          <p:cNvSpPr>
            <a:spLocks noGrp="1"/>
          </p:cNvSpPr>
          <p:nvPr>
            <p:ph type="title"/>
          </p:nvPr>
        </p:nvSpPr>
        <p:spPr/>
        <p:txBody>
          <a:bodyPr/>
          <a:lstStyle/>
          <a:p>
            <a:r>
              <a:rPr lang="en-US" sz="3000" dirty="0">
                <a:solidFill>
                  <a:srgbClr val="336699"/>
                </a:solidFill>
              </a:rPr>
              <a:t>U.S. Nominal and Real GDP,</a:t>
            </a:r>
            <a:br>
              <a:rPr lang="en-US" sz="3000" dirty="0">
                <a:solidFill>
                  <a:srgbClr val="336699"/>
                </a:solidFill>
              </a:rPr>
            </a:br>
            <a:r>
              <a:rPr lang="en-US" sz="2600" dirty="0">
                <a:solidFill>
                  <a:srgbClr val="336699"/>
                </a:solidFill>
              </a:rPr>
              <a:t>1960-2014</a:t>
            </a:r>
          </a:p>
        </p:txBody>
      </p:sp>
      <p:sp>
        <p:nvSpPr>
          <p:cNvPr id="5" name="TextBox 4"/>
          <p:cNvSpPr txBox="1"/>
          <p:nvPr/>
        </p:nvSpPr>
        <p:spPr>
          <a:xfrm>
            <a:off x="0" y="2623279"/>
            <a:ext cx="523220" cy="1229194"/>
          </a:xfrm>
          <a:prstGeom prst="rect">
            <a:avLst/>
          </a:prstGeom>
          <a:noFill/>
        </p:spPr>
        <p:txBody>
          <a:bodyPr vert="vert270" anchor="ctr" anchorCtr="1">
            <a:spAutoFit/>
          </a:bodyPr>
          <a:lstStyle/>
          <a:p>
            <a:pPr>
              <a:defRPr/>
            </a:pPr>
            <a:r>
              <a:rPr lang="en-US" sz="2200" dirty="0">
                <a:solidFill>
                  <a:srgbClr val="000000"/>
                </a:solidFill>
              </a:rPr>
              <a:t>(billions)</a:t>
            </a:r>
          </a:p>
        </p:txBody>
      </p:sp>
      <p:sp>
        <p:nvSpPr>
          <p:cNvPr id="6" name="Text Box 5"/>
          <p:cNvSpPr txBox="1">
            <a:spLocks noChangeArrowheads="1"/>
          </p:cNvSpPr>
          <p:nvPr/>
        </p:nvSpPr>
        <p:spPr bwMode="auto">
          <a:xfrm>
            <a:off x="4799256" y="5066387"/>
            <a:ext cx="205192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200" i="1" dirty="0">
                <a:solidFill>
                  <a:srgbClr val="000000"/>
                </a:solidFill>
              </a:rPr>
              <a:t>Nominal GDP</a:t>
            </a:r>
          </a:p>
        </p:txBody>
      </p:sp>
      <p:sp>
        <p:nvSpPr>
          <p:cNvPr id="7" name="Text Box 6"/>
          <p:cNvSpPr txBox="1">
            <a:spLocks noChangeArrowheads="1"/>
          </p:cNvSpPr>
          <p:nvPr/>
        </p:nvSpPr>
        <p:spPr bwMode="auto">
          <a:xfrm>
            <a:off x="2456059" y="3603956"/>
            <a:ext cx="2479675"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200" i="1" dirty="0">
                <a:solidFill>
                  <a:srgbClr val="000000"/>
                </a:solidFill>
              </a:rPr>
              <a:t>Real GDP</a:t>
            </a:r>
            <a:br>
              <a:rPr lang="en-US" sz="2200" i="1" dirty="0">
                <a:solidFill>
                  <a:srgbClr val="000000"/>
                </a:solidFill>
              </a:rPr>
            </a:br>
            <a:r>
              <a:rPr lang="en-US" sz="2200" i="1" dirty="0">
                <a:solidFill>
                  <a:srgbClr val="000000"/>
                </a:solidFill>
              </a:rPr>
              <a:t>(in 2009 dollars)</a:t>
            </a:r>
          </a:p>
        </p:txBody>
      </p:sp>
    </p:spTree>
    <p:extLst>
      <p:ext uri="{BB962C8B-B14F-4D97-AF65-F5344CB8AC3E}">
        <p14:creationId xmlns:p14="http://schemas.microsoft.com/office/powerpoint/2010/main" val="153141435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GDP deflator</a:t>
            </a:r>
          </a:p>
        </p:txBody>
      </p:sp>
      <p:sp>
        <p:nvSpPr>
          <p:cNvPr id="48131" name="Rectangle 3"/>
          <p:cNvSpPr>
            <a:spLocks noGrp="1" noChangeArrowheads="1"/>
          </p:cNvSpPr>
          <p:nvPr>
            <p:ph type="body" idx="1"/>
          </p:nvPr>
        </p:nvSpPr>
        <p:spPr/>
        <p:txBody>
          <a:bodyPr/>
          <a:lstStyle/>
          <a:p>
            <a:r>
              <a:rPr lang="en-US" b="1" dirty="0">
                <a:solidFill>
                  <a:srgbClr val="FF0000"/>
                </a:solidFill>
              </a:rPr>
              <a:t>Inflation rate</a:t>
            </a:r>
            <a:r>
              <a:rPr lang="en-US" dirty="0"/>
              <a:t>: the percentage increase in the overall level of prices.</a:t>
            </a:r>
          </a:p>
          <a:p>
            <a:r>
              <a:rPr lang="en-US" dirty="0"/>
              <a:t>One measure of the price level: </a:t>
            </a:r>
            <a:r>
              <a:rPr lang="en-US" b="1" dirty="0">
                <a:solidFill>
                  <a:srgbClr val="FF0000"/>
                </a:solidFill>
              </a:rPr>
              <a:t>GDP deflator</a:t>
            </a:r>
            <a:endParaRPr lang="en-US" dirty="0"/>
          </a:p>
          <a:p>
            <a:pPr>
              <a:buFont typeface="Wingdings" pitchFamily="2" charset="2"/>
              <a:buNone/>
            </a:pPr>
            <a:r>
              <a:rPr lang="en-US" dirty="0"/>
              <a:t>	Definition:</a:t>
            </a:r>
          </a:p>
        </p:txBody>
      </p:sp>
      <p:graphicFrame>
        <p:nvGraphicFramePr>
          <p:cNvPr id="90116" name="Object 2"/>
          <p:cNvGraphicFramePr>
            <a:graphicFrameLocks noChangeAspect="1"/>
          </p:cNvGraphicFramePr>
          <p:nvPr/>
        </p:nvGraphicFramePr>
        <p:xfrm>
          <a:off x="1284288" y="3652838"/>
          <a:ext cx="6127750" cy="1016000"/>
        </p:xfrm>
        <a:graphic>
          <a:graphicData uri="http://schemas.openxmlformats.org/presentationml/2006/ole">
            <mc:AlternateContent xmlns:mc="http://schemas.openxmlformats.org/markup-compatibility/2006">
              <mc:Choice xmlns:v="urn:schemas-microsoft-com:vml" Requires="v">
                <p:oleObj spid="_x0000_s1026" name="Equation" r:id="rId4" imgW="2451100" imgH="406400" progId="Equation.DSMT4">
                  <p:embed/>
                </p:oleObj>
              </mc:Choice>
              <mc:Fallback>
                <p:oleObj name="Equation" r:id="rId4" imgW="2451100" imgH="406400" progId="Equation.DSMT4">
                  <p:embed/>
                  <p:pic>
                    <p:nvPicPr>
                      <p:cNvPr id="9011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4288" y="3652838"/>
                        <a:ext cx="6127750" cy="1016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6322394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fade">
                                      <p:cBhvr>
                                        <p:cTn id="7" dur="500"/>
                                        <p:tgtEl>
                                          <p:spTgt spid="9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GDP deflator and the inflation rate</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32</a:t>
            </a:fld>
            <a:endParaRPr lang="en-US" sz="1600" dirty="0">
              <a:solidFill>
                <a:srgbClr val="006666"/>
              </a:solidFill>
              <a:cs typeface="Arial"/>
            </a:endParaRPr>
          </a:p>
        </p:txBody>
      </p:sp>
      <p:sp>
        <p:nvSpPr>
          <p:cNvPr id="10" name="Rectangle 3"/>
          <p:cNvSpPr txBox="1">
            <a:spLocks noChangeArrowheads="1"/>
          </p:cNvSpPr>
          <p:nvPr/>
        </p:nvSpPr>
        <p:spPr>
          <a:xfrm>
            <a:off x="809625" y="4664013"/>
            <a:ext cx="7620000" cy="2057400"/>
          </a:xfrm>
          <a:prstGeom prst="rect">
            <a:avLst/>
          </a:prstGeom>
        </p:spPr>
        <p:txBody>
          <a:bodyPr/>
          <a:lstStyle/>
          <a:p>
            <a:pPr marL="342900" indent="-342900">
              <a:lnSpc>
                <a:spcPct val="105000"/>
              </a:lnSpc>
              <a:spcBef>
                <a:spcPct val="30000"/>
              </a:spcBef>
              <a:buClr>
                <a:schemeClr val="tx1">
                  <a:lumMod val="50000"/>
                  <a:lumOff val="50000"/>
                </a:schemeClr>
              </a:buClr>
              <a:buSzPct val="120000"/>
              <a:buFont typeface="Wingdings" pitchFamily="2" charset="2"/>
              <a:buChar char="§"/>
              <a:defRPr/>
            </a:pPr>
            <a:r>
              <a:rPr lang="en-US" sz="2600" kern="0" dirty="0">
                <a:latin typeface="+mn-lt"/>
                <a:cs typeface="+mn-cs"/>
              </a:rPr>
              <a:t>Use your previous answers to compute </a:t>
            </a:r>
            <a:br>
              <a:rPr lang="en-US" sz="2600" kern="0" dirty="0">
                <a:latin typeface="+mn-lt"/>
                <a:cs typeface="+mn-cs"/>
              </a:rPr>
            </a:br>
            <a:r>
              <a:rPr lang="en-US" sz="2600" kern="0" dirty="0">
                <a:latin typeface="+mn-lt"/>
                <a:cs typeface="+mn-cs"/>
              </a:rPr>
              <a:t>the GDP deflator in each year. </a:t>
            </a:r>
          </a:p>
          <a:p>
            <a:pPr marL="342900" indent="-342900">
              <a:lnSpc>
                <a:spcPct val="105000"/>
              </a:lnSpc>
              <a:spcBef>
                <a:spcPct val="30000"/>
              </a:spcBef>
              <a:buClr>
                <a:schemeClr val="tx1">
                  <a:lumMod val="50000"/>
                  <a:lumOff val="50000"/>
                </a:schemeClr>
              </a:buClr>
              <a:buSzPct val="120000"/>
              <a:buFont typeface="Wingdings" pitchFamily="2" charset="2"/>
              <a:buChar char="§"/>
              <a:defRPr/>
            </a:pPr>
            <a:r>
              <a:rPr lang="en-US" sz="2600" kern="0" dirty="0">
                <a:latin typeface="+mn-lt"/>
                <a:cs typeface="+mn-cs"/>
              </a:rPr>
              <a:t>Use GDP deflator to compute the inflation rate from 2010 to 2011 and from 2011 to 2012. </a:t>
            </a:r>
          </a:p>
        </p:txBody>
      </p:sp>
      <p:graphicFrame>
        <p:nvGraphicFramePr>
          <p:cNvPr id="11" name="Group 4"/>
          <p:cNvGraphicFramePr>
            <a:graphicFrameLocks noGrp="1"/>
          </p:cNvGraphicFramePr>
          <p:nvPr>
            <p:extLst>
              <p:ext uri="{D42A27DB-BD31-4B8C-83A1-F6EECF244321}">
                <p14:modId xmlns:p14="http://schemas.microsoft.com/office/powerpoint/2010/main" val="1170151593"/>
              </p:ext>
            </p:extLst>
          </p:nvPr>
        </p:nvGraphicFramePr>
        <p:xfrm>
          <a:off x="518788" y="1559688"/>
          <a:ext cx="8153400" cy="2971801"/>
        </p:xfrm>
        <a:graphic>
          <a:graphicData uri="http://schemas.openxmlformats.org/drawingml/2006/table">
            <a:tbl>
              <a:tblPr/>
              <a:tblGrid>
                <a:gridCol w="1066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tblGrid>
              <a:tr h="946150">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dirty="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Nom. GDP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Real GDP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GDP </a:t>
                      </a:r>
                      <a:br>
                        <a:rPr kumimoji="0" lang="en-US" sz="2400" b="0" i="0" u="none" strike="noStrike" cap="none" normalizeH="0" baseline="0">
                          <a:ln>
                            <a:noFill/>
                          </a:ln>
                          <a:solidFill>
                            <a:schemeClr val="tx1"/>
                          </a:solidFill>
                          <a:effectLst/>
                          <a:latin typeface="Arial" charset="0"/>
                        </a:rPr>
                      </a:br>
                      <a:r>
                        <a:rPr kumimoji="0" lang="en-US" sz="2400" b="0" i="0" u="none" strike="noStrike" cap="none" normalizeH="0" baseline="0">
                          <a:ln>
                            <a:noFill/>
                          </a:ln>
                          <a:solidFill>
                            <a:schemeClr val="tx1"/>
                          </a:solidFill>
                          <a:effectLst/>
                          <a:latin typeface="Arial" charset="0"/>
                        </a:rPr>
                        <a:t>deflator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Inflation</a:t>
                      </a:r>
                      <a:br>
                        <a:rPr kumimoji="0" lang="en-US" sz="2400" b="0" i="0" u="none" strike="noStrike" cap="none" normalizeH="0" baseline="0">
                          <a:ln>
                            <a:noFill/>
                          </a:ln>
                          <a:solidFill>
                            <a:schemeClr val="tx1"/>
                          </a:solidFill>
                          <a:effectLst/>
                          <a:latin typeface="Arial" charset="0"/>
                        </a:rPr>
                      </a:br>
                      <a:r>
                        <a:rPr kumimoji="0" lang="en-US" sz="2400" b="0" i="0" u="none" strike="noStrike" cap="none" normalizeH="0" baseline="0">
                          <a:ln>
                            <a:noFill/>
                          </a:ln>
                          <a:solidFill>
                            <a:schemeClr val="tx1"/>
                          </a:solidFill>
                          <a:effectLst/>
                          <a:latin typeface="Arial" charset="0"/>
                        </a:rPr>
                        <a:t>rate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74688">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$46,200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$46,200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a:ln>
                            <a:noFill/>
                          </a:ln>
                          <a:solidFill>
                            <a:schemeClr val="tx1"/>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74688">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51,400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dirty="0">
                        <a:ln>
                          <a:noFill/>
                        </a:ln>
                        <a:solidFill>
                          <a:srgbClr val="0033CC"/>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76275">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2012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58,300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52,000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dirty="0">
                        <a:ln>
                          <a:noFill/>
                        </a:ln>
                        <a:solidFill>
                          <a:srgbClr val="FF0000"/>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12" name="Group 36"/>
          <p:cNvGrpSpPr>
            <a:grpSpLocks/>
          </p:cNvGrpSpPr>
          <p:nvPr/>
        </p:nvGrpSpPr>
        <p:grpSpPr bwMode="auto">
          <a:xfrm>
            <a:off x="6371900" y="2888425"/>
            <a:ext cx="862013" cy="1328738"/>
            <a:chOff x="3975" y="1461"/>
            <a:chExt cx="543" cy="837"/>
          </a:xfrm>
        </p:grpSpPr>
        <p:sp>
          <p:nvSpPr>
            <p:cNvPr id="13" name="Line 37"/>
            <p:cNvSpPr>
              <a:spLocks noChangeShapeType="1"/>
            </p:cNvSpPr>
            <p:nvPr/>
          </p:nvSpPr>
          <p:spPr bwMode="auto">
            <a:xfrm>
              <a:off x="3975" y="1461"/>
              <a:ext cx="537" cy="408"/>
            </a:xfrm>
            <a:prstGeom prst="line">
              <a:avLst/>
            </a:prstGeom>
            <a:noFill/>
            <a:ln w="19050">
              <a:solidFill>
                <a:srgbClr val="0033C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4" name="Line 38"/>
            <p:cNvSpPr>
              <a:spLocks noChangeShapeType="1"/>
            </p:cNvSpPr>
            <p:nvPr/>
          </p:nvSpPr>
          <p:spPr bwMode="auto">
            <a:xfrm>
              <a:off x="3978" y="1869"/>
              <a:ext cx="528" cy="0"/>
            </a:xfrm>
            <a:prstGeom prst="line">
              <a:avLst/>
            </a:prstGeom>
            <a:noFill/>
            <a:ln w="19050">
              <a:solidFill>
                <a:srgbClr val="0033C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5" name="Line 39"/>
            <p:cNvSpPr>
              <a:spLocks noChangeShapeType="1"/>
            </p:cNvSpPr>
            <p:nvPr/>
          </p:nvSpPr>
          <p:spPr bwMode="auto">
            <a:xfrm>
              <a:off x="3981" y="1890"/>
              <a:ext cx="537" cy="408"/>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 name="Line 40"/>
            <p:cNvSpPr>
              <a:spLocks noChangeShapeType="1"/>
            </p:cNvSpPr>
            <p:nvPr/>
          </p:nvSpPr>
          <p:spPr bwMode="auto">
            <a:xfrm>
              <a:off x="3984" y="2298"/>
              <a:ext cx="528" cy="0"/>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Tree>
    <p:extLst>
      <p:ext uri="{BB962C8B-B14F-4D97-AF65-F5344CB8AC3E}">
        <p14:creationId xmlns:p14="http://schemas.microsoft.com/office/powerpoint/2010/main" val="389375420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33</a:t>
            </a:fld>
            <a:endParaRPr lang="en-US" sz="1600" dirty="0">
              <a:solidFill>
                <a:srgbClr val="006666"/>
              </a:solidFill>
              <a:cs typeface="Arial"/>
            </a:endParaRPr>
          </a:p>
        </p:txBody>
      </p:sp>
      <p:sp>
        <p:nvSpPr>
          <p:cNvPr id="8" name="Rectangle 7"/>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aphicFrame>
        <p:nvGraphicFramePr>
          <p:cNvPr id="10" name="Group 4"/>
          <p:cNvGraphicFramePr>
            <a:graphicFrameLocks noGrp="1"/>
          </p:cNvGraphicFramePr>
          <p:nvPr>
            <p:extLst>
              <p:ext uri="{D42A27DB-BD31-4B8C-83A1-F6EECF244321}">
                <p14:modId xmlns:p14="http://schemas.microsoft.com/office/powerpoint/2010/main" val="2470711659"/>
              </p:ext>
            </p:extLst>
          </p:nvPr>
        </p:nvGraphicFramePr>
        <p:xfrm>
          <a:off x="518788" y="1559688"/>
          <a:ext cx="8153400" cy="2971801"/>
        </p:xfrm>
        <a:graphic>
          <a:graphicData uri="http://schemas.openxmlformats.org/drawingml/2006/table">
            <a:tbl>
              <a:tblPr/>
              <a:tblGrid>
                <a:gridCol w="10668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tblGrid>
              <a:tr h="946150">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endParaRPr kumimoji="0" lang="en-US" sz="2400" b="0" i="0" u="none" strike="noStrike" cap="none" normalizeH="0" baseline="0" dirty="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Nom. GDP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Real GDP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GDP </a:t>
                      </a:r>
                      <a:br>
                        <a:rPr kumimoji="0" lang="en-US" sz="2400" b="0" i="0" u="none" strike="noStrike" cap="none" normalizeH="0" baseline="0">
                          <a:ln>
                            <a:noFill/>
                          </a:ln>
                          <a:solidFill>
                            <a:schemeClr val="tx1"/>
                          </a:solidFill>
                          <a:effectLst/>
                          <a:latin typeface="Arial" charset="0"/>
                        </a:rPr>
                      </a:br>
                      <a:r>
                        <a:rPr kumimoji="0" lang="en-US" sz="2400" b="0" i="0" u="none" strike="noStrike" cap="none" normalizeH="0" baseline="0">
                          <a:ln>
                            <a:noFill/>
                          </a:ln>
                          <a:solidFill>
                            <a:schemeClr val="tx1"/>
                          </a:solidFill>
                          <a:effectLst/>
                          <a:latin typeface="Arial" charset="0"/>
                        </a:rPr>
                        <a:t>deflator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Inflation</a:t>
                      </a:r>
                      <a:br>
                        <a:rPr kumimoji="0" lang="en-US" sz="2400" b="0" i="0" u="none" strike="noStrike" cap="none" normalizeH="0" baseline="0">
                          <a:ln>
                            <a:noFill/>
                          </a:ln>
                          <a:solidFill>
                            <a:schemeClr val="tx1"/>
                          </a:solidFill>
                          <a:effectLst/>
                          <a:latin typeface="Arial" charset="0"/>
                        </a:rPr>
                      </a:br>
                      <a:r>
                        <a:rPr kumimoji="0" lang="en-US" sz="2400" b="0" i="0" u="none" strike="noStrike" cap="none" normalizeH="0" baseline="0">
                          <a:ln>
                            <a:noFill/>
                          </a:ln>
                          <a:solidFill>
                            <a:schemeClr val="tx1"/>
                          </a:solidFill>
                          <a:effectLst/>
                          <a:latin typeface="Arial" charset="0"/>
                        </a:rPr>
                        <a:t>rate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74688">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2010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$46,200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$46,200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1" u="none" strike="noStrike" cap="none" normalizeH="0" baseline="0">
                          <a:ln>
                            <a:noFill/>
                          </a:ln>
                          <a:solidFill>
                            <a:schemeClr val="tx1"/>
                          </a:solidFill>
                          <a:effectLst/>
                          <a:latin typeface="Arial" charset="0"/>
                        </a:rPr>
                        <a:t>n.a.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74688">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2011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51,400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50,000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102.8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rgbClr val="0033CC"/>
                          </a:solidFill>
                          <a:effectLst/>
                          <a:latin typeface="Arial" charset="0"/>
                        </a:rPr>
                        <a:t>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76275">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2012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58,300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a:ln>
                            <a:noFill/>
                          </a:ln>
                          <a:solidFill>
                            <a:schemeClr val="tx1"/>
                          </a:solidFill>
                          <a:effectLst/>
                          <a:latin typeface="Arial" charset="0"/>
                        </a:rPr>
                        <a:t>52,000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chemeClr val="tx1"/>
                          </a:solidFill>
                          <a:effectLst/>
                          <a:latin typeface="Arial" charset="0"/>
                        </a:rPr>
                        <a:t>112.1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5000"/>
                        </a:lnSpc>
                        <a:spcBef>
                          <a:spcPct val="45000"/>
                        </a:spcBef>
                        <a:spcAft>
                          <a:spcPct val="0"/>
                        </a:spcAft>
                        <a:buClr>
                          <a:srgbClr val="008080"/>
                        </a:buClr>
                        <a:buSzPct val="120000"/>
                        <a:buFont typeface="Wingdings" pitchFamily="2" charset="2"/>
                        <a:buNone/>
                        <a:tabLst/>
                      </a:pPr>
                      <a:r>
                        <a:rPr kumimoji="0" lang="en-US" sz="2400" b="0" i="0" u="none" strike="noStrike" cap="none" normalizeH="0" baseline="0" dirty="0">
                          <a:ln>
                            <a:noFill/>
                          </a:ln>
                          <a:solidFill>
                            <a:srgbClr val="FF0000"/>
                          </a:solidFill>
                          <a:effectLst/>
                          <a:latin typeface="Arial" charset="0"/>
                        </a:rPr>
                        <a:t>9.1%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11" name="Group 36"/>
          <p:cNvGrpSpPr>
            <a:grpSpLocks/>
          </p:cNvGrpSpPr>
          <p:nvPr/>
        </p:nvGrpSpPr>
        <p:grpSpPr bwMode="auto">
          <a:xfrm>
            <a:off x="6371900" y="2888425"/>
            <a:ext cx="862013" cy="1328738"/>
            <a:chOff x="3975" y="1461"/>
            <a:chExt cx="543" cy="837"/>
          </a:xfrm>
        </p:grpSpPr>
        <p:sp>
          <p:nvSpPr>
            <p:cNvPr id="12" name="Line 37"/>
            <p:cNvSpPr>
              <a:spLocks noChangeShapeType="1"/>
            </p:cNvSpPr>
            <p:nvPr/>
          </p:nvSpPr>
          <p:spPr bwMode="auto">
            <a:xfrm>
              <a:off x="3975" y="1461"/>
              <a:ext cx="537" cy="408"/>
            </a:xfrm>
            <a:prstGeom prst="line">
              <a:avLst/>
            </a:prstGeom>
            <a:noFill/>
            <a:ln w="19050">
              <a:solidFill>
                <a:srgbClr val="0033CC"/>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3" name="Line 38"/>
            <p:cNvSpPr>
              <a:spLocks noChangeShapeType="1"/>
            </p:cNvSpPr>
            <p:nvPr/>
          </p:nvSpPr>
          <p:spPr bwMode="auto">
            <a:xfrm>
              <a:off x="3978" y="1869"/>
              <a:ext cx="528" cy="0"/>
            </a:xfrm>
            <a:prstGeom prst="line">
              <a:avLst/>
            </a:prstGeom>
            <a:noFill/>
            <a:ln w="19050">
              <a:solidFill>
                <a:srgbClr val="0033CC"/>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4" name="Line 39"/>
            <p:cNvSpPr>
              <a:spLocks noChangeShapeType="1"/>
            </p:cNvSpPr>
            <p:nvPr/>
          </p:nvSpPr>
          <p:spPr bwMode="auto">
            <a:xfrm>
              <a:off x="3981" y="1890"/>
              <a:ext cx="537" cy="408"/>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sp>
          <p:nvSpPr>
            <p:cNvPr id="15" name="Line 40"/>
            <p:cNvSpPr>
              <a:spLocks noChangeShapeType="1"/>
            </p:cNvSpPr>
            <p:nvPr/>
          </p:nvSpPr>
          <p:spPr bwMode="auto">
            <a:xfrm>
              <a:off x="3984" y="2298"/>
              <a:ext cx="528" cy="0"/>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solidFill>
                  <a:srgbClr val="000000"/>
                </a:solidFill>
              </a:endParaRPr>
            </a:p>
          </p:txBody>
        </p:sp>
      </p:grpSp>
    </p:spTree>
    <p:extLst>
      <p:ext uri="{BB962C8B-B14F-4D97-AF65-F5344CB8AC3E}">
        <p14:creationId xmlns:p14="http://schemas.microsoft.com/office/powerpoint/2010/main" val="2018152951"/>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t>Understanding the GDP deflator</a:t>
            </a:r>
          </a:p>
        </p:txBody>
      </p:sp>
      <p:sp>
        <p:nvSpPr>
          <p:cNvPr id="96259" name="Rectangle 3"/>
          <p:cNvSpPr>
            <a:spLocks noChangeArrowheads="1"/>
          </p:cNvSpPr>
          <p:nvPr/>
        </p:nvSpPr>
        <p:spPr bwMode="auto">
          <a:xfrm>
            <a:off x="609600" y="1241425"/>
            <a:ext cx="8153400" cy="4573588"/>
          </a:xfrm>
          <a:prstGeom prst="rect">
            <a:avLst/>
          </a:prstGeom>
          <a:solidFill>
            <a:schemeClr val="bg1">
              <a:alpha val="50195"/>
            </a:schemeClr>
          </a:solidFill>
          <a:ln>
            <a:noFill/>
          </a:ln>
          <a:extLst>
            <a:ext uri="{91240B29-F687-4f45-9708-019B960494DF}">
              <a14:hiddenLine xmlns:a14="http://schemas.microsoft.com/office/drawing/2010/main" xmlns="" w="12700">
                <a:solidFill>
                  <a:srgbClr val="000000"/>
                </a:solidFill>
                <a:miter lim="800000"/>
                <a:headEnd/>
                <a:tailEnd/>
              </a14:hiddenLine>
            </a:ext>
          </a:extLst>
        </p:spPr>
        <p:txBody>
          <a:bodyPr/>
          <a:lstStyle/>
          <a:p>
            <a:pPr marL="230188" indent="-230188" algn="ctr">
              <a:lnSpc>
                <a:spcPct val="105000"/>
              </a:lnSpc>
              <a:spcBef>
                <a:spcPct val="45000"/>
              </a:spcBef>
              <a:buClr>
                <a:srgbClr val="008080"/>
              </a:buClr>
              <a:buSzPct val="120000"/>
              <a:buFont typeface="Wingdings" pitchFamily="2" charset="2"/>
              <a:buNone/>
            </a:pPr>
            <a:r>
              <a:rPr lang="en-US" sz="2800" i="1" dirty="0"/>
              <a:t>Example with 3 goods  </a:t>
            </a:r>
          </a:p>
          <a:p>
            <a:pPr marL="230188" indent="-230188">
              <a:lnSpc>
                <a:spcPct val="105000"/>
              </a:lnSpc>
              <a:spcBef>
                <a:spcPct val="45000"/>
              </a:spcBef>
              <a:buClr>
                <a:srgbClr val="008080"/>
              </a:buClr>
              <a:buSzPct val="120000"/>
              <a:buFont typeface="Wingdings" pitchFamily="2" charset="2"/>
              <a:buNone/>
            </a:pPr>
            <a:r>
              <a:rPr lang="en-US" sz="2800" dirty="0"/>
              <a:t>For good </a:t>
            </a:r>
            <a:r>
              <a:rPr lang="en-US" sz="2800" b="1" i="1" dirty="0" err="1">
                <a:latin typeface="Times New Roman" pitchFamily="18" charset="0"/>
              </a:rPr>
              <a:t>i</a:t>
            </a:r>
            <a:r>
              <a:rPr lang="en-US" sz="2800" dirty="0"/>
              <a:t> = 1, 2, 3</a:t>
            </a:r>
          </a:p>
          <a:p>
            <a:pPr marL="230188" indent="-230188">
              <a:lnSpc>
                <a:spcPct val="105000"/>
              </a:lnSpc>
              <a:spcBef>
                <a:spcPct val="45000"/>
              </a:spcBef>
              <a:buClr>
                <a:srgbClr val="008080"/>
              </a:buClr>
              <a:buSzPct val="120000"/>
              <a:buFont typeface="Wingdings" pitchFamily="2" charset="2"/>
              <a:buNone/>
            </a:pPr>
            <a:r>
              <a:rPr lang="en-US" sz="2800" dirty="0"/>
              <a:t>	P</a:t>
            </a:r>
            <a:r>
              <a:rPr lang="en-US" sz="2800" b="1" baseline="-25000" dirty="0">
                <a:latin typeface="Times New Roman" pitchFamily="18" charset="0"/>
              </a:rPr>
              <a:t>it</a:t>
            </a:r>
            <a:r>
              <a:rPr lang="en-US" sz="2800" dirty="0"/>
              <a:t> = the market price of good </a:t>
            </a:r>
            <a:r>
              <a:rPr lang="en-US" sz="2800" b="1" i="1" dirty="0" err="1">
                <a:latin typeface="Times New Roman" pitchFamily="18" charset="0"/>
              </a:rPr>
              <a:t>i</a:t>
            </a:r>
            <a:r>
              <a:rPr lang="en-US" sz="2800" dirty="0">
                <a:latin typeface="Times New Roman" pitchFamily="18" charset="0"/>
              </a:rPr>
              <a:t> </a:t>
            </a:r>
            <a:r>
              <a:rPr lang="en-US" sz="2800" dirty="0"/>
              <a:t>in month </a:t>
            </a:r>
            <a:r>
              <a:rPr lang="en-US" sz="2800" b="1" i="1" dirty="0">
                <a:latin typeface="Times New Roman" pitchFamily="18" charset="0"/>
              </a:rPr>
              <a:t>t</a:t>
            </a:r>
          </a:p>
          <a:p>
            <a:pPr marL="230188" indent="-230188">
              <a:lnSpc>
                <a:spcPct val="105000"/>
              </a:lnSpc>
              <a:spcBef>
                <a:spcPct val="45000"/>
              </a:spcBef>
              <a:buClr>
                <a:srgbClr val="008080"/>
              </a:buClr>
              <a:buSzPct val="120000"/>
              <a:buFont typeface="Wingdings" pitchFamily="2" charset="2"/>
              <a:buNone/>
            </a:pPr>
            <a:r>
              <a:rPr lang="en-US" sz="2800" dirty="0"/>
              <a:t>	</a:t>
            </a:r>
            <a:r>
              <a:rPr lang="en-US" sz="2800" dirty="0" err="1"/>
              <a:t>Q</a:t>
            </a:r>
            <a:r>
              <a:rPr lang="en-US" sz="2800" b="1" baseline="-25000" dirty="0" err="1">
                <a:latin typeface="Times New Roman" pitchFamily="18" charset="0"/>
              </a:rPr>
              <a:t>it</a:t>
            </a:r>
            <a:r>
              <a:rPr lang="en-US" sz="2800" dirty="0"/>
              <a:t> = the quantity of good </a:t>
            </a:r>
            <a:r>
              <a:rPr lang="en-US" sz="2800" b="1" i="1" dirty="0" err="1">
                <a:latin typeface="Times New Roman" pitchFamily="18" charset="0"/>
              </a:rPr>
              <a:t>i</a:t>
            </a:r>
            <a:r>
              <a:rPr lang="en-US" sz="2800" dirty="0"/>
              <a:t> produced in month </a:t>
            </a:r>
            <a:r>
              <a:rPr lang="en-US" sz="2800" b="1" i="1" dirty="0">
                <a:latin typeface="Times New Roman" pitchFamily="18" charset="0"/>
              </a:rPr>
              <a:t>t</a:t>
            </a:r>
          </a:p>
          <a:p>
            <a:pPr marL="230188" indent="-230188">
              <a:lnSpc>
                <a:spcPct val="105000"/>
              </a:lnSpc>
              <a:spcBef>
                <a:spcPct val="45000"/>
              </a:spcBef>
              <a:buClr>
                <a:srgbClr val="008080"/>
              </a:buClr>
              <a:buSzPct val="120000"/>
              <a:buFont typeface="Wingdings" pitchFamily="2" charset="2"/>
              <a:buNone/>
            </a:pPr>
            <a:r>
              <a:rPr lang="en-US" sz="2800" dirty="0"/>
              <a:t>	</a:t>
            </a:r>
            <a:r>
              <a:rPr lang="en-US" sz="2800" dirty="0" err="1"/>
              <a:t>NGDP</a:t>
            </a:r>
            <a:r>
              <a:rPr lang="en-US" sz="2800" b="1" baseline="-25000" dirty="0" err="1">
                <a:latin typeface="Times New Roman" pitchFamily="18" charset="0"/>
              </a:rPr>
              <a:t>t</a:t>
            </a:r>
            <a:r>
              <a:rPr lang="en-US" sz="2800" dirty="0"/>
              <a:t> = Nominal GDP in month </a:t>
            </a:r>
            <a:r>
              <a:rPr lang="en-US" sz="2800" b="1" i="1" dirty="0">
                <a:latin typeface="Times New Roman" pitchFamily="18" charset="0"/>
              </a:rPr>
              <a:t>t</a:t>
            </a:r>
            <a:endParaRPr lang="en-US" sz="2800" i="1" dirty="0"/>
          </a:p>
          <a:p>
            <a:pPr marL="230188" indent="-230188">
              <a:lnSpc>
                <a:spcPct val="105000"/>
              </a:lnSpc>
              <a:spcBef>
                <a:spcPct val="45000"/>
              </a:spcBef>
              <a:buClr>
                <a:srgbClr val="008080"/>
              </a:buClr>
              <a:buSzPct val="120000"/>
              <a:buFont typeface="Wingdings" pitchFamily="2" charset="2"/>
              <a:buNone/>
            </a:pPr>
            <a:r>
              <a:rPr lang="en-US" sz="2800" dirty="0"/>
              <a:t>	</a:t>
            </a:r>
            <a:r>
              <a:rPr lang="en-US" sz="2800" dirty="0" err="1"/>
              <a:t>RGDP</a:t>
            </a:r>
            <a:r>
              <a:rPr lang="en-US" sz="2800" b="1" baseline="-25000" dirty="0" err="1">
                <a:latin typeface="Times New Roman" pitchFamily="18" charset="0"/>
              </a:rPr>
              <a:t>t</a:t>
            </a:r>
            <a:r>
              <a:rPr lang="en-US" sz="2800" dirty="0"/>
              <a:t> = Real GDP in month </a:t>
            </a:r>
            <a:r>
              <a:rPr lang="en-US" sz="2800" b="1" i="1" dirty="0">
                <a:latin typeface="Times New Roman" pitchFamily="18" charset="0"/>
              </a:rPr>
              <a:t>t</a:t>
            </a:r>
          </a:p>
        </p:txBody>
      </p:sp>
    </p:spTree>
    <p:extLst>
      <p:ext uri="{BB962C8B-B14F-4D97-AF65-F5344CB8AC3E}">
        <p14:creationId xmlns:p14="http://schemas.microsoft.com/office/powerpoint/2010/main" val="3906549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wipe(left)">
                                      <p:cBhvr>
                                        <p:cTn id="7" dur="500"/>
                                        <p:tgtEl>
                                          <p:spTgt spid="96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59">
                                            <p:txEl>
                                              <p:pRg st="1" end="1"/>
                                            </p:txEl>
                                          </p:spTgt>
                                        </p:tgtEl>
                                        <p:attrNameLst>
                                          <p:attrName>style.visibility</p:attrName>
                                        </p:attrNameLst>
                                      </p:cBhvr>
                                      <p:to>
                                        <p:strVal val="visible"/>
                                      </p:to>
                                    </p:set>
                                    <p:animEffect transition="in" filter="wipe(left)">
                                      <p:cBhvr>
                                        <p:cTn id="12" dur="500"/>
                                        <p:tgtEl>
                                          <p:spTgt spid="9625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6259">
                                            <p:txEl>
                                              <p:pRg st="2" end="2"/>
                                            </p:txEl>
                                          </p:spTgt>
                                        </p:tgtEl>
                                        <p:attrNameLst>
                                          <p:attrName>style.visibility</p:attrName>
                                        </p:attrNameLst>
                                      </p:cBhvr>
                                      <p:to>
                                        <p:strVal val="visible"/>
                                      </p:to>
                                    </p:set>
                                    <p:animEffect transition="in" filter="wipe(left)">
                                      <p:cBhvr>
                                        <p:cTn id="15" dur="500"/>
                                        <p:tgtEl>
                                          <p:spTgt spid="9625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6259">
                                            <p:txEl>
                                              <p:pRg st="3" end="3"/>
                                            </p:txEl>
                                          </p:spTgt>
                                        </p:tgtEl>
                                        <p:attrNameLst>
                                          <p:attrName>style.visibility</p:attrName>
                                        </p:attrNameLst>
                                      </p:cBhvr>
                                      <p:to>
                                        <p:strVal val="visible"/>
                                      </p:to>
                                    </p:set>
                                    <p:animEffect transition="in" filter="wipe(left)">
                                      <p:cBhvr>
                                        <p:cTn id="20" dur="500"/>
                                        <p:tgtEl>
                                          <p:spTgt spid="9625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6259">
                                            <p:txEl>
                                              <p:pRg st="4" end="4"/>
                                            </p:txEl>
                                          </p:spTgt>
                                        </p:tgtEl>
                                        <p:attrNameLst>
                                          <p:attrName>style.visibility</p:attrName>
                                        </p:attrNameLst>
                                      </p:cBhvr>
                                      <p:to>
                                        <p:strVal val="visible"/>
                                      </p:to>
                                    </p:set>
                                    <p:animEffect transition="in" filter="wipe(left)">
                                      <p:cBhvr>
                                        <p:cTn id="25" dur="500"/>
                                        <p:tgtEl>
                                          <p:spTgt spid="9625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6259">
                                            <p:txEl>
                                              <p:pRg st="5" end="5"/>
                                            </p:txEl>
                                          </p:spTgt>
                                        </p:tgtEl>
                                        <p:attrNameLst>
                                          <p:attrName>style.visibility</p:attrName>
                                        </p:attrNameLst>
                                      </p:cBhvr>
                                      <p:to>
                                        <p:strVal val="visible"/>
                                      </p:to>
                                    </p:set>
                                    <p:animEffect transition="in" filter="wipe(left)">
                                      <p:cBhvr>
                                        <p:cTn id="30" dur="500"/>
                                        <p:tgtEl>
                                          <p:spTgt spid="96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t>Understanding the GDP deflator</a:t>
            </a:r>
          </a:p>
        </p:txBody>
      </p:sp>
      <p:graphicFrame>
        <p:nvGraphicFramePr>
          <p:cNvPr id="98307" name="Object 2"/>
          <p:cNvGraphicFramePr>
            <a:graphicFrameLocks noChangeAspect="1"/>
          </p:cNvGraphicFramePr>
          <p:nvPr/>
        </p:nvGraphicFramePr>
        <p:xfrm>
          <a:off x="717550" y="1465263"/>
          <a:ext cx="3754438" cy="1050925"/>
        </p:xfrm>
        <a:graphic>
          <a:graphicData uri="http://schemas.openxmlformats.org/presentationml/2006/ole">
            <mc:AlternateContent xmlns:mc="http://schemas.openxmlformats.org/markup-compatibility/2006">
              <mc:Choice xmlns:v="urn:schemas-microsoft-com:vml" Requires="v">
                <p:oleObj spid="_x0000_s2050" name="Equation" r:id="rId4" imgW="1624895" imgH="444307" progId="Equation.DSMT4">
                  <p:embed/>
                </p:oleObj>
              </mc:Choice>
              <mc:Fallback>
                <p:oleObj name="Equation" r:id="rId4" imgW="1624895" imgH="444307" progId="Equation.DSMT4">
                  <p:embed/>
                  <p:pic>
                    <p:nvPicPr>
                      <p:cNvPr id="9830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50" y="1465263"/>
                        <a:ext cx="3754438" cy="1050925"/>
                      </a:xfrm>
                      <a:prstGeom prst="rect">
                        <a:avLst/>
                      </a:prstGeom>
                      <a:noFill/>
                      <a:ln>
                        <a:noFill/>
                      </a:ln>
                      <a:effectLst/>
                      <a:extLst>
                        <a:ext uri="{909E8E84-426E-40dd-AFC4-6F175D3DCCD1}">
                          <a14:hiddenFill xmlns:a14="http://schemas.microsoft.com/office/drawing/2010/main" xmlns="">
                            <a:solidFill>
                              <a:schemeClr val="bg1">
                                <a:alpha val="50195"/>
                              </a:schemeClr>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98308" name="Object 3"/>
          <p:cNvGraphicFramePr>
            <a:graphicFrameLocks noChangeAspect="1"/>
          </p:cNvGraphicFramePr>
          <p:nvPr/>
        </p:nvGraphicFramePr>
        <p:xfrm>
          <a:off x="4459288" y="1487488"/>
          <a:ext cx="3765550" cy="1047750"/>
        </p:xfrm>
        <a:graphic>
          <a:graphicData uri="http://schemas.openxmlformats.org/presentationml/2006/ole">
            <mc:AlternateContent xmlns:mc="http://schemas.openxmlformats.org/markup-compatibility/2006">
              <mc:Choice xmlns:v="urn:schemas-microsoft-com:vml" Requires="v">
                <p:oleObj spid="_x0000_s2051" name="Equation" r:id="rId6" imgW="1600200" imgH="444500" progId="Equation.DSMT4">
                  <p:embed/>
                </p:oleObj>
              </mc:Choice>
              <mc:Fallback>
                <p:oleObj name="Equation" r:id="rId6" imgW="1600200" imgH="444500" progId="Equation.DSMT4">
                  <p:embed/>
                  <p:pic>
                    <p:nvPicPr>
                      <p:cNvPr id="9830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9288" y="1487488"/>
                        <a:ext cx="3765550" cy="1047750"/>
                      </a:xfrm>
                      <a:prstGeom prst="rect">
                        <a:avLst/>
                      </a:prstGeom>
                      <a:noFill/>
                      <a:ln>
                        <a:noFill/>
                      </a:ln>
                      <a:effectLst/>
                      <a:extLst>
                        <a:ext uri="{909E8E84-426E-40dd-AFC4-6F175D3DCCD1}">
                          <a14:hiddenFill xmlns:a14="http://schemas.microsoft.com/office/drawing/2010/main" xmlns="">
                            <a:solidFill>
                              <a:schemeClr val="bg1">
                                <a:alpha val="50195"/>
                              </a:schemeClr>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98309" name="Object 4"/>
          <p:cNvGraphicFramePr>
            <a:graphicFrameLocks noChangeAspect="1"/>
          </p:cNvGraphicFramePr>
          <p:nvPr/>
        </p:nvGraphicFramePr>
        <p:xfrm>
          <a:off x="1160463" y="2733675"/>
          <a:ext cx="7094537" cy="1155700"/>
        </p:xfrm>
        <a:graphic>
          <a:graphicData uri="http://schemas.openxmlformats.org/presentationml/2006/ole">
            <mc:AlternateContent xmlns:mc="http://schemas.openxmlformats.org/markup-compatibility/2006">
              <mc:Choice xmlns:v="urn:schemas-microsoft-com:vml" Requires="v">
                <p:oleObj spid="_x0000_s2052" name="Equation" r:id="rId8" imgW="2959100" imgH="482600" progId="Equation.DSMT4">
                  <p:embed/>
                </p:oleObj>
              </mc:Choice>
              <mc:Fallback>
                <p:oleObj name="Equation" r:id="rId8" imgW="2959100" imgH="482600" progId="Equation.DSMT4">
                  <p:embed/>
                  <p:pic>
                    <p:nvPicPr>
                      <p:cNvPr id="9830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0463" y="2733675"/>
                        <a:ext cx="7094537" cy="1155700"/>
                      </a:xfrm>
                      <a:prstGeom prst="rect">
                        <a:avLst/>
                      </a:prstGeom>
                      <a:noFill/>
                      <a:ln>
                        <a:noFill/>
                      </a:ln>
                      <a:effectLst/>
                      <a:extLst>
                        <a:ext uri="{909E8E84-426E-40dd-AFC4-6F175D3DCCD1}">
                          <a14:hiddenFill xmlns:a14="http://schemas.microsoft.com/office/drawing/2010/main" xmlns="">
                            <a:solidFill>
                              <a:schemeClr val="bg1">
                                <a:alpha val="50195"/>
                              </a:schemeClr>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98310" name="Rectangle 6"/>
          <p:cNvSpPr>
            <a:spLocks noChangeArrowheads="1"/>
          </p:cNvSpPr>
          <p:nvPr/>
        </p:nvSpPr>
        <p:spPr bwMode="auto">
          <a:xfrm>
            <a:off x="677863" y="4264025"/>
            <a:ext cx="8045450" cy="204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algn="ctr">
              <a:lnSpc>
                <a:spcPct val="105000"/>
              </a:lnSpc>
              <a:spcBef>
                <a:spcPct val="30000"/>
              </a:spcBef>
              <a:buClr>
                <a:srgbClr val="008080"/>
              </a:buClr>
              <a:buSzPct val="120000"/>
              <a:buFont typeface="Wingdings" pitchFamily="2" charset="2"/>
              <a:buNone/>
            </a:pPr>
            <a:r>
              <a:rPr lang="en-US" sz="2600" b="1" i="1" dirty="0">
                <a:solidFill>
                  <a:srgbClr val="0000FF"/>
                </a:solidFill>
              </a:rPr>
              <a:t>The GDP deflator is a weighted average of prices. </a:t>
            </a:r>
          </a:p>
          <a:p>
            <a:pPr algn="ctr">
              <a:lnSpc>
                <a:spcPct val="105000"/>
              </a:lnSpc>
              <a:spcBef>
                <a:spcPct val="30000"/>
              </a:spcBef>
              <a:buClr>
                <a:srgbClr val="008080"/>
              </a:buClr>
              <a:buSzPct val="120000"/>
              <a:buFont typeface="Wingdings" pitchFamily="2" charset="2"/>
              <a:buNone/>
            </a:pPr>
            <a:r>
              <a:rPr lang="en-US" sz="2600" b="1" i="1" dirty="0">
                <a:solidFill>
                  <a:srgbClr val="0000FF"/>
                </a:solidFill>
              </a:rPr>
              <a:t>The weight on each price reflects </a:t>
            </a:r>
            <a:br>
              <a:rPr lang="en-US" sz="2600" b="1" i="1" dirty="0">
                <a:solidFill>
                  <a:srgbClr val="0000FF"/>
                </a:solidFill>
              </a:rPr>
            </a:br>
            <a:r>
              <a:rPr lang="en-US" sz="2600" b="1" i="1" dirty="0">
                <a:solidFill>
                  <a:srgbClr val="0000FF"/>
                </a:solidFill>
              </a:rPr>
              <a:t>that good’s relative importance in GDP. </a:t>
            </a:r>
          </a:p>
          <a:p>
            <a:pPr algn="ctr">
              <a:lnSpc>
                <a:spcPct val="105000"/>
              </a:lnSpc>
              <a:spcBef>
                <a:spcPct val="30000"/>
              </a:spcBef>
              <a:buClr>
                <a:srgbClr val="008080"/>
              </a:buClr>
              <a:buSzPct val="120000"/>
              <a:buFont typeface="Wingdings" pitchFamily="2" charset="2"/>
              <a:buNone/>
            </a:pPr>
            <a:r>
              <a:rPr lang="en-US" sz="2600" b="1" i="1" dirty="0">
                <a:solidFill>
                  <a:srgbClr val="0000FF"/>
                </a:solidFill>
              </a:rPr>
              <a:t>Note that the weights change over time.</a:t>
            </a:r>
          </a:p>
        </p:txBody>
      </p:sp>
    </p:spTree>
    <p:extLst>
      <p:ext uri="{BB962C8B-B14F-4D97-AF65-F5344CB8AC3E}">
        <p14:creationId xmlns:p14="http://schemas.microsoft.com/office/powerpoint/2010/main" val="334427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strips(downRight)">
                                      <p:cBhvr>
                                        <p:cTn id="7" dur="500"/>
                                        <p:tgtEl>
                                          <p:spTgt spid="98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8308"/>
                                        </p:tgtEl>
                                        <p:attrNameLst>
                                          <p:attrName>style.visibility</p:attrName>
                                        </p:attrNameLst>
                                      </p:cBhvr>
                                      <p:to>
                                        <p:strVal val="visible"/>
                                      </p:to>
                                    </p:set>
                                    <p:animEffect transition="in" filter="strips(downRight)">
                                      <p:cBhvr>
                                        <p:cTn id="12" dur="500"/>
                                        <p:tgtEl>
                                          <p:spTgt spid="98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98309"/>
                                        </p:tgtEl>
                                        <p:attrNameLst>
                                          <p:attrName>style.visibility</p:attrName>
                                        </p:attrNameLst>
                                      </p:cBhvr>
                                      <p:to>
                                        <p:strVal val="visible"/>
                                      </p:to>
                                    </p:set>
                                    <p:animEffect transition="in" filter="strips(downRight)">
                                      <p:cBhvr>
                                        <p:cTn id="17" dur="500"/>
                                        <p:tgtEl>
                                          <p:spTgt spid="983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8310">
                                            <p:txEl>
                                              <p:pRg st="0" end="0"/>
                                            </p:txEl>
                                          </p:spTgt>
                                        </p:tgtEl>
                                        <p:attrNameLst>
                                          <p:attrName>style.visibility</p:attrName>
                                        </p:attrNameLst>
                                      </p:cBhvr>
                                      <p:to>
                                        <p:strVal val="visible"/>
                                      </p:to>
                                    </p:set>
                                    <p:animEffect transition="in" filter="dissolve">
                                      <p:cBhvr>
                                        <p:cTn id="22" dur="500"/>
                                        <p:tgtEl>
                                          <p:spTgt spid="98310">
                                            <p:txEl>
                                              <p:pRg st="0" end="0"/>
                                            </p:txEl>
                                          </p:spTgt>
                                        </p:tgtEl>
                                      </p:cBhvr>
                                    </p:animEffect>
                                  </p:childTnLst>
                                  <p:subTnLst>
                                    <p:animClr clrSpc="rgb" dir="cw">
                                      <p:cBhvr override="childStyle">
                                        <p:cTn dur="1" fill="hold" display="0" masterRel="nextClick" afterEffect="1"/>
                                        <p:tgtEl>
                                          <p:spTgt spid="98310">
                                            <p:txEl>
                                              <p:pRg st="0" end="0"/>
                                            </p:txEl>
                                          </p:spTgt>
                                        </p:tgtEl>
                                        <p:attrNameLst>
                                          <p:attrName>ppt_c</p:attrName>
                                        </p:attrNameLst>
                                      </p:cBhvr>
                                      <p:to>
                                        <a:srgbClr val="B2B2B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8310">
                                            <p:txEl>
                                              <p:pRg st="1" end="1"/>
                                            </p:txEl>
                                          </p:spTgt>
                                        </p:tgtEl>
                                        <p:attrNameLst>
                                          <p:attrName>style.visibility</p:attrName>
                                        </p:attrNameLst>
                                      </p:cBhvr>
                                      <p:to>
                                        <p:strVal val="visible"/>
                                      </p:to>
                                    </p:set>
                                    <p:animEffect transition="in" filter="dissolve">
                                      <p:cBhvr>
                                        <p:cTn id="27" dur="500"/>
                                        <p:tgtEl>
                                          <p:spTgt spid="98310">
                                            <p:txEl>
                                              <p:pRg st="1" end="1"/>
                                            </p:txEl>
                                          </p:spTgt>
                                        </p:tgtEl>
                                      </p:cBhvr>
                                    </p:animEffect>
                                  </p:childTnLst>
                                  <p:subTnLst>
                                    <p:animClr clrSpc="rgb" dir="cw">
                                      <p:cBhvr override="childStyle">
                                        <p:cTn dur="1" fill="hold" display="0" masterRel="nextClick" afterEffect="1"/>
                                        <p:tgtEl>
                                          <p:spTgt spid="98310">
                                            <p:txEl>
                                              <p:pRg st="1" end="1"/>
                                            </p:txEl>
                                          </p:spTgt>
                                        </p:tgtEl>
                                        <p:attrNameLst>
                                          <p:attrName>ppt_c</p:attrName>
                                        </p:attrNameLst>
                                      </p:cBhvr>
                                      <p:to>
                                        <a:srgbClr val="B2B2B2"/>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8310">
                                            <p:txEl>
                                              <p:pRg st="2" end="2"/>
                                            </p:txEl>
                                          </p:spTgt>
                                        </p:tgtEl>
                                        <p:attrNameLst>
                                          <p:attrName>style.visibility</p:attrName>
                                        </p:attrNameLst>
                                      </p:cBhvr>
                                      <p:to>
                                        <p:strVal val="visible"/>
                                      </p:to>
                                    </p:set>
                                    <p:animEffect transition="in" filter="dissolve">
                                      <p:cBhvr>
                                        <p:cTn id="32" dur="500"/>
                                        <p:tgtEl>
                                          <p:spTgt spid="983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46088" y="227013"/>
            <a:ext cx="8266112" cy="1106487"/>
          </a:xfrm>
        </p:spPr>
        <p:txBody>
          <a:bodyPr/>
          <a:lstStyle/>
          <a:p>
            <a:pPr eaLnBrk="1" hangingPunct="1"/>
            <a:r>
              <a:rPr lang="en-US" sz="3000" dirty="0"/>
              <a:t>Two arithmetic tricks for </a:t>
            </a:r>
            <a:br>
              <a:rPr lang="en-US" sz="3000" dirty="0"/>
            </a:br>
            <a:r>
              <a:rPr lang="en-US" sz="3000" dirty="0"/>
              <a:t>working with percentage changes</a:t>
            </a:r>
          </a:p>
        </p:txBody>
      </p:sp>
      <p:sp>
        <p:nvSpPr>
          <p:cNvPr id="100355" name="Rectangle 3"/>
          <p:cNvSpPr>
            <a:spLocks noGrp="1" noChangeArrowheads="1"/>
          </p:cNvSpPr>
          <p:nvPr>
            <p:ph type="body" idx="1"/>
          </p:nvPr>
        </p:nvSpPr>
        <p:spPr>
          <a:xfrm>
            <a:off x="647700" y="3952875"/>
            <a:ext cx="8001000" cy="2279650"/>
          </a:xfrm>
        </p:spPr>
        <p:txBody>
          <a:bodyPr/>
          <a:lstStyle/>
          <a:p>
            <a:pPr marL="973138" indent="-973138" eaLnBrk="1" hangingPunct="1">
              <a:lnSpc>
                <a:spcPct val="125000"/>
              </a:lnSpc>
              <a:spcBef>
                <a:spcPct val="20000"/>
              </a:spcBef>
              <a:buFont typeface="Wingdings" pitchFamily="2" charset="2"/>
              <a:buNone/>
            </a:pPr>
            <a:r>
              <a:rPr lang="en-US" dirty="0"/>
              <a:t>Ex.:	If your hourly wage rises 5% </a:t>
            </a:r>
            <a:br>
              <a:rPr lang="en-US" dirty="0"/>
            </a:br>
            <a:r>
              <a:rPr lang="en-US" dirty="0"/>
              <a:t>and you work 7% more hours, </a:t>
            </a:r>
            <a:br>
              <a:rPr lang="en-US" dirty="0"/>
            </a:br>
            <a:r>
              <a:rPr lang="en-US" dirty="0"/>
              <a:t>then your wage income rises </a:t>
            </a:r>
            <a:br>
              <a:rPr lang="en-US" dirty="0"/>
            </a:br>
            <a:r>
              <a:rPr lang="en-US" dirty="0"/>
              <a:t>approximately 12%.</a:t>
            </a:r>
            <a:endParaRPr lang="en-US" dirty="0">
              <a:sym typeface="Symbol" pitchFamily="18" charset="2"/>
            </a:endParaRPr>
          </a:p>
        </p:txBody>
      </p:sp>
      <p:sp>
        <p:nvSpPr>
          <p:cNvPr id="100356" name="Text Box 4"/>
          <p:cNvSpPr txBox="1">
            <a:spLocks noChangeArrowheads="1"/>
          </p:cNvSpPr>
          <p:nvPr/>
        </p:nvSpPr>
        <p:spPr bwMode="auto">
          <a:xfrm>
            <a:off x="908050" y="1465263"/>
            <a:ext cx="7540625" cy="2352675"/>
          </a:xfrm>
          <a:prstGeom prst="rect">
            <a:avLst/>
          </a:prstGeom>
          <a:solidFill>
            <a:srgbClr val="FFCCCC"/>
          </a:solidFill>
          <a:ln w="9525">
            <a:solidFill>
              <a:schemeClr val="tx1"/>
            </a:solidFill>
            <a:miter lim="800000"/>
            <a:headEnd/>
            <a:tailEnd/>
          </a:ln>
        </p:spPr>
        <p:txBody>
          <a:bodyPr lIns="137160" tIns="91440" bIns="137160">
            <a:spAutoFit/>
          </a:bodyPr>
          <a:lstStyle>
            <a:lvl1pPr eaLnBrk="0" hangingPunct="0">
              <a:tabLst>
                <a:tab pos="461963" algn="l"/>
              </a:tabLst>
              <a:defRPr>
                <a:solidFill>
                  <a:schemeClr val="tx1"/>
                </a:solidFill>
                <a:latin typeface="Arial" charset="0"/>
                <a:cs typeface="Arial" charset="0"/>
              </a:defRPr>
            </a:lvl1pPr>
            <a:lvl2pPr marL="742950" indent="-285750" eaLnBrk="0" hangingPunct="0">
              <a:tabLst>
                <a:tab pos="461963" algn="l"/>
              </a:tabLst>
              <a:defRPr>
                <a:solidFill>
                  <a:schemeClr val="tx1"/>
                </a:solidFill>
                <a:latin typeface="Arial" charset="0"/>
                <a:cs typeface="Arial" charset="0"/>
              </a:defRPr>
            </a:lvl2pPr>
            <a:lvl3pPr marL="1143000" indent="-228600" eaLnBrk="0" hangingPunct="0">
              <a:tabLst>
                <a:tab pos="461963" algn="l"/>
              </a:tabLst>
              <a:defRPr>
                <a:solidFill>
                  <a:schemeClr val="tx1"/>
                </a:solidFill>
                <a:latin typeface="Arial" charset="0"/>
                <a:cs typeface="Arial" charset="0"/>
              </a:defRPr>
            </a:lvl3pPr>
            <a:lvl4pPr marL="1600200" indent="-228600" eaLnBrk="0" hangingPunct="0">
              <a:tabLst>
                <a:tab pos="461963" algn="l"/>
              </a:tabLst>
              <a:defRPr>
                <a:solidFill>
                  <a:schemeClr val="tx1"/>
                </a:solidFill>
                <a:latin typeface="Arial" charset="0"/>
                <a:cs typeface="Arial" charset="0"/>
              </a:defRPr>
            </a:lvl4pPr>
            <a:lvl5pPr marL="2057400" indent="-228600" eaLnBrk="0" hangingPunct="0">
              <a:tabLst>
                <a:tab pos="46196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46196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46196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46196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461963" algn="l"/>
              </a:tabLst>
              <a:defRPr>
                <a:solidFill>
                  <a:schemeClr val="tx1"/>
                </a:solidFill>
                <a:latin typeface="Arial" charset="0"/>
                <a:cs typeface="Arial" charset="0"/>
              </a:defRPr>
            </a:lvl9pPr>
          </a:lstStyle>
          <a:p>
            <a:pPr eaLnBrk="1" hangingPunct="1">
              <a:lnSpc>
                <a:spcPct val="120000"/>
              </a:lnSpc>
              <a:spcBef>
                <a:spcPct val="20000"/>
              </a:spcBef>
              <a:buSzPct val="110000"/>
              <a:buFont typeface="Wingdings" pitchFamily="2" charset="2"/>
              <a:buNone/>
            </a:pPr>
            <a:r>
              <a:rPr lang="en-US" sz="2800" b="1" dirty="0">
                <a:solidFill>
                  <a:srgbClr val="000000"/>
                </a:solidFill>
              </a:rPr>
              <a:t>1.</a:t>
            </a:r>
            <a:r>
              <a:rPr lang="en-US" sz="2800" dirty="0">
                <a:solidFill>
                  <a:srgbClr val="000000"/>
                </a:solidFill>
              </a:rPr>
              <a:t> For any variables </a:t>
            </a:r>
            <a:r>
              <a:rPr lang="en-US" sz="2800" b="1" i="1" dirty="0">
                <a:solidFill>
                  <a:srgbClr val="000000"/>
                </a:solidFill>
              </a:rPr>
              <a:t>X</a:t>
            </a:r>
            <a:r>
              <a:rPr lang="en-US" sz="2800" dirty="0">
                <a:solidFill>
                  <a:srgbClr val="000000"/>
                </a:solidFill>
              </a:rPr>
              <a:t> and </a:t>
            </a:r>
            <a:r>
              <a:rPr lang="en-US" sz="2800" b="1" i="1" dirty="0">
                <a:solidFill>
                  <a:srgbClr val="000000"/>
                </a:solidFill>
              </a:rPr>
              <a:t>Y</a:t>
            </a:r>
            <a:r>
              <a:rPr lang="en-US" sz="2800" dirty="0">
                <a:solidFill>
                  <a:srgbClr val="000000"/>
                </a:solidFill>
              </a:rPr>
              <a:t>, </a:t>
            </a:r>
          </a:p>
          <a:p>
            <a:pPr eaLnBrk="1" hangingPunct="1">
              <a:lnSpc>
                <a:spcPct val="120000"/>
              </a:lnSpc>
              <a:spcBef>
                <a:spcPct val="15000"/>
              </a:spcBef>
              <a:buSzPct val="110000"/>
            </a:pPr>
            <a:r>
              <a:rPr lang="en-US" sz="2800" dirty="0">
                <a:solidFill>
                  <a:srgbClr val="000000"/>
                </a:solidFill>
              </a:rPr>
              <a:t>	percentage change in (</a:t>
            </a:r>
            <a:r>
              <a:rPr lang="en-US" sz="2800" b="1" i="1" dirty="0">
                <a:solidFill>
                  <a:srgbClr val="000000"/>
                </a:solidFill>
              </a:rPr>
              <a:t>X</a:t>
            </a:r>
            <a:r>
              <a:rPr lang="en-US" sz="2800" dirty="0">
                <a:solidFill>
                  <a:srgbClr val="000000"/>
                </a:solidFill>
              </a:rPr>
              <a:t> </a:t>
            </a:r>
            <a:r>
              <a:rPr lang="en-US" sz="2800" dirty="0">
                <a:solidFill>
                  <a:srgbClr val="000000"/>
                </a:solidFill>
                <a:sym typeface="Symbol" pitchFamily="18" charset="2"/>
              </a:rPr>
              <a:t>×</a:t>
            </a:r>
            <a:r>
              <a:rPr lang="en-US" sz="1400" dirty="0">
                <a:solidFill>
                  <a:srgbClr val="000000"/>
                </a:solidFill>
                <a:sym typeface="Symbol" pitchFamily="18" charset="2"/>
              </a:rPr>
              <a:t> </a:t>
            </a:r>
            <a:r>
              <a:rPr lang="en-US" sz="2800" b="1" i="1" dirty="0">
                <a:solidFill>
                  <a:srgbClr val="000000"/>
                </a:solidFill>
                <a:sym typeface="Symbol" pitchFamily="18" charset="2"/>
              </a:rPr>
              <a:t>Y</a:t>
            </a:r>
            <a:r>
              <a:rPr lang="en-US" sz="1400" dirty="0">
                <a:solidFill>
                  <a:srgbClr val="000000"/>
                </a:solidFill>
                <a:sym typeface="Symbol" pitchFamily="18" charset="2"/>
              </a:rPr>
              <a:t> </a:t>
            </a:r>
            <a:r>
              <a:rPr lang="en-US" sz="2800" dirty="0">
                <a:solidFill>
                  <a:srgbClr val="000000"/>
                </a:solidFill>
                <a:sym typeface="Symbol" pitchFamily="18" charset="2"/>
              </a:rPr>
              <a:t>)</a:t>
            </a:r>
            <a:br>
              <a:rPr lang="en-US" sz="2800" dirty="0">
                <a:solidFill>
                  <a:srgbClr val="000000"/>
                </a:solidFill>
                <a:sym typeface="Symbol" pitchFamily="18" charset="2"/>
              </a:rPr>
            </a:br>
            <a:r>
              <a:rPr lang="en-US" sz="2800" dirty="0">
                <a:solidFill>
                  <a:srgbClr val="000000"/>
                </a:solidFill>
                <a:sym typeface="Symbol" pitchFamily="18" charset="2"/>
              </a:rPr>
              <a:t>		≈ </a:t>
            </a:r>
            <a:r>
              <a:rPr lang="en-US" sz="2800" dirty="0">
                <a:solidFill>
                  <a:srgbClr val="000000"/>
                </a:solidFill>
              </a:rPr>
              <a:t>percentage change in </a:t>
            </a:r>
            <a:r>
              <a:rPr lang="en-US" sz="2800" b="1" i="1" dirty="0">
                <a:solidFill>
                  <a:srgbClr val="000000"/>
                </a:solidFill>
              </a:rPr>
              <a:t>X</a:t>
            </a:r>
            <a:br>
              <a:rPr lang="en-US" sz="2800" b="1" i="1" dirty="0">
                <a:solidFill>
                  <a:srgbClr val="000000"/>
                </a:solidFill>
              </a:rPr>
            </a:br>
            <a:r>
              <a:rPr lang="en-US" sz="2800" b="1" i="1" dirty="0">
                <a:solidFill>
                  <a:srgbClr val="000000"/>
                </a:solidFill>
              </a:rPr>
              <a:t>		  </a:t>
            </a:r>
            <a:r>
              <a:rPr lang="en-US" sz="2800" dirty="0">
                <a:solidFill>
                  <a:srgbClr val="000000"/>
                </a:solidFill>
                <a:sym typeface="Symbol" pitchFamily="18" charset="2"/>
              </a:rPr>
              <a:t>+ </a:t>
            </a:r>
            <a:r>
              <a:rPr lang="en-US" sz="2800" dirty="0">
                <a:solidFill>
                  <a:srgbClr val="000000"/>
                </a:solidFill>
              </a:rPr>
              <a:t>percentage change in </a:t>
            </a:r>
            <a:r>
              <a:rPr lang="en-US" sz="2800" b="1" i="1" dirty="0">
                <a:solidFill>
                  <a:srgbClr val="000000"/>
                </a:solidFill>
              </a:rPr>
              <a:t>Y</a:t>
            </a:r>
            <a:endParaRPr lang="en-US" sz="2400" dirty="0">
              <a:solidFill>
                <a:srgbClr val="000000"/>
              </a:solidFill>
            </a:endParaRPr>
          </a:p>
        </p:txBody>
      </p:sp>
    </p:spTree>
    <p:extLst>
      <p:ext uri="{BB962C8B-B14F-4D97-AF65-F5344CB8AC3E}">
        <p14:creationId xmlns:p14="http://schemas.microsoft.com/office/powerpoint/2010/main" val="238797616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fade">
                                      <p:cBhvr>
                                        <p:cTn id="7" dur="500"/>
                                        <p:tgtEl>
                                          <p:spTgt spid="100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5">
                                            <p:txEl>
                                              <p:pRg st="0" end="0"/>
                                            </p:txEl>
                                          </p:spTgt>
                                        </p:tgtEl>
                                        <p:attrNameLst>
                                          <p:attrName>style.visibility</p:attrName>
                                        </p:attrNameLst>
                                      </p:cBhvr>
                                      <p:to>
                                        <p:strVal val="visible"/>
                                      </p:to>
                                    </p:set>
                                    <p:animEffect transition="in" filter="wipe(left)">
                                      <p:cBhvr>
                                        <p:cTn id="12" dur="500"/>
                                        <p:tgtEl>
                                          <p:spTgt spid="1003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bldLvl="3" autoUpdateAnimBg="0"/>
      <p:bldP spid="100356"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46088" y="227013"/>
            <a:ext cx="8266112" cy="1106487"/>
          </a:xfrm>
        </p:spPr>
        <p:txBody>
          <a:bodyPr/>
          <a:lstStyle/>
          <a:p>
            <a:pPr eaLnBrk="1" hangingPunct="1"/>
            <a:r>
              <a:rPr lang="en-US" sz="3000" dirty="0"/>
              <a:t>Two arithmetic tricks for </a:t>
            </a:r>
            <a:br>
              <a:rPr lang="en-US" sz="3000" dirty="0"/>
            </a:br>
            <a:r>
              <a:rPr lang="en-US" sz="3000" dirty="0"/>
              <a:t>working with percentage changes</a:t>
            </a:r>
          </a:p>
        </p:txBody>
      </p:sp>
      <p:sp>
        <p:nvSpPr>
          <p:cNvPr id="100355" name="Rectangle 3"/>
          <p:cNvSpPr>
            <a:spLocks noGrp="1" noChangeArrowheads="1"/>
          </p:cNvSpPr>
          <p:nvPr>
            <p:ph type="body" idx="1"/>
          </p:nvPr>
        </p:nvSpPr>
        <p:spPr>
          <a:xfrm>
            <a:off x="647700" y="3654425"/>
            <a:ext cx="8001000" cy="2279650"/>
          </a:xfrm>
        </p:spPr>
        <p:txBody>
          <a:bodyPr/>
          <a:lstStyle/>
          <a:p>
            <a:pPr marL="855663" indent="-855663" eaLnBrk="1" hangingPunct="1">
              <a:lnSpc>
                <a:spcPct val="125000"/>
              </a:lnSpc>
              <a:spcBef>
                <a:spcPct val="40000"/>
              </a:spcBef>
              <a:buNone/>
            </a:pPr>
            <a:r>
              <a:rPr lang="en-US" dirty="0"/>
              <a:t>Ex.:	GDP deflator = 100 </a:t>
            </a:r>
            <a:r>
              <a:rPr lang="en-US" dirty="0">
                <a:solidFill>
                  <a:srgbClr val="000000"/>
                </a:solidFill>
                <a:sym typeface="Symbol" pitchFamily="18" charset="2"/>
              </a:rPr>
              <a:t>×</a:t>
            </a:r>
            <a:r>
              <a:rPr lang="en-US" dirty="0"/>
              <a:t> NGDP/RGDP.</a:t>
            </a:r>
          </a:p>
          <a:p>
            <a:pPr marL="855663" indent="-855663" eaLnBrk="1" hangingPunct="1">
              <a:lnSpc>
                <a:spcPct val="125000"/>
              </a:lnSpc>
              <a:spcBef>
                <a:spcPct val="40000"/>
              </a:spcBef>
              <a:buFont typeface="Wingdings" pitchFamily="2" charset="2"/>
              <a:buNone/>
            </a:pPr>
            <a:r>
              <a:rPr lang="en-US" dirty="0"/>
              <a:t>	If NGDP rises 9% and RGDP rises 4%, </a:t>
            </a:r>
            <a:br>
              <a:rPr lang="en-US" dirty="0"/>
            </a:br>
            <a:r>
              <a:rPr lang="en-US" dirty="0"/>
              <a:t>then the inflation rate is approximately 5%.</a:t>
            </a:r>
          </a:p>
        </p:txBody>
      </p:sp>
      <p:sp>
        <p:nvSpPr>
          <p:cNvPr id="100356" name="Text Box 4"/>
          <p:cNvSpPr txBox="1">
            <a:spLocks noChangeArrowheads="1"/>
          </p:cNvSpPr>
          <p:nvPr/>
        </p:nvSpPr>
        <p:spPr bwMode="auto">
          <a:xfrm>
            <a:off x="908050" y="1465263"/>
            <a:ext cx="7540625" cy="1767663"/>
          </a:xfrm>
          <a:prstGeom prst="rect">
            <a:avLst/>
          </a:prstGeom>
          <a:solidFill>
            <a:srgbClr val="FFCCCC"/>
          </a:solidFill>
          <a:ln w="9525">
            <a:solidFill>
              <a:schemeClr val="tx1"/>
            </a:solidFill>
            <a:miter lim="800000"/>
            <a:headEnd/>
            <a:tailEnd/>
          </a:ln>
        </p:spPr>
        <p:txBody>
          <a:bodyPr lIns="137160" tIns="91440" bIns="137160">
            <a:spAutoFit/>
          </a:bodyPr>
          <a:lstStyle>
            <a:lvl1pPr eaLnBrk="0" hangingPunct="0">
              <a:tabLst>
                <a:tab pos="461963" algn="l"/>
              </a:tabLst>
              <a:defRPr>
                <a:solidFill>
                  <a:schemeClr val="tx1"/>
                </a:solidFill>
                <a:latin typeface="Arial" charset="0"/>
                <a:cs typeface="Arial" charset="0"/>
              </a:defRPr>
            </a:lvl1pPr>
            <a:lvl2pPr marL="742950" indent="-285750" eaLnBrk="0" hangingPunct="0">
              <a:tabLst>
                <a:tab pos="461963" algn="l"/>
              </a:tabLst>
              <a:defRPr>
                <a:solidFill>
                  <a:schemeClr val="tx1"/>
                </a:solidFill>
                <a:latin typeface="Arial" charset="0"/>
                <a:cs typeface="Arial" charset="0"/>
              </a:defRPr>
            </a:lvl2pPr>
            <a:lvl3pPr marL="1143000" indent="-228600" eaLnBrk="0" hangingPunct="0">
              <a:tabLst>
                <a:tab pos="461963" algn="l"/>
              </a:tabLst>
              <a:defRPr>
                <a:solidFill>
                  <a:schemeClr val="tx1"/>
                </a:solidFill>
                <a:latin typeface="Arial" charset="0"/>
                <a:cs typeface="Arial" charset="0"/>
              </a:defRPr>
            </a:lvl3pPr>
            <a:lvl4pPr marL="1600200" indent="-228600" eaLnBrk="0" hangingPunct="0">
              <a:tabLst>
                <a:tab pos="461963" algn="l"/>
              </a:tabLst>
              <a:defRPr>
                <a:solidFill>
                  <a:schemeClr val="tx1"/>
                </a:solidFill>
                <a:latin typeface="Arial" charset="0"/>
                <a:cs typeface="Arial" charset="0"/>
              </a:defRPr>
            </a:lvl4pPr>
            <a:lvl5pPr marL="2057400" indent="-228600" eaLnBrk="0" hangingPunct="0">
              <a:tabLst>
                <a:tab pos="461963" algn="l"/>
              </a:tabLst>
              <a:defRPr>
                <a:solidFill>
                  <a:schemeClr val="tx1"/>
                </a:solidFill>
                <a:latin typeface="Arial" charset="0"/>
                <a:cs typeface="Arial" charset="0"/>
              </a:defRPr>
            </a:lvl5pPr>
            <a:lvl6pPr marL="2514600" indent="-228600" eaLnBrk="0" fontAlgn="base" hangingPunct="0">
              <a:spcBef>
                <a:spcPct val="0"/>
              </a:spcBef>
              <a:spcAft>
                <a:spcPct val="0"/>
              </a:spcAft>
              <a:tabLst>
                <a:tab pos="461963" algn="l"/>
              </a:tabLst>
              <a:defRPr>
                <a:solidFill>
                  <a:schemeClr val="tx1"/>
                </a:solidFill>
                <a:latin typeface="Arial" charset="0"/>
                <a:cs typeface="Arial" charset="0"/>
              </a:defRPr>
            </a:lvl6pPr>
            <a:lvl7pPr marL="2971800" indent="-228600" eaLnBrk="0" fontAlgn="base" hangingPunct="0">
              <a:spcBef>
                <a:spcPct val="0"/>
              </a:spcBef>
              <a:spcAft>
                <a:spcPct val="0"/>
              </a:spcAft>
              <a:tabLst>
                <a:tab pos="461963" algn="l"/>
              </a:tabLst>
              <a:defRPr>
                <a:solidFill>
                  <a:schemeClr val="tx1"/>
                </a:solidFill>
                <a:latin typeface="Arial" charset="0"/>
                <a:cs typeface="Arial" charset="0"/>
              </a:defRPr>
            </a:lvl7pPr>
            <a:lvl8pPr marL="3429000" indent="-228600" eaLnBrk="0" fontAlgn="base" hangingPunct="0">
              <a:spcBef>
                <a:spcPct val="0"/>
              </a:spcBef>
              <a:spcAft>
                <a:spcPct val="0"/>
              </a:spcAft>
              <a:tabLst>
                <a:tab pos="461963" algn="l"/>
              </a:tabLst>
              <a:defRPr>
                <a:solidFill>
                  <a:schemeClr val="tx1"/>
                </a:solidFill>
                <a:latin typeface="Arial" charset="0"/>
                <a:cs typeface="Arial" charset="0"/>
              </a:defRPr>
            </a:lvl8pPr>
            <a:lvl9pPr marL="3886200" indent="-228600" eaLnBrk="0" fontAlgn="base" hangingPunct="0">
              <a:spcBef>
                <a:spcPct val="0"/>
              </a:spcBef>
              <a:spcAft>
                <a:spcPct val="0"/>
              </a:spcAft>
              <a:tabLst>
                <a:tab pos="461963" algn="l"/>
              </a:tabLst>
              <a:defRPr>
                <a:solidFill>
                  <a:schemeClr val="tx1"/>
                </a:solidFill>
                <a:latin typeface="Arial" charset="0"/>
                <a:cs typeface="Arial" charset="0"/>
              </a:defRPr>
            </a:lvl9pPr>
          </a:lstStyle>
          <a:p>
            <a:pPr eaLnBrk="1" hangingPunct="1">
              <a:lnSpc>
                <a:spcPct val="120000"/>
              </a:lnSpc>
              <a:spcBef>
                <a:spcPct val="25000"/>
              </a:spcBef>
              <a:buSzPct val="110000"/>
              <a:buFont typeface="Wingdings" pitchFamily="2" charset="2"/>
              <a:buNone/>
            </a:pPr>
            <a:r>
              <a:rPr lang="en-US" sz="2800" b="1" dirty="0">
                <a:solidFill>
                  <a:srgbClr val="000000"/>
                </a:solidFill>
              </a:rPr>
              <a:t>2.</a:t>
            </a:r>
            <a:r>
              <a:rPr lang="en-US" sz="2800" dirty="0">
                <a:solidFill>
                  <a:srgbClr val="000000"/>
                </a:solidFill>
              </a:rPr>
              <a:t> Percentage change in (</a:t>
            </a:r>
            <a:r>
              <a:rPr lang="en-US" sz="2800" b="1" i="1" dirty="0">
                <a:solidFill>
                  <a:srgbClr val="000000"/>
                </a:solidFill>
              </a:rPr>
              <a:t>X</a:t>
            </a:r>
            <a:r>
              <a:rPr lang="en-US" sz="2800" i="1" dirty="0">
                <a:solidFill>
                  <a:srgbClr val="000000"/>
                </a:solidFill>
              </a:rPr>
              <a:t>/</a:t>
            </a:r>
            <a:r>
              <a:rPr lang="en-US" sz="2800" b="1" i="1" dirty="0">
                <a:solidFill>
                  <a:srgbClr val="000000"/>
                </a:solidFill>
                <a:sym typeface="Symbol" pitchFamily="18" charset="2"/>
              </a:rPr>
              <a:t>Y</a:t>
            </a:r>
            <a:r>
              <a:rPr lang="en-US" sz="1400" dirty="0">
                <a:solidFill>
                  <a:srgbClr val="000000"/>
                </a:solidFill>
                <a:sym typeface="Symbol" pitchFamily="18" charset="2"/>
              </a:rPr>
              <a:t> </a:t>
            </a:r>
            <a:r>
              <a:rPr lang="en-US" sz="2800" dirty="0">
                <a:solidFill>
                  <a:srgbClr val="000000"/>
                </a:solidFill>
                <a:sym typeface="Symbol" pitchFamily="18" charset="2"/>
              </a:rPr>
              <a:t>)</a:t>
            </a:r>
            <a:br>
              <a:rPr lang="en-US" sz="2800" dirty="0">
                <a:solidFill>
                  <a:srgbClr val="000000"/>
                </a:solidFill>
                <a:sym typeface="Symbol" pitchFamily="18" charset="2"/>
              </a:rPr>
            </a:br>
            <a:r>
              <a:rPr lang="en-US" sz="2800" dirty="0">
                <a:solidFill>
                  <a:srgbClr val="000000"/>
                </a:solidFill>
                <a:sym typeface="Symbol" pitchFamily="18" charset="2"/>
              </a:rPr>
              <a:t>		≈ </a:t>
            </a:r>
            <a:r>
              <a:rPr lang="en-US" sz="2800" dirty="0">
                <a:solidFill>
                  <a:srgbClr val="000000"/>
                </a:solidFill>
              </a:rPr>
              <a:t>percentage change in </a:t>
            </a:r>
            <a:r>
              <a:rPr lang="en-US" sz="2800" b="1" i="1" dirty="0">
                <a:solidFill>
                  <a:srgbClr val="000000"/>
                </a:solidFill>
              </a:rPr>
              <a:t>X</a:t>
            </a:r>
            <a:br>
              <a:rPr lang="en-US" sz="2800" b="1" i="1" dirty="0">
                <a:solidFill>
                  <a:srgbClr val="000000"/>
                </a:solidFill>
              </a:rPr>
            </a:br>
            <a:r>
              <a:rPr lang="en-US" sz="2800" b="1" i="1" dirty="0">
                <a:solidFill>
                  <a:srgbClr val="000000"/>
                </a:solidFill>
              </a:rPr>
              <a:t>		  </a:t>
            </a:r>
            <a:r>
              <a:rPr lang="en-US" sz="2800" i="1" dirty="0">
                <a:solidFill>
                  <a:srgbClr val="000000"/>
                </a:solidFill>
              </a:rPr>
              <a:t>−</a:t>
            </a:r>
            <a:r>
              <a:rPr lang="en-US" sz="2800" dirty="0">
                <a:solidFill>
                  <a:srgbClr val="000000"/>
                </a:solidFill>
                <a:sym typeface="Symbol" pitchFamily="18" charset="2"/>
              </a:rPr>
              <a:t> </a:t>
            </a:r>
            <a:r>
              <a:rPr lang="en-US" sz="2800" dirty="0">
                <a:solidFill>
                  <a:srgbClr val="000000"/>
                </a:solidFill>
              </a:rPr>
              <a:t>percentage change in </a:t>
            </a:r>
            <a:r>
              <a:rPr lang="en-US" sz="2800" b="1" i="1" dirty="0">
                <a:solidFill>
                  <a:srgbClr val="000000"/>
                </a:solidFill>
              </a:rPr>
              <a:t>Y</a:t>
            </a:r>
            <a:endParaRPr lang="en-US" sz="2400" dirty="0">
              <a:solidFill>
                <a:srgbClr val="000000"/>
              </a:solidFill>
            </a:endParaRPr>
          </a:p>
        </p:txBody>
      </p:sp>
    </p:spTree>
    <p:extLst>
      <p:ext uri="{BB962C8B-B14F-4D97-AF65-F5344CB8AC3E}">
        <p14:creationId xmlns:p14="http://schemas.microsoft.com/office/powerpoint/2010/main" val="71215940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fade">
                                      <p:cBhvr>
                                        <p:cTn id="7" dur="500"/>
                                        <p:tgtEl>
                                          <p:spTgt spid="100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5">
                                            <p:txEl>
                                              <p:pRg st="0" end="0"/>
                                            </p:txEl>
                                          </p:spTgt>
                                        </p:tgtEl>
                                        <p:attrNameLst>
                                          <p:attrName>style.visibility</p:attrName>
                                        </p:attrNameLst>
                                      </p:cBhvr>
                                      <p:to>
                                        <p:strVal val="visible"/>
                                      </p:to>
                                    </p:set>
                                    <p:animEffect transition="in" filter="wipe(left)">
                                      <p:cBhvr>
                                        <p:cTn id="12" dur="500"/>
                                        <p:tgtEl>
                                          <p:spTgt spid="1003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355">
                                            <p:txEl>
                                              <p:pRg st="1" end="1"/>
                                            </p:txEl>
                                          </p:spTgt>
                                        </p:tgtEl>
                                        <p:attrNameLst>
                                          <p:attrName>style.visibility</p:attrName>
                                        </p:attrNameLst>
                                      </p:cBhvr>
                                      <p:to>
                                        <p:strVal val="visible"/>
                                      </p:to>
                                    </p:set>
                                    <p:animEffect transition="in" filter="wipe(left)">
                                      <p:cBhvr>
                                        <p:cTn id="17" dur="500"/>
                                        <p:tgtEl>
                                          <p:spTgt spid="1003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bldLvl="3" autoUpdateAnimBg="0"/>
      <p:bldP spid="10035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t>Chain-weighted real GDP</a:t>
            </a:r>
          </a:p>
        </p:txBody>
      </p:sp>
      <p:sp>
        <p:nvSpPr>
          <p:cNvPr id="55299" name="Rectangle 3"/>
          <p:cNvSpPr>
            <a:spLocks noGrp="1" noChangeArrowheads="1"/>
          </p:cNvSpPr>
          <p:nvPr>
            <p:ph type="body" idx="1"/>
          </p:nvPr>
        </p:nvSpPr>
        <p:spPr>
          <a:xfrm>
            <a:off x="490538" y="1355725"/>
            <a:ext cx="8478837" cy="5226050"/>
          </a:xfrm>
        </p:spPr>
        <p:txBody>
          <a:bodyPr/>
          <a:lstStyle/>
          <a:p>
            <a:pPr eaLnBrk="1" hangingPunct="1"/>
            <a:r>
              <a:rPr lang="en-US" dirty="0"/>
              <a:t>Over time, relative prices change, so the base year should be updated periodically.</a:t>
            </a:r>
          </a:p>
          <a:p>
            <a:pPr eaLnBrk="1" hangingPunct="1"/>
            <a:r>
              <a:rPr lang="en-US" dirty="0"/>
              <a:t>In essence, </a:t>
            </a:r>
            <a:r>
              <a:rPr lang="en-US" b="1" dirty="0">
                <a:solidFill>
                  <a:srgbClr val="FF0000"/>
                </a:solidFill>
              </a:rPr>
              <a:t>chain-weighted real GDP</a:t>
            </a:r>
            <a:r>
              <a:rPr lang="en-US" dirty="0"/>
              <a:t> </a:t>
            </a:r>
            <a:br>
              <a:rPr lang="en-US" dirty="0"/>
            </a:br>
            <a:r>
              <a:rPr lang="en-US" dirty="0"/>
              <a:t>updates the base year every year, so it is more accurate than constant-price GDP.</a:t>
            </a:r>
          </a:p>
          <a:p>
            <a:pPr eaLnBrk="1" hangingPunct="1"/>
            <a:r>
              <a:rPr lang="en-US" dirty="0"/>
              <a:t>Your textbook usually uses </a:t>
            </a:r>
            <a:br>
              <a:rPr lang="en-US" dirty="0"/>
            </a:br>
            <a:r>
              <a:rPr lang="en-US" dirty="0"/>
              <a:t>constant-price real GDP because: </a:t>
            </a:r>
          </a:p>
          <a:p>
            <a:pPr lvl="1" eaLnBrk="1" hangingPunct="1">
              <a:lnSpc>
                <a:spcPct val="105000"/>
              </a:lnSpc>
              <a:spcBef>
                <a:spcPct val="25000"/>
              </a:spcBef>
            </a:pPr>
            <a:r>
              <a:rPr lang="en-US" dirty="0"/>
              <a:t>the two measures are highly correlated</a:t>
            </a:r>
          </a:p>
          <a:p>
            <a:pPr lvl="1" eaLnBrk="1" hangingPunct="1">
              <a:lnSpc>
                <a:spcPct val="105000"/>
              </a:lnSpc>
              <a:spcBef>
                <a:spcPct val="25000"/>
              </a:spcBef>
            </a:pPr>
            <a:r>
              <a:rPr lang="en-US" dirty="0"/>
              <a:t>constant-price real GDP is easier to compute</a:t>
            </a:r>
          </a:p>
        </p:txBody>
      </p:sp>
    </p:spTree>
    <p:extLst>
      <p:ext uri="{BB962C8B-B14F-4D97-AF65-F5344CB8AC3E}">
        <p14:creationId xmlns:p14="http://schemas.microsoft.com/office/powerpoint/2010/main" val="339465929"/>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34975" y="301625"/>
            <a:ext cx="8709025" cy="804863"/>
          </a:xfrm>
        </p:spPr>
        <p:txBody>
          <a:bodyPr/>
          <a:lstStyle/>
          <a:p>
            <a:pPr eaLnBrk="1" hangingPunct="1"/>
            <a:r>
              <a:rPr lang="en-US"/>
              <a:t>The Circular Flow</a:t>
            </a:r>
          </a:p>
        </p:txBody>
      </p:sp>
      <p:sp>
        <p:nvSpPr>
          <p:cNvPr id="30724" name="Text Box 4"/>
          <p:cNvSpPr txBox="1">
            <a:spLocks noChangeArrowheads="1"/>
          </p:cNvSpPr>
          <p:nvPr/>
        </p:nvSpPr>
        <p:spPr bwMode="auto">
          <a:xfrm>
            <a:off x="671513" y="3408363"/>
            <a:ext cx="1871662" cy="457200"/>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Households</a:t>
            </a:r>
          </a:p>
        </p:txBody>
      </p:sp>
      <p:sp>
        <p:nvSpPr>
          <p:cNvPr id="30725" name="Text Box 5"/>
          <p:cNvSpPr txBox="1">
            <a:spLocks noChangeArrowheads="1"/>
          </p:cNvSpPr>
          <p:nvPr/>
        </p:nvSpPr>
        <p:spPr bwMode="auto">
          <a:xfrm>
            <a:off x="7154863" y="3405188"/>
            <a:ext cx="1679575" cy="457200"/>
          </a:xfrm>
          <a:prstGeom prst="rect">
            <a:avLst/>
          </a:prstGeom>
          <a:solidFill>
            <a:srgbClr val="FFCC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400"/>
              <a:t>Firms</a:t>
            </a:r>
          </a:p>
        </p:txBody>
      </p:sp>
      <p:grpSp>
        <p:nvGrpSpPr>
          <p:cNvPr id="2" name="Group 44"/>
          <p:cNvGrpSpPr>
            <a:grpSpLocks/>
          </p:cNvGrpSpPr>
          <p:nvPr/>
        </p:nvGrpSpPr>
        <p:grpSpPr bwMode="auto">
          <a:xfrm>
            <a:off x="1687513" y="3351213"/>
            <a:ext cx="6100762" cy="1754187"/>
            <a:chOff x="1063" y="2048"/>
            <a:chExt cx="3843" cy="1105"/>
          </a:xfrm>
        </p:grpSpPr>
        <p:sp>
          <p:nvSpPr>
            <p:cNvPr id="20507" name="Text Box 12"/>
            <p:cNvSpPr txBox="1">
              <a:spLocks noChangeArrowheads="1"/>
            </p:cNvSpPr>
            <p:nvPr/>
          </p:nvSpPr>
          <p:spPr bwMode="auto">
            <a:xfrm>
              <a:off x="2482" y="2828"/>
              <a:ext cx="1099" cy="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a:t>Goods</a:t>
              </a:r>
            </a:p>
          </p:txBody>
        </p:sp>
        <p:grpSp>
          <p:nvGrpSpPr>
            <p:cNvPr id="20508" name="Group 39"/>
            <p:cNvGrpSpPr>
              <a:grpSpLocks/>
            </p:cNvGrpSpPr>
            <p:nvPr/>
          </p:nvGrpSpPr>
          <p:grpSpPr bwMode="auto">
            <a:xfrm>
              <a:off x="1063" y="2048"/>
              <a:ext cx="3843" cy="1105"/>
              <a:chOff x="1063" y="2048"/>
              <a:chExt cx="3843" cy="1105"/>
            </a:xfrm>
          </p:grpSpPr>
          <p:sp>
            <p:nvSpPr>
              <p:cNvPr id="20509" name="Arc 10"/>
              <p:cNvSpPr>
                <a:spLocks/>
              </p:cNvSpPr>
              <p:nvPr/>
            </p:nvSpPr>
            <p:spPr bwMode="auto">
              <a:xfrm rot="-5400000" flipH="1" flipV="1">
                <a:off x="2435" y="682"/>
                <a:ext cx="1105" cy="3837"/>
              </a:xfrm>
              <a:custGeom>
                <a:avLst/>
                <a:gdLst>
                  <a:gd name="T0" fmla="*/ 0 w 21600"/>
                  <a:gd name="T1" fmla="*/ 0 h 40494"/>
                  <a:gd name="T2" fmla="*/ 0 w 21600"/>
                  <a:gd name="T3" fmla="*/ 0 h 40494"/>
                  <a:gd name="T4" fmla="*/ 0 w 21600"/>
                  <a:gd name="T5" fmla="*/ 0 h 40494"/>
                  <a:gd name="T6" fmla="*/ 0 60000 65536"/>
                  <a:gd name="T7" fmla="*/ 0 60000 65536"/>
                  <a:gd name="T8" fmla="*/ 0 60000 65536"/>
                  <a:gd name="T9" fmla="*/ 0 w 21600"/>
                  <a:gd name="T10" fmla="*/ 0 h 40494"/>
                  <a:gd name="T11" fmla="*/ 21600 w 21600"/>
                  <a:gd name="T12" fmla="*/ 40494 h 40494"/>
                </a:gdLst>
                <a:ahLst/>
                <a:cxnLst>
                  <a:cxn ang="T6">
                    <a:pos x="T0" y="T1"/>
                  </a:cxn>
                  <a:cxn ang="T7">
                    <a:pos x="T2" y="T3"/>
                  </a:cxn>
                  <a:cxn ang="T8">
                    <a:pos x="T4" y="T5"/>
                  </a:cxn>
                </a:cxnLst>
                <a:rect l="T9" t="T10" r="T11" b="T12"/>
                <a:pathLst>
                  <a:path w="21600" h="40494" fill="none" extrusionOk="0">
                    <a:moveTo>
                      <a:pt x="7772" y="-1"/>
                    </a:moveTo>
                    <a:cubicBezTo>
                      <a:pt x="16104" y="3213"/>
                      <a:pt x="21600" y="11222"/>
                      <a:pt x="21600" y="20153"/>
                    </a:cubicBezTo>
                    <a:cubicBezTo>
                      <a:pt x="21600" y="29280"/>
                      <a:pt x="15862" y="37423"/>
                      <a:pt x="7266" y="40494"/>
                    </a:cubicBezTo>
                  </a:path>
                  <a:path w="21600" h="40494" stroke="0" extrusionOk="0">
                    <a:moveTo>
                      <a:pt x="7772" y="-1"/>
                    </a:moveTo>
                    <a:cubicBezTo>
                      <a:pt x="16104" y="3213"/>
                      <a:pt x="21600" y="11222"/>
                      <a:pt x="21600" y="20153"/>
                    </a:cubicBezTo>
                    <a:cubicBezTo>
                      <a:pt x="21600" y="29280"/>
                      <a:pt x="15862" y="37423"/>
                      <a:pt x="7266" y="40494"/>
                    </a:cubicBezTo>
                    <a:lnTo>
                      <a:pt x="0" y="20153"/>
                    </a:lnTo>
                    <a:lnTo>
                      <a:pt x="7772" y="-1"/>
                    </a:lnTo>
                    <a:close/>
                  </a:path>
                </a:pathLst>
              </a:custGeom>
              <a:noFill/>
              <a:ln w="57150">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10" name="Line 15"/>
              <p:cNvSpPr>
                <a:spLocks noChangeShapeType="1"/>
              </p:cNvSpPr>
              <p:nvPr/>
            </p:nvSpPr>
            <p:spPr bwMode="auto">
              <a:xfrm rot="10800000">
                <a:off x="1063" y="2401"/>
                <a:ext cx="49" cy="87"/>
              </a:xfrm>
              <a:prstGeom prst="line">
                <a:avLst/>
              </a:prstGeom>
              <a:noFill/>
              <a:ln w="57150">
                <a:solidFill>
                  <a:srgbClr val="0066CC"/>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20511" name="Line 16"/>
              <p:cNvSpPr>
                <a:spLocks noChangeShapeType="1"/>
              </p:cNvSpPr>
              <p:nvPr/>
            </p:nvSpPr>
            <p:spPr bwMode="auto">
              <a:xfrm rot="10800000">
                <a:off x="2285" y="3087"/>
                <a:ext cx="120" cy="19"/>
              </a:xfrm>
              <a:prstGeom prst="line">
                <a:avLst/>
              </a:prstGeom>
              <a:noFill/>
              <a:ln w="57150">
                <a:solidFill>
                  <a:srgbClr val="0066CC"/>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20512" name="Line 17"/>
              <p:cNvSpPr>
                <a:spLocks noChangeShapeType="1"/>
              </p:cNvSpPr>
              <p:nvPr/>
            </p:nvSpPr>
            <p:spPr bwMode="auto">
              <a:xfrm rot="10800000" flipV="1">
                <a:off x="3547" y="3092"/>
                <a:ext cx="109" cy="19"/>
              </a:xfrm>
              <a:prstGeom prst="line">
                <a:avLst/>
              </a:prstGeom>
              <a:noFill/>
              <a:ln w="57150">
                <a:solidFill>
                  <a:srgbClr val="0066CC"/>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grpSp>
        <p:nvGrpSpPr>
          <p:cNvPr id="4" name="Group 43"/>
          <p:cNvGrpSpPr>
            <a:grpSpLocks/>
          </p:cNvGrpSpPr>
          <p:nvPr/>
        </p:nvGrpSpPr>
        <p:grpSpPr bwMode="auto">
          <a:xfrm>
            <a:off x="1725613" y="2135188"/>
            <a:ext cx="6100762" cy="1754187"/>
            <a:chOff x="1087" y="1282"/>
            <a:chExt cx="3843" cy="1105"/>
          </a:xfrm>
        </p:grpSpPr>
        <p:sp>
          <p:nvSpPr>
            <p:cNvPr id="20501" name="Text Box 14"/>
            <p:cNvSpPr txBox="1">
              <a:spLocks noChangeArrowheads="1"/>
            </p:cNvSpPr>
            <p:nvPr/>
          </p:nvSpPr>
          <p:spPr bwMode="auto">
            <a:xfrm>
              <a:off x="2485" y="1310"/>
              <a:ext cx="1099" cy="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a:t>Labor</a:t>
              </a:r>
            </a:p>
          </p:txBody>
        </p:sp>
        <p:grpSp>
          <p:nvGrpSpPr>
            <p:cNvPr id="20502" name="Group 38"/>
            <p:cNvGrpSpPr>
              <a:grpSpLocks/>
            </p:cNvGrpSpPr>
            <p:nvPr/>
          </p:nvGrpSpPr>
          <p:grpSpPr bwMode="auto">
            <a:xfrm>
              <a:off x="1087" y="1282"/>
              <a:ext cx="3843" cy="1105"/>
              <a:chOff x="1087" y="1282"/>
              <a:chExt cx="3843" cy="1105"/>
            </a:xfrm>
          </p:grpSpPr>
          <p:sp>
            <p:nvSpPr>
              <p:cNvPr id="20503" name="Arc 8"/>
              <p:cNvSpPr>
                <a:spLocks/>
              </p:cNvSpPr>
              <p:nvPr/>
            </p:nvSpPr>
            <p:spPr bwMode="auto">
              <a:xfrm rot="5400000" flipH="1" flipV="1">
                <a:off x="2453" y="-84"/>
                <a:ext cx="1105" cy="3837"/>
              </a:xfrm>
              <a:custGeom>
                <a:avLst/>
                <a:gdLst>
                  <a:gd name="T0" fmla="*/ 0 w 21600"/>
                  <a:gd name="T1" fmla="*/ 0 h 40494"/>
                  <a:gd name="T2" fmla="*/ 0 w 21600"/>
                  <a:gd name="T3" fmla="*/ 0 h 40494"/>
                  <a:gd name="T4" fmla="*/ 0 w 21600"/>
                  <a:gd name="T5" fmla="*/ 0 h 40494"/>
                  <a:gd name="T6" fmla="*/ 0 60000 65536"/>
                  <a:gd name="T7" fmla="*/ 0 60000 65536"/>
                  <a:gd name="T8" fmla="*/ 0 60000 65536"/>
                  <a:gd name="T9" fmla="*/ 0 w 21600"/>
                  <a:gd name="T10" fmla="*/ 0 h 40494"/>
                  <a:gd name="T11" fmla="*/ 21600 w 21600"/>
                  <a:gd name="T12" fmla="*/ 40494 h 40494"/>
                </a:gdLst>
                <a:ahLst/>
                <a:cxnLst>
                  <a:cxn ang="T6">
                    <a:pos x="T0" y="T1"/>
                  </a:cxn>
                  <a:cxn ang="T7">
                    <a:pos x="T2" y="T3"/>
                  </a:cxn>
                  <a:cxn ang="T8">
                    <a:pos x="T4" y="T5"/>
                  </a:cxn>
                </a:cxnLst>
                <a:rect l="T9" t="T10" r="T11" b="T12"/>
                <a:pathLst>
                  <a:path w="21600" h="40494" fill="none" extrusionOk="0">
                    <a:moveTo>
                      <a:pt x="7772" y="-1"/>
                    </a:moveTo>
                    <a:cubicBezTo>
                      <a:pt x="16104" y="3213"/>
                      <a:pt x="21600" y="11222"/>
                      <a:pt x="21600" y="20153"/>
                    </a:cubicBezTo>
                    <a:cubicBezTo>
                      <a:pt x="21600" y="29280"/>
                      <a:pt x="15862" y="37423"/>
                      <a:pt x="7266" y="40494"/>
                    </a:cubicBezTo>
                  </a:path>
                  <a:path w="21600" h="40494" stroke="0" extrusionOk="0">
                    <a:moveTo>
                      <a:pt x="7772" y="-1"/>
                    </a:moveTo>
                    <a:cubicBezTo>
                      <a:pt x="16104" y="3213"/>
                      <a:pt x="21600" y="11222"/>
                      <a:pt x="21600" y="20153"/>
                    </a:cubicBezTo>
                    <a:cubicBezTo>
                      <a:pt x="21600" y="29280"/>
                      <a:pt x="15862" y="37423"/>
                      <a:pt x="7266" y="40494"/>
                    </a:cubicBezTo>
                    <a:lnTo>
                      <a:pt x="0" y="20153"/>
                    </a:lnTo>
                    <a:lnTo>
                      <a:pt x="7772" y="-1"/>
                    </a:lnTo>
                    <a:close/>
                  </a:path>
                </a:pathLst>
              </a:custGeom>
              <a:noFill/>
              <a:ln w="57150">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504" name="Line 18"/>
              <p:cNvSpPr>
                <a:spLocks noChangeShapeType="1"/>
              </p:cNvSpPr>
              <p:nvPr/>
            </p:nvSpPr>
            <p:spPr bwMode="auto">
              <a:xfrm flipV="1">
                <a:off x="2302" y="1328"/>
                <a:ext cx="109" cy="19"/>
              </a:xfrm>
              <a:prstGeom prst="line">
                <a:avLst/>
              </a:prstGeom>
              <a:noFill/>
              <a:ln w="57150">
                <a:solidFill>
                  <a:srgbClr val="0066CC"/>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20505" name="Line 19"/>
              <p:cNvSpPr>
                <a:spLocks noChangeShapeType="1"/>
              </p:cNvSpPr>
              <p:nvPr/>
            </p:nvSpPr>
            <p:spPr bwMode="auto">
              <a:xfrm>
                <a:off x="3576" y="1327"/>
                <a:ext cx="107" cy="20"/>
              </a:xfrm>
              <a:prstGeom prst="line">
                <a:avLst/>
              </a:prstGeom>
              <a:noFill/>
              <a:ln w="57150">
                <a:solidFill>
                  <a:srgbClr val="0066CC"/>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20506" name="Line 20"/>
              <p:cNvSpPr>
                <a:spLocks noChangeShapeType="1"/>
              </p:cNvSpPr>
              <p:nvPr/>
            </p:nvSpPr>
            <p:spPr bwMode="auto">
              <a:xfrm>
                <a:off x="4887" y="1968"/>
                <a:ext cx="43" cy="78"/>
              </a:xfrm>
              <a:prstGeom prst="line">
                <a:avLst/>
              </a:prstGeom>
              <a:noFill/>
              <a:ln w="57150">
                <a:solidFill>
                  <a:srgbClr val="0066CC"/>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grpSp>
        <p:nvGrpSpPr>
          <p:cNvPr id="6" name="Group 45"/>
          <p:cNvGrpSpPr>
            <a:grpSpLocks/>
          </p:cNvGrpSpPr>
          <p:nvPr/>
        </p:nvGrpSpPr>
        <p:grpSpPr bwMode="auto">
          <a:xfrm>
            <a:off x="1344613" y="3240088"/>
            <a:ext cx="6904037" cy="2724150"/>
            <a:chOff x="847" y="1978"/>
            <a:chExt cx="4349" cy="1716"/>
          </a:xfrm>
        </p:grpSpPr>
        <p:sp>
          <p:nvSpPr>
            <p:cNvPr id="20495" name="Text Box 11"/>
            <p:cNvSpPr txBox="1">
              <a:spLocks noChangeArrowheads="1"/>
            </p:cNvSpPr>
            <p:nvPr/>
          </p:nvSpPr>
          <p:spPr bwMode="auto">
            <a:xfrm>
              <a:off x="2368" y="3415"/>
              <a:ext cx="1373" cy="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a:t>Expenditure ($)</a:t>
              </a:r>
            </a:p>
          </p:txBody>
        </p:sp>
        <p:grpSp>
          <p:nvGrpSpPr>
            <p:cNvPr id="20496" name="Group 40"/>
            <p:cNvGrpSpPr>
              <a:grpSpLocks/>
            </p:cNvGrpSpPr>
            <p:nvPr/>
          </p:nvGrpSpPr>
          <p:grpSpPr bwMode="auto">
            <a:xfrm>
              <a:off x="847" y="1978"/>
              <a:ext cx="4349" cy="1399"/>
              <a:chOff x="847" y="1978"/>
              <a:chExt cx="4349" cy="1399"/>
            </a:xfrm>
          </p:grpSpPr>
          <p:sp>
            <p:nvSpPr>
              <p:cNvPr id="20497" name="Arc 9"/>
              <p:cNvSpPr>
                <a:spLocks/>
              </p:cNvSpPr>
              <p:nvPr/>
            </p:nvSpPr>
            <p:spPr bwMode="auto">
              <a:xfrm rot="-5400000" flipH="1" flipV="1">
                <a:off x="2310" y="515"/>
                <a:ext cx="1399" cy="4325"/>
              </a:xfrm>
              <a:custGeom>
                <a:avLst/>
                <a:gdLst>
                  <a:gd name="T0" fmla="*/ 0 w 21600"/>
                  <a:gd name="T1" fmla="*/ 0 h 40494"/>
                  <a:gd name="T2" fmla="*/ 0 w 21600"/>
                  <a:gd name="T3" fmla="*/ 0 h 40494"/>
                  <a:gd name="T4" fmla="*/ 0 w 21600"/>
                  <a:gd name="T5" fmla="*/ 0 h 40494"/>
                  <a:gd name="T6" fmla="*/ 0 60000 65536"/>
                  <a:gd name="T7" fmla="*/ 0 60000 65536"/>
                  <a:gd name="T8" fmla="*/ 0 60000 65536"/>
                  <a:gd name="T9" fmla="*/ 0 w 21600"/>
                  <a:gd name="T10" fmla="*/ 0 h 40494"/>
                  <a:gd name="T11" fmla="*/ 21600 w 21600"/>
                  <a:gd name="T12" fmla="*/ 40494 h 40494"/>
                </a:gdLst>
                <a:ahLst/>
                <a:cxnLst>
                  <a:cxn ang="T6">
                    <a:pos x="T0" y="T1"/>
                  </a:cxn>
                  <a:cxn ang="T7">
                    <a:pos x="T2" y="T3"/>
                  </a:cxn>
                  <a:cxn ang="T8">
                    <a:pos x="T4" y="T5"/>
                  </a:cxn>
                </a:cxnLst>
                <a:rect l="T9" t="T10" r="T11" b="T12"/>
                <a:pathLst>
                  <a:path w="21600" h="40494" fill="none" extrusionOk="0">
                    <a:moveTo>
                      <a:pt x="7772" y="-1"/>
                    </a:moveTo>
                    <a:cubicBezTo>
                      <a:pt x="16104" y="3213"/>
                      <a:pt x="21600" y="11222"/>
                      <a:pt x="21600" y="20153"/>
                    </a:cubicBezTo>
                    <a:cubicBezTo>
                      <a:pt x="21600" y="29280"/>
                      <a:pt x="15862" y="37423"/>
                      <a:pt x="7266" y="40494"/>
                    </a:cubicBezTo>
                  </a:path>
                  <a:path w="21600" h="40494" stroke="0" extrusionOk="0">
                    <a:moveTo>
                      <a:pt x="7772" y="-1"/>
                    </a:moveTo>
                    <a:cubicBezTo>
                      <a:pt x="16104" y="3213"/>
                      <a:pt x="21600" y="11222"/>
                      <a:pt x="21600" y="20153"/>
                    </a:cubicBezTo>
                    <a:cubicBezTo>
                      <a:pt x="21600" y="29280"/>
                      <a:pt x="15862" y="37423"/>
                      <a:pt x="7266" y="40494"/>
                    </a:cubicBezTo>
                    <a:lnTo>
                      <a:pt x="0" y="20153"/>
                    </a:lnTo>
                    <a:lnTo>
                      <a:pt x="7772" y="-1"/>
                    </a:lnTo>
                    <a:close/>
                  </a:path>
                </a:pathLst>
              </a:custGeom>
              <a:noFill/>
              <a:ln w="57150">
                <a:solidFill>
                  <a:srgbClr val="33CC33"/>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498" name="Line 21"/>
              <p:cNvSpPr>
                <a:spLocks noChangeShapeType="1"/>
              </p:cNvSpPr>
              <p:nvPr/>
            </p:nvSpPr>
            <p:spPr bwMode="auto">
              <a:xfrm flipV="1">
                <a:off x="5159" y="2405"/>
                <a:ext cx="37" cy="93"/>
              </a:xfrm>
              <a:prstGeom prst="line">
                <a:avLst/>
              </a:prstGeom>
              <a:noFill/>
              <a:ln w="57150">
                <a:solidFill>
                  <a:srgbClr val="33CC33"/>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20499" name="Line 22"/>
              <p:cNvSpPr>
                <a:spLocks noChangeShapeType="1"/>
              </p:cNvSpPr>
              <p:nvPr/>
            </p:nvSpPr>
            <p:spPr bwMode="auto">
              <a:xfrm>
                <a:off x="2072" y="3255"/>
                <a:ext cx="118" cy="28"/>
              </a:xfrm>
              <a:prstGeom prst="line">
                <a:avLst/>
              </a:prstGeom>
              <a:noFill/>
              <a:ln w="57150">
                <a:solidFill>
                  <a:srgbClr val="33CC33"/>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20500" name="Line 23"/>
              <p:cNvSpPr>
                <a:spLocks noChangeShapeType="1"/>
              </p:cNvSpPr>
              <p:nvPr/>
            </p:nvSpPr>
            <p:spPr bwMode="auto">
              <a:xfrm flipV="1">
                <a:off x="3881" y="3248"/>
                <a:ext cx="106" cy="25"/>
              </a:xfrm>
              <a:prstGeom prst="line">
                <a:avLst/>
              </a:prstGeom>
              <a:noFill/>
              <a:ln w="57150">
                <a:solidFill>
                  <a:srgbClr val="33CC33"/>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grpSp>
        <p:nvGrpSpPr>
          <p:cNvPr id="8" name="Group 42"/>
          <p:cNvGrpSpPr>
            <a:grpSpLocks/>
          </p:cNvGrpSpPr>
          <p:nvPr/>
        </p:nvGrpSpPr>
        <p:grpSpPr bwMode="auto">
          <a:xfrm>
            <a:off x="1316038" y="1320800"/>
            <a:ext cx="6889750" cy="2724150"/>
            <a:chOff x="829" y="769"/>
            <a:chExt cx="4340" cy="1716"/>
          </a:xfrm>
        </p:grpSpPr>
        <p:sp>
          <p:nvSpPr>
            <p:cNvPr id="20489" name="Text Box 13"/>
            <p:cNvSpPr txBox="1">
              <a:spLocks noChangeArrowheads="1"/>
            </p:cNvSpPr>
            <p:nvPr/>
          </p:nvSpPr>
          <p:spPr bwMode="auto">
            <a:xfrm>
              <a:off x="2509" y="769"/>
              <a:ext cx="1099" cy="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300" i="1"/>
                <a:t>Income ($)</a:t>
              </a:r>
            </a:p>
          </p:txBody>
        </p:sp>
        <p:grpSp>
          <p:nvGrpSpPr>
            <p:cNvPr id="20490" name="Group 41"/>
            <p:cNvGrpSpPr>
              <a:grpSpLocks/>
            </p:cNvGrpSpPr>
            <p:nvPr/>
          </p:nvGrpSpPr>
          <p:grpSpPr bwMode="auto">
            <a:xfrm>
              <a:off x="829" y="1086"/>
              <a:ext cx="4340" cy="1399"/>
              <a:chOff x="829" y="1086"/>
              <a:chExt cx="4340" cy="1399"/>
            </a:xfrm>
          </p:grpSpPr>
          <p:sp>
            <p:nvSpPr>
              <p:cNvPr id="20491" name="Arc 6"/>
              <p:cNvSpPr>
                <a:spLocks/>
              </p:cNvSpPr>
              <p:nvPr/>
            </p:nvSpPr>
            <p:spPr bwMode="auto">
              <a:xfrm rot="5400000" flipH="1" flipV="1">
                <a:off x="2307" y="-377"/>
                <a:ext cx="1399" cy="4325"/>
              </a:xfrm>
              <a:custGeom>
                <a:avLst/>
                <a:gdLst>
                  <a:gd name="T0" fmla="*/ 0 w 21600"/>
                  <a:gd name="T1" fmla="*/ 0 h 40494"/>
                  <a:gd name="T2" fmla="*/ 0 w 21600"/>
                  <a:gd name="T3" fmla="*/ 0 h 40494"/>
                  <a:gd name="T4" fmla="*/ 0 w 21600"/>
                  <a:gd name="T5" fmla="*/ 0 h 40494"/>
                  <a:gd name="T6" fmla="*/ 0 60000 65536"/>
                  <a:gd name="T7" fmla="*/ 0 60000 65536"/>
                  <a:gd name="T8" fmla="*/ 0 60000 65536"/>
                  <a:gd name="T9" fmla="*/ 0 w 21600"/>
                  <a:gd name="T10" fmla="*/ 0 h 40494"/>
                  <a:gd name="T11" fmla="*/ 21600 w 21600"/>
                  <a:gd name="T12" fmla="*/ 40494 h 40494"/>
                </a:gdLst>
                <a:ahLst/>
                <a:cxnLst>
                  <a:cxn ang="T6">
                    <a:pos x="T0" y="T1"/>
                  </a:cxn>
                  <a:cxn ang="T7">
                    <a:pos x="T2" y="T3"/>
                  </a:cxn>
                  <a:cxn ang="T8">
                    <a:pos x="T4" y="T5"/>
                  </a:cxn>
                </a:cxnLst>
                <a:rect l="T9" t="T10" r="T11" b="T12"/>
                <a:pathLst>
                  <a:path w="21600" h="40494" fill="none" extrusionOk="0">
                    <a:moveTo>
                      <a:pt x="7772" y="-1"/>
                    </a:moveTo>
                    <a:cubicBezTo>
                      <a:pt x="16104" y="3213"/>
                      <a:pt x="21600" y="11222"/>
                      <a:pt x="21600" y="20153"/>
                    </a:cubicBezTo>
                    <a:cubicBezTo>
                      <a:pt x="21600" y="29280"/>
                      <a:pt x="15862" y="37423"/>
                      <a:pt x="7266" y="40494"/>
                    </a:cubicBezTo>
                  </a:path>
                  <a:path w="21600" h="40494" stroke="0" extrusionOk="0">
                    <a:moveTo>
                      <a:pt x="7772" y="-1"/>
                    </a:moveTo>
                    <a:cubicBezTo>
                      <a:pt x="16104" y="3213"/>
                      <a:pt x="21600" y="11222"/>
                      <a:pt x="21600" y="20153"/>
                    </a:cubicBezTo>
                    <a:cubicBezTo>
                      <a:pt x="21600" y="29280"/>
                      <a:pt x="15862" y="37423"/>
                      <a:pt x="7266" y="40494"/>
                    </a:cubicBezTo>
                    <a:lnTo>
                      <a:pt x="0" y="20153"/>
                    </a:lnTo>
                    <a:lnTo>
                      <a:pt x="7772" y="-1"/>
                    </a:lnTo>
                    <a:close/>
                  </a:path>
                </a:pathLst>
              </a:custGeom>
              <a:noFill/>
              <a:ln w="57150">
                <a:solidFill>
                  <a:srgbClr val="33CC33"/>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0492" name="Line 24"/>
              <p:cNvSpPr>
                <a:spLocks noChangeShapeType="1"/>
              </p:cNvSpPr>
              <p:nvPr/>
            </p:nvSpPr>
            <p:spPr bwMode="auto">
              <a:xfrm rot="10800000">
                <a:off x="3860" y="1187"/>
                <a:ext cx="106" cy="27"/>
              </a:xfrm>
              <a:prstGeom prst="line">
                <a:avLst/>
              </a:prstGeom>
              <a:noFill/>
              <a:ln w="57150">
                <a:solidFill>
                  <a:srgbClr val="33CC33"/>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20493" name="Line 25"/>
              <p:cNvSpPr>
                <a:spLocks noChangeShapeType="1"/>
              </p:cNvSpPr>
              <p:nvPr/>
            </p:nvSpPr>
            <p:spPr bwMode="auto">
              <a:xfrm rot="10800000" flipV="1">
                <a:off x="2047" y="1188"/>
                <a:ext cx="104" cy="20"/>
              </a:xfrm>
              <a:prstGeom prst="line">
                <a:avLst/>
              </a:prstGeom>
              <a:noFill/>
              <a:ln w="57150">
                <a:solidFill>
                  <a:srgbClr val="33CC33"/>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sp>
            <p:nvSpPr>
              <p:cNvPr id="20494" name="Line 26"/>
              <p:cNvSpPr>
                <a:spLocks noChangeShapeType="1"/>
              </p:cNvSpPr>
              <p:nvPr/>
            </p:nvSpPr>
            <p:spPr bwMode="auto">
              <a:xfrm rot="10800000" flipV="1">
                <a:off x="829" y="1924"/>
                <a:ext cx="52" cy="105"/>
              </a:xfrm>
              <a:prstGeom prst="line">
                <a:avLst/>
              </a:prstGeom>
              <a:noFill/>
              <a:ln w="57150">
                <a:solidFill>
                  <a:srgbClr val="33CC33"/>
                </a:solidFill>
                <a:round/>
                <a:headEnd/>
                <a:tailEnd type="triangle" w="lg" len="med"/>
              </a:ln>
              <a:extLst>
                <a:ext uri="{909E8E84-426E-40dd-AFC4-6F175D3DCCD1}">
                  <a14:hiddenFill xmlns:a14="http://schemas.microsoft.com/office/drawing/2010/main" xmlns="">
                    <a:noFill/>
                  </a14:hiddenFill>
                </a:ext>
              </a:extLst>
            </p:spPr>
            <p:txBody>
              <a:bodyPr/>
              <a:lstStyle/>
              <a:p>
                <a:endParaRPr lang="en-US"/>
              </a:p>
            </p:txBody>
          </p:sp>
        </p:grpSp>
      </p:grpSp>
    </p:spTree>
    <p:extLst>
      <p:ext uri="{BB962C8B-B14F-4D97-AF65-F5344CB8AC3E}">
        <p14:creationId xmlns:p14="http://schemas.microsoft.com/office/powerpoint/2010/main" val="293371545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fade">
                                      <p:cBhvr>
                                        <p:cTn id="7" dur="500"/>
                                        <p:tgtEl>
                                          <p:spTgt spid="307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5"/>
                                        </p:tgtEl>
                                        <p:attrNameLst>
                                          <p:attrName>style.visibility</p:attrName>
                                        </p:attrNameLst>
                                      </p:cBhvr>
                                      <p:to>
                                        <p:strVal val="visible"/>
                                      </p:to>
                                    </p:set>
                                    <p:animEffect transition="in" filter="fade">
                                      <p:cBhvr>
                                        <p:cTn id="10" dur="500"/>
                                        <p:tgtEl>
                                          <p:spTgt spid="3072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right)">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p:bldP spid="307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dirty="0"/>
              <a:t>Consumer price index (CPI)</a:t>
            </a:r>
          </a:p>
        </p:txBody>
      </p:sp>
      <p:sp>
        <p:nvSpPr>
          <p:cNvPr id="56323" name="Rectangle 5"/>
          <p:cNvSpPr>
            <a:spLocks noGrp="1" noChangeArrowheads="1"/>
          </p:cNvSpPr>
          <p:nvPr>
            <p:ph type="body" idx="1"/>
          </p:nvPr>
        </p:nvSpPr>
        <p:spPr>
          <a:xfrm>
            <a:off x="457200" y="1470025"/>
            <a:ext cx="8229600" cy="4989513"/>
          </a:xfrm>
        </p:spPr>
        <p:txBody>
          <a:bodyPr/>
          <a:lstStyle/>
          <a:p>
            <a:pPr eaLnBrk="1" hangingPunct="1"/>
            <a:r>
              <a:rPr lang="en-US" dirty="0"/>
              <a:t>A measure of the overall level of prices </a:t>
            </a:r>
          </a:p>
          <a:p>
            <a:pPr eaLnBrk="1" hangingPunct="1"/>
            <a:r>
              <a:rPr lang="en-US" dirty="0"/>
              <a:t>Published by the Bureau of Labor Statistics (BLS) </a:t>
            </a:r>
          </a:p>
          <a:p>
            <a:pPr eaLnBrk="1" hangingPunct="1"/>
            <a:r>
              <a:rPr lang="en-US" dirty="0"/>
              <a:t>Uses: </a:t>
            </a:r>
          </a:p>
          <a:p>
            <a:pPr lvl="1" eaLnBrk="1" hangingPunct="1">
              <a:spcBef>
                <a:spcPct val="35000"/>
              </a:spcBef>
            </a:pPr>
            <a:r>
              <a:rPr lang="en-US" dirty="0"/>
              <a:t>tracks changes in the typical household’s </a:t>
            </a:r>
            <a:br>
              <a:rPr lang="en-US" dirty="0"/>
            </a:br>
            <a:r>
              <a:rPr lang="en-US" dirty="0"/>
              <a:t>cost of living</a:t>
            </a:r>
          </a:p>
          <a:p>
            <a:pPr lvl="1" eaLnBrk="1" hangingPunct="1">
              <a:spcBef>
                <a:spcPct val="35000"/>
              </a:spcBef>
            </a:pPr>
            <a:r>
              <a:rPr lang="en-US" dirty="0"/>
              <a:t>adjusts many contracts for inflation (“COLAs”)</a:t>
            </a:r>
          </a:p>
          <a:p>
            <a:pPr lvl="1" eaLnBrk="1" hangingPunct="1">
              <a:spcBef>
                <a:spcPct val="35000"/>
              </a:spcBef>
            </a:pPr>
            <a:r>
              <a:rPr lang="en-US" dirty="0"/>
              <a:t>allows comparisons of dollar amounts over time</a:t>
            </a:r>
          </a:p>
        </p:txBody>
      </p:sp>
    </p:spTree>
    <p:extLst>
      <p:ext uri="{BB962C8B-B14F-4D97-AF65-F5344CB8AC3E}">
        <p14:creationId xmlns:p14="http://schemas.microsoft.com/office/powerpoint/2010/main" val="2021911754"/>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How the BLS constructs the CPI</a:t>
            </a:r>
          </a:p>
        </p:txBody>
      </p:sp>
      <p:sp>
        <p:nvSpPr>
          <p:cNvPr id="57347" name="Rectangle 3"/>
          <p:cNvSpPr>
            <a:spLocks noGrp="1" noChangeArrowheads="1"/>
          </p:cNvSpPr>
          <p:nvPr>
            <p:ph type="body" idx="1"/>
          </p:nvPr>
        </p:nvSpPr>
        <p:spPr/>
        <p:txBody>
          <a:bodyPr/>
          <a:lstStyle/>
          <a:p>
            <a:pPr marL="514350" indent="-514350">
              <a:buFont typeface="Wingdings" pitchFamily="2" charset="2"/>
              <a:buNone/>
            </a:pPr>
            <a:r>
              <a:rPr lang="en-US" sz="2600" b="1" dirty="0">
                <a:solidFill>
                  <a:srgbClr val="996633"/>
                </a:solidFill>
              </a:rPr>
              <a:t>1</a:t>
            </a:r>
            <a:r>
              <a:rPr lang="en-US" sz="2600" dirty="0"/>
              <a:t>.	</a:t>
            </a:r>
            <a:r>
              <a:rPr lang="en-US" dirty="0"/>
              <a:t>Survey consumers to determine composition of the typical consumer’s “basket” of goods</a:t>
            </a:r>
          </a:p>
          <a:p>
            <a:pPr marL="514350" indent="-514350">
              <a:buFont typeface="Wingdings" pitchFamily="2" charset="2"/>
              <a:buNone/>
            </a:pPr>
            <a:r>
              <a:rPr lang="en-US" sz="2600" b="1" dirty="0">
                <a:solidFill>
                  <a:srgbClr val="996633"/>
                </a:solidFill>
              </a:rPr>
              <a:t>2</a:t>
            </a:r>
            <a:r>
              <a:rPr lang="en-US" sz="2600" dirty="0">
                <a:solidFill>
                  <a:srgbClr val="000000"/>
                </a:solidFill>
              </a:rPr>
              <a:t>.	</a:t>
            </a:r>
            <a:r>
              <a:rPr lang="en-US" dirty="0"/>
              <a:t>Every month, collect data on prices of all items in the basket; compute cost of basket</a:t>
            </a:r>
          </a:p>
          <a:p>
            <a:pPr marL="514350" indent="-514350">
              <a:buFont typeface="Wingdings" pitchFamily="2" charset="2"/>
              <a:buNone/>
            </a:pPr>
            <a:r>
              <a:rPr lang="en-US" sz="2600" b="1" dirty="0">
                <a:solidFill>
                  <a:srgbClr val="996633"/>
                </a:solidFill>
              </a:rPr>
              <a:t>3</a:t>
            </a:r>
            <a:r>
              <a:rPr lang="en-US" sz="2600" dirty="0">
                <a:solidFill>
                  <a:srgbClr val="000000"/>
                </a:solidFill>
              </a:rPr>
              <a:t>.	</a:t>
            </a:r>
            <a:r>
              <a:rPr lang="en-US" dirty="0"/>
              <a:t>CPI in any month equals</a:t>
            </a:r>
          </a:p>
        </p:txBody>
      </p:sp>
      <p:graphicFrame>
        <p:nvGraphicFramePr>
          <p:cNvPr id="108548" name="Object 2"/>
          <p:cNvGraphicFramePr>
            <a:graphicFrameLocks noChangeAspect="1"/>
          </p:cNvGraphicFramePr>
          <p:nvPr/>
        </p:nvGraphicFramePr>
        <p:xfrm>
          <a:off x="1470025" y="4284663"/>
          <a:ext cx="5853113" cy="1025525"/>
        </p:xfrm>
        <a:graphic>
          <a:graphicData uri="http://schemas.openxmlformats.org/presentationml/2006/ole">
            <mc:AlternateContent xmlns:mc="http://schemas.openxmlformats.org/markup-compatibility/2006">
              <mc:Choice xmlns:v="urn:schemas-microsoft-com:vml" Requires="v">
                <p:oleObj spid="_x0000_s3074" name="Equation" r:id="rId4" imgW="2425700" imgH="431800" progId="Equation.DSMT4">
                  <p:embed/>
                </p:oleObj>
              </mc:Choice>
              <mc:Fallback>
                <p:oleObj name="Equation" r:id="rId4" imgW="2425700" imgH="431800" progId="Equation.DSMT4">
                  <p:embed/>
                  <p:pic>
                    <p:nvPicPr>
                      <p:cNvPr id="10854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0025" y="4284663"/>
                        <a:ext cx="5853113" cy="1025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181899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wipe(left)">
                                      <p:cBhvr>
                                        <p:cTn id="7"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Compute the CPI</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41</a:t>
            </a:fld>
            <a:endParaRPr lang="en-US" sz="1600" dirty="0">
              <a:solidFill>
                <a:srgbClr val="006666"/>
              </a:solidFill>
              <a:cs typeface="Arial"/>
            </a:endParaRPr>
          </a:p>
        </p:txBody>
      </p:sp>
      <p:sp>
        <p:nvSpPr>
          <p:cNvPr id="6" name="Rectangle 3"/>
          <p:cNvSpPr txBox="1">
            <a:spLocks noChangeArrowheads="1"/>
          </p:cNvSpPr>
          <p:nvPr/>
        </p:nvSpPr>
        <p:spPr>
          <a:xfrm>
            <a:off x="638238" y="1561150"/>
            <a:ext cx="7969250" cy="584200"/>
          </a:xfrm>
          <a:prstGeom prst="rect">
            <a:avLst/>
          </a:prstGeom>
        </p:spPr>
        <p:txBody>
          <a:bodyPr/>
          <a:lstStyle/>
          <a:p>
            <a:pPr>
              <a:lnSpc>
                <a:spcPct val="105000"/>
              </a:lnSpc>
              <a:spcBef>
                <a:spcPct val="45000"/>
              </a:spcBef>
              <a:buClr>
                <a:srgbClr val="CC6600"/>
              </a:buClr>
              <a:buSzPct val="120000"/>
              <a:buFont typeface="Wingdings" pitchFamily="2" charset="2"/>
              <a:buNone/>
              <a:defRPr/>
            </a:pPr>
            <a:r>
              <a:rPr lang="en-US" sz="2700" kern="0" dirty="0">
                <a:latin typeface="+mn-lt"/>
                <a:cs typeface="+mn-cs"/>
              </a:rPr>
              <a:t>Basket: 20 pizzas, 10 compact discs</a:t>
            </a:r>
          </a:p>
        </p:txBody>
      </p:sp>
      <p:sp>
        <p:nvSpPr>
          <p:cNvPr id="7" name="Rectangle 4"/>
          <p:cNvSpPr>
            <a:spLocks noChangeArrowheads="1"/>
          </p:cNvSpPr>
          <p:nvPr/>
        </p:nvSpPr>
        <p:spPr bwMode="auto">
          <a:xfrm>
            <a:off x="685155" y="2421351"/>
            <a:ext cx="3657600" cy="3122613"/>
          </a:xfrm>
          <a:prstGeom prst="rect">
            <a:avLst/>
          </a:prstGeom>
          <a:noFill/>
          <a:ln w="9525">
            <a:solidFill>
              <a:srgbClr val="006699"/>
            </a:solidFill>
            <a:miter lim="800000"/>
            <a:headEnd/>
            <a:tailEnd/>
          </a:ln>
        </p:spPr>
        <p:txBody>
          <a:bodyPr/>
          <a:lstStyle/>
          <a:p>
            <a:pPr eaLnBrk="0" hangingPunct="0">
              <a:spcBef>
                <a:spcPct val="20000"/>
              </a:spcBef>
              <a:buClr>
                <a:schemeClr val="accent2"/>
              </a:buClr>
              <a:buFont typeface="Monotype Sorts" pitchFamily="2" charset="2"/>
              <a:buNone/>
              <a:tabLst>
                <a:tab pos="1436688" algn="l"/>
                <a:tab pos="2744788" algn="l"/>
              </a:tabLst>
            </a:pPr>
            <a:r>
              <a:rPr kumimoji="1" lang="en-US" sz="2700" dirty="0"/>
              <a:t>Prices:</a:t>
            </a:r>
          </a:p>
          <a:p>
            <a:pPr eaLnBrk="0" hangingPunct="0">
              <a:spcBef>
                <a:spcPct val="20000"/>
              </a:spcBef>
              <a:buClr>
                <a:schemeClr val="accent2"/>
              </a:buClr>
              <a:buFont typeface="Monotype Sorts" pitchFamily="2" charset="2"/>
              <a:buNone/>
              <a:tabLst>
                <a:tab pos="1436688" algn="l"/>
                <a:tab pos="2744788" algn="l"/>
              </a:tabLst>
            </a:pPr>
            <a:r>
              <a:rPr kumimoji="1" lang="en-US" sz="2700" dirty="0"/>
              <a:t>	pizza	CDs</a:t>
            </a:r>
          </a:p>
          <a:p>
            <a:pPr eaLnBrk="0" hangingPunct="0">
              <a:spcBef>
                <a:spcPct val="20000"/>
              </a:spcBef>
              <a:buClr>
                <a:schemeClr val="accent2"/>
              </a:buClr>
              <a:buFont typeface="Monotype Sorts" pitchFamily="2" charset="2"/>
              <a:buNone/>
              <a:tabLst>
                <a:tab pos="1436688" algn="l"/>
                <a:tab pos="2744788" algn="l"/>
              </a:tabLst>
            </a:pPr>
            <a:r>
              <a:rPr kumimoji="1" lang="en-US" sz="2700" dirty="0"/>
              <a:t>2012	$10	$15</a:t>
            </a:r>
          </a:p>
          <a:p>
            <a:pPr eaLnBrk="0" hangingPunct="0">
              <a:spcBef>
                <a:spcPct val="20000"/>
              </a:spcBef>
              <a:buClr>
                <a:schemeClr val="accent2"/>
              </a:buClr>
              <a:buFont typeface="Monotype Sorts" pitchFamily="2" charset="2"/>
              <a:buNone/>
              <a:tabLst>
                <a:tab pos="1436688" algn="l"/>
                <a:tab pos="2744788" algn="l"/>
              </a:tabLst>
            </a:pPr>
            <a:r>
              <a:rPr kumimoji="1" lang="en-US" sz="2700" dirty="0"/>
              <a:t>2013	 11	 15</a:t>
            </a:r>
          </a:p>
          <a:p>
            <a:pPr eaLnBrk="0" hangingPunct="0">
              <a:spcBef>
                <a:spcPct val="20000"/>
              </a:spcBef>
              <a:buClr>
                <a:schemeClr val="accent2"/>
              </a:buClr>
              <a:buFont typeface="Monotype Sorts" pitchFamily="2" charset="2"/>
              <a:buNone/>
              <a:tabLst>
                <a:tab pos="1436688" algn="l"/>
                <a:tab pos="2744788" algn="l"/>
              </a:tabLst>
            </a:pPr>
            <a:r>
              <a:rPr kumimoji="1" lang="en-US" sz="2700" dirty="0"/>
              <a:t>2014	 12	 16</a:t>
            </a:r>
          </a:p>
          <a:p>
            <a:pPr eaLnBrk="0" hangingPunct="0">
              <a:spcBef>
                <a:spcPct val="20000"/>
              </a:spcBef>
              <a:buClr>
                <a:schemeClr val="accent2"/>
              </a:buClr>
              <a:buFont typeface="Monotype Sorts" pitchFamily="2" charset="2"/>
              <a:buNone/>
              <a:tabLst>
                <a:tab pos="1436688" algn="l"/>
                <a:tab pos="2744788" algn="l"/>
              </a:tabLst>
            </a:pPr>
            <a:r>
              <a:rPr kumimoji="1" lang="en-US" sz="2700" dirty="0"/>
              <a:t>2015	 13	 15</a:t>
            </a:r>
          </a:p>
        </p:txBody>
      </p:sp>
      <p:sp>
        <p:nvSpPr>
          <p:cNvPr id="8" name="Rectangle 5"/>
          <p:cNvSpPr>
            <a:spLocks noChangeArrowheads="1"/>
          </p:cNvSpPr>
          <p:nvPr/>
        </p:nvSpPr>
        <p:spPr bwMode="auto">
          <a:xfrm>
            <a:off x="4735513" y="2354263"/>
            <a:ext cx="4114800" cy="381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290513" indent="-290513" eaLnBrk="0" hangingPunct="0">
              <a:lnSpc>
                <a:spcPct val="105000"/>
              </a:lnSpc>
              <a:spcBef>
                <a:spcPct val="20000"/>
              </a:spcBef>
              <a:buClr>
                <a:schemeClr val="accent2"/>
              </a:buClr>
              <a:buFont typeface="Monotype Sorts" pitchFamily="2" charset="2"/>
              <a:buNone/>
            </a:pPr>
            <a:r>
              <a:rPr kumimoji="1" lang="en-US" sz="2700" dirty="0">
                <a:solidFill>
                  <a:srgbClr val="000000"/>
                </a:solidFill>
              </a:rPr>
              <a:t>For each year, compute:</a:t>
            </a:r>
          </a:p>
          <a:p>
            <a:pPr marL="290513" indent="-290513" eaLnBrk="0" hangingPunct="0">
              <a:lnSpc>
                <a:spcPct val="105000"/>
              </a:lnSpc>
              <a:spcBef>
                <a:spcPct val="20000"/>
              </a:spcBef>
              <a:buClr>
                <a:srgbClr val="006699"/>
              </a:buClr>
              <a:buFont typeface="Wingdings" pitchFamily="2" charset="2"/>
              <a:buChar char="§"/>
            </a:pPr>
            <a:r>
              <a:rPr kumimoji="1" lang="en-US" sz="2700" dirty="0">
                <a:solidFill>
                  <a:srgbClr val="000000"/>
                </a:solidFill>
              </a:rPr>
              <a:t>the cost of the basket</a:t>
            </a:r>
          </a:p>
          <a:p>
            <a:pPr marL="290513" indent="-290513" eaLnBrk="0" hangingPunct="0">
              <a:lnSpc>
                <a:spcPct val="105000"/>
              </a:lnSpc>
              <a:spcBef>
                <a:spcPct val="20000"/>
              </a:spcBef>
              <a:buClr>
                <a:srgbClr val="006699"/>
              </a:buClr>
              <a:buFont typeface="Wingdings" pitchFamily="2" charset="2"/>
              <a:buChar char="§"/>
            </a:pPr>
            <a:r>
              <a:rPr kumimoji="1" lang="en-US" sz="2700" dirty="0">
                <a:solidFill>
                  <a:srgbClr val="000000"/>
                </a:solidFill>
              </a:rPr>
              <a:t>the CPI (use 2012 as the base year)</a:t>
            </a:r>
          </a:p>
          <a:p>
            <a:pPr marL="290513" indent="-290513" eaLnBrk="0" hangingPunct="0">
              <a:lnSpc>
                <a:spcPct val="105000"/>
              </a:lnSpc>
              <a:spcBef>
                <a:spcPct val="20000"/>
              </a:spcBef>
              <a:buClr>
                <a:srgbClr val="006699"/>
              </a:buClr>
              <a:buFont typeface="Wingdings" pitchFamily="2" charset="2"/>
              <a:buChar char="§"/>
            </a:pPr>
            <a:r>
              <a:rPr kumimoji="1" lang="en-US" sz="2700" dirty="0">
                <a:solidFill>
                  <a:srgbClr val="000000"/>
                </a:solidFill>
              </a:rPr>
              <a:t>the inflation rate from the preceding year</a:t>
            </a:r>
          </a:p>
        </p:txBody>
      </p:sp>
    </p:spTree>
    <p:extLst>
      <p:ext uri="{BB962C8B-B14F-4D97-AF65-F5344CB8AC3E}">
        <p14:creationId xmlns:p14="http://schemas.microsoft.com/office/powerpoint/2010/main" val="35142112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left)">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wipe(left)">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wipe(left)">
                                      <p:cBhvr>
                                        <p:cTn id="3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7" grpId="0" animBg="1"/>
      <p:bldP spid="8"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42</a:t>
            </a:fld>
            <a:endParaRPr lang="en-US" sz="1600" dirty="0">
              <a:solidFill>
                <a:srgbClr val="006666"/>
              </a:solidFill>
              <a:cs typeface="Arial"/>
            </a:endParaRPr>
          </a:p>
        </p:txBody>
      </p:sp>
      <p:sp>
        <p:nvSpPr>
          <p:cNvPr id="6" name="Rectangle 2"/>
          <p:cNvSpPr txBox="1">
            <a:spLocks noChangeArrowheads="1"/>
          </p:cNvSpPr>
          <p:nvPr/>
        </p:nvSpPr>
        <p:spPr>
          <a:xfrm>
            <a:off x="1111825" y="1622938"/>
            <a:ext cx="7553325" cy="3989387"/>
          </a:xfrm>
          <a:prstGeom prst="rect">
            <a:avLst/>
          </a:prstGeom>
        </p:spPr>
        <p:txBody>
          <a:bodyPr/>
          <a:lstStyle/>
          <a:p>
            <a:pPr>
              <a:lnSpc>
                <a:spcPct val="105000"/>
              </a:lnSpc>
              <a:buClr>
                <a:srgbClr val="CC6600"/>
              </a:buClr>
              <a:buSzPct val="120000"/>
              <a:buFont typeface="Wingdings" pitchFamily="2" charset="2"/>
              <a:buNone/>
              <a:tabLst>
                <a:tab pos="1662113" algn="l"/>
                <a:tab pos="3422650" algn="l"/>
                <a:tab pos="5375275" algn="l"/>
              </a:tabLst>
              <a:defRPr/>
            </a:pPr>
            <a:r>
              <a:rPr lang="en-US" sz="2800" kern="0" dirty="0">
                <a:latin typeface="+mn-lt"/>
                <a:cs typeface="+mn-cs"/>
              </a:rPr>
              <a:t>	Cost of 		Inflation</a:t>
            </a:r>
          </a:p>
          <a:p>
            <a:pPr>
              <a:lnSpc>
                <a:spcPct val="105000"/>
              </a:lnSpc>
              <a:buClr>
                <a:srgbClr val="CC6600"/>
              </a:buClr>
              <a:buSzPct val="120000"/>
              <a:buFont typeface="Wingdings" pitchFamily="2" charset="2"/>
              <a:buNone/>
              <a:tabLst>
                <a:tab pos="1662113" algn="l"/>
                <a:tab pos="3422650" algn="l"/>
                <a:tab pos="5375275" algn="l"/>
              </a:tabLst>
              <a:defRPr/>
            </a:pPr>
            <a:r>
              <a:rPr lang="en-US" sz="2800" kern="0" dirty="0">
                <a:latin typeface="+mn-lt"/>
                <a:cs typeface="+mn-cs"/>
              </a:rPr>
              <a:t>	basket	 CPI	rate</a:t>
            </a:r>
          </a:p>
          <a:p>
            <a:pPr>
              <a:lnSpc>
                <a:spcPct val="105000"/>
              </a:lnSpc>
              <a:spcBef>
                <a:spcPct val="45000"/>
              </a:spcBef>
              <a:buClr>
                <a:srgbClr val="CC6600"/>
              </a:buClr>
              <a:buSzPct val="120000"/>
              <a:buFont typeface="Wingdings" pitchFamily="2" charset="2"/>
              <a:buNone/>
              <a:tabLst>
                <a:tab pos="1662113" algn="l"/>
                <a:tab pos="3422650" algn="l"/>
                <a:tab pos="5375275" algn="l"/>
              </a:tabLst>
              <a:defRPr/>
            </a:pPr>
            <a:r>
              <a:rPr lang="en-US" sz="2800" kern="0" dirty="0">
                <a:latin typeface="+mn-lt"/>
                <a:cs typeface="+mn-cs"/>
              </a:rPr>
              <a:t>2012	$350	100.0	</a:t>
            </a:r>
            <a:r>
              <a:rPr lang="en-US" sz="2800" i="1" kern="0" dirty="0" err="1">
                <a:latin typeface="+mn-lt"/>
                <a:cs typeface="+mn-cs"/>
              </a:rPr>
              <a:t>n.a</a:t>
            </a:r>
            <a:r>
              <a:rPr lang="en-US" sz="2800" i="1" kern="0" dirty="0">
                <a:latin typeface="+mn-lt"/>
                <a:cs typeface="+mn-cs"/>
              </a:rPr>
              <a:t>.</a:t>
            </a:r>
          </a:p>
          <a:p>
            <a:pPr>
              <a:lnSpc>
                <a:spcPct val="105000"/>
              </a:lnSpc>
              <a:spcBef>
                <a:spcPct val="45000"/>
              </a:spcBef>
              <a:buClr>
                <a:srgbClr val="CC6600"/>
              </a:buClr>
              <a:buSzPct val="120000"/>
              <a:buFont typeface="Wingdings" pitchFamily="2" charset="2"/>
              <a:buNone/>
              <a:tabLst>
                <a:tab pos="1662113" algn="l"/>
                <a:tab pos="3422650" algn="l"/>
                <a:tab pos="5375275" algn="l"/>
              </a:tabLst>
              <a:defRPr/>
            </a:pPr>
            <a:r>
              <a:rPr lang="en-US" sz="2800" kern="0" dirty="0">
                <a:latin typeface="+mn-lt"/>
                <a:cs typeface="+mn-cs"/>
              </a:rPr>
              <a:t>2013	 370	105.7	</a:t>
            </a:r>
            <a:r>
              <a:rPr lang="en-US" sz="2800" kern="0" dirty="0">
                <a:solidFill>
                  <a:srgbClr val="009900"/>
                </a:solidFill>
                <a:latin typeface="+mn-lt"/>
                <a:cs typeface="+mn-cs"/>
              </a:rPr>
              <a:t>5.7%</a:t>
            </a:r>
          </a:p>
          <a:p>
            <a:pPr>
              <a:lnSpc>
                <a:spcPct val="105000"/>
              </a:lnSpc>
              <a:spcBef>
                <a:spcPct val="45000"/>
              </a:spcBef>
              <a:buClr>
                <a:srgbClr val="CC6600"/>
              </a:buClr>
              <a:buSzPct val="120000"/>
              <a:buFont typeface="Wingdings" pitchFamily="2" charset="2"/>
              <a:buNone/>
              <a:tabLst>
                <a:tab pos="1662113" algn="l"/>
                <a:tab pos="3422650" algn="l"/>
                <a:tab pos="5375275" algn="l"/>
              </a:tabLst>
              <a:defRPr/>
            </a:pPr>
            <a:r>
              <a:rPr lang="en-US" sz="2800" kern="0" dirty="0">
                <a:latin typeface="+mn-lt"/>
                <a:cs typeface="+mn-cs"/>
              </a:rPr>
              <a:t>2014	 400	114.3	</a:t>
            </a:r>
            <a:r>
              <a:rPr lang="en-US" sz="2800" kern="0" dirty="0">
                <a:solidFill>
                  <a:srgbClr val="CC0000"/>
                </a:solidFill>
                <a:latin typeface="+mn-lt"/>
                <a:cs typeface="+mn-cs"/>
              </a:rPr>
              <a:t>8.1%</a:t>
            </a:r>
          </a:p>
          <a:p>
            <a:pPr>
              <a:lnSpc>
                <a:spcPct val="105000"/>
              </a:lnSpc>
              <a:spcBef>
                <a:spcPct val="45000"/>
              </a:spcBef>
              <a:buClr>
                <a:srgbClr val="CC6600"/>
              </a:buClr>
              <a:buSzPct val="120000"/>
              <a:buFont typeface="Wingdings" pitchFamily="2" charset="2"/>
              <a:buNone/>
              <a:tabLst>
                <a:tab pos="1662113" algn="l"/>
                <a:tab pos="3422650" algn="l"/>
                <a:tab pos="5375275" algn="l"/>
              </a:tabLst>
              <a:defRPr/>
            </a:pPr>
            <a:r>
              <a:rPr lang="en-US" sz="2800" kern="0" dirty="0">
                <a:latin typeface="+mn-lt"/>
                <a:cs typeface="+mn-cs"/>
              </a:rPr>
              <a:t>2015	 410	117.1	</a:t>
            </a:r>
            <a:r>
              <a:rPr lang="en-US" sz="2800" kern="0" dirty="0">
                <a:solidFill>
                  <a:srgbClr val="6600CC"/>
                </a:solidFill>
                <a:latin typeface="+mn-lt"/>
                <a:cs typeface="+mn-cs"/>
              </a:rPr>
              <a:t>2.5%</a:t>
            </a:r>
          </a:p>
        </p:txBody>
      </p:sp>
      <p:grpSp>
        <p:nvGrpSpPr>
          <p:cNvPr id="7" name="Group 4"/>
          <p:cNvGrpSpPr>
            <a:grpSpLocks/>
          </p:cNvGrpSpPr>
          <p:nvPr/>
        </p:nvGrpSpPr>
        <p:grpSpPr bwMode="auto">
          <a:xfrm>
            <a:off x="5636200" y="3031050"/>
            <a:ext cx="849313" cy="620713"/>
            <a:chOff x="3474" y="1848"/>
            <a:chExt cx="535" cy="391"/>
          </a:xfrm>
        </p:grpSpPr>
        <p:sp>
          <p:nvSpPr>
            <p:cNvPr id="8" name="Line 5"/>
            <p:cNvSpPr>
              <a:spLocks noChangeShapeType="1"/>
            </p:cNvSpPr>
            <p:nvPr/>
          </p:nvSpPr>
          <p:spPr bwMode="auto">
            <a:xfrm>
              <a:off x="3481" y="2239"/>
              <a:ext cx="528" cy="0"/>
            </a:xfrm>
            <a:prstGeom prst="line">
              <a:avLst/>
            </a:prstGeom>
            <a:noFill/>
            <a:ln w="19050">
              <a:solidFill>
                <a:srgbClr val="0099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0" name="Line 6"/>
            <p:cNvSpPr>
              <a:spLocks noChangeShapeType="1"/>
            </p:cNvSpPr>
            <p:nvPr/>
          </p:nvSpPr>
          <p:spPr bwMode="auto">
            <a:xfrm flipH="1" flipV="1">
              <a:off x="3474" y="1848"/>
              <a:ext cx="528" cy="384"/>
            </a:xfrm>
            <a:prstGeom prst="line">
              <a:avLst/>
            </a:prstGeom>
            <a:noFill/>
            <a:ln w="19050">
              <a:solidFill>
                <a:srgbClr val="0099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1" name="Group 7"/>
          <p:cNvGrpSpPr>
            <a:grpSpLocks/>
          </p:cNvGrpSpPr>
          <p:nvPr/>
        </p:nvGrpSpPr>
        <p:grpSpPr bwMode="auto">
          <a:xfrm>
            <a:off x="5644138" y="3662875"/>
            <a:ext cx="849312" cy="620713"/>
            <a:chOff x="3474" y="1848"/>
            <a:chExt cx="535" cy="391"/>
          </a:xfrm>
        </p:grpSpPr>
        <p:sp>
          <p:nvSpPr>
            <p:cNvPr id="12" name="Line 8"/>
            <p:cNvSpPr>
              <a:spLocks noChangeShapeType="1"/>
            </p:cNvSpPr>
            <p:nvPr/>
          </p:nvSpPr>
          <p:spPr bwMode="auto">
            <a:xfrm>
              <a:off x="3481" y="2239"/>
              <a:ext cx="528" cy="0"/>
            </a:xfrm>
            <a:prstGeom prst="line">
              <a:avLst/>
            </a:prstGeom>
            <a:noFill/>
            <a:ln w="19050">
              <a:solidFill>
                <a:srgbClr val="CC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 name="Line 9"/>
            <p:cNvSpPr>
              <a:spLocks noChangeShapeType="1"/>
            </p:cNvSpPr>
            <p:nvPr/>
          </p:nvSpPr>
          <p:spPr bwMode="auto">
            <a:xfrm flipH="1" flipV="1">
              <a:off x="3474" y="1848"/>
              <a:ext cx="528" cy="384"/>
            </a:xfrm>
            <a:prstGeom prst="line">
              <a:avLst/>
            </a:prstGeom>
            <a:noFill/>
            <a:ln w="19050">
              <a:solidFill>
                <a:srgbClr val="CC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14" name="Group 10"/>
          <p:cNvGrpSpPr>
            <a:grpSpLocks/>
          </p:cNvGrpSpPr>
          <p:nvPr/>
        </p:nvGrpSpPr>
        <p:grpSpPr bwMode="auto">
          <a:xfrm>
            <a:off x="5621913" y="4278825"/>
            <a:ext cx="849312" cy="620713"/>
            <a:chOff x="3474" y="1848"/>
            <a:chExt cx="535" cy="391"/>
          </a:xfrm>
        </p:grpSpPr>
        <p:sp>
          <p:nvSpPr>
            <p:cNvPr id="15" name="Line 11"/>
            <p:cNvSpPr>
              <a:spLocks noChangeShapeType="1"/>
            </p:cNvSpPr>
            <p:nvPr/>
          </p:nvSpPr>
          <p:spPr bwMode="auto">
            <a:xfrm>
              <a:off x="3481" y="2239"/>
              <a:ext cx="528" cy="0"/>
            </a:xfrm>
            <a:prstGeom prst="line">
              <a:avLst/>
            </a:prstGeom>
            <a:noFill/>
            <a:ln w="19050">
              <a:solidFill>
                <a:srgbClr val="6600CC"/>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 name="Line 12"/>
            <p:cNvSpPr>
              <a:spLocks noChangeShapeType="1"/>
            </p:cNvSpPr>
            <p:nvPr/>
          </p:nvSpPr>
          <p:spPr bwMode="auto">
            <a:xfrm flipH="1" flipV="1">
              <a:off x="3474" y="1848"/>
              <a:ext cx="528" cy="384"/>
            </a:xfrm>
            <a:prstGeom prst="line">
              <a:avLst/>
            </a:prstGeom>
            <a:noFill/>
            <a:ln w="19050">
              <a:solidFill>
                <a:srgbClr val="6600CC"/>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7" name="Line 13"/>
          <p:cNvSpPr>
            <a:spLocks noChangeShapeType="1"/>
          </p:cNvSpPr>
          <p:nvPr/>
        </p:nvSpPr>
        <p:spPr bwMode="auto">
          <a:xfrm>
            <a:off x="1232475" y="2635763"/>
            <a:ext cx="6781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Tree>
    <p:extLst>
      <p:ext uri="{BB962C8B-B14F-4D97-AF65-F5344CB8AC3E}">
        <p14:creationId xmlns:p14="http://schemas.microsoft.com/office/powerpoint/2010/main" val="265920474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left)">
                                      <p:cBhvr>
                                        <p:cTn id="21" dur="500"/>
                                        <p:tgtEl>
                                          <p:spTgt spid="6">
                                            <p:txEl>
                                              <p:pRg st="4" end="4"/>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wipe(left)">
                                      <p:cBhvr>
                                        <p:cTn id="30" dur="500"/>
                                        <p:tgtEl>
                                          <p:spTgt spid="6">
                                            <p:txEl>
                                              <p:pRg st="5" end="5"/>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3"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66725" y="147638"/>
            <a:ext cx="8245475" cy="939800"/>
          </a:xfrm>
        </p:spPr>
        <p:txBody>
          <a:bodyPr/>
          <a:lstStyle/>
          <a:p>
            <a:r>
              <a:rPr lang="en-US" dirty="0"/>
              <a:t>The composition of the CPI’s “basket”</a:t>
            </a:r>
          </a:p>
        </p:txBody>
      </p:sp>
      <p:graphicFrame>
        <p:nvGraphicFramePr>
          <p:cNvPr id="114691" name="Object 2"/>
          <p:cNvGraphicFramePr>
            <a:graphicFrameLocks noChangeAspect="1"/>
          </p:cNvGraphicFramePr>
          <p:nvPr>
            <p:extLst>
              <p:ext uri="{D42A27DB-BD31-4B8C-83A1-F6EECF244321}">
                <p14:modId xmlns:p14="http://schemas.microsoft.com/office/powerpoint/2010/main" val="3488184653"/>
              </p:ext>
            </p:extLst>
          </p:nvPr>
        </p:nvGraphicFramePr>
        <p:xfrm>
          <a:off x="539016" y="855382"/>
          <a:ext cx="8173184" cy="5853206"/>
        </p:xfrm>
        <a:graphic>
          <a:graphicData uri="http://schemas.openxmlformats.org/presentationml/2006/ole">
            <mc:AlternateContent xmlns:mc="http://schemas.openxmlformats.org/markup-compatibility/2006">
              <mc:Choice xmlns:v="urn:schemas-microsoft-com:vml" Requires="v">
                <p:oleObj spid="_x0000_s4098" name="Chart" r:id="rId4" imgW="8534400" imgH="6019800" progId="MSGraph.Chart.8">
                  <p:embed followColorScheme="full"/>
                </p:oleObj>
              </mc:Choice>
              <mc:Fallback>
                <p:oleObj name="Chart" r:id="rId4" imgW="8534400" imgH="6019800" progId="MSGraph.Chart.8">
                  <p:embed followColorScheme="full"/>
                  <p:pic>
                    <p:nvPicPr>
                      <p:cNvPr id="114691" name="Object 2"/>
                      <p:cNvPicPr>
                        <a:picLocks noChangeAspect="1" noChangeArrowheads="1"/>
                      </p:cNvPicPr>
                      <p:nvPr/>
                    </p:nvPicPr>
                    <p:blipFill>
                      <a:blip r:embed="rId5"/>
                      <a:srcRect/>
                      <a:stretch>
                        <a:fillRect/>
                      </a:stretch>
                    </p:blipFill>
                    <p:spPr bwMode="auto">
                      <a:xfrm>
                        <a:off x="539016" y="855382"/>
                        <a:ext cx="8173184" cy="5853206"/>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4020382850"/>
      </p:ext>
    </p:extLst>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t>Understanding the CPI</a:t>
            </a:r>
          </a:p>
        </p:txBody>
      </p:sp>
      <p:sp>
        <p:nvSpPr>
          <p:cNvPr id="116739" name="Rectangle 3"/>
          <p:cNvSpPr>
            <a:spLocks noChangeArrowheads="1"/>
          </p:cNvSpPr>
          <p:nvPr/>
        </p:nvSpPr>
        <p:spPr bwMode="auto">
          <a:xfrm>
            <a:off x="990600" y="1219200"/>
            <a:ext cx="76962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marL="288925" indent="-288925" algn="ctr">
              <a:lnSpc>
                <a:spcPct val="105000"/>
              </a:lnSpc>
              <a:spcBef>
                <a:spcPct val="45000"/>
              </a:spcBef>
              <a:buClr>
                <a:srgbClr val="008080"/>
              </a:buClr>
              <a:buSzPct val="120000"/>
              <a:buFont typeface="Wingdings" pitchFamily="2" charset="2"/>
              <a:buNone/>
            </a:pPr>
            <a:r>
              <a:rPr lang="en-US" sz="2600" i="1" dirty="0"/>
              <a:t>Example with 3 goods  </a:t>
            </a:r>
          </a:p>
          <a:p>
            <a:pPr marL="288925" indent="-288925">
              <a:lnSpc>
                <a:spcPct val="105000"/>
              </a:lnSpc>
              <a:spcBef>
                <a:spcPct val="45000"/>
              </a:spcBef>
              <a:buClr>
                <a:srgbClr val="008080"/>
              </a:buClr>
              <a:buSzPct val="120000"/>
              <a:buFont typeface="Wingdings" pitchFamily="2" charset="2"/>
              <a:buNone/>
            </a:pPr>
            <a:r>
              <a:rPr lang="en-US" sz="2600" dirty="0"/>
              <a:t>For good </a:t>
            </a:r>
            <a:r>
              <a:rPr lang="en-US" sz="3000" b="1" i="1" dirty="0">
                <a:latin typeface="Times New Roman" pitchFamily="18" charset="0"/>
              </a:rPr>
              <a:t>i</a:t>
            </a:r>
            <a:r>
              <a:rPr lang="en-US" sz="2600" dirty="0"/>
              <a:t> = 1, 2, 3</a:t>
            </a:r>
          </a:p>
          <a:p>
            <a:pPr marL="288925" indent="-288925">
              <a:lnSpc>
                <a:spcPct val="105000"/>
              </a:lnSpc>
              <a:spcBef>
                <a:spcPct val="45000"/>
              </a:spcBef>
              <a:buClr>
                <a:srgbClr val="008080"/>
              </a:buClr>
              <a:buSzPct val="120000"/>
              <a:buFont typeface="Wingdings" pitchFamily="2" charset="2"/>
              <a:buNone/>
            </a:pPr>
            <a:r>
              <a:rPr lang="en-US" sz="2600" dirty="0"/>
              <a:t>	</a:t>
            </a:r>
            <a:r>
              <a:rPr lang="en-US" sz="2600" dirty="0" err="1"/>
              <a:t>C</a:t>
            </a:r>
            <a:r>
              <a:rPr lang="en-US" sz="2800" b="1" baseline="-25000" dirty="0" err="1">
                <a:latin typeface="Times New Roman" pitchFamily="18" charset="0"/>
              </a:rPr>
              <a:t>i</a:t>
            </a:r>
            <a:r>
              <a:rPr lang="en-US" sz="2600" dirty="0"/>
              <a:t> = amount of good </a:t>
            </a:r>
            <a:r>
              <a:rPr lang="en-US" sz="3000" b="1" i="1" dirty="0">
                <a:latin typeface="Times New Roman" pitchFamily="18" charset="0"/>
              </a:rPr>
              <a:t>i</a:t>
            </a:r>
            <a:r>
              <a:rPr lang="en-US" sz="2600" dirty="0"/>
              <a:t> in the CPI’s basket</a:t>
            </a:r>
          </a:p>
          <a:p>
            <a:pPr marL="288925" indent="-288925">
              <a:lnSpc>
                <a:spcPct val="105000"/>
              </a:lnSpc>
              <a:spcBef>
                <a:spcPct val="45000"/>
              </a:spcBef>
              <a:buClr>
                <a:srgbClr val="008080"/>
              </a:buClr>
              <a:buSzPct val="120000"/>
              <a:buFont typeface="Wingdings" pitchFamily="2" charset="2"/>
              <a:buNone/>
            </a:pPr>
            <a:r>
              <a:rPr lang="en-US" sz="2600" dirty="0"/>
              <a:t>	P</a:t>
            </a:r>
            <a:r>
              <a:rPr lang="en-US" sz="2800" b="1" baseline="-25000" dirty="0">
                <a:latin typeface="Times New Roman" pitchFamily="18" charset="0"/>
              </a:rPr>
              <a:t>it</a:t>
            </a:r>
            <a:r>
              <a:rPr lang="en-US" sz="2600" dirty="0"/>
              <a:t> = price of good </a:t>
            </a:r>
            <a:r>
              <a:rPr lang="en-US" sz="3000" b="1" i="1" dirty="0">
                <a:latin typeface="Times New Roman" pitchFamily="18" charset="0"/>
              </a:rPr>
              <a:t>i</a:t>
            </a:r>
            <a:r>
              <a:rPr lang="en-US" sz="3000" dirty="0">
                <a:latin typeface="Times New Roman" pitchFamily="18" charset="0"/>
              </a:rPr>
              <a:t> </a:t>
            </a:r>
            <a:r>
              <a:rPr lang="en-US" sz="2600" dirty="0"/>
              <a:t>in month </a:t>
            </a:r>
            <a:r>
              <a:rPr lang="en-US" sz="2600" b="1" i="1" dirty="0">
                <a:latin typeface="Times New Roman" pitchFamily="18" charset="0"/>
              </a:rPr>
              <a:t>t</a:t>
            </a:r>
            <a:endParaRPr lang="en-US" sz="3000" b="1" i="1" dirty="0"/>
          </a:p>
          <a:p>
            <a:pPr marL="288925" indent="-288925">
              <a:lnSpc>
                <a:spcPct val="105000"/>
              </a:lnSpc>
              <a:spcBef>
                <a:spcPct val="45000"/>
              </a:spcBef>
              <a:buClr>
                <a:srgbClr val="008080"/>
              </a:buClr>
              <a:buSzPct val="120000"/>
              <a:buFont typeface="Wingdings" pitchFamily="2" charset="2"/>
              <a:buNone/>
            </a:pPr>
            <a:r>
              <a:rPr lang="en-US" sz="2600" dirty="0"/>
              <a:t>	E</a:t>
            </a:r>
            <a:r>
              <a:rPr lang="en-US" sz="2600" b="1" baseline="-25000" dirty="0">
                <a:latin typeface="Times New Roman" pitchFamily="18" charset="0"/>
              </a:rPr>
              <a:t>t</a:t>
            </a:r>
            <a:r>
              <a:rPr lang="en-US" sz="2600" dirty="0"/>
              <a:t> = cost of the CPI basket in month </a:t>
            </a:r>
            <a:r>
              <a:rPr lang="en-US" sz="2600" b="1" i="1" dirty="0">
                <a:latin typeface="Times New Roman" pitchFamily="18" charset="0"/>
              </a:rPr>
              <a:t>t</a:t>
            </a:r>
          </a:p>
          <a:p>
            <a:pPr marL="288925" indent="-288925">
              <a:lnSpc>
                <a:spcPct val="105000"/>
              </a:lnSpc>
              <a:spcBef>
                <a:spcPct val="45000"/>
              </a:spcBef>
              <a:buClr>
                <a:srgbClr val="008080"/>
              </a:buClr>
              <a:buSzPct val="120000"/>
              <a:buFont typeface="Wingdings" pitchFamily="2" charset="2"/>
              <a:buNone/>
            </a:pPr>
            <a:r>
              <a:rPr lang="en-US" sz="2600" dirty="0"/>
              <a:t>	</a:t>
            </a:r>
            <a:r>
              <a:rPr lang="en-US" sz="2600" dirty="0" err="1"/>
              <a:t>E</a:t>
            </a:r>
            <a:r>
              <a:rPr lang="en-US" sz="2600" b="1" baseline="-25000" dirty="0" err="1">
                <a:latin typeface="Times New Roman" pitchFamily="18" charset="0"/>
              </a:rPr>
              <a:t>b</a:t>
            </a:r>
            <a:r>
              <a:rPr lang="en-US" sz="2600" dirty="0"/>
              <a:t> = cost of the basket in the base period</a:t>
            </a:r>
          </a:p>
        </p:txBody>
      </p:sp>
    </p:spTree>
    <p:extLst>
      <p:ext uri="{BB962C8B-B14F-4D97-AF65-F5344CB8AC3E}">
        <p14:creationId xmlns:p14="http://schemas.microsoft.com/office/powerpoint/2010/main" val="24943351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wipe(left)">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wipe(left)">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wipe(left)">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wipe(left)">
                                      <p:cBhvr>
                                        <p:cTn id="22" dur="500"/>
                                        <p:tgtEl>
                                          <p:spTgt spid="116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739">
                                            <p:txEl>
                                              <p:pRg st="4" end="4"/>
                                            </p:txEl>
                                          </p:spTgt>
                                        </p:tgtEl>
                                        <p:attrNameLst>
                                          <p:attrName>style.visibility</p:attrName>
                                        </p:attrNameLst>
                                      </p:cBhvr>
                                      <p:to>
                                        <p:strVal val="visible"/>
                                      </p:to>
                                    </p:set>
                                    <p:animEffect transition="in" filter="wipe(left)">
                                      <p:cBhvr>
                                        <p:cTn id="27" dur="500"/>
                                        <p:tgtEl>
                                          <p:spTgt spid="116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739">
                                            <p:txEl>
                                              <p:pRg st="5" end="5"/>
                                            </p:txEl>
                                          </p:spTgt>
                                        </p:tgtEl>
                                        <p:attrNameLst>
                                          <p:attrName>style.visibility</p:attrName>
                                        </p:attrNameLst>
                                      </p:cBhvr>
                                      <p:to>
                                        <p:strVal val="visible"/>
                                      </p:to>
                                    </p:set>
                                    <p:animEffect transition="in" filter="wipe(left)">
                                      <p:cBhvr>
                                        <p:cTn id="32" dur="500"/>
                                        <p:tgtEl>
                                          <p:spTgt spid="116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t>Understanding the CPI</a:t>
            </a:r>
          </a:p>
        </p:txBody>
      </p:sp>
      <p:graphicFrame>
        <p:nvGraphicFramePr>
          <p:cNvPr id="118787" name="Object 2"/>
          <p:cNvGraphicFramePr>
            <a:graphicFrameLocks noChangeAspect="1"/>
          </p:cNvGraphicFramePr>
          <p:nvPr/>
        </p:nvGraphicFramePr>
        <p:xfrm>
          <a:off x="534988" y="1468438"/>
          <a:ext cx="3270250" cy="1001712"/>
        </p:xfrm>
        <a:graphic>
          <a:graphicData uri="http://schemas.openxmlformats.org/presentationml/2006/ole">
            <mc:AlternateContent xmlns:mc="http://schemas.openxmlformats.org/markup-compatibility/2006">
              <mc:Choice xmlns:v="urn:schemas-microsoft-com:vml" Requires="v">
                <p:oleObj spid="_x0000_s5122" name="Equation" r:id="rId4" imgW="1447172" imgH="444307" progId="Equation.DSMT4">
                  <p:embed/>
                </p:oleObj>
              </mc:Choice>
              <mc:Fallback>
                <p:oleObj name="Equation" r:id="rId4" imgW="1447172" imgH="444307" progId="Equation.DSMT4">
                  <p:embed/>
                  <p:pic>
                    <p:nvPicPr>
                      <p:cNvPr id="11878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988" y="1468438"/>
                        <a:ext cx="3270250" cy="1001712"/>
                      </a:xfrm>
                      <a:prstGeom prst="rect">
                        <a:avLst/>
                      </a:prstGeom>
                      <a:noFill/>
                      <a:ln>
                        <a:noFill/>
                      </a:ln>
                      <a:effectLst/>
                      <a:extLst>
                        <a:ext uri="{909E8E84-426E-40dd-AFC4-6F175D3DCCD1}">
                          <a14:hiddenFill xmlns:a14="http://schemas.microsoft.com/office/drawing/2010/main" xmlns="">
                            <a:solidFill>
                              <a:schemeClr val="bg1">
                                <a:alpha val="50195"/>
                              </a:schemeClr>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18788" name="Object 3"/>
          <p:cNvGraphicFramePr>
            <a:graphicFrameLocks noChangeAspect="1"/>
          </p:cNvGraphicFramePr>
          <p:nvPr/>
        </p:nvGraphicFramePr>
        <p:xfrm>
          <a:off x="3922713" y="1476375"/>
          <a:ext cx="3375025" cy="992188"/>
        </p:xfrm>
        <a:graphic>
          <a:graphicData uri="http://schemas.openxmlformats.org/presentationml/2006/ole">
            <mc:AlternateContent xmlns:mc="http://schemas.openxmlformats.org/markup-compatibility/2006">
              <mc:Choice xmlns:v="urn:schemas-microsoft-com:vml" Requires="v">
                <p:oleObj spid="_x0000_s5123" name="Equation" r:id="rId6" imgW="1511300" imgH="444500" progId="Equation.DSMT4">
                  <p:embed/>
                </p:oleObj>
              </mc:Choice>
              <mc:Fallback>
                <p:oleObj name="Equation" r:id="rId6" imgW="1511300" imgH="444500" progId="Equation.DSMT4">
                  <p:embed/>
                  <p:pic>
                    <p:nvPicPr>
                      <p:cNvPr id="11878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2713" y="1476375"/>
                        <a:ext cx="3375025" cy="992188"/>
                      </a:xfrm>
                      <a:prstGeom prst="rect">
                        <a:avLst/>
                      </a:prstGeom>
                      <a:noFill/>
                      <a:ln>
                        <a:noFill/>
                      </a:ln>
                      <a:effectLst/>
                      <a:extLst>
                        <a:ext uri="{909E8E84-426E-40dd-AFC4-6F175D3DCCD1}">
                          <a14:hiddenFill xmlns:a14="http://schemas.microsoft.com/office/drawing/2010/main" xmlns="">
                            <a:solidFill>
                              <a:schemeClr val="bg1">
                                <a:alpha val="50195"/>
                              </a:schemeClr>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graphicFrame>
        <p:nvGraphicFramePr>
          <p:cNvPr id="118789" name="Object 4"/>
          <p:cNvGraphicFramePr>
            <a:graphicFrameLocks noChangeAspect="1"/>
          </p:cNvGraphicFramePr>
          <p:nvPr/>
        </p:nvGraphicFramePr>
        <p:xfrm>
          <a:off x="2992438" y="2740025"/>
          <a:ext cx="5730875" cy="1166813"/>
        </p:xfrm>
        <a:graphic>
          <a:graphicData uri="http://schemas.openxmlformats.org/presentationml/2006/ole">
            <mc:AlternateContent xmlns:mc="http://schemas.openxmlformats.org/markup-compatibility/2006">
              <mc:Choice xmlns:v="urn:schemas-microsoft-com:vml" Requires="v">
                <p:oleObj spid="_x0000_s5124" name="Equation" r:id="rId8" imgW="2362200" imgH="482600" progId="Equation.DSMT4">
                  <p:embed/>
                </p:oleObj>
              </mc:Choice>
              <mc:Fallback>
                <p:oleObj name="Equation" r:id="rId8" imgW="2362200" imgH="482600" progId="Equation.DSMT4">
                  <p:embed/>
                  <p:pic>
                    <p:nvPicPr>
                      <p:cNvPr id="118789"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92438" y="2740025"/>
                        <a:ext cx="5730875" cy="1166813"/>
                      </a:xfrm>
                      <a:prstGeom prst="rect">
                        <a:avLst/>
                      </a:prstGeom>
                      <a:noFill/>
                      <a:ln>
                        <a:noFill/>
                      </a:ln>
                      <a:effectLst/>
                      <a:extLst>
                        <a:ext uri="{909E8E84-426E-40dd-AFC4-6F175D3DCCD1}">
                          <a14:hiddenFill xmlns:a14="http://schemas.microsoft.com/office/drawing/2010/main" xmlns="">
                            <a:solidFill>
                              <a:schemeClr val="bg1">
                                <a:alpha val="50195"/>
                              </a:schemeClr>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pic>
                </p:oleObj>
              </mc:Fallback>
            </mc:AlternateContent>
          </a:graphicData>
        </a:graphic>
      </p:graphicFrame>
      <p:sp>
        <p:nvSpPr>
          <p:cNvPr id="118790" name="Rectangle 6"/>
          <p:cNvSpPr>
            <a:spLocks noChangeArrowheads="1"/>
          </p:cNvSpPr>
          <p:nvPr/>
        </p:nvSpPr>
        <p:spPr bwMode="auto">
          <a:xfrm>
            <a:off x="657225" y="4183063"/>
            <a:ext cx="8229600" cy="2192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pPr algn="ctr">
              <a:lnSpc>
                <a:spcPct val="105000"/>
              </a:lnSpc>
              <a:spcBef>
                <a:spcPct val="35000"/>
              </a:spcBef>
              <a:buClr>
                <a:srgbClr val="008080"/>
              </a:buClr>
              <a:buSzPct val="120000"/>
              <a:buFont typeface="Wingdings" pitchFamily="2" charset="2"/>
              <a:buNone/>
            </a:pPr>
            <a:r>
              <a:rPr lang="en-US" sz="2600" b="1" i="1" dirty="0">
                <a:solidFill>
                  <a:srgbClr val="0000FF"/>
                </a:solidFill>
              </a:rPr>
              <a:t>The CPI</a:t>
            </a:r>
            <a:r>
              <a:rPr lang="en-US" sz="2600" b="1" dirty="0">
                <a:solidFill>
                  <a:srgbClr val="0000FF"/>
                </a:solidFill>
              </a:rPr>
              <a:t> </a:t>
            </a:r>
            <a:r>
              <a:rPr lang="en-US" sz="2600" b="1" i="1" dirty="0">
                <a:solidFill>
                  <a:srgbClr val="0000FF"/>
                </a:solidFill>
              </a:rPr>
              <a:t>is a weighted average of prices. </a:t>
            </a:r>
          </a:p>
          <a:p>
            <a:pPr algn="ctr">
              <a:lnSpc>
                <a:spcPct val="105000"/>
              </a:lnSpc>
              <a:spcBef>
                <a:spcPct val="35000"/>
              </a:spcBef>
              <a:buClr>
                <a:srgbClr val="008080"/>
              </a:buClr>
              <a:buSzPct val="120000"/>
              <a:buFont typeface="Wingdings" pitchFamily="2" charset="2"/>
              <a:buNone/>
            </a:pPr>
            <a:r>
              <a:rPr lang="en-US" sz="2600" b="1" i="1" dirty="0">
                <a:solidFill>
                  <a:srgbClr val="0000FF"/>
                </a:solidFill>
              </a:rPr>
              <a:t>The weight on each price reflects </a:t>
            </a:r>
            <a:br>
              <a:rPr lang="en-US" sz="2600" b="1" i="1" dirty="0">
                <a:solidFill>
                  <a:srgbClr val="0000FF"/>
                </a:solidFill>
              </a:rPr>
            </a:br>
            <a:r>
              <a:rPr lang="en-US" sz="2600" b="1" i="1" dirty="0">
                <a:solidFill>
                  <a:srgbClr val="0000FF"/>
                </a:solidFill>
              </a:rPr>
              <a:t>that good’s relative importance in the CPI’s basket. </a:t>
            </a:r>
          </a:p>
          <a:p>
            <a:pPr algn="ctr">
              <a:lnSpc>
                <a:spcPct val="105000"/>
              </a:lnSpc>
              <a:spcBef>
                <a:spcPct val="35000"/>
              </a:spcBef>
              <a:buClr>
                <a:srgbClr val="008080"/>
              </a:buClr>
              <a:buSzPct val="120000"/>
              <a:buFont typeface="Wingdings" pitchFamily="2" charset="2"/>
              <a:buNone/>
            </a:pPr>
            <a:r>
              <a:rPr lang="en-US" sz="2600" b="1" i="1" dirty="0">
                <a:solidFill>
                  <a:srgbClr val="0000FF"/>
                </a:solidFill>
              </a:rPr>
              <a:t>Note that the weights remain fixed over time.</a:t>
            </a:r>
          </a:p>
        </p:txBody>
      </p:sp>
    </p:spTree>
    <p:extLst>
      <p:ext uri="{BB962C8B-B14F-4D97-AF65-F5344CB8AC3E}">
        <p14:creationId xmlns:p14="http://schemas.microsoft.com/office/powerpoint/2010/main" val="3210481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strips(downRight)">
                                      <p:cBhvr>
                                        <p:cTn id="7" dur="500"/>
                                        <p:tgtEl>
                                          <p:spTgt spid="118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18788"/>
                                        </p:tgtEl>
                                        <p:attrNameLst>
                                          <p:attrName>style.visibility</p:attrName>
                                        </p:attrNameLst>
                                      </p:cBhvr>
                                      <p:to>
                                        <p:strVal val="visible"/>
                                      </p:to>
                                    </p:set>
                                    <p:animEffect transition="in" filter="strips(downRight)">
                                      <p:cBhvr>
                                        <p:cTn id="12" dur="500"/>
                                        <p:tgtEl>
                                          <p:spTgt spid="1187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18789"/>
                                        </p:tgtEl>
                                        <p:attrNameLst>
                                          <p:attrName>style.visibility</p:attrName>
                                        </p:attrNameLst>
                                      </p:cBhvr>
                                      <p:to>
                                        <p:strVal val="visible"/>
                                      </p:to>
                                    </p:set>
                                    <p:animEffect transition="in" filter="strips(downRight)">
                                      <p:cBhvr>
                                        <p:cTn id="17" dur="500"/>
                                        <p:tgtEl>
                                          <p:spTgt spid="1187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8790">
                                            <p:txEl>
                                              <p:pRg st="0" end="0"/>
                                            </p:txEl>
                                          </p:spTgt>
                                        </p:tgtEl>
                                        <p:attrNameLst>
                                          <p:attrName>style.visibility</p:attrName>
                                        </p:attrNameLst>
                                      </p:cBhvr>
                                      <p:to>
                                        <p:strVal val="visible"/>
                                      </p:to>
                                    </p:set>
                                    <p:animEffect transition="in" filter="dissolve">
                                      <p:cBhvr>
                                        <p:cTn id="22" dur="500"/>
                                        <p:tgtEl>
                                          <p:spTgt spid="11879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8790">
                                            <p:txEl>
                                              <p:pRg st="1" end="1"/>
                                            </p:txEl>
                                          </p:spTgt>
                                        </p:tgtEl>
                                        <p:attrNameLst>
                                          <p:attrName>style.visibility</p:attrName>
                                        </p:attrNameLst>
                                      </p:cBhvr>
                                      <p:to>
                                        <p:strVal val="visible"/>
                                      </p:to>
                                    </p:set>
                                    <p:animEffect transition="in" filter="dissolve">
                                      <p:cBhvr>
                                        <p:cTn id="27" dur="500"/>
                                        <p:tgtEl>
                                          <p:spTgt spid="11879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8790">
                                            <p:txEl>
                                              <p:pRg st="2" end="2"/>
                                            </p:txEl>
                                          </p:spTgt>
                                        </p:tgtEl>
                                        <p:attrNameLst>
                                          <p:attrName>style.visibility</p:attrName>
                                        </p:attrNameLst>
                                      </p:cBhvr>
                                      <p:to>
                                        <p:strVal val="visible"/>
                                      </p:to>
                                    </p:set>
                                    <p:animEffect transition="in" filter="dissolve">
                                      <p:cBhvr>
                                        <p:cTn id="32" dur="500"/>
                                        <p:tgtEl>
                                          <p:spTgt spid="1187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66725" y="236538"/>
            <a:ext cx="8245475" cy="847725"/>
          </a:xfrm>
        </p:spPr>
        <p:txBody>
          <a:bodyPr/>
          <a:lstStyle/>
          <a:p>
            <a:r>
              <a:rPr lang="en-US" sz="3200" dirty="0"/>
              <a:t>Why the CPI may overstate inflation</a:t>
            </a:r>
          </a:p>
        </p:txBody>
      </p:sp>
      <p:sp>
        <p:nvSpPr>
          <p:cNvPr id="63491" name="Rectangle 3"/>
          <p:cNvSpPr>
            <a:spLocks noGrp="1" noChangeArrowheads="1"/>
          </p:cNvSpPr>
          <p:nvPr>
            <p:ph type="body" idx="1"/>
          </p:nvPr>
        </p:nvSpPr>
        <p:spPr>
          <a:xfrm>
            <a:off x="476250" y="1030288"/>
            <a:ext cx="8210550" cy="5338762"/>
          </a:xfrm>
        </p:spPr>
        <p:txBody>
          <a:bodyPr/>
          <a:lstStyle/>
          <a:p>
            <a:pPr marL="273050">
              <a:lnSpc>
                <a:spcPct val="100000"/>
              </a:lnSpc>
              <a:spcBef>
                <a:spcPts val="800"/>
              </a:spcBef>
            </a:pPr>
            <a:r>
              <a:rPr lang="en-US" sz="2700" b="1" dirty="0">
                <a:solidFill>
                  <a:srgbClr val="FF0000"/>
                </a:solidFill>
              </a:rPr>
              <a:t>Substitution bias</a:t>
            </a:r>
            <a:r>
              <a:rPr lang="en-US" sz="2700" dirty="0"/>
              <a:t>:  </a:t>
            </a:r>
            <a:br>
              <a:rPr lang="en-US" sz="2700" dirty="0"/>
            </a:br>
            <a:r>
              <a:rPr lang="en-US" sz="2700" dirty="0"/>
              <a:t>The CPI uses fixed weights, so it cannot reflect consumers’ ability to substitute toward goods whose relative prices have fallen.</a:t>
            </a:r>
          </a:p>
          <a:p>
            <a:pPr marL="273050">
              <a:lnSpc>
                <a:spcPct val="100000"/>
              </a:lnSpc>
              <a:spcBef>
                <a:spcPts val="800"/>
              </a:spcBef>
            </a:pPr>
            <a:r>
              <a:rPr lang="en-US" sz="2700" b="1" dirty="0">
                <a:solidFill>
                  <a:srgbClr val="FF0000"/>
                </a:solidFill>
              </a:rPr>
              <a:t>Introduction of new goods</a:t>
            </a:r>
            <a:r>
              <a:rPr lang="en-US" sz="2700" dirty="0"/>
              <a:t>:  </a:t>
            </a:r>
            <a:br>
              <a:rPr lang="en-US" sz="2700" dirty="0"/>
            </a:br>
            <a:r>
              <a:rPr lang="en-US" sz="2700" dirty="0"/>
              <a:t>The introduction of new goods makes consumers better off and, in effect, increases the real value of the dollar. But it does not reduce the CPI because the CPI uses fixed weights.</a:t>
            </a:r>
          </a:p>
          <a:p>
            <a:pPr marL="273050">
              <a:lnSpc>
                <a:spcPct val="100000"/>
              </a:lnSpc>
              <a:spcBef>
                <a:spcPts val="800"/>
              </a:spcBef>
            </a:pPr>
            <a:r>
              <a:rPr lang="en-US" sz="2700" b="1" dirty="0">
                <a:solidFill>
                  <a:srgbClr val="FF0000"/>
                </a:solidFill>
              </a:rPr>
              <a:t>Unmeasured changes in quality</a:t>
            </a:r>
            <a:r>
              <a:rPr lang="en-US" sz="2700" dirty="0"/>
              <a:t>:  </a:t>
            </a:r>
            <a:br>
              <a:rPr lang="en-US" sz="2700" dirty="0"/>
            </a:br>
            <a:r>
              <a:rPr lang="en-US" sz="2700" dirty="0"/>
              <a:t>Quality improvements increase the value of the dollar but are often not fully measured. </a:t>
            </a:r>
          </a:p>
        </p:txBody>
      </p:sp>
    </p:spTree>
    <p:extLst>
      <p:ext uri="{BB962C8B-B14F-4D97-AF65-F5344CB8AC3E}">
        <p14:creationId xmlns:p14="http://schemas.microsoft.com/office/powerpoint/2010/main" val="4123393733"/>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p:cNvSpPr>
            <a:spLocks noGrp="1" noChangeArrowheads="1"/>
          </p:cNvSpPr>
          <p:nvPr>
            <p:ph type="title"/>
          </p:nvPr>
        </p:nvSpPr>
        <p:spPr/>
        <p:txBody>
          <a:bodyPr/>
          <a:lstStyle/>
          <a:p>
            <a:r>
              <a:rPr lang="en-US" dirty="0"/>
              <a:t>The size of the CPI’s bias</a:t>
            </a:r>
          </a:p>
        </p:txBody>
      </p:sp>
      <p:sp>
        <p:nvSpPr>
          <p:cNvPr id="64515" name="Rectangle 5"/>
          <p:cNvSpPr>
            <a:spLocks noGrp="1" noChangeArrowheads="1"/>
          </p:cNvSpPr>
          <p:nvPr>
            <p:ph type="body" idx="1"/>
          </p:nvPr>
        </p:nvSpPr>
        <p:spPr/>
        <p:txBody>
          <a:bodyPr/>
          <a:lstStyle/>
          <a:p>
            <a:r>
              <a:rPr lang="en-US" dirty="0"/>
              <a:t>In 1995, a Senate-appointed panel of experts estimated that the CPI overstates inflation by about 1.1% per year.</a:t>
            </a:r>
          </a:p>
          <a:p>
            <a:r>
              <a:rPr lang="en-US" dirty="0"/>
              <a:t>So the BLS made adjustments to reduce the bias.</a:t>
            </a:r>
          </a:p>
          <a:p>
            <a:r>
              <a:rPr lang="en-US" dirty="0"/>
              <a:t>Now, the CPI’s bias is probably under 1% per year. </a:t>
            </a:r>
            <a:br>
              <a:rPr lang="en-US" dirty="0"/>
            </a:br>
            <a:endParaRPr lang="en-US" dirty="0"/>
          </a:p>
        </p:txBody>
      </p:sp>
    </p:spTree>
    <p:extLst>
      <p:ext uri="{BB962C8B-B14F-4D97-AF65-F5344CB8AC3E}">
        <p14:creationId xmlns:p14="http://schemas.microsoft.com/office/powerpoint/2010/main" val="3148411209"/>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Discussion Questions</a:t>
            </a:r>
          </a:p>
        </p:txBody>
      </p:sp>
      <p:sp>
        <p:nvSpPr>
          <p:cNvPr id="3" name="Content Placeholder 2"/>
          <p:cNvSpPr>
            <a:spLocks noGrp="1"/>
          </p:cNvSpPr>
          <p:nvPr>
            <p:ph idx="1"/>
          </p:nvPr>
        </p:nvSpPr>
        <p:spPr>
          <a:xfrm>
            <a:off x="466728" y="1358335"/>
            <a:ext cx="8210550" cy="4641747"/>
          </a:xfrm>
        </p:spPr>
        <p:txBody>
          <a:bodyPr/>
          <a:lstStyle/>
          <a:p>
            <a:pPr lvl="0" eaLnBrk="1" hangingPunct="1">
              <a:lnSpc>
                <a:spcPct val="100000"/>
              </a:lnSpc>
              <a:buNone/>
            </a:pPr>
            <a:r>
              <a:rPr lang="en-US" sz="2400" b="1" dirty="0">
                <a:solidFill>
                  <a:srgbClr val="5F5F5F"/>
                </a:solidFill>
              </a:rPr>
              <a:t>1</a:t>
            </a:r>
            <a:r>
              <a:rPr lang="en-US" sz="2700" dirty="0">
                <a:solidFill>
                  <a:srgbClr val="5F5F5F"/>
                </a:solidFill>
              </a:rPr>
              <a:t>.</a:t>
            </a:r>
            <a:r>
              <a:rPr lang="en-US" sz="2700" dirty="0">
                <a:solidFill>
                  <a:srgbClr val="000000"/>
                </a:solidFill>
              </a:rPr>
              <a:t>	If your grandmother receives Social Security, </a:t>
            </a:r>
            <a:br>
              <a:rPr lang="en-US" sz="2700" dirty="0">
                <a:solidFill>
                  <a:srgbClr val="000000"/>
                </a:solidFill>
              </a:rPr>
            </a:br>
            <a:r>
              <a:rPr lang="en-US" sz="2700" dirty="0">
                <a:solidFill>
                  <a:srgbClr val="000000"/>
                </a:solidFill>
              </a:rPr>
              <a:t>how is she affected by the CPI’s bias?</a:t>
            </a:r>
            <a:endParaRPr lang="en-US" sz="2700" dirty="0">
              <a:solidFill>
                <a:srgbClr val="5F5F5F"/>
              </a:solidFill>
            </a:endParaRPr>
          </a:p>
          <a:p>
            <a:pPr lvl="0" eaLnBrk="1" hangingPunct="1">
              <a:lnSpc>
                <a:spcPct val="100000"/>
              </a:lnSpc>
              <a:buNone/>
            </a:pPr>
            <a:r>
              <a:rPr lang="en-US" sz="2400" b="1" dirty="0">
                <a:solidFill>
                  <a:srgbClr val="5F5F5F"/>
                </a:solidFill>
              </a:rPr>
              <a:t>2</a:t>
            </a:r>
            <a:r>
              <a:rPr lang="en-US" sz="2700" dirty="0">
                <a:solidFill>
                  <a:srgbClr val="5F5F5F"/>
                </a:solidFill>
              </a:rPr>
              <a:t>.</a:t>
            </a:r>
            <a:r>
              <a:rPr lang="en-US" sz="2700" dirty="0">
                <a:solidFill>
                  <a:srgbClr val="000000"/>
                </a:solidFill>
              </a:rPr>
              <a:t>	Where does the government get the money to pay COLAs to Social Security recipients?</a:t>
            </a:r>
          </a:p>
          <a:p>
            <a:pPr lvl="0" eaLnBrk="1" hangingPunct="1">
              <a:lnSpc>
                <a:spcPct val="100000"/>
              </a:lnSpc>
              <a:buNone/>
            </a:pPr>
            <a:r>
              <a:rPr lang="en-US" sz="2400" b="1" dirty="0">
                <a:solidFill>
                  <a:srgbClr val="5F5F5F"/>
                </a:solidFill>
              </a:rPr>
              <a:t>3</a:t>
            </a:r>
            <a:r>
              <a:rPr lang="en-US" sz="2700" dirty="0">
                <a:solidFill>
                  <a:srgbClr val="5F5F5F"/>
                </a:solidFill>
              </a:rPr>
              <a:t>.</a:t>
            </a:r>
            <a:r>
              <a:rPr lang="en-US" sz="2700" dirty="0">
                <a:solidFill>
                  <a:srgbClr val="000000"/>
                </a:solidFill>
              </a:rPr>
              <a:t>	If you pay income and Social Security taxes, </a:t>
            </a:r>
            <a:br>
              <a:rPr lang="en-US" sz="2700" dirty="0">
                <a:solidFill>
                  <a:srgbClr val="000000"/>
                </a:solidFill>
              </a:rPr>
            </a:br>
            <a:r>
              <a:rPr lang="en-US" sz="2700" dirty="0">
                <a:solidFill>
                  <a:srgbClr val="000000"/>
                </a:solidFill>
              </a:rPr>
              <a:t>how does the CPI’s bias affect you?</a:t>
            </a:r>
          </a:p>
          <a:p>
            <a:pPr lvl="0" eaLnBrk="1" hangingPunct="1">
              <a:lnSpc>
                <a:spcPct val="100000"/>
              </a:lnSpc>
              <a:buNone/>
            </a:pPr>
            <a:r>
              <a:rPr lang="en-US" sz="2400" b="1" dirty="0">
                <a:solidFill>
                  <a:srgbClr val="5F5F5F"/>
                </a:solidFill>
              </a:rPr>
              <a:t>4</a:t>
            </a:r>
            <a:r>
              <a:rPr lang="en-US" sz="2700" dirty="0">
                <a:solidFill>
                  <a:srgbClr val="5F5F5F"/>
                </a:solidFill>
              </a:rPr>
              <a:t>.</a:t>
            </a:r>
            <a:r>
              <a:rPr lang="en-US" sz="2700" dirty="0">
                <a:solidFill>
                  <a:srgbClr val="000000"/>
                </a:solidFill>
              </a:rPr>
              <a:t>	Is the government giving your grandmother </a:t>
            </a:r>
            <a:br>
              <a:rPr lang="en-US" sz="2700" dirty="0">
                <a:solidFill>
                  <a:srgbClr val="000000"/>
                </a:solidFill>
              </a:rPr>
            </a:br>
            <a:r>
              <a:rPr lang="en-US" sz="2700" dirty="0">
                <a:solidFill>
                  <a:srgbClr val="000000"/>
                </a:solidFill>
              </a:rPr>
              <a:t>too much of a COLA?</a:t>
            </a:r>
          </a:p>
          <a:p>
            <a:pPr lvl="0" eaLnBrk="1" hangingPunct="1">
              <a:lnSpc>
                <a:spcPct val="100000"/>
              </a:lnSpc>
              <a:buNone/>
            </a:pPr>
            <a:r>
              <a:rPr lang="en-US" sz="2400" b="1" dirty="0">
                <a:solidFill>
                  <a:srgbClr val="5F5F5F"/>
                </a:solidFill>
              </a:rPr>
              <a:t>5</a:t>
            </a:r>
            <a:r>
              <a:rPr lang="en-US" sz="2700" dirty="0">
                <a:solidFill>
                  <a:srgbClr val="5F5F5F"/>
                </a:solidFill>
              </a:rPr>
              <a:t>.</a:t>
            </a:r>
            <a:r>
              <a:rPr lang="en-US" sz="2700" dirty="0">
                <a:solidFill>
                  <a:srgbClr val="000000"/>
                </a:solidFill>
              </a:rPr>
              <a:t>	How does your grandmother’s “basket” differ from the CPI’s? Does this affect your answer to Q4? </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48</a:t>
            </a:fld>
            <a:endParaRPr lang="en-US" sz="1600" dirty="0">
              <a:solidFill>
                <a:srgbClr val="006666"/>
              </a:solidFill>
              <a:cs typeface="Arial"/>
            </a:endParaRPr>
          </a:p>
        </p:txBody>
      </p:sp>
    </p:spTree>
    <p:extLst>
      <p:ext uri="{BB962C8B-B14F-4D97-AF65-F5344CB8AC3E}">
        <p14:creationId xmlns:p14="http://schemas.microsoft.com/office/powerpoint/2010/main" val="271683958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Value added</a:t>
            </a:r>
          </a:p>
        </p:txBody>
      </p:sp>
      <p:sp>
        <p:nvSpPr>
          <p:cNvPr id="21507" name="Rectangle 3"/>
          <p:cNvSpPr>
            <a:spLocks noGrp="1" noChangeArrowheads="1"/>
          </p:cNvSpPr>
          <p:nvPr>
            <p:ph type="body" idx="1"/>
          </p:nvPr>
        </p:nvSpPr>
        <p:spPr>
          <a:xfrm>
            <a:off x="457200" y="1674813"/>
            <a:ext cx="7813675" cy="4062412"/>
          </a:xfrm>
        </p:spPr>
        <p:txBody>
          <a:bodyPr/>
          <a:lstStyle/>
          <a:p>
            <a:pPr eaLnBrk="1" hangingPunct="1">
              <a:spcBef>
                <a:spcPct val="30000"/>
              </a:spcBef>
              <a:buFont typeface="Wingdings" pitchFamily="2" charset="2"/>
              <a:buNone/>
            </a:pPr>
            <a:r>
              <a:rPr lang="en-US" b="1" dirty="0">
                <a:solidFill>
                  <a:srgbClr val="FF0000"/>
                </a:solidFill>
              </a:rPr>
              <a:t>Value added</a:t>
            </a:r>
            <a:r>
              <a:rPr lang="en-US" dirty="0"/>
              <a:t>: The value of output minus </a:t>
            </a:r>
            <a:br>
              <a:rPr lang="en-US" dirty="0"/>
            </a:br>
            <a:r>
              <a:rPr lang="en-US" dirty="0"/>
              <a:t>the value of the intermediate goods </a:t>
            </a:r>
            <a:br>
              <a:rPr lang="en-US" dirty="0"/>
            </a:br>
            <a:r>
              <a:rPr lang="en-US" dirty="0"/>
              <a:t>used to produce that output </a:t>
            </a:r>
          </a:p>
        </p:txBody>
      </p:sp>
    </p:spTree>
    <p:extLst>
      <p:ext uri="{BB962C8B-B14F-4D97-AF65-F5344CB8AC3E}">
        <p14:creationId xmlns:p14="http://schemas.microsoft.com/office/powerpoint/2010/main" val="721602740"/>
      </p:ext>
    </p:extLst>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Grp="1" noChangeArrowheads="1"/>
          </p:cNvSpPr>
          <p:nvPr>
            <p:ph type="title"/>
          </p:nvPr>
        </p:nvSpPr>
        <p:spPr>
          <a:xfrm>
            <a:off x="466725" y="236538"/>
            <a:ext cx="8245475" cy="847725"/>
          </a:xfrm>
        </p:spPr>
        <p:txBody>
          <a:bodyPr/>
          <a:lstStyle/>
          <a:p>
            <a:r>
              <a:rPr lang="en-US" dirty="0"/>
              <a:t>CPI vs. GDP deflator</a:t>
            </a:r>
          </a:p>
        </p:txBody>
      </p:sp>
      <p:sp>
        <p:nvSpPr>
          <p:cNvPr id="66563" name="Rectangle 5"/>
          <p:cNvSpPr>
            <a:spLocks noGrp="1" noChangeArrowheads="1"/>
          </p:cNvSpPr>
          <p:nvPr>
            <p:ph type="body" idx="1"/>
          </p:nvPr>
        </p:nvSpPr>
        <p:spPr>
          <a:xfrm>
            <a:off x="476250" y="1017588"/>
            <a:ext cx="8210550" cy="5297487"/>
          </a:xfrm>
        </p:spPr>
        <p:txBody>
          <a:bodyPr/>
          <a:lstStyle/>
          <a:p>
            <a:pPr>
              <a:buFont typeface="Wingdings" pitchFamily="2" charset="2"/>
              <a:buNone/>
            </a:pPr>
            <a:r>
              <a:rPr lang="en-US" dirty="0"/>
              <a:t>Prices of capital goods:</a:t>
            </a:r>
          </a:p>
          <a:p>
            <a:pPr lvl="1"/>
            <a:r>
              <a:rPr lang="en-US" dirty="0"/>
              <a:t>included in GDP deflator (if produced domestically)</a:t>
            </a:r>
          </a:p>
          <a:p>
            <a:pPr lvl="1"/>
            <a:r>
              <a:rPr lang="en-US" dirty="0"/>
              <a:t>excluded from CPI</a:t>
            </a:r>
          </a:p>
          <a:p>
            <a:pPr>
              <a:buFont typeface="Wingdings" pitchFamily="2" charset="2"/>
              <a:buNone/>
            </a:pPr>
            <a:r>
              <a:rPr lang="en-US" dirty="0"/>
              <a:t>Prices of imported consumer goods:</a:t>
            </a:r>
          </a:p>
          <a:p>
            <a:pPr lvl="1"/>
            <a:r>
              <a:rPr lang="en-US" dirty="0"/>
              <a:t>included in CPI</a:t>
            </a:r>
          </a:p>
          <a:p>
            <a:pPr lvl="1"/>
            <a:r>
              <a:rPr lang="en-US" dirty="0"/>
              <a:t>excluded from GDP deflator</a:t>
            </a:r>
          </a:p>
          <a:p>
            <a:pPr>
              <a:buFont typeface="Wingdings" pitchFamily="2" charset="2"/>
              <a:buNone/>
            </a:pPr>
            <a:r>
              <a:rPr lang="en-US" dirty="0"/>
              <a:t>The basket of goods:</a:t>
            </a:r>
          </a:p>
          <a:p>
            <a:pPr lvl="1"/>
            <a:r>
              <a:rPr lang="en-US" dirty="0"/>
              <a:t>CPI: fixed</a:t>
            </a:r>
          </a:p>
          <a:p>
            <a:pPr lvl="1"/>
            <a:r>
              <a:rPr lang="en-US" dirty="0"/>
              <a:t>GDP deflator: changes every year</a:t>
            </a:r>
          </a:p>
        </p:txBody>
      </p:sp>
    </p:spTree>
    <p:extLst>
      <p:ext uri="{BB962C8B-B14F-4D97-AF65-F5344CB8AC3E}">
        <p14:creationId xmlns:p14="http://schemas.microsoft.com/office/powerpoint/2010/main" val="4034742268"/>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PCE deflator</a:t>
            </a:r>
          </a:p>
        </p:txBody>
      </p:sp>
      <p:sp>
        <p:nvSpPr>
          <p:cNvPr id="3" name="Content Placeholder 2"/>
          <p:cNvSpPr>
            <a:spLocks noGrp="1"/>
          </p:cNvSpPr>
          <p:nvPr>
            <p:ph idx="1"/>
          </p:nvPr>
        </p:nvSpPr>
        <p:spPr/>
        <p:txBody>
          <a:bodyPr/>
          <a:lstStyle/>
          <a:p>
            <a:r>
              <a:rPr lang="en-US" dirty="0"/>
              <a:t>Another measure of the price level: </a:t>
            </a:r>
            <a:br>
              <a:rPr lang="en-US" dirty="0"/>
            </a:br>
            <a:r>
              <a:rPr lang="en-US" dirty="0"/>
              <a:t>Personal Consumption Deflator, </a:t>
            </a:r>
            <a:br>
              <a:rPr lang="en-US" dirty="0"/>
            </a:br>
            <a:r>
              <a:rPr lang="en-US" dirty="0"/>
              <a:t>the ratio of nominal to real consumer spending </a:t>
            </a:r>
          </a:p>
          <a:p>
            <a:r>
              <a:rPr lang="en-US" dirty="0"/>
              <a:t>How the PCE is like the CPI:</a:t>
            </a:r>
            <a:br>
              <a:rPr lang="en-US" dirty="0"/>
            </a:br>
            <a:r>
              <a:rPr lang="en-US" dirty="0"/>
              <a:t>- only includes consumer spending</a:t>
            </a:r>
            <a:br>
              <a:rPr lang="en-US" dirty="0"/>
            </a:br>
            <a:r>
              <a:rPr lang="en-US" dirty="0"/>
              <a:t>- includes imported consumer goods</a:t>
            </a:r>
          </a:p>
          <a:p>
            <a:r>
              <a:rPr lang="en-US" dirty="0"/>
              <a:t>How the PCE is like the GDP deflator:</a:t>
            </a:r>
            <a:br>
              <a:rPr lang="en-US" dirty="0"/>
            </a:br>
            <a:r>
              <a:rPr lang="en-US" dirty="0"/>
              <a:t>- the “basket” changes over time</a:t>
            </a:r>
          </a:p>
          <a:p>
            <a:r>
              <a:rPr lang="en-US" dirty="0"/>
              <a:t>The Federal Reserve prefers PCE. </a:t>
            </a:r>
          </a:p>
        </p:txBody>
      </p:sp>
    </p:spTree>
    <p:extLst>
      <p:ext uri="{BB962C8B-B14F-4D97-AF65-F5344CB8AC3E}">
        <p14:creationId xmlns:p14="http://schemas.microsoft.com/office/powerpoint/2010/main" val="2689425848"/>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13" name="Chart 12"/>
          <p:cNvGraphicFramePr>
            <a:graphicFrameLocks noGrp="1"/>
          </p:cNvGraphicFramePr>
          <p:nvPr>
            <p:extLst>
              <p:ext uri="{D42A27DB-BD31-4B8C-83A1-F6EECF244321}">
                <p14:modId xmlns:p14="http://schemas.microsoft.com/office/powerpoint/2010/main" val="3821037996"/>
              </p:ext>
            </p:extLst>
          </p:nvPr>
        </p:nvGraphicFramePr>
        <p:xfrm>
          <a:off x="91440" y="901700"/>
          <a:ext cx="9052560" cy="5956300"/>
        </p:xfrm>
        <a:graphic>
          <a:graphicData uri="http://schemas.openxmlformats.org/drawingml/2006/chart">
            <c:chart xmlns:c="http://schemas.openxmlformats.org/drawingml/2006/chart" xmlns:r="http://schemas.openxmlformats.org/officeDocument/2006/relationships" r:id="rId3"/>
          </a:graphicData>
        </a:graphic>
      </p:graphicFrame>
      <p:sp>
        <p:nvSpPr>
          <p:cNvPr id="67586" name="Title 1"/>
          <p:cNvSpPr>
            <a:spLocks noGrp="1"/>
          </p:cNvSpPr>
          <p:nvPr>
            <p:ph type="title"/>
          </p:nvPr>
        </p:nvSpPr>
        <p:spPr>
          <a:xfrm>
            <a:off x="466725" y="236538"/>
            <a:ext cx="8245475" cy="741362"/>
          </a:xfrm>
        </p:spPr>
        <p:txBody>
          <a:bodyPr/>
          <a:lstStyle/>
          <a:p>
            <a:r>
              <a:rPr lang="en-US" sz="3200" dirty="0">
                <a:solidFill>
                  <a:srgbClr val="336699"/>
                </a:solidFill>
              </a:rPr>
              <a:t>The GDP deflator, CPI, and PCE deflator</a:t>
            </a:r>
          </a:p>
        </p:txBody>
      </p:sp>
      <p:sp>
        <p:nvSpPr>
          <p:cNvPr id="67589" name="TextBox 4"/>
          <p:cNvSpPr txBox="1">
            <a:spLocks noChangeArrowheads="1"/>
          </p:cNvSpPr>
          <p:nvPr/>
        </p:nvSpPr>
        <p:spPr bwMode="auto">
          <a:xfrm>
            <a:off x="2751932" y="1272846"/>
            <a:ext cx="71278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solidFill>
                  <a:srgbClr val="FF0000"/>
                </a:solidFill>
              </a:rPr>
              <a:t>CPI</a:t>
            </a:r>
          </a:p>
        </p:txBody>
      </p:sp>
      <p:sp>
        <p:nvSpPr>
          <p:cNvPr id="67590" name="TextBox 5"/>
          <p:cNvSpPr txBox="1">
            <a:spLocks noChangeArrowheads="1"/>
          </p:cNvSpPr>
          <p:nvPr/>
        </p:nvSpPr>
        <p:spPr bwMode="auto">
          <a:xfrm>
            <a:off x="3833707" y="5683661"/>
            <a:ext cx="199548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solidFill>
                  <a:srgbClr val="0000FF"/>
                </a:solidFill>
              </a:rPr>
              <a:t>GDP deflator</a:t>
            </a:r>
          </a:p>
        </p:txBody>
      </p:sp>
      <p:cxnSp>
        <p:nvCxnSpPr>
          <p:cNvPr id="8" name="Straight Connector 7"/>
          <p:cNvCxnSpPr/>
          <p:nvPr/>
        </p:nvCxnSpPr>
        <p:spPr>
          <a:xfrm flipH="1" flipV="1">
            <a:off x="3372765" y="1511590"/>
            <a:ext cx="542924" cy="455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534819" y="5232622"/>
            <a:ext cx="690456" cy="60614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9" name="TextBox 4"/>
          <p:cNvSpPr txBox="1">
            <a:spLocks noChangeArrowheads="1"/>
          </p:cNvSpPr>
          <p:nvPr/>
        </p:nvSpPr>
        <p:spPr bwMode="auto">
          <a:xfrm>
            <a:off x="4517232" y="1679246"/>
            <a:ext cx="1820068"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200" dirty="0">
                <a:solidFill>
                  <a:srgbClr val="008000"/>
                </a:solidFill>
              </a:rPr>
              <a:t>PCE deflator</a:t>
            </a:r>
          </a:p>
        </p:txBody>
      </p:sp>
      <p:cxnSp>
        <p:nvCxnSpPr>
          <p:cNvPr id="11" name="Straight Connector 10"/>
          <p:cNvCxnSpPr/>
          <p:nvPr/>
        </p:nvCxnSpPr>
        <p:spPr>
          <a:xfrm flipH="1">
            <a:off x="4071266" y="1930400"/>
            <a:ext cx="488034" cy="292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256106"/>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Grp="1" noChangeArrowheads="1"/>
          </p:cNvSpPr>
          <p:nvPr>
            <p:ph type="title"/>
          </p:nvPr>
        </p:nvSpPr>
        <p:spPr/>
        <p:txBody>
          <a:bodyPr/>
          <a:lstStyle/>
          <a:p>
            <a:pPr eaLnBrk="1" hangingPunct="1"/>
            <a:r>
              <a:rPr lang="en-US" dirty="0"/>
              <a:t>Categories of the population</a:t>
            </a:r>
          </a:p>
        </p:txBody>
      </p:sp>
      <p:sp>
        <p:nvSpPr>
          <p:cNvPr id="68611" name="Rectangle 5"/>
          <p:cNvSpPr>
            <a:spLocks noGrp="1" noChangeArrowheads="1"/>
          </p:cNvSpPr>
          <p:nvPr>
            <p:ph type="body" idx="1"/>
          </p:nvPr>
        </p:nvSpPr>
        <p:spPr>
          <a:xfrm>
            <a:off x="479425" y="1355725"/>
            <a:ext cx="8229600" cy="4953000"/>
          </a:xfrm>
        </p:spPr>
        <p:txBody>
          <a:bodyPr/>
          <a:lstStyle/>
          <a:p>
            <a:pPr eaLnBrk="1" hangingPunct="1">
              <a:lnSpc>
                <a:spcPct val="95000"/>
              </a:lnSpc>
            </a:pPr>
            <a:r>
              <a:rPr lang="en-US" b="1" dirty="0">
                <a:solidFill>
                  <a:srgbClr val="FF0000"/>
                </a:solidFill>
              </a:rPr>
              <a:t>Employed </a:t>
            </a:r>
            <a:br>
              <a:rPr lang="en-US" b="1" dirty="0">
                <a:solidFill>
                  <a:srgbClr val="FF0000"/>
                </a:solidFill>
              </a:rPr>
            </a:br>
            <a:r>
              <a:rPr lang="en-US" dirty="0"/>
              <a:t>working at a paid job </a:t>
            </a:r>
          </a:p>
          <a:p>
            <a:pPr eaLnBrk="1" hangingPunct="1">
              <a:lnSpc>
                <a:spcPct val="95000"/>
              </a:lnSpc>
            </a:pPr>
            <a:r>
              <a:rPr lang="en-US" b="1" dirty="0">
                <a:solidFill>
                  <a:srgbClr val="FF0000"/>
                </a:solidFill>
              </a:rPr>
              <a:t>Unemployed </a:t>
            </a:r>
            <a:br>
              <a:rPr lang="en-US" b="1" dirty="0"/>
            </a:br>
            <a:r>
              <a:rPr lang="en-US" dirty="0"/>
              <a:t>not employed but looking for a job </a:t>
            </a:r>
          </a:p>
          <a:p>
            <a:pPr eaLnBrk="1" hangingPunct="1">
              <a:lnSpc>
                <a:spcPct val="95000"/>
              </a:lnSpc>
            </a:pPr>
            <a:r>
              <a:rPr lang="en-US" b="1" dirty="0">
                <a:solidFill>
                  <a:srgbClr val="FF0000"/>
                </a:solidFill>
              </a:rPr>
              <a:t>Labor force </a:t>
            </a:r>
            <a:br>
              <a:rPr lang="en-US" dirty="0"/>
            </a:br>
            <a:r>
              <a:rPr lang="en-US" dirty="0"/>
              <a:t>the amount of labor available for producing goods and services; all employed plus unemployed persons </a:t>
            </a:r>
          </a:p>
          <a:p>
            <a:pPr eaLnBrk="1" hangingPunct="1">
              <a:lnSpc>
                <a:spcPct val="95000"/>
              </a:lnSpc>
            </a:pPr>
            <a:r>
              <a:rPr lang="en-US" b="1" dirty="0">
                <a:solidFill>
                  <a:srgbClr val="FF0000"/>
                </a:solidFill>
              </a:rPr>
              <a:t>Not in the labor force</a:t>
            </a:r>
            <a:r>
              <a:rPr lang="en-US" dirty="0"/>
              <a:t> </a:t>
            </a:r>
            <a:br>
              <a:rPr lang="en-US" dirty="0"/>
            </a:br>
            <a:r>
              <a:rPr lang="en-US" dirty="0"/>
              <a:t>not employed, not looking for work</a:t>
            </a:r>
          </a:p>
        </p:txBody>
      </p:sp>
    </p:spTree>
    <p:extLst>
      <p:ext uri="{BB962C8B-B14F-4D97-AF65-F5344CB8AC3E}">
        <p14:creationId xmlns:p14="http://schemas.microsoft.com/office/powerpoint/2010/main" val="659499891"/>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p:txBody>
          <a:bodyPr/>
          <a:lstStyle/>
          <a:p>
            <a:pPr eaLnBrk="1" hangingPunct="1"/>
            <a:r>
              <a:rPr lang="en-US" dirty="0"/>
              <a:t>Two important labor force concepts</a:t>
            </a:r>
          </a:p>
        </p:txBody>
      </p:sp>
      <p:sp>
        <p:nvSpPr>
          <p:cNvPr id="69635" name="Rectangle 5"/>
          <p:cNvSpPr>
            <a:spLocks noGrp="1" noChangeArrowheads="1"/>
          </p:cNvSpPr>
          <p:nvPr>
            <p:ph type="body" idx="1"/>
          </p:nvPr>
        </p:nvSpPr>
        <p:spPr/>
        <p:txBody>
          <a:bodyPr/>
          <a:lstStyle/>
          <a:p>
            <a:pPr eaLnBrk="1" hangingPunct="1"/>
            <a:r>
              <a:rPr lang="en-US" b="1" dirty="0">
                <a:solidFill>
                  <a:srgbClr val="FF0000"/>
                </a:solidFill>
              </a:rPr>
              <a:t>Unemployment rate </a:t>
            </a:r>
            <a:br>
              <a:rPr lang="en-US" b="1" dirty="0">
                <a:solidFill>
                  <a:srgbClr val="FF0000"/>
                </a:solidFill>
              </a:rPr>
            </a:br>
            <a:r>
              <a:rPr lang="en-US" dirty="0"/>
              <a:t>percentage of the labor force that is unemployed</a:t>
            </a:r>
          </a:p>
          <a:p>
            <a:pPr eaLnBrk="1" hangingPunct="1"/>
            <a:r>
              <a:rPr lang="en-US" b="1" dirty="0">
                <a:solidFill>
                  <a:srgbClr val="FF0000"/>
                </a:solidFill>
              </a:rPr>
              <a:t>Labor force participation rate </a:t>
            </a:r>
            <a:br>
              <a:rPr lang="en-US" b="1" dirty="0">
                <a:solidFill>
                  <a:srgbClr val="FF0000"/>
                </a:solidFill>
              </a:rPr>
            </a:br>
            <a:r>
              <a:rPr lang="en-US" dirty="0"/>
              <a:t>the fraction of the adult population that “participates” in the labor force, </a:t>
            </a:r>
            <a:r>
              <a:rPr lang="en-US" i="1" dirty="0"/>
              <a:t>i.e.</a:t>
            </a:r>
            <a:r>
              <a:rPr lang="en-US" dirty="0"/>
              <a:t> is working or looking for work</a:t>
            </a:r>
          </a:p>
        </p:txBody>
      </p:sp>
    </p:spTree>
    <p:extLst>
      <p:ext uri="{BB962C8B-B14F-4D97-AF65-F5344CB8AC3E}">
        <p14:creationId xmlns:p14="http://schemas.microsoft.com/office/powerpoint/2010/main" val="2328463439"/>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Computing labor statistics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54</a:t>
            </a:fld>
            <a:endParaRPr lang="en-US" sz="1600" dirty="0">
              <a:solidFill>
                <a:srgbClr val="006666"/>
              </a:solidFill>
              <a:cs typeface="Arial"/>
            </a:endParaRPr>
          </a:p>
        </p:txBody>
      </p:sp>
      <p:sp>
        <p:nvSpPr>
          <p:cNvPr id="8" name="Rectangle 3"/>
          <p:cNvSpPr txBox="1">
            <a:spLocks noChangeArrowheads="1"/>
          </p:cNvSpPr>
          <p:nvPr/>
        </p:nvSpPr>
        <p:spPr>
          <a:xfrm>
            <a:off x="1152525" y="1582738"/>
            <a:ext cx="7013575" cy="2074862"/>
          </a:xfrm>
          <a:prstGeom prst="rect">
            <a:avLst/>
          </a:prstGeom>
          <a:noFill/>
          <a:ln>
            <a:solidFill>
              <a:srgbClr val="0000FF"/>
            </a:solidFill>
          </a:ln>
        </p:spPr>
        <p:txBody>
          <a:bodyPr/>
          <a:lstStyle/>
          <a:p>
            <a:pPr algn="ctr">
              <a:lnSpc>
                <a:spcPct val="120000"/>
              </a:lnSpc>
              <a:spcBef>
                <a:spcPct val="10000"/>
              </a:spcBef>
              <a:buClr>
                <a:srgbClr val="CC6600"/>
              </a:buClr>
              <a:buSzPct val="120000"/>
              <a:buFont typeface="Wingdings" pitchFamily="2" charset="2"/>
              <a:buNone/>
              <a:tabLst>
                <a:tab pos="511175" algn="l"/>
                <a:tab pos="4056063" algn="l"/>
                <a:tab pos="5195888" algn="dec"/>
              </a:tabLst>
              <a:defRPr/>
            </a:pPr>
            <a:r>
              <a:rPr lang="en-US" sz="2500" b="1" kern="0" dirty="0">
                <a:solidFill>
                  <a:srgbClr val="000000"/>
                </a:solidFill>
                <a:latin typeface="Arial"/>
                <a:cs typeface="Arial"/>
              </a:rPr>
              <a:t>U.S. adult population by group, Dec 2014</a:t>
            </a:r>
          </a:p>
          <a:p>
            <a:pPr>
              <a:lnSpc>
                <a:spcPct val="120000"/>
              </a:lnSpc>
              <a:spcBef>
                <a:spcPts val="500"/>
              </a:spcBef>
              <a:buClr>
                <a:srgbClr val="CC6600"/>
              </a:buClr>
              <a:buSzPct val="120000"/>
              <a:buFont typeface="Wingdings" pitchFamily="2" charset="2"/>
              <a:buNone/>
              <a:tabLst>
                <a:tab pos="511175" algn="l"/>
                <a:tab pos="3824288" algn="l"/>
                <a:tab pos="4975225" algn="dec"/>
              </a:tabLst>
              <a:defRPr/>
            </a:pPr>
            <a:r>
              <a:rPr lang="en-US" sz="2400" kern="0" dirty="0">
                <a:solidFill>
                  <a:srgbClr val="000000"/>
                </a:solidFill>
                <a:latin typeface="Arial"/>
                <a:cs typeface="Arial"/>
              </a:rPr>
              <a:t>	Number employed 	= 	147.4 million</a:t>
            </a:r>
          </a:p>
          <a:p>
            <a:pPr>
              <a:lnSpc>
                <a:spcPct val="120000"/>
              </a:lnSpc>
              <a:spcBef>
                <a:spcPct val="10000"/>
              </a:spcBef>
              <a:buClr>
                <a:srgbClr val="CC6600"/>
              </a:buClr>
              <a:buSzPct val="120000"/>
              <a:buFont typeface="Wingdings" pitchFamily="2" charset="2"/>
              <a:buNone/>
              <a:tabLst>
                <a:tab pos="511175" algn="l"/>
                <a:tab pos="3824288" algn="l"/>
                <a:tab pos="4975225" algn="dec"/>
              </a:tabLst>
              <a:defRPr/>
            </a:pPr>
            <a:r>
              <a:rPr lang="en-US" sz="2400" kern="0" dirty="0">
                <a:solidFill>
                  <a:srgbClr val="000000"/>
                </a:solidFill>
                <a:latin typeface="Arial"/>
                <a:cs typeface="Arial"/>
              </a:rPr>
              <a:t>	Number unemployed 	= 	8.7 million</a:t>
            </a:r>
          </a:p>
          <a:p>
            <a:pPr>
              <a:lnSpc>
                <a:spcPct val="120000"/>
              </a:lnSpc>
              <a:spcBef>
                <a:spcPct val="10000"/>
              </a:spcBef>
              <a:buClr>
                <a:srgbClr val="CC6600"/>
              </a:buClr>
              <a:buSzPct val="120000"/>
              <a:buFont typeface="Wingdings" pitchFamily="2" charset="2"/>
              <a:buNone/>
              <a:tabLst>
                <a:tab pos="511175" algn="l"/>
                <a:tab pos="3824288" algn="l"/>
                <a:tab pos="4975225" algn="dec"/>
              </a:tabLst>
              <a:defRPr/>
            </a:pPr>
            <a:r>
              <a:rPr lang="en-US" sz="2400" kern="0" dirty="0">
                <a:solidFill>
                  <a:srgbClr val="000000"/>
                </a:solidFill>
                <a:latin typeface="Arial"/>
                <a:cs typeface="Arial"/>
              </a:rPr>
              <a:t>	Adult population 	= 	249.0 million</a:t>
            </a:r>
          </a:p>
        </p:txBody>
      </p:sp>
      <p:sp>
        <p:nvSpPr>
          <p:cNvPr id="10" name="Rectangle 4"/>
          <p:cNvSpPr>
            <a:spLocks noChangeArrowheads="1"/>
          </p:cNvSpPr>
          <p:nvPr/>
        </p:nvSpPr>
        <p:spPr bwMode="auto">
          <a:xfrm>
            <a:off x="731838" y="3962400"/>
            <a:ext cx="7723187" cy="2427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105000"/>
              </a:lnSpc>
              <a:spcBef>
                <a:spcPct val="10000"/>
              </a:spcBef>
              <a:buClr>
                <a:srgbClr val="008080"/>
              </a:buClr>
              <a:buSzPct val="120000"/>
              <a:buFont typeface="Wingdings" pitchFamily="2" charset="2"/>
              <a:buNone/>
              <a:tabLst>
                <a:tab pos="736600" algn="l"/>
                <a:tab pos="4459288" algn="l"/>
                <a:tab pos="5541963" algn="dec"/>
              </a:tabLst>
            </a:pPr>
            <a:r>
              <a:rPr lang="en-US" sz="2600" dirty="0">
                <a:solidFill>
                  <a:srgbClr val="000000"/>
                </a:solidFill>
              </a:rPr>
              <a:t>Calculate</a:t>
            </a:r>
          </a:p>
          <a:p>
            <a:pPr marL="569913" lvl="1" indent="-341313">
              <a:lnSpc>
                <a:spcPct val="105000"/>
              </a:lnSpc>
              <a:spcBef>
                <a:spcPct val="10000"/>
              </a:spcBef>
              <a:buClr>
                <a:schemeClr val="tx1">
                  <a:lumMod val="50000"/>
                  <a:lumOff val="50000"/>
                </a:schemeClr>
              </a:buClr>
              <a:buSzPct val="120000"/>
              <a:buFont typeface="Wingdings" pitchFamily="2" charset="2"/>
              <a:buChar char="§"/>
              <a:tabLst>
                <a:tab pos="736600" algn="l"/>
                <a:tab pos="4459288" algn="l"/>
                <a:tab pos="5541963" algn="dec"/>
              </a:tabLst>
            </a:pPr>
            <a:r>
              <a:rPr lang="en-US" sz="2600" dirty="0">
                <a:solidFill>
                  <a:srgbClr val="000000"/>
                </a:solidFill>
              </a:rPr>
              <a:t>the labor force</a:t>
            </a:r>
          </a:p>
          <a:p>
            <a:pPr marL="569913" lvl="1" indent="-341313">
              <a:lnSpc>
                <a:spcPct val="105000"/>
              </a:lnSpc>
              <a:spcBef>
                <a:spcPct val="10000"/>
              </a:spcBef>
              <a:buClr>
                <a:schemeClr val="tx1">
                  <a:lumMod val="50000"/>
                  <a:lumOff val="50000"/>
                </a:schemeClr>
              </a:buClr>
              <a:buSzPct val="120000"/>
              <a:buFont typeface="Wingdings" pitchFamily="2" charset="2"/>
              <a:buChar char="§"/>
              <a:tabLst>
                <a:tab pos="736600" algn="l"/>
                <a:tab pos="4459288" algn="l"/>
                <a:tab pos="5541963" algn="dec"/>
              </a:tabLst>
            </a:pPr>
            <a:r>
              <a:rPr lang="en-US" sz="2600" dirty="0">
                <a:solidFill>
                  <a:srgbClr val="000000"/>
                </a:solidFill>
              </a:rPr>
              <a:t>the unemployment rate </a:t>
            </a:r>
          </a:p>
          <a:p>
            <a:pPr marL="569913" lvl="1" indent="-341313">
              <a:lnSpc>
                <a:spcPct val="105000"/>
              </a:lnSpc>
              <a:spcBef>
                <a:spcPct val="10000"/>
              </a:spcBef>
              <a:buClr>
                <a:schemeClr val="tx1">
                  <a:lumMod val="50000"/>
                  <a:lumOff val="50000"/>
                </a:schemeClr>
              </a:buClr>
              <a:buSzPct val="120000"/>
              <a:buFont typeface="Wingdings" pitchFamily="2" charset="2"/>
              <a:buChar char="§"/>
              <a:tabLst>
                <a:tab pos="736600" algn="l"/>
                <a:tab pos="4459288" algn="l"/>
                <a:tab pos="5541963" algn="dec"/>
              </a:tabLst>
            </a:pPr>
            <a:r>
              <a:rPr lang="en-US" sz="2600" dirty="0">
                <a:solidFill>
                  <a:srgbClr val="000000"/>
                </a:solidFill>
              </a:rPr>
              <a:t>the labor force participation rate</a:t>
            </a:r>
          </a:p>
        </p:txBody>
      </p:sp>
    </p:spTree>
    <p:extLst>
      <p:ext uri="{BB962C8B-B14F-4D97-AF65-F5344CB8AC3E}">
        <p14:creationId xmlns:p14="http://schemas.microsoft.com/office/powerpoint/2010/main" val="36876527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wipe(left)">
                                      <p:cBhvr>
                                        <p:cTn id="15" dur="500"/>
                                        <p:tgtEl>
                                          <p:spTgt spid="10">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wipe(left)">
                                      <p:cBhvr>
                                        <p:cTn id="18" dur="500"/>
                                        <p:tgtEl>
                                          <p:spTgt spid="10">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animEffect transition="in" filter="wipe(left)">
                                      <p:cBhvr>
                                        <p:cTn id="21"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10"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55</a:t>
            </a:fld>
            <a:endParaRPr lang="en-US" sz="1600" dirty="0">
              <a:solidFill>
                <a:srgbClr val="006666"/>
              </a:solidFill>
              <a:cs typeface="Arial"/>
            </a:endParaRPr>
          </a:p>
        </p:txBody>
      </p:sp>
      <p:sp>
        <p:nvSpPr>
          <p:cNvPr id="8" name="Content Placeholder 2"/>
          <p:cNvSpPr>
            <a:spLocks noGrp="1"/>
          </p:cNvSpPr>
          <p:nvPr>
            <p:ph idx="1"/>
          </p:nvPr>
        </p:nvSpPr>
        <p:spPr>
          <a:xfrm>
            <a:off x="476250" y="1676400"/>
            <a:ext cx="8210550" cy="4568513"/>
          </a:xfrm>
        </p:spPr>
        <p:txBody>
          <a:bodyPr/>
          <a:lstStyle/>
          <a:p>
            <a:pPr lvl="0" eaLnBrk="1" hangingPunct="1">
              <a:spcBef>
                <a:spcPct val="55000"/>
              </a:spcBef>
              <a:buClr>
                <a:srgbClr val="CC6600"/>
              </a:buClr>
              <a:buNone/>
              <a:defRPr/>
            </a:pPr>
            <a:r>
              <a:rPr lang="en-US" sz="2600" dirty="0">
                <a:solidFill>
                  <a:srgbClr val="000000"/>
                </a:solidFill>
              </a:rPr>
              <a:t>Data: </a:t>
            </a:r>
            <a:r>
              <a:rPr lang="en-US" sz="2600" b="1" i="1" dirty="0">
                <a:solidFill>
                  <a:srgbClr val="000000"/>
                </a:solidFill>
              </a:rPr>
              <a:t>E</a:t>
            </a:r>
            <a:r>
              <a:rPr lang="en-US" sz="2600" dirty="0">
                <a:solidFill>
                  <a:srgbClr val="000000"/>
                </a:solidFill>
              </a:rPr>
              <a:t> = 147.4, </a:t>
            </a:r>
            <a:r>
              <a:rPr lang="en-US" sz="2600" b="1" i="1" dirty="0">
                <a:solidFill>
                  <a:srgbClr val="000000"/>
                </a:solidFill>
              </a:rPr>
              <a:t>U</a:t>
            </a:r>
            <a:r>
              <a:rPr lang="en-US" sz="2600" dirty="0">
                <a:solidFill>
                  <a:srgbClr val="000000"/>
                </a:solidFill>
              </a:rPr>
              <a:t> = 8.7, </a:t>
            </a:r>
            <a:r>
              <a:rPr lang="en-US" sz="2600" b="1" i="1" dirty="0">
                <a:solidFill>
                  <a:srgbClr val="000000"/>
                </a:solidFill>
              </a:rPr>
              <a:t>POP</a:t>
            </a:r>
            <a:r>
              <a:rPr lang="en-US" sz="2600" dirty="0">
                <a:solidFill>
                  <a:srgbClr val="000000"/>
                </a:solidFill>
              </a:rPr>
              <a:t> = 249.0</a:t>
            </a:r>
          </a:p>
          <a:p>
            <a:pPr lvl="0" eaLnBrk="1" hangingPunct="1">
              <a:spcBef>
                <a:spcPct val="55000"/>
              </a:spcBef>
              <a:buClr>
                <a:schemeClr val="tx1">
                  <a:lumMod val="50000"/>
                  <a:lumOff val="50000"/>
                </a:schemeClr>
              </a:buClr>
              <a:defRPr/>
            </a:pPr>
            <a:r>
              <a:rPr lang="en-US" sz="2600" dirty="0">
                <a:solidFill>
                  <a:srgbClr val="000000"/>
                </a:solidFill>
              </a:rPr>
              <a:t>Labor force</a:t>
            </a:r>
            <a:br>
              <a:rPr lang="en-US" sz="2600" dirty="0">
                <a:solidFill>
                  <a:srgbClr val="000000"/>
                </a:solidFill>
              </a:rPr>
            </a:br>
            <a:r>
              <a:rPr lang="en-US" sz="2600" b="1" i="1" dirty="0">
                <a:solidFill>
                  <a:srgbClr val="000000"/>
                </a:solidFill>
              </a:rPr>
              <a:t>L</a:t>
            </a:r>
            <a:r>
              <a:rPr lang="en-US" sz="2600" dirty="0">
                <a:solidFill>
                  <a:srgbClr val="000000"/>
                </a:solidFill>
              </a:rPr>
              <a:t> = </a:t>
            </a:r>
            <a:r>
              <a:rPr lang="en-US" sz="2600" b="1" i="1" dirty="0">
                <a:solidFill>
                  <a:srgbClr val="000000"/>
                </a:solidFill>
              </a:rPr>
              <a:t>E</a:t>
            </a:r>
            <a:r>
              <a:rPr lang="en-US" sz="2600" dirty="0">
                <a:solidFill>
                  <a:srgbClr val="000000"/>
                </a:solidFill>
              </a:rPr>
              <a:t> + </a:t>
            </a:r>
            <a:r>
              <a:rPr lang="en-US" sz="2600" b="1" i="1" dirty="0">
                <a:solidFill>
                  <a:srgbClr val="000000"/>
                </a:solidFill>
              </a:rPr>
              <a:t>U</a:t>
            </a:r>
            <a:r>
              <a:rPr lang="en-US" sz="2600" dirty="0">
                <a:solidFill>
                  <a:srgbClr val="000000"/>
                </a:solidFill>
              </a:rPr>
              <a:t> = 147.4 + 8.7 = </a:t>
            </a:r>
            <a:r>
              <a:rPr lang="en-US" sz="2600" u="sng" dirty="0">
                <a:solidFill>
                  <a:srgbClr val="FF0000"/>
                </a:solidFill>
              </a:rPr>
              <a:t>156.1</a:t>
            </a:r>
          </a:p>
          <a:p>
            <a:pPr lvl="0" eaLnBrk="1" hangingPunct="1">
              <a:spcBef>
                <a:spcPct val="55000"/>
              </a:spcBef>
              <a:buClr>
                <a:schemeClr val="tx1">
                  <a:lumMod val="50000"/>
                  <a:lumOff val="50000"/>
                </a:schemeClr>
              </a:buClr>
              <a:defRPr/>
            </a:pPr>
            <a:r>
              <a:rPr lang="en-US" sz="2600" dirty="0">
                <a:solidFill>
                  <a:srgbClr val="000000"/>
                </a:solidFill>
              </a:rPr>
              <a:t>Unemployment rate</a:t>
            </a:r>
            <a:br>
              <a:rPr lang="en-US" sz="2600" dirty="0">
                <a:solidFill>
                  <a:srgbClr val="000000"/>
                </a:solidFill>
              </a:rPr>
            </a:br>
            <a:r>
              <a:rPr lang="en-US" sz="2600" b="1" i="1" dirty="0">
                <a:solidFill>
                  <a:srgbClr val="000000"/>
                </a:solidFill>
              </a:rPr>
              <a:t>U/L</a:t>
            </a:r>
            <a:r>
              <a:rPr lang="en-US" sz="2600" dirty="0">
                <a:solidFill>
                  <a:srgbClr val="000000"/>
                </a:solidFill>
              </a:rPr>
              <a:t> x 100% = (8.7/156.1) x 100% = </a:t>
            </a:r>
            <a:r>
              <a:rPr lang="en-US" sz="2600" u="sng" dirty="0">
                <a:solidFill>
                  <a:srgbClr val="FF0000"/>
                </a:solidFill>
              </a:rPr>
              <a:t>5.6%</a:t>
            </a:r>
          </a:p>
          <a:p>
            <a:pPr lvl="0" eaLnBrk="1" hangingPunct="1">
              <a:spcBef>
                <a:spcPct val="55000"/>
              </a:spcBef>
              <a:buClr>
                <a:schemeClr val="tx1">
                  <a:lumMod val="50000"/>
                  <a:lumOff val="50000"/>
                </a:schemeClr>
              </a:buClr>
              <a:defRPr/>
            </a:pPr>
            <a:r>
              <a:rPr lang="en-US" sz="2600" dirty="0">
                <a:solidFill>
                  <a:srgbClr val="000000"/>
                </a:solidFill>
              </a:rPr>
              <a:t>Labor force participation rate</a:t>
            </a:r>
            <a:br>
              <a:rPr lang="en-US" sz="2600" dirty="0">
                <a:solidFill>
                  <a:srgbClr val="000000"/>
                </a:solidFill>
              </a:rPr>
            </a:br>
            <a:r>
              <a:rPr lang="en-US" sz="2600" b="1" i="1" dirty="0">
                <a:solidFill>
                  <a:srgbClr val="000000"/>
                </a:solidFill>
              </a:rPr>
              <a:t>L/POP</a:t>
            </a:r>
            <a:r>
              <a:rPr lang="en-US" sz="2600" dirty="0">
                <a:solidFill>
                  <a:srgbClr val="000000"/>
                </a:solidFill>
              </a:rPr>
              <a:t> x 100% = (</a:t>
            </a:r>
            <a:r>
              <a:rPr lang="en-US" sz="2600" dirty="0">
                <a:solidFill>
                  <a:srgbClr val="000000"/>
                </a:solidFill>
                <a:latin typeface="Arial" charset="0"/>
                <a:cs typeface="Arial" charset="0"/>
              </a:rPr>
              <a:t>156.1</a:t>
            </a:r>
            <a:r>
              <a:rPr lang="en-US" sz="2600" dirty="0">
                <a:solidFill>
                  <a:srgbClr val="000000"/>
                </a:solidFill>
              </a:rPr>
              <a:t>/</a:t>
            </a:r>
            <a:r>
              <a:rPr lang="en-US" sz="2600" dirty="0">
                <a:solidFill>
                  <a:srgbClr val="000000"/>
                </a:solidFill>
                <a:latin typeface="Arial" charset="0"/>
                <a:cs typeface="Arial" charset="0"/>
              </a:rPr>
              <a:t>249.0</a:t>
            </a:r>
            <a:r>
              <a:rPr lang="en-US" sz="2600" dirty="0">
                <a:solidFill>
                  <a:srgbClr val="000000"/>
                </a:solidFill>
              </a:rPr>
              <a:t>) x 100% = </a:t>
            </a:r>
            <a:r>
              <a:rPr lang="en-US" sz="2600" u="sng" dirty="0">
                <a:solidFill>
                  <a:srgbClr val="FF0000"/>
                </a:solidFill>
              </a:rPr>
              <a:t>62.7%</a:t>
            </a:r>
          </a:p>
        </p:txBody>
      </p:sp>
    </p:spTree>
    <p:extLst>
      <p:ext uri="{BB962C8B-B14F-4D97-AF65-F5344CB8AC3E}">
        <p14:creationId xmlns:p14="http://schemas.microsoft.com/office/powerpoint/2010/main" val="2904052670"/>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showMasterSp="0" show="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Computing percentage changes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56</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4641747"/>
          </a:xfrm>
        </p:spPr>
        <p:txBody>
          <a:bodyPr/>
          <a:lstStyle/>
          <a:p>
            <a:pPr>
              <a:buClr>
                <a:srgbClr val="CC6600"/>
              </a:buClr>
              <a:buNone/>
              <a:defRPr/>
            </a:pPr>
            <a:r>
              <a:rPr lang="en-US" dirty="0"/>
              <a:t>Suppose </a:t>
            </a:r>
          </a:p>
          <a:p>
            <a:pPr marL="569913" lvl="1" indent="-334963">
              <a:buClr>
                <a:schemeClr val="tx1">
                  <a:lumMod val="50000"/>
                  <a:lumOff val="50000"/>
                </a:schemeClr>
              </a:buClr>
              <a:defRPr/>
            </a:pPr>
            <a:r>
              <a:rPr lang="en-US" dirty="0"/>
              <a:t>population increases by 1%</a:t>
            </a:r>
          </a:p>
          <a:p>
            <a:pPr marL="569913" lvl="1" indent="-334963">
              <a:buClr>
                <a:schemeClr val="tx1">
                  <a:lumMod val="50000"/>
                  <a:lumOff val="50000"/>
                </a:schemeClr>
              </a:buClr>
              <a:defRPr/>
            </a:pPr>
            <a:r>
              <a:rPr lang="en-US" dirty="0"/>
              <a:t>labor force increases by 3%</a:t>
            </a:r>
          </a:p>
          <a:p>
            <a:pPr marL="569913" lvl="1" indent="-334963">
              <a:buClr>
                <a:schemeClr val="tx1">
                  <a:lumMod val="50000"/>
                  <a:lumOff val="50000"/>
                </a:schemeClr>
              </a:buClr>
              <a:defRPr/>
            </a:pPr>
            <a:r>
              <a:rPr lang="en-US" dirty="0"/>
              <a:t>number of unemployed persons increases by 2%</a:t>
            </a:r>
          </a:p>
          <a:p>
            <a:pPr marL="0" indent="0">
              <a:spcBef>
                <a:spcPct val="60000"/>
              </a:spcBef>
              <a:buClr>
                <a:srgbClr val="CC6600"/>
              </a:buClr>
              <a:buNone/>
              <a:defRPr/>
            </a:pPr>
            <a:r>
              <a:rPr lang="en-US" dirty="0"/>
              <a:t>Compute the percentage changes in the labor force participation and unemployment rates. </a:t>
            </a:r>
            <a:endParaRPr lang="en-US" sz="3000" dirty="0">
              <a:solidFill>
                <a:srgbClr val="990033"/>
              </a:solidFill>
            </a:endParaRPr>
          </a:p>
        </p:txBody>
      </p:sp>
    </p:spTree>
    <p:extLst>
      <p:ext uri="{BB962C8B-B14F-4D97-AF65-F5344CB8AC3E}">
        <p14:creationId xmlns:p14="http://schemas.microsoft.com/office/powerpoint/2010/main" val="2668397657"/>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showMasterSp="0" show="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Answers</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57</a:t>
            </a:fld>
            <a:endParaRPr lang="en-US" sz="1600" dirty="0">
              <a:solidFill>
                <a:srgbClr val="006666"/>
              </a:solidFill>
              <a:cs typeface="Arial"/>
            </a:endParaRPr>
          </a:p>
        </p:txBody>
      </p:sp>
      <p:sp>
        <p:nvSpPr>
          <p:cNvPr id="8" name="Content Placeholder 2"/>
          <p:cNvSpPr>
            <a:spLocks noGrp="1"/>
          </p:cNvSpPr>
          <p:nvPr>
            <p:ph idx="1"/>
          </p:nvPr>
        </p:nvSpPr>
        <p:spPr>
          <a:xfrm>
            <a:off x="476250" y="1484416"/>
            <a:ext cx="8210550" cy="5068784"/>
          </a:xfrm>
        </p:spPr>
        <p:txBody>
          <a:bodyPr/>
          <a:lstStyle/>
          <a:p>
            <a:pPr marL="0" lvl="0" indent="0" eaLnBrk="1" hangingPunct="1">
              <a:spcBef>
                <a:spcPts val="1200"/>
              </a:spcBef>
              <a:buClr>
                <a:srgbClr val="CC6600"/>
              </a:buClr>
              <a:buNone/>
              <a:defRPr/>
            </a:pPr>
            <a:r>
              <a:rPr lang="en-US" sz="2700" dirty="0">
                <a:solidFill>
                  <a:srgbClr val="000000"/>
                </a:solidFill>
              </a:rPr>
              <a:t>LFPR = L/POP</a:t>
            </a:r>
          </a:p>
          <a:p>
            <a:pPr marL="457200" lvl="1" indent="0" eaLnBrk="1" hangingPunct="1">
              <a:lnSpc>
                <a:spcPct val="105000"/>
              </a:lnSpc>
              <a:spcBef>
                <a:spcPts val="1200"/>
              </a:spcBef>
              <a:buClr>
                <a:srgbClr val="CC6600"/>
              </a:buClr>
              <a:buNone/>
              <a:defRPr/>
            </a:pPr>
            <a:r>
              <a:rPr lang="en-US" dirty="0">
                <a:solidFill>
                  <a:srgbClr val="000000"/>
                </a:solidFill>
                <a:ea typeface="+mn-ea"/>
              </a:rPr>
              <a:t>L increases 3%, POP increases 1%, </a:t>
            </a:r>
            <a:br>
              <a:rPr lang="en-US" dirty="0">
                <a:solidFill>
                  <a:srgbClr val="000000"/>
                </a:solidFill>
                <a:ea typeface="+mn-ea"/>
              </a:rPr>
            </a:br>
            <a:r>
              <a:rPr lang="en-US" dirty="0">
                <a:solidFill>
                  <a:srgbClr val="000000"/>
                </a:solidFill>
                <a:ea typeface="+mn-ea"/>
              </a:rPr>
              <a:t>so LFPR increases 3% – 1% = 2%.</a:t>
            </a:r>
          </a:p>
          <a:p>
            <a:pPr marL="0" lvl="0" indent="0" eaLnBrk="1" hangingPunct="1">
              <a:spcBef>
                <a:spcPts val="1200"/>
              </a:spcBef>
              <a:buClr>
                <a:srgbClr val="CC6600"/>
              </a:buClr>
              <a:buNone/>
              <a:defRPr/>
            </a:pPr>
            <a:r>
              <a:rPr lang="en-US" sz="2700" dirty="0">
                <a:solidFill>
                  <a:srgbClr val="000000"/>
                </a:solidFill>
              </a:rPr>
              <a:t>U rate = U/L</a:t>
            </a:r>
          </a:p>
          <a:p>
            <a:pPr marL="457200" lvl="1" indent="0" eaLnBrk="1" hangingPunct="1">
              <a:lnSpc>
                <a:spcPct val="105000"/>
              </a:lnSpc>
              <a:spcBef>
                <a:spcPts val="1200"/>
              </a:spcBef>
              <a:buClr>
                <a:srgbClr val="CC6600"/>
              </a:buClr>
              <a:buNone/>
              <a:defRPr/>
            </a:pPr>
            <a:r>
              <a:rPr lang="en-US" dirty="0">
                <a:solidFill>
                  <a:srgbClr val="000000"/>
                </a:solidFill>
                <a:ea typeface="+mn-ea"/>
              </a:rPr>
              <a:t>U increases 2%, L increases 3%, </a:t>
            </a:r>
            <a:br>
              <a:rPr lang="en-US" dirty="0">
                <a:solidFill>
                  <a:srgbClr val="000000"/>
                </a:solidFill>
                <a:ea typeface="+mn-ea"/>
              </a:rPr>
            </a:br>
            <a:r>
              <a:rPr lang="en-US" dirty="0">
                <a:solidFill>
                  <a:srgbClr val="000000"/>
                </a:solidFill>
                <a:ea typeface="+mn-ea"/>
              </a:rPr>
              <a:t>so U-rate increases 2% – 3% = –1%.</a:t>
            </a:r>
          </a:p>
          <a:p>
            <a:pPr marL="0" lvl="0" indent="0" eaLnBrk="1" hangingPunct="1">
              <a:spcBef>
                <a:spcPts val="1200"/>
              </a:spcBef>
              <a:buClr>
                <a:srgbClr val="CC6600"/>
              </a:buClr>
              <a:buNone/>
              <a:defRPr/>
            </a:pPr>
            <a:r>
              <a:rPr lang="en-US" sz="2600" i="1" dirty="0">
                <a:solidFill>
                  <a:srgbClr val="FF0000"/>
                </a:solidFill>
              </a:rPr>
              <a:t>Note: the changes in LFPR and U-rate are shown as a percent of their initial values, not in percentage points! </a:t>
            </a:r>
            <a:r>
              <a:rPr lang="en-US" sz="2600" dirty="0">
                <a:solidFill>
                  <a:srgbClr val="FF0000"/>
                </a:solidFill>
              </a:rPr>
              <a:t>E.g., </a:t>
            </a:r>
            <a:r>
              <a:rPr lang="en-US" sz="2600" i="1" dirty="0">
                <a:solidFill>
                  <a:srgbClr val="FF0000"/>
                </a:solidFill>
              </a:rPr>
              <a:t>if initial value of LFPR is 60.0%, a 2% increase would bring it to 61.2%, because 2% of 60 equals 1.2. </a:t>
            </a:r>
          </a:p>
        </p:txBody>
      </p:sp>
    </p:spTree>
    <p:extLst>
      <p:ext uri="{BB962C8B-B14F-4D97-AF65-F5344CB8AC3E}">
        <p14:creationId xmlns:p14="http://schemas.microsoft.com/office/powerpoint/2010/main" val="2347693042"/>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dirty="0"/>
              <a:t>The establishment survey</a:t>
            </a:r>
          </a:p>
        </p:txBody>
      </p:sp>
      <p:sp>
        <p:nvSpPr>
          <p:cNvPr id="74755" name="Rectangle 3"/>
          <p:cNvSpPr>
            <a:spLocks noGrp="1" noChangeArrowheads="1"/>
          </p:cNvSpPr>
          <p:nvPr>
            <p:ph type="body" idx="1"/>
          </p:nvPr>
        </p:nvSpPr>
        <p:spPr/>
        <p:txBody>
          <a:bodyPr/>
          <a:lstStyle/>
          <a:p>
            <a:pPr eaLnBrk="1" hangingPunct="1"/>
            <a:r>
              <a:rPr lang="en-US" dirty="0"/>
              <a:t>The BLS obtains a second measure of employment by surveying businesses, </a:t>
            </a:r>
            <a:br>
              <a:rPr lang="en-US" dirty="0"/>
            </a:br>
            <a:r>
              <a:rPr lang="en-US" dirty="0"/>
              <a:t>asking how many workers are on their payrolls.</a:t>
            </a:r>
          </a:p>
          <a:p>
            <a:pPr eaLnBrk="1" hangingPunct="1"/>
            <a:r>
              <a:rPr lang="en-US" dirty="0"/>
              <a:t>Neither measure is perfect, and they occasionally diverge due to:</a:t>
            </a:r>
          </a:p>
          <a:p>
            <a:pPr lvl="1" eaLnBrk="1" hangingPunct="1"/>
            <a:r>
              <a:rPr lang="en-US" dirty="0"/>
              <a:t>treatment of self-employed persons</a:t>
            </a:r>
          </a:p>
          <a:p>
            <a:pPr lvl="1" eaLnBrk="1" hangingPunct="1"/>
            <a:r>
              <a:rPr lang="en-US" dirty="0"/>
              <a:t>new firms not counted in establishment survey</a:t>
            </a:r>
          </a:p>
          <a:p>
            <a:pPr lvl="1" eaLnBrk="1" hangingPunct="1"/>
            <a:r>
              <a:rPr lang="en-US" dirty="0"/>
              <a:t>technical issues involving population inferences from sample data</a:t>
            </a:r>
          </a:p>
        </p:txBody>
      </p:sp>
    </p:spTree>
    <p:extLst>
      <p:ext uri="{BB962C8B-B14F-4D97-AF65-F5344CB8AC3E}">
        <p14:creationId xmlns:p14="http://schemas.microsoft.com/office/powerpoint/2010/main" val="744300530"/>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C9D6E5"/>
        </a:solidFill>
        <a:effectLst/>
      </p:bgPr>
    </p:bg>
    <p:spTree>
      <p:nvGrpSpPr>
        <p:cNvPr id="1" name=""/>
        <p:cNvGrpSpPr/>
        <p:nvPr/>
      </p:nvGrpSpPr>
      <p:grpSpPr>
        <a:xfrm>
          <a:off x="0" y="0"/>
          <a:ext cx="0" cy="0"/>
          <a:chOff x="0" y="0"/>
          <a:chExt cx="0" cy="0"/>
        </a:xfrm>
      </p:grpSpPr>
      <p:sp>
        <p:nvSpPr>
          <p:cNvPr id="4" name="Rectangle 3"/>
          <p:cNvSpPr/>
          <p:nvPr/>
        </p:nvSpPr>
        <p:spPr>
          <a:xfrm>
            <a:off x="7" y="-13578"/>
            <a:ext cx="9143993" cy="1286012"/>
          </a:xfrm>
          <a:prstGeom prst="rect">
            <a:avLst/>
          </a:prstGeom>
          <a:solidFill>
            <a:srgbClr val="B3C2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title"/>
          </p:nvPr>
        </p:nvSpPr>
        <p:spPr>
          <a:xfrm>
            <a:off x="466725" y="200913"/>
            <a:ext cx="8245475" cy="939800"/>
          </a:xfrm>
        </p:spPr>
        <p:txBody>
          <a:bodyPr/>
          <a:lstStyle/>
          <a:p>
            <a:r>
              <a:rPr lang="en-US" sz="2600" dirty="0">
                <a:solidFill>
                  <a:srgbClr val="203F15"/>
                </a:solidFill>
              </a:rPr>
              <a:t>NOW YOU TRY</a:t>
            </a:r>
            <a:br>
              <a:rPr lang="en-US" dirty="0">
                <a:solidFill>
                  <a:schemeClr val="bg1"/>
                </a:solidFill>
                <a:effectLst>
                  <a:outerShdw blurRad="38100" dist="38100" dir="2700000" algn="tl">
                    <a:srgbClr val="000000">
                      <a:alpha val="43137"/>
                    </a:srgbClr>
                  </a:outerShdw>
                </a:effectLst>
              </a:rPr>
            </a:br>
            <a:r>
              <a:rPr lang="en-US" dirty="0">
                <a:solidFill>
                  <a:schemeClr val="bg1"/>
                </a:solidFill>
                <a:effectLst>
                  <a:outerShdw blurRad="38100" dist="38100" dir="2700000" algn="tl">
                    <a:srgbClr val="000000">
                      <a:alpha val="43137"/>
                    </a:srgbClr>
                  </a:outerShdw>
                </a:effectLst>
              </a:rPr>
              <a:t>Identifying value added</a:t>
            </a:r>
          </a:p>
        </p:txBody>
      </p:sp>
      <p:sp>
        <p:nvSpPr>
          <p:cNvPr id="3" name="Content Placeholder 2"/>
          <p:cNvSpPr>
            <a:spLocks noGrp="1"/>
          </p:cNvSpPr>
          <p:nvPr>
            <p:ph idx="1"/>
          </p:nvPr>
        </p:nvSpPr>
        <p:spPr>
          <a:xfrm>
            <a:off x="476250" y="1484416"/>
            <a:ext cx="8210550" cy="4641747"/>
          </a:xfrm>
        </p:spPr>
        <p:txBody>
          <a:bodyPr/>
          <a:lstStyle/>
          <a:p>
            <a:pPr>
              <a:buClr>
                <a:schemeClr val="tx1">
                  <a:lumMod val="50000"/>
                  <a:lumOff val="50000"/>
                </a:schemeClr>
              </a:buClr>
            </a:pPr>
            <a:r>
              <a:rPr lang="en-US" sz="2700" dirty="0"/>
              <a:t>A farmer grows a bushel of wheat </a:t>
            </a:r>
            <a:br>
              <a:rPr lang="en-US" sz="2700" dirty="0"/>
            </a:br>
            <a:r>
              <a:rPr lang="en-US" sz="2700" dirty="0"/>
              <a:t>and sells it to a miller for $1.00. </a:t>
            </a:r>
          </a:p>
          <a:p>
            <a:pPr>
              <a:buClr>
                <a:schemeClr val="tx1">
                  <a:lumMod val="50000"/>
                  <a:lumOff val="50000"/>
                </a:schemeClr>
              </a:buClr>
            </a:pPr>
            <a:r>
              <a:rPr lang="en-US" sz="2700" dirty="0"/>
              <a:t>The miller turns the wheat into flour </a:t>
            </a:r>
            <a:br>
              <a:rPr lang="en-US" sz="2700" dirty="0"/>
            </a:br>
            <a:r>
              <a:rPr lang="en-US" sz="2700" dirty="0"/>
              <a:t>and sells it to a baker for $3.00. </a:t>
            </a:r>
          </a:p>
          <a:p>
            <a:pPr>
              <a:buClr>
                <a:schemeClr val="tx1">
                  <a:lumMod val="50000"/>
                  <a:lumOff val="50000"/>
                </a:schemeClr>
              </a:buClr>
            </a:pPr>
            <a:r>
              <a:rPr lang="en-US" sz="2700" dirty="0"/>
              <a:t>The baker uses the flour to make a loaf of </a:t>
            </a:r>
            <a:br>
              <a:rPr lang="en-US" sz="2700" dirty="0"/>
            </a:br>
            <a:r>
              <a:rPr lang="en-US" sz="2700" dirty="0"/>
              <a:t>bread and sells it to an engineer for $6.00. </a:t>
            </a:r>
          </a:p>
          <a:p>
            <a:pPr>
              <a:buClr>
                <a:schemeClr val="tx1">
                  <a:lumMod val="50000"/>
                  <a:lumOff val="50000"/>
                </a:schemeClr>
              </a:buClr>
            </a:pPr>
            <a:r>
              <a:rPr lang="en-US" sz="2700" dirty="0"/>
              <a:t>The engineer eats the bread. </a:t>
            </a:r>
          </a:p>
          <a:p>
            <a:pPr marL="0" indent="0" algn="ctr">
              <a:buClr>
                <a:schemeClr val="tx1">
                  <a:lumMod val="50000"/>
                  <a:lumOff val="50000"/>
                </a:schemeClr>
              </a:buClr>
              <a:buNone/>
            </a:pPr>
            <a:r>
              <a:rPr lang="en-US" i="1" dirty="0">
                <a:solidFill>
                  <a:srgbClr val="0000FF"/>
                </a:solidFill>
              </a:rPr>
              <a:t>Compute value added at each stage </a:t>
            </a:r>
            <a:br>
              <a:rPr lang="en-US" i="1" dirty="0">
                <a:solidFill>
                  <a:srgbClr val="0000FF"/>
                </a:solidFill>
              </a:rPr>
            </a:br>
            <a:r>
              <a:rPr lang="en-US" i="1" dirty="0">
                <a:solidFill>
                  <a:srgbClr val="0000FF"/>
                </a:solidFill>
              </a:rPr>
              <a:t>of production and GDP.</a:t>
            </a:r>
          </a:p>
        </p:txBody>
      </p:sp>
      <p:sp>
        <p:nvSpPr>
          <p:cNvPr id="5" name="Rectangle 4"/>
          <p:cNvSpPr/>
          <p:nvPr/>
        </p:nvSpPr>
        <p:spPr>
          <a:xfrm>
            <a:off x="0" y="1246299"/>
            <a:ext cx="9143999" cy="52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Arial"/>
              </a:rPr>
              <a:pPr algn="r">
                <a:defRPr/>
              </a:pPr>
              <a:t>5</a:t>
            </a:fld>
            <a:endParaRPr lang="en-US" sz="1600" dirty="0">
              <a:solidFill>
                <a:srgbClr val="006666"/>
              </a:solidFill>
              <a:cs typeface="Arial"/>
            </a:endParaRPr>
          </a:p>
        </p:txBody>
      </p:sp>
    </p:spTree>
    <p:extLst>
      <p:ext uri="{BB962C8B-B14F-4D97-AF65-F5344CB8AC3E}">
        <p14:creationId xmlns:p14="http://schemas.microsoft.com/office/powerpoint/2010/main" val="2177835215"/>
      </p:ext>
    </p:extLst>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graphicFrame>
        <p:nvGraphicFramePr>
          <p:cNvPr id="5" name="Chart 4"/>
          <p:cNvGraphicFramePr>
            <a:graphicFrameLocks noGrp="1"/>
          </p:cNvGraphicFramePr>
          <p:nvPr>
            <p:extLst>
              <p:ext uri="{D42A27DB-BD31-4B8C-83A1-F6EECF244321}">
                <p14:modId xmlns:p14="http://schemas.microsoft.com/office/powerpoint/2010/main" val="1747086168"/>
              </p:ext>
            </p:extLst>
          </p:nvPr>
        </p:nvGraphicFramePr>
        <p:xfrm>
          <a:off x="1042416" y="850392"/>
          <a:ext cx="7982712" cy="5916168"/>
        </p:xfrm>
        <a:graphic>
          <a:graphicData uri="http://schemas.openxmlformats.org/drawingml/2006/chart">
            <c:chart xmlns:c="http://schemas.openxmlformats.org/drawingml/2006/chart" xmlns:r="http://schemas.openxmlformats.org/officeDocument/2006/relationships" r:id="rId3"/>
          </a:graphicData>
        </a:graphic>
      </p:graphicFrame>
      <p:sp>
        <p:nvSpPr>
          <p:cNvPr id="75778" name="Title 1"/>
          <p:cNvSpPr>
            <a:spLocks noGrp="1"/>
          </p:cNvSpPr>
          <p:nvPr>
            <p:ph type="title"/>
          </p:nvPr>
        </p:nvSpPr>
        <p:spPr>
          <a:xfrm>
            <a:off x="466725" y="93663"/>
            <a:ext cx="8245475" cy="757237"/>
          </a:xfrm>
        </p:spPr>
        <p:txBody>
          <a:bodyPr/>
          <a:lstStyle/>
          <a:p>
            <a:r>
              <a:rPr lang="en-US" sz="3200" dirty="0">
                <a:solidFill>
                  <a:srgbClr val="336699"/>
                </a:solidFill>
              </a:rPr>
              <a:t>Two measures of employment growth</a:t>
            </a:r>
          </a:p>
        </p:txBody>
      </p:sp>
      <p:sp>
        <p:nvSpPr>
          <p:cNvPr id="75779" name="Text Box 6"/>
          <p:cNvSpPr txBox="1">
            <a:spLocks noChangeArrowheads="1"/>
          </p:cNvSpPr>
          <p:nvPr/>
        </p:nvSpPr>
        <p:spPr bwMode="auto">
          <a:xfrm rot="-5400000">
            <a:off x="-1104106" y="3045619"/>
            <a:ext cx="3348037" cy="739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100" dirty="0">
                <a:solidFill>
                  <a:srgbClr val="000000"/>
                </a:solidFill>
              </a:rPr>
              <a:t>Percentage change </a:t>
            </a:r>
            <a:br>
              <a:rPr lang="en-US" sz="2100" dirty="0">
                <a:solidFill>
                  <a:srgbClr val="000000"/>
                </a:solidFill>
              </a:rPr>
            </a:br>
            <a:r>
              <a:rPr lang="en-US" sz="2100" dirty="0">
                <a:solidFill>
                  <a:srgbClr val="000000"/>
                </a:solidFill>
              </a:rPr>
              <a:t>from 12 months earlier</a:t>
            </a:r>
          </a:p>
        </p:txBody>
      </p:sp>
    </p:spTree>
    <p:extLst>
      <p:ext uri="{BB962C8B-B14F-4D97-AF65-F5344CB8AC3E}">
        <p14:creationId xmlns:p14="http://schemas.microsoft.com/office/powerpoint/2010/main" val="4107404426"/>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Gross domestic product (GDP) measures both total income and total expenditure on the economy’s output of goods &amp; services.</a:t>
            </a:r>
          </a:p>
          <a:p>
            <a:pPr>
              <a:buClr>
                <a:schemeClr val="tx1">
                  <a:lumMod val="50000"/>
                  <a:lumOff val="50000"/>
                </a:schemeClr>
              </a:buClr>
            </a:pPr>
            <a:r>
              <a:rPr lang="en-US" sz="2700" dirty="0"/>
              <a:t>Nominal GDP values output at current prices; </a:t>
            </a:r>
            <a:br>
              <a:rPr lang="en-US" sz="2700" dirty="0"/>
            </a:br>
            <a:r>
              <a:rPr lang="en-US" sz="2700" dirty="0"/>
              <a:t>real GDP values output at constant prices. Changes in output affect both measures, </a:t>
            </a:r>
            <a:br>
              <a:rPr lang="en-US" sz="2700" dirty="0"/>
            </a:br>
            <a:r>
              <a:rPr lang="en-US" sz="2700" dirty="0"/>
              <a:t>but changes in prices only affect nominal GDP. </a:t>
            </a:r>
          </a:p>
          <a:p>
            <a:pPr>
              <a:buClr>
                <a:schemeClr val="tx1">
                  <a:lumMod val="50000"/>
                  <a:lumOff val="50000"/>
                </a:schemeClr>
              </a:buClr>
            </a:pPr>
            <a:r>
              <a:rPr lang="en-US" sz="2700" dirty="0"/>
              <a:t>GDP is the sum of consumption, investment, government purchases, and net exports.</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60</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2044635"/>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6725" y="284038"/>
            <a:ext cx="8245475" cy="559109"/>
          </a:xfrm>
        </p:spPr>
        <p:txBody>
          <a:bodyPr/>
          <a:lstStyle/>
          <a:p>
            <a:pPr algn="ctr"/>
            <a:r>
              <a:rPr lang="en-US" sz="3000" spc="800" dirty="0">
                <a:solidFill>
                  <a:srgbClr val="0E5229"/>
                </a:solidFill>
                <a:latin typeface="Tahoma" pitchFamily="34" charset="0"/>
                <a:ea typeface="Tahoma" pitchFamily="34" charset="0"/>
                <a:cs typeface="Tahoma" pitchFamily="34" charset="0"/>
              </a:rPr>
              <a:t>CHAPTER SUMMARY</a:t>
            </a:r>
          </a:p>
        </p:txBody>
      </p:sp>
      <p:sp>
        <p:nvSpPr>
          <p:cNvPr id="3" name="Content Placeholder 2"/>
          <p:cNvSpPr>
            <a:spLocks noGrp="1"/>
          </p:cNvSpPr>
          <p:nvPr>
            <p:ph idx="1"/>
          </p:nvPr>
        </p:nvSpPr>
        <p:spPr>
          <a:xfrm>
            <a:off x="476250" y="1092530"/>
            <a:ext cx="8210550" cy="5201392"/>
          </a:xfrm>
        </p:spPr>
        <p:txBody>
          <a:bodyPr/>
          <a:lstStyle/>
          <a:p>
            <a:pPr>
              <a:buClr>
                <a:schemeClr val="tx1">
                  <a:lumMod val="50000"/>
                  <a:lumOff val="50000"/>
                </a:schemeClr>
              </a:buClr>
            </a:pPr>
            <a:r>
              <a:rPr lang="en-US" sz="2700" dirty="0"/>
              <a:t>The overall level of prices can be measured </a:t>
            </a:r>
            <a:br>
              <a:rPr lang="en-US" sz="2700" dirty="0"/>
            </a:br>
            <a:r>
              <a:rPr lang="en-US" sz="2700" dirty="0"/>
              <a:t>by either:</a:t>
            </a:r>
          </a:p>
          <a:p>
            <a:pPr lvl="1">
              <a:buClr>
                <a:schemeClr val="tx1">
                  <a:lumMod val="50000"/>
                  <a:lumOff val="50000"/>
                </a:schemeClr>
              </a:buClr>
            </a:pPr>
            <a:r>
              <a:rPr lang="en-US" sz="2600" dirty="0"/>
              <a:t>the consumer price index (CPI), </a:t>
            </a:r>
            <a:br>
              <a:rPr lang="en-US" sz="2600" dirty="0"/>
            </a:br>
            <a:r>
              <a:rPr lang="en-US" sz="2600" dirty="0"/>
              <a:t>the price of a fixed basket of goods purchased by the typical consumer, or</a:t>
            </a:r>
          </a:p>
          <a:p>
            <a:pPr lvl="1">
              <a:buClr>
                <a:schemeClr val="tx1">
                  <a:lumMod val="50000"/>
                  <a:lumOff val="50000"/>
                </a:schemeClr>
              </a:buClr>
            </a:pPr>
            <a:r>
              <a:rPr lang="en-US" sz="2600" dirty="0"/>
              <a:t>the GDP deflator, </a:t>
            </a:r>
            <a:br>
              <a:rPr lang="en-US" sz="2600" dirty="0"/>
            </a:br>
            <a:r>
              <a:rPr lang="en-US" sz="2600" dirty="0"/>
              <a:t>the ratio of nominal to real GDP.</a:t>
            </a:r>
          </a:p>
          <a:p>
            <a:pPr>
              <a:buClr>
                <a:schemeClr val="tx1">
                  <a:lumMod val="50000"/>
                  <a:lumOff val="50000"/>
                </a:schemeClr>
              </a:buClr>
            </a:pPr>
            <a:r>
              <a:rPr lang="en-US" sz="2700" dirty="0"/>
              <a:t>The unemployment rate is the fraction of the labor force that is not employed. </a:t>
            </a:r>
          </a:p>
        </p:txBody>
      </p:sp>
      <p:sp>
        <p:nvSpPr>
          <p:cNvPr id="5" name="Rectangle 9"/>
          <p:cNvSpPr>
            <a:spLocks noChangeArrowheads="1"/>
          </p:cNvSpPr>
          <p:nvPr/>
        </p:nvSpPr>
        <p:spPr bwMode="auto">
          <a:xfrm>
            <a:off x="8450263" y="6407150"/>
            <a:ext cx="501650" cy="295275"/>
          </a:xfrm>
          <a:prstGeom prst="rect">
            <a:avLst/>
          </a:prstGeom>
          <a:noFill/>
          <a:ln w="9525">
            <a:noFill/>
            <a:miter lim="800000"/>
            <a:headEnd/>
            <a:tailEnd/>
          </a:ln>
          <a:effectLst/>
        </p:spPr>
        <p:txBody>
          <a:bodyPr lIns="0" tIns="0" rIns="0" bIns="0"/>
          <a:lstStyle/>
          <a:p>
            <a:pPr algn="r">
              <a:defRPr/>
            </a:pPr>
            <a:fld id="{F2A5E683-01D6-445B-882C-7AE69BAD7C28}" type="slidenum">
              <a:rPr lang="en-US" sz="1600">
                <a:solidFill>
                  <a:srgbClr val="006666"/>
                </a:solidFill>
                <a:cs typeface="+mn-cs"/>
              </a:rPr>
              <a:pPr algn="r">
                <a:defRPr/>
              </a:pPr>
              <a:t>61</a:t>
            </a:fld>
            <a:endParaRPr lang="en-US" sz="1600" dirty="0">
              <a:solidFill>
                <a:srgbClr val="006666"/>
              </a:solidFill>
              <a:cs typeface="+mn-cs"/>
            </a:endParaRPr>
          </a:p>
        </p:txBody>
      </p:sp>
      <p:sp>
        <p:nvSpPr>
          <p:cNvPr id="6" name="Rectangle 5"/>
          <p:cNvSpPr/>
          <p:nvPr/>
        </p:nvSpPr>
        <p:spPr>
          <a:xfrm>
            <a:off x="449283" y="929175"/>
            <a:ext cx="8195954" cy="45719"/>
          </a:xfrm>
          <a:prstGeom prst="rect">
            <a:avLst/>
          </a:prstGeom>
          <a:solidFill>
            <a:srgbClr val="0000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5769068"/>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200" dirty="0"/>
              <a:t>Final goods, value added, and GDP</a:t>
            </a:r>
          </a:p>
        </p:txBody>
      </p:sp>
      <p:sp>
        <p:nvSpPr>
          <p:cNvPr id="23555" name="Rectangle 3"/>
          <p:cNvSpPr>
            <a:spLocks noGrp="1" noChangeArrowheads="1"/>
          </p:cNvSpPr>
          <p:nvPr>
            <p:ph type="body" idx="1"/>
          </p:nvPr>
        </p:nvSpPr>
        <p:spPr>
          <a:xfrm>
            <a:off x="457200" y="1600200"/>
            <a:ext cx="8229600" cy="3932238"/>
          </a:xfrm>
        </p:spPr>
        <p:txBody>
          <a:bodyPr/>
          <a:lstStyle/>
          <a:p>
            <a:pPr eaLnBrk="1" hangingPunct="1">
              <a:spcBef>
                <a:spcPct val="50000"/>
              </a:spcBef>
              <a:tabLst>
                <a:tab pos="1201738" algn="l"/>
              </a:tabLst>
            </a:pPr>
            <a:r>
              <a:rPr lang="en-US" dirty="0"/>
              <a:t>GDP = value of final goods produced </a:t>
            </a:r>
          </a:p>
          <a:p>
            <a:pPr eaLnBrk="1" hangingPunct="1">
              <a:spcBef>
                <a:spcPct val="20000"/>
              </a:spcBef>
              <a:buFont typeface="Wingdings" pitchFamily="2" charset="2"/>
              <a:buNone/>
              <a:tabLst>
                <a:tab pos="1201738" algn="l"/>
              </a:tabLst>
            </a:pPr>
            <a:r>
              <a:rPr lang="en-US" dirty="0"/>
              <a:t>		= sum of value added at all stages 	 		  of production.</a:t>
            </a:r>
          </a:p>
          <a:p>
            <a:pPr eaLnBrk="1" hangingPunct="1">
              <a:lnSpc>
                <a:spcPct val="110000"/>
              </a:lnSpc>
              <a:spcBef>
                <a:spcPct val="50000"/>
              </a:spcBef>
              <a:tabLst>
                <a:tab pos="1201738" algn="l"/>
              </a:tabLst>
            </a:pPr>
            <a:r>
              <a:rPr lang="en-US" dirty="0"/>
              <a:t>The value of the final goods already includes the value of the intermediate goods, so including intermediate </a:t>
            </a:r>
            <a:r>
              <a:rPr lang="en-US" i="1" dirty="0"/>
              <a:t>and</a:t>
            </a:r>
            <a:r>
              <a:rPr lang="en-US" dirty="0"/>
              <a:t> final goods in GDP would be double counting. </a:t>
            </a:r>
          </a:p>
        </p:txBody>
      </p:sp>
    </p:spTree>
    <p:extLst>
      <p:ext uri="{BB962C8B-B14F-4D97-AF65-F5344CB8AC3E}">
        <p14:creationId xmlns:p14="http://schemas.microsoft.com/office/powerpoint/2010/main" val="258445446"/>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Rectangle 12"/>
          <p:cNvSpPr/>
          <p:nvPr/>
        </p:nvSpPr>
        <p:spPr>
          <a:xfrm>
            <a:off x="819150" y="4351338"/>
            <a:ext cx="5597525" cy="55245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79" name="Rectangle 4"/>
          <p:cNvSpPr>
            <a:spLocks noGrp="1" noChangeArrowheads="1"/>
          </p:cNvSpPr>
          <p:nvPr>
            <p:ph type="title"/>
          </p:nvPr>
        </p:nvSpPr>
        <p:spPr>
          <a:xfrm>
            <a:off x="466725" y="220663"/>
            <a:ext cx="8245475" cy="939800"/>
          </a:xfrm>
        </p:spPr>
        <p:txBody>
          <a:bodyPr/>
          <a:lstStyle/>
          <a:p>
            <a:pPr eaLnBrk="1" hangingPunct="1"/>
            <a:r>
              <a:rPr lang="en-US"/>
              <a:t>The expenditure components of GDP</a:t>
            </a:r>
          </a:p>
        </p:txBody>
      </p:sp>
      <p:sp>
        <p:nvSpPr>
          <p:cNvPr id="28675" name="Rectangle 5"/>
          <p:cNvSpPr>
            <a:spLocks noGrp="1" noChangeArrowheads="1"/>
          </p:cNvSpPr>
          <p:nvPr>
            <p:ph type="body" idx="1"/>
          </p:nvPr>
        </p:nvSpPr>
        <p:spPr/>
        <p:txBody>
          <a:bodyPr/>
          <a:lstStyle/>
          <a:p>
            <a:pPr eaLnBrk="1" hangingPunct="1">
              <a:spcBef>
                <a:spcPts val="1200"/>
              </a:spcBef>
              <a:defRPr/>
            </a:pPr>
            <a:r>
              <a:rPr lang="en-US" dirty="0"/>
              <a:t>consumption, </a:t>
            </a:r>
            <a:r>
              <a:rPr lang="en-US" b="1" i="1" dirty="0">
                <a:latin typeface="+mj-lt"/>
              </a:rPr>
              <a:t>C</a:t>
            </a:r>
            <a:endParaRPr lang="en-US" dirty="0">
              <a:latin typeface="+mj-lt"/>
            </a:endParaRPr>
          </a:p>
          <a:p>
            <a:pPr eaLnBrk="1" hangingPunct="1">
              <a:spcBef>
                <a:spcPts val="1200"/>
              </a:spcBef>
              <a:defRPr/>
            </a:pPr>
            <a:r>
              <a:rPr lang="en-US" dirty="0"/>
              <a:t>investment, </a:t>
            </a:r>
            <a:r>
              <a:rPr lang="en-US" b="1" i="1" dirty="0">
                <a:solidFill>
                  <a:srgbClr val="000000"/>
                </a:solidFill>
                <a:latin typeface="Tahoma"/>
              </a:rPr>
              <a:t>I</a:t>
            </a:r>
            <a:endParaRPr lang="en-US" dirty="0"/>
          </a:p>
          <a:p>
            <a:pPr eaLnBrk="1" hangingPunct="1">
              <a:spcBef>
                <a:spcPts val="1200"/>
              </a:spcBef>
              <a:defRPr/>
            </a:pPr>
            <a:r>
              <a:rPr lang="en-US" dirty="0"/>
              <a:t>government spending, </a:t>
            </a:r>
            <a:r>
              <a:rPr lang="en-US" b="1" i="1" dirty="0">
                <a:latin typeface="+mj-lt"/>
              </a:rPr>
              <a:t>G</a:t>
            </a:r>
          </a:p>
          <a:p>
            <a:pPr eaLnBrk="1" hangingPunct="1">
              <a:spcBef>
                <a:spcPts val="1200"/>
              </a:spcBef>
              <a:defRPr/>
            </a:pPr>
            <a:r>
              <a:rPr lang="en-US" dirty="0"/>
              <a:t>net exports, </a:t>
            </a:r>
            <a:r>
              <a:rPr lang="en-US" b="1" i="1" dirty="0">
                <a:latin typeface="+mj-lt"/>
              </a:rPr>
              <a:t>NX</a:t>
            </a:r>
          </a:p>
          <a:p>
            <a:pPr eaLnBrk="1" hangingPunct="1">
              <a:spcBef>
                <a:spcPts val="1800"/>
              </a:spcBef>
              <a:buFont typeface="Wingdings" pitchFamily="2" charset="2"/>
              <a:buNone/>
              <a:defRPr/>
            </a:pPr>
            <a:r>
              <a:rPr lang="en-US" dirty="0"/>
              <a:t>An important identity:</a:t>
            </a:r>
          </a:p>
          <a:p>
            <a:pPr eaLnBrk="1" hangingPunct="1">
              <a:buFont typeface="Wingdings" pitchFamily="2" charset="2"/>
              <a:buNone/>
              <a:defRPr/>
            </a:pPr>
            <a:r>
              <a:rPr lang="en-US" i="1" dirty="0">
                <a:latin typeface="+mj-lt"/>
              </a:rPr>
              <a:t>	</a:t>
            </a:r>
            <a:r>
              <a:rPr lang="en-US" b="1" i="1" dirty="0">
                <a:latin typeface="+mj-lt"/>
              </a:rPr>
              <a:t>Y    =    C   +   I   +   G   +   NX</a:t>
            </a:r>
          </a:p>
        </p:txBody>
      </p:sp>
      <p:grpSp>
        <p:nvGrpSpPr>
          <p:cNvPr id="2" name="Group 14"/>
          <p:cNvGrpSpPr>
            <a:grpSpLocks/>
          </p:cNvGrpSpPr>
          <p:nvPr/>
        </p:nvGrpSpPr>
        <p:grpSpPr bwMode="auto">
          <a:xfrm>
            <a:off x="2298700" y="4918075"/>
            <a:ext cx="4006850" cy="1293813"/>
            <a:chOff x="2299465" y="4918835"/>
            <a:chExt cx="4006741" cy="1292744"/>
          </a:xfrm>
        </p:grpSpPr>
        <p:sp>
          <p:nvSpPr>
            <p:cNvPr id="24585" name="AutoShape 4"/>
            <p:cNvSpPr>
              <a:spLocks/>
            </p:cNvSpPr>
            <p:nvPr/>
          </p:nvSpPr>
          <p:spPr bwMode="auto">
            <a:xfrm rot="-5400000">
              <a:off x="4096997" y="3121303"/>
              <a:ext cx="411677" cy="4006741"/>
            </a:xfrm>
            <a:prstGeom prst="leftBrace">
              <a:avLst>
                <a:gd name="adj1" fmla="val 55603"/>
                <a:gd name="adj2" fmla="val 50000"/>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4586" name="Text Box 5"/>
            <p:cNvSpPr txBox="1">
              <a:spLocks noChangeArrowheads="1"/>
            </p:cNvSpPr>
            <p:nvPr/>
          </p:nvSpPr>
          <p:spPr bwMode="auto">
            <a:xfrm>
              <a:off x="3130160" y="5297179"/>
              <a:ext cx="2419295"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700" i="1"/>
                <a:t>aggregate expenditure</a:t>
              </a:r>
            </a:p>
          </p:txBody>
        </p:sp>
      </p:grpSp>
      <p:grpSp>
        <p:nvGrpSpPr>
          <p:cNvPr id="3" name="Group 13"/>
          <p:cNvGrpSpPr>
            <a:grpSpLocks/>
          </p:cNvGrpSpPr>
          <p:nvPr/>
        </p:nvGrpSpPr>
        <p:grpSpPr bwMode="auto">
          <a:xfrm>
            <a:off x="339725" y="4903788"/>
            <a:ext cx="1995488" cy="1314450"/>
            <a:chOff x="340111" y="4903076"/>
            <a:chExt cx="1995487" cy="1315566"/>
          </a:xfrm>
        </p:grpSpPr>
        <p:sp>
          <p:nvSpPr>
            <p:cNvPr id="24583" name="Text Box 6"/>
            <p:cNvSpPr txBox="1">
              <a:spLocks noChangeArrowheads="1"/>
            </p:cNvSpPr>
            <p:nvPr/>
          </p:nvSpPr>
          <p:spPr bwMode="auto">
            <a:xfrm>
              <a:off x="340111" y="5304242"/>
              <a:ext cx="1995487"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pPr>
              <a:r>
                <a:rPr lang="en-US" sz="2700" i="1"/>
                <a:t>value of total output</a:t>
              </a:r>
            </a:p>
          </p:txBody>
        </p:sp>
        <p:cxnSp>
          <p:nvCxnSpPr>
            <p:cNvPr id="11" name="Straight Connector 10"/>
            <p:cNvCxnSpPr/>
            <p:nvPr/>
          </p:nvCxnSpPr>
          <p:spPr>
            <a:xfrm rot="16200000" flipH="1">
              <a:off x="930481" y="5060419"/>
              <a:ext cx="425811" cy="111125"/>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8728631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wipe(left)">
                                      <p:cBhvr>
                                        <p:cTn id="12" dur="500"/>
                                        <p:tgtEl>
                                          <p:spTgt spid="286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wipe(left)">
                                      <p:cBhvr>
                                        <p:cTn id="17" dur="500"/>
                                        <p:tgtEl>
                                          <p:spTgt spid="28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wipe(left)">
                                      <p:cBhvr>
                                        <p:cTn id="22" dur="500"/>
                                        <p:tgtEl>
                                          <p:spTgt spid="28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wipe(left)">
                                      <p:cBhvr>
                                        <p:cTn id="27" dur="500"/>
                                        <p:tgtEl>
                                          <p:spTgt spid="286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wipe(left)">
                                      <p:cBhvr>
                                        <p:cTn id="32" dur="500"/>
                                        <p:tgtEl>
                                          <p:spTgt spid="28675">
                                            <p:txEl>
                                              <p:pRg st="5" end="5"/>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strips(downRight)">
                                      <p:cBhvr>
                                        <p:cTn id="40" dur="500"/>
                                        <p:tgtEl>
                                          <p:spTgt spid="3"/>
                                        </p:tgtEl>
                                      </p:cBhvr>
                                    </p:animEffect>
                                  </p:childTnLst>
                                </p:cTn>
                              </p:par>
                            </p:childTnLst>
                          </p:cTn>
                        </p:par>
                        <p:par>
                          <p:cTn id="41" fill="hold" nodeType="afterGroup">
                            <p:stCondLst>
                              <p:cond delay="500"/>
                            </p:stCondLst>
                            <p:childTnLst>
                              <p:par>
                                <p:cTn id="42" presetID="18" presetClass="entr" presetSubtype="6"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strips(downRight)">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8675"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65138" y="236538"/>
            <a:ext cx="8247062" cy="1036637"/>
          </a:xfrm>
        </p:spPr>
        <p:txBody>
          <a:bodyPr/>
          <a:lstStyle/>
          <a:p>
            <a:pPr eaLnBrk="1" hangingPunct="1"/>
            <a:r>
              <a:rPr lang="en-US"/>
              <a:t>Consumption (C)</a:t>
            </a:r>
          </a:p>
        </p:txBody>
      </p:sp>
      <p:sp>
        <p:nvSpPr>
          <p:cNvPr id="25603" name="Rectangle 3"/>
          <p:cNvSpPr>
            <a:spLocks noGrp="1" noChangeArrowheads="1"/>
          </p:cNvSpPr>
          <p:nvPr>
            <p:ph type="body" idx="1"/>
          </p:nvPr>
        </p:nvSpPr>
        <p:spPr>
          <a:xfrm>
            <a:off x="5135563" y="1309688"/>
            <a:ext cx="3733800" cy="5030787"/>
          </a:xfrm>
        </p:spPr>
        <p:txBody>
          <a:bodyPr/>
          <a:lstStyle/>
          <a:p>
            <a:pPr marL="404813" lvl="1" indent="-290513" eaLnBrk="1" hangingPunct="1">
              <a:spcBef>
                <a:spcPts val="600"/>
              </a:spcBef>
              <a:buClr>
                <a:srgbClr val="CC6600"/>
              </a:buClr>
            </a:pPr>
            <a:r>
              <a:rPr lang="en-US" sz="2500" b="1" i="1" dirty="0">
                <a:solidFill>
                  <a:srgbClr val="FF0000"/>
                </a:solidFill>
              </a:rPr>
              <a:t>Durable goods</a:t>
            </a:r>
            <a:r>
              <a:rPr lang="en-US" sz="2500" b="1" dirty="0">
                <a:solidFill>
                  <a:srgbClr val="FF0000"/>
                </a:solidFill>
              </a:rPr>
              <a:t> </a:t>
            </a:r>
            <a:br>
              <a:rPr lang="en-US" sz="2500" b="1" dirty="0"/>
            </a:br>
            <a:r>
              <a:rPr lang="en-US" sz="2500" dirty="0"/>
              <a:t>last a long time. </a:t>
            </a:r>
            <a:br>
              <a:rPr lang="en-US" sz="2500" dirty="0"/>
            </a:br>
            <a:r>
              <a:rPr lang="en-US" sz="2500" i="1" dirty="0"/>
              <a:t>E.g</a:t>
            </a:r>
            <a:r>
              <a:rPr lang="en-US" sz="2500" dirty="0"/>
              <a:t>., cars, home appliances</a:t>
            </a:r>
          </a:p>
          <a:p>
            <a:pPr marL="404813" lvl="1" indent="-290513" eaLnBrk="1" hangingPunct="1">
              <a:spcBef>
                <a:spcPts val="600"/>
              </a:spcBef>
              <a:buClr>
                <a:srgbClr val="CC6600"/>
              </a:buClr>
            </a:pPr>
            <a:r>
              <a:rPr lang="en-US" sz="2500" b="1" i="1" dirty="0">
                <a:solidFill>
                  <a:srgbClr val="FF0000"/>
                </a:solidFill>
              </a:rPr>
              <a:t>Nondurable goods</a:t>
            </a:r>
            <a:br>
              <a:rPr lang="en-US" sz="2500" b="1" dirty="0"/>
            </a:br>
            <a:r>
              <a:rPr lang="en-US" sz="2500" dirty="0"/>
              <a:t>last a short time. </a:t>
            </a:r>
            <a:br>
              <a:rPr lang="en-US" sz="2500" dirty="0"/>
            </a:br>
            <a:r>
              <a:rPr lang="en-US" sz="2500" i="1" dirty="0"/>
              <a:t>E.g.</a:t>
            </a:r>
            <a:r>
              <a:rPr lang="en-US" sz="2500" dirty="0"/>
              <a:t>, food, clothing</a:t>
            </a:r>
          </a:p>
          <a:p>
            <a:pPr marL="404813" lvl="1" indent="-290513" eaLnBrk="1" hangingPunct="1">
              <a:spcBef>
                <a:spcPts val="600"/>
              </a:spcBef>
              <a:buClr>
                <a:srgbClr val="CC6600"/>
              </a:buClr>
            </a:pPr>
            <a:r>
              <a:rPr lang="en-US" sz="2500" b="1" i="1" dirty="0">
                <a:solidFill>
                  <a:srgbClr val="FF0000"/>
                </a:solidFill>
              </a:rPr>
              <a:t>Services</a:t>
            </a:r>
            <a:br>
              <a:rPr lang="en-US" sz="2500" dirty="0"/>
            </a:br>
            <a:r>
              <a:rPr lang="en-US" sz="2500" dirty="0"/>
              <a:t>are intangible items purchased by consumers. </a:t>
            </a:r>
            <a:br>
              <a:rPr lang="en-US" sz="2500" dirty="0"/>
            </a:br>
            <a:r>
              <a:rPr lang="en-US" sz="2500" i="1" dirty="0"/>
              <a:t>E.g.</a:t>
            </a:r>
            <a:r>
              <a:rPr lang="en-US" sz="2500" dirty="0"/>
              <a:t>, dry cleaning, </a:t>
            </a:r>
            <a:br>
              <a:rPr lang="en-US" sz="2500" dirty="0"/>
            </a:br>
            <a:r>
              <a:rPr lang="en-US" sz="2500" dirty="0"/>
              <a:t>air travel</a:t>
            </a:r>
          </a:p>
        </p:txBody>
      </p:sp>
      <p:pic>
        <p:nvPicPr>
          <p:cNvPr id="25604" name="Picture 4" descr="RF5232234"/>
          <p:cNvPicPr>
            <a:picLocks noChangeAspect="1" noChangeArrowheads="1"/>
          </p:cNvPicPr>
          <p:nvPr/>
        </p:nvPicPr>
        <p:blipFill>
          <a:blip r:embed="rId3">
            <a:lum contrast="-6000"/>
            <a:extLst>
              <a:ext uri="{28A0092B-C50C-407E-A947-70E740481C1C}">
                <a14:useLocalDpi xmlns:a14="http://schemas.microsoft.com/office/drawing/2010/main" val="0"/>
              </a:ext>
            </a:extLst>
          </a:blip>
          <a:srcRect/>
          <a:stretch>
            <a:fillRect/>
          </a:stretch>
        </p:blipFill>
        <p:spPr bwMode="auto">
          <a:xfrm>
            <a:off x="457200" y="2819400"/>
            <a:ext cx="4648200" cy="3111500"/>
          </a:xfrm>
          <a:prstGeom prst="rect">
            <a:avLst/>
          </a:prstGeom>
          <a:noFill/>
          <a:ln w="9525">
            <a:solidFill>
              <a:srgbClr val="969696"/>
            </a:solidFill>
            <a:miter lim="800000"/>
            <a:headEnd/>
            <a:tailEnd/>
          </a:ln>
          <a:extLst>
            <a:ext uri="{909E8E84-426E-40dd-AFC4-6F175D3DCCD1}">
              <a14:hiddenFill xmlns:a14="http://schemas.microsoft.com/office/drawing/2010/main" xmlns="">
                <a:solidFill>
                  <a:srgbClr val="FFFFFF"/>
                </a:solidFill>
              </a14:hiddenFill>
            </a:ext>
          </a:extLst>
        </p:spPr>
      </p:pic>
      <p:sp>
        <p:nvSpPr>
          <p:cNvPr id="25605" name="Text Box 5"/>
          <p:cNvSpPr txBox="1">
            <a:spLocks noChangeArrowheads="1"/>
          </p:cNvSpPr>
          <p:nvPr/>
        </p:nvSpPr>
        <p:spPr bwMode="auto">
          <a:xfrm>
            <a:off x="647700" y="1306513"/>
            <a:ext cx="4495800" cy="1447800"/>
          </a:xfrm>
          <a:prstGeom prst="rect">
            <a:avLst/>
          </a:prstGeom>
          <a:solidFill>
            <a:schemeClr val="bg1">
              <a:alpha val="50195"/>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40000"/>
              </a:spcBef>
              <a:buSzPct val="110000"/>
              <a:buFont typeface="Wingdings" pitchFamily="2" charset="2"/>
              <a:buNone/>
            </a:pPr>
            <a:r>
              <a:rPr lang="en-US" sz="2700" dirty="0"/>
              <a:t>Definition: The value of all goods and services bought by households. Includes:</a:t>
            </a:r>
          </a:p>
        </p:txBody>
      </p:sp>
    </p:spTree>
    <p:extLst>
      <p:ext uri="{BB962C8B-B14F-4D97-AF65-F5344CB8AC3E}">
        <p14:creationId xmlns:p14="http://schemas.microsoft.com/office/powerpoint/2010/main" val="947687840"/>
      </p:ext>
    </p:extLst>
  </p:cSld>
  <p:clrMapOvr>
    <a:masterClrMapping/>
  </p:clrMapOvr>
  <p:transition>
    <p:wipe dir="r"/>
  </p:transition>
</p:sld>
</file>

<file path=ppt/theme/theme1.xml><?xml version="1.0" encoding="utf-8"?>
<a:theme xmlns:a="http://schemas.openxmlformats.org/drawingml/2006/main" name="14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5_Default Design">
  <a:themeElements>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Default Design">
      <a:majorFont>
        <a:latin typeface="Tahoma"/>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2672</TotalTime>
  <Words>5956</Words>
  <Application>Microsoft Office PowerPoint</Application>
  <PresentationFormat>全屏显示(4:3)</PresentationFormat>
  <Paragraphs>780</Paragraphs>
  <Slides>62</Slides>
  <Notes>62</Notes>
  <HiddenSlides>6</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2</vt:i4>
      </vt:variant>
      <vt:variant>
        <vt:lpstr>幻灯片标题</vt:lpstr>
      </vt:variant>
      <vt:variant>
        <vt:i4>62</vt:i4>
      </vt:variant>
    </vt:vector>
  </HeadingPairs>
  <TitlesOfParts>
    <vt:vector size="72" baseType="lpstr">
      <vt:lpstr>Monotype Sorts</vt:lpstr>
      <vt:lpstr>Arial</vt:lpstr>
      <vt:lpstr>Arial Narrow</vt:lpstr>
      <vt:lpstr>Tahoma</vt:lpstr>
      <vt:lpstr>Times New Roman</vt:lpstr>
      <vt:lpstr>Wingdings</vt:lpstr>
      <vt:lpstr>14_Default Design</vt:lpstr>
      <vt:lpstr>15_Default Design</vt:lpstr>
      <vt:lpstr>Equation</vt:lpstr>
      <vt:lpstr>Chart</vt:lpstr>
      <vt:lpstr>PowerPoint 演示文稿</vt:lpstr>
      <vt:lpstr>IN THIS CHAPTER, YOU WILL LEARN:</vt:lpstr>
      <vt:lpstr>Gross Domestic Product:     Expenditure and Income</vt:lpstr>
      <vt:lpstr>The Circular Flow</vt:lpstr>
      <vt:lpstr>Value added</vt:lpstr>
      <vt:lpstr>NOW YOU TRY Identifying value added</vt:lpstr>
      <vt:lpstr>Final goods, value added, and GDP</vt:lpstr>
      <vt:lpstr>The expenditure components of GDP</vt:lpstr>
      <vt:lpstr>Consumption (C)</vt:lpstr>
      <vt:lpstr>U.S. Consumption, 2014</vt:lpstr>
      <vt:lpstr>Investment (I)</vt:lpstr>
      <vt:lpstr>U.S. Investment, 2014</vt:lpstr>
      <vt:lpstr>Investment vs. capital</vt:lpstr>
      <vt:lpstr>Stocks vs. Flows</vt:lpstr>
      <vt:lpstr>NOW YOU TRY Stock or Flow?</vt:lpstr>
      <vt:lpstr>Stocks vs. Flows: Examples</vt:lpstr>
      <vt:lpstr>Government spending (G)</vt:lpstr>
      <vt:lpstr>U.S. Government Spending, 2014</vt:lpstr>
      <vt:lpstr>Net exports (NX)</vt:lpstr>
      <vt:lpstr>U.S. Net Exports, 2014</vt:lpstr>
      <vt:lpstr>NOW YOU TRY An expenditure-output puzzle?</vt:lpstr>
      <vt:lpstr>Why output = expenditure</vt:lpstr>
      <vt:lpstr>GDP:  An important and versatile concept</vt:lpstr>
      <vt:lpstr>GNP vs. GDP</vt:lpstr>
      <vt:lpstr>NOW YOU TRY Discussion Question</vt:lpstr>
      <vt:lpstr>GNP vs. GDP in Select Countries, 2012</vt:lpstr>
      <vt:lpstr>Real vs. nominal GDP</vt:lpstr>
      <vt:lpstr>NOW YOU TRY Real and nominal GDP</vt:lpstr>
      <vt:lpstr>NOW YOU TRY Answers</vt:lpstr>
      <vt:lpstr>Real GDP controls for inflation</vt:lpstr>
      <vt:lpstr>U.S. Nominal and Real GDP, 1960-2014</vt:lpstr>
      <vt:lpstr>GDP deflator</vt:lpstr>
      <vt:lpstr>NOW YOU TRY GDP deflator and the inflation rate</vt:lpstr>
      <vt:lpstr>NOW YOU TRY Answers</vt:lpstr>
      <vt:lpstr>Understanding the GDP deflator</vt:lpstr>
      <vt:lpstr>Understanding the GDP deflator</vt:lpstr>
      <vt:lpstr>Two arithmetic tricks for  working with percentage changes</vt:lpstr>
      <vt:lpstr>Two arithmetic tricks for  working with percentage changes</vt:lpstr>
      <vt:lpstr>Chain-weighted real GDP</vt:lpstr>
      <vt:lpstr>Consumer price index (CPI)</vt:lpstr>
      <vt:lpstr>How the BLS constructs the CPI</vt:lpstr>
      <vt:lpstr>NOW YOU TRY Compute the CPI</vt:lpstr>
      <vt:lpstr>NOW YOU TRY Answers</vt:lpstr>
      <vt:lpstr>The composition of the CPI’s “basket”</vt:lpstr>
      <vt:lpstr>Understanding the CPI</vt:lpstr>
      <vt:lpstr>Understanding the CPI</vt:lpstr>
      <vt:lpstr>Why the CPI may overstate inflation</vt:lpstr>
      <vt:lpstr>The size of the CPI’s bias</vt:lpstr>
      <vt:lpstr>NOW YOU TRY Discussion Questions</vt:lpstr>
      <vt:lpstr>CPI vs. GDP deflator</vt:lpstr>
      <vt:lpstr>The PCE deflator</vt:lpstr>
      <vt:lpstr>The GDP deflator, CPI, and PCE deflator</vt:lpstr>
      <vt:lpstr>Categories of the population</vt:lpstr>
      <vt:lpstr>Two important labor force concepts</vt:lpstr>
      <vt:lpstr>NOW YOU TRY Computing labor statistics</vt:lpstr>
      <vt:lpstr>NOW YOU TRY Answers</vt:lpstr>
      <vt:lpstr>NOW YOU TRY Computing percentage changes</vt:lpstr>
      <vt:lpstr>NOW YOU TRY Answers</vt:lpstr>
      <vt:lpstr>The establishment survey</vt:lpstr>
      <vt:lpstr>Two measures of employment growth</vt:lpstr>
      <vt:lpstr>CHAPTER SUMMARY</vt:lpstr>
      <vt:lpstr>CHAPTER SUMMARY</vt:lpstr>
    </vt:vector>
  </TitlesOfParts>
  <Company>UNLV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Mankiw 6e PowerPoints</dc:title>
  <dc:creator>Ron Cronovich</dc:creator>
  <cp:lastModifiedBy>泽健 谢</cp:lastModifiedBy>
  <cp:revision>313</cp:revision>
  <dcterms:created xsi:type="dcterms:W3CDTF">2006-04-29T00:50:43Z</dcterms:created>
  <dcterms:modified xsi:type="dcterms:W3CDTF">2019-02-22T06:43:53Z</dcterms:modified>
</cp:coreProperties>
</file>