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26.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27.xml" ContentType="application/vnd.openxmlformats-officedocument.presentationml.notesSlide+xml"/>
  <Override PartName="/ppt/embeddings/oleObject10.bin" ContentType="application/vnd.openxmlformats-officedocument.oleObject"/>
  <Override PartName="/ppt/embeddings/oleObject11.bin" ContentType="application/vnd.openxmlformats-officedocument.oleObject"/>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32.xml" ContentType="application/vnd.openxmlformats-officedocument.presentationml.notesSlide+xml"/>
  <Override PartName="/ppt/charts/chart1.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14.bin" ContentType="application/vnd.openxmlformats-officedocument.oleObject"/>
  <Override PartName="/ppt/embeddings/oleObject15.bin" ContentType="application/vnd.openxmlformats-officedocument.oleObject"/>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Lst>
  <p:notesMasterIdLst>
    <p:notesMasterId r:id="rId42"/>
  </p:notesMasterIdLst>
  <p:sldIdLst>
    <p:sldId id="374" r:id="rId2"/>
    <p:sldId id="377" r:id="rId3"/>
    <p:sldId id="408" r:id="rId4"/>
    <p:sldId id="409" r:id="rId5"/>
    <p:sldId id="410" r:id="rId6"/>
    <p:sldId id="443"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378" r:id="rId39"/>
    <p:sldId id="406" r:id="rId40"/>
    <p:sldId id="407"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3172">
          <p15:clr>
            <a:srgbClr val="A4A3A4"/>
          </p15:clr>
        </p15:guide>
        <p15:guide id="2" pos="49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6E5"/>
    <a:srgbClr val="FFE1D4"/>
    <a:srgbClr val="D0FFBC"/>
    <a:srgbClr val="0E5229"/>
    <a:srgbClr val="043333"/>
    <a:srgbClr val="198A46"/>
    <a:srgbClr val="22B35B"/>
    <a:srgbClr val="00006E"/>
    <a:srgbClr val="FFEAD5"/>
    <a:srgbClr val="E41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0" autoAdjust="0"/>
    <p:restoredTop sz="84903" autoAdjust="0"/>
  </p:normalViewPr>
  <p:slideViewPr>
    <p:cSldViewPr snapToGrid="0">
      <p:cViewPr>
        <p:scale>
          <a:sx n="90" d="100"/>
          <a:sy n="90" d="100"/>
        </p:scale>
        <p:origin x="-232" y="-824"/>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72" d="100"/>
        <a:sy n="72" d="100"/>
      </p:scale>
      <p:origin x="0" y="0"/>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4\Quantitative%20Eas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Sheet1!$B$6</c:f>
              <c:strCache>
                <c:ptCount val="1"/>
                <c:pt idx="0">
                  <c:v>AMBSL</c:v>
                </c:pt>
              </c:strCache>
            </c:strRef>
          </c:tx>
          <c:spPr>
            <a:ln w="44450">
              <a:solidFill>
                <a:srgbClr val="006600"/>
              </a:solidFill>
            </a:ln>
          </c:spPr>
          <c:marker>
            <c:symbol val="none"/>
          </c:marker>
          <c:xVal>
            <c:numRef>
              <c:f>Sheet1!$A$7:$A$714</c:f>
              <c:numCache>
                <c:formatCode>0.00</c:formatCode>
                <c:ptCount val="708"/>
                <c:pt idx="0">
                  <c:v>1956.0</c:v>
                </c:pt>
                <c:pt idx="1">
                  <c:v>1956.083333333333</c:v>
                </c:pt>
                <c:pt idx="2">
                  <c:v>1956.166666666667</c:v>
                </c:pt>
                <c:pt idx="3">
                  <c:v>1956.25</c:v>
                </c:pt>
                <c:pt idx="4">
                  <c:v>1956.333333333333</c:v>
                </c:pt>
                <c:pt idx="5">
                  <c:v>1956.416666666667</c:v>
                </c:pt>
                <c:pt idx="6">
                  <c:v>1956.5</c:v>
                </c:pt>
                <c:pt idx="7">
                  <c:v>1956.583333333333</c:v>
                </c:pt>
                <c:pt idx="8">
                  <c:v>1956.666666666667</c:v>
                </c:pt>
                <c:pt idx="9">
                  <c:v>1956.75</c:v>
                </c:pt>
                <c:pt idx="10">
                  <c:v>1956.833333333333</c:v>
                </c:pt>
                <c:pt idx="11">
                  <c:v>1956.916666666667</c:v>
                </c:pt>
                <c:pt idx="12">
                  <c:v>1957.0</c:v>
                </c:pt>
                <c:pt idx="13">
                  <c:v>1957.08333333333</c:v>
                </c:pt>
                <c:pt idx="14">
                  <c:v>1957.16666666667</c:v>
                </c:pt>
                <c:pt idx="15">
                  <c:v>1957.25</c:v>
                </c:pt>
                <c:pt idx="16">
                  <c:v>1957.33333333333</c:v>
                </c:pt>
                <c:pt idx="17">
                  <c:v>1957.41666666667</c:v>
                </c:pt>
                <c:pt idx="18">
                  <c:v>1957.5</c:v>
                </c:pt>
                <c:pt idx="19">
                  <c:v>1957.58333333333</c:v>
                </c:pt>
                <c:pt idx="20">
                  <c:v>1957.66666666667</c:v>
                </c:pt>
                <c:pt idx="21">
                  <c:v>1957.75</c:v>
                </c:pt>
                <c:pt idx="22">
                  <c:v>1957.83333333333</c:v>
                </c:pt>
                <c:pt idx="23">
                  <c:v>1957.91666666666</c:v>
                </c:pt>
                <c:pt idx="24">
                  <c:v>1958.0</c:v>
                </c:pt>
                <c:pt idx="25">
                  <c:v>1958.08333333333</c:v>
                </c:pt>
                <c:pt idx="26">
                  <c:v>1958.16666666666</c:v>
                </c:pt>
                <c:pt idx="27">
                  <c:v>1958.25</c:v>
                </c:pt>
                <c:pt idx="28">
                  <c:v>1958.33333333333</c:v>
                </c:pt>
                <c:pt idx="29">
                  <c:v>1958.41666666666</c:v>
                </c:pt>
                <c:pt idx="30">
                  <c:v>1958.5</c:v>
                </c:pt>
                <c:pt idx="31">
                  <c:v>1958.58333333333</c:v>
                </c:pt>
                <c:pt idx="32">
                  <c:v>1958.66666666666</c:v>
                </c:pt>
                <c:pt idx="33">
                  <c:v>1958.75</c:v>
                </c:pt>
                <c:pt idx="34">
                  <c:v>1958.83333333333</c:v>
                </c:pt>
                <c:pt idx="35">
                  <c:v>1958.91666666666</c:v>
                </c:pt>
                <c:pt idx="36">
                  <c:v>1959.0</c:v>
                </c:pt>
                <c:pt idx="37">
                  <c:v>1959.08333333333</c:v>
                </c:pt>
                <c:pt idx="38">
                  <c:v>1959.16666666666</c:v>
                </c:pt>
                <c:pt idx="39">
                  <c:v>1959.25</c:v>
                </c:pt>
                <c:pt idx="40">
                  <c:v>1959.33333333333</c:v>
                </c:pt>
                <c:pt idx="41">
                  <c:v>1959.41666666666</c:v>
                </c:pt>
                <c:pt idx="42">
                  <c:v>1959.5</c:v>
                </c:pt>
                <c:pt idx="43">
                  <c:v>1959.58333333333</c:v>
                </c:pt>
                <c:pt idx="44">
                  <c:v>1959.66666666666</c:v>
                </c:pt>
                <c:pt idx="45">
                  <c:v>1959.75</c:v>
                </c:pt>
                <c:pt idx="46">
                  <c:v>1959.83333333333</c:v>
                </c:pt>
                <c:pt idx="47">
                  <c:v>1959.91666666666</c:v>
                </c:pt>
                <c:pt idx="48">
                  <c:v>1960.0</c:v>
                </c:pt>
                <c:pt idx="49">
                  <c:v>1960.08333333333</c:v>
                </c:pt>
                <c:pt idx="50">
                  <c:v>1960.16666666666</c:v>
                </c:pt>
                <c:pt idx="51">
                  <c:v>1960.25</c:v>
                </c:pt>
                <c:pt idx="52">
                  <c:v>1960.33333333333</c:v>
                </c:pt>
                <c:pt idx="53">
                  <c:v>1960.41666666666</c:v>
                </c:pt>
                <c:pt idx="54">
                  <c:v>1960.5</c:v>
                </c:pt>
                <c:pt idx="55">
                  <c:v>1960.58333333333</c:v>
                </c:pt>
                <c:pt idx="56">
                  <c:v>1960.66666666666</c:v>
                </c:pt>
                <c:pt idx="57">
                  <c:v>1960.75</c:v>
                </c:pt>
                <c:pt idx="58">
                  <c:v>1960.83333333333</c:v>
                </c:pt>
                <c:pt idx="59">
                  <c:v>1960.91666666666</c:v>
                </c:pt>
                <c:pt idx="60">
                  <c:v>1961.0</c:v>
                </c:pt>
                <c:pt idx="61">
                  <c:v>1961.08333333333</c:v>
                </c:pt>
                <c:pt idx="62">
                  <c:v>1961.16666666666</c:v>
                </c:pt>
                <c:pt idx="63">
                  <c:v>1961.25</c:v>
                </c:pt>
                <c:pt idx="64">
                  <c:v>1961.33333333333</c:v>
                </c:pt>
                <c:pt idx="65">
                  <c:v>1961.41666666666</c:v>
                </c:pt>
                <c:pt idx="66">
                  <c:v>1961.49999999999</c:v>
                </c:pt>
                <c:pt idx="67">
                  <c:v>1961.58333333333</c:v>
                </c:pt>
                <c:pt idx="68">
                  <c:v>1961.66666666666</c:v>
                </c:pt>
                <c:pt idx="69">
                  <c:v>1961.74999999999</c:v>
                </c:pt>
                <c:pt idx="70">
                  <c:v>1961.83333333333</c:v>
                </c:pt>
                <c:pt idx="71">
                  <c:v>1961.91666666666</c:v>
                </c:pt>
                <c:pt idx="72">
                  <c:v>1961.99999999999</c:v>
                </c:pt>
                <c:pt idx="73">
                  <c:v>1962.08333333333</c:v>
                </c:pt>
                <c:pt idx="74">
                  <c:v>1962.16666666666</c:v>
                </c:pt>
                <c:pt idx="75">
                  <c:v>1962.24999999999</c:v>
                </c:pt>
                <c:pt idx="76">
                  <c:v>1962.33333333333</c:v>
                </c:pt>
                <c:pt idx="77">
                  <c:v>1962.41666666666</c:v>
                </c:pt>
                <c:pt idx="78">
                  <c:v>1962.49999999999</c:v>
                </c:pt>
                <c:pt idx="79">
                  <c:v>1962.58333333333</c:v>
                </c:pt>
                <c:pt idx="80">
                  <c:v>1962.66666666666</c:v>
                </c:pt>
                <c:pt idx="81">
                  <c:v>1962.74999999999</c:v>
                </c:pt>
                <c:pt idx="82">
                  <c:v>1962.83333333333</c:v>
                </c:pt>
                <c:pt idx="83">
                  <c:v>1962.91666666666</c:v>
                </c:pt>
                <c:pt idx="84">
                  <c:v>1962.99999999999</c:v>
                </c:pt>
                <c:pt idx="85">
                  <c:v>1963.08333333333</c:v>
                </c:pt>
                <c:pt idx="86">
                  <c:v>1963.16666666666</c:v>
                </c:pt>
                <c:pt idx="87">
                  <c:v>1963.24999999999</c:v>
                </c:pt>
                <c:pt idx="88">
                  <c:v>1963.33333333333</c:v>
                </c:pt>
                <c:pt idx="89">
                  <c:v>1963.41666666666</c:v>
                </c:pt>
                <c:pt idx="90">
                  <c:v>1963.49999999999</c:v>
                </c:pt>
                <c:pt idx="91">
                  <c:v>1963.58333333333</c:v>
                </c:pt>
                <c:pt idx="92">
                  <c:v>1963.66666666666</c:v>
                </c:pt>
                <c:pt idx="93">
                  <c:v>1963.74999999999</c:v>
                </c:pt>
                <c:pt idx="94">
                  <c:v>1963.83333333333</c:v>
                </c:pt>
                <c:pt idx="95">
                  <c:v>1963.91666666666</c:v>
                </c:pt>
                <c:pt idx="96">
                  <c:v>1963.99999999999</c:v>
                </c:pt>
                <c:pt idx="97">
                  <c:v>1964.08333333333</c:v>
                </c:pt>
                <c:pt idx="98">
                  <c:v>1964.16666666666</c:v>
                </c:pt>
                <c:pt idx="99">
                  <c:v>1964.24999999999</c:v>
                </c:pt>
                <c:pt idx="100">
                  <c:v>1964.33333333333</c:v>
                </c:pt>
                <c:pt idx="101">
                  <c:v>1964.41666666666</c:v>
                </c:pt>
                <c:pt idx="102">
                  <c:v>1964.49999999999</c:v>
                </c:pt>
                <c:pt idx="103">
                  <c:v>1964.58333333333</c:v>
                </c:pt>
                <c:pt idx="104">
                  <c:v>1964.66666666666</c:v>
                </c:pt>
                <c:pt idx="105">
                  <c:v>1964.74999999999</c:v>
                </c:pt>
                <c:pt idx="106">
                  <c:v>1964.83333333333</c:v>
                </c:pt>
                <c:pt idx="107">
                  <c:v>1964.91666666666</c:v>
                </c:pt>
                <c:pt idx="108">
                  <c:v>1964.99999999999</c:v>
                </c:pt>
                <c:pt idx="109">
                  <c:v>1965.08333333333</c:v>
                </c:pt>
                <c:pt idx="110">
                  <c:v>1965.16666666666</c:v>
                </c:pt>
                <c:pt idx="111">
                  <c:v>1965.24999999999</c:v>
                </c:pt>
                <c:pt idx="112">
                  <c:v>1965.33333333332</c:v>
                </c:pt>
                <c:pt idx="113">
                  <c:v>1965.41666666666</c:v>
                </c:pt>
                <c:pt idx="114">
                  <c:v>1965.49999999999</c:v>
                </c:pt>
                <c:pt idx="115">
                  <c:v>1965.58333333332</c:v>
                </c:pt>
                <c:pt idx="116">
                  <c:v>1965.66666666666</c:v>
                </c:pt>
                <c:pt idx="117">
                  <c:v>1965.74999999999</c:v>
                </c:pt>
                <c:pt idx="118">
                  <c:v>1965.83333333332</c:v>
                </c:pt>
                <c:pt idx="119">
                  <c:v>1965.91666666666</c:v>
                </c:pt>
                <c:pt idx="120">
                  <c:v>1965.99999999999</c:v>
                </c:pt>
                <c:pt idx="121">
                  <c:v>1966.08333333332</c:v>
                </c:pt>
                <c:pt idx="122">
                  <c:v>1966.16666666666</c:v>
                </c:pt>
                <c:pt idx="123">
                  <c:v>1966.24999999999</c:v>
                </c:pt>
                <c:pt idx="124">
                  <c:v>1966.33333333332</c:v>
                </c:pt>
                <c:pt idx="125">
                  <c:v>1966.41666666666</c:v>
                </c:pt>
                <c:pt idx="126">
                  <c:v>1966.49999999999</c:v>
                </c:pt>
                <c:pt idx="127">
                  <c:v>1966.58333333332</c:v>
                </c:pt>
                <c:pt idx="128">
                  <c:v>1966.66666666666</c:v>
                </c:pt>
                <c:pt idx="129">
                  <c:v>1966.74999999999</c:v>
                </c:pt>
                <c:pt idx="130">
                  <c:v>1966.83333333332</c:v>
                </c:pt>
                <c:pt idx="131">
                  <c:v>1966.91666666666</c:v>
                </c:pt>
                <c:pt idx="132">
                  <c:v>1966.99999999999</c:v>
                </c:pt>
                <c:pt idx="133">
                  <c:v>1967.08333333332</c:v>
                </c:pt>
                <c:pt idx="134">
                  <c:v>1967.16666666666</c:v>
                </c:pt>
                <c:pt idx="135">
                  <c:v>1967.24999999999</c:v>
                </c:pt>
                <c:pt idx="136">
                  <c:v>1967.33333333332</c:v>
                </c:pt>
                <c:pt idx="137">
                  <c:v>1967.41666666666</c:v>
                </c:pt>
                <c:pt idx="138">
                  <c:v>1967.49999999999</c:v>
                </c:pt>
                <c:pt idx="139">
                  <c:v>1967.58333333332</c:v>
                </c:pt>
                <c:pt idx="140">
                  <c:v>1967.66666666666</c:v>
                </c:pt>
                <c:pt idx="141">
                  <c:v>1967.74999999999</c:v>
                </c:pt>
                <c:pt idx="142">
                  <c:v>1967.83333333332</c:v>
                </c:pt>
                <c:pt idx="143">
                  <c:v>1967.91666666666</c:v>
                </c:pt>
                <c:pt idx="144">
                  <c:v>1967.99999999999</c:v>
                </c:pt>
                <c:pt idx="145">
                  <c:v>1968.08333333332</c:v>
                </c:pt>
                <c:pt idx="146">
                  <c:v>1968.16666666666</c:v>
                </c:pt>
                <c:pt idx="147">
                  <c:v>1968.24999999999</c:v>
                </c:pt>
                <c:pt idx="148">
                  <c:v>1968.33333333332</c:v>
                </c:pt>
                <c:pt idx="149">
                  <c:v>1968.41666666666</c:v>
                </c:pt>
                <c:pt idx="150">
                  <c:v>1968.49999999999</c:v>
                </c:pt>
                <c:pt idx="151">
                  <c:v>1968.58333333332</c:v>
                </c:pt>
                <c:pt idx="152">
                  <c:v>1968.66666666666</c:v>
                </c:pt>
                <c:pt idx="153">
                  <c:v>1968.74999999999</c:v>
                </c:pt>
                <c:pt idx="154">
                  <c:v>1968.83333333332</c:v>
                </c:pt>
                <c:pt idx="155">
                  <c:v>1968.91666666665</c:v>
                </c:pt>
                <c:pt idx="156">
                  <c:v>1968.99999999999</c:v>
                </c:pt>
                <c:pt idx="157">
                  <c:v>1969.08333333332</c:v>
                </c:pt>
                <c:pt idx="158">
                  <c:v>1969.16666666665</c:v>
                </c:pt>
                <c:pt idx="159">
                  <c:v>1969.24999999999</c:v>
                </c:pt>
                <c:pt idx="160">
                  <c:v>1969.33333333332</c:v>
                </c:pt>
                <c:pt idx="161">
                  <c:v>1969.41666666665</c:v>
                </c:pt>
                <c:pt idx="162">
                  <c:v>1969.49999999999</c:v>
                </c:pt>
                <c:pt idx="163">
                  <c:v>1969.58333333332</c:v>
                </c:pt>
                <c:pt idx="164">
                  <c:v>1969.66666666665</c:v>
                </c:pt>
                <c:pt idx="165">
                  <c:v>1969.74999999999</c:v>
                </c:pt>
                <c:pt idx="166">
                  <c:v>1969.83333333332</c:v>
                </c:pt>
                <c:pt idx="167">
                  <c:v>1969.91666666665</c:v>
                </c:pt>
                <c:pt idx="168">
                  <c:v>1969.99999999999</c:v>
                </c:pt>
                <c:pt idx="169">
                  <c:v>1970.08333333332</c:v>
                </c:pt>
                <c:pt idx="170">
                  <c:v>1970.16666666665</c:v>
                </c:pt>
                <c:pt idx="171">
                  <c:v>1970.24999999999</c:v>
                </c:pt>
                <c:pt idx="172">
                  <c:v>1970.33333333332</c:v>
                </c:pt>
                <c:pt idx="173">
                  <c:v>1970.41666666665</c:v>
                </c:pt>
                <c:pt idx="174">
                  <c:v>1970.49999999999</c:v>
                </c:pt>
                <c:pt idx="175">
                  <c:v>1970.58333333332</c:v>
                </c:pt>
                <c:pt idx="176">
                  <c:v>1970.66666666665</c:v>
                </c:pt>
                <c:pt idx="177">
                  <c:v>1970.74999999999</c:v>
                </c:pt>
                <c:pt idx="178">
                  <c:v>1970.83333333332</c:v>
                </c:pt>
                <c:pt idx="179">
                  <c:v>1970.91666666665</c:v>
                </c:pt>
                <c:pt idx="180">
                  <c:v>1970.99999999999</c:v>
                </c:pt>
                <c:pt idx="181">
                  <c:v>1971.08333333332</c:v>
                </c:pt>
                <c:pt idx="182">
                  <c:v>1971.16666666665</c:v>
                </c:pt>
                <c:pt idx="183">
                  <c:v>1971.24999999999</c:v>
                </c:pt>
                <c:pt idx="184">
                  <c:v>1971.33333333332</c:v>
                </c:pt>
                <c:pt idx="185">
                  <c:v>1971.41666666665</c:v>
                </c:pt>
                <c:pt idx="186">
                  <c:v>1971.49999999999</c:v>
                </c:pt>
                <c:pt idx="187">
                  <c:v>1971.58333333332</c:v>
                </c:pt>
                <c:pt idx="188">
                  <c:v>1971.66666666665</c:v>
                </c:pt>
                <c:pt idx="189">
                  <c:v>1971.74999999999</c:v>
                </c:pt>
                <c:pt idx="190">
                  <c:v>1971.83333333332</c:v>
                </c:pt>
                <c:pt idx="191">
                  <c:v>1971.91666666665</c:v>
                </c:pt>
                <c:pt idx="192">
                  <c:v>1971.99999999999</c:v>
                </c:pt>
                <c:pt idx="193">
                  <c:v>1972.08333333332</c:v>
                </c:pt>
                <c:pt idx="194">
                  <c:v>1972.16666666665</c:v>
                </c:pt>
                <c:pt idx="195">
                  <c:v>1972.24999999999</c:v>
                </c:pt>
                <c:pt idx="196">
                  <c:v>1972.33333333332</c:v>
                </c:pt>
                <c:pt idx="197">
                  <c:v>1972.41666666665</c:v>
                </c:pt>
                <c:pt idx="198">
                  <c:v>1972.49999999998</c:v>
                </c:pt>
                <c:pt idx="199">
                  <c:v>1972.58333333332</c:v>
                </c:pt>
                <c:pt idx="200">
                  <c:v>1972.66666666665</c:v>
                </c:pt>
                <c:pt idx="201">
                  <c:v>1972.74999999998</c:v>
                </c:pt>
                <c:pt idx="202">
                  <c:v>1972.83333333332</c:v>
                </c:pt>
                <c:pt idx="203">
                  <c:v>1972.91666666665</c:v>
                </c:pt>
                <c:pt idx="204">
                  <c:v>1972.99999999998</c:v>
                </c:pt>
                <c:pt idx="205">
                  <c:v>1973.08333333332</c:v>
                </c:pt>
                <c:pt idx="206">
                  <c:v>1973.16666666665</c:v>
                </c:pt>
                <c:pt idx="207">
                  <c:v>1973.24999999998</c:v>
                </c:pt>
                <c:pt idx="208">
                  <c:v>1973.33333333332</c:v>
                </c:pt>
                <c:pt idx="209">
                  <c:v>1973.41666666665</c:v>
                </c:pt>
                <c:pt idx="210">
                  <c:v>1973.49999999998</c:v>
                </c:pt>
                <c:pt idx="211">
                  <c:v>1973.58333333332</c:v>
                </c:pt>
                <c:pt idx="212">
                  <c:v>1973.66666666665</c:v>
                </c:pt>
                <c:pt idx="213">
                  <c:v>1973.74999999998</c:v>
                </c:pt>
                <c:pt idx="214">
                  <c:v>1973.83333333332</c:v>
                </c:pt>
                <c:pt idx="215">
                  <c:v>1973.91666666665</c:v>
                </c:pt>
                <c:pt idx="216">
                  <c:v>1973.99999999998</c:v>
                </c:pt>
                <c:pt idx="217">
                  <c:v>1974.08333333332</c:v>
                </c:pt>
                <c:pt idx="218">
                  <c:v>1974.16666666665</c:v>
                </c:pt>
                <c:pt idx="219">
                  <c:v>1974.24999999998</c:v>
                </c:pt>
                <c:pt idx="220">
                  <c:v>1974.33333333332</c:v>
                </c:pt>
                <c:pt idx="221">
                  <c:v>1974.41666666665</c:v>
                </c:pt>
                <c:pt idx="222">
                  <c:v>1974.49999999998</c:v>
                </c:pt>
                <c:pt idx="223">
                  <c:v>1974.58333333332</c:v>
                </c:pt>
                <c:pt idx="224">
                  <c:v>1974.66666666665</c:v>
                </c:pt>
                <c:pt idx="225">
                  <c:v>1974.74999999998</c:v>
                </c:pt>
                <c:pt idx="226">
                  <c:v>1974.83333333332</c:v>
                </c:pt>
                <c:pt idx="227">
                  <c:v>1974.91666666665</c:v>
                </c:pt>
                <c:pt idx="228">
                  <c:v>1974.99999999998</c:v>
                </c:pt>
                <c:pt idx="229">
                  <c:v>1975.08333333332</c:v>
                </c:pt>
                <c:pt idx="230">
                  <c:v>1975.16666666665</c:v>
                </c:pt>
                <c:pt idx="231">
                  <c:v>1975.24999999998</c:v>
                </c:pt>
                <c:pt idx="232">
                  <c:v>1975.33333333332</c:v>
                </c:pt>
                <c:pt idx="233">
                  <c:v>1975.41666666665</c:v>
                </c:pt>
                <c:pt idx="234">
                  <c:v>1975.49999999998</c:v>
                </c:pt>
                <c:pt idx="235">
                  <c:v>1975.58333333332</c:v>
                </c:pt>
                <c:pt idx="236">
                  <c:v>1975.66666666665</c:v>
                </c:pt>
                <c:pt idx="237">
                  <c:v>1975.74999999998</c:v>
                </c:pt>
                <c:pt idx="238">
                  <c:v>1975.83333333332</c:v>
                </c:pt>
                <c:pt idx="239">
                  <c:v>1975.91666666665</c:v>
                </c:pt>
                <c:pt idx="240">
                  <c:v>1975.99999999998</c:v>
                </c:pt>
                <c:pt idx="241">
                  <c:v>1976.08333333332</c:v>
                </c:pt>
                <c:pt idx="242">
                  <c:v>1976.16666666665</c:v>
                </c:pt>
                <c:pt idx="243">
                  <c:v>1976.24999999998</c:v>
                </c:pt>
                <c:pt idx="244">
                  <c:v>1976.33333333331</c:v>
                </c:pt>
                <c:pt idx="245">
                  <c:v>1976.41666666665</c:v>
                </c:pt>
                <c:pt idx="246">
                  <c:v>1976.49999999998</c:v>
                </c:pt>
                <c:pt idx="247">
                  <c:v>1976.58333333331</c:v>
                </c:pt>
                <c:pt idx="248">
                  <c:v>1976.66666666665</c:v>
                </c:pt>
                <c:pt idx="249">
                  <c:v>1976.74999999998</c:v>
                </c:pt>
                <c:pt idx="250">
                  <c:v>1976.83333333331</c:v>
                </c:pt>
                <c:pt idx="251">
                  <c:v>1976.91666666665</c:v>
                </c:pt>
                <c:pt idx="252">
                  <c:v>1976.99999999998</c:v>
                </c:pt>
                <c:pt idx="253">
                  <c:v>1977.08333333331</c:v>
                </c:pt>
                <c:pt idx="254">
                  <c:v>1977.16666666665</c:v>
                </c:pt>
                <c:pt idx="255">
                  <c:v>1977.24999999998</c:v>
                </c:pt>
                <c:pt idx="256">
                  <c:v>1977.33333333331</c:v>
                </c:pt>
                <c:pt idx="257">
                  <c:v>1977.41666666665</c:v>
                </c:pt>
                <c:pt idx="258">
                  <c:v>1977.49999999998</c:v>
                </c:pt>
                <c:pt idx="259">
                  <c:v>1977.58333333331</c:v>
                </c:pt>
                <c:pt idx="260">
                  <c:v>1977.66666666665</c:v>
                </c:pt>
                <c:pt idx="261">
                  <c:v>1977.74999999998</c:v>
                </c:pt>
                <c:pt idx="262">
                  <c:v>1977.83333333331</c:v>
                </c:pt>
                <c:pt idx="263">
                  <c:v>1977.91666666665</c:v>
                </c:pt>
                <c:pt idx="264">
                  <c:v>1977.99999999998</c:v>
                </c:pt>
                <c:pt idx="265">
                  <c:v>1978.08333333331</c:v>
                </c:pt>
                <c:pt idx="266">
                  <c:v>1978.16666666665</c:v>
                </c:pt>
                <c:pt idx="267">
                  <c:v>1978.24999999998</c:v>
                </c:pt>
                <c:pt idx="268">
                  <c:v>1978.33333333331</c:v>
                </c:pt>
                <c:pt idx="269">
                  <c:v>1978.41666666665</c:v>
                </c:pt>
                <c:pt idx="270">
                  <c:v>1978.49999999998</c:v>
                </c:pt>
                <c:pt idx="271">
                  <c:v>1978.58333333331</c:v>
                </c:pt>
                <c:pt idx="272">
                  <c:v>1978.66666666665</c:v>
                </c:pt>
                <c:pt idx="273">
                  <c:v>1978.74999999998</c:v>
                </c:pt>
                <c:pt idx="274">
                  <c:v>1978.83333333331</c:v>
                </c:pt>
                <c:pt idx="275">
                  <c:v>1978.91666666665</c:v>
                </c:pt>
                <c:pt idx="276">
                  <c:v>1978.99999999998</c:v>
                </c:pt>
                <c:pt idx="277">
                  <c:v>1979.08333333331</c:v>
                </c:pt>
                <c:pt idx="278">
                  <c:v>1979.16666666665</c:v>
                </c:pt>
                <c:pt idx="279">
                  <c:v>1979.24999999998</c:v>
                </c:pt>
                <c:pt idx="280">
                  <c:v>1979.33333333331</c:v>
                </c:pt>
                <c:pt idx="281">
                  <c:v>1979.41666666665</c:v>
                </c:pt>
                <c:pt idx="282">
                  <c:v>1979.49999999998</c:v>
                </c:pt>
                <c:pt idx="283">
                  <c:v>1979.58333333331</c:v>
                </c:pt>
                <c:pt idx="284">
                  <c:v>1979.66666666665</c:v>
                </c:pt>
                <c:pt idx="285">
                  <c:v>1979.74999999998</c:v>
                </c:pt>
                <c:pt idx="286">
                  <c:v>1979.83333333331</c:v>
                </c:pt>
                <c:pt idx="287">
                  <c:v>1979.91666666664</c:v>
                </c:pt>
                <c:pt idx="288">
                  <c:v>1979.99999999998</c:v>
                </c:pt>
                <c:pt idx="289">
                  <c:v>1980.08333333331</c:v>
                </c:pt>
                <c:pt idx="290">
                  <c:v>1980.16666666664</c:v>
                </c:pt>
                <c:pt idx="291">
                  <c:v>1980.24999999998</c:v>
                </c:pt>
                <c:pt idx="292">
                  <c:v>1980.33333333331</c:v>
                </c:pt>
                <c:pt idx="293">
                  <c:v>1980.41666666664</c:v>
                </c:pt>
                <c:pt idx="294">
                  <c:v>1980.49999999998</c:v>
                </c:pt>
                <c:pt idx="295">
                  <c:v>1980.58333333331</c:v>
                </c:pt>
                <c:pt idx="296">
                  <c:v>1980.66666666664</c:v>
                </c:pt>
                <c:pt idx="297">
                  <c:v>1980.74999999998</c:v>
                </c:pt>
                <c:pt idx="298">
                  <c:v>1980.83333333331</c:v>
                </c:pt>
                <c:pt idx="299">
                  <c:v>1980.91666666664</c:v>
                </c:pt>
                <c:pt idx="300">
                  <c:v>1980.99999999998</c:v>
                </c:pt>
                <c:pt idx="301">
                  <c:v>1981.08333333331</c:v>
                </c:pt>
                <c:pt idx="302">
                  <c:v>1981.16666666664</c:v>
                </c:pt>
                <c:pt idx="303">
                  <c:v>1981.24999999998</c:v>
                </c:pt>
                <c:pt idx="304">
                  <c:v>1981.33333333331</c:v>
                </c:pt>
                <c:pt idx="305">
                  <c:v>1981.41666666664</c:v>
                </c:pt>
                <c:pt idx="306">
                  <c:v>1981.49999999998</c:v>
                </c:pt>
                <c:pt idx="307">
                  <c:v>1981.58333333331</c:v>
                </c:pt>
                <c:pt idx="308">
                  <c:v>1981.66666666664</c:v>
                </c:pt>
                <c:pt idx="309">
                  <c:v>1981.74999999998</c:v>
                </c:pt>
                <c:pt idx="310">
                  <c:v>1981.83333333331</c:v>
                </c:pt>
                <c:pt idx="311">
                  <c:v>1981.91666666664</c:v>
                </c:pt>
                <c:pt idx="312">
                  <c:v>1981.99999999998</c:v>
                </c:pt>
                <c:pt idx="313">
                  <c:v>1982.08333333331</c:v>
                </c:pt>
                <c:pt idx="314">
                  <c:v>1982.16666666664</c:v>
                </c:pt>
                <c:pt idx="315">
                  <c:v>1982.24999999998</c:v>
                </c:pt>
                <c:pt idx="316">
                  <c:v>1982.33333333331</c:v>
                </c:pt>
                <c:pt idx="317">
                  <c:v>1982.41666666664</c:v>
                </c:pt>
                <c:pt idx="318">
                  <c:v>1982.49999999998</c:v>
                </c:pt>
                <c:pt idx="319">
                  <c:v>1982.58333333331</c:v>
                </c:pt>
                <c:pt idx="320">
                  <c:v>1982.66666666664</c:v>
                </c:pt>
                <c:pt idx="321">
                  <c:v>1982.74999999998</c:v>
                </c:pt>
                <c:pt idx="322">
                  <c:v>1982.83333333331</c:v>
                </c:pt>
                <c:pt idx="323">
                  <c:v>1982.91666666664</c:v>
                </c:pt>
                <c:pt idx="324">
                  <c:v>1982.99999999998</c:v>
                </c:pt>
                <c:pt idx="325">
                  <c:v>1983.08333333331</c:v>
                </c:pt>
                <c:pt idx="326">
                  <c:v>1983.16666666664</c:v>
                </c:pt>
                <c:pt idx="327">
                  <c:v>1983.24999999998</c:v>
                </c:pt>
                <c:pt idx="328">
                  <c:v>1983.33333333331</c:v>
                </c:pt>
                <c:pt idx="329">
                  <c:v>1983.41666666664</c:v>
                </c:pt>
                <c:pt idx="330">
                  <c:v>1983.49999999997</c:v>
                </c:pt>
                <c:pt idx="331">
                  <c:v>1983.58333333331</c:v>
                </c:pt>
                <c:pt idx="332">
                  <c:v>1983.66666666664</c:v>
                </c:pt>
                <c:pt idx="333">
                  <c:v>1983.74999999997</c:v>
                </c:pt>
                <c:pt idx="334">
                  <c:v>1983.83333333331</c:v>
                </c:pt>
                <c:pt idx="335">
                  <c:v>1983.91666666664</c:v>
                </c:pt>
                <c:pt idx="336">
                  <c:v>1983.99999999997</c:v>
                </c:pt>
                <c:pt idx="337">
                  <c:v>1984.08333333331</c:v>
                </c:pt>
                <c:pt idx="338">
                  <c:v>1984.16666666664</c:v>
                </c:pt>
                <c:pt idx="339">
                  <c:v>1984.24999999997</c:v>
                </c:pt>
                <c:pt idx="340">
                  <c:v>1984.33333333331</c:v>
                </c:pt>
                <c:pt idx="341">
                  <c:v>1984.41666666664</c:v>
                </c:pt>
                <c:pt idx="342">
                  <c:v>1984.49999999997</c:v>
                </c:pt>
                <c:pt idx="343">
                  <c:v>1984.58333333331</c:v>
                </c:pt>
                <c:pt idx="344">
                  <c:v>1984.66666666664</c:v>
                </c:pt>
                <c:pt idx="345">
                  <c:v>1984.74999999997</c:v>
                </c:pt>
                <c:pt idx="346">
                  <c:v>1984.83333333331</c:v>
                </c:pt>
                <c:pt idx="347">
                  <c:v>1984.91666666664</c:v>
                </c:pt>
                <c:pt idx="348">
                  <c:v>1984.99999999997</c:v>
                </c:pt>
                <c:pt idx="349">
                  <c:v>1985.08333333331</c:v>
                </c:pt>
                <c:pt idx="350">
                  <c:v>1985.16666666664</c:v>
                </c:pt>
                <c:pt idx="351">
                  <c:v>1985.24999999997</c:v>
                </c:pt>
                <c:pt idx="352">
                  <c:v>1985.33333333331</c:v>
                </c:pt>
                <c:pt idx="353">
                  <c:v>1985.41666666664</c:v>
                </c:pt>
                <c:pt idx="354">
                  <c:v>1985.49999999997</c:v>
                </c:pt>
                <c:pt idx="355">
                  <c:v>1985.58333333331</c:v>
                </c:pt>
                <c:pt idx="356">
                  <c:v>1985.66666666664</c:v>
                </c:pt>
                <c:pt idx="357">
                  <c:v>1985.74999999997</c:v>
                </c:pt>
                <c:pt idx="358">
                  <c:v>1985.83333333331</c:v>
                </c:pt>
                <c:pt idx="359">
                  <c:v>1985.91666666664</c:v>
                </c:pt>
                <c:pt idx="360">
                  <c:v>1985.99999999997</c:v>
                </c:pt>
                <c:pt idx="361">
                  <c:v>1986.08333333331</c:v>
                </c:pt>
                <c:pt idx="362">
                  <c:v>1986.16666666664</c:v>
                </c:pt>
                <c:pt idx="363">
                  <c:v>1986.24999999997</c:v>
                </c:pt>
                <c:pt idx="364">
                  <c:v>1986.33333333331</c:v>
                </c:pt>
                <c:pt idx="365">
                  <c:v>1986.41666666664</c:v>
                </c:pt>
                <c:pt idx="366">
                  <c:v>1986.49999999997</c:v>
                </c:pt>
                <c:pt idx="367">
                  <c:v>1986.58333333331</c:v>
                </c:pt>
                <c:pt idx="368">
                  <c:v>1986.66666666664</c:v>
                </c:pt>
                <c:pt idx="369">
                  <c:v>1986.74999999997</c:v>
                </c:pt>
                <c:pt idx="370">
                  <c:v>1986.83333333331</c:v>
                </c:pt>
                <c:pt idx="371">
                  <c:v>1986.91666666664</c:v>
                </c:pt>
                <c:pt idx="372">
                  <c:v>1986.99999999997</c:v>
                </c:pt>
                <c:pt idx="373">
                  <c:v>1987.08333333331</c:v>
                </c:pt>
                <c:pt idx="374">
                  <c:v>1987.16666666664</c:v>
                </c:pt>
                <c:pt idx="375">
                  <c:v>1987.24999999997</c:v>
                </c:pt>
                <c:pt idx="376">
                  <c:v>1987.3333333333</c:v>
                </c:pt>
                <c:pt idx="377">
                  <c:v>1987.41666666664</c:v>
                </c:pt>
                <c:pt idx="378">
                  <c:v>1987.49999999997</c:v>
                </c:pt>
                <c:pt idx="379">
                  <c:v>1987.5833333333</c:v>
                </c:pt>
                <c:pt idx="380">
                  <c:v>1987.66666666664</c:v>
                </c:pt>
                <c:pt idx="381">
                  <c:v>1987.74999999997</c:v>
                </c:pt>
                <c:pt idx="382">
                  <c:v>1987.8333333333</c:v>
                </c:pt>
                <c:pt idx="383">
                  <c:v>1987.91666666664</c:v>
                </c:pt>
                <c:pt idx="384">
                  <c:v>1987.99999999997</c:v>
                </c:pt>
                <c:pt idx="385">
                  <c:v>1988.0833333333</c:v>
                </c:pt>
                <c:pt idx="386">
                  <c:v>1988.16666666664</c:v>
                </c:pt>
                <c:pt idx="387">
                  <c:v>1988.24999999997</c:v>
                </c:pt>
                <c:pt idx="388">
                  <c:v>1988.3333333333</c:v>
                </c:pt>
                <c:pt idx="389">
                  <c:v>1988.41666666664</c:v>
                </c:pt>
                <c:pt idx="390">
                  <c:v>1988.49999999997</c:v>
                </c:pt>
                <c:pt idx="391">
                  <c:v>1988.5833333333</c:v>
                </c:pt>
                <c:pt idx="392">
                  <c:v>1988.66666666664</c:v>
                </c:pt>
                <c:pt idx="393">
                  <c:v>1988.74999999997</c:v>
                </c:pt>
                <c:pt idx="394">
                  <c:v>1988.8333333333</c:v>
                </c:pt>
                <c:pt idx="395">
                  <c:v>1988.91666666664</c:v>
                </c:pt>
                <c:pt idx="396">
                  <c:v>1988.99999999997</c:v>
                </c:pt>
                <c:pt idx="397">
                  <c:v>1989.0833333333</c:v>
                </c:pt>
                <c:pt idx="398">
                  <c:v>1989.16666666664</c:v>
                </c:pt>
                <c:pt idx="399">
                  <c:v>1989.24999999997</c:v>
                </c:pt>
                <c:pt idx="400">
                  <c:v>1989.3333333333</c:v>
                </c:pt>
                <c:pt idx="401">
                  <c:v>1989.41666666664</c:v>
                </c:pt>
                <c:pt idx="402">
                  <c:v>1989.49999999997</c:v>
                </c:pt>
                <c:pt idx="403">
                  <c:v>1989.5833333333</c:v>
                </c:pt>
                <c:pt idx="404">
                  <c:v>1989.66666666664</c:v>
                </c:pt>
                <c:pt idx="405">
                  <c:v>1989.74999999997</c:v>
                </c:pt>
                <c:pt idx="406">
                  <c:v>1989.8333333333</c:v>
                </c:pt>
                <c:pt idx="407">
                  <c:v>1989.91666666664</c:v>
                </c:pt>
                <c:pt idx="408">
                  <c:v>1989.99999999997</c:v>
                </c:pt>
                <c:pt idx="409">
                  <c:v>1990.0833333333</c:v>
                </c:pt>
                <c:pt idx="410">
                  <c:v>1990.16666666664</c:v>
                </c:pt>
                <c:pt idx="411">
                  <c:v>1990.24999999997</c:v>
                </c:pt>
                <c:pt idx="412">
                  <c:v>1990.3333333333</c:v>
                </c:pt>
                <c:pt idx="413">
                  <c:v>1990.41666666664</c:v>
                </c:pt>
                <c:pt idx="414">
                  <c:v>1990.49999999997</c:v>
                </c:pt>
                <c:pt idx="415">
                  <c:v>1990.5833333333</c:v>
                </c:pt>
                <c:pt idx="416">
                  <c:v>1990.66666666664</c:v>
                </c:pt>
                <c:pt idx="417">
                  <c:v>1990.74999999997</c:v>
                </c:pt>
                <c:pt idx="418">
                  <c:v>1990.8333333333</c:v>
                </c:pt>
                <c:pt idx="419">
                  <c:v>1990.91666666663</c:v>
                </c:pt>
                <c:pt idx="420">
                  <c:v>1990.99999999997</c:v>
                </c:pt>
                <c:pt idx="421">
                  <c:v>1991.0833333333</c:v>
                </c:pt>
                <c:pt idx="422">
                  <c:v>1991.16666666663</c:v>
                </c:pt>
                <c:pt idx="423">
                  <c:v>1991.24999999997</c:v>
                </c:pt>
                <c:pt idx="424">
                  <c:v>1991.3333333333</c:v>
                </c:pt>
                <c:pt idx="425">
                  <c:v>1991.41666666663</c:v>
                </c:pt>
                <c:pt idx="426">
                  <c:v>1991.49999999997</c:v>
                </c:pt>
                <c:pt idx="427">
                  <c:v>1991.5833333333</c:v>
                </c:pt>
                <c:pt idx="428">
                  <c:v>1991.66666666663</c:v>
                </c:pt>
                <c:pt idx="429">
                  <c:v>1991.74999999997</c:v>
                </c:pt>
                <c:pt idx="430">
                  <c:v>1991.8333333333</c:v>
                </c:pt>
                <c:pt idx="431">
                  <c:v>1991.91666666663</c:v>
                </c:pt>
                <c:pt idx="432">
                  <c:v>1991.99999999997</c:v>
                </c:pt>
                <c:pt idx="433">
                  <c:v>1992.0833333333</c:v>
                </c:pt>
                <c:pt idx="434">
                  <c:v>1992.16666666663</c:v>
                </c:pt>
                <c:pt idx="435">
                  <c:v>1992.24999999997</c:v>
                </c:pt>
                <c:pt idx="436">
                  <c:v>1992.3333333333</c:v>
                </c:pt>
                <c:pt idx="437">
                  <c:v>1992.41666666663</c:v>
                </c:pt>
                <c:pt idx="438">
                  <c:v>1992.49999999997</c:v>
                </c:pt>
                <c:pt idx="439">
                  <c:v>1992.5833333333</c:v>
                </c:pt>
                <c:pt idx="440">
                  <c:v>1992.66666666663</c:v>
                </c:pt>
                <c:pt idx="441">
                  <c:v>1992.74999999997</c:v>
                </c:pt>
                <c:pt idx="442">
                  <c:v>1992.8333333333</c:v>
                </c:pt>
                <c:pt idx="443">
                  <c:v>1992.91666666663</c:v>
                </c:pt>
                <c:pt idx="444">
                  <c:v>1992.99999999997</c:v>
                </c:pt>
                <c:pt idx="445">
                  <c:v>1993.0833333333</c:v>
                </c:pt>
                <c:pt idx="446">
                  <c:v>1993.16666666663</c:v>
                </c:pt>
                <c:pt idx="447">
                  <c:v>1993.24999999997</c:v>
                </c:pt>
                <c:pt idx="448">
                  <c:v>1993.3333333333</c:v>
                </c:pt>
                <c:pt idx="449">
                  <c:v>1993.41666666663</c:v>
                </c:pt>
                <c:pt idx="450">
                  <c:v>1993.49999999997</c:v>
                </c:pt>
                <c:pt idx="451">
                  <c:v>1993.5833333333</c:v>
                </c:pt>
                <c:pt idx="452">
                  <c:v>1993.66666666663</c:v>
                </c:pt>
                <c:pt idx="453">
                  <c:v>1993.74999999997</c:v>
                </c:pt>
                <c:pt idx="454">
                  <c:v>1993.8333333333</c:v>
                </c:pt>
                <c:pt idx="455">
                  <c:v>1993.91666666663</c:v>
                </c:pt>
                <c:pt idx="456">
                  <c:v>1993.99999999997</c:v>
                </c:pt>
                <c:pt idx="457">
                  <c:v>1994.0833333333</c:v>
                </c:pt>
                <c:pt idx="458">
                  <c:v>1994.16666666663</c:v>
                </c:pt>
                <c:pt idx="459">
                  <c:v>1994.24999999997</c:v>
                </c:pt>
                <c:pt idx="460">
                  <c:v>1994.3333333333</c:v>
                </c:pt>
                <c:pt idx="461">
                  <c:v>1994.41666666663</c:v>
                </c:pt>
                <c:pt idx="462">
                  <c:v>1994.49999999996</c:v>
                </c:pt>
                <c:pt idx="463">
                  <c:v>1994.5833333333</c:v>
                </c:pt>
                <c:pt idx="464">
                  <c:v>1994.66666666663</c:v>
                </c:pt>
                <c:pt idx="465">
                  <c:v>1994.74999999996</c:v>
                </c:pt>
                <c:pt idx="466">
                  <c:v>1994.8333333333</c:v>
                </c:pt>
                <c:pt idx="467">
                  <c:v>1994.91666666663</c:v>
                </c:pt>
                <c:pt idx="468">
                  <c:v>1994.99999999996</c:v>
                </c:pt>
                <c:pt idx="469">
                  <c:v>1995.0833333333</c:v>
                </c:pt>
                <c:pt idx="470">
                  <c:v>1995.16666666663</c:v>
                </c:pt>
                <c:pt idx="471">
                  <c:v>1995.24999999996</c:v>
                </c:pt>
                <c:pt idx="472">
                  <c:v>1995.3333333333</c:v>
                </c:pt>
                <c:pt idx="473">
                  <c:v>1995.41666666663</c:v>
                </c:pt>
                <c:pt idx="474">
                  <c:v>1995.49999999996</c:v>
                </c:pt>
                <c:pt idx="475">
                  <c:v>1995.5833333333</c:v>
                </c:pt>
                <c:pt idx="476">
                  <c:v>1995.66666666663</c:v>
                </c:pt>
                <c:pt idx="477">
                  <c:v>1995.74999999996</c:v>
                </c:pt>
                <c:pt idx="478">
                  <c:v>1995.8333333333</c:v>
                </c:pt>
                <c:pt idx="479">
                  <c:v>1995.91666666663</c:v>
                </c:pt>
                <c:pt idx="480">
                  <c:v>1995.99999999996</c:v>
                </c:pt>
                <c:pt idx="481">
                  <c:v>1996.0833333333</c:v>
                </c:pt>
                <c:pt idx="482">
                  <c:v>1996.16666666663</c:v>
                </c:pt>
                <c:pt idx="483">
                  <c:v>1996.24999999996</c:v>
                </c:pt>
                <c:pt idx="484">
                  <c:v>1996.3333333333</c:v>
                </c:pt>
                <c:pt idx="485">
                  <c:v>1996.41666666663</c:v>
                </c:pt>
                <c:pt idx="486">
                  <c:v>1996.49999999996</c:v>
                </c:pt>
                <c:pt idx="487">
                  <c:v>1996.5833333333</c:v>
                </c:pt>
                <c:pt idx="488">
                  <c:v>1996.66666666663</c:v>
                </c:pt>
                <c:pt idx="489">
                  <c:v>1996.74999999996</c:v>
                </c:pt>
                <c:pt idx="490">
                  <c:v>1996.8333333333</c:v>
                </c:pt>
                <c:pt idx="491">
                  <c:v>1996.91666666663</c:v>
                </c:pt>
                <c:pt idx="492">
                  <c:v>1996.99999999996</c:v>
                </c:pt>
                <c:pt idx="493">
                  <c:v>1997.0833333333</c:v>
                </c:pt>
                <c:pt idx="494">
                  <c:v>1997.16666666663</c:v>
                </c:pt>
                <c:pt idx="495">
                  <c:v>1997.24999999996</c:v>
                </c:pt>
                <c:pt idx="496">
                  <c:v>1997.3333333333</c:v>
                </c:pt>
                <c:pt idx="497">
                  <c:v>1997.41666666663</c:v>
                </c:pt>
                <c:pt idx="498">
                  <c:v>1997.49999999996</c:v>
                </c:pt>
                <c:pt idx="499">
                  <c:v>1997.5833333333</c:v>
                </c:pt>
                <c:pt idx="500">
                  <c:v>1997.66666666663</c:v>
                </c:pt>
                <c:pt idx="501">
                  <c:v>1997.74999999996</c:v>
                </c:pt>
                <c:pt idx="502">
                  <c:v>1997.8333333333</c:v>
                </c:pt>
                <c:pt idx="503">
                  <c:v>1997.91666666663</c:v>
                </c:pt>
                <c:pt idx="504">
                  <c:v>1997.99999999996</c:v>
                </c:pt>
                <c:pt idx="505">
                  <c:v>1998.0833333333</c:v>
                </c:pt>
                <c:pt idx="506">
                  <c:v>1998.16666666663</c:v>
                </c:pt>
                <c:pt idx="507">
                  <c:v>1998.24999999996</c:v>
                </c:pt>
                <c:pt idx="508">
                  <c:v>1998.33333333329</c:v>
                </c:pt>
                <c:pt idx="509">
                  <c:v>1998.41666666663</c:v>
                </c:pt>
                <c:pt idx="510">
                  <c:v>1998.49999999996</c:v>
                </c:pt>
                <c:pt idx="511">
                  <c:v>1998.58333333329</c:v>
                </c:pt>
                <c:pt idx="512">
                  <c:v>1998.66666666663</c:v>
                </c:pt>
                <c:pt idx="513">
                  <c:v>1998.74999999996</c:v>
                </c:pt>
                <c:pt idx="514">
                  <c:v>1998.83333333329</c:v>
                </c:pt>
                <c:pt idx="515">
                  <c:v>1998.91666666663</c:v>
                </c:pt>
                <c:pt idx="516">
                  <c:v>1998.99999999996</c:v>
                </c:pt>
                <c:pt idx="517">
                  <c:v>1999.08333333329</c:v>
                </c:pt>
                <c:pt idx="518">
                  <c:v>1999.16666666663</c:v>
                </c:pt>
                <c:pt idx="519">
                  <c:v>1999.24999999996</c:v>
                </c:pt>
                <c:pt idx="520">
                  <c:v>1999.33333333329</c:v>
                </c:pt>
                <c:pt idx="521">
                  <c:v>1999.41666666663</c:v>
                </c:pt>
                <c:pt idx="522">
                  <c:v>1999.49999999996</c:v>
                </c:pt>
                <c:pt idx="523">
                  <c:v>1999.58333333329</c:v>
                </c:pt>
                <c:pt idx="524">
                  <c:v>1999.66666666663</c:v>
                </c:pt>
                <c:pt idx="525">
                  <c:v>1999.74999999996</c:v>
                </c:pt>
                <c:pt idx="526">
                  <c:v>1999.83333333329</c:v>
                </c:pt>
                <c:pt idx="527">
                  <c:v>1999.91666666663</c:v>
                </c:pt>
                <c:pt idx="528">
                  <c:v>1999.99999999996</c:v>
                </c:pt>
                <c:pt idx="529">
                  <c:v>2000.08333333329</c:v>
                </c:pt>
                <c:pt idx="530">
                  <c:v>2000.16666666663</c:v>
                </c:pt>
                <c:pt idx="531">
                  <c:v>2000.24999999996</c:v>
                </c:pt>
                <c:pt idx="532">
                  <c:v>2000.33333333329</c:v>
                </c:pt>
                <c:pt idx="533">
                  <c:v>2000.41666666663</c:v>
                </c:pt>
                <c:pt idx="534">
                  <c:v>2000.49999999996</c:v>
                </c:pt>
                <c:pt idx="535">
                  <c:v>2000.58333333329</c:v>
                </c:pt>
                <c:pt idx="536">
                  <c:v>2000.66666666663</c:v>
                </c:pt>
                <c:pt idx="537">
                  <c:v>2000.74999999996</c:v>
                </c:pt>
                <c:pt idx="538">
                  <c:v>2000.83333333329</c:v>
                </c:pt>
                <c:pt idx="539">
                  <c:v>2000.91666666663</c:v>
                </c:pt>
                <c:pt idx="540">
                  <c:v>2000.99999999996</c:v>
                </c:pt>
                <c:pt idx="541">
                  <c:v>2001.08333333329</c:v>
                </c:pt>
                <c:pt idx="542">
                  <c:v>2001.16666666663</c:v>
                </c:pt>
                <c:pt idx="543">
                  <c:v>2001.24999999996</c:v>
                </c:pt>
                <c:pt idx="544">
                  <c:v>2001.33333333329</c:v>
                </c:pt>
                <c:pt idx="545">
                  <c:v>2001.41666666663</c:v>
                </c:pt>
                <c:pt idx="546">
                  <c:v>2001.49999999996</c:v>
                </c:pt>
                <c:pt idx="547">
                  <c:v>2001.58333333329</c:v>
                </c:pt>
                <c:pt idx="548">
                  <c:v>2001.66666666663</c:v>
                </c:pt>
                <c:pt idx="549">
                  <c:v>2001.74999999996</c:v>
                </c:pt>
                <c:pt idx="550">
                  <c:v>2001.83333333329</c:v>
                </c:pt>
                <c:pt idx="551">
                  <c:v>2001.91666666662</c:v>
                </c:pt>
                <c:pt idx="552">
                  <c:v>2001.99999999996</c:v>
                </c:pt>
                <c:pt idx="553">
                  <c:v>2002.08333333329</c:v>
                </c:pt>
                <c:pt idx="554">
                  <c:v>2002.16666666662</c:v>
                </c:pt>
                <c:pt idx="555">
                  <c:v>2002.24999999996</c:v>
                </c:pt>
                <c:pt idx="556">
                  <c:v>2002.33333333329</c:v>
                </c:pt>
                <c:pt idx="557">
                  <c:v>2002.41666666662</c:v>
                </c:pt>
                <c:pt idx="558">
                  <c:v>2002.49999999996</c:v>
                </c:pt>
                <c:pt idx="559">
                  <c:v>2002.58333333329</c:v>
                </c:pt>
                <c:pt idx="560">
                  <c:v>2002.66666666662</c:v>
                </c:pt>
                <c:pt idx="561">
                  <c:v>2002.74999999996</c:v>
                </c:pt>
                <c:pt idx="562">
                  <c:v>2002.83333333329</c:v>
                </c:pt>
                <c:pt idx="563">
                  <c:v>2002.91666666662</c:v>
                </c:pt>
                <c:pt idx="564">
                  <c:v>2002.99999999996</c:v>
                </c:pt>
                <c:pt idx="565">
                  <c:v>2003.08333333329</c:v>
                </c:pt>
                <c:pt idx="566">
                  <c:v>2003.16666666662</c:v>
                </c:pt>
                <c:pt idx="567">
                  <c:v>2003.24999999996</c:v>
                </c:pt>
                <c:pt idx="568">
                  <c:v>2003.33333333329</c:v>
                </c:pt>
                <c:pt idx="569">
                  <c:v>2003.41666666662</c:v>
                </c:pt>
                <c:pt idx="570">
                  <c:v>2003.49999999996</c:v>
                </c:pt>
                <c:pt idx="571">
                  <c:v>2003.58333333329</c:v>
                </c:pt>
                <c:pt idx="572">
                  <c:v>2003.66666666662</c:v>
                </c:pt>
                <c:pt idx="573">
                  <c:v>2003.74999999996</c:v>
                </c:pt>
                <c:pt idx="574">
                  <c:v>2003.83333333329</c:v>
                </c:pt>
                <c:pt idx="575">
                  <c:v>2003.91666666662</c:v>
                </c:pt>
                <c:pt idx="576">
                  <c:v>2003.99999999996</c:v>
                </c:pt>
                <c:pt idx="577">
                  <c:v>2004.08333333329</c:v>
                </c:pt>
                <c:pt idx="578">
                  <c:v>2004.16666666662</c:v>
                </c:pt>
                <c:pt idx="579">
                  <c:v>2004.24999999996</c:v>
                </c:pt>
                <c:pt idx="580">
                  <c:v>2004.33333333329</c:v>
                </c:pt>
                <c:pt idx="581">
                  <c:v>2004.41666666662</c:v>
                </c:pt>
                <c:pt idx="582">
                  <c:v>2004.49999999996</c:v>
                </c:pt>
                <c:pt idx="583">
                  <c:v>2004.58333333329</c:v>
                </c:pt>
                <c:pt idx="584">
                  <c:v>2004.66666666662</c:v>
                </c:pt>
                <c:pt idx="585">
                  <c:v>2004.74999999996</c:v>
                </c:pt>
                <c:pt idx="586">
                  <c:v>2004.83333333329</c:v>
                </c:pt>
                <c:pt idx="587">
                  <c:v>2004.91666666662</c:v>
                </c:pt>
                <c:pt idx="588">
                  <c:v>2004.99999999996</c:v>
                </c:pt>
                <c:pt idx="589">
                  <c:v>2005.08333333329</c:v>
                </c:pt>
                <c:pt idx="590">
                  <c:v>2005.16666666662</c:v>
                </c:pt>
                <c:pt idx="591">
                  <c:v>2005.24999999996</c:v>
                </c:pt>
                <c:pt idx="592">
                  <c:v>2005.33333333329</c:v>
                </c:pt>
                <c:pt idx="593">
                  <c:v>2005.41666666662</c:v>
                </c:pt>
                <c:pt idx="594">
                  <c:v>2005.49999999995</c:v>
                </c:pt>
                <c:pt idx="595">
                  <c:v>2005.58333333329</c:v>
                </c:pt>
                <c:pt idx="596">
                  <c:v>2005.66666666662</c:v>
                </c:pt>
                <c:pt idx="597">
                  <c:v>2005.74999999995</c:v>
                </c:pt>
                <c:pt idx="598">
                  <c:v>2005.83333333329</c:v>
                </c:pt>
                <c:pt idx="599">
                  <c:v>2005.91666666662</c:v>
                </c:pt>
                <c:pt idx="600">
                  <c:v>2005.99999999995</c:v>
                </c:pt>
                <c:pt idx="601">
                  <c:v>2006.08333333329</c:v>
                </c:pt>
                <c:pt idx="602">
                  <c:v>2006.16666666662</c:v>
                </c:pt>
                <c:pt idx="603">
                  <c:v>2006.24999999995</c:v>
                </c:pt>
                <c:pt idx="604">
                  <c:v>2006.33333333329</c:v>
                </c:pt>
                <c:pt idx="605">
                  <c:v>2006.41666666662</c:v>
                </c:pt>
                <c:pt idx="606">
                  <c:v>2006.49999999995</c:v>
                </c:pt>
                <c:pt idx="607">
                  <c:v>2006.58333333329</c:v>
                </c:pt>
                <c:pt idx="608">
                  <c:v>2006.66666666662</c:v>
                </c:pt>
                <c:pt idx="609">
                  <c:v>2006.74999999995</c:v>
                </c:pt>
                <c:pt idx="610">
                  <c:v>2006.83333333329</c:v>
                </c:pt>
                <c:pt idx="611">
                  <c:v>2006.91666666662</c:v>
                </c:pt>
                <c:pt idx="612">
                  <c:v>2006.99999999995</c:v>
                </c:pt>
                <c:pt idx="613">
                  <c:v>2007.08333333329</c:v>
                </c:pt>
                <c:pt idx="614">
                  <c:v>2007.16666666662</c:v>
                </c:pt>
                <c:pt idx="615">
                  <c:v>2007.24999999995</c:v>
                </c:pt>
                <c:pt idx="616">
                  <c:v>2007.33333333329</c:v>
                </c:pt>
                <c:pt idx="617">
                  <c:v>2007.41666666662</c:v>
                </c:pt>
                <c:pt idx="618">
                  <c:v>2007.49999999995</c:v>
                </c:pt>
                <c:pt idx="619">
                  <c:v>2007.58333333329</c:v>
                </c:pt>
                <c:pt idx="620">
                  <c:v>2007.66666666662</c:v>
                </c:pt>
                <c:pt idx="621">
                  <c:v>2007.74999999995</c:v>
                </c:pt>
                <c:pt idx="622">
                  <c:v>2007.83333333329</c:v>
                </c:pt>
                <c:pt idx="623">
                  <c:v>2007.91666666662</c:v>
                </c:pt>
                <c:pt idx="624">
                  <c:v>2007.99999999995</c:v>
                </c:pt>
                <c:pt idx="625">
                  <c:v>2008.08333333329</c:v>
                </c:pt>
                <c:pt idx="626">
                  <c:v>2008.16666666662</c:v>
                </c:pt>
                <c:pt idx="627">
                  <c:v>2008.24999999995</c:v>
                </c:pt>
                <c:pt idx="628">
                  <c:v>2008.33333333329</c:v>
                </c:pt>
                <c:pt idx="629">
                  <c:v>2008.41666666662</c:v>
                </c:pt>
                <c:pt idx="630">
                  <c:v>2008.49999999995</c:v>
                </c:pt>
                <c:pt idx="631">
                  <c:v>2008.58333333329</c:v>
                </c:pt>
                <c:pt idx="632">
                  <c:v>2008.66666666662</c:v>
                </c:pt>
                <c:pt idx="633">
                  <c:v>2008.74999999995</c:v>
                </c:pt>
                <c:pt idx="634">
                  <c:v>2008.83333333329</c:v>
                </c:pt>
                <c:pt idx="635">
                  <c:v>2008.91666666662</c:v>
                </c:pt>
                <c:pt idx="636">
                  <c:v>2008.99999999995</c:v>
                </c:pt>
                <c:pt idx="637">
                  <c:v>2009.08333333329</c:v>
                </c:pt>
                <c:pt idx="638">
                  <c:v>2009.16666666662</c:v>
                </c:pt>
                <c:pt idx="639">
                  <c:v>2009.24999999995</c:v>
                </c:pt>
                <c:pt idx="640">
                  <c:v>2009.33333333328</c:v>
                </c:pt>
                <c:pt idx="641">
                  <c:v>2009.41666666662</c:v>
                </c:pt>
                <c:pt idx="642">
                  <c:v>2009.49999999995</c:v>
                </c:pt>
                <c:pt idx="643">
                  <c:v>2009.58333333328</c:v>
                </c:pt>
                <c:pt idx="644">
                  <c:v>2009.66666666662</c:v>
                </c:pt>
                <c:pt idx="645">
                  <c:v>2009.74999999995</c:v>
                </c:pt>
                <c:pt idx="646">
                  <c:v>2009.83333333328</c:v>
                </c:pt>
                <c:pt idx="647">
                  <c:v>2009.91666666662</c:v>
                </c:pt>
                <c:pt idx="648">
                  <c:v>2009.99999999995</c:v>
                </c:pt>
                <c:pt idx="649">
                  <c:v>2010.08333333328</c:v>
                </c:pt>
                <c:pt idx="650">
                  <c:v>2010.16666666662</c:v>
                </c:pt>
                <c:pt idx="651">
                  <c:v>2010.24999999995</c:v>
                </c:pt>
                <c:pt idx="652">
                  <c:v>2010.33333333328</c:v>
                </c:pt>
                <c:pt idx="653">
                  <c:v>2010.41666666662</c:v>
                </c:pt>
                <c:pt idx="654">
                  <c:v>2010.49999999995</c:v>
                </c:pt>
                <c:pt idx="655">
                  <c:v>2010.58333333328</c:v>
                </c:pt>
                <c:pt idx="656">
                  <c:v>2010.66666666662</c:v>
                </c:pt>
                <c:pt idx="657">
                  <c:v>2010.74999999995</c:v>
                </c:pt>
                <c:pt idx="658">
                  <c:v>2010.83333333328</c:v>
                </c:pt>
                <c:pt idx="659">
                  <c:v>2010.91666666662</c:v>
                </c:pt>
                <c:pt idx="660">
                  <c:v>2010.99999999995</c:v>
                </c:pt>
                <c:pt idx="661">
                  <c:v>2011.08333333328</c:v>
                </c:pt>
                <c:pt idx="662">
                  <c:v>2011.16666666662</c:v>
                </c:pt>
                <c:pt idx="663">
                  <c:v>2011.24999999995</c:v>
                </c:pt>
                <c:pt idx="664">
                  <c:v>2011.33333333328</c:v>
                </c:pt>
                <c:pt idx="665">
                  <c:v>2011.41666666662</c:v>
                </c:pt>
                <c:pt idx="666">
                  <c:v>2011.49999999995</c:v>
                </c:pt>
                <c:pt idx="667">
                  <c:v>2011.58333333328</c:v>
                </c:pt>
                <c:pt idx="668">
                  <c:v>2011.66666666662</c:v>
                </c:pt>
                <c:pt idx="669">
                  <c:v>2011.74999999995</c:v>
                </c:pt>
                <c:pt idx="670">
                  <c:v>2011.83333333328</c:v>
                </c:pt>
                <c:pt idx="671">
                  <c:v>2011.91666666662</c:v>
                </c:pt>
                <c:pt idx="672">
                  <c:v>2011.99999999995</c:v>
                </c:pt>
                <c:pt idx="673">
                  <c:v>2012.08333333328</c:v>
                </c:pt>
                <c:pt idx="674">
                  <c:v>2012.16666666662</c:v>
                </c:pt>
                <c:pt idx="675">
                  <c:v>2012.24999999995</c:v>
                </c:pt>
                <c:pt idx="676">
                  <c:v>2012.33333333328</c:v>
                </c:pt>
                <c:pt idx="677">
                  <c:v>2012.41666666662</c:v>
                </c:pt>
                <c:pt idx="678">
                  <c:v>2012.49999999995</c:v>
                </c:pt>
                <c:pt idx="679">
                  <c:v>2012.58333333328</c:v>
                </c:pt>
                <c:pt idx="680">
                  <c:v>2012.66666666662</c:v>
                </c:pt>
                <c:pt idx="681">
                  <c:v>2012.74999999995</c:v>
                </c:pt>
                <c:pt idx="682">
                  <c:v>2012.83333333328</c:v>
                </c:pt>
                <c:pt idx="683">
                  <c:v>2012.91666666661</c:v>
                </c:pt>
                <c:pt idx="684">
                  <c:v>2012.99999999995</c:v>
                </c:pt>
                <c:pt idx="685">
                  <c:v>2013.08333333332</c:v>
                </c:pt>
                <c:pt idx="686">
                  <c:v>2013.16666666666</c:v>
                </c:pt>
                <c:pt idx="687">
                  <c:v>2013.25</c:v>
                </c:pt>
                <c:pt idx="688">
                  <c:v>2013.33333333334</c:v>
                </c:pt>
                <c:pt idx="689">
                  <c:v>2013.41666666668</c:v>
                </c:pt>
                <c:pt idx="690">
                  <c:v>2013.50000000002</c:v>
                </c:pt>
                <c:pt idx="691">
                  <c:v>2013.58333333336</c:v>
                </c:pt>
                <c:pt idx="692">
                  <c:v>2013.6666666667</c:v>
                </c:pt>
                <c:pt idx="693">
                  <c:v>2013.75000000004</c:v>
                </c:pt>
                <c:pt idx="694">
                  <c:v>2013.83333333338</c:v>
                </c:pt>
                <c:pt idx="695">
                  <c:v>2013.91666666672</c:v>
                </c:pt>
                <c:pt idx="696">
                  <c:v>2014.00000000006</c:v>
                </c:pt>
                <c:pt idx="697">
                  <c:v>2014.0833333334</c:v>
                </c:pt>
                <c:pt idx="698">
                  <c:v>2014.16666666674</c:v>
                </c:pt>
                <c:pt idx="699">
                  <c:v>2014.25000000008</c:v>
                </c:pt>
                <c:pt idx="700">
                  <c:v>2014.33333333342</c:v>
                </c:pt>
                <c:pt idx="701">
                  <c:v>2014.41666666676</c:v>
                </c:pt>
                <c:pt idx="702">
                  <c:v>2014.5000000001</c:v>
                </c:pt>
                <c:pt idx="703">
                  <c:v>2014.58333333344</c:v>
                </c:pt>
                <c:pt idx="704">
                  <c:v>2014.66666666678</c:v>
                </c:pt>
                <c:pt idx="705">
                  <c:v>2014.75000000012</c:v>
                </c:pt>
                <c:pt idx="706">
                  <c:v>2014.83333333346</c:v>
                </c:pt>
                <c:pt idx="707">
                  <c:v>2014.9166666668</c:v>
                </c:pt>
              </c:numCache>
            </c:numRef>
          </c:xVal>
          <c:yVal>
            <c:numRef>
              <c:f>Sheet1!$B$7:$B$714</c:f>
              <c:numCache>
                <c:formatCode>0.000</c:formatCode>
                <c:ptCount val="708"/>
                <c:pt idx="0">
                  <c:v>37.313</c:v>
                </c:pt>
                <c:pt idx="1">
                  <c:v>37.29700000000001</c:v>
                </c:pt>
                <c:pt idx="2">
                  <c:v>37.487</c:v>
                </c:pt>
                <c:pt idx="3">
                  <c:v>37.418</c:v>
                </c:pt>
                <c:pt idx="4">
                  <c:v>37.399</c:v>
                </c:pt>
                <c:pt idx="5">
                  <c:v>37.46700000000001</c:v>
                </c:pt>
                <c:pt idx="6">
                  <c:v>37.429</c:v>
                </c:pt>
                <c:pt idx="7">
                  <c:v>37.42100000000001</c:v>
                </c:pt>
                <c:pt idx="8">
                  <c:v>37.57</c:v>
                </c:pt>
                <c:pt idx="9">
                  <c:v>37.506</c:v>
                </c:pt>
                <c:pt idx="10">
                  <c:v>37.72400000000001</c:v>
                </c:pt>
                <c:pt idx="11">
                  <c:v>37.8</c:v>
                </c:pt>
                <c:pt idx="12">
                  <c:v>37.757</c:v>
                </c:pt>
                <c:pt idx="13">
                  <c:v>37.72600000000001</c:v>
                </c:pt>
                <c:pt idx="14">
                  <c:v>37.745</c:v>
                </c:pt>
                <c:pt idx="15">
                  <c:v>37.859</c:v>
                </c:pt>
                <c:pt idx="16">
                  <c:v>37.708</c:v>
                </c:pt>
                <c:pt idx="17">
                  <c:v>37.78400000000001</c:v>
                </c:pt>
                <c:pt idx="18">
                  <c:v>37.851</c:v>
                </c:pt>
                <c:pt idx="19">
                  <c:v>37.76600000000001</c:v>
                </c:pt>
                <c:pt idx="20">
                  <c:v>37.819</c:v>
                </c:pt>
                <c:pt idx="21">
                  <c:v>37.785</c:v>
                </c:pt>
                <c:pt idx="22">
                  <c:v>37.722</c:v>
                </c:pt>
                <c:pt idx="23">
                  <c:v>37.843</c:v>
                </c:pt>
                <c:pt idx="24">
                  <c:v>37.782</c:v>
                </c:pt>
                <c:pt idx="25">
                  <c:v>37.883</c:v>
                </c:pt>
                <c:pt idx="26">
                  <c:v>38.076</c:v>
                </c:pt>
                <c:pt idx="27">
                  <c:v>38.17</c:v>
                </c:pt>
                <c:pt idx="28">
                  <c:v>38.365</c:v>
                </c:pt>
                <c:pt idx="29">
                  <c:v>38.558</c:v>
                </c:pt>
                <c:pt idx="30">
                  <c:v>38.51900000000001</c:v>
                </c:pt>
                <c:pt idx="31">
                  <c:v>38.646</c:v>
                </c:pt>
                <c:pt idx="32">
                  <c:v>38.50700000000001</c:v>
                </c:pt>
                <c:pt idx="33">
                  <c:v>38.542</c:v>
                </c:pt>
                <c:pt idx="34">
                  <c:v>38.628</c:v>
                </c:pt>
                <c:pt idx="35">
                  <c:v>38.713</c:v>
                </c:pt>
                <c:pt idx="36">
                  <c:v>38.756</c:v>
                </c:pt>
                <c:pt idx="37">
                  <c:v>38.895</c:v>
                </c:pt>
                <c:pt idx="38">
                  <c:v>38.896</c:v>
                </c:pt>
                <c:pt idx="39">
                  <c:v>39.009</c:v>
                </c:pt>
                <c:pt idx="40">
                  <c:v>39.08900000000001</c:v>
                </c:pt>
                <c:pt idx="41">
                  <c:v>39.062</c:v>
                </c:pt>
                <c:pt idx="42">
                  <c:v>39.137</c:v>
                </c:pt>
                <c:pt idx="43">
                  <c:v>39.23000000000001</c:v>
                </c:pt>
                <c:pt idx="44">
                  <c:v>39.155</c:v>
                </c:pt>
                <c:pt idx="45">
                  <c:v>39.108</c:v>
                </c:pt>
                <c:pt idx="46">
                  <c:v>39.039</c:v>
                </c:pt>
                <c:pt idx="47">
                  <c:v>39.07</c:v>
                </c:pt>
                <c:pt idx="48">
                  <c:v>39.155</c:v>
                </c:pt>
                <c:pt idx="49">
                  <c:v>39.04300000000001</c:v>
                </c:pt>
                <c:pt idx="50">
                  <c:v>39.01900000000001</c:v>
                </c:pt>
                <c:pt idx="51">
                  <c:v>39.042</c:v>
                </c:pt>
                <c:pt idx="52">
                  <c:v>39.103</c:v>
                </c:pt>
                <c:pt idx="53">
                  <c:v>39.11</c:v>
                </c:pt>
                <c:pt idx="54">
                  <c:v>39.2</c:v>
                </c:pt>
                <c:pt idx="55">
                  <c:v>39.275</c:v>
                </c:pt>
                <c:pt idx="56">
                  <c:v>39.415</c:v>
                </c:pt>
                <c:pt idx="57">
                  <c:v>39.499</c:v>
                </c:pt>
                <c:pt idx="58">
                  <c:v>39.60400000000001</c:v>
                </c:pt>
                <c:pt idx="59">
                  <c:v>39.561</c:v>
                </c:pt>
                <c:pt idx="60">
                  <c:v>39.66</c:v>
                </c:pt>
                <c:pt idx="61">
                  <c:v>39.758</c:v>
                </c:pt>
                <c:pt idx="62">
                  <c:v>39.72400000000001</c:v>
                </c:pt>
                <c:pt idx="63">
                  <c:v>39.71100000000001</c:v>
                </c:pt>
                <c:pt idx="64">
                  <c:v>39.71800000000001</c:v>
                </c:pt>
                <c:pt idx="65">
                  <c:v>39.865</c:v>
                </c:pt>
                <c:pt idx="66">
                  <c:v>39.881</c:v>
                </c:pt>
                <c:pt idx="67">
                  <c:v>40.119</c:v>
                </c:pt>
                <c:pt idx="68">
                  <c:v>40.26600000000001</c:v>
                </c:pt>
                <c:pt idx="69">
                  <c:v>40.503</c:v>
                </c:pt>
                <c:pt idx="70">
                  <c:v>40.658</c:v>
                </c:pt>
                <c:pt idx="71">
                  <c:v>40.758</c:v>
                </c:pt>
                <c:pt idx="72">
                  <c:v>40.90300000000001</c:v>
                </c:pt>
                <c:pt idx="73">
                  <c:v>40.91</c:v>
                </c:pt>
                <c:pt idx="74">
                  <c:v>41.088</c:v>
                </c:pt>
                <c:pt idx="75">
                  <c:v>41.295</c:v>
                </c:pt>
                <c:pt idx="76">
                  <c:v>41.42400000000001</c:v>
                </c:pt>
                <c:pt idx="77">
                  <c:v>41.512</c:v>
                </c:pt>
                <c:pt idx="78">
                  <c:v>41.627</c:v>
                </c:pt>
                <c:pt idx="79">
                  <c:v>41.74</c:v>
                </c:pt>
                <c:pt idx="80">
                  <c:v>41.728</c:v>
                </c:pt>
                <c:pt idx="81">
                  <c:v>41.945</c:v>
                </c:pt>
                <c:pt idx="82">
                  <c:v>42.112</c:v>
                </c:pt>
                <c:pt idx="83">
                  <c:v>42.282</c:v>
                </c:pt>
                <c:pt idx="84">
                  <c:v>42.386</c:v>
                </c:pt>
                <c:pt idx="85">
                  <c:v>42.58300000000001</c:v>
                </c:pt>
                <c:pt idx="86">
                  <c:v>42.78100000000001</c:v>
                </c:pt>
                <c:pt idx="87">
                  <c:v>42.952</c:v>
                </c:pt>
                <c:pt idx="88">
                  <c:v>43.185</c:v>
                </c:pt>
                <c:pt idx="89">
                  <c:v>43.303</c:v>
                </c:pt>
                <c:pt idx="90">
                  <c:v>43.615</c:v>
                </c:pt>
                <c:pt idx="91">
                  <c:v>43.691</c:v>
                </c:pt>
                <c:pt idx="92">
                  <c:v>43.908</c:v>
                </c:pt>
                <c:pt idx="93">
                  <c:v>44.027</c:v>
                </c:pt>
                <c:pt idx="94">
                  <c:v>44.252</c:v>
                </c:pt>
                <c:pt idx="95">
                  <c:v>44.72100000000001</c:v>
                </c:pt>
                <c:pt idx="96">
                  <c:v>44.74</c:v>
                </c:pt>
                <c:pt idx="97">
                  <c:v>44.823</c:v>
                </c:pt>
                <c:pt idx="98">
                  <c:v>45.12300000000001</c:v>
                </c:pt>
                <c:pt idx="99">
                  <c:v>45.28</c:v>
                </c:pt>
                <c:pt idx="100">
                  <c:v>45.484</c:v>
                </c:pt>
                <c:pt idx="101">
                  <c:v>45.806</c:v>
                </c:pt>
                <c:pt idx="102">
                  <c:v>45.92100000000001</c:v>
                </c:pt>
                <c:pt idx="103">
                  <c:v>46.21</c:v>
                </c:pt>
                <c:pt idx="104">
                  <c:v>46.52</c:v>
                </c:pt>
                <c:pt idx="105">
                  <c:v>46.678</c:v>
                </c:pt>
                <c:pt idx="106">
                  <c:v>46.90600000000001</c:v>
                </c:pt>
                <c:pt idx="107">
                  <c:v>47.039</c:v>
                </c:pt>
                <c:pt idx="108">
                  <c:v>47.21100000000001</c:v>
                </c:pt>
                <c:pt idx="109">
                  <c:v>47.514</c:v>
                </c:pt>
                <c:pt idx="110">
                  <c:v>47.692</c:v>
                </c:pt>
                <c:pt idx="111">
                  <c:v>47.867</c:v>
                </c:pt>
                <c:pt idx="112">
                  <c:v>47.988</c:v>
                </c:pt>
                <c:pt idx="113">
                  <c:v>48.238</c:v>
                </c:pt>
                <c:pt idx="114">
                  <c:v>48.46400000000001</c:v>
                </c:pt>
                <c:pt idx="115">
                  <c:v>48.71</c:v>
                </c:pt>
                <c:pt idx="116">
                  <c:v>48.925</c:v>
                </c:pt>
                <c:pt idx="117">
                  <c:v>49.36</c:v>
                </c:pt>
                <c:pt idx="118">
                  <c:v>49.576</c:v>
                </c:pt>
                <c:pt idx="119">
                  <c:v>49.944</c:v>
                </c:pt>
                <c:pt idx="120">
                  <c:v>50.127</c:v>
                </c:pt>
                <c:pt idx="121">
                  <c:v>50.392</c:v>
                </c:pt>
                <c:pt idx="122">
                  <c:v>50.59900000000001</c:v>
                </c:pt>
                <c:pt idx="123">
                  <c:v>50.92400000000001</c:v>
                </c:pt>
                <c:pt idx="124">
                  <c:v>51.128</c:v>
                </c:pt>
                <c:pt idx="125">
                  <c:v>51.22900000000001</c:v>
                </c:pt>
                <c:pt idx="126">
                  <c:v>51.585</c:v>
                </c:pt>
                <c:pt idx="127">
                  <c:v>51.526</c:v>
                </c:pt>
                <c:pt idx="128">
                  <c:v>51.785</c:v>
                </c:pt>
                <c:pt idx="129">
                  <c:v>51.811</c:v>
                </c:pt>
                <c:pt idx="130">
                  <c:v>51.992</c:v>
                </c:pt>
                <c:pt idx="131">
                  <c:v>52.188</c:v>
                </c:pt>
                <c:pt idx="132">
                  <c:v>52.465</c:v>
                </c:pt>
                <c:pt idx="133">
                  <c:v>52.759</c:v>
                </c:pt>
                <c:pt idx="134">
                  <c:v>53.261</c:v>
                </c:pt>
                <c:pt idx="135">
                  <c:v>53.248</c:v>
                </c:pt>
                <c:pt idx="136">
                  <c:v>53.489</c:v>
                </c:pt>
                <c:pt idx="137">
                  <c:v>53.803</c:v>
                </c:pt>
                <c:pt idx="138">
                  <c:v>54.061</c:v>
                </c:pt>
                <c:pt idx="139">
                  <c:v>54.274</c:v>
                </c:pt>
                <c:pt idx="140">
                  <c:v>54.679</c:v>
                </c:pt>
                <c:pt idx="141">
                  <c:v>55.03</c:v>
                </c:pt>
                <c:pt idx="142">
                  <c:v>55.27</c:v>
                </c:pt>
                <c:pt idx="143">
                  <c:v>55.54300000000001</c:v>
                </c:pt>
                <c:pt idx="144">
                  <c:v>55.837</c:v>
                </c:pt>
                <c:pt idx="145">
                  <c:v>56.09600000000001</c:v>
                </c:pt>
                <c:pt idx="146">
                  <c:v>56.487</c:v>
                </c:pt>
                <c:pt idx="147">
                  <c:v>56.69</c:v>
                </c:pt>
                <c:pt idx="148">
                  <c:v>56.898</c:v>
                </c:pt>
                <c:pt idx="149">
                  <c:v>57.33900000000001</c:v>
                </c:pt>
                <c:pt idx="150">
                  <c:v>57.612</c:v>
                </c:pt>
                <c:pt idx="151">
                  <c:v>58.024</c:v>
                </c:pt>
                <c:pt idx="152">
                  <c:v>58.319</c:v>
                </c:pt>
                <c:pt idx="153">
                  <c:v>58.707</c:v>
                </c:pt>
                <c:pt idx="154">
                  <c:v>59.098</c:v>
                </c:pt>
                <c:pt idx="155">
                  <c:v>59.428</c:v>
                </c:pt>
                <c:pt idx="156">
                  <c:v>59.751</c:v>
                </c:pt>
                <c:pt idx="157">
                  <c:v>59.953</c:v>
                </c:pt>
                <c:pt idx="158">
                  <c:v>60.017</c:v>
                </c:pt>
                <c:pt idx="159">
                  <c:v>60.03</c:v>
                </c:pt>
                <c:pt idx="160">
                  <c:v>60.484</c:v>
                </c:pt>
                <c:pt idx="161">
                  <c:v>60.649</c:v>
                </c:pt>
                <c:pt idx="162">
                  <c:v>60.498</c:v>
                </c:pt>
                <c:pt idx="163">
                  <c:v>61.004</c:v>
                </c:pt>
                <c:pt idx="164">
                  <c:v>61.12600000000001</c:v>
                </c:pt>
                <c:pt idx="165">
                  <c:v>61.362</c:v>
                </c:pt>
                <c:pt idx="166">
                  <c:v>61.865</c:v>
                </c:pt>
                <c:pt idx="167">
                  <c:v>62.029</c:v>
                </c:pt>
                <c:pt idx="168">
                  <c:v>62.21800000000001</c:v>
                </c:pt>
                <c:pt idx="169">
                  <c:v>62.405</c:v>
                </c:pt>
                <c:pt idx="170">
                  <c:v>62.53</c:v>
                </c:pt>
                <c:pt idx="171">
                  <c:v>63.059</c:v>
                </c:pt>
                <c:pt idx="172">
                  <c:v>63.458</c:v>
                </c:pt>
                <c:pt idx="173">
                  <c:v>63.72400000000001</c:v>
                </c:pt>
                <c:pt idx="174">
                  <c:v>64.074</c:v>
                </c:pt>
                <c:pt idx="175">
                  <c:v>64.539</c:v>
                </c:pt>
                <c:pt idx="176">
                  <c:v>65.164</c:v>
                </c:pt>
                <c:pt idx="177">
                  <c:v>65.466</c:v>
                </c:pt>
                <c:pt idx="178">
                  <c:v>65.743</c:v>
                </c:pt>
                <c:pt idx="179">
                  <c:v>66.215</c:v>
                </c:pt>
                <c:pt idx="180">
                  <c:v>66.65199999999998</c:v>
                </c:pt>
                <c:pt idx="181">
                  <c:v>67.259</c:v>
                </c:pt>
                <c:pt idx="182">
                  <c:v>67.65699999999998</c:v>
                </c:pt>
                <c:pt idx="183">
                  <c:v>67.938</c:v>
                </c:pt>
                <c:pt idx="184">
                  <c:v>68.574</c:v>
                </c:pt>
                <c:pt idx="185">
                  <c:v>68.972</c:v>
                </c:pt>
                <c:pt idx="186">
                  <c:v>69.533</c:v>
                </c:pt>
                <c:pt idx="187">
                  <c:v>69.89</c:v>
                </c:pt>
                <c:pt idx="188">
                  <c:v>70.388</c:v>
                </c:pt>
                <c:pt idx="189">
                  <c:v>70.488</c:v>
                </c:pt>
                <c:pt idx="190">
                  <c:v>70.88899999999998</c:v>
                </c:pt>
                <c:pt idx="191">
                  <c:v>71.02299999999998</c:v>
                </c:pt>
                <c:pt idx="192">
                  <c:v>71.548</c:v>
                </c:pt>
                <c:pt idx="193">
                  <c:v>72.32499999999997</c:v>
                </c:pt>
                <c:pt idx="194">
                  <c:v>72.52899999999998</c:v>
                </c:pt>
                <c:pt idx="195">
                  <c:v>72.951</c:v>
                </c:pt>
                <c:pt idx="196">
                  <c:v>73.34500000000001</c:v>
                </c:pt>
                <c:pt idx="197">
                  <c:v>73.903</c:v>
                </c:pt>
                <c:pt idx="198">
                  <c:v>74.291</c:v>
                </c:pt>
                <c:pt idx="199">
                  <c:v>74.847</c:v>
                </c:pt>
                <c:pt idx="200">
                  <c:v>75.15399999999998</c:v>
                </c:pt>
                <c:pt idx="201">
                  <c:v>75.935</c:v>
                </c:pt>
                <c:pt idx="202">
                  <c:v>76.45</c:v>
                </c:pt>
                <c:pt idx="203">
                  <c:v>77.044</c:v>
                </c:pt>
                <c:pt idx="204">
                  <c:v>77.932</c:v>
                </c:pt>
                <c:pt idx="205">
                  <c:v>78.261</c:v>
                </c:pt>
                <c:pt idx="206">
                  <c:v>79.09500000000001</c:v>
                </c:pt>
                <c:pt idx="207">
                  <c:v>79.638</c:v>
                </c:pt>
                <c:pt idx="208">
                  <c:v>79.957</c:v>
                </c:pt>
                <c:pt idx="209">
                  <c:v>80.382</c:v>
                </c:pt>
                <c:pt idx="210">
                  <c:v>81.463</c:v>
                </c:pt>
                <c:pt idx="211">
                  <c:v>81.581</c:v>
                </c:pt>
                <c:pt idx="212">
                  <c:v>82.017</c:v>
                </c:pt>
                <c:pt idx="213">
                  <c:v>82.65699999999998</c:v>
                </c:pt>
                <c:pt idx="214">
                  <c:v>82.956</c:v>
                </c:pt>
                <c:pt idx="215">
                  <c:v>83.477</c:v>
                </c:pt>
                <c:pt idx="216">
                  <c:v>84.282</c:v>
                </c:pt>
                <c:pt idx="217">
                  <c:v>85.016</c:v>
                </c:pt>
                <c:pt idx="218">
                  <c:v>85.38899999999998</c:v>
                </c:pt>
                <c:pt idx="219">
                  <c:v>86.46</c:v>
                </c:pt>
                <c:pt idx="220">
                  <c:v>87.077</c:v>
                </c:pt>
                <c:pt idx="221">
                  <c:v>87.645</c:v>
                </c:pt>
                <c:pt idx="222">
                  <c:v>88.32899999999998</c:v>
                </c:pt>
                <c:pt idx="223">
                  <c:v>88.66</c:v>
                </c:pt>
                <c:pt idx="224">
                  <c:v>89.357</c:v>
                </c:pt>
                <c:pt idx="225">
                  <c:v>89.947</c:v>
                </c:pt>
                <c:pt idx="226">
                  <c:v>90.584</c:v>
                </c:pt>
                <c:pt idx="227">
                  <c:v>91.442</c:v>
                </c:pt>
                <c:pt idx="228">
                  <c:v>91.047</c:v>
                </c:pt>
                <c:pt idx="229">
                  <c:v>92.024</c:v>
                </c:pt>
                <c:pt idx="230">
                  <c:v>92.522</c:v>
                </c:pt>
                <c:pt idx="231">
                  <c:v>92.725</c:v>
                </c:pt>
                <c:pt idx="232">
                  <c:v>92.701</c:v>
                </c:pt>
                <c:pt idx="233">
                  <c:v>94.533</c:v>
                </c:pt>
                <c:pt idx="234">
                  <c:v>94.297</c:v>
                </c:pt>
                <c:pt idx="235">
                  <c:v>94.71</c:v>
                </c:pt>
                <c:pt idx="236">
                  <c:v>95.224</c:v>
                </c:pt>
                <c:pt idx="237">
                  <c:v>95.332</c:v>
                </c:pt>
                <c:pt idx="238">
                  <c:v>96.16999999999997</c:v>
                </c:pt>
                <c:pt idx="239">
                  <c:v>96.743</c:v>
                </c:pt>
                <c:pt idx="240">
                  <c:v>96.296</c:v>
                </c:pt>
                <c:pt idx="241">
                  <c:v>97.394</c:v>
                </c:pt>
                <c:pt idx="242">
                  <c:v>98.253</c:v>
                </c:pt>
                <c:pt idx="243">
                  <c:v>98.84800000000001</c:v>
                </c:pt>
                <c:pt idx="244">
                  <c:v>99.362</c:v>
                </c:pt>
                <c:pt idx="245">
                  <c:v>99.995</c:v>
                </c:pt>
                <c:pt idx="246">
                  <c:v>100.099</c:v>
                </c:pt>
                <c:pt idx="247">
                  <c:v>100.935</c:v>
                </c:pt>
                <c:pt idx="248">
                  <c:v>101.347</c:v>
                </c:pt>
                <c:pt idx="249">
                  <c:v>101.812</c:v>
                </c:pt>
                <c:pt idx="250">
                  <c:v>102.678</c:v>
                </c:pt>
                <c:pt idx="251">
                  <c:v>102.95</c:v>
                </c:pt>
                <c:pt idx="252">
                  <c:v>103.827</c:v>
                </c:pt>
                <c:pt idx="253">
                  <c:v>104.246</c:v>
                </c:pt>
                <c:pt idx="254">
                  <c:v>105.145</c:v>
                </c:pt>
                <c:pt idx="255">
                  <c:v>105.912</c:v>
                </c:pt>
                <c:pt idx="256">
                  <c:v>106.376</c:v>
                </c:pt>
                <c:pt idx="257">
                  <c:v>106.999</c:v>
                </c:pt>
                <c:pt idx="258">
                  <c:v>108.215</c:v>
                </c:pt>
                <c:pt idx="259">
                  <c:v>108.949</c:v>
                </c:pt>
                <c:pt idx="260">
                  <c:v>109.444</c:v>
                </c:pt>
                <c:pt idx="261">
                  <c:v>110.383</c:v>
                </c:pt>
                <c:pt idx="262">
                  <c:v>110.98</c:v>
                </c:pt>
                <c:pt idx="263">
                  <c:v>112.061</c:v>
                </c:pt>
                <c:pt idx="264">
                  <c:v>112.896</c:v>
                </c:pt>
                <c:pt idx="265">
                  <c:v>114.053</c:v>
                </c:pt>
                <c:pt idx="266">
                  <c:v>114.495</c:v>
                </c:pt>
                <c:pt idx="267">
                  <c:v>115.321</c:v>
                </c:pt>
                <c:pt idx="268">
                  <c:v>116.465</c:v>
                </c:pt>
                <c:pt idx="269">
                  <c:v>117.484</c:v>
                </c:pt>
                <c:pt idx="270">
                  <c:v>118.336</c:v>
                </c:pt>
                <c:pt idx="271">
                  <c:v>118.7</c:v>
                </c:pt>
                <c:pt idx="272">
                  <c:v>119.661</c:v>
                </c:pt>
                <c:pt idx="273">
                  <c:v>120.706</c:v>
                </c:pt>
                <c:pt idx="274">
                  <c:v>121.34</c:v>
                </c:pt>
                <c:pt idx="275">
                  <c:v>121.816</c:v>
                </c:pt>
                <c:pt idx="276">
                  <c:v>122.568</c:v>
                </c:pt>
                <c:pt idx="277">
                  <c:v>122.828</c:v>
                </c:pt>
                <c:pt idx="278">
                  <c:v>123.489</c:v>
                </c:pt>
                <c:pt idx="279">
                  <c:v>124.248</c:v>
                </c:pt>
                <c:pt idx="280">
                  <c:v>124.787</c:v>
                </c:pt>
                <c:pt idx="281">
                  <c:v>125.714</c:v>
                </c:pt>
                <c:pt idx="282">
                  <c:v>126.749</c:v>
                </c:pt>
                <c:pt idx="283">
                  <c:v>127.707</c:v>
                </c:pt>
                <c:pt idx="284">
                  <c:v>128.679</c:v>
                </c:pt>
                <c:pt idx="285">
                  <c:v>129.984</c:v>
                </c:pt>
                <c:pt idx="286">
                  <c:v>130.386</c:v>
                </c:pt>
                <c:pt idx="287">
                  <c:v>131.347</c:v>
                </c:pt>
                <c:pt idx="288">
                  <c:v>132.113</c:v>
                </c:pt>
                <c:pt idx="289">
                  <c:v>133.086</c:v>
                </c:pt>
                <c:pt idx="290">
                  <c:v>134.115</c:v>
                </c:pt>
                <c:pt idx="291">
                  <c:v>134.248</c:v>
                </c:pt>
                <c:pt idx="292">
                  <c:v>134.692</c:v>
                </c:pt>
                <c:pt idx="293">
                  <c:v>135.718</c:v>
                </c:pt>
                <c:pt idx="294">
                  <c:v>136.828</c:v>
                </c:pt>
                <c:pt idx="295">
                  <c:v>138.195</c:v>
                </c:pt>
                <c:pt idx="296">
                  <c:v>139.363</c:v>
                </c:pt>
                <c:pt idx="297">
                  <c:v>140.501</c:v>
                </c:pt>
                <c:pt idx="298">
                  <c:v>141.763</c:v>
                </c:pt>
                <c:pt idx="299">
                  <c:v>141.483</c:v>
                </c:pt>
                <c:pt idx="300">
                  <c:v>140.88</c:v>
                </c:pt>
                <c:pt idx="301">
                  <c:v>142.389</c:v>
                </c:pt>
                <c:pt idx="302">
                  <c:v>143.278</c:v>
                </c:pt>
                <c:pt idx="303">
                  <c:v>144.653</c:v>
                </c:pt>
                <c:pt idx="304">
                  <c:v>145.223</c:v>
                </c:pt>
                <c:pt idx="305">
                  <c:v>145.37</c:v>
                </c:pt>
                <c:pt idx="306">
                  <c:v>146.519</c:v>
                </c:pt>
                <c:pt idx="307">
                  <c:v>147.104</c:v>
                </c:pt>
                <c:pt idx="308">
                  <c:v>147.54</c:v>
                </c:pt>
                <c:pt idx="309">
                  <c:v>147.647</c:v>
                </c:pt>
                <c:pt idx="310">
                  <c:v>148.72</c:v>
                </c:pt>
                <c:pt idx="311">
                  <c:v>150.002</c:v>
                </c:pt>
                <c:pt idx="312">
                  <c:v>150.825</c:v>
                </c:pt>
                <c:pt idx="313">
                  <c:v>151.882</c:v>
                </c:pt>
                <c:pt idx="314">
                  <c:v>152.092</c:v>
                </c:pt>
                <c:pt idx="315">
                  <c:v>153.415</c:v>
                </c:pt>
                <c:pt idx="316">
                  <c:v>154.545</c:v>
                </c:pt>
                <c:pt idx="317">
                  <c:v>155.472</c:v>
                </c:pt>
                <c:pt idx="318">
                  <c:v>156.2</c:v>
                </c:pt>
                <c:pt idx="319">
                  <c:v>157.422</c:v>
                </c:pt>
                <c:pt idx="320">
                  <c:v>158.832</c:v>
                </c:pt>
                <c:pt idx="321">
                  <c:v>160.469</c:v>
                </c:pt>
                <c:pt idx="322">
                  <c:v>161.788</c:v>
                </c:pt>
                <c:pt idx="323">
                  <c:v>163.019</c:v>
                </c:pt>
                <c:pt idx="324">
                  <c:v>163.623</c:v>
                </c:pt>
                <c:pt idx="325">
                  <c:v>165.966</c:v>
                </c:pt>
                <c:pt idx="326">
                  <c:v>167.892</c:v>
                </c:pt>
                <c:pt idx="327">
                  <c:v>169.626</c:v>
                </c:pt>
                <c:pt idx="328">
                  <c:v>171.143</c:v>
                </c:pt>
                <c:pt idx="329">
                  <c:v>172.337</c:v>
                </c:pt>
                <c:pt idx="330">
                  <c:v>173.782</c:v>
                </c:pt>
                <c:pt idx="331">
                  <c:v>175.233</c:v>
                </c:pt>
                <c:pt idx="332">
                  <c:v>176.357</c:v>
                </c:pt>
                <c:pt idx="333">
                  <c:v>178.345</c:v>
                </c:pt>
                <c:pt idx="334">
                  <c:v>179.565</c:v>
                </c:pt>
                <c:pt idx="335">
                  <c:v>180.178</c:v>
                </c:pt>
                <c:pt idx="336">
                  <c:v>182.203</c:v>
                </c:pt>
                <c:pt idx="337">
                  <c:v>182.993</c:v>
                </c:pt>
                <c:pt idx="338">
                  <c:v>184.717</c:v>
                </c:pt>
                <c:pt idx="339">
                  <c:v>186.015</c:v>
                </c:pt>
                <c:pt idx="340">
                  <c:v>187.117</c:v>
                </c:pt>
                <c:pt idx="341">
                  <c:v>188.185</c:v>
                </c:pt>
                <c:pt idx="342">
                  <c:v>189.155</c:v>
                </c:pt>
                <c:pt idx="343">
                  <c:v>189.457</c:v>
                </c:pt>
                <c:pt idx="344">
                  <c:v>190.575</c:v>
                </c:pt>
                <c:pt idx="345">
                  <c:v>190.615</c:v>
                </c:pt>
                <c:pt idx="346">
                  <c:v>192.062</c:v>
                </c:pt>
                <c:pt idx="347">
                  <c:v>192.726</c:v>
                </c:pt>
                <c:pt idx="348">
                  <c:v>193.789</c:v>
                </c:pt>
                <c:pt idx="349">
                  <c:v>194.955</c:v>
                </c:pt>
                <c:pt idx="350">
                  <c:v>196.346</c:v>
                </c:pt>
                <c:pt idx="351">
                  <c:v>197.045</c:v>
                </c:pt>
                <c:pt idx="352">
                  <c:v>198.914</c:v>
                </c:pt>
                <c:pt idx="353">
                  <c:v>200.987</c:v>
                </c:pt>
                <c:pt idx="354">
                  <c:v>202.507</c:v>
                </c:pt>
                <c:pt idx="355">
                  <c:v>204.311</c:v>
                </c:pt>
                <c:pt idx="356">
                  <c:v>206.303</c:v>
                </c:pt>
                <c:pt idx="357">
                  <c:v>207.45</c:v>
                </c:pt>
                <c:pt idx="358">
                  <c:v>208.18</c:v>
                </c:pt>
                <c:pt idx="359">
                  <c:v>211.081</c:v>
                </c:pt>
                <c:pt idx="360">
                  <c:v>210.474</c:v>
                </c:pt>
                <c:pt idx="361">
                  <c:v>211.126</c:v>
                </c:pt>
                <c:pt idx="362">
                  <c:v>213.741</c:v>
                </c:pt>
                <c:pt idx="363">
                  <c:v>215.304</c:v>
                </c:pt>
                <c:pt idx="364">
                  <c:v>217.379</c:v>
                </c:pt>
                <c:pt idx="365">
                  <c:v>219.483</c:v>
                </c:pt>
                <c:pt idx="366">
                  <c:v>221.32</c:v>
                </c:pt>
                <c:pt idx="367">
                  <c:v>223.441</c:v>
                </c:pt>
                <c:pt idx="368">
                  <c:v>224.95</c:v>
                </c:pt>
                <c:pt idx="369">
                  <c:v>226.622</c:v>
                </c:pt>
                <c:pt idx="370">
                  <c:v>229.329</c:v>
                </c:pt>
                <c:pt idx="371">
                  <c:v>232.33</c:v>
                </c:pt>
                <c:pt idx="372">
                  <c:v>233.828</c:v>
                </c:pt>
                <c:pt idx="373">
                  <c:v>236.149</c:v>
                </c:pt>
                <c:pt idx="374">
                  <c:v>235.28</c:v>
                </c:pt>
                <c:pt idx="375">
                  <c:v>237.849</c:v>
                </c:pt>
                <c:pt idx="376">
                  <c:v>241.161</c:v>
                </c:pt>
                <c:pt idx="377">
                  <c:v>240.355</c:v>
                </c:pt>
                <c:pt idx="378">
                  <c:v>241.027</c:v>
                </c:pt>
                <c:pt idx="379">
                  <c:v>243.026</c:v>
                </c:pt>
                <c:pt idx="380">
                  <c:v>243.743</c:v>
                </c:pt>
                <c:pt idx="381">
                  <c:v>247.094</c:v>
                </c:pt>
                <c:pt idx="382">
                  <c:v>247.581</c:v>
                </c:pt>
                <c:pt idx="383">
                  <c:v>248.728</c:v>
                </c:pt>
                <c:pt idx="384">
                  <c:v>250.899</c:v>
                </c:pt>
                <c:pt idx="385">
                  <c:v>251.462</c:v>
                </c:pt>
                <c:pt idx="386">
                  <c:v>251.793</c:v>
                </c:pt>
                <c:pt idx="387">
                  <c:v>256.2339999999995</c:v>
                </c:pt>
                <c:pt idx="388">
                  <c:v>256.663</c:v>
                </c:pt>
                <c:pt idx="389">
                  <c:v>258.629</c:v>
                </c:pt>
                <c:pt idx="390">
                  <c:v>261.196</c:v>
                </c:pt>
                <c:pt idx="391">
                  <c:v>261.709</c:v>
                </c:pt>
                <c:pt idx="392">
                  <c:v>262.9189999999995</c:v>
                </c:pt>
                <c:pt idx="393">
                  <c:v>264.159</c:v>
                </c:pt>
                <c:pt idx="394">
                  <c:v>265.708</c:v>
                </c:pt>
                <c:pt idx="395">
                  <c:v>266.117</c:v>
                </c:pt>
                <c:pt idx="396">
                  <c:v>267.336</c:v>
                </c:pt>
                <c:pt idx="397">
                  <c:v>265.9719999999995</c:v>
                </c:pt>
                <c:pt idx="398">
                  <c:v>268.2719999999995</c:v>
                </c:pt>
                <c:pt idx="399">
                  <c:v>269.2869999999995</c:v>
                </c:pt>
                <c:pt idx="400">
                  <c:v>269.808</c:v>
                </c:pt>
                <c:pt idx="401">
                  <c:v>270.697</c:v>
                </c:pt>
                <c:pt idx="402">
                  <c:v>271.9829999999995</c:v>
                </c:pt>
                <c:pt idx="403">
                  <c:v>271.9139999999995</c:v>
                </c:pt>
                <c:pt idx="404">
                  <c:v>272.6039999999999</c:v>
                </c:pt>
                <c:pt idx="405">
                  <c:v>274.2219999999995</c:v>
                </c:pt>
                <c:pt idx="406">
                  <c:v>275.0319999999995</c:v>
                </c:pt>
                <c:pt idx="407">
                  <c:v>276.9529999999999</c:v>
                </c:pt>
                <c:pt idx="408">
                  <c:v>278.5939999999995</c:v>
                </c:pt>
                <c:pt idx="409">
                  <c:v>279.3759999999999</c:v>
                </c:pt>
                <c:pt idx="410">
                  <c:v>281.8399999999999</c:v>
                </c:pt>
                <c:pt idx="411">
                  <c:v>285.183</c:v>
                </c:pt>
                <c:pt idx="412">
                  <c:v>286.2379999999995</c:v>
                </c:pt>
                <c:pt idx="413">
                  <c:v>289.273</c:v>
                </c:pt>
                <c:pt idx="414">
                  <c:v>290.586</c:v>
                </c:pt>
                <c:pt idx="415">
                  <c:v>293.961</c:v>
                </c:pt>
                <c:pt idx="416">
                  <c:v>297.1909999999999</c:v>
                </c:pt>
                <c:pt idx="417">
                  <c:v>298.7459999999999</c:v>
                </c:pt>
                <c:pt idx="418">
                  <c:v>300.742</c:v>
                </c:pt>
                <c:pt idx="419">
                  <c:v>304.07</c:v>
                </c:pt>
                <c:pt idx="420">
                  <c:v>306.308</c:v>
                </c:pt>
                <c:pt idx="421">
                  <c:v>309.7679999999999</c:v>
                </c:pt>
                <c:pt idx="422">
                  <c:v>312.6089999999999</c:v>
                </c:pt>
                <c:pt idx="423">
                  <c:v>313.545</c:v>
                </c:pt>
                <c:pt idx="424">
                  <c:v>315.5590000000001</c:v>
                </c:pt>
                <c:pt idx="425">
                  <c:v>316.904</c:v>
                </c:pt>
                <c:pt idx="426">
                  <c:v>319.196</c:v>
                </c:pt>
                <c:pt idx="427">
                  <c:v>320.5009999999999</c:v>
                </c:pt>
                <c:pt idx="428">
                  <c:v>322.32</c:v>
                </c:pt>
                <c:pt idx="429">
                  <c:v>324.084</c:v>
                </c:pt>
                <c:pt idx="430">
                  <c:v>326.8</c:v>
                </c:pt>
                <c:pt idx="431">
                  <c:v>330.553</c:v>
                </c:pt>
                <c:pt idx="432">
                  <c:v>331.4119999999995</c:v>
                </c:pt>
                <c:pt idx="433">
                  <c:v>333.9809999999995</c:v>
                </c:pt>
                <c:pt idx="434">
                  <c:v>337.468</c:v>
                </c:pt>
                <c:pt idx="435">
                  <c:v>340.151</c:v>
                </c:pt>
                <c:pt idx="436">
                  <c:v>343.243</c:v>
                </c:pt>
                <c:pt idx="437">
                  <c:v>344.452</c:v>
                </c:pt>
                <c:pt idx="438">
                  <c:v>347.575</c:v>
                </c:pt>
                <c:pt idx="439">
                  <c:v>351.8059999999999</c:v>
                </c:pt>
                <c:pt idx="440">
                  <c:v>356.183</c:v>
                </c:pt>
                <c:pt idx="441">
                  <c:v>359.975</c:v>
                </c:pt>
                <c:pt idx="442">
                  <c:v>363.7219999999995</c:v>
                </c:pt>
                <c:pt idx="443">
                  <c:v>365.5439999999999</c:v>
                </c:pt>
                <c:pt idx="444">
                  <c:v>368.084</c:v>
                </c:pt>
                <c:pt idx="445">
                  <c:v>371.2889999999995</c:v>
                </c:pt>
                <c:pt idx="446">
                  <c:v>373.391</c:v>
                </c:pt>
                <c:pt idx="447">
                  <c:v>376.826</c:v>
                </c:pt>
                <c:pt idx="448">
                  <c:v>380.84</c:v>
                </c:pt>
                <c:pt idx="449">
                  <c:v>384.829</c:v>
                </c:pt>
                <c:pt idx="450">
                  <c:v>387.72</c:v>
                </c:pt>
                <c:pt idx="451">
                  <c:v>391.204</c:v>
                </c:pt>
                <c:pt idx="452">
                  <c:v>396.451</c:v>
                </c:pt>
                <c:pt idx="453">
                  <c:v>400.9289999999995</c:v>
                </c:pt>
                <c:pt idx="454">
                  <c:v>402.665</c:v>
                </c:pt>
                <c:pt idx="455">
                  <c:v>405.32</c:v>
                </c:pt>
                <c:pt idx="456">
                  <c:v>409.033</c:v>
                </c:pt>
                <c:pt idx="457">
                  <c:v>413.183</c:v>
                </c:pt>
                <c:pt idx="458">
                  <c:v>415.647</c:v>
                </c:pt>
                <c:pt idx="459">
                  <c:v>418.8639999999999</c:v>
                </c:pt>
                <c:pt idx="460">
                  <c:v>420.63</c:v>
                </c:pt>
                <c:pt idx="461">
                  <c:v>423.468</c:v>
                </c:pt>
                <c:pt idx="462">
                  <c:v>427.2909999999995</c:v>
                </c:pt>
                <c:pt idx="463">
                  <c:v>428.248</c:v>
                </c:pt>
                <c:pt idx="464">
                  <c:v>430.0359999999995</c:v>
                </c:pt>
                <c:pt idx="465">
                  <c:v>432.825</c:v>
                </c:pt>
                <c:pt idx="466">
                  <c:v>434.5939999999995</c:v>
                </c:pt>
                <c:pt idx="467">
                  <c:v>434.788</c:v>
                </c:pt>
                <c:pt idx="468">
                  <c:v>437.4329999999995</c:v>
                </c:pt>
                <c:pt idx="469">
                  <c:v>438.5359999999995</c:v>
                </c:pt>
                <c:pt idx="470">
                  <c:v>442.55</c:v>
                </c:pt>
                <c:pt idx="471">
                  <c:v>445.7379999999995</c:v>
                </c:pt>
                <c:pt idx="472">
                  <c:v>448.642</c:v>
                </c:pt>
                <c:pt idx="473">
                  <c:v>448.699</c:v>
                </c:pt>
                <c:pt idx="474">
                  <c:v>449.192</c:v>
                </c:pt>
                <c:pt idx="475">
                  <c:v>450.9529999999999</c:v>
                </c:pt>
                <c:pt idx="476">
                  <c:v>451.922</c:v>
                </c:pt>
                <c:pt idx="477">
                  <c:v>453.2339999999995</c:v>
                </c:pt>
                <c:pt idx="478">
                  <c:v>453.333</c:v>
                </c:pt>
                <c:pt idx="479">
                  <c:v>455.1089999999999</c:v>
                </c:pt>
                <c:pt idx="480">
                  <c:v>456.9049999999999</c:v>
                </c:pt>
                <c:pt idx="481">
                  <c:v>455.39</c:v>
                </c:pt>
                <c:pt idx="482">
                  <c:v>459.73</c:v>
                </c:pt>
                <c:pt idx="483">
                  <c:v>460.2719999999995</c:v>
                </c:pt>
                <c:pt idx="484">
                  <c:v>462.0939999999995</c:v>
                </c:pt>
                <c:pt idx="485">
                  <c:v>464.4179999999996</c:v>
                </c:pt>
                <c:pt idx="486">
                  <c:v>467.196</c:v>
                </c:pt>
                <c:pt idx="487">
                  <c:v>469.8419999999999</c:v>
                </c:pt>
                <c:pt idx="488">
                  <c:v>472.09</c:v>
                </c:pt>
                <c:pt idx="489">
                  <c:v>473.7259999999995</c:v>
                </c:pt>
                <c:pt idx="490">
                  <c:v>475.5179999999999</c:v>
                </c:pt>
                <c:pt idx="491">
                  <c:v>479.0419999999999</c:v>
                </c:pt>
                <c:pt idx="492">
                  <c:v>480.873</c:v>
                </c:pt>
                <c:pt idx="493">
                  <c:v>483.285</c:v>
                </c:pt>
                <c:pt idx="494">
                  <c:v>485.0659999999999</c:v>
                </c:pt>
                <c:pt idx="495">
                  <c:v>488.015</c:v>
                </c:pt>
                <c:pt idx="496">
                  <c:v>489.7559999999999</c:v>
                </c:pt>
                <c:pt idx="497">
                  <c:v>490.9949999999995</c:v>
                </c:pt>
                <c:pt idx="498">
                  <c:v>494.528</c:v>
                </c:pt>
                <c:pt idx="499">
                  <c:v>497.4059999999996</c:v>
                </c:pt>
                <c:pt idx="500">
                  <c:v>499.075</c:v>
                </c:pt>
                <c:pt idx="501">
                  <c:v>502.1619999999999</c:v>
                </c:pt>
                <c:pt idx="502">
                  <c:v>506.079</c:v>
                </c:pt>
                <c:pt idx="503">
                  <c:v>509.5729999999999</c:v>
                </c:pt>
                <c:pt idx="504">
                  <c:v>512.028</c:v>
                </c:pt>
                <c:pt idx="505">
                  <c:v>513.8390000000001</c:v>
                </c:pt>
                <c:pt idx="506">
                  <c:v>517.004</c:v>
                </c:pt>
                <c:pt idx="507">
                  <c:v>519.258</c:v>
                </c:pt>
                <c:pt idx="508">
                  <c:v>519.7279999999994</c:v>
                </c:pt>
                <c:pt idx="509">
                  <c:v>522.705</c:v>
                </c:pt>
                <c:pt idx="510">
                  <c:v>523.199</c:v>
                </c:pt>
                <c:pt idx="511">
                  <c:v>526.6</c:v>
                </c:pt>
                <c:pt idx="512">
                  <c:v>531.3309999999994</c:v>
                </c:pt>
                <c:pt idx="513">
                  <c:v>536.004</c:v>
                </c:pt>
                <c:pt idx="514">
                  <c:v>538.87</c:v>
                </c:pt>
                <c:pt idx="515">
                  <c:v>541.643</c:v>
                </c:pt>
                <c:pt idx="516">
                  <c:v>547.143</c:v>
                </c:pt>
                <c:pt idx="517">
                  <c:v>551.626</c:v>
                </c:pt>
                <c:pt idx="518">
                  <c:v>555.875</c:v>
                </c:pt>
                <c:pt idx="519">
                  <c:v>558.9409999999995</c:v>
                </c:pt>
                <c:pt idx="520">
                  <c:v>565.079</c:v>
                </c:pt>
                <c:pt idx="521">
                  <c:v>567.5679999999993</c:v>
                </c:pt>
                <c:pt idx="522">
                  <c:v>569.079</c:v>
                </c:pt>
                <c:pt idx="523">
                  <c:v>572.503</c:v>
                </c:pt>
                <c:pt idx="524">
                  <c:v>580.197</c:v>
                </c:pt>
                <c:pt idx="525">
                  <c:v>589.803</c:v>
                </c:pt>
                <c:pt idx="526">
                  <c:v>604.237</c:v>
                </c:pt>
                <c:pt idx="527">
                  <c:v>628.121</c:v>
                </c:pt>
                <c:pt idx="528">
                  <c:v>618.6029999999994</c:v>
                </c:pt>
                <c:pt idx="529">
                  <c:v>602.285</c:v>
                </c:pt>
                <c:pt idx="530">
                  <c:v>600.018</c:v>
                </c:pt>
                <c:pt idx="531">
                  <c:v>601.789</c:v>
                </c:pt>
                <c:pt idx="532">
                  <c:v>604.2329999999994</c:v>
                </c:pt>
                <c:pt idx="533">
                  <c:v>605.473</c:v>
                </c:pt>
                <c:pt idx="534">
                  <c:v>606.4529999999992</c:v>
                </c:pt>
                <c:pt idx="535">
                  <c:v>605.6509999999994</c:v>
                </c:pt>
                <c:pt idx="536">
                  <c:v>606.409</c:v>
                </c:pt>
                <c:pt idx="537">
                  <c:v>610.39</c:v>
                </c:pt>
                <c:pt idx="538">
                  <c:v>611.281</c:v>
                </c:pt>
                <c:pt idx="539">
                  <c:v>612.766</c:v>
                </c:pt>
                <c:pt idx="540">
                  <c:v>616.736</c:v>
                </c:pt>
                <c:pt idx="541">
                  <c:v>619.4249999999994</c:v>
                </c:pt>
                <c:pt idx="542">
                  <c:v>622.211</c:v>
                </c:pt>
                <c:pt idx="543">
                  <c:v>625.428</c:v>
                </c:pt>
                <c:pt idx="544">
                  <c:v>630.3519999999992</c:v>
                </c:pt>
                <c:pt idx="545">
                  <c:v>632.623</c:v>
                </c:pt>
                <c:pt idx="546">
                  <c:v>638.38</c:v>
                </c:pt>
                <c:pt idx="547">
                  <c:v>645.8279999999992</c:v>
                </c:pt>
                <c:pt idx="548">
                  <c:v>671.4829999999994</c:v>
                </c:pt>
                <c:pt idx="549">
                  <c:v>663.791</c:v>
                </c:pt>
                <c:pt idx="550">
                  <c:v>661.227</c:v>
                </c:pt>
                <c:pt idx="551">
                  <c:v>665.58</c:v>
                </c:pt>
                <c:pt idx="552">
                  <c:v>673.731</c:v>
                </c:pt>
                <c:pt idx="553">
                  <c:v>681.875</c:v>
                </c:pt>
                <c:pt idx="554">
                  <c:v>685.1369999999994</c:v>
                </c:pt>
                <c:pt idx="555">
                  <c:v>688.997</c:v>
                </c:pt>
                <c:pt idx="556">
                  <c:v>692.751</c:v>
                </c:pt>
                <c:pt idx="557">
                  <c:v>697.001</c:v>
                </c:pt>
                <c:pt idx="558">
                  <c:v>700.996</c:v>
                </c:pt>
                <c:pt idx="559">
                  <c:v>702.8009999999995</c:v>
                </c:pt>
                <c:pt idx="560">
                  <c:v>704.272</c:v>
                </c:pt>
                <c:pt idx="561">
                  <c:v>710.71</c:v>
                </c:pt>
                <c:pt idx="562">
                  <c:v>712.616</c:v>
                </c:pt>
                <c:pt idx="563">
                  <c:v>714.044</c:v>
                </c:pt>
                <c:pt idx="564">
                  <c:v>719.6079999999994</c:v>
                </c:pt>
                <c:pt idx="565">
                  <c:v>728.909</c:v>
                </c:pt>
                <c:pt idx="566">
                  <c:v>732.4519999999993</c:v>
                </c:pt>
                <c:pt idx="567">
                  <c:v>736.658</c:v>
                </c:pt>
                <c:pt idx="568">
                  <c:v>738.857999999999</c:v>
                </c:pt>
                <c:pt idx="569">
                  <c:v>739.9119999999995</c:v>
                </c:pt>
                <c:pt idx="570">
                  <c:v>741.59</c:v>
                </c:pt>
                <c:pt idx="571">
                  <c:v>745.66</c:v>
                </c:pt>
                <c:pt idx="572">
                  <c:v>745.8319999999993</c:v>
                </c:pt>
                <c:pt idx="573">
                  <c:v>753.928</c:v>
                </c:pt>
                <c:pt idx="574">
                  <c:v>754.984</c:v>
                </c:pt>
                <c:pt idx="575">
                  <c:v>752.9539999999994</c:v>
                </c:pt>
                <c:pt idx="576">
                  <c:v>756.8169999999994</c:v>
                </c:pt>
                <c:pt idx="577">
                  <c:v>763.239</c:v>
                </c:pt>
                <c:pt idx="578">
                  <c:v>764.399</c:v>
                </c:pt>
                <c:pt idx="579">
                  <c:v>768.073</c:v>
                </c:pt>
                <c:pt idx="580">
                  <c:v>770.181</c:v>
                </c:pt>
                <c:pt idx="581">
                  <c:v>775.415</c:v>
                </c:pt>
                <c:pt idx="582">
                  <c:v>780.9559999999994</c:v>
                </c:pt>
                <c:pt idx="583">
                  <c:v>781.8159999999995</c:v>
                </c:pt>
                <c:pt idx="584">
                  <c:v>786.286</c:v>
                </c:pt>
                <c:pt idx="585">
                  <c:v>792.21</c:v>
                </c:pt>
                <c:pt idx="586">
                  <c:v>793.875</c:v>
                </c:pt>
                <c:pt idx="587">
                  <c:v>787.9559999999994</c:v>
                </c:pt>
                <c:pt idx="588">
                  <c:v>793.8099999999995</c:v>
                </c:pt>
                <c:pt idx="589">
                  <c:v>800.419</c:v>
                </c:pt>
                <c:pt idx="590">
                  <c:v>800.9069999999995</c:v>
                </c:pt>
                <c:pt idx="591">
                  <c:v>802.3229999999993</c:v>
                </c:pt>
                <c:pt idx="592">
                  <c:v>800.4319999999994</c:v>
                </c:pt>
                <c:pt idx="593">
                  <c:v>804.9449999999995</c:v>
                </c:pt>
                <c:pt idx="594">
                  <c:v>806.598</c:v>
                </c:pt>
                <c:pt idx="595">
                  <c:v>808.0579999999993</c:v>
                </c:pt>
                <c:pt idx="596">
                  <c:v>812.4209999999995</c:v>
                </c:pt>
                <c:pt idx="597">
                  <c:v>816.724</c:v>
                </c:pt>
                <c:pt idx="598">
                  <c:v>817.4679999999992</c:v>
                </c:pt>
                <c:pt idx="599">
                  <c:v>815.4319999999994</c:v>
                </c:pt>
                <c:pt idx="600">
                  <c:v>825.1659999999995</c:v>
                </c:pt>
                <c:pt idx="601">
                  <c:v>832.4069999999995</c:v>
                </c:pt>
                <c:pt idx="602">
                  <c:v>834.04</c:v>
                </c:pt>
                <c:pt idx="603">
                  <c:v>835.3209999999995</c:v>
                </c:pt>
                <c:pt idx="604">
                  <c:v>836.9659999999994</c:v>
                </c:pt>
                <c:pt idx="605">
                  <c:v>836.885</c:v>
                </c:pt>
                <c:pt idx="606">
                  <c:v>834.993</c:v>
                </c:pt>
                <c:pt idx="607">
                  <c:v>834.639</c:v>
                </c:pt>
                <c:pt idx="608">
                  <c:v>834.22</c:v>
                </c:pt>
                <c:pt idx="609">
                  <c:v>837.8919999999995</c:v>
                </c:pt>
                <c:pt idx="610">
                  <c:v>840.3179999999993</c:v>
                </c:pt>
                <c:pt idx="611">
                  <c:v>837.701</c:v>
                </c:pt>
                <c:pt idx="612">
                  <c:v>843.491</c:v>
                </c:pt>
                <c:pt idx="613">
                  <c:v>847.251</c:v>
                </c:pt>
                <c:pt idx="614">
                  <c:v>848.1669999999995</c:v>
                </c:pt>
                <c:pt idx="615">
                  <c:v>848.9429999999993</c:v>
                </c:pt>
                <c:pt idx="616">
                  <c:v>849.593</c:v>
                </c:pt>
                <c:pt idx="617">
                  <c:v>851.1469999999995</c:v>
                </c:pt>
                <c:pt idx="618">
                  <c:v>851.8429999999992</c:v>
                </c:pt>
                <c:pt idx="619">
                  <c:v>853.389</c:v>
                </c:pt>
                <c:pt idx="620">
                  <c:v>851.4449999999995</c:v>
                </c:pt>
                <c:pt idx="621">
                  <c:v>856.4019999999995</c:v>
                </c:pt>
                <c:pt idx="622">
                  <c:v>857.424</c:v>
                </c:pt>
                <c:pt idx="623">
                  <c:v>847.3609999999993</c:v>
                </c:pt>
                <c:pt idx="624">
                  <c:v>851.3599999999994</c:v>
                </c:pt>
                <c:pt idx="625">
                  <c:v>857.096</c:v>
                </c:pt>
                <c:pt idx="626">
                  <c:v>860.6519999999995</c:v>
                </c:pt>
                <c:pt idx="627">
                  <c:v>855.6419999999995</c:v>
                </c:pt>
                <c:pt idx="628">
                  <c:v>860.669</c:v>
                </c:pt>
                <c:pt idx="629">
                  <c:v>863.88</c:v>
                </c:pt>
                <c:pt idx="630">
                  <c:v>871.63</c:v>
                </c:pt>
                <c:pt idx="631">
                  <c:v>872.291</c:v>
                </c:pt>
                <c:pt idx="632">
                  <c:v>936.485</c:v>
                </c:pt>
                <c:pt idx="633">
                  <c:v>1142.181</c:v>
                </c:pt>
                <c:pt idx="634">
                  <c:v>1480.767</c:v>
                </c:pt>
                <c:pt idx="635">
                  <c:v>1669.264</c:v>
                </c:pt>
                <c:pt idx="636">
                  <c:v>1730.163</c:v>
                </c:pt>
                <c:pt idx="637">
                  <c:v>1590.16</c:v>
                </c:pt>
                <c:pt idx="638">
                  <c:v>1668.485</c:v>
                </c:pt>
                <c:pt idx="639">
                  <c:v>1787.706</c:v>
                </c:pt>
                <c:pt idx="640">
                  <c:v>1799.221</c:v>
                </c:pt>
                <c:pt idx="641">
                  <c:v>1704.005</c:v>
                </c:pt>
                <c:pt idx="642">
                  <c:v>1693.74</c:v>
                </c:pt>
                <c:pt idx="643">
                  <c:v>1728.125</c:v>
                </c:pt>
                <c:pt idx="644">
                  <c:v>1819.743</c:v>
                </c:pt>
                <c:pt idx="645">
                  <c:v>1975.364</c:v>
                </c:pt>
                <c:pt idx="646">
                  <c:v>2044.667</c:v>
                </c:pt>
                <c:pt idx="647">
                  <c:v>2017.288</c:v>
                </c:pt>
                <c:pt idx="648">
                  <c:v>2010.088</c:v>
                </c:pt>
                <c:pt idx="649">
                  <c:v>2150.911</c:v>
                </c:pt>
                <c:pt idx="650">
                  <c:v>2106.512</c:v>
                </c:pt>
                <c:pt idx="651">
                  <c:v>2044.292</c:v>
                </c:pt>
                <c:pt idx="652">
                  <c:v>2034.486</c:v>
                </c:pt>
                <c:pt idx="653">
                  <c:v>2023.997</c:v>
                </c:pt>
                <c:pt idx="654">
                  <c:v>2015.197</c:v>
                </c:pt>
                <c:pt idx="655">
                  <c:v>2014.65</c:v>
                </c:pt>
                <c:pt idx="656">
                  <c:v>1981.159</c:v>
                </c:pt>
                <c:pt idx="657">
                  <c:v>1998.537</c:v>
                </c:pt>
                <c:pt idx="658">
                  <c:v>1991.144</c:v>
                </c:pt>
                <c:pt idx="659">
                  <c:v>2009.295</c:v>
                </c:pt>
                <c:pt idx="660">
                  <c:v>2057.137</c:v>
                </c:pt>
                <c:pt idx="661">
                  <c:v>2243.572</c:v>
                </c:pt>
                <c:pt idx="662">
                  <c:v>2428.216</c:v>
                </c:pt>
                <c:pt idx="663">
                  <c:v>2531.668</c:v>
                </c:pt>
                <c:pt idx="664">
                  <c:v>2590.336</c:v>
                </c:pt>
                <c:pt idx="665">
                  <c:v>2671.446</c:v>
                </c:pt>
                <c:pt idx="666">
                  <c:v>2703.445</c:v>
                </c:pt>
                <c:pt idx="667">
                  <c:v>2680.325</c:v>
                </c:pt>
                <c:pt idx="668">
                  <c:v>2656.502</c:v>
                </c:pt>
                <c:pt idx="669">
                  <c:v>2678.391</c:v>
                </c:pt>
                <c:pt idx="670">
                  <c:v>2622.98</c:v>
                </c:pt>
                <c:pt idx="671">
                  <c:v>2603.486</c:v>
                </c:pt>
                <c:pt idx="672">
                  <c:v>2647.505</c:v>
                </c:pt>
                <c:pt idx="673">
                  <c:v>2733.081</c:v>
                </c:pt>
                <c:pt idx="674">
                  <c:v>2684.203</c:v>
                </c:pt>
                <c:pt idx="675">
                  <c:v>2673.666</c:v>
                </c:pt>
                <c:pt idx="676">
                  <c:v>2634.893</c:v>
                </c:pt>
                <c:pt idx="677">
                  <c:v>2644.746999999998</c:v>
                </c:pt>
                <c:pt idx="678">
                  <c:v>2669.164</c:v>
                </c:pt>
                <c:pt idx="679">
                  <c:v>2669.39</c:v>
                </c:pt>
                <c:pt idx="680">
                  <c:v>2616.238</c:v>
                </c:pt>
                <c:pt idx="681">
                  <c:v>2648.761</c:v>
                </c:pt>
                <c:pt idx="682">
                  <c:v>2665.101</c:v>
                </c:pt>
                <c:pt idx="683">
                  <c:v>2656.879</c:v>
                </c:pt>
                <c:pt idx="684">
                  <c:v>2748.98</c:v>
                </c:pt>
                <c:pt idx="685">
                  <c:v>2874.405</c:v>
                </c:pt>
                <c:pt idx="686">
                  <c:v>2973.347</c:v>
                </c:pt>
                <c:pt idx="687">
                  <c:v>3045.674</c:v>
                </c:pt>
                <c:pt idx="688">
                  <c:v>3139.116</c:v>
                </c:pt>
                <c:pt idx="689" formatCode="General">
                  <c:v>3222.286999999998</c:v>
                </c:pt>
                <c:pt idx="690" formatCode="General">
                  <c:v>3310.26</c:v>
                </c:pt>
                <c:pt idx="691" formatCode="General">
                  <c:v>3419.555</c:v>
                </c:pt>
                <c:pt idx="692" formatCode="General">
                  <c:v>3508.965</c:v>
                </c:pt>
                <c:pt idx="693" formatCode="General">
                  <c:v>3630.628999999999</c:v>
                </c:pt>
                <c:pt idx="694" formatCode="General">
                  <c:v>3702.083</c:v>
                </c:pt>
                <c:pt idx="695" formatCode="General">
                  <c:v>3685.298</c:v>
                </c:pt>
                <c:pt idx="696" formatCode="General">
                  <c:v>3733.498</c:v>
                </c:pt>
                <c:pt idx="697" formatCode="General">
                  <c:v>3869.437</c:v>
                </c:pt>
                <c:pt idx="698" formatCode="General">
                  <c:v>3925.668999999999</c:v>
                </c:pt>
                <c:pt idx="699" formatCode="General">
                  <c:v>3965.001</c:v>
                </c:pt>
                <c:pt idx="700" formatCode="General">
                  <c:v>3932.332</c:v>
                </c:pt>
                <c:pt idx="701" formatCode="General">
                  <c:v>3970.779</c:v>
                </c:pt>
                <c:pt idx="702" formatCode="General">
                  <c:v>4008.88</c:v>
                </c:pt>
                <c:pt idx="703" formatCode="General">
                  <c:v>4096.954</c:v>
                </c:pt>
                <c:pt idx="704" formatCode="General">
                  <c:v>4072.022</c:v>
                </c:pt>
                <c:pt idx="705" formatCode="General">
                  <c:v>4041.273</c:v>
                </c:pt>
                <c:pt idx="706" formatCode="General">
                  <c:v>3847.937</c:v>
                </c:pt>
                <c:pt idx="707" formatCode="General">
                  <c:v>3898.404</c:v>
                </c:pt>
              </c:numCache>
            </c:numRef>
          </c:yVal>
          <c:smooth val="0"/>
        </c:ser>
        <c:dLbls>
          <c:showLegendKey val="0"/>
          <c:showVal val="0"/>
          <c:showCatName val="0"/>
          <c:showSerName val="0"/>
          <c:showPercent val="0"/>
          <c:showBubbleSize val="0"/>
        </c:dLbls>
        <c:axId val="-2097394408"/>
        <c:axId val="-2097391208"/>
      </c:scatterChart>
      <c:valAx>
        <c:axId val="-2097394408"/>
        <c:scaling>
          <c:orientation val="minMax"/>
          <c:max val="2015.0"/>
          <c:min val="1960.0"/>
        </c:scaling>
        <c:delete val="0"/>
        <c:axPos val="b"/>
        <c:numFmt formatCode="0" sourceLinked="0"/>
        <c:majorTickMark val="cross"/>
        <c:minorTickMark val="in"/>
        <c:tickLblPos val="nextTo"/>
        <c:txPr>
          <a:bodyPr/>
          <a:lstStyle/>
          <a:p>
            <a:pPr>
              <a:defRPr sz="1800">
                <a:latin typeface="Arial" pitchFamily="34" charset="0"/>
                <a:cs typeface="Arial" pitchFamily="34" charset="0"/>
              </a:defRPr>
            </a:pPr>
            <a:endParaRPr lang="en-US"/>
          </a:p>
        </c:txPr>
        <c:crossAx val="-2097391208"/>
        <c:crosses val="autoZero"/>
        <c:crossBetween val="midCat"/>
        <c:majorUnit val="5.0"/>
        <c:minorUnit val="1.0"/>
      </c:valAx>
      <c:valAx>
        <c:axId val="-2097391208"/>
        <c:scaling>
          <c:orientation val="minMax"/>
          <c:max val="4500.0"/>
          <c:min val="0.0"/>
        </c:scaling>
        <c:delete val="0"/>
        <c:axPos val="l"/>
        <c:title>
          <c:tx>
            <c:rich>
              <a:bodyPr rot="-5400000" vert="horz"/>
              <a:lstStyle/>
              <a:p>
                <a:pPr>
                  <a:defRPr/>
                </a:pPr>
                <a:r>
                  <a:rPr lang="en-US" sz="2000" b="0" i="1">
                    <a:latin typeface="Arial" pitchFamily="34" charset="0"/>
                    <a:cs typeface="Arial" pitchFamily="34" charset="0"/>
                  </a:rPr>
                  <a:t>billions of dollars</a:t>
                </a:r>
              </a:p>
            </c:rich>
          </c:tx>
          <c:layout/>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en-US"/>
          </a:p>
        </c:txPr>
        <c:crossAx val="-2097394408"/>
        <c:crosses val="autoZero"/>
        <c:crossBetween val="midCat"/>
        <c:majorUnit val="500.0"/>
        <c:minorUnit val="100.0"/>
      </c:valAx>
      <c:spPr>
        <a:solidFill>
          <a:schemeClr val="bg1"/>
        </a:solidFill>
        <a:ln>
          <a:solidFill>
            <a:schemeClr val="tx1"/>
          </a:solidFill>
        </a:ln>
      </c:spPr>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6" Type="http://schemas.openxmlformats.org/officeDocument/2006/relationships/image" Target="../media/image10.wmf"/><Relationship Id="rId7" Type="http://schemas.openxmlformats.org/officeDocument/2006/relationships/image" Target="../media/image11.wmf"/><Relationship Id="rId1" Type="http://schemas.openxmlformats.org/officeDocument/2006/relationships/image" Target="../media/image5.wmf"/><Relationship Id="rId2"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Chapter</a:t>
            </a:r>
            <a:r>
              <a:rPr lang="en-US" baseline="0" dirty="0" smtClean="0"/>
              <a:t> 4 covers topics that many students will have seen in their introductory course, including: the functions, types, and measures of money; fractional reserve banking and the money multiplier; the Fed’s tools for controlling the money supply; and bank runs. </a:t>
            </a:r>
          </a:p>
          <a:p>
            <a:pPr eaLnBrk="1" hangingPunct="1"/>
            <a:endParaRPr lang="en-US" baseline="0" dirty="0" smtClean="0"/>
          </a:p>
          <a:p>
            <a:pPr eaLnBrk="1" hangingPunct="1"/>
            <a:r>
              <a:rPr lang="en-US" baseline="0" dirty="0" smtClean="0"/>
              <a:t>As a result, you might consider a homework or quiz to get students to review these basic concepts on their own so you can use class time for the more intermediate-level material. This material includes: a more sophisticated model of the money multiplier; bank leverage and capital requirements. </a:t>
            </a:r>
          </a:p>
          <a:p>
            <a:pPr eaLnBrk="1" hangingPunct="1"/>
            <a:endParaRPr lang="en-US" baseline="0" dirty="0" smtClean="0"/>
          </a:p>
          <a:p>
            <a:pPr eaLnBrk="1" hangingPunct="1"/>
            <a:r>
              <a:rPr lang="en-US" baseline="0" dirty="0" smtClean="0"/>
              <a:t>The material in this chapter lends itself well to current events analysis; if you can free up class time by having students review the basics on their own, you might consider devoting class time to the discussion of current Federal Reserve policy, recent problems in banking sector, or other topical issues.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CF1DD67-AFA9-4E14-8168-9D3F72574E45}" type="slidenum">
              <a:rPr lang="en-US"/>
              <a:pPr>
                <a:defRPr/>
              </a:pPr>
              <a:t>9</a:t>
            </a:fld>
            <a:endParaRPr lang="en-US"/>
          </a:p>
        </p:txBody>
      </p:sp>
      <p:sp>
        <p:nvSpPr>
          <p:cNvPr id="65539" name="Rectangle 2"/>
          <p:cNvSpPr>
            <a:spLocks noGrp="1" noRot="1" noChangeAspect="1" noChangeArrowheads="1" noTextEdit="1"/>
          </p:cNvSpPr>
          <p:nvPr>
            <p:ph type="sldImg"/>
          </p:nvPr>
        </p:nvSpPr>
        <p:spPr>
          <a:xfrm>
            <a:off x="1558925" y="650875"/>
            <a:ext cx="3748088" cy="2811463"/>
          </a:xfrm>
          <a:ln/>
        </p:spPr>
      </p:sp>
      <p:sp>
        <p:nvSpPr>
          <p:cNvPr id="655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717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D6E81A6-9A71-47B1-A0B2-4BC151D397CD}" type="slidenum">
              <a:rPr lang="en-US" smtClean="0"/>
              <a:pPr/>
              <a:t>10</a:t>
            </a:fld>
            <a:endParaRPr lang="en-US"/>
          </a:p>
        </p:txBody>
      </p:sp>
      <p:sp>
        <p:nvSpPr>
          <p:cNvPr id="66564" name="Rectangle 3"/>
          <p:cNvSpPr>
            <a:spLocks noGrp="1" noChangeArrowheads="1"/>
          </p:cNvSpPr>
          <p:nvPr>
            <p:ph type="body" idx="1"/>
          </p:nvPr>
        </p:nvSpPr>
        <p:spPr/>
        <p:txBody>
          <a:bodyPr/>
          <a:lstStyle/>
          <a:p>
            <a:r>
              <a:rPr lang="en-US" dirty="0" smtClean="0"/>
              <a:t>It might be worthwhile at this point to explain why deposits are liabilities and why reserves and loans are assets.</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16424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558925" y="650875"/>
            <a:ext cx="3748088" cy="2811463"/>
          </a:xfrm>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Remind your students to keep in mind that </a:t>
            </a:r>
            <a:r>
              <a:rPr lang="en-US" i="1" dirty="0" smtClean="0"/>
              <a:t>M</a:t>
            </a:r>
            <a:r>
              <a:rPr lang="en-US" dirty="0" smtClean="0"/>
              <a:t> = </a:t>
            </a:r>
            <a:r>
              <a:rPr lang="en-US" i="1" dirty="0" smtClean="0"/>
              <a:t>C</a:t>
            </a:r>
            <a:r>
              <a:rPr lang="en-US" dirty="0" smtClean="0"/>
              <a:t> + </a:t>
            </a:r>
            <a:r>
              <a:rPr lang="en-US" i="1" dirty="0" smtClean="0"/>
              <a:t>D</a:t>
            </a:r>
            <a:r>
              <a:rPr lang="en-US" dirty="0" smtClean="0"/>
              <a:t> in all of the scenarios. </a:t>
            </a:r>
          </a:p>
        </p:txBody>
      </p:sp>
      <p:sp>
        <p:nvSpPr>
          <p:cNvPr id="4" name="Slide Number Placeholder 3"/>
          <p:cNvSpPr>
            <a:spLocks noGrp="1"/>
          </p:cNvSpPr>
          <p:nvPr>
            <p:ph type="sldNum" sz="quarter" idx="5"/>
          </p:nvPr>
        </p:nvSpPr>
        <p:spPr/>
        <p:txBody>
          <a:bodyPr/>
          <a:lstStyle/>
          <a:p>
            <a:pPr>
              <a:defRPr/>
            </a:pPr>
            <a:fld id="{DC3FA891-2792-4C5E-A945-ED67654EC261}" type="slidenum">
              <a:rPr lang="en-US" smtClean="0"/>
              <a:pPr>
                <a:defRPr/>
              </a:pPr>
              <a:t>11</a:t>
            </a:fld>
            <a:endParaRPr lang="en-US"/>
          </a:p>
        </p:txBody>
      </p:sp>
    </p:spTree>
    <p:extLst>
      <p:ext uri="{BB962C8B-B14F-4D97-AF65-F5344CB8AC3E}">
        <p14:creationId xmlns:p14="http://schemas.microsoft.com/office/powerpoint/2010/main" val="2809123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E68BD1-6F5F-4F6B-A04F-F244680FFAB1}" type="slidenum">
              <a:rPr lang="en-US"/>
              <a:pPr>
                <a:defRPr/>
              </a:pPr>
              <a:t>12</a:t>
            </a:fld>
            <a:endParaRPr lang="en-US"/>
          </a:p>
        </p:txBody>
      </p:sp>
      <p:sp>
        <p:nvSpPr>
          <p:cNvPr id="68611" name="Rectangle 2"/>
          <p:cNvSpPr>
            <a:spLocks noGrp="1" noRot="1" noChangeAspect="1" noChangeArrowheads="1" noTextEdit="1"/>
          </p:cNvSpPr>
          <p:nvPr>
            <p:ph type="sldImg"/>
          </p:nvPr>
        </p:nvSpPr>
        <p:spPr>
          <a:xfrm>
            <a:off x="1558925" y="650875"/>
            <a:ext cx="3748088" cy="2811463"/>
          </a:xfrm>
          <a:ln/>
        </p:spPr>
      </p:sp>
      <p:sp>
        <p:nvSpPr>
          <p:cNvPr id="686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98093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506A0B-1AD5-4CBF-8004-735508AB27BC}" type="slidenum">
              <a:rPr lang="en-US"/>
              <a:pPr>
                <a:defRPr/>
              </a:pPr>
              <a:t>13</a:t>
            </a:fld>
            <a:endParaRPr lang="en-US"/>
          </a:p>
        </p:txBody>
      </p:sp>
      <p:sp>
        <p:nvSpPr>
          <p:cNvPr id="69635" name="Rectangle 2"/>
          <p:cNvSpPr>
            <a:spLocks noGrp="1" noRot="1" noChangeAspect="1" noChangeArrowheads="1" noTextEdit="1"/>
          </p:cNvSpPr>
          <p:nvPr>
            <p:ph type="sldImg"/>
          </p:nvPr>
        </p:nvSpPr>
        <p:spPr>
          <a:xfrm>
            <a:off x="1558925" y="650875"/>
            <a:ext cx="3748088" cy="2811463"/>
          </a:xfrm>
          <a:ln/>
        </p:spPr>
      </p:sp>
      <p:sp>
        <p:nvSpPr>
          <p:cNvPr id="696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650196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989FCF-5C49-4051-87E4-91D4D0C84AE7}" type="slidenum">
              <a:rPr lang="en-US"/>
              <a:pPr>
                <a:defRPr/>
              </a:pPr>
              <a:t>14</a:t>
            </a:fld>
            <a:endParaRPr lang="en-US"/>
          </a:p>
        </p:txBody>
      </p:sp>
      <p:sp>
        <p:nvSpPr>
          <p:cNvPr id="70659" name="Rectangle 2"/>
          <p:cNvSpPr>
            <a:spLocks noGrp="1" noRot="1" noChangeAspect="1" noChangeArrowheads="1" noTextEdit="1"/>
          </p:cNvSpPr>
          <p:nvPr>
            <p:ph type="sldImg"/>
          </p:nvPr>
        </p:nvSpPr>
        <p:spPr>
          <a:xfrm>
            <a:off x="1558925" y="650875"/>
            <a:ext cx="3748088" cy="2811463"/>
          </a:xfrm>
          <a:ln/>
        </p:spPr>
      </p:sp>
      <p:sp>
        <p:nvSpPr>
          <p:cNvPr id="706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55252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0381D0-D7E9-4EF7-B436-C4942991047E}" type="slidenum">
              <a:rPr lang="en-US" smtClean="0"/>
              <a:pPr/>
              <a:t>15</a:t>
            </a:fld>
            <a:endParaRPr lang="en-US"/>
          </a:p>
        </p:txBody>
      </p:sp>
      <p:sp>
        <p:nvSpPr>
          <p:cNvPr id="71684" name="Rectangle 3"/>
          <p:cNvSpPr>
            <a:spLocks noGrp="1" noChangeArrowheads="1"/>
          </p:cNvSpPr>
          <p:nvPr>
            <p:ph type="body" idx="1"/>
          </p:nvPr>
        </p:nvSpPr>
        <p:spPr/>
        <p:txBody>
          <a:bodyPr/>
          <a:lstStyle/>
          <a:p>
            <a:r>
              <a:rPr lang="en-US" dirty="0" smtClean="0"/>
              <a:t>Maybe the borrower deposits the $800 in the bank. Or maybe the borrower uses the money to buy something from someone else, who then deposits it in the bank. In either case, the $800 finds its way back into the banking system. </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753901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E803777-D6E1-4E0A-B8B8-D49774C1AA1B}" type="slidenum">
              <a:rPr lang="en-US" smtClean="0"/>
              <a:pPr/>
              <a:t>16</a:t>
            </a:fld>
            <a:endParaRPr lang="en-US"/>
          </a:p>
        </p:txBody>
      </p:sp>
      <p:sp>
        <p:nvSpPr>
          <p:cNvPr id="72708" name="Rectangle 3"/>
          <p:cNvSpPr>
            <a:spLocks noGrp="1" noChangeArrowheads="1"/>
          </p:cNvSpPr>
          <p:nvPr>
            <p:ph type="body" idx="1"/>
          </p:nvPr>
        </p:nvSpPr>
        <p:spPr/>
        <p:txBody>
          <a:bodyPr/>
          <a:lstStyle/>
          <a:p>
            <a:r>
              <a:rPr lang="en-US" dirty="0" smtClean="0"/>
              <a:t>Again, the person who borrowed the $640 will either deposit it in his/her own checking account or will use it to buy something from somebody who, in turn, deposits it in his/her checking account. In either case, the $640 winds up in a bank somewhere and that bank can then use it to make new loans.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398087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5B8DF5-8D7C-4D75-B0AA-4DD0419198E0}" type="slidenum">
              <a:rPr lang="en-US"/>
              <a:pPr>
                <a:defRPr/>
              </a:pPr>
              <a:t>17</a:t>
            </a:fld>
            <a:endParaRPr lang="en-US"/>
          </a:p>
        </p:txBody>
      </p:sp>
      <p:sp>
        <p:nvSpPr>
          <p:cNvPr id="73731" name="Rectangle 2"/>
          <p:cNvSpPr>
            <a:spLocks noGrp="1" noRot="1" noChangeAspect="1" noChangeArrowheads="1" noTextEdit="1"/>
          </p:cNvSpPr>
          <p:nvPr>
            <p:ph type="sldImg"/>
          </p:nvPr>
        </p:nvSpPr>
        <p:spPr>
          <a:xfrm>
            <a:off x="1558925" y="650875"/>
            <a:ext cx="3748088" cy="2811463"/>
          </a:xfrm>
          <a:ln/>
        </p:spPr>
      </p:sp>
      <p:sp>
        <p:nvSpPr>
          <p:cNvPr id="737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9411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C9CEC5-2D21-4D7F-8E1F-CB768B461E62}" type="slidenum">
              <a:rPr lang="en-US"/>
              <a:pPr>
                <a:defRPr/>
              </a:pPr>
              <a:t>18</a:t>
            </a:fld>
            <a:endParaRPr lang="en-US"/>
          </a:p>
        </p:txBody>
      </p:sp>
      <p:sp>
        <p:nvSpPr>
          <p:cNvPr id="74755" name="Rectangle 2"/>
          <p:cNvSpPr>
            <a:spLocks noGrp="1" noRot="1" noChangeAspect="1" noChangeArrowheads="1" noTextEdit="1"/>
          </p:cNvSpPr>
          <p:nvPr>
            <p:ph type="sldImg"/>
          </p:nvPr>
        </p:nvSpPr>
        <p:spPr>
          <a:xfrm>
            <a:off x="1558925" y="650875"/>
            <a:ext cx="3748088" cy="2811463"/>
          </a:xfrm>
          <a:ln/>
        </p:spPr>
      </p:sp>
      <p:sp>
        <p:nvSpPr>
          <p:cNvPr id="747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4021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558925" y="650875"/>
            <a:ext cx="3748088" cy="2811463"/>
          </a:xfrm>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This slide and the following three slides correspond to the subsection “Bank Capital, Leverage, and Capital Requirements” on pp. 90-91. </a:t>
            </a:r>
          </a:p>
        </p:txBody>
      </p:sp>
      <p:sp>
        <p:nvSpPr>
          <p:cNvPr id="4" name="Slide Number Placeholder 3"/>
          <p:cNvSpPr>
            <a:spLocks noGrp="1"/>
          </p:cNvSpPr>
          <p:nvPr>
            <p:ph type="sldNum" sz="quarter" idx="5"/>
          </p:nvPr>
        </p:nvSpPr>
        <p:spPr/>
        <p:txBody>
          <a:bodyPr/>
          <a:lstStyle/>
          <a:p>
            <a:pPr>
              <a:defRPr/>
            </a:pPr>
            <a:fld id="{A5F8FA95-A10C-409A-99C2-EEF266D9E92B}" type="slidenum">
              <a:rPr lang="en-US" smtClean="0"/>
              <a:pPr>
                <a:defRPr/>
              </a:pPr>
              <a:t>19</a:t>
            </a:fld>
            <a:endParaRPr lang="en-US"/>
          </a:p>
        </p:txBody>
      </p:sp>
    </p:spTree>
    <p:extLst>
      <p:ext uri="{BB962C8B-B14F-4D97-AF65-F5344CB8AC3E}">
        <p14:creationId xmlns:p14="http://schemas.microsoft.com/office/powerpoint/2010/main" val="1981557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558925" y="650875"/>
            <a:ext cx="3748088" cy="2811463"/>
          </a:xfrm>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Banks are highly leveraged. </a:t>
            </a:r>
          </a:p>
        </p:txBody>
      </p:sp>
      <p:sp>
        <p:nvSpPr>
          <p:cNvPr id="4" name="Slide Number Placeholder 3"/>
          <p:cNvSpPr>
            <a:spLocks noGrp="1"/>
          </p:cNvSpPr>
          <p:nvPr>
            <p:ph type="sldNum" sz="quarter" idx="5"/>
          </p:nvPr>
        </p:nvSpPr>
        <p:spPr/>
        <p:txBody>
          <a:bodyPr/>
          <a:lstStyle/>
          <a:p>
            <a:pPr>
              <a:defRPr/>
            </a:pPr>
            <a:fld id="{0BAD294B-C4A8-4D33-8869-E8FD32B4F924}" type="slidenum">
              <a:rPr lang="en-US" smtClean="0"/>
              <a:pPr>
                <a:defRPr/>
              </a:pPr>
              <a:t>20</a:t>
            </a:fld>
            <a:endParaRPr lang="en-US"/>
          </a:p>
        </p:txBody>
      </p:sp>
    </p:spTree>
    <p:extLst>
      <p:ext uri="{BB962C8B-B14F-4D97-AF65-F5344CB8AC3E}">
        <p14:creationId xmlns:p14="http://schemas.microsoft.com/office/powerpoint/2010/main" val="441832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558925" y="650875"/>
            <a:ext cx="3748088" cy="2811463"/>
          </a:xfrm>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Because banks are highly leveraged, a small loss of assets could wipe out bank equity. </a:t>
            </a:r>
          </a:p>
        </p:txBody>
      </p:sp>
      <p:sp>
        <p:nvSpPr>
          <p:cNvPr id="4" name="Slide Number Placeholder 3"/>
          <p:cNvSpPr>
            <a:spLocks noGrp="1"/>
          </p:cNvSpPr>
          <p:nvPr>
            <p:ph type="sldNum" sz="quarter" idx="5"/>
          </p:nvPr>
        </p:nvSpPr>
        <p:spPr/>
        <p:txBody>
          <a:bodyPr/>
          <a:lstStyle/>
          <a:p>
            <a:pPr>
              <a:defRPr/>
            </a:pPr>
            <a:fld id="{3F0318AB-9EC2-4D9A-A1F1-BBE0CBB68224}" type="slidenum">
              <a:rPr lang="en-US" smtClean="0"/>
              <a:pPr>
                <a:defRPr/>
              </a:pPr>
              <a:t>21</a:t>
            </a:fld>
            <a:endParaRPr lang="en-US"/>
          </a:p>
        </p:txBody>
      </p:sp>
    </p:spTree>
    <p:extLst>
      <p:ext uri="{BB962C8B-B14F-4D97-AF65-F5344CB8AC3E}">
        <p14:creationId xmlns:p14="http://schemas.microsoft.com/office/powerpoint/2010/main" val="1764106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22</a:t>
            </a:fld>
            <a:endParaRPr lang="en-US"/>
          </a:p>
        </p:txBody>
      </p:sp>
    </p:spTree>
    <p:extLst>
      <p:ext uri="{BB962C8B-B14F-4D97-AF65-F5344CB8AC3E}">
        <p14:creationId xmlns:p14="http://schemas.microsoft.com/office/powerpoint/2010/main" val="918127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69235D-8786-449F-AC68-D3173A50410C}" type="slidenum">
              <a:rPr lang="en-US"/>
              <a:pPr>
                <a:defRPr/>
              </a:pPr>
              <a:t>23</a:t>
            </a:fld>
            <a:endParaRPr lang="en-US"/>
          </a:p>
        </p:txBody>
      </p:sp>
      <p:sp>
        <p:nvSpPr>
          <p:cNvPr id="75779" name="Rectangle 2"/>
          <p:cNvSpPr>
            <a:spLocks noGrp="1" noRot="1" noChangeAspect="1" noChangeArrowheads="1" noTextEdit="1"/>
          </p:cNvSpPr>
          <p:nvPr>
            <p:ph type="sldImg"/>
          </p:nvPr>
        </p:nvSpPr>
        <p:spPr>
          <a:xfrm>
            <a:off x="1558925" y="650875"/>
            <a:ext cx="3748088" cy="2811463"/>
          </a:xfrm>
          <a:ln/>
        </p:spPr>
      </p:sp>
      <p:sp>
        <p:nvSpPr>
          <p:cNvPr id="757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64004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B9159F-D9F0-43FC-B689-02370E75AF51}" type="slidenum">
              <a:rPr lang="en-US" smtClean="0"/>
              <a:pPr/>
              <a:t>24</a:t>
            </a:fld>
            <a:endParaRPr lang="en-US"/>
          </a:p>
        </p:txBody>
      </p:sp>
      <p:sp>
        <p:nvSpPr>
          <p:cNvPr id="76804" name="Rectangle 3"/>
          <p:cNvSpPr>
            <a:spLocks noGrp="1" noChangeArrowheads="1"/>
          </p:cNvSpPr>
          <p:nvPr>
            <p:ph type="body" idx="1"/>
          </p:nvPr>
        </p:nvSpPr>
        <p:spPr/>
        <p:txBody>
          <a:bodyPr/>
          <a:lstStyle/>
          <a:p>
            <a:r>
              <a:rPr lang="en-US" dirty="0" smtClean="0"/>
              <a:t>The point of all this algebra is to express the money supply in terms of the three exogenous variables described on the preceding slide. </a:t>
            </a:r>
          </a:p>
          <a:p>
            <a:endParaRPr lang="en-US" dirty="0" smtClean="0"/>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20546392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F85A09-EFD1-4C46-8D1C-FFA81A1AF40E}" type="slidenum">
              <a:rPr lang="en-US"/>
              <a:pPr>
                <a:defRPr/>
              </a:pPr>
              <a:t>25</a:t>
            </a:fld>
            <a:endParaRPr lang="en-US"/>
          </a:p>
        </p:txBody>
      </p:sp>
      <p:sp>
        <p:nvSpPr>
          <p:cNvPr id="77827" name="Rectangle 2"/>
          <p:cNvSpPr>
            <a:spLocks noGrp="1" noRot="1" noChangeAspect="1" noChangeArrowheads="1" noTextEdit="1"/>
          </p:cNvSpPr>
          <p:nvPr>
            <p:ph type="sldImg"/>
          </p:nvPr>
        </p:nvSpPr>
        <p:spPr>
          <a:xfrm>
            <a:off x="1558925" y="650875"/>
            <a:ext cx="3748088" cy="2811463"/>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3994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26</a:t>
            </a:fld>
            <a:endParaRPr lang="en-US"/>
          </a:p>
        </p:txBody>
      </p:sp>
    </p:spTree>
    <p:extLst>
      <p:ext uri="{BB962C8B-B14F-4D97-AF65-F5344CB8AC3E}">
        <p14:creationId xmlns:p14="http://schemas.microsoft.com/office/powerpoint/2010/main" val="70656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Note: An increase in </a:t>
            </a:r>
            <a:r>
              <a:rPr lang="en-US" b="1" i="1" dirty="0" err="1" smtClean="0"/>
              <a:t>cr</a:t>
            </a:r>
            <a:r>
              <a:rPr lang="en-US" dirty="0" smtClean="0"/>
              <a:t> raises both the numerator and denominator of the expression for </a:t>
            </a:r>
            <a:r>
              <a:rPr lang="en-US" b="1" i="1" dirty="0" smtClean="0"/>
              <a:t>m</a:t>
            </a:r>
            <a:r>
              <a:rPr lang="en-US" dirty="0" smtClean="0"/>
              <a:t>. But since </a:t>
            </a:r>
            <a:r>
              <a:rPr lang="en-US" b="1" i="1" dirty="0" err="1" smtClean="0"/>
              <a:t>rr</a:t>
            </a:r>
            <a:r>
              <a:rPr lang="en-US" dirty="0" smtClean="0"/>
              <a:t> &lt; 1, the denominator is smaller than the numerator, so a given increase in </a:t>
            </a:r>
            <a:r>
              <a:rPr lang="en-US" b="1" i="1" dirty="0" err="1" smtClean="0"/>
              <a:t>cr</a:t>
            </a:r>
            <a:r>
              <a:rPr lang="en-US" dirty="0" smtClean="0"/>
              <a:t> will increase the denominator proportionally more than the numerator, causing a decrease in </a:t>
            </a:r>
            <a:r>
              <a:rPr lang="en-US" b="1" i="1" dirty="0" smtClean="0"/>
              <a:t>m</a:t>
            </a:r>
            <a:r>
              <a:rPr lang="en-US" dirty="0" smtClean="0"/>
              <a:t>. </a:t>
            </a:r>
          </a:p>
          <a:p>
            <a:endParaRPr lang="en-US" dirty="0" smtClean="0"/>
          </a:p>
          <a:p>
            <a:r>
              <a:rPr lang="en-US" dirty="0" smtClean="0"/>
              <a:t>If your students know calculus, they can use the quotient rule to see that (</a:t>
            </a:r>
            <a:r>
              <a:rPr lang="en-US" dirty="0" err="1" smtClean="0"/>
              <a:t>d</a:t>
            </a:r>
            <a:r>
              <a:rPr lang="en-US" b="1" i="1" dirty="0" err="1" smtClean="0"/>
              <a:t>m</a:t>
            </a:r>
            <a:r>
              <a:rPr lang="en-US" dirty="0" smtClean="0"/>
              <a:t>/</a:t>
            </a:r>
            <a:r>
              <a:rPr lang="en-US" dirty="0" err="1" smtClean="0"/>
              <a:t>d</a:t>
            </a:r>
            <a:r>
              <a:rPr lang="en-US" b="1" i="1" dirty="0" err="1" smtClean="0"/>
              <a:t>cr</a:t>
            </a:r>
            <a:r>
              <a:rPr lang="en-US" dirty="0" smtClean="0"/>
              <a:t>) &lt; 0.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2231420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0925D-3408-4D31-98DF-2EA3DEA0FABB}" type="slidenum">
              <a:rPr lang="en-US"/>
              <a:pPr>
                <a:defRPr/>
              </a:pPr>
              <a:t>28</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2814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D0312E6-EF69-4660-8396-0056941F3257}" type="slidenum">
              <a:rPr lang="en-US" smtClean="0"/>
              <a:pPr eaLnBrk="1" hangingPunct="1"/>
              <a:t>2</a:t>
            </a:fld>
            <a:endParaRPr lang="en-US" smtClean="0"/>
          </a:p>
        </p:txBody>
      </p:sp>
      <p:sp>
        <p:nvSpPr>
          <p:cNvPr id="106499" name="Rectangle 2"/>
          <p:cNvSpPr>
            <a:spLocks noGrp="1" noRot="1" noChangeAspect="1" noChangeArrowheads="1" noTextEdit="1"/>
          </p:cNvSpPr>
          <p:nvPr>
            <p:ph type="sldImg"/>
          </p:nvPr>
        </p:nvSpPr>
        <p:spPr>
          <a:xfrm>
            <a:off x="1558925" y="650875"/>
            <a:ext cx="3748088" cy="2811463"/>
          </a:xfrm>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8634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0925D-3408-4D31-98DF-2EA3DEA0FABB}" type="slidenum">
              <a:rPr lang="en-US"/>
              <a:pPr>
                <a:defRPr/>
              </a:pPr>
              <a:t>29</a:t>
            </a:fld>
            <a:endParaRPr lang="en-US"/>
          </a:p>
        </p:txBody>
      </p:sp>
      <p:sp>
        <p:nvSpPr>
          <p:cNvPr id="80899" name="Rectangle 2"/>
          <p:cNvSpPr>
            <a:spLocks noGrp="1" noRot="1" noChangeAspect="1" noChangeArrowheads="1" noTextEdit="1"/>
          </p:cNvSpPr>
          <p:nvPr>
            <p:ph type="sldImg"/>
          </p:nvPr>
        </p:nvSpPr>
        <p:spPr>
          <a:xfrm>
            <a:off x="1558925" y="650875"/>
            <a:ext cx="3748088" cy="2811463"/>
          </a:xfrm>
          <a:ln/>
        </p:spPr>
      </p:sp>
      <p:sp>
        <p:nvSpPr>
          <p:cNvPr id="809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51789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8B1AB2-8986-48A7-A714-A96D70434315}" type="slidenum">
              <a:rPr lang="en-US"/>
              <a:pPr>
                <a:defRPr/>
              </a:pPr>
              <a:t>30</a:t>
            </a:fld>
            <a:endParaRPr lang="en-US"/>
          </a:p>
        </p:txBody>
      </p:sp>
      <p:sp>
        <p:nvSpPr>
          <p:cNvPr id="86019" name="Rectangle 2"/>
          <p:cNvSpPr>
            <a:spLocks noGrp="1" noRot="1" noChangeAspect="1" noChangeArrowheads="1" noTextEdit="1"/>
          </p:cNvSpPr>
          <p:nvPr>
            <p:ph type="sldImg"/>
          </p:nvPr>
        </p:nvSpPr>
        <p:spPr>
          <a:xfrm>
            <a:off x="1558925" y="650875"/>
            <a:ext cx="3748088" cy="2811463"/>
          </a:xfrm>
          <a:ln/>
        </p:spPr>
      </p:sp>
      <p:sp>
        <p:nvSpPr>
          <p:cNvPr id="860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0436281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Figure</a:t>
            </a:r>
            <a:r>
              <a:rPr lang="en-US" baseline="0" dirty="0" smtClean="0"/>
              <a:t> 4-1 on p. 97. This slide and the next correspond to the case study “Quantitative Easing and the Exploding Monetary Base” on pp. 97-98.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31</a:t>
            </a:fld>
            <a:endParaRPr lang="en-US">
              <a:solidFill>
                <a:prstClr val="black"/>
              </a:solidFill>
            </a:endParaRPr>
          </a:p>
        </p:txBody>
      </p:sp>
    </p:spTree>
    <p:extLst>
      <p:ext uri="{BB962C8B-B14F-4D97-AF65-F5344CB8AC3E}">
        <p14:creationId xmlns:p14="http://schemas.microsoft.com/office/powerpoint/2010/main" val="1515584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650875"/>
            <a:ext cx="3748088" cy="2811463"/>
          </a:xfrm>
        </p:spPr>
      </p:sp>
      <p:sp>
        <p:nvSpPr>
          <p:cNvPr id="3" name="Notes Placeholder 2"/>
          <p:cNvSpPr>
            <a:spLocks noGrp="1"/>
          </p:cNvSpPr>
          <p:nvPr>
            <p:ph type="body" idx="1"/>
          </p:nvPr>
        </p:nvSpPr>
        <p:spPr/>
        <p:txBody>
          <a:bodyPr/>
          <a:lstStyle/>
          <a:p>
            <a:r>
              <a:rPr lang="en-US" dirty="0" smtClean="0"/>
              <a:t>See Case Study on pp. 97-98.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33429213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A3099B9-8F66-47D2-9D6B-4AFDCC084AFC}" type="slidenum">
              <a:rPr lang="en-US"/>
              <a:pPr>
                <a:defRPr/>
              </a:pPr>
              <a:t>33</a:t>
            </a:fld>
            <a:endParaRPr lang="en-US"/>
          </a:p>
        </p:txBody>
      </p:sp>
      <p:sp>
        <p:nvSpPr>
          <p:cNvPr id="87043" name="Rectangle 2"/>
          <p:cNvSpPr>
            <a:spLocks noGrp="1" noRot="1" noChangeAspect="1" noChangeArrowheads="1" noTextEdit="1"/>
          </p:cNvSpPr>
          <p:nvPr>
            <p:ph type="sldImg"/>
          </p:nvPr>
        </p:nvSpPr>
        <p:spPr>
          <a:xfrm>
            <a:off x="1558925" y="650875"/>
            <a:ext cx="3748088" cy="2811463"/>
          </a:xfrm>
          <a:ln/>
        </p:spPr>
      </p:sp>
      <p:sp>
        <p:nvSpPr>
          <p:cNvPr id="870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22593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811E5F-4174-4806-8279-E50FA6DB1AEA}" type="slidenum">
              <a:rPr lang="en-US"/>
              <a:pPr>
                <a:defRPr/>
              </a:pPr>
              <a:t>34</a:t>
            </a:fld>
            <a:endParaRPr lang="en-US"/>
          </a:p>
        </p:txBody>
      </p:sp>
      <p:sp>
        <p:nvSpPr>
          <p:cNvPr id="88067" name="Rectangle 2"/>
          <p:cNvSpPr>
            <a:spLocks noGrp="1" noRot="1" noChangeAspect="1" noChangeArrowheads="1" noTextEdit="1"/>
          </p:cNvSpPr>
          <p:nvPr>
            <p:ph type="sldImg"/>
          </p:nvPr>
        </p:nvSpPr>
        <p:spPr>
          <a:xfrm>
            <a:off x="1558925" y="650875"/>
            <a:ext cx="3748088" cy="2811463"/>
          </a:xfrm>
          <a:ln/>
        </p:spPr>
      </p:sp>
      <p:sp>
        <p:nvSpPr>
          <p:cNvPr id="880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98034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AFAC34-7951-4EB4-8426-93DCCBD53C80}" type="slidenum">
              <a:rPr lang="en-US" smtClean="0"/>
              <a:pPr/>
              <a:t>35</a:t>
            </a:fld>
            <a:endParaRPr lang="en-US"/>
          </a:p>
        </p:txBody>
      </p:sp>
      <p:sp>
        <p:nvSpPr>
          <p:cNvPr id="89092" name="Rectangle 3"/>
          <p:cNvSpPr>
            <a:spLocks noGrp="1" noChangeArrowheads="1"/>
          </p:cNvSpPr>
          <p:nvPr>
            <p:ph type="body" idx="1"/>
          </p:nvPr>
        </p:nvSpPr>
        <p:spPr/>
        <p:txBody>
          <a:bodyPr/>
          <a:lstStyle/>
          <a:p>
            <a:r>
              <a:rPr lang="en-US" dirty="0" smtClean="0"/>
              <a:t>Table 4-2, p. 99. Source: Adapted from Milton Friedman and Anna Schwartz</a:t>
            </a:r>
            <a:r>
              <a:rPr lang="en-US" i="1" dirty="0" smtClean="0"/>
              <a:t>, A Monetary History of the United States, 1867-1960</a:t>
            </a:r>
            <a:r>
              <a:rPr lang="en-US" dirty="0" smtClean="0"/>
              <a:t> (Princeton, NJ: Princeton University Press, 1963), Appendix A. </a:t>
            </a:r>
          </a:p>
          <a:p>
            <a:endParaRPr lang="en-US" dirty="0" smtClean="0"/>
          </a:p>
          <a:p>
            <a:r>
              <a:rPr lang="en-US" dirty="0" smtClean="0"/>
              <a:t>I have added an extra column with the percent changes to the table. </a:t>
            </a:r>
          </a:p>
          <a:p>
            <a:endParaRPr lang="en-US" dirty="0" smtClean="0"/>
          </a:p>
          <a:p>
            <a:r>
              <a:rPr lang="en-US" dirty="0" smtClean="0"/>
              <a:t>I have animated the table so that the rows appear in three groups. </a:t>
            </a:r>
          </a:p>
          <a:p>
            <a:pPr lvl="1"/>
            <a:r>
              <a:rPr lang="en-US" dirty="0" smtClean="0"/>
              <a:t>First group: M, C, and D, because M = C + D</a:t>
            </a:r>
          </a:p>
          <a:p>
            <a:pPr lvl="1"/>
            <a:r>
              <a:rPr lang="en-US" dirty="0" smtClean="0"/>
              <a:t>Second group: B, C, and R, because B = C + R</a:t>
            </a:r>
          </a:p>
          <a:p>
            <a:pPr lvl="1"/>
            <a:r>
              <a:rPr lang="en-US" dirty="0" smtClean="0"/>
              <a:t>Third group: </a:t>
            </a:r>
            <a:r>
              <a:rPr lang="en-US" i="1" dirty="0" smtClean="0"/>
              <a:t>m</a:t>
            </a:r>
            <a:r>
              <a:rPr lang="en-US" dirty="0" smtClean="0"/>
              <a:t> and its components, </a:t>
            </a:r>
            <a:r>
              <a:rPr lang="en-US" i="1" dirty="0" err="1" smtClean="0"/>
              <a:t>rr</a:t>
            </a:r>
            <a:r>
              <a:rPr lang="en-US" dirty="0" smtClean="0"/>
              <a:t> and </a:t>
            </a:r>
            <a:r>
              <a:rPr lang="en-US" i="1" dirty="0" err="1" smtClean="0"/>
              <a:t>cr</a:t>
            </a:r>
            <a:endParaRPr lang="en-US" i="1" dirty="0" smtClean="0"/>
          </a:p>
          <a:p>
            <a:endParaRPr lang="en-US" dirty="0" smtClean="0"/>
          </a:p>
          <a:p>
            <a:r>
              <a:rPr lang="en-US" dirty="0" smtClean="0"/>
              <a:t>The base rises, yet the money multiplier falls so much that the money supply falls.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610369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7FB803-C51F-4F6D-9090-79B77E5676FB}" type="slidenum">
              <a:rPr lang="en-US"/>
              <a:pPr>
                <a:defRPr/>
              </a:pPr>
              <a:t>36</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51751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37</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38</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4AB7DCD5-F6B1-44D8-A9FA-356B623BBA55}" type="slidenum">
              <a:rPr lang="en-US" smtClean="0"/>
              <a:pPr/>
              <a:t>3</a:t>
            </a:fld>
            <a:endParaRPr lang="en-US" smtClean="0"/>
          </a:p>
        </p:txBody>
      </p:sp>
      <p:sp>
        <p:nvSpPr>
          <p:cNvPr id="107524" name="Rectangle 3"/>
          <p:cNvSpPr>
            <a:spLocks noGrp="1" noChangeArrowheads="1"/>
          </p:cNvSpPr>
          <p:nvPr>
            <p:ph type="body" idx="1"/>
          </p:nvPr>
        </p:nvSpPr>
        <p:spPr/>
        <p:txBody>
          <a:bodyPr/>
          <a:lstStyle/>
          <a:p>
            <a:r>
              <a:rPr lang="en-US" dirty="0" smtClean="0"/>
              <a:t>If your students have taken principles of economics, they will probably be familiar with the material on this slide. </a:t>
            </a:r>
          </a:p>
          <a:p>
            <a:r>
              <a:rPr lang="en-US" dirty="0" smtClean="0"/>
              <a:t>It might be worthwhile, though, to take an extra moment to be sure that students understand that the definition of store of value (an item that transfers purchasing power from the present to the future) simply means that money retains its value over time, so you need not spend all your money as soon as you receive it. The idea should be familiar, even though </a:t>
            </a:r>
            <a:r>
              <a:rPr lang="en-US" dirty="0" err="1" smtClean="0"/>
              <a:t>Mankiw’s</a:t>
            </a:r>
            <a:r>
              <a:rPr lang="en-US" dirty="0" smtClean="0"/>
              <a:t> wording is a bit more sophisticated than most other texts.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40884877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39</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36A4C1F7-739F-481E-92F7-5B6DE1070578}" type="slidenum">
              <a:rPr lang="en-US" smtClean="0"/>
              <a:pPr/>
              <a:t>4</a:t>
            </a:fld>
            <a:endParaRPr lang="en-US" smtClean="0"/>
          </a:p>
        </p:txBody>
      </p:sp>
      <p:sp>
        <p:nvSpPr>
          <p:cNvPr id="108548" name="Rectangle 3"/>
          <p:cNvSpPr>
            <a:spLocks noGrp="1" noChangeArrowheads="1"/>
          </p:cNvSpPr>
          <p:nvPr>
            <p:ph type="body" idx="1"/>
          </p:nvPr>
        </p:nvSpPr>
        <p:spPr/>
        <p:txBody>
          <a:bodyPr/>
          <a:lstStyle/>
          <a:p>
            <a:r>
              <a:rPr lang="en-US" dirty="0" smtClean="0"/>
              <a:t>Again, this material should be reviewed for most students. </a:t>
            </a:r>
          </a:p>
          <a:p>
            <a:endParaRPr lang="en-US" dirty="0" smtClean="0"/>
          </a:p>
          <a:p>
            <a:r>
              <a:rPr lang="en-US" dirty="0" smtClean="0"/>
              <a:t>Note: Many students have seen the film </a:t>
            </a:r>
            <a:r>
              <a:rPr lang="en-US" i="1" dirty="0" smtClean="0"/>
              <a:t>The </a:t>
            </a:r>
            <a:r>
              <a:rPr lang="en-US" i="1" dirty="0" err="1" smtClean="0"/>
              <a:t>Shawshank</a:t>
            </a:r>
            <a:r>
              <a:rPr lang="en-US" i="1" dirty="0" smtClean="0"/>
              <a:t> Redemption </a:t>
            </a:r>
            <a:r>
              <a:rPr lang="en-US" dirty="0" smtClean="0"/>
              <a:t>starring Tim Robbins and Morgan Freeman. Most of this film takes place in a prison. The prisoners have an informal “underground economy” in which cigarettes are used as money, even by prisoners who don’t smoke. Students who have seen the film will better understand “commodity money” if you mention this example. Also, the textbook (p. 83) has a case study on cigarettes being used as money in POW camps during WWII.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3925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a - yes</a:t>
            </a:r>
          </a:p>
          <a:p>
            <a:r>
              <a:rPr lang="en-US" dirty="0" smtClean="0"/>
              <a:t>b - no, not the checks themselves, but the funds in checking accounts are money</a:t>
            </a:r>
          </a:p>
          <a:p>
            <a:r>
              <a:rPr lang="en-US" dirty="0" smtClean="0"/>
              <a:t>c - yes (see b)</a:t>
            </a:r>
          </a:p>
          <a:p>
            <a:r>
              <a:rPr lang="en-US" dirty="0" smtClean="0"/>
              <a:t>d - no, credit cards are a means of deferring payment</a:t>
            </a:r>
          </a:p>
          <a:p>
            <a:r>
              <a:rPr lang="en-US" dirty="0" smtClean="0"/>
              <a:t>e - CDs are a store of value, and they are measured in money units. They are not readily spendable, though. </a:t>
            </a:r>
          </a:p>
          <a:p>
            <a:endParaRPr lang="en-US" dirty="0" smtClean="0"/>
          </a:p>
          <a:p>
            <a:r>
              <a:rPr lang="en-US" dirty="0" smtClean="0"/>
              <a:t>Suggestion: Ask students to determine, for each item listed, </a:t>
            </a:r>
            <a:r>
              <a:rPr lang="en-US" i="1" dirty="0" smtClean="0"/>
              <a:t>which</a:t>
            </a:r>
            <a:r>
              <a:rPr lang="en-US" dirty="0" smtClean="0"/>
              <a:t> of the functions of money it serves.</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633CC966-EB0B-4EB8-B7D8-6E973EF35AA1}" type="slidenum">
              <a:rPr lang="en-US" smtClean="0"/>
              <a:pPr/>
              <a:t>6</a:t>
            </a:fld>
            <a:endParaRPr lang="en-US" smtClean="0"/>
          </a:p>
        </p:txBody>
      </p:sp>
      <p:sp>
        <p:nvSpPr>
          <p:cNvPr id="110596" name="Rectangle 3"/>
          <p:cNvSpPr>
            <a:spLocks noGrp="1" noChangeArrowheads="1"/>
          </p:cNvSpPr>
          <p:nvPr>
            <p:ph type="body" idx="1"/>
          </p:nvPr>
        </p:nvSpPr>
        <p:spPr/>
        <p:txBody>
          <a:bodyPr/>
          <a:lstStyle/>
          <a:p>
            <a:r>
              <a:rPr lang="en-US" dirty="0" smtClean="0"/>
              <a:t>Again, this is mostly review. </a:t>
            </a:r>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773882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EE991A4F-C1D0-4B35-8DBF-7D325C02B8AC}" type="slidenum">
              <a:rPr lang="en-US" smtClean="0"/>
              <a:pPr/>
              <a:t>7</a:t>
            </a:fld>
            <a:endParaRPr lang="en-US" smtClean="0"/>
          </a:p>
        </p:txBody>
      </p:sp>
      <p:sp>
        <p:nvSpPr>
          <p:cNvPr id="111620" name="Rectangle 3"/>
          <p:cNvSpPr>
            <a:spLocks noGrp="1" noChangeArrowheads="1"/>
          </p:cNvSpPr>
          <p:nvPr>
            <p:ph type="body" idx="1"/>
          </p:nvPr>
        </p:nvSpPr>
        <p:spPr/>
        <p:txBody>
          <a:bodyPr/>
          <a:lstStyle/>
          <a:p>
            <a:r>
              <a:rPr lang="en-US" dirty="0" smtClean="0"/>
              <a:t>Again, this is mostly review. </a:t>
            </a:r>
          </a:p>
          <a:p>
            <a:endParaRPr lang="en-US" dirty="0" smtClean="0"/>
          </a:p>
        </p:txBody>
      </p:sp>
      <p:sp>
        <p:nvSpPr>
          <p:cNvPr id="4" name="Slide Image Placeholder 3"/>
          <p:cNvSpPr>
            <a:spLocks noGrp="1" noRot="1" noChangeAspect="1"/>
          </p:cNvSpPr>
          <p:nvPr>
            <p:ph type="sldImg"/>
          </p:nvPr>
        </p:nvSpPr>
        <p:spPr>
          <a:xfrm>
            <a:off x="1558925" y="650875"/>
            <a:ext cx="3748088" cy="2811463"/>
          </a:xfrm>
        </p:spPr>
      </p:sp>
    </p:spTree>
    <p:extLst>
      <p:ext uri="{BB962C8B-B14F-4D97-AF65-F5344CB8AC3E}">
        <p14:creationId xmlns:p14="http://schemas.microsoft.com/office/powerpoint/2010/main" val="176062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p>
            <a:pPr>
              <a:defRPr/>
            </a:pPr>
            <a:fld id="{ED2F656E-7125-4E13-BAB1-F310B255943B}" type="slidenum">
              <a:rPr lang="en-US" smtClean="0">
                <a:solidFill>
                  <a:prstClr val="black"/>
                </a:solidFill>
              </a:rPr>
              <a:pPr>
                <a:defRPr/>
              </a:pPr>
              <a:t>8</a:t>
            </a:fld>
            <a:endParaRPr lang="en-US" smtClean="0">
              <a:solidFill>
                <a:prstClr val="black"/>
              </a:solidFill>
            </a:endParaRPr>
          </a:p>
        </p:txBody>
      </p:sp>
      <p:sp>
        <p:nvSpPr>
          <p:cNvPr id="112643" name="Rectangle 2"/>
          <p:cNvSpPr>
            <a:spLocks noGrp="1" noRot="1" noChangeAspect="1" noChangeArrowheads="1" noTextEdit="1"/>
          </p:cNvSpPr>
          <p:nvPr>
            <p:ph type="sldImg"/>
          </p:nvPr>
        </p:nvSpPr>
        <p:spPr>
          <a:xfrm>
            <a:off x="1558925" y="650875"/>
            <a:ext cx="3748088" cy="2811463"/>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0"/>
              </a:spcBef>
            </a:pPr>
            <a:r>
              <a:rPr lang="en-US" dirty="0" smtClean="0"/>
              <a:t>The most important thing that students should get from this slide is the following:</a:t>
            </a:r>
          </a:p>
          <a:p>
            <a:pPr>
              <a:lnSpc>
                <a:spcPct val="105000"/>
              </a:lnSpc>
              <a:spcBef>
                <a:spcPct val="0"/>
              </a:spcBef>
            </a:pPr>
            <a:r>
              <a:rPr lang="en-US" dirty="0" smtClean="0"/>
              <a:t>Each successive measure of the money supply is BIGGER and LESS LIQUID than the one it follows. </a:t>
            </a:r>
            <a:r>
              <a:rPr lang="en-US" i="1" dirty="0" smtClean="0"/>
              <a:t>I.e.,: </a:t>
            </a:r>
          </a:p>
          <a:p>
            <a:pPr marL="288925" lvl="1" indent="-174625">
              <a:lnSpc>
                <a:spcPct val="105000"/>
              </a:lnSpc>
              <a:spcBef>
                <a:spcPct val="0"/>
              </a:spcBef>
              <a:buFontTx/>
              <a:buChar char="•"/>
            </a:pPr>
            <a:r>
              <a:rPr lang="en-US" dirty="0" smtClean="0"/>
              <a:t>checking account deposits (in M1 but not C) are less liquid than currency. </a:t>
            </a:r>
          </a:p>
          <a:p>
            <a:pPr marL="288925" lvl="1" indent="-174625">
              <a:lnSpc>
                <a:spcPct val="105000"/>
              </a:lnSpc>
              <a:spcBef>
                <a:spcPct val="0"/>
              </a:spcBef>
              <a:buFontTx/>
              <a:buChar char="•"/>
            </a:pPr>
            <a:r>
              <a:rPr lang="en-US" dirty="0" smtClean="0"/>
              <a:t>money market deposit account and savings account balances (in M2 but not M1) are less liquid than demand deposits. </a:t>
            </a:r>
          </a:p>
          <a:p>
            <a:pPr marL="288925" lvl="1" indent="-174625">
              <a:lnSpc>
                <a:spcPct val="105000"/>
              </a:lnSpc>
              <a:spcBef>
                <a:spcPct val="0"/>
              </a:spcBef>
              <a:buFontTx/>
              <a:buChar char="•"/>
            </a:pPr>
            <a:endParaRPr lang="en-US" dirty="0" smtClean="0"/>
          </a:p>
          <a:p>
            <a:pPr>
              <a:lnSpc>
                <a:spcPct val="105000"/>
              </a:lnSpc>
              <a:spcBef>
                <a:spcPct val="0"/>
              </a:spcBef>
            </a:pPr>
            <a:r>
              <a:rPr lang="en-US" dirty="0" smtClean="0"/>
              <a:t>Whether you require your students to learn the definitions of </a:t>
            </a:r>
            <a:r>
              <a:rPr lang="en-US" u="sng" dirty="0" smtClean="0"/>
              <a:t>every</a:t>
            </a:r>
            <a:r>
              <a:rPr lang="en-US" dirty="0" smtClean="0"/>
              <a:t> component of each monetary aggregate is up to you. Most professors agree that students should learn the definitions of M1, M2, demand deposits, and time deposits. Some professors feel that, since the quantity of information students can learn in a semester is finite, it is not worthwhile to require students to learn such terms as “repurchase agreements.” However, you might orally state the definitions of such terms to help students better understand the nature of the monetary aggregates.</a:t>
            </a:r>
          </a:p>
          <a:p>
            <a:pPr>
              <a:lnSpc>
                <a:spcPct val="105000"/>
              </a:lnSpc>
              <a:spcBef>
                <a:spcPct val="0"/>
              </a:spcBef>
            </a:pPr>
            <a:endParaRPr lang="en-US" dirty="0" smtClean="0"/>
          </a:p>
          <a:p>
            <a:pPr>
              <a:lnSpc>
                <a:spcPct val="105000"/>
              </a:lnSpc>
              <a:spcBef>
                <a:spcPct val="0"/>
              </a:spcBef>
            </a:pPr>
            <a:r>
              <a:rPr lang="en-US" dirty="0" smtClean="0"/>
              <a:t>Source: Federal Reserve Board, H.6 release. </a:t>
            </a:r>
          </a:p>
          <a:p>
            <a:pPr>
              <a:lnSpc>
                <a:spcPct val="105000"/>
              </a:lnSpc>
              <a:spcBef>
                <a:spcPct val="0"/>
              </a:spcBef>
            </a:pPr>
            <a:r>
              <a:rPr lang="en-US" dirty="0" smtClean="0"/>
              <a:t>http://www.federalreserve.gov/releases/h6/current/h6.htm</a:t>
            </a:r>
          </a:p>
          <a:p>
            <a:pPr>
              <a:lnSpc>
                <a:spcPct val="105000"/>
              </a:lnSpc>
              <a:spcBef>
                <a:spcPct val="0"/>
              </a:spcBef>
            </a:pPr>
            <a:r>
              <a:rPr lang="en-US" dirty="0" smtClean="0"/>
              <a:t>Figures are seasonally adjusted. </a:t>
            </a:r>
          </a:p>
        </p:txBody>
      </p:sp>
    </p:spTree>
    <p:extLst>
      <p:ext uri="{BB962C8B-B14F-4D97-AF65-F5344CB8AC3E}">
        <p14:creationId xmlns:p14="http://schemas.microsoft.com/office/powerpoint/2010/main" val="60110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a:t>
            </a:r>
            <a:r>
              <a:rPr lang="en-US" sz="1600" i="1" dirty="0" smtClean="0">
                <a:solidFill>
                  <a:srgbClr val="FFEAD5"/>
                </a:solidFill>
                <a:latin typeface="Times New Roman" pitchFamily="18" charset="0"/>
                <a:cs typeface="Arial"/>
              </a:rPr>
              <a:t>2016 </a:t>
            </a:r>
            <a:r>
              <a:rPr lang="en-US" sz="1600" i="1" dirty="0">
                <a:solidFill>
                  <a:srgbClr val="FFEAD5"/>
                </a:solidFill>
                <a:latin typeface="Times New Roman" pitchFamily="18" charset="0"/>
                <a:cs typeface="Arial"/>
              </a:rPr>
              <a:t>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1421928"/>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smtClean="0">
                <a:solidFill>
                  <a:srgbClr val="FFEAD5"/>
                </a:solidFill>
                <a:effectLst>
                  <a:outerShdw blurRad="12700" dist="38100" dir="2700000" algn="tl" rotWithShape="0">
                    <a:schemeClr val="tx1">
                      <a:alpha val="67000"/>
                    </a:schemeClr>
                  </a:outerShdw>
                </a:effectLst>
                <a:latin typeface="+mj-lt"/>
              </a:rPr>
              <a:t>The Monetary System: </a:t>
            </a:r>
            <a:br>
              <a:rPr lang="en-US" sz="3600" b="1" dirty="0" smtClean="0">
                <a:solidFill>
                  <a:srgbClr val="FFEAD5"/>
                </a:solidFill>
                <a:effectLst>
                  <a:outerShdw blurRad="12700" dist="38100" dir="2700000" algn="tl" rotWithShape="0">
                    <a:schemeClr val="tx1">
                      <a:alpha val="67000"/>
                    </a:schemeClr>
                  </a:outerShdw>
                </a:effectLst>
                <a:latin typeface="+mj-lt"/>
              </a:rPr>
            </a:br>
            <a:r>
              <a:rPr lang="en-US" sz="3600" b="1" dirty="0" smtClean="0">
                <a:solidFill>
                  <a:srgbClr val="FFEAD5"/>
                </a:solidFill>
                <a:effectLst>
                  <a:outerShdw blurRad="12700" dist="38100" dir="2700000" algn="tl" rotWithShape="0">
                    <a:schemeClr val="tx1">
                      <a:alpha val="67000"/>
                    </a:schemeClr>
                  </a:outerShdw>
                </a:effectLst>
                <a:latin typeface="+mj-lt"/>
              </a:rPr>
              <a:t>What It Is</a:t>
            </a:r>
            <a:r>
              <a:rPr lang="en-US" sz="3600" b="1" baseline="0" dirty="0" smtClean="0">
                <a:solidFill>
                  <a:srgbClr val="FFEAD5"/>
                </a:solidFill>
                <a:effectLst>
                  <a:outerShdw blurRad="12700" dist="38100" dir="2700000" algn="tl" rotWithShape="0">
                    <a:schemeClr val="tx1">
                      <a:alpha val="67000"/>
                    </a:schemeClr>
                  </a:outerShdw>
                </a:effectLst>
                <a:latin typeface="+mj-lt"/>
              </a:rPr>
              <a:t> and How It Works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smtClean="0">
                <a:solidFill>
                  <a:schemeClr val="bg1"/>
                </a:solidFill>
                <a:effectLst>
                  <a:outerShdw blurRad="38100" dist="38100" dir="2700000" algn="tl">
                    <a:srgbClr val="000000">
                      <a:alpha val="43137"/>
                    </a:srgbClr>
                  </a:outerShdw>
                </a:effectLst>
                <a:latin typeface="Arial Narrow" pitchFamily="34" charset="0"/>
              </a:rPr>
              <a:t>4</a:t>
            </a:r>
            <a:endParaRPr lang="en-US" sz="8400" b="1" dirty="0">
              <a:solidFill>
                <a:schemeClr val="bg1"/>
              </a:solidFill>
              <a:effectLst>
                <a:outerShdw blurRad="38100" dist="38100" dir="2700000" algn="tl">
                  <a:srgbClr val="000000">
                    <a:alpha val="43137"/>
                  </a:srgbClr>
                </a:outerShdw>
              </a:effectLst>
              <a:latin typeface="Arial Narrow" pitchFamily="34" charset="0"/>
            </a:endParaRP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smtClean="0">
                <a:solidFill>
                  <a:schemeClr val="bg1"/>
                </a:solidFill>
                <a:effectLst>
                  <a:outerShdw blurRad="38100" dist="38100" dir="2700000" algn="tl">
                    <a:srgbClr val="000000">
                      <a:alpha val="43137"/>
                    </a:srgbClr>
                  </a:outerShdw>
                </a:effectLst>
                <a:latin typeface="Arial Narrow" pitchFamily="34" charset="0"/>
              </a:rPr>
              <a:t>CHAPTER</a:t>
            </a:r>
            <a:endParaRPr lang="en-US" sz="3200" b="1" dirty="0">
              <a:solidFill>
                <a:schemeClr val="bg1"/>
              </a:solidFill>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7094363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8474600"/>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5260987"/>
      </p:ext>
    </p:extLst>
  </p:cSld>
  <p:clrMapOvr>
    <a:masterClrMapping/>
  </p:clrMapOvr>
  <p:transition xmlns:p14="http://schemas.microsoft.com/office/powerpoint/2010/mai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0391982"/>
      </p:ext>
    </p:extLst>
  </p:cSld>
  <p:clrMapOvr>
    <a:masterClrMapping/>
  </p:clrMapOvr>
  <p:transition xmlns:p14="http://schemas.microsoft.com/office/powerpoint/2010/mai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507646"/>
      </p:ext>
    </p:extLst>
  </p:cSld>
  <p:clrMapOvr>
    <a:masterClrMapping/>
  </p:clrMapOvr>
  <p:transition xmlns:p14="http://schemas.microsoft.com/office/powerpoint/2010/mai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73570663"/>
      </p:ext>
    </p:extLst>
  </p:cSld>
  <p:clrMapOvr>
    <a:masterClrMapping/>
  </p:clrMapOvr>
  <p:transition xmlns:p14="http://schemas.microsoft.com/office/powerpoint/2010/mai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xmlns:p14="http://schemas.microsoft.com/office/powerpoint/2010/mai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890610"/>
      </p:ext>
    </p:extLst>
  </p:cSld>
  <p:clrMapOvr>
    <a:masterClrMapping/>
  </p:clrMapOvr>
  <p:transition xmlns:p14="http://schemas.microsoft.com/office/powerpoint/2010/mai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3862596"/>
      </p:ext>
    </p:extLst>
  </p:cSld>
  <p:clrMapOvr>
    <a:masterClrMapping/>
  </p:clrMapOvr>
  <p:transition xmlns:p14="http://schemas.microsoft.com/office/powerpoint/2010/mai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7439191"/>
      </p:ext>
    </p:extLst>
  </p:cSld>
  <p:clrMapOvr>
    <a:masterClrMapping/>
  </p:clrMapOvr>
  <p:transition xmlns:p14="http://schemas.microsoft.com/office/powerpoint/2010/mai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smtClean="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a:t>
            </a:r>
            <a:r>
              <a:rPr lang="en-US" sz="1700" b="1" dirty="0" smtClean="0">
                <a:solidFill>
                  <a:srgbClr val="198A46"/>
                </a:solidFill>
                <a:cs typeface="+mn-cs"/>
              </a:rPr>
              <a:t>4</a:t>
            </a:r>
            <a:r>
              <a:rPr lang="en-US" sz="1700" dirty="0" smtClean="0">
                <a:solidFill>
                  <a:srgbClr val="198A46"/>
                </a:solidFill>
                <a:cs typeface="+mn-cs"/>
              </a:rPr>
              <a:t>  </a:t>
            </a:r>
            <a:r>
              <a:rPr lang="en-US" sz="2100" dirty="0" smtClean="0">
                <a:solidFill>
                  <a:srgbClr val="198A46"/>
                </a:solidFill>
                <a:cs typeface="+mn-cs"/>
              </a:rPr>
              <a:t>The Monetary System</a:t>
            </a:r>
            <a:endParaRPr lang="en-US" sz="2100" dirty="0">
              <a:solidFill>
                <a:srgbClr val="198A46"/>
              </a:solidFill>
              <a:cs typeface="+mn-cs"/>
            </a:endParaRP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Lst>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8.wmf"/><Relationship Id="rId12" Type="http://schemas.openxmlformats.org/officeDocument/2006/relationships/oleObject" Target="../embeddings/oleObject5.bin"/><Relationship Id="rId13" Type="http://schemas.openxmlformats.org/officeDocument/2006/relationships/image" Target="../media/image9.wmf"/><Relationship Id="rId14" Type="http://schemas.openxmlformats.org/officeDocument/2006/relationships/oleObject" Target="../embeddings/oleObject6.bin"/><Relationship Id="rId15" Type="http://schemas.openxmlformats.org/officeDocument/2006/relationships/image" Target="../media/image10.wmf"/><Relationship Id="rId16" Type="http://schemas.openxmlformats.org/officeDocument/2006/relationships/oleObject" Target="../embeddings/oleObject7.bin"/><Relationship Id="rId17" Type="http://schemas.openxmlformats.org/officeDocument/2006/relationships/image" Target="../media/image11.wmf"/><Relationship Id="rId1" Type="http://schemas.openxmlformats.org/officeDocument/2006/relationships/vmlDrawing" Target="../drawings/vmlDrawing1.vml"/><Relationship Id="rId2" Type="http://schemas.openxmlformats.org/officeDocument/2006/relationships/slideLayout" Target="../slideLayouts/slideLayout5.xml"/><Relationship Id="rId3" Type="http://schemas.openxmlformats.org/officeDocument/2006/relationships/notesSlide" Target="../notesSlides/notesSlide25.xml"/><Relationship Id="rId4" Type="http://schemas.openxmlformats.org/officeDocument/2006/relationships/oleObject" Target="../embeddings/oleObject1.bin"/><Relationship Id="rId5" Type="http://schemas.openxmlformats.org/officeDocument/2006/relationships/image" Target="../media/image5.wmf"/><Relationship Id="rId6" Type="http://schemas.openxmlformats.org/officeDocument/2006/relationships/oleObject" Target="../embeddings/oleObject2.bin"/><Relationship Id="rId7" Type="http://schemas.openxmlformats.org/officeDocument/2006/relationships/image" Target="../media/image6.wmf"/><Relationship Id="rId8" Type="http://schemas.openxmlformats.org/officeDocument/2006/relationships/oleObject" Target="../embeddings/oleObject3.bin"/><Relationship Id="rId9" Type="http://schemas.openxmlformats.org/officeDocument/2006/relationships/image" Target="../media/image7.wmf"/><Relationship Id="rId10"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8.bin"/><Relationship Id="rId5" Type="http://schemas.openxmlformats.org/officeDocument/2006/relationships/image" Target="../media/image12.wmf"/><Relationship Id="rId6" Type="http://schemas.openxmlformats.org/officeDocument/2006/relationships/oleObject" Target="../embeddings/oleObject9.bin"/><Relationship Id="rId7" Type="http://schemas.openxmlformats.org/officeDocument/2006/relationships/image" Target="../media/image13.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0.bin"/><Relationship Id="rId5" Type="http://schemas.openxmlformats.org/officeDocument/2006/relationships/image" Target="../media/image12.wmf"/><Relationship Id="rId6" Type="http://schemas.openxmlformats.org/officeDocument/2006/relationships/oleObject" Target="../embeddings/oleObject11.bin"/><Relationship Id="rId7" Type="http://schemas.openxmlformats.org/officeDocument/2006/relationships/image" Target="../media/image1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2.bin"/><Relationship Id="rId5" Type="http://schemas.openxmlformats.org/officeDocument/2006/relationships/image" Target="../media/image13.wmf"/><Relationship Id="rId6" Type="http://schemas.openxmlformats.org/officeDocument/2006/relationships/oleObject" Target="../embeddings/oleObject13.bin"/><Relationship Id="rId7" Type="http://schemas.openxmlformats.org/officeDocument/2006/relationships/image" Target="../media/image12.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hart" Target="../charts/char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oleObject14.bin"/><Relationship Id="rId5" Type="http://schemas.openxmlformats.org/officeDocument/2006/relationships/image" Target="../media/image12.wmf"/><Relationship Id="rId6" Type="http://schemas.openxmlformats.org/officeDocument/2006/relationships/oleObject" Target="../embeddings/oleObject15.bin"/><Relationship Id="rId7"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dirty="0" smtClean="0"/>
              <a:t>Banks’ </a:t>
            </a:r>
            <a:r>
              <a:rPr lang="en-US" dirty="0" smtClean="0"/>
              <a:t>role </a:t>
            </a:r>
            <a:r>
              <a:rPr lang="en-US" dirty="0" smtClean="0"/>
              <a:t>in the </a:t>
            </a:r>
            <a:r>
              <a:rPr lang="en-US" dirty="0" smtClean="0"/>
              <a:t>monetary system</a:t>
            </a:r>
            <a:endParaRPr lang="en-US" dirty="0" smtClean="0"/>
          </a:p>
        </p:txBody>
      </p:sp>
      <p:sp>
        <p:nvSpPr>
          <p:cNvPr id="32773" name="Rectangle 5"/>
          <p:cNvSpPr>
            <a:spLocks noGrp="1" noChangeArrowheads="1"/>
          </p:cNvSpPr>
          <p:nvPr>
            <p:ph type="body" idx="1"/>
          </p:nvPr>
        </p:nvSpPr>
        <p:spPr/>
        <p:txBody>
          <a:bodyPr/>
          <a:lstStyle/>
          <a:p>
            <a:r>
              <a:rPr lang="en-US" dirty="0" smtClean="0"/>
              <a:t>The money supply equals currency plus </a:t>
            </a:r>
            <a:br>
              <a:rPr lang="en-US" dirty="0" smtClean="0"/>
            </a:br>
            <a:r>
              <a:rPr lang="en-US" dirty="0" smtClean="0"/>
              <a:t>demand (checking account) deposits:</a:t>
            </a:r>
          </a:p>
          <a:p>
            <a:pPr>
              <a:buFont typeface="Wingdings" pitchFamily="2" charset="2"/>
              <a:buNone/>
            </a:pPr>
            <a:r>
              <a:rPr lang="en-US" dirty="0" smtClean="0"/>
              <a:t>				</a:t>
            </a:r>
            <a:r>
              <a:rPr lang="en-US" b="1" i="1" dirty="0" smtClean="0"/>
              <a:t>M</a:t>
            </a:r>
            <a:r>
              <a:rPr lang="en-US" dirty="0" smtClean="0"/>
              <a:t> = </a:t>
            </a:r>
            <a:r>
              <a:rPr lang="en-US" b="1" i="1" dirty="0" smtClean="0"/>
              <a:t>C</a:t>
            </a:r>
            <a:r>
              <a:rPr lang="en-US" dirty="0" smtClean="0"/>
              <a:t> + </a:t>
            </a:r>
            <a:r>
              <a:rPr lang="en-US" b="1" i="1" dirty="0" smtClean="0"/>
              <a:t>D</a:t>
            </a:r>
            <a:r>
              <a:rPr lang="en-US" dirty="0" smtClean="0"/>
              <a:t> </a:t>
            </a:r>
          </a:p>
          <a:p>
            <a:r>
              <a:rPr lang="en-US" dirty="0" smtClean="0"/>
              <a:t>Since the money supply includes demand deposits, the banking system plays an </a:t>
            </a:r>
            <a:br>
              <a:rPr lang="en-US" dirty="0" smtClean="0"/>
            </a:br>
            <a:r>
              <a:rPr lang="en-US" dirty="0" smtClean="0"/>
              <a:t>important role. </a:t>
            </a:r>
          </a:p>
        </p:txBody>
      </p:sp>
    </p:spTree>
    <p:extLst>
      <p:ext uri="{BB962C8B-B14F-4D97-AF65-F5344CB8AC3E}">
        <p14:creationId xmlns:p14="http://schemas.microsoft.com/office/powerpoint/2010/main" val="40337572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animEffect transition="in" filter="wipe(left)">
                                      <p:cBhvr>
                                        <p:cTn id="7" dur="500"/>
                                        <p:tgtEl>
                                          <p:spTgt spid="327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3">
                                            <p:txEl>
                                              <p:pRg st="1" end="1"/>
                                            </p:txEl>
                                          </p:spTgt>
                                        </p:tgtEl>
                                        <p:attrNameLst>
                                          <p:attrName>style.visibility</p:attrName>
                                        </p:attrNameLst>
                                      </p:cBhvr>
                                      <p:to>
                                        <p:strVal val="visible"/>
                                      </p:to>
                                    </p:set>
                                    <p:animEffect transition="in" filter="wipe(left)">
                                      <p:cBhvr>
                                        <p:cTn id="12" dur="500"/>
                                        <p:tgtEl>
                                          <p:spTgt spid="32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xEl>
                                              <p:pRg st="2" end="2"/>
                                            </p:txEl>
                                          </p:spTgt>
                                        </p:tgtEl>
                                        <p:attrNameLst>
                                          <p:attrName>style.visibility</p:attrName>
                                        </p:attrNameLst>
                                      </p:cBhvr>
                                      <p:to>
                                        <p:strVal val="visible"/>
                                      </p:to>
                                    </p:set>
                                    <p:animEffect transition="in" filter="wipe(left)">
                                      <p:cBhvr>
                                        <p:cTn id="17" dur="500"/>
                                        <p:tgtEl>
                                          <p:spTgt spid="327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dirty="0" smtClean="0"/>
              <a:t>A </a:t>
            </a:r>
            <a:r>
              <a:rPr lang="en-US" dirty="0" smtClean="0"/>
              <a:t>few preliminaries</a:t>
            </a:r>
            <a:endParaRPr lang="en-US" dirty="0" smtClean="0"/>
          </a:p>
        </p:txBody>
      </p:sp>
      <p:sp>
        <p:nvSpPr>
          <p:cNvPr id="34821" name="Rectangle 5"/>
          <p:cNvSpPr>
            <a:spLocks noGrp="1" noChangeArrowheads="1"/>
          </p:cNvSpPr>
          <p:nvPr>
            <p:ph type="body" idx="1"/>
          </p:nvPr>
        </p:nvSpPr>
        <p:spPr>
          <a:xfrm>
            <a:off x="457200" y="1370013"/>
            <a:ext cx="8229600" cy="5146675"/>
          </a:xfrm>
        </p:spPr>
        <p:txBody>
          <a:bodyPr/>
          <a:lstStyle/>
          <a:p>
            <a:r>
              <a:rPr lang="en-US" b="1" dirty="0" smtClean="0">
                <a:solidFill>
                  <a:srgbClr val="CC0000"/>
                </a:solidFill>
              </a:rPr>
              <a:t>Reserves</a:t>
            </a:r>
            <a:r>
              <a:rPr lang="en-US" dirty="0" smtClean="0"/>
              <a:t> (</a:t>
            </a:r>
            <a:r>
              <a:rPr lang="en-US" b="1" i="1" dirty="0" smtClean="0"/>
              <a:t>R</a:t>
            </a:r>
            <a:r>
              <a:rPr lang="en-US" sz="1100" dirty="0" smtClean="0"/>
              <a:t> </a:t>
            </a:r>
            <a:r>
              <a:rPr lang="en-US" dirty="0" smtClean="0"/>
              <a:t>): the portion of deposits that banks have not lent.</a:t>
            </a:r>
          </a:p>
          <a:p>
            <a:r>
              <a:rPr lang="en-US" dirty="0" smtClean="0"/>
              <a:t>A bank’s liabilities include deposits;</a:t>
            </a:r>
          </a:p>
          <a:p>
            <a:pPr>
              <a:spcBef>
                <a:spcPct val="10000"/>
              </a:spcBef>
              <a:buFont typeface="Wingdings" pitchFamily="2" charset="2"/>
              <a:buNone/>
            </a:pPr>
            <a:r>
              <a:rPr lang="en-US" dirty="0" smtClean="0"/>
              <a:t>	assets include reserves and outstanding loans.</a:t>
            </a:r>
          </a:p>
          <a:p>
            <a:r>
              <a:rPr lang="en-US" b="1" dirty="0" smtClean="0">
                <a:solidFill>
                  <a:srgbClr val="CC0000"/>
                </a:solidFill>
              </a:rPr>
              <a:t>100-percent-reserve banking</a:t>
            </a:r>
            <a:r>
              <a:rPr lang="en-US" dirty="0" smtClean="0"/>
              <a:t>: a system in which banks hold all deposits as reserves.</a:t>
            </a:r>
          </a:p>
          <a:p>
            <a:r>
              <a:rPr lang="en-US" b="1" dirty="0" smtClean="0">
                <a:solidFill>
                  <a:srgbClr val="CC0000"/>
                </a:solidFill>
              </a:rPr>
              <a:t>Fractional-reserve banking</a:t>
            </a:r>
            <a:r>
              <a:rPr lang="en-US" dirty="0" smtClean="0"/>
              <a:t>: </a:t>
            </a:r>
            <a:br>
              <a:rPr lang="en-US" dirty="0" smtClean="0"/>
            </a:br>
            <a:r>
              <a:rPr lang="en-US" dirty="0" smtClean="0"/>
              <a:t>a system in which banks hold a fraction of their deposits as reserves. </a:t>
            </a:r>
          </a:p>
        </p:txBody>
      </p:sp>
    </p:spTree>
    <p:extLst>
      <p:ext uri="{BB962C8B-B14F-4D97-AF65-F5344CB8AC3E}">
        <p14:creationId xmlns:p14="http://schemas.microsoft.com/office/powerpoint/2010/main" val="144326385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wipe(left)">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wipe(left)">
                                      <p:cBhvr>
                                        <p:cTn id="27" dur="500"/>
                                        <p:tgtEl>
                                          <p:spTgt spid="348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Banks’ </a:t>
            </a:r>
            <a:r>
              <a:rPr lang="en-US" dirty="0" smtClean="0"/>
              <a:t>role </a:t>
            </a:r>
            <a:r>
              <a:rPr lang="en-US" dirty="0" smtClean="0"/>
              <a:t>in the </a:t>
            </a:r>
            <a:r>
              <a:rPr lang="en-US" dirty="0" smtClean="0"/>
              <a:t>monetary system</a:t>
            </a:r>
            <a:endParaRPr lang="en-US" dirty="0" smtClean="0"/>
          </a:p>
        </p:txBody>
      </p:sp>
      <p:sp>
        <p:nvSpPr>
          <p:cNvPr id="28675" name="Content Placeholder 2"/>
          <p:cNvSpPr>
            <a:spLocks noGrp="1"/>
          </p:cNvSpPr>
          <p:nvPr>
            <p:ph idx="1"/>
          </p:nvPr>
        </p:nvSpPr>
        <p:spPr/>
        <p:txBody>
          <a:bodyPr/>
          <a:lstStyle/>
          <a:p>
            <a:r>
              <a:rPr lang="en-US" dirty="0" smtClean="0"/>
              <a:t>To understand the role of banks, we will consider three scenarios:</a:t>
            </a:r>
          </a:p>
          <a:p>
            <a:pPr marL="971550" lvl="1" indent="-514350">
              <a:lnSpc>
                <a:spcPct val="105000"/>
              </a:lnSpc>
              <a:buFont typeface="Wingdings" pitchFamily="2" charset="2"/>
              <a:buNone/>
            </a:pPr>
            <a:r>
              <a:rPr lang="en-US" sz="2500" b="1" dirty="0" smtClean="0"/>
              <a:t>1.	</a:t>
            </a:r>
            <a:r>
              <a:rPr lang="en-US" dirty="0" smtClean="0"/>
              <a:t>No banks</a:t>
            </a:r>
          </a:p>
          <a:p>
            <a:pPr marL="971550" lvl="1" indent="-514350">
              <a:lnSpc>
                <a:spcPct val="105000"/>
              </a:lnSpc>
              <a:buFont typeface="Wingdings" pitchFamily="2" charset="2"/>
              <a:buNone/>
            </a:pPr>
            <a:r>
              <a:rPr lang="en-US" sz="2500" b="1" dirty="0" smtClean="0"/>
              <a:t>2.	</a:t>
            </a:r>
            <a:r>
              <a:rPr lang="en-US" dirty="0" smtClean="0"/>
              <a:t>100-percent-reserve banking</a:t>
            </a:r>
            <a:br>
              <a:rPr lang="en-US" dirty="0" smtClean="0"/>
            </a:br>
            <a:r>
              <a:rPr lang="en-US" dirty="0" smtClean="0"/>
              <a:t>(banks hold all deposits as reserves)</a:t>
            </a:r>
          </a:p>
          <a:p>
            <a:pPr marL="971550" lvl="1" indent="-514350">
              <a:lnSpc>
                <a:spcPct val="105000"/>
              </a:lnSpc>
              <a:buFont typeface="Wingdings" pitchFamily="2" charset="2"/>
              <a:buNone/>
            </a:pPr>
            <a:r>
              <a:rPr lang="en-US" sz="2500" b="1" dirty="0" smtClean="0"/>
              <a:t>3.	</a:t>
            </a:r>
            <a:r>
              <a:rPr lang="en-US" dirty="0" smtClean="0"/>
              <a:t>Fractional-reserve banking</a:t>
            </a:r>
            <a:br>
              <a:rPr lang="en-US" dirty="0" smtClean="0"/>
            </a:br>
            <a:r>
              <a:rPr lang="en-US" dirty="0" smtClean="0"/>
              <a:t>(banks hold a fraction of deposits as reserves, use the rest to make loans)</a:t>
            </a:r>
          </a:p>
          <a:p>
            <a:r>
              <a:rPr lang="en-US" dirty="0" smtClean="0"/>
              <a:t>In each scenario, we assume </a:t>
            </a:r>
            <a:r>
              <a:rPr lang="en-US" b="1" i="1" dirty="0" smtClean="0"/>
              <a:t>C</a:t>
            </a:r>
            <a:r>
              <a:rPr lang="en-US" dirty="0" smtClean="0"/>
              <a:t> = $1,000. </a:t>
            </a:r>
          </a:p>
        </p:txBody>
      </p:sp>
    </p:spTree>
    <p:extLst>
      <p:ext uri="{BB962C8B-B14F-4D97-AF65-F5344CB8AC3E}">
        <p14:creationId xmlns:p14="http://schemas.microsoft.com/office/powerpoint/2010/main" val="9325438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z="2700" dirty="0" smtClean="0"/>
              <a:t>SCENARIO 1:  </a:t>
            </a:r>
            <a:br>
              <a:rPr lang="en-US" sz="2700" dirty="0" smtClean="0"/>
            </a:br>
            <a:r>
              <a:rPr lang="en-US" sz="3100" dirty="0" smtClean="0"/>
              <a:t>No </a:t>
            </a:r>
            <a:r>
              <a:rPr lang="en-US" sz="3100" dirty="0" smtClean="0"/>
              <a:t>banks</a:t>
            </a:r>
            <a:endParaRPr lang="en-US" sz="3100" dirty="0" smtClean="0"/>
          </a:p>
        </p:txBody>
      </p:sp>
      <p:sp>
        <p:nvSpPr>
          <p:cNvPr id="32771" name="Rectangle 3"/>
          <p:cNvSpPr>
            <a:spLocks noGrp="1" noChangeArrowheads="1"/>
          </p:cNvSpPr>
          <p:nvPr>
            <p:ph type="body" idx="4294967295"/>
          </p:nvPr>
        </p:nvSpPr>
        <p:spPr>
          <a:xfrm>
            <a:off x="633413" y="1712913"/>
            <a:ext cx="7148512" cy="1262062"/>
          </a:xfrm>
        </p:spPr>
        <p:txBody>
          <a:bodyPr/>
          <a:lstStyle/>
          <a:p>
            <a:pPr marL="630238" indent="-630238">
              <a:buFont typeface="Wingdings" pitchFamily="2" charset="2"/>
              <a:buNone/>
            </a:pPr>
            <a:r>
              <a:rPr lang="en-US" dirty="0" smtClean="0"/>
              <a:t>With no banks, </a:t>
            </a:r>
            <a:br>
              <a:rPr lang="en-US" dirty="0" smtClean="0"/>
            </a:br>
            <a:r>
              <a:rPr lang="en-US" b="1" i="1" dirty="0" smtClean="0"/>
              <a:t>D</a:t>
            </a:r>
            <a:r>
              <a:rPr lang="en-US" dirty="0" smtClean="0"/>
              <a:t> = 0  and  </a:t>
            </a:r>
            <a:r>
              <a:rPr lang="en-US" b="1" i="1" dirty="0" smtClean="0"/>
              <a:t>M</a:t>
            </a:r>
            <a:r>
              <a:rPr lang="en-US" dirty="0" smtClean="0"/>
              <a:t> = </a:t>
            </a:r>
            <a:r>
              <a:rPr lang="en-US" b="1" i="1" dirty="0" smtClean="0"/>
              <a:t>C</a:t>
            </a:r>
            <a:r>
              <a:rPr lang="en-US" dirty="0" smtClean="0"/>
              <a:t> = $1,000.</a:t>
            </a:r>
          </a:p>
        </p:txBody>
      </p:sp>
    </p:spTree>
    <p:extLst>
      <p:ext uri="{BB962C8B-B14F-4D97-AF65-F5344CB8AC3E}">
        <p14:creationId xmlns:p14="http://schemas.microsoft.com/office/powerpoint/2010/main" val="51231586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7"/>
          <p:cNvSpPr>
            <a:spLocks noGrp="1" noChangeArrowheads="1"/>
          </p:cNvSpPr>
          <p:nvPr>
            <p:ph type="title"/>
          </p:nvPr>
        </p:nvSpPr>
        <p:spPr/>
        <p:txBody>
          <a:bodyPr/>
          <a:lstStyle/>
          <a:p>
            <a:r>
              <a:rPr lang="en-US" sz="2700" dirty="0" smtClean="0"/>
              <a:t>SCENARIO 2: </a:t>
            </a:r>
            <a:br>
              <a:rPr lang="en-US" sz="2700" dirty="0" smtClean="0"/>
            </a:br>
            <a:r>
              <a:rPr lang="en-US" sz="3100" dirty="0" smtClean="0"/>
              <a:t>100</a:t>
            </a:r>
            <a:r>
              <a:rPr lang="en-US" sz="3100" dirty="0" smtClean="0"/>
              <a:t>-percent-reserve banking</a:t>
            </a:r>
            <a:endParaRPr lang="en-US" sz="3100" dirty="0" smtClean="0"/>
          </a:p>
        </p:txBody>
      </p:sp>
      <p:sp>
        <p:nvSpPr>
          <p:cNvPr id="38915" name="Rectangle 3"/>
          <p:cNvSpPr>
            <a:spLocks noGrp="1" noChangeArrowheads="1"/>
          </p:cNvSpPr>
          <p:nvPr>
            <p:ph type="body" idx="4294967295"/>
          </p:nvPr>
        </p:nvSpPr>
        <p:spPr>
          <a:xfrm>
            <a:off x="5637213" y="2517775"/>
            <a:ext cx="3124200" cy="3556000"/>
          </a:xfrm>
        </p:spPr>
        <p:txBody>
          <a:bodyPr/>
          <a:lstStyle/>
          <a:p>
            <a:pPr>
              <a:spcBef>
                <a:spcPct val="50000"/>
              </a:spcBef>
            </a:pPr>
            <a:r>
              <a:rPr lang="en-US" sz="2500" dirty="0" smtClean="0"/>
              <a:t>After the deposit: </a:t>
            </a:r>
            <a:br>
              <a:rPr lang="en-US" sz="2500" dirty="0" smtClean="0"/>
            </a:br>
            <a:r>
              <a:rPr lang="en-US" sz="2500" dirty="0" smtClean="0"/>
              <a:t> </a:t>
            </a:r>
            <a:r>
              <a:rPr lang="en-US" sz="2500" b="1" i="1" dirty="0" smtClean="0"/>
              <a:t>C</a:t>
            </a:r>
            <a:r>
              <a:rPr lang="en-US" sz="2500" dirty="0" smtClean="0"/>
              <a:t> = $0, </a:t>
            </a:r>
            <a:br>
              <a:rPr lang="en-US" sz="2500" dirty="0" smtClean="0"/>
            </a:br>
            <a:r>
              <a:rPr lang="en-US" sz="2500" dirty="0" smtClean="0"/>
              <a:t> </a:t>
            </a:r>
            <a:r>
              <a:rPr lang="en-US" sz="2500" b="1" i="1" dirty="0" smtClean="0"/>
              <a:t>D</a:t>
            </a:r>
            <a:r>
              <a:rPr lang="en-US" sz="2500" dirty="0" smtClean="0"/>
              <a:t> = $1,000,  </a:t>
            </a:r>
            <a:br>
              <a:rPr lang="en-US" sz="2500" dirty="0" smtClean="0"/>
            </a:br>
            <a:r>
              <a:rPr lang="en-US" sz="2500" dirty="0" smtClean="0"/>
              <a:t> </a:t>
            </a:r>
            <a:r>
              <a:rPr lang="en-US" sz="2500" b="1" i="1" dirty="0" smtClean="0"/>
              <a:t>M</a:t>
            </a:r>
            <a:r>
              <a:rPr lang="en-US" sz="2500" dirty="0" smtClean="0"/>
              <a:t> = $1,000 </a:t>
            </a:r>
          </a:p>
          <a:p>
            <a:pPr>
              <a:spcBef>
                <a:spcPts val="1200"/>
              </a:spcBef>
            </a:pPr>
            <a:r>
              <a:rPr lang="en-US" sz="2500" i="1" dirty="0" smtClean="0"/>
              <a:t>LESSON:</a:t>
            </a:r>
            <a:br>
              <a:rPr lang="en-US" sz="2500" i="1" dirty="0" smtClean="0"/>
            </a:br>
            <a:r>
              <a:rPr lang="en-US" sz="2500" dirty="0" smtClean="0"/>
              <a:t>100%-reserve banking has no impact on size of money supply. </a:t>
            </a:r>
          </a:p>
        </p:txBody>
      </p:sp>
      <p:grpSp>
        <p:nvGrpSpPr>
          <p:cNvPr id="2" name="Group 4"/>
          <p:cNvGrpSpPr>
            <a:grpSpLocks/>
          </p:cNvGrpSpPr>
          <p:nvPr/>
        </p:nvGrpSpPr>
        <p:grpSpPr bwMode="auto">
          <a:xfrm>
            <a:off x="228600" y="3062288"/>
            <a:ext cx="5181600" cy="3048000"/>
            <a:chOff x="144" y="1824"/>
            <a:chExt cx="3264" cy="1920"/>
          </a:xfrm>
        </p:grpSpPr>
        <p:grpSp>
          <p:nvGrpSpPr>
            <p:cNvPr id="30728" name="Group 5"/>
            <p:cNvGrpSpPr>
              <a:grpSpLocks/>
            </p:cNvGrpSpPr>
            <p:nvPr/>
          </p:nvGrpSpPr>
          <p:grpSpPr bwMode="auto">
            <a:xfrm>
              <a:off x="144" y="1824"/>
              <a:ext cx="3264" cy="1920"/>
              <a:chOff x="144" y="1824"/>
              <a:chExt cx="3264" cy="1920"/>
            </a:xfrm>
          </p:grpSpPr>
          <p:sp>
            <p:nvSpPr>
              <p:cNvPr id="30731"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0732" name="Group 7"/>
              <p:cNvGrpSpPr>
                <a:grpSpLocks/>
              </p:cNvGrpSpPr>
              <p:nvPr/>
            </p:nvGrpSpPr>
            <p:grpSpPr bwMode="auto">
              <a:xfrm>
                <a:off x="240" y="1968"/>
                <a:ext cx="3072" cy="1728"/>
                <a:chOff x="240" y="1968"/>
                <a:chExt cx="3072" cy="1728"/>
              </a:xfrm>
            </p:grpSpPr>
            <p:grpSp>
              <p:nvGrpSpPr>
                <p:cNvPr id="30733" name="Group 8"/>
                <p:cNvGrpSpPr>
                  <a:grpSpLocks/>
                </p:cNvGrpSpPr>
                <p:nvPr/>
              </p:nvGrpSpPr>
              <p:grpSpPr bwMode="auto">
                <a:xfrm>
                  <a:off x="240" y="2383"/>
                  <a:ext cx="3072" cy="1313"/>
                  <a:chOff x="240" y="2383"/>
                  <a:chExt cx="3072" cy="1313"/>
                </a:xfrm>
              </p:grpSpPr>
              <p:sp>
                <p:nvSpPr>
                  <p:cNvPr id="30735"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34"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FIRSTBANK’S </a:t>
                  </a:r>
                  <a:br>
                    <a:rPr lang="en-US" sz="2800" b="1">
                      <a:latin typeface="Times New Roman" pitchFamily="18" charset="0"/>
                    </a:rPr>
                  </a:br>
                  <a:r>
                    <a:rPr lang="en-US" sz="2800" b="1">
                      <a:latin typeface="Times New Roman" pitchFamily="18" charset="0"/>
                    </a:rPr>
                    <a:t>balance sheet</a:t>
                  </a:r>
                </a:p>
              </p:txBody>
            </p:sp>
          </p:grpSp>
        </p:grpSp>
        <p:sp>
          <p:nvSpPr>
            <p:cNvPr id="30729"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0730"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38926" name="Text Box 14"/>
          <p:cNvSpPr txBox="1">
            <a:spLocks noChangeArrowheads="1"/>
          </p:cNvSpPr>
          <p:nvPr/>
        </p:nvSpPr>
        <p:spPr bwMode="auto">
          <a:xfrm>
            <a:off x="434975" y="4433888"/>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reserves $</a:t>
            </a:r>
            <a:r>
              <a:rPr lang="en-US" sz="2800" dirty="0">
                <a:latin typeface="Times New Roman" pitchFamily="18" charset="0"/>
              </a:rPr>
              <a:t>1,000</a:t>
            </a:r>
          </a:p>
        </p:txBody>
      </p:sp>
      <p:sp>
        <p:nvSpPr>
          <p:cNvPr id="38927" name="Text Box 15"/>
          <p:cNvSpPr txBox="1">
            <a:spLocks noChangeArrowheads="1"/>
          </p:cNvSpPr>
          <p:nvPr/>
        </p:nvSpPr>
        <p:spPr bwMode="auto">
          <a:xfrm>
            <a:off x="2971800" y="4433888"/>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deposits $</a:t>
            </a:r>
            <a:r>
              <a:rPr lang="en-US" sz="2800" dirty="0">
                <a:latin typeface="Times New Roman" pitchFamily="18" charset="0"/>
              </a:rPr>
              <a:t>1,000</a:t>
            </a:r>
          </a:p>
        </p:txBody>
      </p:sp>
      <p:sp>
        <p:nvSpPr>
          <p:cNvPr id="38928" name="Rectangle 16"/>
          <p:cNvSpPr>
            <a:spLocks noChangeArrowheads="1"/>
          </p:cNvSpPr>
          <p:nvPr/>
        </p:nvSpPr>
        <p:spPr bwMode="auto">
          <a:xfrm>
            <a:off x="469900" y="1376363"/>
            <a:ext cx="812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0000"/>
              </a:spcBef>
              <a:buClr>
                <a:srgbClr val="CC6600"/>
              </a:buClr>
              <a:buSzPct val="120000"/>
              <a:buFont typeface="Wingdings" pitchFamily="2" charset="2"/>
              <a:buChar char="§"/>
            </a:pPr>
            <a:r>
              <a:rPr lang="en-US" sz="2500" dirty="0" smtClean="0"/>
              <a:t>Initially </a:t>
            </a:r>
            <a:r>
              <a:rPr lang="en-US" sz="2500" b="1" i="1" dirty="0" smtClean="0"/>
              <a:t>C</a:t>
            </a:r>
            <a:r>
              <a:rPr lang="en-US" sz="2500" dirty="0" smtClean="0"/>
              <a:t> </a:t>
            </a:r>
            <a:r>
              <a:rPr lang="en-US" sz="2500" dirty="0"/>
              <a:t>= $1000</a:t>
            </a:r>
            <a:r>
              <a:rPr lang="en-US" sz="2500" dirty="0" smtClean="0"/>
              <a:t>, </a:t>
            </a:r>
            <a:r>
              <a:rPr lang="en-US" sz="2500" b="1" i="1" dirty="0" smtClean="0"/>
              <a:t>D</a:t>
            </a:r>
            <a:r>
              <a:rPr lang="en-US" sz="2500" dirty="0" smtClean="0"/>
              <a:t> </a:t>
            </a:r>
            <a:r>
              <a:rPr lang="en-US" sz="2500" dirty="0"/>
              <a:t>= $0</a:t>
            </a:r>
            <a:r>
              <a:rPr lang="en-US" sz="2500" dirty="0" smtClean="0"/>
              <a:t>, </a:t>
            </a:r>
            <a:r>
              <a:rPr lang="en-US" sz="2500" b="1" i="1" dirty="0" smtClean="0"/>
              <a:t>M</a:t>
            </a:r>
            <a:r>
              <a:rPr lang="en-US" sz="2500" dirty="0" smtClean="0"/>
              <a:t> </a:t>
            </a:r>
            <a:r>
              <a:rPr lang="en-US" sz="2500" dirty="0"/>
              <a:t>= $1,000. </a:t>
            </a:r>
          </a:p>
          <a:p>
            <a:pPr marL="342900" indent="-342900">
              <a:lnSpc>
                <a:spcPct val="105000"/>
              </a:lnSpc>
              <a:spcBef>
                <a:spcPct val="40000"/>
              </a:spcBef>
              <a:buClr>
                <a:srgbClr val="CC6600"/>
              </a:buClr>
              <a:buSzPct val="120000"/>
              <a:buFont typeface="Wingdings" pitchFamily="2" charset="2"/>
              <a:buChar char="§"/>
            </a:pPr>
            <a:r>
              <a:rPr lang="en-US" sz="2500" dirty="0"/>
              <a:t>Now suppose households deposit the $1,000 at “</a:t>
            </a:r>
            <a:r>
              <a:rPr lang="en-US" sz="2500" dirty="0" err="1"/>
              <a:t>Firstbank</a:t>
            </a:r>
            <a:r>
              <a:rPr lang="en-US" sz="2500" dirty="0"/>
              <a:t>.”</a:t>
            </a:r>
          </a:p>
        </p:txBody>
      </p:sp>
    </p:spTree>
    <p:extLst>
      <p:ext uri="{BB962C8B-B14F-4D97-AF65-F5344CB8AC3E}">
        <p14:creationId xmlns:p14="http://schemas.microsoft.com/office/powerpoint/2010/main" val="9619392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28">
                                            <p:txEl>
                                              <p:pRg st="0" end="0"/>
                                            </p:txEl>
                                          </p:spTgt>
                                        </p:tgtEl>
                                        <p:attrNameLst>
                                          <p:attrName>style.visibility</p:attrName>
                                        </p:attrNameLst>
                                      </p:cBhvr>
                                      <p:to>
                                        <p:strVal val="visible"/>
                                      </p:to>
                                    </p:set>
                                    <p:animEffect transition="in" filter="wipe(left)">
                                      <p:cBhvr>
                                        <p:cTn id="7" dur="500"/>
                                        <p:tgtEl>
                                          <p:spTgt spid="389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28">
                                            <p:txEl>
                                              <p:pRg st="1" end="1"/>
                                            </p:txEl>
                                          </p:spTgt>
                                        </p:tgtEl>
                                        <p:attrNameLst>
                                          <p:attrName>style.visibility</p:attrName>
                                        </p:attrNameLst>
                                      </p:cBhvr>
                                      <p:to>
                                        <p:strVal val="visible"/>
                                      </p:to>
                                    </p:set>
                                    <p:animEffect transition="in" filter="wipe(left)">
                                      <p:cBhvr>
                                        <p:cTn id="12" dur="500"/>
                                        <p:tgtEl>
                                          <p:spTgt spid="389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27"/>
                                        </p:tgtEl>
                                        <p:attrNameLst>
                                          <p:attrName>style.visibility</p:attrName>
                                        </p:attrNameLst>
                                      </p:cBhvr>
                                      <p:to>
                                        <p:strVal val="visible"/>
                                      </p:to>
                                    </p:set>
                                    <p:animEffect transition="in" filter="fade">
                                      <p:cBhvr>
                                        <p:cTn id="22" dur="500"/>
                                        <p:tgtEl>
                                          <p:spTgt spid="389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26"/>
                                        </p:tgtEl>
                                        <p:attrNameLst>
                                          <p:attrName>style.visibility</p:attrName>
                                        </p:attrNameLst>
                                      </p:cBhvr>
                                      <p:to>
                                        <p:strVal val="visible"/>
                                      </p:to>
                                    </p:set>
                                    <p:animEffect transition="in" filter="fade">
                                      <p:cBhvr>
                                        <p:cTn id="27" dur="500"/>
                                        <p:tgtEl>
                                          <p:spTgt spid="38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915">
                                            <p:txEl>
                                              <p:pRg st="0" end="0"/>
                                            </p:txEl>
                                          </p:spTgt>
                                        </p:tgtEl>
                                        <p:attrNameLst>
                                          <p:attrName>style.visibility</p:attrName>
                                        </p:attrNameLst>
                                      </p:cBhvr>
                                      <p:to>
                                        <p:strVal val="visible"/>
                                      </p:to>
                                    </p:set>
                                    <p:animEffect transition="in" filter="wipe(left)">
                                      <p:cBhvr>
                                        <p:cTn id="32" dur="500"/>
                                        <p:tgtEl>
                                          <p:spTgt spid="3891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915">
                                            <p:txEl>
                                              <p:pRg st="1" end="1"/>
                                            </p:txEl>
                                          </p:spTgt>
                                        </p:tgtEl>
                                        <p:attrNameLst>
                                          <p:attrName>style.visibility</p:attrName>
                                        </p:attrNameLst>
                                      </p:cBhvr>
                                      <p:to>
                                        <p:strVal val="visible"/>
                                      </p:to>
                                    </p:set>
                                    <p:animEffect transition="in" filter="wipe(left)">
                                      <p:cBhvr>
                                        <p:cTn id="37"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3" autoUpdateAnimBg="0"/>
      <p:bldP spid="38926" grpId="0" autoUpdateAnimBg="0"/>
      <p:bldP spid="38927" grpId="0" autoUpdateAnimBg="0"/>
      <p:bldP spid="3892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746" name="Group 4"/>
          <p:cNvGrpSpPr>
            <a:grpSpLocks/>
          </p:cNvGrpSpPr>
          <p:nvPr/>
        </p:nvGrpSpPr>
        <p:grpSpPr bwMode="auto">
          <a:xfrm>
            <a:off x="228600" y="3062288"/>
            <a:ext cx="5181600" cy="3048000"/>
            <a:chOff x="144" y="1824"/>
            <a:chExt cx="3264" cy="1920"/>
          </a:xfrm>
        </p:grpSpPr>
        <p:grpSp>
          <p:nvGrpSpPr>
            <p:cNvPr id="31754" name="Group 5"/>
            <p:cNvGrpSpPr>
              <a:grpSpLocks/>
            </p:cNvGrpSpPr>
            <p:nvPr/>
          </p:nvGrpSpPr>
          <p:grpSpPr bwMode="auto">
            <a:xfrm>
              <a:off x="144" y="1824"/>
              <a:ext cx="3264" cy="1920"/>
              <a:chOff x="144" y="1824"/>
              <a:chExt cx="3264" cy="1920"/>
            </a:xfrm>
          </p:grpSpPr>
          <p:sp>
            <p:nvSpPr>
              <p:cNvPr id="31757"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1758" name="Group 7"/>
              <p:cNvGrpSpPr>
                <a:grpSpLocks/>
              </p:cNvGrpSpPr>
              <p:nvPr/>
            </p:nvGrpSpPr>
            <p:grpSpPr bwMode="auto">
              <a:xfrm>
                <a:off x="240" y="1968"/>
                <a:ext cx="3072" cy="1728"/>
                <a:chOff x="240" y="1968"/>
                <a:chExt cx="3072" cy="1728"/>
              </a:xfrm>
            </p:grpSpPr>
            <p:grpSp>
              <p:nvGrpSpPr>
                <p:cNvPr id="31759" name="Group 8"/>
                <p:cNvGrpSpPr>
                  <a:grpSpLocks/>
                </p:cNvGrpSpPr>
                <p:nvPr/>
              </p:nvGrpSpPr>
              <p:grpSpPr bwMode="auto">
                <a:xfrm>
                  <a:off x="240" y="2383"/>
                  <a:ext cx="3072" cy="1313"/>
                  <a:chOff x="240" y="2383"/>
                  <a:chExt cx="3072" cy="1313"/>
                </a:xfrm>
              </p:grpSpPr>
              <p:sp>
                <p:nvSpPr>
                  <p:cNvPr id="31761"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0"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FIRSTBANK’S </a:t>
                  </a:r>
                  <a:br>
                    <a:rPr lang="en-US" sz="2800" b="1">
                      <a:latin typeface="Times New Roman" pitchFamily="18" charset="0"/>
                    </a:rPr>
                  </a:br>
                  <a:r>
                    <a:rPr lang="en-US" sz="2800" b="1">
                      <a:latin typeface="Times New Roman" pitchFamily="18" charset="0"/>
                    </a:rPr>
                    <a:t>balance sheet</a:t>
                  </a:r>
                </a:p>
              </p:txBody>
            </p:sp>
          </p:grpSp>
        </p:grpSp>
        <p:sp>
          <p:nvSpPr>
            <p:cNvPr id="31755"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1756"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31747" name="Text Box 16"/>
          <p:cNvSpPr txBox="1">
            <a:spLocks noChangeArrowheads="1"/>
          </p:cNvSpPr>
          <p:nvPr/>
        </p:nvSpPr>
        <p:spPr bwMode="auto">
          <a:xfrm>
            <a:off x="434975" y="4433888"/>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reserves $</a:t>
            </a:r>
            <a:r>
              <a:rPr lang="en-US" sz="2800" dirty="0">
                <a:latin typeface="Times New Roman" pitchFamily="18" charset="0"/>
              </a:rPr>
              <a:t>1,000</a:t>
            </a:r>
          </a:p>
        </p:txBody>
      </p:sp>
      <p:sp>
        <p:nvSpPr>
          <p:cNvPr id="40977" name="Text Box 17"/>
          <p:cNvSpPr txBox="1">
            <a:spLocks noChangeArrowheads="1"/>
          </p:cNvSpPr>
          <p:nvPr/>
        </p:nvSpPr>
        <p:spPr bwMode="auto">
          <a:xfrm>
            <a:off x="448623" y="4498975"/>
            <a:ext cx="22987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sz="2800" dirty="0" smtClean="0">
                <a:solidFill>
                  <a:srgbClr val="FF0000"/>
                </a:solidFill>
                <a:latin typeface="Times New Roman" pitchFamily="18" charset="0"/>
              </a:rPr>
              <a:t>reserves  $</a:t>
            </a:r>
            <a:r>
              <a:rPr lang="en-US" sz="2800" dirty="0">
                <a:solidFill>
                  <a:srgbClr val="FF0000"/>
                </a:solidFill>
                <a:latin typeface="Times New Roman" pitchFamily="18" charset="0"/>
              </a:rPr>
              <a:t>200</a:t>
            </a:r>
          </a:p>
          <a:p>
            <a:pPr eaLnBrk="1" hangingPunct="1">
              <a:spcBef>
                <a:spcPct val="20000"/>
              </a:spcBef>
            </a:pPr>
            <a:r>
              <a:rPr lang="en-US" sz="2800" dirty="0" smtClean="0">
                <a:solidFill>
                  <a:srgbClr val="FF0000"/>
                </a:solidFill>
                <a:latin typeface="Times New Roman" pitchFamily="18" charset="0"/>
              </a:rPr>
              <a:t>loans    $</a:t>
            </a:r>
            <a:r>
              <a:rPr lang="en-US" sz="2800" dirty="0">
                <a:solidFill>
                  <a:srgbClr val="FF0000"/>
                </a:solidFill>
                <a:latin typeface="Times New Roman" pitchFamily="18" charset="0"/>
              </a:rPr>
              <a:t>800</a:t>
            </a:r>
          </a:p>
        </p:txBody>
      </p:sp>
      <p:sp>
        <p:nvSpPr>
          <p:cNvPr id="31749" name="Rectangle 18"/>
          <p:cNvSpPr>
            <a:spLocks noGrp="1" noChangeArrowheads="1"/>
          </p:cNvSpPr>
          <p:nvPr>
            <p:ph type="title"/>
          </p:nvPr>
        </p:nvSpPr>
        <p:spPr/>
        <p:txBody>
          <a:bodyPr/>
          <a:lstStyle/>
          <a:p>
            <a:r>
              <a:rPr lang="en-US" sz="2700" dirty="0" smtClean="0"/>
              <a:t>SCENARIO 3: </a:t>
            </a:r>
            <a:br>
              <a:rPr lang="en-US" sz="2700" dirty="0" smtClean="0"/>
            </a:br>
            <a:r>
              <a:rPr lang="en-US" sz="3100" dirty="0" smtClean="0"/>
              <a:t>Fractional</a:t>
            </a:r>
            <a:r>
              <a:rPr lang="en-US" sz="3100" dirty="0" smtClean="0"/>
              <a:t>-reserve banking</a:t>
            </a:r>
            <a:endParaRPr lang="en-US" sz="3100" dirty="0" smtClean="0"/>
          </a:p>
        </p:txBody>
      </p:sp>
      <p:sp>
        <p:nvSpPr>
          <p:cNvPr id="40963" name="Rectangle 3"/>
          <p:cNvSpPr>
            <a:spLocks noGrp="1" noChangeArrowheads="1"/>
          </p:cNvSpPr>
          <p:nvPr>
            <p:ph type="body" idx="4294967295"/>
          </p:nvPr>
        </p:nvSpPr>
        <p:spPr>
          <a:xfrm>
            <a:off x="5699125" y="2933700"/>
            <a:ext cx="3200400" cy="3230563"/>
          </a:xfrm>
        </p:spPr>
        <p:txBody>
          <a:bodyPr/>
          <a:lstStyle/>
          <a:p>
            <a:pPr marL="0" indent="0">
              <a:spcBef>
                <a:spcPct val="20000"/>
              </a:spcBef>
              <a:buFont typeface="Wingdings" pitchFamily="2" charset="2"/>
              <a:buNone/>
            </a:pPr>
            <a:r>
              <a:rPr lang="en-US" sz="2500" smtClean="0"/>
              <a:t>The money supply now equals $1,800:</a:t>
            </a:r>
          </a:p>
          <a:p>
            <a:pPr marL="339725" lvl="1" indent="-225425"/>
            <a:r>
              <a:rPr lang="en-US" sz="2500" smtClean="0"/>
              <a:t>Depositor has $1,000 in </a:t>
            </a:r>
            <a:br>
              <a:rPr lang="en-US" sz="2500" smtClean="0"/>
            </a:br>
            <a:r>
              <a:rPr lang="en-US" sz="2500" smtClean="0"/>
              <a:t>demand deposits.</a:t>
            </a:r>
          </a:p>
          <a:p>
            <a:pPr marL="339725" lvl="1" indent="-225425"/>
            <a:r>
              <a:rPr lang="en-US" sz="2500" smtClean="0"/>
              <a:t>Borrower holds $800 in currency.</a:t>
            </a:r>
          </a:p>
        </p:txBody>
      </p:sp>
      <p:sp>
        <p:nvSpPr>
          <p:cNvPr id="31751" name="Text Box 14"/>
          <p:cNvSpPr txBox="1">
            <a:spLocks noChangeArrowheads="1"/>
          </p:cNvSpPr>
          <p:nvPr/>
        </p:nvSpPr>
        <p:spPr bwMode="auto">
          <a:xfrm>
            <a:off x="2971800" y="4433888"/>
            <a:ext cx="2362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deposits $</a:t>
            </a:r>
            <a:r>
              <a:rPr lang="en-US" sz="2800" dirty="0">
                <a:latin typeface="Times New Roman" pitchFamily="18" charset="0"/>
              </a:rPr>
              <a:t>1,000</a:t>
            </a:r>
          </a:p>
        </p:txBody>
      </p:sp>
      <p:sp>
        <p:nvSpPr>
          <p:cNvPr id="40975" name="Rectangle 15"/>
          <p:cNvSpPr>
            <a:spLocks noChangeArrowheads="1"/>
          </p:cNvSpPr>
          <p:nvPr/>
        </p:nvSpPr>
        <p:spPr bwMode="auto">
          <a:xfrm>
            <a:off x="514350" y="1384300"/>
            <a:ext cx="7543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a:t>Suppose banks hold 20% of deposits in reserve, making loans with the rest.</a:t>
            </a:r>
          </a:p>
          <a:p>
            <a:pPr marL="342900" indent="-342900">
              <a:lnSpc>
                <a:spcPct val="105000"/>
              </a:lnSpc>
              <a:spcBef>
                <a:spcPct val="30000"/>
              </a:spcBef>
              <a:buClr>
                <a:srgbClr val="CC6600"/>
              </a:buClr>
              <a:buSzPct val="120000"/>
              <a:buFont typeface="Wingdings" pitchFamily="2" charset="2"/>
              <a:buChar char="§"/>
            </a:pPr>
            <a:r>
              <a:rPr lang="en-US" sz="2500" dirty="0" err="1"/>
              <a:t>Firstbank</a:t>
            </a:r>
            <a:r>
              <a:rPr lang="en-US" sz="2500" dirty="0"/>
              <a:t> will make $800 in loans</a:t>
            </a:r>
            <a:r>
              <a:rPr lang="en-US" sz="2500" dirty="0" smtClean="0"/>
              <a:t>. </a:t>
            </a:r>
            <a:endParaRPr lang="en-US" sz="2500" dirty="0"/>
          </a:p>
        </p:txBody>
      </p:sp>
      <p:sp>
        <p:nvSpPr>
          <p:cNvPr id="18" name="Rectangle 16"/>
          <p:cNvSpPr>
            <a:spLocks noChangeArrowheads="1"/>
          </p:cNvSpPr>
          <p:nvPr/>
        </p:nvSpPr>
        <p:spPr bwMode="auto">
          <a:xfrm>
            <a:off x="1279525" y="1465263"/>
            <a:ext cx="6858000" cy="1143000"/>
          </a:xfrm>
          <a:prstGeom prst="rect">
            <a:avLst/>
          </a:prstGeom>
          <a:solidFill>
            <a:srgbClr val="FFCC99"/>
          </a:solidFill>
          <a:ln w="38100" cmpd="dbl">
            <a:noFill/>
            <a:miter lim="800000"/>
            <a:headEnd/>
            <a:tailEnd/>
          </a:ln>
          <a:effectLst>
            <a:outerShdw blurRad="50800" dist="38100" dir="2700000" algn="tl" rotWithShape="0">
              <a:prstClr val="black">
                <a:alpha val="40000"/>
              </a:prstClr>
            </a:outerShdw>
          </a:effectLst>
        </p:spPr>
        <p:txBody>
          <a:bodyPr anchor="ctr" anchorCtr="1"/>
          <a:lstStyle/>
          <a:p>
            <a:pPr algn="ctr">
              <a:lnSpc>
                <a:spcPct val="105000"/>
              </a:lnSpc>
              <a:spcBef>
                <a:spcPct val="45000"/>
              </a:spcBef>
              <a:buClr>
                <a:srgbClr val="008080"/>
              </a:buClr>
              <a:buSzPct val="120000"/>
              <a:buFont typeface="Wingdings" pitchFamily="2" charset="2"/>
              <a:buNone/>
              <a:defRPr/>
            </a:pPr>
            <a:r>
              <a:rPr lang="en-US" sz="2700" i="1" dirty="0"/>
              <a:t>LESSON</a:t>
            </a:r>
            <a:r>
              <a:rPr lang="en-US" sz="2700" i="1" dirty="0" smtClean="0"/>
              <a:t>: In </a:t>
            </a:r>
            <a:r>
              <a:rPr lang="en-US" sz="2700" i="1" dirty="0"/>
              <a:t>a fractional-reserve </a:t>
            </a:r>
            <a:br>
              <a:rPr lang="en-US" sz="2700" i="1" dirty="0"/>
            </a:br>
            <a:r>
              <a:rPr lang="en-US" sz="2700" i="1" dirty="0"/>
              <a:t>banking system, </a:t>
            </a:r>
            <a:r>
              <a:rPr lang="en-US" sz="2700" i="1" u="sng" dirty="0"/>
              <a:t>banks create money</a:t>
            </a:r>
            <a:r>
              <a:rPr lang="en-US" sz="2700" i="1" dirty="0"/>
              <a:t>.</a:t>
            </a:r>
          </a:p>
        </p:txBody>
      </p:sp>
    </p:spTree>
    <p:extLst>
      <p:ext uri="{BB962C8B-B14F-4D97-AF65-F5344CB8AC3E}">
        <p14:creationId xmlns:p14="http://schemas.microsoft.com/office/powerpoint/2010/main" val="6032157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5">
                                            <p:txEl>
                                              <p:pRg st="0" end="0"/>
                                            </p:txEl>
                                          </p:spTgt>
                                        </p:tgtEl>
                                        <p:attrNameLst>
                                          <p:attrName>style.visibility</p:attrName>
                                        </p:attrNameLst>
                                      </p:cBhvr>
                                      <p:to>
                                        <p:strVal val="visible"/>
                                      </p:to>
                                    </p:set>
                                    <p:animEffect transition="in" filter="wipe(left)">
                                      <p:cBhvr>
                                        <p:cTn id="7" dur="500"/>
                                        <p:tgtEl>
                                          <p:spTgt spid="409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75">
                                            <p:txEl>
                                              <p:pRg st="1" end="1"/>
                                            </p:txEl>
                                          </p:spTgt>
                                        </p:tgtEl>
                                        <p:attrNameLst>
                                          <p:attrName>style.visibility</p:attrName>
                                        </p:attrNameLst>
                                      </p:cBhvr>
                                      <p:to>
                                        <p:strVal val="visible"/>
                                      </p:to>
                                    </p:set>
                                    <p:animEffect transition="in" filter="wipe(left)">
                                      <p:cBhvr>
                                        <p:cTn id="12" dur="500"/>
                                        <p:tgtEl>
                                          <p:spTgt spid="409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77"/>
                                        </p:tgtEl>
                                        <p:attrNameLst>
                                          <p:attrName>style.visibility</p:attrName>
                                        </p:attrNameLst>
                                      </p:cBhvr>
                                      <p:to>
                                        <p:strVal val="visible"/>
                                      </p:to>
                                    </p:set>
                                    <p:animEffect transition="in" filter="fade">
                                      <p:cBhvr>
                                        <p:cTn id="17" dur="500"/>
                                        <p:tgtEl>
                                          <p:spTgt spid="40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0" end="0"/>
                                            </p:txEl>
                                          </p:spTgt>
                                        </p:tgtEl>
                                        <p:attrNameLst>
                                          <p:attrName>style.visibility</p:attrName>
                                        </p:attrNameLst>
                                      </p:cBhvr>
                                      <p:to>
                                        <p:strVal val="visible"/>
                                      </p:to>
                                    </p:set>
                                    <p:animEffect transition="in" filter="wipe(left)">
                                      <p:cBhvr>
                                        <p:cTn id="22" dur="500"/>
                                        <p:tgtEl>
                                          <p:spTgt spid="4096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1" end="1"/>
                                            </p:txEl>
                                          </p:spTgt>
                                        </p:tgtEl>
                                        <p:attrNameLst>
                                          <p:attrName>style.visibility</p:attrName>
                                        </p:attrNameLst>
                                      </p:cBhvr>
                                      <p:to>
                                        <p:strVal val="visible"/>
                                      </p:to>
                                    </p:set>
                                    <p:animEffect transition="in" filter="wipe(left)">
                                      <p:cBhvr>
                                        <p:cTn id="27" dur="500"/>
                                        <p:tgtEl>
                                          <p:spTgt spid="40963">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3">
                                            <p:txEl>
                                              <p:pRg st="2" end="2"/>
                                            </p:txEl>
                                          </p:spTgt>
                                        </p:tgtEl>
                                        <p:attrNameLst>
                                          <p:attrName>style.visibility</p:attrName>
                                        </p:attrNameLst>
                                      </p:cBhvr>
                                      <p:to>
                                        <p:strVal val="visible"/>
                                      </p:to>
                                    </p:set>
                                    <p:animEffect transition="in" filter="wipe(left)">
                                      <p:cBhvr>
                                        <p:cTn id="32" dur="500"/>
                                        <p:tgtEl>
                                          <p:spTgt spid="40963">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xit" presetSubtype="0" fill="hold" nodeType="withEffect">
                                  <p:stCondLst>
                                    <p:cond delay="0"/>
                                  </p:stCondLst>
                                  <p:childTnLst>
                                    <p:animEffect transition="out" filter="fade">
                                      <p:cBhvr>
                                        <p:cTn id="39" dur="250"/>
                                        <p:tgtEl>
                                          <p:spTgt spid="40975">
                                            <p:txEl>
                                              <p:pRg st="0" end="0"/>
                                            </p:txEl>
                                          </p:spTgt>
                                        </p:tgtEl>
                                      </p:cBhvr>
                                    </p:animEffect>
                                    <p:set>
                                      <p:cBhvr>
                                        <p:cTn id="40" dur="1" fill="hold">
                                          <p:stCondLst>
                                            <p:cond delay="249"/>
                                          </p:stCondLst>
                                        </p:cTn>
                                        <p:tgtEl>
                                          <p:spTgt spid="40975">
                                            <p:txEl>
                                              <p:pRg st="0" end="0"/>
                                            </p:txEl>
                                          </p:spTgt>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50"/>
                                        <p:tgtEl>
                                          <p:spTgt spid="40975">
                                            <p:txEl>
                                              <p:pRg st="1" end="1"/>
                                            </p:txEl>
                                          </p:spTgt>
                                        </p:tgtEl>
                                      </p:cBhvr>
                                    </p:animEffect>
                                    <p:set>
                                      <p:cBhvr>
                                        <p:cTn id="43" dur="1" fill="hold">
                                          <p:stCondLst>
                                            <p:cond delay="249"/>
                                          </p:stCondLst>
                                        </p:cTn>
                                        <p:tgtEl>
                                          <p:spTgt spid="40975">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7" grpId="0" animBg="1" autoUpdateAnimBg="0"/>
      <p:bldP spid="40963" grpId="0" build="p" bldLvl="3" autoUpdateAnimBg="0"/>
      <p:bldP spid="40975" grpId="0" build="p" autoUpdateAnimBg="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28600" y="3062288"/>
            <a:ext cx="5181600" cy="3048000"/>
            <a:chOff x="144" y="1824"/>
            <a:chExt cx="3264" cy="1920"/>
          </a:xfrm>
        </p:grpSpPr>
        <p:grpSp>
          <p:nvGrpSpPr>
            <p:cNvPr id="32777" name="Group 5"/>
            <p:cNvGrpSpPr>
              <a:grpSpLocks/>
            </p:cNvGrpSpPr>
            <p:nvPr/>
          </p:nvGrpSpPr>
          <p:grpSpPr bwMode="auto">
            <a:xfrm>
              <a:off x="144" y="1824"/>
              <a:ext cx="3264" cy="1920"/>
              <a:chOff x="144" y="1824"/>
              <a:chExt cx="3264" cy="1920"/>
            </a:xfrm>
          </p:grpSpPr>
          <p:sp>
            <p:nvSpPr>
              <p:cNvPr id="32780"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2781" name="Group 7"/>
              <p:cNvGrpSpPr>
                <a:grpSpLocks/>
              </p:cNvGrpSpPr>
              <p:nvPr/>
            </p:nvGrpSpPr>
            <p:grpSpPr bwMode="auto">
              <a:xfrm>
                <a:off x="240" y="1968"/>
                <a:ext cx="3072" cy="1728"/>
                <a:chOff x="240" y="1968"/>
                <a:chExt cx="3072" cy="1728"/>
              </a:xfrm>
            </p:grpSpPr>
            <p:grpSp>
              <p:nvGrpSpPr>
                <p:cNvPr id="32782" name="Group 8"/>
                <p:cNvGrpSpPr>
                  <a:grpSpLocks/>
                </p:cNvGrpSpPr>
                <p:nvPr/>
              </p:nvGrpSpPr>
              <p:grpSpPr bwMode="auto">
                <a:xfrm>
                  <a:off x="240" y="2383"/>
                  <a:ext cx="3072" cy="1313"/>
                  <a:chOff x="240" y="2383"/>
                  <a:chExt cx="3072" cy="1313"/>
                </a:xfrm>
              </p:grpSpPr>
              <p:sp>
                <p:nvSpPr>
                  <p:cNvPr id="32784"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5"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3"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SECONDBANK’S </a:t>
                  </a:r>
                  <a:br>
                    <a:rPr lang="en-US" sz="2800" b="1">
                      <a:latin typeface="Times New Roman" pitchFamily="18" charset="0"/>
                    </a:rPr>
                  </a:br>
                  <a:r>
                    <a:rPr lang="en-US" sz="2800" b="1">
                      <a:latin typeface="Times New Roman" pitchFamily="18" charset="0"/>
                    </a:rPr>
                    <a:t>balance sheet</a:t>
                  </a:r>
                </a:p>
              </p:txBody>
            </p:sp>
          </p:grpSp>
        </p:grpSp>
        <p:sp>
          <p:nvSpPr>
            <p:cNvPr id="32778"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2779"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45070" name="Text Box 14"/>
          <p:cNvSpPr txBox="1">
            <a:spLocks noChangeArrowheads="1"/>
          </p:cNvSpPr>
          <p:nvPr/>
        </p:nvSpPr>
        <p:spPr bwMode="auto">
          <a:xfrm>
            <a:off x="533400" y="4487863"/>
            <a:ext cx="220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reserves </a:t>
            </a:r>
            <a:r>
              <a:rPr lang="en-US" sz="2800" dirty="0">
                <a:latin typeface="Times New Roman" pitchFamily="18" charset="0"/>
              </a:rPr>
              <a:t>	$800</a:t>
            </a:r>
          </a:p>
          <a:p>
            <a:pPr eaLnBrk="1" hangingPunct="1">
              <a:spcBef>
                <a:spcPct val="20000"/>
              </a:spcBef>
            </a:pPr>
            <a:r>
              <a:rPr lang="en-US" sz="2800" dirty="0" smtClean="0">
                <a:latin typeface="Times New Roman" pitchFamily="18" charset="0"/>
              </a:rPr>
              <a:t>loans </a:t>
            </a:r>
            <a:r>
              <a:rPr lang="en-US" sz="2800" dirty="0">
                <a:latin typeface="Times New Roman" pitchFamily="18" charset="0"/>
              </a:rPr>
              <a:t>	$0</a:t>
            </a:r>
          </a:p>
        </p:txBody>
      </p:sp>
      <p:sp>
        <p:nvSpPr>
          <p:cNvPr id="45073" name="Text Box 17"/>
          <p:cNvSpPr txBox="1">
            <a:spLocks noChangeArrowheads="1"/>
          </p:cNvSpPr>
          <p:nvPr/>
        </p:nvSpPr>
        <p:spPr bwMode="auto">
          <a:xfrm>
            <a:off x="533400" y="4487863"/>
            <a:ext cx="2209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smtClean="0">
                <a:solidFill>
                  <a:srgbClr val="FF0000"/>
                </a:solidFill>
                <a:latin typeface="Times New Roman" pitchFamily="18" charset="0"/>
              </a:rPr>
              <a:t>reserves </a:t>
            </a:r>
            <a:r>
              <a:rPr lang="en-US" sz="2800" dirty="0">
                <a:solidFill>
                  <a:srgbClr val="FF0000"/>
                </a:solidFill>
                <a:latin typeface="Times New Roman" pitchFamily="18" charset="0"/>
              </a:rPr>
              <a:t>	$160</a:t>
            </a:r>
          </a:p>
          <a:p>
            <a:pPr eaLnBrk="1" hangingPunct="1">
              <a:spcBef>
                <a:spcPct val="20000"/>
              </a:spcBef>
            </a:pPr>
            <a:r>
              <a:rPr lang="en-US" sz="2800" dirty="0" smtClean="0">
                <a:solidFill>
                  <a:srgbClr val="FF0000"/>
                </a:solidFill>
                <a:latin typeface="Times New Roman" pitchFamily="18" charset="0"/>
              </a:rPr>
              <a:t>loans </a:t>
            </a:r>
            <a:r>
              <a:rPr lang="en-US" sz="2800" dirty="0">
                <a:solidFill>
                  <a:srgbClr val="FF0000"/>
                </a:solidFill>
                <a:latin typeface="Times New Roman" pitchFamily="18" charset="0"/>
              </a:rPr>
              <a:t>	$640</a:t>
            </a:r>
          </a:p>
        </p:txBody>
      </p:sp>
      <p:sp>
        <p:nvSpPr>
          <p:cNvPr id="32773" name="Rectangle 18"/>
          <p:cNvSpPr>
            <a:spLocks noGrp="1" noChangeArrowheads="1"/>
          </p:cNvSpPr>
          <p:nvPr>
            <p:ph type="title"/>
          </p:nvPr>
        </p:nvSpPr>
        <p:spPr/>
        <p:txBody>
          <a:bodyPr/>
          <a:lstStyle/>
          <a:p>
            <a:r>
              <a:rPr lang="en-US" sz="2700" dirty="0" smtClean="0"/>
              <a:t>SCENARIO 3: </a:t>
            </a:r>
            <a:br>
              <a:rPr lang="en-US" sz="2700" dirty="0" smtClean="0"/>
            </a:br>
            <a:r>
              <a:rPr lang="en-US" sz="3100" dirty="0" smtClean="0"/>
              <a:t>Fractional</a:t>
            </a:r>
            <a:r>
              <a:rPr lang="en-US" sz="3100" dirty="0" smtClean="0"/>
              <a:t>-reserve banking</a:t>
            </a:r>
            <a:endParaRPr lang="en-US" sz="3100" dirty="0" smtClean="0"/>
          </a:p>
        </p:txBody>
      </p:sp>
      <p:sp>
        <p:nvSpPr>
          <p:cNvPr id="45059" name="Rectangle 3"/>
          <p:cNvSpPr>
            <a:spLocks noGrp="1" noChangeArrowheads="1"/>
          </p:cNvSpPr>
          <p:nvPr>
            <p:ph type="body" idx="4294967295"/>
          </p:nvPr>
        </p:nvSpPr>
        <p:spPr>
          <a:xfrm>
            <a:off x="5608638" y="3055938"/>
            <a:ext cx="3276600" cy="3208337"/>
          </a:xfrm>
        </p:spPr>
        <p:txBody>
          <a:bodyPr/>
          <a:lstStyle/>
          <a:p>
            <a:pPr>
              <a:spcBef>
                <a:spcPct val="30000"/>
              </a:spcBef>
            </a:pPr>
            <a:r>
              <a:rPr lang="en-US" sz="2500" smtClean="0"/>
              <a:t>Secondbank will loan 80% of this deposit.</a:t>
            </a:r>
          </a:p>
        </p:txBody>
      </p:sp>
      <p:sp>
        <p:nvSpPr>
          <p:cNvPr id="45071" name="Text Box 15"/>
          <p:cNvSpPr txBox="1">
            <a:spLocks noChangeArrowheads="1"/>
          </p:cNvSpPr>
          <p:nvPr/>
        </p:nvSpPr>
        <p:spPr bwMode="auto">
          <a:xfrm>
            <a:off x="3048000" y="4433888"/>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deposits $</a:t>
            </a:r>
            <a:r>
              <a:rPr lang="en-US" sz="2800" dirty="0">
                <a:latin typeface="Times New Roman" pitchFamily="18" charset="0"/>
              </a:rPr>
              <a:t>800</a:t>
            </a:r>
          </a:p>
        </p:txBody>
      </p:sp>
      <p:sp>
        <p:nvSpPr>
          <p:cNvPr id="45072" name="Rectangle 16"/>
          <p:cNvSpPr>
            <a:spLocks noChangeArrowheads="1"/>
          </p:cNvSpPr>
          <p:nvPr/>
        </p:nvSpPr>
        <p:spPr bwMode="auto">
          <a:xfrm>
            <a:off x="476250" y="1398588"/>
            <a:ext cx="7315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a:t>Suppose the borrower deposits the $800 in </a:t>
            </a:r>
            <a:r>
              <a:rPr lang="en-US" sz="2500" dirty="0" err="1"/>
              <a:t>Secondbank</a:t>
            </a:r>
            <a:r>
              <a:rPr lang="en-US" sz="2500" dirty="0" smtClean="0"/>
              <a:t>. </a:t>
            </a:r>
            <a:endParaRPr lang="en-US" sz="2500" dirty="0"/>
          </a:p>
          <a:p>
            <a:pPr marL="342900" indent="-342900">
              <a:lnSpc>
                <a:spcPct val="105000"/>
              </a:lnSpc>
              <a:spcBef>
                <a:spcPct val="45000"/>
              </a:spcBef>
              <a:buClr>
                <a:srgbClr val="CC6600"/>
              </a:buClr>
              <a:buSzPct val="120000"/>
              <a:buFont typeface="Wingdings" pitchFamily="2" charset="2"/>
              <a:buChar char="§"/>
            </a:pPr>
            <a:r>
              <a:rPr lang="en-US" sz="2500" dirty="0"/>
              <a:t>Initially, </a:t>
            </a:r>
            <a:r>
              <a:rPr lang="en-US" sz="2500" dirty="0" err="1"/>
              <a:t>Secondbank’s</a:t>
            </a:r>
            <a:r>
              <a:rPr lang="en-US" sz="2500" dirty="0"/>
              <a:t> balance sheet is:</a:t>
            </a:r>
          </a:p>
        </p:txBody>
      </p:sp>
    </p:spTree>
    <p:extLst>
      <p:ext uri="{BB962C8B-B14F-4D97-AF65-F5344CB8AC3E}">
        <p14:creationId xmlns:p14="http://schemas.microsoft.com/office/powerpoint/2010/main" val="8397516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72">
                                            <p:txEl>
                                              <p:pRg st="0" end="0"/>
                                            </p:txEl>
                                          </p:spTgt>
                                        </p:tgtEl>
                                        <p:attrNameLst>
                                          <p:attrName>style.visibility</p:attrName>
                                        </p:attrNameLst>
                                      </p:cBhvr>
                                      <p:to>
                                        <p:strVal val="visible"/>
                                      </p:to>
                                    </p:set>
                                    <p:animEffect transition="in" filter="wipe(left)">
                                      <p:cBhvr>
                                        <p:cTn id="7" dur="500"/>
                                        <p:tgtEl>
                                          <p:spTgt spid="450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72">
                                            <p:txEl>
                                              <p:pRg st="1" end="1"/>
                                            </p:txEl>
                                          </p:spTgt>
                                        </p:tgtEl>
                                        <p:attrNameLst>
                                          <p:attrName>style.visibility</p:attrName>
                                        </p:attrNameLst>
                                      </p:cBhvr>
                                      <p:to>
                                        <p:strVal val="visible"/>
                                      </p:to>
                                    </p:set>
                                    <p:animEffect transition="in" filter="wipe(left)">
                                      <p:cBhvr>
                                        <p:cTn id="12" dur="500"/>
                                        <p:tgtEl>
                                          <p:spTgt spid="450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71"/>
                                        </p:tgtEl>
                                        <p:attrNameLst>
                                          <p:attrName>style.visibility</p:attrName>
                                        </p:attrNameLst>
                                      </p:cBhvr>
                                      <p:to>
                                        <p:strVal val="visible"/>
                                      </p:to>
                                    </p:set>
                                    <p:animEffect transition="in" filter="fade">
                                      <p:cBhvr>
                                        <p:cTn id="22" dur="500"/>
                                        <p:tgtEl>
                                          <p:spTgt spid="450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5070"/>
                                        </p:tgtEl>
                                        <p:attrNameLst>
                                          <p:attrName>style.visibility</p:attrName>
                                        </p:attrNameLst>
                                      </p:cBhvr>
                                      <p:to>
                                        <p:strVal val="visible"/>
                                      </p:to>
                                    </p:set>
                                    <p:animEffect transition="in" filter="fade">
                                      <p:cBhvr>
                                        <p:cTn id="27" dur="500"/>
                                        <p:tgtEl>
                                          <p:spTgt spid="45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59">
                                            <p:txEl>
                                              <p:pRg st="0" end="0"/>
                                            </p:txEl>
                                          </p:spTgt>
                                        </p:tgtEl>
                                        <p:attrNameLst>
                                          <p:attrName>style.visibility</p:attrName>
                                        </p:attrNameLst>
                                      </p:cBhvr>
                                      <p:to>
                                        <p:strVal val="visible"/>
                                      </p:to>
                                    </p:set>
                                    <p:animEffect transition="in" filter="wipe(left)">
                                      <p:cBhvr>
                                        <p:cTn id="32" dur="500"/>
                                        <p:tgtEl>
                                          <p:spTgt spid="4505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5073"/>
                                        </p:tgtEl>
                                        <p:attrNameLst>
                                          <p:attrName>style.visibility</p:attrName>
                                        </p:attrNameLst>
                                      </p:cBhvr>
                                      <p:to>
                                        <p:strVal val="visible"/>
                                      </p:to>
                                    </p:set>
                                    <p:animEffect transition="in" filter="fade">
                                      <p:cBhvr>
                                        <p:cTn id="37" dur="500"/>
                                        <p:tgtEl>
                                          <p:spTgt spid="45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autoUpdateAnimBg="0"/>
      <p:bldP spid="45073" grpId="0" animBg="1" autoUpdateAnimBg="0"/>
      <p:bldP spid="45059" grpId="0" build="p" bldLvl="3" autoUpdateAnimBg="0"/>
      <p:bldP spid="45071" grpId="0" autoUpdateAnimBg="0"/>
      <p:bldP spid="4507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9"/>
          <p:cNvSpPr>
            <a:spLocks noGrp="1" noChangeArrowheads="1"/>
          </p:cNvSpPr>
          <p:nvPr>
            <p:ph type="title"/>
          </p:nvPr>
        </p:nvSpPr>
        <p:spPr/>
        <p:txBody>
          <a:bodyPr/>
          <a:lstStyle/>
          <a:p>
            <a:r>
              <a:rPr lang="en-US" sz="2700" dirty="0" smtClean="0"/>
              <a:t>SCENARIO 3: </a:t>
            </a:r>
            <a:br>
              <a:rPr lang="en-US" sz="2700" dirty="0" smtClean="0"/>
            </a:br>
            <a:r>
              <a:rPr lang="en-US" sz="3100" dirty="0" smtClean="0"/>
              <a:t>Fractional</a:t>
            </a:r>
            <a:r>
              <a:rPr lang="en-US" sz="3100" dirty="0" smtClean="0"/>
              <a:t>-reserve banking</a:t>
            </a:r>
            <a:endParaRPr lang="en-US" sz="3100" dirty="0" smtClean="0"/>
          </a:p>
        </p:txBody>
      </p:sp>
      <p:grpSp>
        <p:nvGrpSpPr>
          <p:cNvPr id="33795" name="Group 4"/>
          <p:cNvGrpSpPr>
            <a:grpSpLocks/>
          </p:cNvGrpSpPr>
          <p:nvPr/>
        </p:nvGrpSpPr>
        <p:grpSpPr bwMode="auto">
          <a:xfrm>
            <a:off x="228600" y="3062288"/>
            <a:ext cx="5181600" cy="3048000"/>
            <a:chOff x="144" y="1824"/>
            <a:chExt cx="3264" cy="1920"/>
          </a:xfrm>
        </p:grpSpPr>
        <p:grpSp>
          <p:nvGrpSpPr>
            <p:cNvPr id="33801" name="Group 5"/>
            <p:cNvGrpSpPr>
              <a:grpSpLocks/>
            </p:cNvGrpSpPr>
            <p:nvPr/>
          </p:nvGrpSpPr>
          <p:grpSpPr bwMode="auto">
            <a:xfrm>
              <a:off x="144" y="1824"/>
              <a:ext cx="3264" cy="1920"/>
              <a:chOff x="144" y="1824"/>
              <a:chExt cx="3264" cy="1920"/>
            </a:xfrm>
          </p:grpSpPr>
          <p:sp>
            <p:nvSpPr>
              <p:cNvPr id="33804" name="Rectangle 6"/>
              <p:cNvSpPr>
                <a:spLocks noChangeArrowheads="1"/>
              </p:cNvSpPr>
              <p:nvPr/>
            </p:nvSpPr>
            <p:spPr bwMode="auto">
              <a:xfrm>
                <a:off x="144" y="1824"/>
                <a:ext cx="3264" cy="1920"/>
              </a:xfrm>
              <a:prstGeom prst="rect">
                <a:avLst/>
              </a:prstGeom>
              <a:solidFill>
                <a:schemeClr val="bg1"/>
              </a:solidFill>
              <a:ln w="9525">
                <a:solidFill>
                  <a:schemeClr val="tx1"/>
                </a:solidFill>
                <a:miter lim="800000"/>
                <a:headEnd/>
                <a:tailEnd/>
              </a:ln>
            </p:spPr>
            <p:txBody>
              <a:bodyPr wrap="none" anchor="ctr"/>
              <a:lstStyle/>
              <a:p>
                <a:endParaRPr lang="en-US"/>
              </a:p>
            </p:txBody>
          </p:sp>
          <p:grpSp>
            <p:nvGrpSpPr>
              <p:cNvPr id="33805" name="Group 7"/>
              <p:cNvGrpSpPr>
                <a:grpSpLocks/>
              </p:cNvGrpSpPr>
              <p:nvPr/>
            </p:nvGrpSpPr>
            <p:grpSpPr bwMode="auto">
              <a:xfrm>
                <a:off x="240" y="1968"/>
                <a:ext cx="3072" cy="1728"/>
                <a:chOff x="240" y="1968"/>
                <a:chExt cx="3072" cy="1728"/>
              </a:xfrm>
            </p:grpSpPr>
            <p:grpSp>
              <p:nvGrpSpPr>
                <p:cNvPr id="33806" name="Group 8"/>
                <p:cNvGrpSpPr>
                  <a:grpSpLocks/>
                </p:cNvGrpSpPr>
                <p:nvPr/>
              </p:nvGrpSpPr>
              <p:grpSpPr bwMode="auto">
                <a:xfrm>
                  <a:off x="240" y="2383"/>
                  <a:ext cx="3072" cy="1313"/>
                  <a:chOff x="240" y="2383"/>
                  <a:chExt cx="3072" cy="1313"/>
                </a:xfrm>
              </p:grpSpPr>
              <p:sp>
                <p:nvSpPr>
                  <p:cNvPr id="33808" name="Line 9"/>
                  <p:cNvSpPr>
                    <a:spLocks noChangeShapeType="1"/>
                  </p:cNvSpPr>
                  <p:nvPr/>
                </p:nvSpPr>
                <p:spPr bwMode="auto">
                  <a:xfrm>
                    <a:off x="240" y="2659"/>
                    <a:ext cx="30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9" name="Line 10"/>
                  <p:cNvSpPr>
                    <a:spLocks noChangeShapeType="1"/>
                  </p:cNvSpPr>
                  <p:nvPr/>
                </p:nvSpPr>
                <p:spPr bwMode="auto">
                  <a:xfrm>
                    <a:off x="1747" y="2383"/>
                    <a:ext cx="0" cy="13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3807" name="Text Box 11"/>
                <p:cNvSpPr txBox="1">
                  <a:spLocks noChangeArrowheads="1"/>
                </p:cNvSpPr>
                <p:nvPr/>
              </p:nvSpPr>
              <p:spPr bwMode="auto">
                <a:xfrm>
                  <a:off x="629" y="1968"/>
                  <a:ext cx="220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b="1">
                      <a:latin typeface="Times New Roman" pitchFamily="18" charset="0"/>
                    </a:rPr>
                    <a:t>THIRDBANK’S </a:t>
                  </a:r>
                  <a:br>
                    <a:rPr lang="en-US" sz="2800" b="1">
                      <a:latin typeface="Times New Roman" pitchFamily="18" charset="0"/>
                    </a:rPr>
                  </a:br>
                  <a:r>
                    <a:rPr lang="en-US" sz="2800" b="1">
                      <a:latin typeface="Times New Roman" pitchFamily="18" charset="0"/>
                    </a:rPr>
                    <a:t>balance sheet</a:t>
                  </a:r>
                </a:p>
              </p:txBody>
            </p:sp>
          </p:grpSp>
        </p:grpSp>
        <p:sp>
          <p:nvSpPr>
            <p:cNvPr id="33802" name="Text Box 12"/>
            <p:cNvSpPr txBox="1">
              <a:spLocks noChangeArrowheads="1"/>
            </p:cNvSpPr>
            <p:nvPr/>
          </p:nvSpPr>
          <p:spPr bwMode="auto">
            <a:xfrm>
              <a:off x="480"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Assets</a:t>
              </a:r>
            </a:p>
          </p:txBody>
        </p:sp>
        <p:sp>
          <p:nvSpPr>
            <p:cNvPr id="33803" name="Text Box 13"/>
            <p:cNvSpPr txBox="1">
              <a:spLocks noChangeArrowheads="1"/>
            </p:cNvSpPr>
            <p:nvPr/>
          </p:nvSpPr>
          <p:spPr bwMode="auto">
            <a:xfrm>
              <a:off x="2016" y="2352"/>
              <a:ext cx="10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800">
                  <a:latin typeface="Times New Roman" pitchFamily="18" charset="0"/>
                </a:rPr>
                <a:t>Liabilities</a:t>
              </a:r>
            </a:p>
          </p:txBody>
        </p:sp>
      </p:grpSp>
      <p:sp>
        <p:nvSpPr>
          <p:cNvPr id="47119" name="Text Box 15"/>
          <p:cNvSpPr txBox="1">
            <a:spLocks noChangeArrowheads="1"/>
          </p:cNvSpPr>
          <p:nvPr/>
        </p:nvSpPr>
        <p:spPr bwMode="auto">
          <a:xfrm>
            <a:off x="3048000" y="4433888"/>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deposits $</a:t>
            </a:r>
            <a:r>
              <a:rPr lang="en-US" sz="2800" dirty="0">
                <a:latin typeface="Times New Roman" pitchFamily="18" charset="0"/>
              </a:rPr>
              <a:t>640</a:t>
            </a:r>
          </a:p>
        </p:txBody>
      </p:sp>
      <p:sp>
        <p:nvSpPr>
          <p:cNvPr id="33797" name="Rectangle 16"/>
          <p:cNvSpPr>
            <a:spLocks noChangeArrowheads="1"/>
          </p:cNvSpPr>
          <p:nvPr/>
        </p:nvSpPr>
        <p:spPr bwMode="auto">
          <a:xfrm>
            <a:off x="458788" y="1417638"/>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a:t>If this $640 is eventually deposited in Thirdbank,</a:t>
            </a:r>
          </a:p>
        </p:txBody>
      </p:sp>
      <p:sp>
        <p:nvSpPr>
          <p:cNvPr id="47121" name="Rectangle 17"/>
          <p:cNvSpPr>
            <a:spLocks noChangeArrowheads="1"/>
          </p:cNvSpPr>
          <p:nvPr/>
        </p:nvSpPr>
        <p:spPr bwMode="auto">
          <a:xfrm>
            <a:off x="458788" y="2006600"/>
            <a:ext cx="7620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05000"/>
              </a:lnSpc>
              <a:spcBef>
                <a:spcPct val="45000"/>
              </a:spcBef>
              <a:buClr>
                <a:srgbClr val="CC6600"/>
              </a:buClr>
              <a:buSzPct val="120000"/>
              <a:buFont typeface="Wingdings" pitchFamily="2" charset="2"/>
              <a:buChar char="§"/>
            </a:pPr>
            <a:r>
              <a:rPr lang="en-US" sz="2500" dirty="0" smtClean="0"/>
              <a:t>Then </a:t>
            </a:r>
            <a:r>
              <a:rPr lang="en-US" sz="2500" dirty="0" err="1"/>
              <a:t>Thirdbank</a:t>
            </a:r>
            <a:r>
              <a:rPr lang="en-US" sz="2500" dirty="0"/>
              <a:t> will keep 20% of it in </a:t>
            </a:r>
            <a:r>
              <a:rPr lang="en-US" sz="2500" dirty="0" smtClean="0"/>
              <a:t>reserve </a:t>
            </a:r>
            <a:r>
              <a:rPr lang="en-US" sz="2500" dirty="0"/>
              <a:t/>
            </a:r>
            <a:br>
              <a:rPr lang="en-US" sz="2500" dirty="0"/>
            </a:br>
            <a:r>
              <a:rPr lang="en-US" sz="2500" dirty="0"/>
              <a:t>and loan the rest out</a:t>
            </a:r>
            <a:r>
              <a:rPr lang="en-US" sz="2500" dirty="0" smtClean="0"/>
              <a:t>: </a:t>
            </a:r>
            <a:endParaRPr lang="en-US" sz="2500" dirty="0"/>
          </a:p>
        </p:txBody>
      </p:sp>
      <p:sp>
        <p:nvSpPr>
          <p:cNvPr id="47118" name="Text Box 14"/>
          <p:cNvSpPr txBox="1">
            <a:spLocks noChangeArrowheads="1"/>
          </p:cNvSpPr>
          <p:nvPr/>
        </p:nvSpPr>
        <p:spPr bwMode="auto">
          <a:xfrm>
            <a:off x="533400" y="4487863"/>
            <a:ext cx="220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smtClean="0">
                <a:latin typeface="Times New Roman" pitchFamily="18" charset="0"/>
              </a:rPr>
              <a:t>reserves </a:t>
            </a:r>
            <a:r>
              <a:rPr lang="en-US" sz="2800" dirty="0">
                <a:latin typeface="Times New Roman" pitchFamily="18" charset="0"/>
              </a:rPr>
              <a:t>	$640</a:t>
            </a:r>
          </a:p>
          <a:p>
            <a:pPr eaLnBrk="1" hangingPunct="1">
              <a:spcBef>
                <a:spcPct val="20000"/>
              </a:spcBef>
            </a:pPr>
            <a:r>
              <a:rPr lang="en-US" sz="2800" dirty="0" smtClean="0">
                <a:latin typeface="Times New Roman" pitchFamily="18" charset="0"/>
              </a:rPr>
              <a:t>loans </a:t>
            </a:r>
            <a:r>
              <a:rPr lang="en-US" sz="2800" dirty="0">
                <a:latin typeface="Times New Roman" pitchFamily="18" charset="0"/>
              </a:rPr>
              <a:t>	$0</a:t>
            </a:r>
          </a:p>
        </p:txBody>
      </p:sp>
      <p:sp>
        <p:nvSpPr>
          <p:cNvPr id="47122" name="Text Box 18"/>
          <p:cNvSpPr txBox="1">
            <a:spLocks noChangeArrowheads="1"/>
          </p:cNvSpPr>
          <p:nvPr/>
        </p:nvSpPr>
        <p:spPr bwMode="auto">
          <a:xfrm>
            <a:off x="533400" y="4487863"/>
            <a:ext cx="2209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1373188" algn="l"/>
              </a:tabLst>
              <a:defRPr>
                <a:solidFill>
                  <a:schemeClr val="tx1"/>
                </a:solidFill>
                <a:latin typeface="Arial" charset="0"/>
                <a:cs typeface="Arial" charset="0"/>
              </a:defRPr>
            </a:lvl1pPr>
            <a:lvl2pPr marL="742950" indent="-285750" eaLnBrk="0" hangingPunct="0">
              <a:tabLst>
                <a:tab pos="1373188" algn="l"/>
              </a:tabLst>
              <a:defRPr>
                <a:solidFill>
                  <a:schemeClr val="tx1"/>
                </a:solidFill>
                <a:latin typeface="Arial" charset="0"/>
                <a:cs typeface="Arial" charset="0"/>
              </a:defRPr>
            </a:lvl2pPr>
            <a:lvl3pPr marL="1143000" indent="-228600" eaLnBrk="0" hangingPunct="0">
              <a:tabLst>
                <a:tab pos="1373188" algn="l"/>
              </a:tabLst>
              <a:defRPr>
                <a:solidFill>
                  <a:schemeClr val="tx1"/>
                </a:solidFill>
                <a:latin typeface="Arial" charset="0"/>
                <a:cs typeface="Arial" charset="0"/>
              </a:defRPr>
            </a:lvl3pPr>
            <a:lvl4pPr marL="1600200" indent="-228600" eaLnBrk="0" hangingPunct="0">
              <a:tabLst>
                <a:tab pos="1373188" algn="l"/>
              </a:tabLst>
              <a:defRPr>
                <a:solidFill>
                  <a:schemeClr val="tx1"/>
                </a:solidFill>
                <a:latin typeface="Arial" charset="0"/>
                <a:cs typeface="Arial" charset="0"/>
              </a:defRPr>
            </a:lvl4pPr>
            <a:lvl5pPr marL="2057400" indent="-228600" eaLnBrk="0" hangingPunct="0">
              <a:tabLst>
                <a:tab pos="1373188"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373188"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373188"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373188"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373188" algn="l"/>
              </a:tabLst>
              <a:defRPr>
                <a:solidFill>
                  <a:schemeClr val="tx1"/>
                </a:solidFill>
                <a:latin typeface="Arial" charset="0"/>
                <a:cs typeface="Arial" charset="0"/>
              </a:defRPr>
            </a:lvl9pPr>
          </a:lstStyle>
          <a:p>
            <a:pPr eaLnBrk="1" hangingPunct="1">
              <a:spcBef>
                <a:spcPct val="50000"/>
              </a:spcBef>
            </a:pPr>
            <a:r>
              <a:rPr lang="en-US" sz="2800" dirty="0" smtClean="0">
                <a:solidFill>
                  <a:srgbClr val="FF0000"/>
                </a:solidFill>
                <a:latin typeface="Times New Roman" pitchFamily="18" charset="0"/>
              </a:rPr>
              <a:t>reserves </a:t>
            </a:r>
            <a:r>
              <a:rPr lang="en-US" sz="2800" dirty="0">
                <a:solidFill>
                  <a:srgbClr val="FF0000"/>
                </a:solidFill>
                <a:latin typeface="Times New Roman" pitchFamily="18" charset="0"/>
              </a:rPr>
              <a:t>	$128</a:t>
            </a:r>
          </a:p>
          <a:p>
            <a:pPr eaLnBrk="1" hangingPunct="1">
              <a:spcBef>
                <a:spcPct val="20000"/>
              </a:spcBef>
            </a:pPr>
            <a:r>
              <a:rPr lang="en-US" sz="2800" dirty="0" smtClean="0">
                <a:solidFill>
                  <a:srgbClr val="FF0000"/>
                </a:solidFill>
                <a:latin typeface="Times New Roman" pitchFamily="18" charset="0"/>
              </a:rPr>
              <a:t>loans </a:t>
            </a:r>
            <a:r>
              <a:rPr lang="en-US" sz="2800" dirty="0">
                <a:solidFill>
                  <a:srgbClr val="FF0000"/>
                </a:solidFill>
                <a:latin typeface="Times New Roman" pitchFamily="18" charset="0"/>
              </a:rPr>
              <a:t>	$512</a:t>
            </a:r>
          </a:p>
        </p:txBody>
      </p:sp>
    </p:spTree>
    <p:extLst>
      <p:ext uri="{BB962C8B-B14F-4D97-AF65-F5344CB8AC3E}">
        <p14:creationId xmlns:p14="http://schemas.microsoft.com/office/powerpoint/2010/main" val="52784801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19"/>
                                        </p:tgtEl>
                                        <p:attrNameLst>
                                          <p:attrName>style.visibility</p:attrName>
                                        </p:attrNameLst>
                                      </p:cBhvr>
                                      <p:to>
                                        <p:strVal val="visible"/>
                                      </p:to>
                                    </p:set>
                                    <p:animEffect transition="in" filter="fade">
                                      <p:cBhvr>
                                        <p:cTn id="7" dur="500"/>
                                        <p:tgtEl>
                                          <p:spTgt spid="47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118"/>
                                        </p:tgtEl>
                                        <p:attrNameLst>
                                          <p:attrName>style.visibility</p:attrName>
                                        </p:attrNameLst>
                                      </p:cBhvr>
                                      <p:to>
                                        <p:strVal val="visible"/>
                                      </p:to>
                                    </p:set>
                                    <p:animEffect transition="in" filter="fade">
                                      <p:cBhvr>
                                        <p:cTn id="12" dur="500"/>
                                        <p:tgtEl>
                                          <p:spTgt spid="47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21"/>
                                        </p:tgtEl>
                                        <p:attrNameLst>
                                          <p:attrName>style.visibility</p:attrName>
                                        </p:attrNameLst>
                                      </p:cBhvr>
                                      <p:to>
                                        <p:strVal val="visible"/>
                                      </p:to>
                                    </p:set>
                                    <p:animEffect transition="in" filter="wipe(left)">
                                      <p:cBhvr>
                                        <p:cTn id="17" dur="500"/>
                                        <p:tgtEl>
                                          <p:spTgt spid="47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122"/>
                                        </p:tgtEl>
                                        <p:attrNameLst>
                                          <p:attrName>style.visibility</p:attrName>
                                        </p:attrNameLst>
                                      </p:cBhvr>
                                      <p:to>
                                        <p:strVal val="visible"/>
                                      </p:to>
                                    </p:set>
                                    <p:animEffect transition="in" filter="fade">
                                      <p:cBhvr>
                                        <p:cTn id="22" dur="500"/>
                                        <p:tgtEl>
                                          <p:spTgt spid="47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9" grpId="0" autoUpdateAnimBg="0"/>
      <p:bldP spid="47121" grpId="0" autoUpdateAnimBg="0"/>
      <p:bldP spid="47118" grpId="0" autoUpdateAnimBg="0"/>
      <p:bldP spid="4712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5324475" y="5383213"/>
            <a:ext cx="1828800" cy="5016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819" name="Rectangle 2"/>
          <p:cNvSpPr>
            <a:spLocks noGrp="1" noChangeArrowheads="1"/>
          </p:cNvSpPr>
          <p:nvPr>
            <p:ph type="title"/>
          </p:nvPr>
        </p:nvSpPr>
        <p:spPr/>
        <p:txBody>
          <a:bodyPr/>
          <a:lstStyle/>
          <a:p>
            <a:r>
              <a:rPr lang="en-US" sz="3100" dirty="0" smtClean="0"/>
              <a:t>Finding the </a:t>
            </a:r>
            <a:r>
              <a:rPr lang="en-US" sz="3100" dirty="0" smtClean="0"/>
              <a:t>total </a:t>
            </a:r>
            <a:r>
              <a:rPr lang="en-US" sz="3100" dirty="0"/>
              <a:t>a</a:t>
            </a:r>
            <a:r>
              <a:rPr lang="en-US" sz="3100" dirty="0" smtClean="0"/>
              <a:t>mount </a:t>
            </a:r>
            <a:r>
              <a:rPr lang="en-US" sz="3100" dirty="0" smtClean="0"/>
              <a:t>of </a:t>
            </a:r>
            <a:r>
              <a:rPr lang="en-US" sz="3100" dirty="0" smtClean="0"/>
              <a:t>money</a:t>
            </a:r>
            <a:r>
              <a:rPr lang="en-US" sz="3100" dirty="0" smtClean="0"/>
              <a:t>:</a:t>
            </a:r>
          </a:p>
        </p:txBody>
      </p:sp>
      <p:sp>
        <p:nvSpPr>
          <p:cNvPr id="49155" name="Rectangle 3"/>
          <p:cNvSpPr>
            <a:spLocks noGrp="1" noChangeArrowheads="1"/>
          </p:cNvSpPr>
          <p:nvPr>
            <p:ph type="body" idx="1"/>
          </p:nvPr>
        </p:nvSpPr>
        <p:spPr>
          <a:xfrm>
            <a:off x="706438" y="1563688"/>
            <a:ext cx="6899275" cy="2597150"/>
          </a:xfrm>
        </p:spPr>
        <p:txBody>
          <a:bodyPr/>
          <a:lstStyle/>
          <a:p>
            <a:pPr marL="0" indent="0">
              <a:spcBef>
                <a:spcPct val="25000"/>
              </a:spcBef>
              <a:buFont typeface="Wingdings" pitchFamily="2" charset="2"/>
              <a:buNone/>
              <a:tabLst>
                <a:tab pos="279400" algn="l"/>
                <a:tab pos="2339975" algn="ctr"/>
                <a:tab pos="4117975" algn="l"/>
              </a:tabLst>
            </a:pPr>
            <a:r>
              <a:rPr lang="en-US" sz="2600" dirty="0" smtClean="0"/>
              <a:t>		Original deposit 	= $1000</a:t>
            </a:r>
          </a:p>
          <a:p>
            <a:pPr marL="0" indent="0">
              <a:spcBef>
                <a:spcPct val="25000"/>
              </a:spcBef>
              <a:buFont typeface="Wingdings" pitchFamily="2" charset="2"/>
              <a:buNone/>
              <a:tabLst>
                <a:tab pos="279400" algn="l"/>
                <a:tab pos="2339975" algn="ctr"/>
                <a:tab pos="4117975" algn="l"/>
              </a:tabLst>
            </a:pPr>
            <a:r>
              <a:rPr lang="en-US" sz="2600" dirty="0" smtClean="0"/>
              <a:t>	+ 	</a:t>
            </a:r>
            <a:r>
              <a:rPr lang="en-US" sz="2600" dirty="0" err="1" smtClean="0"/>
              <a:t>Firstbank</a:t>
            </a:r>
            <a:r>
              <a:rPr lang="en-US" sz="2600" dirty="0" smtClean="0"/>
              <a:t> lending	= $ 800</a:t>
            </a:r>
          </a:p>
          <a:p>
            <a:pPr marL="0" indent="0">
              <a:spcBef>
                <a:spcPct val="25000"/>
              </a:spcBef>
              <a:buFont typeface="Wingdings" pitchFamily="2" charset="2"/>
              <a:buNone/>
              <a:tabLst>
                <a:tab pos="279400" algn="l"/>
                <a:tab pos="2339975" algn="ctr"/>
                <a:tab pos="4117975" algn="l"/>
              </a:tabLst>
            </a:pPr>
            <a:r>
              <a:rPr lang="en-US" sz="2600" dirty="0" smtClean="0"/>
              <a:t>	+ 	</a:t>
            </a:r>
            <a:r>
              <a:rPr lang="en-US" sz="2600" dirty="0" err="1" smtClean="0"/>
              <a:t>Secondbank</a:t>
            </a:r>
            <a:r>
              <a:rPr lang="en-US" sz="2600" dirty="0" smtClean="0"/>
              <a:t> lending 	= $ 640</a:t>
            </a:r>
          </a:p>
          <a:p>
            <a:pPr marL="0" indent="0">
              <a:spcBef>
                <a:spcPct val="25000"/>
              </a:spcBef>
              <a:buFont typeface="Wingdings" pitchFamily="2" charset="2"/>
              <a:buNone/>
              <a:tabLst>
                <a:tab pos="279400" algn="l"/>
                <a:tab pos="2339975" algn="ctr"/>
                <a:tab pos="4117975" algn="l"/>
              </a:tabLst>
            </a:pPr>
            <a:r>
              <a:rPr lang="en-US" sz="2600" dirty="0" smtClean="0"/>
              <a:t>	+ 	</a:t>
            </a:r>
            <a:r>
              <a:rPr lang="en-US" sz="2600" dirty="0" err="1" smtClean="0"/>
              <a:t>Thirdbank</a:t>
            </a:r>
            <a:r>
              <a:rPr lang="en-US" sz="2600" dirty="0" smtClean="0"/>
              <a:t> lending	= $ 512</a:t>
            </a:r>
          </a:p>
          <a:p>
            <a:pPr marL="0" indent="0">
              <a:spcBef>
                <a:spcPct val="25000"/>
              </a:spcBef>
              <a:buFont typeface="Wingdings" pitchFamily="2" charset="2"/>
              <a:buNone/>
              <a:tabLst>
                <a:tab pos="279400" algn="l"/>
                <a:tab pos="2339975" algn="ctr"/>
                <a:tab pos="4117975" algn="l"/>
              </a:tabLst>
            </a:pPr>
            <a:r>
              <a:rPr lang="en-US" sz="2600" dirty="0" smtClean="0"/>
              <a:t>	+ 	other lending…</a:t>
            </a:r>
          </a:p>
        </p:txBody>
      </p:sp>
      <p:sp>
        <p:nvSpPr>
          <p:cNvPr id="49156" name="Rectangle 4"/>
          <p:cNvSpPr>
            <a:spLocks noChangeArrowheads="1"/>
          </p:cNvSpPr>
          <p:nvPr/>
        </p:nvSpPr>
        <p:spPr bwMode="auto">
          <a:xfrm>
            <a:off x="1054100" y="4357688"/>
            <a:ext cx="7239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55000"/>
              </a:spcBef>
              <a:buClr>
                <a:srgbClr val="008080"/>
              </a:buClr>
              <a:buSzPct val="120000"/>
              <a:buFont typeface="Wingdings" pitchFamily="2" charset="2"/>
              <a:buNone/>
              <a:tabLst>
                <a:tab pos="336550" algn="l"/>
                <a:tab pos="3879850" algn="r"/>
                <a:tab pos="4006850" algn="l"/>
              </a:tabLst>
            </a:pPr>
            <a:r>
              <a:rPr lang="en-US" sz="2600" dirty="0"/>
              <a:t>Total money supply = (1</a:t>
            </a:r>
            <a:r>
              <a:rPr lang="en-US" sz="2600" i="1" dirty="0"/>
              <a:t>/</a:t>
            </a:r>
            <a:r>
              <a:rPr lang="en-US" sz="2600" b="1" i="1" dirty="0" err="1"/>
              <a:t>rr</a:t>
            </a:r>
            <a:r>
              <a:rPr lang="en-US" sz="1300" b="1" i="1" dirty="0"/>
              <a:t> </a:t>
            </a:r>
            <a:r>
              <a:rPr lang="en-US" sz="2600" dirty="0"/>
              <a:t>) </a:t>
            </a:r>
            <a:r>
              <a:rPr lang="en-US" sz="2800" b="1" dirty="0" smtClean="0">
                <a:latin typeface="Times New Roman"/>
                <a:ea typeface="ＭＳ ゴシック"/>
                <a:cs typeface="Times New Roman"/>
              </a:rPr>
              <a:t>×</a:t>
            </a:r>
            <a:r>
              <a:rPr lang="en-US" sz="2600" dirty="0" smtClean="0">
                <a:sym typeface="Symbol" pitchFamily="18" charset="2"/>
              </a:rPr>
              <a:t> </a:t>
            </a:r>
            <a:r>
              <a:rPr lang="en-US" sz="2600" dirty="0">
                <a:sym typeface="Symbol" pitchFamily="18" charset="2"/>
              </a:rPr>
              <a:t>$1,000 </a:t>
            </a:r>
            <a:br>
              <a:rPr lang="en-US" sz="2600" dirty="0">
                <a:sym typeface="Symbol" pitchFamily="18" charset="2"/>
              </a:rPr>
            </a:br>
            <a:r>
              <a:rPr lang="en-US" sz="2600" dirty="0" smtClean="0">
                <a:sym typeface="Symbol" pitchFamily="18" charset="2"/>
              </a:rPr>
              <a:t>  </a:t>
            </a:r>
            <a:r>
              <a:rPr lang="en-US" sz="2600" dirty="0"/>
              <a:t>where </a:t>
            </a:r>
            <a:r>
              <a:rPr lang="en-US" sz="2600" b="1" i="1" dirty="0" err="1" smtClean="0"/>
              <a:t>rr</a:t>
            </a:r>
            <a:r>
              <a:rPr lang="en-US" sz="2600" dirty="0" smtClean="0"/>
              <a:t> = </a:t>
            </a:r>
            <a:r>
              <a:rPr lang="en-US" sz="2600" dirty="0"/>
              <a:t>ratio of reserves to deposits</a:t>
            </a:r>
          </a:p>
          <a:p>
            <a:pPr>
              <a:lnSpc>
                <a:spcPct val="105000"/>
              </a:lnSpc>
              <a:spcBef>
                <a:spcPct val="50000"/>
              </a:spcBef>
              <a:buClr>
                <a:srgbClr val="008080"/>
              </a:buClr>
              <a:buSzPct val="120000"/>
              <a:buFont typeface="Wingdings" pitchFamily="2" charset="2"/>
              <a:buNone/>
              <a:tabLst>
                <a:tab pos="336550" algn="l"/>
                <a:tab pos="3879850" algn="r"/>
                <a:tab pos="4006850" algn="l"/>
              </a:tabLst>
            </a:pPr>
            <a:r>
              <a:rPr lang="en-US" sz="2600" dirty="0"/>
              <a:t>In our example, </a:t>
            </a:r>
            <a:r>
              <a:rPr lang="en-US" sz="2600" b="1" i="1" dirty="0" err="1" smtClean="0"/>
              <a:t>rr</a:t>
            </a:r>
            <a:r>
              <a:rPr lang="en-US" sz="2600" dirty="0" smtClean="0"/>
              <a:t> = </a:t>
            </a:r>
            <a:r>
              <a:rPr lang="en-US" sz="2600" dirty="0"/>
              <a:t>0.2, </a:t>
            </a:r>
            <a:r>
              <a:rPr lang="en-US" sz="2600" dirty="0" smtClean="0"/>
              <a:t>so </a:t>
            </a:r>
            <a:r>
              <a:rPr lang="en-US" sz="2600" b="1" i="1" dirty="0" smtClean="0"/>
              <a:t>M</a:t>
            </a:r>
            <a:r>
              <a:rPr lang="en-US" sz="2600" dirty="0" smtClean="0"/>
              <a:t> </a:t>
            </a:r>
            <a:r>
              <a:rPr lang="en-US" sz="2600" dirty="0"/>
              <a:t>= $5,000</a:t>
            </a:r>
          </a:p>
        </p:txBody>
      </p:sp>
      <p:sp>
        <p:nvSpPr>
          <p:cNvPr id="49157" name="Line 5"/>
          <p:cNvSpPr>
            <a:spLocks noChangeShapeType="1"/>
          </p:cNvSpPr>
          <p:nvPr/>
        </p:nvSpPr>
        <p:spPr bwMode="auto">
          <a:xfrm>
            <a:off x="819150" y="4283075"/>
            <a:ext cx="5867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890310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strips(downRigh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strips(downRight)">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strips(downRight)">
                                      <p:cBhvr>
                                        <p:cTn id="17" dur="500"/>
                                        <p:tgtEl>
                                          <p:spTgt spid="4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strips(downRight)">
                                      <p:cBhvr>
                                        <p:cTn id="22" dur="500"/>
                                        <p:tgtEl>
                                          <p:spTgt spid="49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strips(downRight)">
                                      <p:cBhvr>
                                        <p:cTn id="27" dur="500"/>
                                        <p:tgtEl>
                                          <p:spTgt spid="49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7"/>
                                        </p:tgtEl>
                                        <p:attrNameLst>
                                          <p:attrName>style.visibility</p:attrName>
                                        </p:attrNameLst>
                                      </p:cBhvr>
                                      <p:to>
                                        <p:strVal val="visible"/>
                                      </p:to>
                                    </p:set>
                                    <p:animEffect transition="in" filter="wipe(left)">
                                      <p:cBhvr>
                                        <p:cTn id="32" dur="500"/>
                                        <p:tgtEl>
                                          <p:spTgt spid="4915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9156">
                                            <p:txEl>
                                              <p:pRg st="0" end="0"/>
                                            </p:txEl>
                                          </p:spTgt>
                                        </p:tgtEl>
                                        <p:attrNameLst>
                                          <p:attrName>style.visibility</p:attrName>
                                        </p:attrNameLst>
                                      </p:cBhvr>
                                      <p:to>
                                        <p:strVal val="visible"/>
                                      </p:to>
                                    </p:set>
                                    <p:animEffect transition="in" filter="wipe(left)">
                                      <p:cBhvr>
                                        <p:cTn id="36" dur="500"/>
                                        <p:tgtEl>
                                          <p:spTgt spid="4915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9156">
                                            <p:txEl>
                                              <p:pRg st="1" end="1"/>
                                            </p:txEl>
                                          </p:spTgt>
                                        </p:tgtEl>
                                        <p:attrNameLst>
                                          <p:attrName>style.visibility</p:attrName>
                                        </p:attrNameLst>
                                      </p:cBhvr>
                                      <p:to>
                                        <p:strVal val="visible"/>
                                      </p:to>
                                    </p:set>
                                    <p:animEffect transition="in" filter="wipe(left)">
                                      <p:cBhvr>
                                        <p:cTn id="41" dur="500"/>
                                        <p:tgtEl>
                                          <p:spTgt spid="49156">
                                            <p:txEl>
                                              <p:pRg st="1" end="1"/>
                                            </p:txEl>
                                          </p:spTgt>
                                        </p:tgtEl>
                                      </p:cBhvr>
                                    </p:animEffect>
                                  </p:childTnLst>
                                </p:cTn>
                              </p:par>
                            </p:childTnLst>
                          </p:cTn>
                        </p:par>
                        <p:par>
                          <p:cTn id="42" fill="hold" nodeType="afterGroup">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9155" grpId="0" build="p" autoUpdateAnimBg="0"/>
      <p:bldP spid="49156" grpId="0" build="p" autoUpdateAnimBg="0"/>
      <p:bldP spid="4915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z="3000" dirty="0" smtClean="0"/>
              <a:t>Money </a:t>
            </a:r>
            <a:r>
              <a:rPr lang="en-US" sz="3000" dirty="0" smtClean="0"/>
              <a:t>creation </a:t>
            </a:r>
            <a:r>
              <a:rPr lang="en-US" sz="3000" dirty="0" smtClean="0"/>
              <a:t>in the </a:t>
            </a:r>
            <a:r>
              <a:rPr lang="en-US" sz="3000" dirty="0" smtClean="0"/>
              <a:t>banking system</a:t>
            </a:r>
            <a:endParaRPr lang="en-US" sz="3000" dirty="0" smtClean="0"/>
          </a:p>
        </p:txBody>
      </p:sp>
      <p:sp>
        <p:nvSpPr>
          <p:cNvPr id="51203" name="Rectangle 3" descr="Plaid"/>
          <p:cNvSpPr>
            <a:spLocks noChangeArrowheads="1"/>
          </p:cNvSpPr>
          <p:nvPr/>
        </p:nvSpPr>
        <p:spPr bwMode="auto">
          <a:xfrm>
            <a:off x="1138238" y="1987550"/>
            <a:ext cx="7191375" cy="2343150"/>
          </a:xfrm>
          <a:prstGeom prst="rect">
            <a:avLst/>
          </a:prstGeom>
          <a:noFill/>
          <a:ln w="9525">
            <a:solidFill>
              <a:srgbClr val="CC6600"/>
            </a:solidFill>
            <a:miter lim="800000"/>
            <a:headEnd/>
            <a:tailEnd/>
          </a:ln>
          <a:extLst>
            <a:ext uri="{909E8E84-426E-40dd-AFC4-6F175D3DCCD1}">
              <a14:hiddenFill xmlns:a14="http://schemas.microsoft.com/office/drawing/2010/main">
                <a:solidFill>
                  <a:srgbClr val="FFFFFF"/>
                </a:solidFill>
              </a14:hiddenFill>
            </a:ext>
          </a:extLst>
        </p:spPr>
        <p:txBody>
          <a:bodyPr tIns="137160"/>
          <a:lstStyle/>
          <a:p>
            <a:pPr>
              <a:lnSpc>
                <a:spcPct val="105000"/>
              </a:lnSpc>
              <a:spcBef>
                <a:spcPct val="60000"/>
              </a:spcBef>
              <a:buClr>
                <a:srgbClr val="008080"/>
              </a:buClr>
              <a:buSzPct val="120000"/>
              <a:buFont typeface="Wingdings" pitchFamily="2" charset="2"/>
              <a:buNone/>
            </a:pPr>
            <a:r>
              <a:rPr lang="en-US" sz="2700" i="1" dirty="0"/>
              <a:t>A </a:t>
            </a:r>
            <a:r>
              <a:rPr lang="en-US" sz="2700" i="1" dirty="0" smtClean="0"/>
              <a:t>fractional-reserve </a:t>
            </a:r>
            <a:r>
              <a:rPr lang="en-US" sz="2700" i="1" dirty="0"/>
              <a:t>banking system creates money, but it doesn’t create wealth:</a:t>
            </a:r>
          </a:p>
          <a:p>
            <a:pPr>
              <a:lnSpc>
                <a:spcPct val="105000"/>
              </a:lnSpc>
              <a:spcBef>
                <a:spcPct val="45000"/>
              </a:spcBef>
              <a:buClr>
                <a:srgbClr val="008080"/>
              </a:buClr>
              <a:buSzPct val="120000"/>
              <a:buFont typeface="Wingdings" pitchFamily="2" charset="2"/>
              <a:buNone/>
            </a:pPr>
            <a:r>
              <a:rPr lang="en-US" sz="2700" i="1" dirty="0"/>
              <a:t>Bank loans give borrowers some new money </a:t>
            </a:r>
          </a:p>
          <a:p>
            <a:pPr>
              <a:lnSpc>
                <a:spcPct val="105000"/>
              </a:lnSpc>
              <a:spcBef>
                <a:spcPct val="10000"/>
              </a:spcBef>
              <a:buClr>
                <a:srgbClr val="008080"/>
              </a:buClr>
              <a:buSzPct val="120000"/>
              <a:buFont typeface="Wingdings" pitchFamily="2" charset="2"/>
              <a:buNone/>
            </a:pPr>
            <a:r>
              <a:rPr lang="en-US" sz="2700" i="1" dirty="0"/>
              <a:t>and an equal amount of new debt. </a:t>
            </a:r>
          </a:p>
        </p:txBody>
      </p:sp>
    </p:spTree>
    <p:extLst>
      <p:ext uri="{BB962C8B-B14F-4D97-AF65-F5344CB8AC3E}">
        <p14:creationId xmlns:p14="http://schemas.microsoft.com/office/powerpoint/2010/main" val="30696117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1203">
                                            <p:bg/>
                                          </p:spTgt>
                                        </p:tgtEl>
                                        <p:attrNameLst>
                                          <p:attrName>style.visibility</p:attrName>
                                        </p:attrNameLst>
                                      </p:cBhvr>
                                      <p:to>
                                        <p:strVal val="visible"/>
                                      </p:to>
                                    </p:set>
                                    <p:animEffect transition="in" filter="strips(downRight)">
                                      <p:cBhvr>
                                        <p:cTn id="7" dur="500"/>
                                        <p:tgtEl>
                                          <p:spTgt spid="51203">
                                            <p:bg/>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1203">
                                            <p:txEl>
                                              <p:pRg st="0" end="0"/>
                                            </p:txEl>
                                          </p:spTgt>
                                        </p:tgtEl>
                                        <p:attrNameLst>
                                          <p:attrName>style.visibility</p:attrName>
                                        </p:attrNameLst>
                                      </p:cBhvr>
                                      <p:to>
                                        <p:strVal val="visible"/>
                                      </p:to>
                                    </p:set>
                                    <p:animEffect transition="in" filter="strips(downRight)">
                                      <p:cBhvr>
                                        <p:cTn id="10" dur="500"/>
                                        <p:tgtEl>
                                          <p:spTgt spid="5120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51203">
                                            <p:txEl>
                                              <p:pRg st="1" end="1"/>
                                            </p:txEl>
                                          </p:spTgt>
                                        </p:tgtEl>
                                        <p:attrNameLst>
                                          <p:attrName>style.visibility</p:attrName>
                                        </p:attrNameLst>
                                      </p:cBhvr>
                                      <p:to>
                                        <p:strVal val="visible"/>
                                      </p:to>
                                    </p:set>
                                    <p:animEffect transition="in" filter="strips(downRight)">
                                      <p:cBhvr>
                                        <p:cTn id="15" dur="500"/>
                                        <p:tgtEl>
                                          <p:spTgt spid="5120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51203">
                                            <p:txEl>
                                              <p:pRg st="2" end="2"/>
                                            </p:txEl>
                                          </p:spTgt>
                                        </p:tgtEl>
                                        <p:attrNameLst>
                                          <p:attrName>style.visibility</p:attrName>
                                        </p:attrNameLst>
                                      </p:cBhvr>
                                      <p:to>
                                        <p:strVal val="visible"/>
                                      </p:to>
                                    </p:set>
                                    <p:animEffect transition="in" filter="strips(downRight)">
                                      <p:cBhvr>
                                        <p:cTn id="20"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smtClean="0">
                <a:solidFill>
                  <a:srgbClr val="0E5229"/>
                </a:solidFill>
                <a:latin typeface="Tahoma" pitchFamily="34" charset="0"/>
                <a:ea typeface="Tahoma" pitchFamily="34" charset="0"/>
                <a:cs typeface="Tahoma" pitchFamily="34" charset="0"/>
              </a:rPr>
              <a:t>IN THIS CHAPTER, YOU WILL LEARN:</a:t>
            </a:r>
            <a:endParaRPr lang="en-US" sz="2800" spc="2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smtClean="0"/>
              <a:t>The </a:t>
            </a:r>
            <a:r>
              <a:rPr lang="en-US" sz="2700" dirty="0"/>
              <a:t>definition, functions, and types of money</a:t>
            </a:r>
          </a:p>
          <a:p>
            <a:pPr>
              <a:buClr>
                <a:schemeClr val="tx1">
                  <a:lumMod val="50000"/>
                  <a:lumOff val="50000"/>
                </a:schemeClr>
              </a:buClr>
            </a:pPr>
            <a:r>
              <a:rPr lang="en-US" sz="2700" dirty="0" smtClean="0"/>
              <a:t>How </a:t>
            </a:r>
            <a:r>
              <a:rPr lang="en-US" sz="2700" dirty="0"/>
              <a:t>banks “create” money</a:t>
            </a:r>
          </a:p>
          <a:p>
            <a:pPr>
              <a:buClr>
                <a:schemeClr val="tx1">
                  <a:lumMod val="50000"/>
                  <a:lumOff val="50000"/>
                </a:schemeClr>
              </a:buClr>
            </a:pPr>
            <a:r>
              <a:rPr lang="en-US" sz="2700" dirty="0"/>
              <a:t>W</a:t>
            </a:r>
            <a:r>
              <a:rPr lang="en-US" sz="2700" dirty="0" smtClean="0"/>
              <a:t>hat </a:t>
            </a:r>
            <a:r>
              <a:rPr lang="en-US" sz="2700" dirty="0"/>
              <a:t>a central bank is and how it controls the money supply</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3100" dirty="0" smtClean="0"/>
              <a:t>Bank </a:t>
            </a:r>
            <a:r>
              <a:rPr lang="en-US" sz="3100" dirty="0" smtClean="0"/>
              <a:t>capital</a:t>
            </a:r>
            <a:r>
              <a:rPr lang="en-US" sz="3100" dirty="0" smtClean="0"/>
              <a:t>, </a:t>
            </a:r>
            <a:r>
              <a:rPr lang="en-US" sz="3100" dirty="0" smtClean="0"/>
              <a:t>leverage</a:t>
            </a:r>
            <a:r>
              <a:rPr lang="en-US" sz="3100" dirty="0" smtClean="0"/>
              <a:t>, and </a:t>
            </a:r>
            <a:r>
              <a:rPr lang="en-US" sz="3100" dirty="0" smtClean="0"/>
              <a:t>capital requirements</a:t>
            </a:r>
            <a:endParaRPr lang="en-US" sz="3100" dirty="0" smtClean="0"/>
          </a:p>
        </p:txBody>
      </p:sp>
      <p:sp>
        <p:nvSpPr>
          <p:cNvPr id="47107" name="Content Placeholder 2"/>
          <p:cNvSpPr>
            <a:spLocks noGrp="1"/>
          </p:cNvSpPr>
          <p:nvPr>
            <p:ph idx="1"/>
          </p:nvPr>
        </p:nvSpPr>
        <p:spPr>
          <a:xfrm>
            <a:off x="476250" y="1312863"/>
            <a:ext cx="8210550" cy="4813300"/>
          </a:xfrm>
        </p:spPr>
        <p:txBody>
          <a:bodyPr/>
          <a:lstStyle/>
          <a:p>
            <a:pPr>
              <a:spcBef>
                <a:spcPts val="1200"/>
              </a:spcBef>
            </a:pPr>
            <a:r>
              <a:rPr lang="en-US" sz="2600" b="1" dirty="0" smtClean="0">
                <a:solidFill>
                  <a:srgbClr val="CC0000"/>
                </a:solidFill>
              </a:rPr>
              <a:t>Bank capital</a:t>
            </a:r>
            <a:r>
              <a:rPr lang="en-US" sz="2600" dirty="0" smtClean="0"/>
              <a:t>: the resources a bank’s owners have put into the bank</a:t>
            </a:r>
          </a:p>
          <a:p>
            <a:pPr>
              <a:spcBef>
                <a:spcPts val="1200"/>
              </a:spcBef>
            </a:pPr>
            <a:r>
              <a:rPr lang="en-US" sz="2600" dirty="0" smtClean="0"/>
              <a:t>A more realistic balance sheet:</a:t>
            </a:r>
          </a:p>
        </p:txBody>
      </p:sp>
      <p:graphicFrame>
        <p:nvGraphicFramePr>
          <p:cNvPr id="4" name="Table 3"/>
          <p:cNvGraphicFramePr>
            <a:graphicFrameLocks noGrp="1"/>
          </p:cNvGraphicFramePr>
          <p:nvPr>
            <p:extLst>
              <p:ext uri="{D42A27DB-BD31-4B8C-83A1-F6EECF244321}">
                <p14:modId xmlns:p14="http://schemas.microsoft.com/office/powerpoint/2010/main" val="1710671688"/>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gridCol w="1374998"/>
                <a:gridCol w="2635414"/>
                <a:gridCol w="1309523"/>
              </a:tblGrid>
              <a:tr h="822934">
                <a:tc gridSpan="2">
                  <a:txBody>
                    <a:bodyPr/>
                    <a:lstStyle/>
                    <a:p>
                      <a:pPr algn="ctr"/>
                      <a:r>
                        <a:rPr lang="en-US" sz="2400" dirty="0" smtClean="0">
                          <a:solidFill>
                            <a:schemeClr val="tx1"/>
                          </a:solidFill>
                        </a:rPr>
                        <a:t>Assets</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smtClean="0">
                          <a:solidFill>
                            <a:schemeClr val="tx1"/>
                          </a:solidFill>
                        </a:rPr>
                        <a:t>Liabilities and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r>
              <a:tr h="641535">
                <a:tc>
                  <a:txBody>
                    <a:bodyPr/>
                    <a:lstStyle/>
                    <a:p>
                      <a:r>
                        <a:rPr lang="en-US" sz="2400" dirty="0" smtClean="0">
                          <a:solidFill>
                            <a:schemeClr val="tx1"/>
                          </a:solidFill>
                        </a:rPr>
                        <a:t>Reserves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Deposits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$750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1535">
                <a:tc>
                  <a:txBody>
                    <a:bodyPr/>
                    <a:lstStyle/>
                    <a:p>
                      <a:r>
                        <a:rPr lang="en-US" sz="2400" dirty="0" smtClean="0">
                          <a:solidFill>
                            <a:schemeClr val="tx1"/>
                          </a:solidFill>
                        </a:rPr>
                        <a:t>Loans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500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Debt</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822934">
                <a:tc>
                  <a:txBody>
                    <a:bodyPr/>
                    <a:lstStyle/>
                    <a:p>
                      <a:r>
                        <a:rPr lang="en-US" sz="2400" dirty="0" smtClean="0">
                          <a:solidFill>
                            <a:schemeClr val="tx1"/>
                          </a:solidFill>
                        </a:rPr>
                        <a:t>Securities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300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Capital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270078213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z="3100" dirty="0"/>
              <a:t>Bank capital, leverage, and capital requirements</a:t>
            </a:r>
            <a:endParaRPr lang="en-US" sz="3200" dirty="0" smtClean="0"/>
          </a:p>
        </p:txBody>
      </p:sp>
      <p:sp>
        <p:nvSpPr>
          <p:cNvPr id="48131" name="Content Placeholder 2"/>
          <p:cNvSpPr>
            <a:spLocks noGrp="1"/>
          </p:cNvSpPr>
          <p:nvPr>
            <p:ph idx="1"/>
          </p:nvPr>
        </p:nvSpPr>
        <p:spPr>
          <a:xfrm>
            <a:off x="427038" y="1241425"/>
            <a:ext cx="8451850" cy="4884738"/>
          </a:xfrm>
        </p:spPr>
        <p:txBody>
          <a:bodyPr/>
          <a:lstStyle/>
          <a:p>
            <a:pPr>
              <a:spcBef>
                <a:spcPts val="900"/>
              </a:spcBef>
            </a:pPr>
            <a:r>
              <a:rPr lang="en-US" sz="2600" b="1" dirty="0" smtClean="0">
                <a:solidFill>
                  <a:srgbClr val="CC0000"/>
                </a:solidFill>
              </a:rPr>
              <a:t>Leverage</a:t>
            </a:r>
            <a:r>
              <a:rPr lang="en-US" sz="2600" dirty="0" smtClean="0"/>
              <a:t>: the use of borrowed money to supplement existing funds for purposes of investment</a:t>
            </a:r>
          </a:p>
          <a:p>
            <a:pPr>
              <a:spcBef>
                <a:spcPts val="800"/>
              </a:spcBef>
            </a:pPr>
            <a:r>
              <a:rPr lang="en-US" sz="2600" i="1" dirty="0" smtClean="0"/>
              <a:t>Leverage ratio</a:t>
            </a:r>
            <a:r>
              <a:rPr lang="en-US" sz="2600" dirty="0" smtClean="0"/>
              <a:t> 	= assets/capital</a:t>
            </a:r>
          </a:p>
          <a:p>
            <a:pPr>
              <a:spcBef>
                <a:spcPts val="400"/>
              </a:spcBef>
              <a:buFont typeface="Wingdings" pitchFamily="2" charset="2"/>
              <a:buNone/>
            </a:pPr>
            <a:r>
              <a:rPr lang="en-US" sz="2600" dirty="0" smtClean="0"/>
              <a:t>				= $(200 + 500 + 300)/$50 = </a:t>
            </a:r>
            <a:r>
              <a:rPr lang="en-US" sz="2600" b="1" dirty="0" smtClean="0">
                <a:solidFill>
                  <a:srgbClr val="FF0000"/>
                </a:solidFill>
              </a:rPr>
              <a:t>20</a:t>
            </a:r>
          </a:p>
        </p:txBody>
      </p:sp>
      <p:graphicFrame>
        <p:nvGraphicFramePr>
          <p:cNvPr id="4" name="Table 3"/>
          <p:cNvGraphicFramePr>
            <a:graphicFrameLocks noGrp="1"/>
          </p:cNvGraphicFramePr>
          <p:nvPr>
            <p:extLst>
              <p:ext uri="{D42A27DB-BD31-4B8C-83A1-F6EECF244321}">
                <p14:modId xmlns:p14="http://schemas.microsoft.com/office/powerpoint/2010/main" val="392624454"/>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gridCol w="1374998"/>
                <a:gridCol w="2635414"/>
                <a:gridCol w="1309523"/>
              </a:tblGrid>
              <a:tr h="822934">
                <a:tc gridSpan="2">
                  <a:txBody>
                    <a:bodyPr/>
                    <a:lstStyle/>
                    <a:p>
                      <a:pPr algn="ctr"/>
                      <a:r>
                        <a:rPr lang="en-US" sz="2400" dirty="0" smtClean="0">
                          <a:solidFill>
                            <a:schemeClr val="tx1"/>
                          </a:solidFill>
                        </a:rPr>
                        <a:t>Assets</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smtClean="0">
                          <a:solidFill>
                            <a:schemeClr val="tx1"/>
                          </a:solidFill>
                        </a:rPr>
                        <a:t>Liabilities and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r>
              <a:tr h="641535">
                <a:tc>
                  <a:txBody>
                    <a:bodyPr/>
                    <a:lstStyle/>
                    <a:p>
                      <a:r>
                        <a:rPr lang="en-US" sz="2400" dirty="0" smtClean="0">
                          <a:solidFill>
                            <a:schemeClr val="tx1"/>
                          </a:solidFill>
                        </a:rPr>
                        <a:t>Reserves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Deposits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$750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1535">
                <a:tc>
                  <a:txBody>
                    <a:bodyPr/>
                    <a:lstStyle/>
                    <a:p>
                      <a:r>
                        <a:rPr lang="en-US" sz="2400" dirty="0" smtClean="0">
                          <a:solidFill>
                            <a:schemeClr val="tx1"/>
                          </a:solidFill>
                        </a:rPr>
                        <a:t>Loans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500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Debt</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822934">
                <a:tc>
                  <a:txBody>
                    <a:bodyPr/>
                    <a:lstStyle/>
                    <a:p>
                      <a:r>
                        <a:rPr lang="en-US" sz="2400" dirty="0" smtClean="0">
                          <a:solidFill>
                            <a:schemeClr val="tx1"/>
                          </a:solidFill>
                        </a:rPr>
                        <a:t>Securities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300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Capital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33112555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3100" dirty="0"/>
              <a:t>Bank capital, leverage, and capital requirements</a:t>
            </a:r>
            <a:endParaRPr lang="en-US" sz="3200" dirty="0" smtClean="0"/>
          </a:p>
        </p:txBody>
      </p:sp>
      <p:sp>
        <p:nvSpPr>
          <p:cNvPr id="49155" name="Content Placeholder 2"/>
          <p:cNvSpPr>
            <a:spLocks noGrp="1"/>
          </p:cNvSpPr>
          <p:nvPr>
            <p:ph idx="1"/>
          </p:nvPr>
        </p:nvSpPr>
        <p:spPr>
          <a:xfrm>
            <a:off x="476250" y="1312863"/>
            <a:ext cx="8210550" cy="4813300"/>
          </a:xfrm>
        </p:spPr>
        <p:txBody>
          <a:bodyPr/>
          <a:lstStyle/>
          <a:p>
            <a:pPr>
              <a:spcBef>
                <a:spcPts val="600"/>
              </a:spcBef>
            </a:pPr>
            <a:r>
              <a:rPr lang="en-US" sz="2600" dirty="0" smtClean="0"/>
              <a:t>Being highly leveraged makes banks vulnerable.</a:t>
            </a:r>
          </a:p>
          <a:p>
            <a:pPr>
              <a:spcBef>
                <a:spcPts val="600"/>
              </a:spcBef>
            </a:pPr>
            <a:r>
              <a:rPr lang="en-US" sz="2600" dirty="0" smtClean="0"/>
              <a:t>Example: Suppose a recession causes our bank’s assets to fall by 5%, to $950. </a:t>
            </a:r>
          </a:p>
          <a:p>
            <a:pPr>
              <a:spcBef>
                <a:spcPts val="600"/>
              </a:spcBef>
            </a:pPr>
            <a:r>
              <a:rPr lang="en-US" sz="2600" dirty="0" smtClean="0"/>
              <a:t>Then, capital = assets – liabilities = 950 – 950 = 0 </a:t>
            </a:r>
          </a:p>
        </p:txBody>
      </p:sp>
      <p:graphicFrame>
        <p:nvGraphicFramePr>
          <p:cNvPr id="4" name="Table 3"/>
          <p:cNvGraphicFramePr>
            <a:graphicFrameLocks noGrp="1"/>
          </p:cNvGraphicFramePr>
          <p:nvPr>
            <p:extLst>
              <p:ext uri="{D42A27DB-BD31-4B8C-83A1-F6EECF244321}">
                <p14:modId xmlns:p14="http://schemas.microsoft.com/office/powerpoint/2010/main" val="1787771214"/>
              </p:ext>
            </p:extLst>
          </p:nvPr>
        </p:nvGraphicFramePr>
        <p:xfrm>
          <a:off x="677863" y="3186113"/>
          <a:ext cx="7889875" cy="2928986"/>
        </p:xfrm>
        <a:graphic>
          <a:graphicData uri="http://schemas.openxmlformats.org/drawingml/2006/table">
            <a:tbl>
              <a:tblPr firstRow="1" bandRow="1">
                <a:tableStyleId>{F5AB1C69-6EDB-4FF4-983F-18BD219EF322}</a:tableStyleId>
              </a:tblPr>
              <a:tblGrid>
                <a:gridCol w="2569940"/>
                <a:gridCol w="1374998"/>
                <a:gridCol w="2635414"/>
                <a:gridCol w="1309523"/>
              </a:tblGrid>
              <a:tr h="822934">
                <a:tc gridSpan="2">
                  <a:txBody>
                    <a:bodyPr/>
                    <a:lstStyle/>
                    <a:p>
                      <a:pPr algn="ctr"/>
                      <a:r>
                        <a:rPr lang="en-US" sz="2400" dirty="0" smtClean="0">
                          <a:solidFill>
                            <a:schemeClr val="tx1"/>
                          </a:solidFill>
                        </a:rPr>
                        <a:t>Assets</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c gridSpan="2">
                  <a:txBody>
                    <a:bodyPr/>
                    <a:lstStyle/>
                    <a:p>
                      <a:pPr algn="ctr"/>
                      <a:r>
                        <a:rPr lang="en-US" sz="2400" dirty="0" smtClean="0">
                          <a:solidFill>
                            <a:schemeClr val="tx1"/>
                          </a:solidFill>
                        </a:rPr>
                        <a:t>Liabilities and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91434" marR="91434" marT="45719" marB="4571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hMerge="1">
                  <a:txBody>
                    <a:bodyPr/>
                    <a:lstStyle/>
                    <a:p>
                      <a:endParaRPr lang="en-US" dirty="0"/>
                    </a:p>
                  </a:txBody>
                  <a:tcPr/>
                </a:tc>
              </a:tr>
              <a:tr h="641535">
                <a:tc>
                  <a:txBody>
                    <a:bodyPr/>
                    <a:lstStyle/>
                    <a:p>
                      <a:r>
                        <a:rPr lang="en-US" sz="2400" dirty="0" smtClean="0">
                          <a:solidFill>
                            <a:schemeClr val="tx1"/>
                          </a:solidFill>
                        </a:rPr>
                        <a:t>Reserves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Deposits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$750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641535">
                <a:tc>
                  <a:txBody>
                    <a:bodyPr/>
                    <a:lstStyle/>
                    <a:p>
                      <a:r>
                        <a:rPr lang="en-US" sz="2400" dirty="0" smtClean="0">
                          <a:solidFill>
                            <a:schemeClr val="tx1"/>
                          </a:solidFill>
                        </a:rPr>
                        <a:t>Loans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500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Debt</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200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822934">
                <a:tc>
                  <a:txBody>
                    <a:bodyPr/>
                    <a:lstStyle/>
                    <a:p>
                      <a:r>
                        <a:rPr lang="en-US" sz="2400" dirty="0" smtClean="0">
                          <a:solidFill>
                            <a:schemeClr val="tx1"/>
                          </a:solidFill>
                        </a:rPr>
                        <a:t>Securities</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r"/>
                      <a:r>
                        <a:rPr lang="en-US" sz="2400" dirty="0" smtClean="0">
                          <a:solidFill>
                            <a:schemeClr val="tx1"/>
                          </a:solidFill>
                        </a:rPr>
                        <a:t>300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r>
                        <a:rPr lang="en-US" sz="2400" dirty="0" smtClean="0">
                          <a:solidFill>
                            <a:schemeClr val="tx1"/>
                          </a:solidFill>
                        </a:rPr>
                        <a:t>Capital </a:t>
                      </a:r>
                      <a:br>
                        <a:rPr lang="en-US" sz="2400" dirty="0" smtClean="0">
                          <a:solidFill>
                            <a:schemeClr val="tx1"/>
                          </a:solidFill>
                        </a:rPr>
                      </a:br>
                      <a:r>
                        <a:rPr lang="en-US" sz="2400" dirty="0" smtClean="0">
                          <a:solidFill>
                            <a:schemeClr val="tx1"/>
                          </a:solidFill>
                        </a:rPr>
                        <a:t>(owners’ equity)</a:t>
                      </a:r>
                      <a:endParaRPr lang="en-US" sz="2400" dirty="0">
                        <a:solidFill>
                          <a:schemeClr val="tx1"/>
                        </a:solidFill>
                      </a:endParaRPr>
                    </a:p>
                  </a:txBody>
                  <a:tcPr marL="228585" marR="228585" marT="45719" marB="45719"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r"/>
                      <a:r>
                        <a:rPr lang="en-US" sz="2400" dirty="0" smtClean="0">
                          <a:solidFill>
                            <a:schemeClr val="tx1"/>
                          </a:solidFill>
                        </a:rPr>
                        <a:t>50</a:t>
                      </a:r>
                      <a:endParaRPr lang="en-US" sz="2400" dirty="0">
                        <a:solidFill>
                          <a:schemeClr val="tx1"/>
                        </a:solidFill>
                      </a:endParaRPr>
                    </a:p>
                  </a:txBody>
                  <a:tcPr marL="228585" marR="228585" marT="45719" marB="45719"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Tree>
    <p:extLst>
      <p:ext uri="{BB962C8B-B14F-4D97-AF65-F5344CB8AC3E}">
        <p14:creationId xmlns:p14="http://schemas.microsoft.com/office/powerpoint/2010/main" val="37639746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100" dirty="0"/>
              <a:t>Bank capital, leverage, and capital requirements</a:t>
            </a:r>
            <a:endParaRPr lang="en-US" sz="3200" dirty="0" smtClean="0"/>
          </a:p>
        </p:txBody>
      </p:sp>
      <p:sp>
        <p:nvSpPr>
          <p:cNvPr id="50179" name="Content Placeholder 2"/>
          <p:cNvSpPr>
            <a:spLocks noGrp="1"/>
          </p:cNvSpPr>
          <p:nvPr>
            <p:ph idx="1"/>
          </p:nvPr>
        </p:nvSpPr>
        <p:spPr>
          <a:xfrm>
            <a:off x="476250" y="1385888"/>
            <a:ext cx="8343900" cy="4740275"/>
          </a:xfrm>
        </p:spPr>
        <p:txBody>
          <a:bodyPr/>
          <a:lstStyle/>
          <a:p>
            <a:pPr>
              <a:buFont typeface="Wingdings" pitchFamily="2" charset="2"/>
              <a:buNone/>
            </a:pPr>
            <a:r>
              <a:rPr lang="en-US" sz="2700" b="1" dirty="0" smtClean="0">
                <a:solidFill>
                  <a:srgbClr val="CC0000"/>
                </a:solidFill>
              </a:rPr>
              <a:t>Capital requirement</a:t>
            </a:r>
            <a:r>
              <a:rPr lang="en-US" sz="2700" dirty="0" smtClean="0"/>
              <a:t>: </a:t>
            </a:r>
          </a:p>
          <a:p>
            <a:pPr marL="461963" lvl="1"/>
            <a:r>
              <a:rPr lang="en-US" sz="2600" dirty="0" smtClean="0"/>
              <a:t>minimum amount of capital mandated by regulators</a:t>
            </a:r>
          </a:p>
          <a:p>
            <a:pPr marL="461963" lvl="1"/>
            <a:r>
              <a:rPr lang="en-US" sz="2600" dirty="0" smtClean="0"/>
              <a:t>intended to ensure banks will be able to pay off depositors</a:t>
            </a:r>
          </a:p>
          <a:p>
            <a:pPr marL="461963" lvl="1"/>
            <a:r>
              <a:rPr lang="en-US" sz="2600" dirty="0" smtClean="0"/>
              <a:t>higher for banks that hold more risky assets</a:t>
            </a:r>
          </a:p>
          <a:p>
            <a:pPr>
              <a:buFont typeface="Wingdings" pitchFamily="2" charset="2"/>
              <a:buNone/>
            </a:pPr>
            <a:r>
              <a:rPr lang="en-US" sz="2700" dirty="0" smtClean="0"/>
              <a:t>2008-2009 financial crisis: </a:t>
            </a:r>
          </a:p>
          <a:p>
            <a:pPr marL="461963" lvl="1"/>
            <a:r>
              <a:rPr lang="en-US" sz="2600" dirty="0" smtClean="0"/>
              <a:t>Losses on mortgages shrank bank capital, slowed lending, exacerbated the recession.</a:t>
            </a:r>
          </a:p>
          <a:p>
            <a:pPr marL="461963" lvl="1"/>
            <a:r>
              <a:rPr lang="en-US" sz="2600" dirty="0" err="1" smtClean="0"/>
              <a:t>Govt</a:t>
            </a:r>
            <a:r>
              <a:rPr lang="en-US" sz="2600" dirty="0" smtClean="0"/>
              <a:t> </a:t>
            </a:r>
            <a:r>
              <a:rPr lang="en-US" sz="2600" dirty="0" smtClean="0"/>
              <a:t>injected billions of dollars of capital into banks to ease the crisis and encourage more lending.</a:t>
            </a:r>
          </a:p>
        </p:txBody>
      </p:sp>
    </p:spTree>
    <p:extLst>
      <p:ext uri="{BB962C8B-B14F-4D97-AF65-F5344CB8AC3E}">
        <p14:creationId xmlns:p14="http://schemas.microsoft.com/office/powerpoint/2010/main" val="410809373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A </a:t>
            </a:r>
            <a:r>
              <a:rPr lang="en-US" dirty="0" smtClean="0"/>
              <a:t>model </a:t>
            </a:r>
            <a:r>
              <a:rPr lang="en-US" dirty="0" smtClean="0"/>
              <a:t>of the </a:t>
            </a:r>
            <a:r>
              <a:rPr lang="en-US" dirty="0" smtClean="0"/>
              <a:t>money supply</a:t>
            </a:r>
            <a:endParaRPr lang="en-US" dirty="0" smtClean="0"/>
          </a:p>
        </p:txBody>
      </p:sp>
      <p:sp>
        <p:nvSpPr>
          <p:cNvPr id="53251" name="Rectangle 3"/>
          <p:cNvSpPr>
            <a:spLocks noGrp="1" noChangeArrowheads="1"/>
          </p:cNvSpPr>
          <p:nvPr>
            <p:ph type="body" idx="1"/>
          </p:nvPr>
        </p:nvSpPr>
        <p:spPr>
          <a:xfrm>
            <a:off x="506413" y="2085975"/>
            <a:ext cx="8064500" cy="3784600"/>
          </a:xfrm>
        </p:spPr>
        <p:txBody>
          <a:bodyPr/>
          <a:lstStyle/>
          <a:p>
            <a:pPr marL="339725" indent="-339725">
              <a:spcBef>
                <a:spcPct val="25000"/>
              </a:spcBef>
            </a:pPr>
            <a:r>
              <a:rPr lang="en-US" sz="2700" b="1" dirty="0" smtClean="0">
                <a:solidFill>
                  <a:srgbClr val="CC0000"/>
                </a:solidFill>
              </a:rPr>
              <a:t>Monetary base</a:t>
            </a:r>
            <a:r>
              <a:rPr lang="en-US" sz="2700" dirty="0" smtClean="0"/>
              <a:t>, </a:t>
            </a:r>
            <a:r>
              <a:rPr lang="en-US" sz="2700" b="1" i="1" dirty="0" smtClean="0"/>
              <a:t>B </a:t>
            </a:r>
            <a:r>
              <a:rPr lang="en-US" sz="2700" dirty="0" smtClean="0"/>
              <a:t>= </a:t>
            </a:r>
            <a:r>
              <a:rPr lang="en-US" sz="2700" b="1" i="1" dirty="0" smtClean="0"/>
              <a:t>C</a:t>
            </a:r>
            <a:r>
              <a:rPr lang="en-US" sz="2700" dirty="0" smtClean="0"/>
              <a:t> + </a:t>
            </a:r>
            <a:r>
              <a:rPr lang="en-US" sz="2700" b="1" i="1" dirty="0" smtClean="0"/>
              <a:t>R</a:t>
            </a:r>
          </a:p>
          <a:p>
            <a:pPr marL="635000" lvl="1" indent="-23813">
              <a:spcBef>
                <a:spcPct val="15000"/>
              </a:spcBef>
              <a:buFont typeface="Wingdings" pitchFamily="2" charset="2"/>
              <a:buNone/>
            </a:pPr>
            <a:r>
              <a:rPr lang="en-US" i="1" dirty="0" smtClean="0"/>
              <a:t>controlled by the central bank</a:t>
            </a:r>
          </a:p>
          <a:p>
            <a:pPr marL="339725" indent="-339725">
              <a:spcBef>
                <a:spcPct val="70000"/>
              </a:spcBef>
            </a:pPr>
            <a:r>
              <a:rPr lang="en-US" sz="2700" b="1" dirty="0" smtClean="0">
                <a:solidFill>
                  <a:srgbClr val="CC0000"/>
                </a:solidFill>
              </a:rPr>
              <a:t>Reserve-deposit ratio</a:t>
            </a:r>
            <a:r>
              <a:rPr lang="en-US" sz="2700" dirty="0" smtClean="0"/>
              <a:t>, </a:t>
            </a:r>
            <a:r>
              <a:rPr lang="en-US" sz="2700" b="1" i="1" dirty="0" err="1" smtClean="0"/>
              <a:t>rr</a:t>
            </a:r>
            <a:r>
              <a:rPr lang="en-US" sz="2700" b="1" i="1" dirty="0" smtClean="0"/>
              <a:t> </a:t>
            </a:r>
            <a:r>
              <a:rPr lang="en-US" sz="2700" dirty="0" smtClean="0"/>
              <a:t>= </a:t>
            </a:r>
            <a:r>
              <a:rPr lang="en-US" sz="2700" b="1" i="1" dirty="0" smtClean="0"/>
              <a:t>R</a:t>
            </a:r>
            <a:r>
              <a:rPr lang="en-US" sz="2700" i="1" dirty="0" smtClean="0"/>
              <a:t>/</a:t>
            </a:r>
            <a:r>
              <a:rPr lang="en-US" sz="2700" b="1" i="1" dirty="0" smtClean="0"/>
              <a:t>D</a:t>
            </a:r>
          </a:p>
          <a:p>
            <a:pPr marL="635000" lvl="1" indent="-23813">
              <a:spcBef>
                <a:spcPct val="15000"/>
              </a:spcBef>
              <a:buFont typeface="Wingdings" pitchFamily="2" charset="2"/>
              <a:buNone/>
            </a:pPr>
            <a:r>
              <a:rPr lang="en-US" i="1" dirty="0" smtClean="0"/>
              <a:t>depends on regulations &amp; bank policies</a:t>
            </a:r>
            <a:endParaRPr lang="en-US" b="1" i="1" dirty="0" smtClean="0"/>
          </a:p>
          <a:p>
            <a:pPr marL="339725" indent="-339725">
              <a:spcBef>
                <a:spcPct val="70000"/>
              </a:spcBef>
            </a:pPr>
            <a:r>
              <a:rPr lang="en-US" sz="2700" b="1" dirty="0" smtClean="0">
                <a:solidFill>
                  <a:srgbClr val="CC0000"/>
                </a:solidFill>
              </a:rPr>
              <a:t>Currency-deposit ratio</a:t>
            </a:r>
            <a:r>
              <a:rPr lang="en-US" sz="2700" dirty="0" smtClean="0"/>
              <a:t>, </a:t>
            </a:r>
            <a:r>
              <a:rPr lang="en-US" sz="2700" b="1" i="1" dirty="0" err="1" smtClean="0"/>
              <a:t>cr</a:t>
            </a:r>
            <a:r>
              <a:rPr lang="en-US" sz="2700" dirty="0" smtClean="0"/>
              <a:t> = </a:t>
            </a:r>
            <a:r>
              <a:rPr lang="en-US" sz="2700" b="1" i="1" dirty="0" smtClean="0"/>
              <a:t>C</a:t>
            </a:r>
            <a:r>
              <a:rPr lang="en-US" sz="2700" i="1" dirty="0" smtClean="0"/>
              <a:t>/</a:t>
            </a:r>
            <a:r>
              <a:rPr lang="en-US" sz="2700" b="1" i="1" dirty="0" smtClean="0"/>
              <a:t>D</a:t>
            </a:r>
          </a:p>
          <a:p>
            <a:pPr marL="635000" lvl="1" indent="-23813">
              <a:spcBef>
                <a:spcPct val="15000"/>
              </a:spcBef>
              <a:buFont typeface="Wingdings" pitchFamily="2" charset="2"/>
              <a:buNone/>
            </a:pPr>
            <a:r>
              <a:rPr lang="en-US" i="1" dirty="0" smtClean="0"/>
              <a:t>depends on households’ preferences</a:t>
            </a:r>
            <a:endParaRPr lang="en-US" b="1" i="1" dirty="0" smtClean="0"/>
          </a:p>
        </p:txBody>
      </p:sp>
      <p:sp>
        <p:nvSpPr>
          <p:cNvPr id="36868" name="Text Box 4"/>
          <p:cNvSpPr txBox="1">
            <a:spLocks noChangeArrowheads="1"/>
          </p:cNvSpPr>
          <p:nvPr/>
        </p:nvSpPr>
        <p:spPr bwMode="auto">
          <a:xfrm>
            <a:off x="914400" y="1241425"/>
            <a:ext cx="75438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05000"/>
              </a:lnSpc>
              <a:spcBef>
                <a:spcPct val="50000"/>
              </a:spcBef>
              <a:buSzPct val="110000"/>
              <a:buFont typeface="Wingdings" pitchFamily="2" charset="2"/>
              <a:buNone/>
            </a:pPr>
            <a:r>
              <a:rPr lang="en-US" sz="2800" u="sng" dirty="0"/>
              <a:t>exogenous variables</a:t>
            </a:r>
          </a:p>
        </p:txBody>
      </p:sp>
    </p:spTree>
    <p:extLst>
      <p:ext uri="{BB962C8B-B14F-4D97-AF65-F5344CB8AC3E}">
        <p14:creationId xmlns:p14="http://schemas.microsoft.com/office/powerpoint/2010/main" val="1636161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left)">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wipe(left)">
                                      <p:cBhvr>
                                        <p:cTn id="12" dur="500"/>
                                        <p:tgtEl>
                                          <p:spTgt spid="53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wipe(left)">
                                      <p:cBhvr>
                                        <p:cTn id="17" dur="500"/>
                                        <p:tgtEl>
                                          <p:spTgt spid="532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3" end="3"/>
                                            </p:txEl>
                                          </p:spTgt>
                                        </p:tgtEl>
                                        <p:attrNameLst>
                                          <p:attrName>style.visibility</p:attrName>
                                        </p:attrNameLst>
                                      </p:cBhvr>
                                      <p:to>
                                        <p:strVal val="visible"/>
                                      </p:to>
                                    </p:set>
                                    <p:animEffect transition="in" filter="wipe(left)">
                                      <p:cBhvr>
                                        <p:cTn id="22" dur="500"/>
                                        <p:tgtEl>
                                          <p:spTgt spid="532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1">
                                            <p:txEl>
                                              <p:pRg st="4" end="4"/>
                                            </p:txEl>
                                          </p:spTgt>
                                        </p:tgtEl>
                                        <p:attrNameLst>
                                          <p:attrName>style.visibility</p:attrName>
                                        </p:attrNameLst>
                                      </p:cBhvr>
                                      <p:to>
                                        <p:strVal val="visible"/>
                                      </p:to>
                                    </p:set>
                                    <p:animEffect transition="in" filter="wipe(left)">
                                      <p:cBhvr>
                                        <p:cTn id="27" dur="500"/>
                                        <p:tgtEl>
                                          <p:spTgt spid="532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1">
                                            <p:txEl>
                                              <p:pRg st="5" end="5"/>
                                            </p:txEl>
                                          </p:spTgt>
                                        </p:tgtEl>
                                        <p:attrNameLst>
                                          <p:attrName>style.visibility</p:attrName>
                                        </p:attrNameLst>
                                      </p:cBhvr>
                                      <p:to>
                                        <p:strVal val="visible"/>
                                      </p:to>
                                    </p:set>
                                    <p:animEffect transition="in" filter="wipe(left)">
                                      <p:cBhvr>
                                        <p:cTn id="32" dur="500"/>
                                        <p:tgtEl>
                                          <p:spTgt spid="53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2"/>
          <p:cNvSpPr>
            <a:spLocks noGrp="1" noChangeArrowheads="1"/>
          </p:cNvSpPr>
          <p:nvPr>
            <p:ph type="title"/>
          </p:nvPr>
        </p:nvSpPr>
        <p:spPr/>
        <p:txBody>
          <a:bodyPr/>
          <a:lstStyle/>
          <a:p>
            <a:r>
              <a:rPr lang="en-US" dirty="0" smtClean="0"/>
              <a:t>Solving for the </a:t>
            </a:r>
            <a:r>
              <a:rPr lang="en-US" dirty="0" smtClean="0"/>
              <a:t>money supply</a:t>
            </a:r>
            <a:r>
              <a:rPr lang="en-US" dirty="0" smtClean="0"/>
              <a:t>:</a:t>
            </a:r>
          </a:p>
        </p:txBody>
      </p:sp>
      <p:graphicFrame>
        <p:nvGraphicFramePr>
          <p:cNvPr id="55299" name="Object 2"/>
          <p:cNvGraphicFramePr>
            <a:graphicFrameLocks noChangeAspect="1"/>
          </p:cNvGraphicFramePr>
          <p:nvPr/>
        </p:nvGraphicFramePr>
        <p:xfrm>
          <a:off x="838200" y="1617663"/>
          <a:ext cx="2314575" cy="515937"/>
        </p:xfrm>
        <a:graphic>
          <a:graphicData uri="http://schemas.openxmlformats.org/presentationml/2006/ole">
            <mc:AlternateContent xmlns:mc="http://schemas.openxmlformats.org/markup-compatibility/2006">
              <mc:Choice xmlns:v="urn:schemas-microsoft-com:vml" Requires="v">
                <p:oleObj spid="_x0000_s1440" name="Equation" r:id="rId4" imgW="914400" imgH="203040" progId="Equation.DSMT4">
                  <p:embed/>
                </p:oleObj>
              </mc:Choice>
              <mc:Fallback>
                <p:oleObj name="Equation" r:id="rId4" imgW="9144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17663"/>
                        <a:ext cx="231457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3"/>
          <p:cNvGraphicFramePr>
            <a:graphicFrameLocks noChangeAspect="1"/>
          </p:cNvGraphicFramePr>
          <p:nvPr/>
        </p:nvGraphicFramePr>
        <p:xfrm>
          <a:off x="3294063" y="1331913"/>
          <a:ext cx="2344737" cy="1030287"/>
        </p:xfrm>
        <a:graphic>
          <a:graphicData uri="http://schemas.openxmlformats.org/presentationml/2006/ole">
            <mc:AlternateContent xmlns:mc="http://schemas.openxmlformats.org/markup-compatibility/2006">
              <mc:Choice xmlns:v="urn:schemas-microsoft-com:vml" Requires="v">
                <p:oleObj spid="_x0000_s1441" name="Equation" r:id="rId6" imgW="927000" imgH="406080" progId="Equation.DSMT4">
                  <p:embed/>
                </p:oleObj>
              </mc:Choice>
              <mc:Fallback>
                <p:oleObj name="Equation" r:id="rId6" imgW="92700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4063" y="1331913"/>
                        <a:ext cx="2344737"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1" name="Object 4"/>
          <p:cNvGraphicFramePr>
            <a:graphicFrameLocks noChangeAspect="1"/>
          </p:cNvGraphicFramePr>
          <p:nvPr/>
        </p:nvGraphicFramePr>
        <p:xfrm>
          <a:off x="5867400" y="1617663"/>
          <a:ext cx="1638300" cy="515937"/>
        </p:xfrm>
        <a:graphic>
          <a:graphicData uri="http://schemas.openxmlformats.org/presentationml/2006/ole">
            <mc:AlternateContent xmlns:mc="http://schemas.openxmlformats.org/markup-compatibility/2006">
              <mc:Choice xmlns:v="urn:schemas-microsoft-com:vml" Requires="v">
                <p:oleObj spid="_x0000_s1442" name="Equation" r:id="rId8" imgW="647640" imgH="203040" progId="Equation.DSMT4">
                  <p:embed/>
                </p:oleObj>
              </mc:Choice>
              <mc:Fallback>
                <p:oleObj name="Equation" r:id="rId8" imgW="647640" imgH="2030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617663"/>
                        <a:ext cx="16383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5"/>
          <p:cNvGraphicFramePr>
            <a:graphicFrameLocks noChangeAspect="1"/>
          </p:cNvGraphicFramePr>
          <p:nvPr/>
        </p:nvGraphicFramePr>
        <p:xfrm>
          <a:off x="1600200" y="3962400"/>
          <a:ext cx="1670050" cy="1031875"/>
        </p:xfrm>
        <a:graphic>
          <a:graphicData uri="http://schemas.openxmlformats.org/presentationml/2006/ole">
            <mc:AlternateContent xmlns:mc="http://schemas.openxmlformats.org/markup-compatibility/2006">
              <mc:Choice xmlns:v="urn:schemas-microsoft-com:vml" Requires="v">
                <p:oleObj spid="_x0000_s1443" name="Equation" r:id="rId10" imgW="660240" imgH="406080" progId="Equation.DSMT4">
                  <p:embed/>
                </p:oleObj>
              </mc:Choice>
              <mc:Fallback>
                <p:oleObj name="Equation" r:id="rId10" imgW="660240" imgH="4060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962400"/>
                        <a:ext cx="16700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6"/>
          <p:cNvGraphicFramePr>
            <a:graphicFrameLocks noChangeAspect="1"/>
          </p:cNvGraphicFramePr>
          <p:nvPr/>
        </p:nvGraphicFramePr>
        <p:xfrm>
          <a:off x="6672263" y="3921125"/>
          <a:ext cx="1862137" cy="1031875"/>
        </p:xfrm>
        <a:graphic>
          <a:graphicData uri="http://schemas.openxmlformats.org/presentationml/2006/ole">
            <mc:AlternateContent xmlns:mc="http://schemas.openxmlformats.org/markup-compatibility/2006">
              <mc:Choice xmlns:v="urn:schemas-microsoft-com:vml" Requires="v">
                <p:oleObj spid="_x0000_s1444" name="Equation" r:id="rId12" imgW="736560" imgH="406080" progId="Equation.DSMT4">
                  <p:embed/>
                </p:oleObj>
              </mc:Choice>
              <mc:Fallback>
                <p:oleObj name="Equation" r:id="rId12" imgW="736560" imgH="4060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72263" y="3921125"/>
                        <a:ext cx="1862137"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762000" y="2376488"/>
            <a:ext cx="2463800" cy="1433512"/>
            <a:chOff x="480" y="1497"/>
            <a:chExt cx="1552" cy="903"/>
          </a:xfrm>
        </p:grpSpPr>
        <p:graphicFrame>
          <p:nvGraphicFramePr>
            <p:cNvPr id="1032" name="Object 8"/>
            <p:cNvGraphicFramePr>
              <a:graphicFrameLocks noChangeAspect="1"/>
            </p:cNvGraphicFramePr>
            <p:nvPr/>
          </p:nvGraphicFramePr>
          <p:xfrm>
            <a:off x="576" y="1750"/>
            <a:ext cx="1456" cy="650"/>
          </p:xfrm>
          <a:graphic>
            <a:graphicData uri="http://schemas.openxmlformats.org/presentationml/2006/ole">
              <mc:AlternateContent xmlns:mc="http://schemas.openxmlformats.org/markup-compatibility/2006">
                <mc:Choice xmlns:v="urn:schemas-microsoft-com:vml" Requires="v">
                  <p:oleObj spid="_x0000_s1445" name="Equation" r:id="rId14" imgW="914400" imgH="406080" progId="Equation.DSMT4">
                    <p:embed/>
                  </p:oleObj>
                </mc:Choice>
                <mc:Fallback>
                  <p:oleObj name="Equation" r:id="rId14" imgW="914400" imgH="4060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1750"/>
                          <a:ext cx="1456"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 name="Text Box 10"/>
            <p:cNvSpPr txBox="1">
              <a:spLocks noChangeArrowheads="1"/>
            </p:cNvSpPr>
            <p:nvPr/>
          </p:nvSpPr>
          <p:spPr bwMode="auto">
            <a:xfrm>
              <a:off x="480" y="1497"/>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pSp>
      <p:graphicFrame>
        <p:nvGraphicFramePr>
          <p:cNvPr id="55307" name="Object 7"/>
          <p:cNvGraphicFramePr>
            <a:graphicFrameLocks noChangeAspect="1"/>
          </p:cNvGraphicFramePr>
          <p:nvPr/>
        </p:nvGraphicFramePr>
        <p:xfrm>
          <a:off x="3352800" y="3886200"/>
          <a:ext cx="3208338" cy="1225550"/>
        </p:xfrm>
        <a:graphic>
          <a:graphicData uri="http://schemas.openxmlformats.org/presentationml/2006/ole">
            <mc:AlternateContent xmlns:mc="http://schemas.openxmlformats.org/markup-compatibility/2006">
              <mc:Choice xmlns:v="urn:schemas-microsoft-com:vml" Requires="v">
                <p:oleObj spid="_x0000_s1446" name="Equation" r:id="rId16" imgW="1269720" imgH="482400" progId="Equation.DSMT4">
                  <p:embed/>
                </p:oleObj>
              </mc:Choice>
              <mc:Fallback>
                <p:oleObj name="Equation" r:id="rId16" imgW="1269720" imgH="4824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52800" y="3886200"/>
                        <a:ext cx="3208338" cy="122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270668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strips(downRigh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strips(downRight)">
                                      <p:cBhvr>
                                        <p:cTn id="12" dur="500"/>
                                        <p:tgtEl>
                                          <p:spTgt spid="55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5301"/>
                                        </p:tgtEl>
                                        <p:attrNameLst>
                                          <p:attrName>style.visibility</p:attrName>
                                        </p:attrNameLst>
                                      </p:cBhvr>
                                      <p:to>
                                        <p:strVal val="visible"/>
                                      </p:to>
                                    </p:set>
                                    <p:animEffect transition="in" filter="strips(downRight)">
                                      <p:cBhvr>
                                        <p:cTn id="17" dur="500"/>
                                        <p:tgtEl>
                                          <p:spTgt spid="55301"/>
                                        </p:tgtEl>
                                      </p:cBhvr>
                                    </p:animEffect>
                                  </p:childTnLst>
                                </p:cTn>
                              </p:par>
                            </p:childTnLst>
                          </p:cTn>
                        </p:par>
                        <p:par>
                          <p:cTn id="18" fill="hold" nodeType="afterGroup">
                            <p:stCondLst>
                              <p:cond delay="500"/>
                            </p:stCondLst>
                            <p:childTnLst>
                              <p:par>
                                <p:cTn id="19" presetID="18" presetClass="entr" presetSubtype="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downRigh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nodeType="clickEffect">
                                  <p:stCondLst>
                                    <p:cond delay="0"/>
                                  </p:stCondLst>
                                  <p:childTnLst>
                                    <p:set>
                                      <p:cBhvr>
                                        <p:cTn id="25" dur="1" fill="hold">
                                          <p:stCondLst>
                                            <p:cond delay="0"/>
                                          </p:stCondLst>
                                        </p:cTn>
                                        <p:tgtEl>
                                          <p:spTgt spid="55302"/>
                                        </p:tgtEl>
                                        <p:attrNameLst>
                                          <p:attrName>style.visibility</p:attrName>
                                        </p:attrNameLst>
                                      </p:cBhvr>
                                      <p:to>
                                        <p:strVal val="visible"/>
                                      </p:to>
                                    </p:set>
                                    <p:animEffect transition="in" filter="strips(downRight)">
                                      <p:cBhvr>
                                        <p:cTn id="26" dur="500"/>
                                        <p:tgtEl>
                                          <p:spTgt spid="5530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55307"/>
                                        </p:tgtEl>
                                        <p:attrNameLst>
                                          <p:attrName>style.visibility</p:attrName>
                                        </p:attrNameLst>
                                      </p:cBhvr>
                                      <p:to>
                                        <p:strVal val="visible"/>
                                      </p:to>
                                    </p:set>
                                    <p:animEffect transition="in" filter="strips(downRight)">
                                      <p:cBhvr>
                                        <p:cTn id="31" dur="500"/>
                                        <p:tgtEl>
                                          <p:spTgt spid="5530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nodeType="clickEffect">
                                  <p:stCondLst>
                                    <p:cond delay="0"/>
                                  </p:stCondLst>
                                  <p:childTnLst>
                                    <p:set>
                                      <p:cBhvr>
                                        <p:cTn id="35" dur="1" fill="hold">
                                          <p:stCondLst>
                                            <p:cond delay="0"/>
                                          </p:stCondLst>
                                        </p:cTn>
                                        <p:tgtEl>
                                          <p:spTgt spid="55303"/>
                                        </p:tgtEl>
                                        <p:attrNameLst>
                                          <p:attrName>style.visibility</p:attrName>
                                        </p:attrNameLst>
                                      </p:cBhvr>
                                      <p:to>
                                        <p:strVal val="visible"/>
                                      </p:to>
                                    </p:set>
                                    <p:animEffect transition="in" filter="strips(downRight)">
                                      <p:cBhvr>
                                        <p:cTn id="36"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dirty="0" smtClean="0"/>
              <a:t>The </a:t>
            </a:r>
            <a:r>
              <a:rPr lang="en-US" dirty="0" smtClean="0"/>
              <a:t>money multiplier</a:t>
            </a:r>
            <a:endParaRPr lang="en-US" dirty="0" smtClean="0"/>
          </a:p>
        </p:txBody>
      </p:sp>
      <p:sp>
        <p:nvSpPr>
          <p:cNvPr id="57347" name="Rectangle 3"/>
          <p:cNvSpPr>
            <a:spLocks noGrp="1" noChangeArrowheads="1"/>
          </p:cNvSpPr>
          <p:nvPr>
            <p:ph type="body" idx="1"/>
          </p:nvPr>
        </p:nvSpPr>
        <p:spPr>
          <a:xfrm>
            <a:off x="541338" y="2438400"/>
            <a:ext cx="7010400" cy="3894138"/>
          </a:xfrm>
        </p:spPr>
        <p:txBody>
          <a:bodyPr/>
          <a:lstStyle/>
          <a:p>
            <a:pPr marL="341313" indent="-341313">
              <a:spcBef>
                <a:spcPct val="60000"/>
              </a:spcBef>
            </a:pPr>
            <a:r>
              <a:rPr lang="en-US" dirty="0" smtClean="0"/>
              <a:t>If </a:t>
            </a:r>
            <a:r>
              <a:rPr lang="en-US" b="1" i="1" dirty="0" err="1" smtClean="0"/>
              <a:t>rr</a:t>
            </a:r>
            <a:r>
              <a:rPr lang="en-US" dirty="0" smtClean="0"/>
              <a:t> &lt; 1, then </a:t>
            </a:r>
            <a:r>
              <a:rPr lang="en-US" b="1" i="1" dirty="0" smtClean="0"/>
              <a:t>m</a:t>
            </a:r>
            <a:r>
              <a:rPr lang="en-US" dirty="0" smtClean="0"/>
              <a:t> &gt; 1</a:t>
            </a:r>
          </a:p>
          <a:p>
            <a:pPr marL="341313" indent="-341313">
              <a:spcBef>
                <a:spcPct val="60000"/>
              </a:spcBef>
            </a:pPr>
            <a:r>
              <a:rPr lang="en-US" dirty="0" smtClean="0"/>
              <a:t>If monetary base changes by </a:t>
            </a:r>
            <a:r>
              <a:rPr lang="en-US" dirty="0">
                <a:latin typeface="Times New Roman"/>
                <a:ea typeface="Lucida Grande"/>
                <a:cs typeface="Times New Roman"/>
              </a:rPr>
              <a:t>Δ</a:t>
            </a:r>
            <a:r>
              <a:rPr lang="en-US" b="1" i="1" dirty="0" smtClean="0">
                <a:sym typeface="Symbol" pitchFamily="18" charset="2"/>
              </a:rPr>
              <a:t>B</a:t>
            </a:r>
            <a:r>
              <a:rPr lang="en-US" dirty="0" smtClean="0">
                <a:sym typeface="Symbol" pitchFamily="18" charset="2"/>
              </a:rPr>
              <a:t>, </a:t>
            </a:r>
            <a:br>
              <a:rPr lang="en-US" dirty="0" smtClean="0">
                <a:sym typeface="Symbol" pitchFamily="18" charset="2"/>
              </a:rPr>
            </a:br>
            <a:r>
              <a:rPr lang="en-US" dirty="0" smtClean="0">
                <a:sym typeface="Symbol" pitchFamily="18" charset="2"/>
              </a:rPr>
              <a:t>then </a:t>
            </a:r>
            <a:r>
              <a:rPr lang="en-US" dirty="0" smtClean="0"/>
              <a:t> </a:t>
            </a:r>
            <a:r>
              <a:rPr lang="en-US" dirty="0" smtClean="0">
                <a:latin typeface="Times New Roman"/>
                <a:ea typeface="Lucida Grande"/>
                <a:cs typeface="Times New Roman"/>
              </a:rPr>
              <a:t>Δ</a:t>
            </a:r>
            <a:r>
              <a:rPr lang="en-US" b="1" i="1" dirty="0" smtClean="0">
                <a:sym typeface="Symbol" pitchFamily="18" charset="2"/>
              </a:rPr>
              <a:t>M</a:t>
            </a:r>
            <a:r>
              <a:rPr lang="en-US" dirty="0" smtClean="0">
                <a:sym typeface="Symbol" pitchFamily="18" charset="2"/>
              </a:rPr>
              <a:t> = </a:t>
            </a:r>
            <a:r>
              <a:rPr lang="en-US" b="1" i="1" dirty="0" smtClean="0">
                <a:sym typeface="Symbol" pitchFamily="18" charset="2"/>
              </a:rPr>
              <a:t>m</a:t>
            </a:r>
            <a:r>
              <a:rPr lang="en-US" dirty="0" smtClean="0"/>
              <a:t> </a:t>
            </a:r>
            <a:r>
              <a:rPr lang="en-US" b="1" dirty="0" smtClean="0">
                <a:latin typeface="Times New Roman"/>
                <a:ea typeface="ＭＳ ゴシック"/>
                <a:cs typeface="Times New Roman"/>
              </a:rPr>
              <a:t>×</a:t>
            </a:r>
            <a:r>
              <a:rPr lang="en-US" dirty="0" smtClean="0">
                <a:latin typeface="ＭＳ ゴシック"/>
                <a:ea typeface="ＭＳ ゴシック"/>
                <a:cs typeface="ＭＳ ゴシック"/>
              </a:rPr>
              <a:t> </a:t>
            </a:r>
            <a:r>
              <a:rPr lang="en-US" dirty="0" smtClean="0">
                <a:latin typeface="Times New Roman"/>
                <a:ea typeface="Lucida Grande"/>
                <a:cs typeface="Times New Roman"/>
              </a:rPr>
              <a:t>Δ</a:t>
            </a:r>
            <a:r>
              <a:rPr lang="en-US" b="1" i="1" dirty="0" smtClean="0">
                <a:sym typeface="Symbol" pitchFamily="18" charset="2"/>
              </a:rPr>
              <a:t>B</a:t>
            </a:r>
            <a:r>
              <a:rPr lang="en-US" b="1" i="1" dirty="0" smtClean="0"/>
              <a:t> </a:t>
            </a:r>
          </a:p>
          <a:p>
            <a:pPr marL="341313" indent="-341313">
              <a:spcBef>
                <a:spcPct val="60000"/>
              </a:spcBef>
            </a:pPr>
            <a:r>
              <a:rPr lang="en-US" b="1" i="1" dirty="0" smtClean="0"/>
              <a:t>m</a:t>
            </a:r>
            <a:r>
              <a:rPr lang="en-US" dirty="0" smtClean="0"/>
              <a:t> is the </a:t>
            </a:r>
            <a:r>
              <a:rPr lang="en-US" b="1" dirty="0" smtClean="0">
                <a:solidFill>
                  <a:srgbClr val="CC0000"/>
                </a:solidFill>
              </a:rPr>
              <a:t>money multiplier</a:t>
            </a:r>
            <a:r>
              <a:rPr lang="en-US" dirty="0" smtClean="0"/>
              <a:t>, </a:t>
            </a:r>
            <a:br>
              <a:rPr lang="en-US" dirty="0" smtClean="0"/>
            </a:br>
            <a:r>
              <a:rPr lang="en-US" dirty="0" smtClean="0"/>
              <a:t>the increase in the money supply resulting from a one-dollar increase </a:t>
            </a:r>
            <a:br>
              <a:rPr lang="en-US" dirty="0" smtClean="0"/>
            </a:br>
            <a:r>
              <a:rPr lang="en-US" dirty="0" smtClean="0"/>
              <a:t>in the monetary base. </a:t>
            </a:r>
            <a:endParaRPr lang="en-US" b="1" i="1" dirty="0" smtClean="0">
              <a:sym typeface="Symbol" pitchFamily="18" charset="2"/>
            </a:endParaRPr>
          </a:p>
        </p:txBody>
      </p:sp>
      <p:grpSp>
        <p:nvGrpSpPr>
          <p:cNvPr id="2" name="Group 9"/>
          <p:cNvGrpSpPr>
            <a:grpSpLocks/>
          </p:cNvGrpSpPr>
          <p:nvPr/>
        </p:nvGrpSpPr>
        <p:grpSpPr bwMode="auto">
          <a:xfrm>
            <a:off x="1219200" y="1306513"/>
            <a:ext cx="6467475" cy="1031875"/>
            <a:chOff x="768" y="823"/>
            <a:chExt cx="4074" cy="650"/>
          </a:xfrm>
        </p:grpSpPr>
        <p:graphicFrame>
          <p:nvGraphicFramePr>
            <p:cNvPr id="2050"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2169" name="Equation" r:id="rId4" imgW="990360" imgH="406080" progId="Equation.DSMT4">
                    <p:embed/>
                  </p:oleObj>
                </mc:Choice>
                <mc:Fallback>
                  <p:oleObj name="Equation" r:id="rId4" imgW="99036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5" name="Text Box 7"/>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2051"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2170" name="Equation" r:id="rId6" imgW="939600" imgH="203040" progId="Equation.DSMT4">
                    <p:embed/>
                  </p:oleObj>
                </mc:Choice>
                <mc:Fallback>
                  <p:oleObj name="Equation" r:id="rId6" imgW="9396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504492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wipe(left)">
                                      <p:cBhvr>
                                        <p:cTn id="12" dur="500"/>
                                        <p:tgtEl>
                                          <p:spTgt spid="57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7">
                                            <p:txEl>
                                              <p:pRg st="1" end="1"/>
                                            </p:txEl>
                                          </p:spTgt>
                                        </p:tgtEl>
                                        <p:attrNameLst>
                                          <p:attrName>style.visibility</p:attrName>
                                        </p:attrNameLst>
                                      </p:cBhvr>
                                      <p:to>
                                        <p:strVal val="visible"/>
                                      </p:to>
                                    </p:set>
                                    <p:animEffect transition="in" filter="wipe(left)">
                                      <p:cBhvr>
                                        <p:cTn id="17" dur="500"/>
                                        <p:tgtEl>
                                          <p:spTgt spid="573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7">
                                            <p:txEl>
                                              <p:pRg st="2" end="2"/>
                                            </p:txEl>
                                          </p:spTgt>
                                        </p:tgtEl>
                                        <p:attrNameLst>
                                          <p:attrName>style.visibility</p:attrName>
                                        </p:attrNameLst>
                                      </p:cBhvr>
                                      <p:to>
                                        <p:strVal val="visible"/>
                                      </p:to>
                                    </p:set>
                                    <p:animEffect transition="in" filter="wipe(left)">
                                      <p:cBhvr>
                                        <p:cTn id="2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bldLvl="3"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The </a:t>
            </a:r>
            <a:r>
              <a:rPr lang="en-US" dirty="0" smtClean="0">
                <a:solidFill>
                  <a:schemeClr val="bg1"/>
                </a:solidFill>
                <a:effectLst>
                  <a:outerShdw blurRad="38100" dist="38100" dir="2700000" algn="tl">
                    <a:srgbClr val="000000">
                      <a:alpha val="43137"/>
                    </a:srgbClr>
                  </a:outerShdw>
                </a:effectLst>
              </a:rPr>
              <a:t>money multiplier</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26</a:t>
            </a:fld>
            <a:endParaRPr lang="en-US" sz="1600" dirty="0">
              <a:solidFill>
                <a:srgbClr val="006666"/>
              </a:solidFill>
              <a:cs typeface="Arial"/>
            </a:endParaRPr>
          </a:p>
        </p:txBody>
      </p:sp>
      <p:sp>
        <p:nvSpPr>
          <p:cNvPr id="6" name="Content Placeholder 2"/>
          <p:cNvSpPr>
            <a:spLocks noGrp="1"/>
          </p:cNvSpPr>
          <p:nvPr>
            <p:ph idx="4294967295"/>
          </p:nvPr>
        </p:nvSpPr>
        <p:spPr>
          <a:xfrm>
            <a:off x="623888" y="2757175"/>
            <a:ext cx="8210550" cy="3835400"/>
          </a:xfrm>
        </p:spPr>
        <p:txBody>
          <a:bodyPr/>
          <a:lstStyle/>
          <a:p>
            <a:pPr marL="0" indent="0" defTabSz="1373188">
              <a:buFont typeface="Wingdings" pitchFamily="2" charset="2"/>
              <a:buNone/>
            </a:pPr>
            <a:r>
              <a:rPr lang="en-US" sz="2700" dirty="0" smtClean="0"/>
              <a:t>Suppose households decide to hold more of their money as currency and less in the form of demand deposits.</a:t>
            </a:r>
          </a:p>
          <a:p>
            <a:pPr marL="519113" lvl="1" indent="-347663" defTabSz="1373188">
              <a:spcBef>
                <a:spcPts val="1800"/>
              </a:spcBef>
              <a:buClrTx/>
              <a:buSzPct val="95000"/>
              <a:buFontTx/>
              <a:buAutoNum type="arabicPeriod"/>
            </a:pPr>
            <a:r>
              <a:rPr lang="en-US" b="1" dirty="0" smtClean="0"/>
              <a:t> </a:t>
            </a:r>
            <a:r>
              <a:rPr lang="en-US" dirty="0" smtClean="0"/>
              <a:t>Determine impact on money supply. </a:t>
            </a:r>
          </a:p>
          <a:p>
            <a:pPr marL="519113" lvl="1" indent="-347663" defTabSz="1373188">
              <a:spcBef>
                <a:spcPts val="1800"/>
              </a:spcBef>
              <a:buClrTx/>
              <a:buSzPct val="95000"/>
              <a:buFontTx/>
              <a:buAutoNum type="arabicPeriod"/>
            </a:pPr>
            <a:r>
              <a:rPr lang="en-US" b="1" dirty="0" smtClean="0"/>
              <a:t> </a:t>
            </a:r>
            <a:r>
              <a:rPr lang="en-US" dirty="0" smtClean="0"/>
              <a:t>Explain the intuition for your result. </a:t>
            </a:r>
          </a:p>
        </p:txBody>
      </p:sp>
      <p:grpSp>
        <p:nvGrpSpPr>
          <p:cNvPr id="7" name="Group 7"/>
          <p:cNvGrpSpPr>
            <a:grpSpLocks/>
          </p:cNvGrpSpPr>
          <p:nvPr/>
        </p:nvGrpSpPr>
        <p:grpSpPr bwMode="auto">
          <a:xfrm>
            <a:off x="1219200" y="1425263"/>
            <a:ext cx="6467475" cy="1031875"/>
            <a:chOff x="768" y="823"/>
            <a:chExt cx="4074" cy="650"/>
          </a:xfrm>
        </p:grpSpPr>
        <p:graphicFrame>
          <p:nvGraphicFramePr>
            <p:cNvPr id="8"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3193" name="Equation" r:id="rId4" imgW="990360" imgH="406080" progId="Equation.DSMT4">
                    <p:embed/>
                  </p:oleObj>
                </mc:Choice>
                <mc:Fallback>
                  <p:oleObj name="Equation" r:id="rId4" imgW="99036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9"/>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11"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3194" name="Equation" r:id="rId6" imgW="939600" imgH="203040" progId="Equation.DSMT4">
                    <p:embed/>
                  </p:oleObj>
                </mc:Choice>
                <mc:Fallback>
                  <p:oleObj name="Equation" r:id="rId6" imgW="9396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6943942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SOLUTION</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The </a:t>
            </a:r>
            <a:r>
              <a:rPr lang="en-US" dirty="0" smtClean="0">
                <a:solidFill>
                  <a:schemeClr val="bg1"/>
                </a:solidFill>
                <a:effectLst>
                  <a:outerShdw blurRad="38100" dist="38100" dir="2700000" algn="tl">
                    <a:srgbClr val="000000">
                      <a:alpha val="43137"/>
                    </a:srgbClr>
                  </a:outerShdw>
                </a:effectLst>
              </a:rPr>
              <a:t>money multiplier</a:t>
            </a:r>
            <a:endParaRPr lang="en-US"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6" name="Content Placeholder 2"/>
          <p:cNvSpPr>
            <a:spLocks noGrp="1"/>
          </p:cNvSpPr>
          <p:nvPr>
            <p:ph idx="4294967295"/>
          </p:nvPr>
        </p:nvSpPr>
        <p:spPr>
          <a:xfrm>
            <a:off x="563563" y="1438275"/>
            <a:ext cx="8210550" cy="5021263"/>
          </a:xfrm>
        </p:spPr>
        <p:txBody>
          <a:bodyPr/>
          <a:lstStyle/>
          <a:p>
            <a:pPr marL="0" indent="0">
              <a:buNone/>
            </a:pPr>
            <a:r>
              <a:rPr lang="en-US" sz="2700" dirty="0" smtClean="0"/>
              <a:t>Impact of an increase in the currency-deposit ratio </a:t>
            </a:r>
            <a:br>
              <a:rPr lang="en-US" sz="2700" dirty="0" smtClean="0"/>
            </a:br>
            <a:r>
              <a:rPr lang="en-US" sz="2500" dirty="0" err="1" smtClean="0">
                <a:latin typeface="Times New Roman"/>
                <a:ea typeface="Lucida Grande"/>
                <a:cs typeface="Times New Roman"/>
              </a:rPr>
              <a:t>Δ</a:t>
            </a:r>
            <a:r>
              <a:rPr lang="en-US" sz="2700" b="1" i="1" dirty="0" err="1" smtClean="0"/>
              <a:t>cr</a:t>
            </a:r>
            <a:r>
              <a:rPr lang="en-US" sz="2700" b="1" i="1" dirty="0" smtClean="0"/>
              <a:t> </a:t>
            </a:r>
            <a:r>
              <a:rPr lang="en-US" sz="2700" dirty="0" smtClean="0"/>
              <a:t>&gt; 0.   </a:t>
            </a:r>
          </a:p>
          <a:p>
            <a:pPr marL="631825" lvl="1" indent="-460375">
              <a:lnSpc>
                <a:spcPct val="105000"/>
              </a:lnSpc>
              <a:spcBef>
                <a:spcPct val="40000"/>
              </a:spcBef>
              <a:buClr>
                <a:srgbClr val="008080"/>
              </a:buClr>
              <a:buSzPct val="90000"/>
              <a:buFont typeface="Wingdings" pitchFamily="2" charset="2"/>
              <a:buAutoNum type="arabicPeriod"/>
            </a:pPr>
            <a:r>
              <a:rPr lang="en-US" dirty="0" smtClean="0"/>
              <a:t>An increase in </a:t>
            </a:r>
            <a:r>
              <a:rPr lang="en-US" b="1" i="1" dirty="0" err="1" smtClean="0"/>
              <a:t>cr</a:t>
            </a:r>
            <a:r>
              <a:rPr lang="en-US" dirty="0" smtClean="0"/>
              <a:t> increases the denominator </a:t>
            </a:r>
            <a:br>
              <a:rPr lang="en-US" dirty="0" smtClean="0"/>
            </a:br>
            <a:r>
              <a:rPr lang="en-US" dirty="0" smtClean="0"/>
              <a:t>of </a:t>
            </a:r>
            <a:r>
              <a:rPr lang="en-US" b="1" i="1" dirty="0" smtClean="0"/>
              <a:t>m</a:t>
            </a:r>
            <a:r>
              <a:rPr lang="en-US" dirty="0" smtClean="0"/>
              <a:t> proportionally more than the numerator. </a:t>
            </a:r>
            <a:br>
              <a:rPr lang="en-US" dirty="0" smtClean="0"/>
            </a:br>
            <a:r>
              <a:rPr lang="en-US" dirty="0" smtClean="0"/>
              <a:t>So </a:t>
            </a:r>
            <a:r>
              <a:rPr lang="en-US" b="1" i="1" dirty="0" smtClean="0"/>
              <a:t>m</a:t>
            </a:r>
            <a:r>
              <a:rPr lang="en-US" dirty="0" smtClean="0"/>
              <a:t> falls, causing </a:t>
            </a:r>
            <a:r>
              <a:rPr lang="en-US" b="1" i="1" dirty="0" smtClean="0"/>
              <a:t>M</a:t>
            </a:r>
            <a:r>
              <a:rPr lang="en-US" sz="1100" dirty="0" smtClean="0"/>
              <a:t> </a:t>
            </a:r>
            <a:r>
              <a:rPr lang="en-US" dirty="0" smtClean="0"/>
              <a:t>to fall. </a:t>
            </a:r>
          </a:p>
          <a:p>
            <a:pPr marL="631825" lvl="1" indent="-460375">
              <a:lnSpc>
                <a:spcPct val="105000"/>
              </a:lnSpc>
              <a:spcBef>
                <a:spcPct val="50000"/>
              </a:spcBef>
              <a:buClr>
                <a:srgbClr val="008080"/>
              </a:buClr>
              <a:buSzPct val="90000"/>
              <a:buFont typeface="Wingdings" pitchFamily="2" charset="2"/>
              <a:buAutoNum type="arabicPeriod"/>
            </a:pPr>
            <a:r>
              <a:rPr lang="en-US" dirty="0" smtClean="0"/>
              <a:t>If households deposit less of their money, </a:t>
            </a:r>
            <a:br>
              <a:rPr lang="en-US" dirty="0" smtClean="0"/>
            </a:br>
            <a:r>
              <a:rPr lang="en-US" dirty="0" smtClean="0"/>
              <a:t>then banks can’t make as many loans, </a:t>
            </a:r>
            <a:br>
              <a:rPr lang="en-US" dirty="0" smtClean="0"/>
            </a:br>
            <a:r>
              <a:rPr lang="en-US" dirty="0" smtClean="0"/>
              <a:t>so the banking system won’t be able to </a:t>
            </a:r>
            <a:br>
              <a:rPr lang="en-US" dirty="0" smtClean="0"/>
            </a:br>
            <a:r>
              <a:rPr lang="en-US" dirty="0" smtClean="0"/>
              <a:t>create as much money.</a:t>
            </a:r>
            <a:endParaRPr lang="en-US" sz="3000" dirty="0" smtClean="0"/>
          </a:p>
        </p:txBody>
      </p:sp>
    </p:spTree>
    <p:extLst>
      <p:ext uri="{BB962C8B-B14F-4D97-AF65-F5344CB8AC3E}">
        <p14:creationId xmlns:p14="http://schemas.microsoft.com/office/powerpoint/2010/main" val="4356421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smtClean="0"/>
              <a:t>The </a:t>
            </a:r>
            <a:r>
              <a:rPr lang="en-US" dirty="0" smtClean="0"/>
              <a:t>instruments </a:t>
            </a:r>
            <a:r>
              <a:rPr lang="en-US" dirty="0" smtClean="0"/>
              <a:t>of </a:t>
            </a:r>
            <a:r>
              <a:rPr lang="en-US" dirty="0" smtClean="0"/>
              <a:t>monetary policy</a:t>
            </a:r>
            <a:endParaRPr lang="en-US" dirty="0" smtClean="0"/>
          </a:p>
        </p:txBody>
      </p:sp>
      <p:sp>
        <p:nvSpPr>
          <p:cNvPr id="63493" name="Rectangle 5"/>
          <p:cNvSpPr>
            <a:spLocks noGrp="1" noChangeArrowheads="1"/>
          </p:cNvSpPr>
          <p:nvPr>
            <p:ph type="body" idx="1"/>
          </p:nvPr>
        </p:nvSpPr>
        <p:spPr/>
        <p:txBody>
          <a:bodyPr/>
          <a:lstStyle/>
          <a:p>
            <a:pPr marL="0" indent="0">
              <a:buNone/>
            </a:pPr>
            <a:r>
              <a:rPr lang="en-US" dirty="0" smtClean="0"/>
              <a:t>The Fed can change the monetary base using:</a:t>
            </a:r>
          </a:p>
          <a:p>
            <a:pPr lvl="1"/>
            <a:r>
              <a:rPr lang="en-US" dirty="0" smtClean="0"/>
              <a:t>open market operations (the Fed’s preferred method of monetary control)</a:t>
            </a:r>
          </a:p>
          <a:p>
            <a:pPr lvl="2"/>
            <a:r>
              <a:rPr lang="en-US" dirty="0" smtClean="0"/>
              <a:t>To increase the base, the Fed could buy government bonds, paying with new dollars.</a:t>
            </a:r>
          </a:p>
          <a:p>
            <a:pPr lvl="1"/>
            <a:r>
              <a:rPr lang="en-US" dirty="0" smtClean="0"/>
              <a:t>the </a:t>
            </a:r>
            <a:r>
              <a:rPr lang="en-US" b="1" dirty="0" smtClean="0">
                <a:solidFill>
                  <a:srgbClr val="CC0000"/>
                </a:solidFill>
              </a:rPr>
              <a:t>discount rate</a:t>
            </a:r>
            <a:r>
              <a:rPr lang="en-US" dirty="0" smtClean="0"/>
              <a:t>: the interest rate the Fed charges on loans to banks</a:t>
            </a:r>
          </a:p>
          <a:p>
            <a:pPr lvl="2"/>
            <a:r>
              <a:rPr lang="en-US" dirty="0" smtClean="0"/>
              <a:t>To increase the base, the Fed could lower the discount rate, encouraging banks to borrow more reserves.</a:t>
            </a:r>
          </a:p>
        </p:txBody>
      </p:sp>
    </p:spTree>
    <p:extLst>
      <p:ext uri="{BB962C8B-B14F-4D97-AF65-F5344CB8AC3E}">
        <p14:creationId xmlns:p14="http://schemas.microsoft.com/office/powerpoint/2010/main" val="332659417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wipe(left)">
                                      <p:cBhvr>
                                        <p:cTn id="7" dur="500"/>
                                        <p:tgtEl>
                                          <p:spTgt spid="63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wipe(left)">
                                      <p:cBhvr>
                                        <p:cTn id="12" dur="500"/>
                                        <p:tgtEl>
                                          <p:spTgt spid="63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Effect transition="in" filter="wipe(left)">
                                      <p:cBhvr>
                                        <p:cTn id="17" dur="500"/>
                                        <p:tgtEl>
                                          <p:spTgt spid="634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3">
                                            <p:txEl>
                                              <p:pRg st="3" end="3"/>
                                            </p:txEl>
                                          </p:spTgt>
                                        </p:tgtEl>
                                        <p:attrNameLst>
                                          <p:attrName>style.visibility</p:attrName>
                                        </p:attrNameLst>
                                      </p:cBhvr>
                                      <p:to>
                                        <p:strVal val="visible"/>
                                      </p:to>
                                    </p:set>
                                    <p:animEffect transition="in" filter="wipe(left)">
                                      <p:cBhvr>
                                        <p:cTn id="22" dur="500"/>
                                        <p:tgtEl>
                                          <p:spTgt spid="634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3">
                                            <p:txEl>
                                              <p:pRg st="4" end="4"/>
                                            </p:txEl>
                                          </p:spTgt>
                                        </p:tgtEl>
                                        <p:attrNameLst>
                                          <p:attrName>style.visibility</p:attrName>
                                        </p:attrNameLst>
                                      </p:cBhvr>
                                      <p:to>
                                        <p:strVal val="visible"/>
                                      </p:to>
                                    </p:set>
                                    <p:animEffect transition="in" filter="wipe(left)">
                                      <p:cBhvr>
                                        <p:cTn id="27" dur="500"/>
                                        <p:tgtEl>
                                          <p:spTgt spid="63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Money: </a:t>
            </a:r>
            <a:r>
              <a:rPr lang="en-US" dirty="0" smtClean="0">
                <a:solidFill>
                  <a:srgbClr val="990033"/>
                </a:solidFill>
              </a:rPr>
              <a:t>Definition</a:t>
            </a:r>
          </a:p>
        </p:txBody>
      </p:sp>
      <p:sp>
        <p:nvSpPr>
          <p:cNvPr id="32771" name="Rectangle 3"/>
          <p:cNvSpPr>
            <a:spLocks noGrp="1" noChangeArrowheads="1"/>
          </p:cNvSpPr>
          <p:nvPr>
            <p:ph type="body" idx="1"/>
          </p:nvPr>
        </p:nvSpPr>
        <p:spPr>
          <a:xfrm>
            <a:off x="441325" y="2243138"/>
            <a:ext cx="4191000" cy="2043854"/>
          </a:xfrm>
          <a:solidFill>
            <a:srgbClr val="71DB71"/>
          </a:solidFill>
          <a:ln>
            <a:solidFill>
              <a:schemeClr val="tx1"/>
            </a:solidFill>
          </a:ln>
          <a:effectLst>
            <a:outerShdw blurRad="50800" dist="38100" dir="2700000" algn="tl" rotWithShape="0">
              <a:prstClr val="black">
                <a:alpha val="40000"/>
              </a:prstClr>
            </a:outerShdw>
          </a:effectLst>
        </p:spPr>
        <p:txBody>
          <a:bodyPr/>
          <a:lstStyle/>
          <a:p>
            <a:pPr marL="0" indent="0" algn="ctr" eaLnBrk="1" hangingPunct="1">
              <a:buFont typeface="Wingdings" pitchFamily="2" charset="2"/>
              <a:buNone/>
              <a:defRPr/>
            </a:pPr>
            <a:r>
              <a:rPr lang="en-US" sz="2900" b="1" dirty="0" smtClean="0">
                <a:solidFill>
                  <a:schemeClr val="bg1"/>
                </a:solidFill>
                <a:effectLst>
                  <a:outerShdw blurRad="38100" dist="38100" dir="2700000" algn="tl">
                    <a:srgbClr val="000000">
                      <a:alpha val="43137"/>
                    </a:srgbClr>
                  </a:outerShdw>
                </a:effectLst>
              </a:rPr>
              <a:t>Money</a:t>
            </a:r>
            <a:r>
              <a:rPr lang="en-US" sz="2900" dirty="0" smtClean="0"/>
              <a:t> is the stock </a:t>
            </a:r>
            <a:br>
              <a:rPr lang="en-US" sz="2900" dirty="0" smtClean="0"/>
            </a:br>
            <a:r>
              <a:rPr lang="en-US" sz="2900" dirty="0" smtClean="0"/>
              <a:t>of assets that can be readily used to make transactions.</a:t>
            </a:r>
          </a:p>
        </p:txBody>
      </p:sp>
      <p:pic>
        <p:nvPicPr>
          <p:cNvPr id="34820" name="Picture 4" descr="BTE086"/>
          <p:cNvPicPr>
            <a:picLocks noChangeAspect="1" noChangeArrowheads="1"/>
          </p:cNvPicPr>
          <p:nvPr/>
        </p:nvPicPr>
        <p:blipFill>
          <a:blip r:embed="rId3">
            <a:extLst>
              <a:ext uri="{28A0092B-C50C-407E-A947-70E740481C1C}">
                <a14:useLocalDpi xmlns:a14="http://schemas.microsoft.com/office/drawing/2010/main" val="0"/>
              </a:ext>
            </a:extLst>
          </a:blip>
          <a:srcRect b="8438"/>
          <a:stretch>
            <a:fillRect/>
          </a:stretch>
        </p:blipFill>
        <p:spPr bwMode="auto">
          <a:xfrm>
            <a:off x="5173663" y="1625600"/>
            <a:ext cx="3432175" cy="3978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5193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smtClean="0"/>
              <a:t>The </a:t>
            </a:r>
            <a:r>
              <a:rPr lang="en-US" dirty="0" smtClean="0"/>
              <a:t>instruments </a:t>
            </a:r>
            <a:r>
              <a:rPr lang="en-US" dirty="0" smtClean="0"/>
              <a:t>of </a:t>
            </a:r>
            <a:r>
              <a:rPr lang="en-US" dirty="0" smtClean="0"/>
              <a:t>monetary policy</a:t>
            </a:r>
            <a:endParaRPr lang="en-US" dirty="0" smtClean="0"/>
          </a:p>
        </p:txBody>
      </p:sp>
      <p:sp>
        <p:nvSpPr>
          <p:cNvPr id="63493" name="Rectangle 5"/>
          <p:cNvSpPr>
            <a:spLocks noGrp="1" noChangeArrowheads="1"/>
          </p:cNvSpPr>
          <p:nvPr>
            <p:ph type="body" idx="1"/>
          </p:nvPr>
        </p:nvSpPr>
        <p:spPr/>
        <p:txBody>
          <a:bodyPr/>
          <a:lstStyle/>
          <a:p>
            <a:pPr marL="0" indent="0">
              <a:buNone/>
            </a:pPr>
            <a:r>
              <a:rPr lang="en-US" dirty="0" smtClean="0"/>
              <a:t>The Fed can change the reserve-deposit ratio using:</a:t>
            </a:r>
          </a:p>
          <a:p>
            <a:pPr lvl="1"/>
            <a:r>
              <a:rPr lang="en-US" b="1" dirty="0" smtClean="0">
                <a:solidFill>
                  <a:srgbClr val="CC0000"/>
                </a:solidFill>
              </a:rPr>
              <a:t>reserve requirements</a:t>
            </a:r>
            <a:r>
              <a:rPr lang="en-US" dirty="0" smtClean="0"/>
              <a:t>: Fed regulations that impose a minimum reserve-deposit ratio</a:t>
            </a:r>
          </a:p>
          <a:p>
            <a:pPr lvl="2"/>
            <a:r>
              <a:rPr lang="en-US" dirty="0" smtClean="0"/>
              <a:t>To reduce the reserve-deposit ratio, </a:t>
            </a:r>
            <a:br>
              <a:rPr lang="en-US" dirty="0" smtClean="0"/>
            </a:br>
            <a:r>
              <a:rPr lang="en-US" dirty="0" smtClean="0"/>
              <a:t>the Fed could reduce reserve requirements.</a:t>
            </a:r>
          </a:p>
          <a:p>
            <a:pPr lvl="1"/>
            <a:r>
              <a:rPr lang="en-US" b="1" dirty="0" smtClean="0">
                <a:solidFill>
                  <a:srgbClr val="CC0000"/>
                </a:solidFill>
              </a:rPr>
              <a:t>interest on reserves</a:t>
            </a:r>
            <a:r>
              <a:rPr lang="en-US" dirty="0" smtClean="0"/>
              <a:t>: the Fed pays interest on bank reserves deposited with the Fed</a:t>
            </a:r>
          </a:p>
          <a:p>
            <a:pPr lvl="2"/>
            <a:r>
              <a:rPr lang="en-US" dirty="0" smtClean="0"/>
              <a:t>To reduce the reserve-deposit ratio, </a:t>
            </a:r>
            <a:br>
              <a:rPr lang="en-US" dirty="0" smtClean="0"/>
            </a:br>
            <a:r>
              <a:rPr lang="en-US" dirty="0" smtClean="0"/>
              <a:t>the Fed could pay a lower interest rate on reserves.</a:t>
            </a:r>
          </a:p>
        </p:txBody>
      </p:sp>
    </p:spTree>
    <p:extLst>
      <p:ext uri="{BB962C8B-B14F-4D97-AF65-F5344CB8AC3E}">
        <p14:creationId xmlns:p14="http://schemas.microsoft.com/office/powerpoint/2010/main" val="209984089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xEl>
                                              <p:pRg st="0" end="0"/>
                                            </p:txEl>
                                          </p:spTgt>
                                        </p:tgtEl>
                                        <p:attrNameLst>
                                          <p:attrName>style.visibility</p:attrName>
                                        </p:attrNameLst>
                                      </p:cBhvr>
                                      <p:to>
                                        <p:strVal val="visible"/>
                                      </p:to>
                                    </p:set>
                                    <p:animEffect transition="in" filter="wipe(left)">
                                      <p:cBhvr>
                                        <p:cTn id="7" dur="500"/>
                                        <p:tgtEl>
                                          <p:spTgt spid="63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xEl>
                                              <p:pRg st="1" end="1"/>
                                            </p:txEl>
                                          </p:spTgt>
                                        </p:tgtEl>
                                        <p:attrNameLst>
                                          <p:attrName>style.visibility</p:attrName>
                                        </p:attrNameLst>
                                      </p:cBhvr>
                                      <p:to>
                                        <p:strVal val="visible"/>
                                      </p:to>
                                    </p:set>
                                    <p:animEffect transition="in" filter="wipe(left)">
                                      <p:cBhvr>
                                        <p:cTn id="12" dur="500"/>
                                        <p:tgtEl>
                                          <p:spTgt spid="634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Effect transition="in" filter="wipe(left)">
                                      <p:cBhvr>
                                        <p:cTn id="17" dur="500"/>
                                        <p:tgtEl>
                                          <p:spTgt spid="634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3">
                                            <p:txEl>
                                              <p:pRg st="3" end="3"/>
                                            </p:txEl>
                                          </p:spTgt>
                                        </p:tgtEl>
                                        <p:attrNameLst>
                                          <p:attrName>style.visibility</p:attrName>
                                        </p:attrNameLst>
                                      </p:cBhvr>
                                      <p:to>
                                        <p:strVal val="visible"/>
                                      </p:to>
                                    </p:set>
                                    <p:animEffect transition="in" filter="wipe(left)">
                                      <p:cBhvr>
                                        <p:cTn id="22" dur="500"/>
                                        <p:tgtEl>
                                          <p:spTgt spid="634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3">
                                            <p:txEl>
                                              <p:pRg st="4" end="4"/>
                                            </p:txEl>
                                          </p:spTgt>
                                        </p:tgtEl>
                                        <p:attrNameLst>
                                          <p:attrName>style.visibility</p:attrName>
                                        </p:attrNameLst>
                                      </p:cBhvr>
                                      <p:to>
                                        <p:strVal val="visible"/>
                                      </p:to>
                                    </p:set>
                                    <p:animEffect transition="in" filter="wipe(left)">
                                      <p:cBhvr>
                                        <p:cTn id="27" dur="500"/>
                                        <p:tgtEl>
                                          <p:spTgt spid="634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bldLvl="5"/>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554038" y="236538"/>
            <a:ext cx="8261350" cy="1195387"/>
          </a:xfrm>
        </p:spPr>
        <p:txBody>
          <a:bodyPr/>
          <a:lstStyle/>
          <a:p>
            <a:r>
              <a:rPr lang="en-US" sz="3300" dirty="0" smtClean="0"/>
              <a:t>Why the Fed </a:t>
            </a:r>
            <a:r>
              <a:rPr lang="en-US" sz="3300" dirty="0" smtClean="0"/>
              <a:t>can’t precisely control </a:t>
            </a:r>
            <a:r>
              <a:rPr lang="en-US" sz="3300" i="1" dirty="0" smtClean="0"/>
              <a:t>M</a:t>
            </a:r>
          </a:p>
        </p:txBody>
      </p:sp>
      <p:sp>
        <p:nvSpPr>
          <p:cNvPr id="73731" name="Rectangle 3"/>
          <p:cNvSpPr>
            <a:spLocks noGrp="1" noChangeArrowheads="1"/>
          </p:cNvSpPr>
          <p:nvPr>
            <p:ph type="body" idx="1"/>
          </p:nvPr>
        </p:nvSpPr>
        <p:spPr>
          <a:xfrm>
            <a:off x="495300" y="2432050"/>
            <a:ext cx="8147050" cy="3635375"/>
          </a:xfrm>
        </p:spPr>
        <p:txBody>
          <a:bodyPr/>
          <a:lstStyle/>
          <a:p>
            <a:pPr marL="349250" indent="-349250">
              <a:spcBef>
                <a:spcPct val="50000"/>
              </a:spcBef>
              <a:buSzTx/>
            </a:pPr>
            <a:r>
              <a:rPr lang="en-US" sz="2700" dirty="0" smtClean="0"/>
              <a:t>Households can change </a:t>
            </a:r>
            <a:r>
              <a:rPr lang="en-US" sz="2700" b="1" i="1" dirty="0" err="1" smtClean="0"/>
              <a:t>cr</a:t>
            </a:r>
            <a:r>
              <a:rPr lang="en-US" sz="2700" dirty="0" smtClean="0"/>
              <a:t>, </a:t>
            </a:r>
            <a:br>
              <a:rPr lang="en-US" sz="2700" dirty="0" smtClean="0"/>
            </a:br>
            <a:r>
              <a:rPr lang="en-US" sz="2700" dirty="0" smtClean="0"/>
              <a:t>causing </a:t>
            </a:r>
            <a:r>
              <a:rPr lang="en-US" sz="2700" b="1" i="1" dirty="0" smtClean="0"/>
              <a:t>m</a:t>
            </a:r>
            <a:r>
              <a:rPr lang="en-US" sz="2700" dirty="0" smtClean="0"/>
              <a:t> and </a:t>
            </a:r>
            <a:r>
              <a:rPr lang="en-US" sz="2700" b="1" i="1" dirty="0" smtClean="0"/>
              <a:t>M</a:t>
            </a:r>
            <a:r>
              <a:rPr lang="en-US" sz="2700" dirty="0" smtClean="0"/>
              <a:t> to change. </a:t>
            </a:r>
          </a:p>
          <a:p>
            <a:pPr marL="349250" indent="-349250">
              <a:spcBef>
                <a:spcPct val="50000"/>
              </a:spcBef>
              <a:buSzTx/>
            </a:pPr>
            <a:r>
              <a:rPr lang="en-US" sz="2700" dirty="0" smtClean="0"/>
              <a:t>Banks often hold </a:t>
            </a:r>
            <a:r>
              <a:rPr lang="en-US" sz="2700" b="1" dirty="0" smtClean="0">
                <a:solidFill>
                  <a:srgbClr val="CC0000"/>
                </a:solidFill>
              </a:rPr>
              <a:t>excess reserves</a:t>
            </a:r>
            <a:r>
              <a:rPr lang="en-US" sz="2700" dirty="0" smtClean="0"/>
              <a:t> </a:t>
            </a:r>
            <a:br>
              <a:rPr lang="en-US" sz="2700" dirty="0" smtClean="0"/>
            </a:br>
            <a:r>
              <a:rPr lang="en-US" sz="2700" dirty="0" smtClean="0"/>
              <a:t>(reserves above the reserve requirement). </a:t>
            </a:r>
          </a:p>
          <a:p>
            <a:pPr marL="349250" indent="-349250">
              <a:spcBef>
                <a:spcPct val="10000"/>
              </a:spcBef>
              <a:buSzTx/>
              <a:buFont typeface="Wingdings" pitchFamily="2" charset="2"/>
              <a:buNone/>
            </a:pPr>
            <a:r>
              <a:rPr lang="en-US" sz="2700" dirty="0" smtClean="0"/>
              <a:t>	If banks change their excess reserves, </a:t>
            </a:r>
            <a:br>
              <a:rPr lang="en-US" sz="2700" dirty="0" smtClean="0"/>
            </a:br>
            <a:r>
              <a:rPr lang="en-US" sz="2700" dirty="0" smtClean="0"/>
              <a:t>then </a:t>
            </a:r>
            <a:r>
              <a:rPr lang="en-US" sz="2700" b="1" i="1" dirty="0" err="1" smtClean="0"/>
              <a:t>rr</a:t>
            </a:r>
            <a:r>
              <a:rPr lang="en-US" sz="2700" dirty="0" smtClean="0"/>
              <a:t>, </a:t>
            </a:r>
            <a:r>
              <a:rPr lang="en-US" sz="2700" b="1" i="1" dirty="0" smtClean="0"/>
              <a:t>m</a:t>
            </a:r>
            <a:r>
              <a:rPr lang="en-US" sz="2700" i="1" dirty="0" smtClean="0"/>
              <a:t>,</a:t>
            </a:r>
            <a:r>
              <a:rPr lang="en-US" sz="2700" dirty="0" smtClean="0"/>
              <a:t> and </a:t>
            </a:r>
            <a:r>
              <a:rPr lang="en-US" sz="2700" b="1" i="1" dirty="0" smtClean="0"/>
              <a:t>M</a:t>
            </a:r>
            <a:r>
              <a:rPr lang="en-US" sz="2700" dirty="0" smtClean="0"/>
              <a:t> change. </a:t>
            </a:r>
          </a:p>
        </p:txBody>
      </p:sp>
      <p:graphicFrame>
        <p:nvGraphicFramePr>
          <p:cNvPr id="4098" name="Object 2"/>
          <p:cNvGraphicFramePr>
            <a:graphicFrameLocks noChangeAspect="1"/>
          </p:cNvGraphicFramePr>
          <p:nvPr/>
        </p:nvGraphicFramePr>
        <p:xfrm>
          <a:off x="1295400" y="1524000"/>
          <a:ext cx="2300288" cy="500063"/>
        </p:xfrm>
        <a:graphic>
          <a:graphicData uri="http://schemas.openxmlformats.org/presentationml/2006/ole">
            <mc:AlternateContent xmlns:mc="http://schemas.openxmlformats.org/markup-compatibility/2006">
              <mc:Choice xmlns:v="urn:schemas-microsoft-com:vml" Requires="v">
                <p:oleObj spid="_x0000_s4217" name="Equation" r:id="rId4" imgW="939600" imgH="203040" progId="Equation.DSMT4">
                  <p:embed/>
                </p:oleObj>
              </mc:Choice>
              <mc:Fallback>
                <p:oleObj name="Equation" r:id="rId4" imgW="939600" imgH="203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524000"/>
                        <a:ext cx="2300288"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p:cNvGraphicFramePr>
            <a:graphicFrameLocks noChangeAspect="1"/>
          </p:cNvGraphicFramePr>
          <p:nvPr/>
        </p:nvGraphicFramePr>
        <p:xfrm>
          <a:off x="5137150" y="1238250"/>
          <a:ext cx="2438400" cy="1004888"/>
        </p:xfrm>
        <a:graphic>
          <a:graphicData uri="http://schemas.openxmlformats.org/presentationml/2006/ole">
            <mc:AlternateContent xmlns:mc="http://schemas.openxmlformats.org/markup-compatibility/2006">
              <mc:Choice xmlns:v="urn:schemas-microsoft-com:vml" Requires="v">
                <p:oleObj spid="_x0000_s4218" name="Equation" r:id="rId6" imgW="990360" imgH="406080" progId="Equation.DSMT4">
                  <p:embed/>
                </p:oleObj>
              </mc:Choice>
              <mc:Fallback>
                <p:oleObj name="Equation" r:id="rId6" imgW="990360" imgH="4060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37150" y="1238250"/>
                        <a:ext cx="2438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Text Box 6"/>
          <p:cNvSpPr txBox="1">
            <a:spLocks noChangeArrowheads="1"/>
          </p:cNvSpPr>
          <p:nvPr/>
        </p:nvSpPr>
        <p:spPr bwMode="auto">
          <a:xfrm>
            <a:off x="3810000" y="1477963"/>
            <a:ext cx="1219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700"/>
              <a:t>where</a:t>
            </a:r>
          </a:p>
        </p:txBody>
      </p:sp>
    </p:spTree>
    <p:extLst>
      <p:ext uri="{BB962C8B-B14F-4D97-AF65-F5344CB8AC3E}">
        <p14:creationId xmlns:p14="http://schemas.microsoft.com/office/powerpoint/2010/main" val="159643835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wipe(left)">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wipe(left)">
                                      <p:cBhvr>
                                        <p:cTn id="17" dur="500"/>
                                        <p:tgtEl>
                                          <p:spTgt spid="73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7" name="Chart 6"/>
          <p:cNvGraphicFramePr>
            <a:graphicFrameLocks noGrp="1"/>
          </p:cNvGraphicFramePr>
          <p:nvPr>
            <p:extLst>
              <p:ext uri="{D42A27DB-BD31-4B8C-83A1-F6EECF244321}">
                <p14:modId xmlns:p14="http://schemas.microsoft.com/office/powerpoint/2010/main" val="3794788842"/>
              </p:ext>
            </p:extLst>
          </p:nvPr>
        </p:nvGraphicFramePr>
        <p:xfrm>
          <a:off x="0" y="1316736"/>
          <a:ext cx="9144000" cy="5541264"/>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66725" y="222890"/>
            <a:ext cx="8245475" cy="939800"/>
          </a:xfrm>
        </p:spPr>
        <p:txBody>
          <a:bodyPr/>
          <a:lstStyle/>
          <a:p>
            <a:r>
              <a:rPr lang="en-US" sz="2700" dirty="0" smtClean="0">
                <a:solidFill>
                  <a:srgbClr val="336699"/>
                </a:solidFill>
              </a:rPr>
              <a:t>CASE STUDY:  </a:t>
            </a:r>
            <a:br>
              <a:rPr lang="en-US" sz="2700" dirty="0" smtClean="0">
                <a:solidFill>
                  <a:srgbClr val="336699"/>
                </a:solidFill>
              </a:rPr>
            </a:br>
            <a:r>
              <a:rPr lang="en-US" sz="3100" dirty="0" smtClean="0">
                <a:solidFill>
                  <a:srgbClr val="336699"/>
                </a:solidFill>
              </a:rPr>
              <a:t>Quantitative </a:t>
            </a:r>
            <a:r>
              <a:rPr lang="en-US" sz="3100" dirty="0" smtClean="0">
                <a:solidFill>
                  <a:srgbClr val="336699"/>
                </a:solidFill>
              </a:rPr>
              <a:t>Easing</a:t>
            </a:r>
            <a:endParaRPr lang="en-US" dirty="0">
              <a:solidFill>
                <a:srgbClr val="336699"/>
              </a:solidFill>
            </a:endParaRPr>
          </a:p>
        </p:txBody>
      </p:sp>
      <p:sp>
        <p:nvSpPr>
          <p:cNvPr id="9" name="Text Box 120"/>
          <p:cNvSpPr txBox="1">
            <a:spLocks noChangeArrowheads="1"/>
          </p:cNvSpPr>
          <p:nvPr/>
        </p:nvSpPr>
        <p:spPr bwMode="auto">
          <a:xfrm>
            <a:off x="3766734" y="5284823"/>
            <a:ext cx="2252663" cy="45720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i="1" dirty="0" smtClean="0">
                <a:solidFill>
                  <a:srgbClr val="006600"/>
                </a:solidFill>
              </a:rPr>
              <a:t>Monetary base</a:t>
            </a:r>
            <a:endParaRPr lang="en-US" sz="2400" i="1" dirty="0">
              <a:solidFill>
                <a:srgbClr val="006600"/>
              </a:solidFill>
            </a:endParaRPr>
          </a:p>
        </p:txBody>
      </p:sp>
      <p:sp>
        <p:nvSpPr>
          <p:cNvPr id="11" name="TextBox 10"/>
          <p:cNvSpPr txBox="1"/>
          <p:nvPr/>
        </p:nvSpPr>
        <p:spPr>
          <a:xfrm>
            <a:off x="3028204" y="1911919"/>
            <a:ext cx="4180113" cy="1255728"/>
          </a:xfrm>
          <a:prstGeom prst="rect">
            <a:avLst/>
          </a:prstGeom>
          <a:solidFill>
            <a:srgbClr val="FFE1D4"/>
          </a:solidFill>
          <a:effectLst>
            <a:outerShdw blurRad="50800" dist="38100" dir="2700000" algn="tl" rotWithShape="0">
              <a:prstClr val="black">
                <a:alpha val="40000"/>
              </a:prstClr>
            </a:outerShdw>
          </a:effectLst>
        </p:spPr>
        <p:txBody>
          <a:bodyPr wrap="square" rtlCol="0">
            <a:spAutoFit/>
          </a:bodyPr>
          <a:lstStyle/>
          <a:p>
            <a:pPr>
              <a:lnSpc>
                <a:spcPct val="105000"/>
              </a:lnSpc>
            </a:pPr>
            <a:r>
              <a:rPr lang="en-US" sz="2400" dirty="0" smtClean="0">
                <a:solidFill>
                  <a:srgbClr val="000000"/>
                </a:solidFill>
              </a:rPr>
              <a:t>From 8/2008 to 8/2011, </a:t>
            </a:r>
            <a:br>
              <a:rPr lang="en-US" sz="2400" dirty="0" smtClean="0">
                <a:solidFill>
                  <a:srgbClr val="000000"/>
                </a:solidFill>
              </a:rPr>
            </a:br>
            <a:r>
              <a:rPr lang="en-US" sz="2400" dirty="0" smtClean="0">
                <a:solidFill>
                  <a:srgbClr val="000000"/>
                </a:solidFill>
              </a:rPr>
              <a:t>the monetary base tripled, </a:t>
            </a:r>
            <a:br>
              <a:rPr lang="en-US" sz="2400" dirty="0" smtClean="0">
                <a:solidFill>
                  <a:srgbClr val="000000"/>
                </a:solidFill>
              </a:rPr>
            </a:br>
            <a:r>
              <a:rPr lang="en-US" sz="2400" dirty="0" smtClean="0">
                <a:solidFill>
                  <a:srgbClr val="000000"/>
                </a:solidFill>
              </a:rPr>
              <a:t>but M1 grew only about 40%.</a:t>
            </a:r>
            <a:endParaRPr lang="en-US" sz="2400" dirty="0">
              <a:solidFill>
                <a:srgbClr val="000000"/>
              </a:solidFill>
            </a:endParaRPr>
          </a:p>
        </p:txBody>
      </p:sp>
    </p:spTree>
    <p:extLst>
      <p:ext uri="{BB962C8B-B14F-4D97-AF65-F5344CB8AC3E}">
        <p14:creationId xmlns:p14="http://schemas.microsoft.com/office/powerpoint/2010/main" val="4050447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CASE STUDY:  </a:t>
            </a:r>
            <a:br>
              <a:rPr lang="en-US" sz="2700" dirty="0" smtClean="0"/>
            </a:br>
            <a:r>
              <a:rPr lang="en-US" sz="3100" dirty="0" smtClean="0"/>
              <a:t>Quantitative Easing</a:t>
            </a:r>
            <a:endParaRPr lang="en-US" dirty="0"/>
          </a:p>
        </p:txBody>
      </p:sp>
      <p:sp>
        <p:nvSpPr>
          <p:cNvPr id="3" name="Content Placeholder 2"/>
          <p:cNvSpPr>
            <a:spLocks noGrp="1"/>
          </p:cNvSpPr>
          <p:nvPr>
            <p:ph idx="1"/>
          </p:nvPr>
        </p:nvSpPr>
        <p:spPr>
          <a:xfrm>
            <a:off x="393124" y="1265175"/>
            <a:ext cx="8501496" cy="5135624"/>
          </a:xfrm>
        </p:spPr>
        <p:txBody>
          <a:bodyPr/>
          <a:lstStyle/>
          <a:p>
            <a:pPr>
              <a:spcBef>
                <a:spcPts val="1500"/>
              </a:spcBef>
            </a:pPr>
            <a:r>
              <a:rPr lang="en-US" sz="2650" i="1" dirty="0" smtClean="0"/>
              <a:t>Quantitative easing</a:t>
            </a:r>
            <a:r>
              <a:rPr lang="en-US" sz="2650" dirty="0" smtClean="0"/>
              <a:t>: the Fed bought long-term </a:t>
            </a:r>
            <a:r>
              <a:rPr lang="en-US" sz="2650" dirty="0" err="1" smtClean="0"/>
              <a:t>govt</a:t>
            </a:r>
            <a:r>
              <a:rPr lang="en-US" sz="2650" dirty="0" smtClean="0"/>
              <a:t> </a:t>
            </a:r>
            <a:r>
              <a:rPr lang="en-US" sz="2650" dirty="0" smtClean="0"/>
              <a:t>bonds instead of T-bills to reduce long-term rates.</a:t>
            </a:r>
          </a:p>
          <a:p>
            <a:pPr>
              <a:spcBef>
                <a:spcPts val="1500"/>
              </a:spcBef>
            </a:pPr>
            <a:r>
              <a:rPr lang="en-US" sz="2650" dirty="0" smtClean="0"/>
              <a:t>The Fed also bought mortgage-backed securities to help the housing market.</a:t>
            </a:r>
          </a:p>
          <a:p>
            <a:pPr>
              <a:spcBef>
                <a:spcPts val="1500"/>
              </a:spcBef>
            </a:pPr>
            <a:r>
              <a:rPr lang="en-US" sz="2650" dirty="0" smtClean="0"/>
              <a:t>But after losses on bad loans, banks tightened lending standards and increased excess reserves, causing money multiplier to fall. </a:t>
            </a:r>
          </a:p>
          <a:p>
            <a:pPr>
              <a:spcBef>
                <a:spcPts val="1500"/>
              </a:spcBef>
            </a:pPr>
            <a:r>
              <a:rPr lang="en-US" sz="2650" dirty="0" smtClean="0"/>
              <a:t>If banks start lending more as economy recovers, rapid money growth may cause inflation. To prevent, the Fed is considering various “exit strategies.”</a:t>
            </a:r>
          </a:p>
        </p:txBody>
      </p:sp>
    </p:spTree>
    <p:extLst>
      <p:ext uri="{BB962C8B-B14F-4D97-AF65-F5344CB8AC3E}">
        <p14:creationId xmlns:p14="http://schemas.microsoft.com/office/powerpoint/2010/main" val="37642369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title"/>
          </p:nvPr>
        </p:nvSpPr>
        <p:spPr/>
        <p:txBody>
          <a:bodyPr/>
          <a:lstStyle/>
          <a:p>
            <a:r>
              <a:rPr lang="en-US" sz="2700" dirty="0" smtClean="0"/>
              <a:t>CASE STUDY:  </a:t>
            </a:r>
            <a:br>
              <a:rPr lang="en-US" sz="2700" dirty="0" smtClean="0"/>
            </a:br>
            <a:r>
              <a:rPr lang="en-US" sz="3100" dirty="0" smtClean="0"/>
              <a:t>Bank </a:t>
            </a:r>
            <a:r>
              <a:rPr lang="en-US" sz="3100" dirty="0" smtClean="0"/>
              <a:t>failures </a:t>
            </a:r>
            <a:r>
              <a:rPr lang="en-US" sz="3100" dirty="0" smtClean="0"/>
              <a:t>in the 1930s </a:t>
            </a:r>
          </a:p>
        </p:txBody>
      </p:sp>
      <p:sp>
        <p:nvSpPr>
          <p:cNvPr id="44035" name="Rectangle 7"/>
          <p:cNvSpPr>
            <a:spLocks noGrp="1" noChangeArrowheads="1"/>
          </p:cNvSpPr>
          <p:nvPr>
            <p:ph type="body" idx="1"/>
          </p:nvPr>
        </p:nvSpPr>
        <p:spPr>
          <a:xfrm>
            <a:off x="476250" y="1379538"/>
            <a:ext cx="8210550" cy="4746625"/>
          </a:xfrm>
        </p:spPr>
        <p:txBody>
          <a:bodyPr/>
          <a:lstStyle/>
          <a:p>
            <a:r>
              <a:rPr lang="en-US" dirty="0" smtClean="0"/>
              <a:t>From 1929 to 1933: </a:t>
            </a:r>
          </a:p>
          <a:p>
            <a:pPr lvl="1"/>
            <a:r>
              <a:rPr lang="en-US" dirty="0" smtClean="0"/>
              <a:t>over 9,000 banks closed</a:t>
            </a:r>
          </a:p>
          <a:p>
            <a:pPr lvl="1"/>
            <a:r>
              <a:rPr lang="en-US" dirty="0" smtClean="0"/>
              <a:t>money supply fell 28%</a:t>
            </a:r>
          </a:p>
          <a:p>
            <a:r>
              <a:rPr lang="en-US" dirty="0" smtClean="0"/>
              <a:t>This drop in the money supply may not have caused The Great Depression, but certainly contributed to its severity. </a:t>
            </a:r>
          </a:p>
        </p:txBody>
      </p:sp>
    </p:spTree>
    <p:extLst>
      <p:ext uri="{BB962C8B-B14F-4D97-AF65-F5344CB8AC3E}">
        <p14:creationId xmlns:p14="http://schemas.microsoft.com/office/powerpoint/2010/main" val="6468635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sz="2700" dirty="0" smtClean="0"/>
              <a:t>CASE STUDY:  </a:t>
            </a:r>
            <a:br>
              <a:rPr lang="en-US" sz="2700" dirty="0" smtClean="0"/>
            </a:br>
            <a:r>
              <a:rPr lang="en-US" sz="3100" dirty="0" smtClean="0"/>
              <a:t>Bank </a:t>
            </a:r>
            <a:r>
              <a:rPr lang="en-US" sz="3100" dirty="0" smtClean="0"/>
              <a:t>failures </a:t>
            </a:r>
            <a:r>
              <a:rPr lang="en-US" sz="3100" dirty="0" smtClean="0"/>
              <a:t>in the 1930s </a:t>
            </a:r>
          </a:p>
        </p:txBody>
      </p:sp>
      <p:sp>
        <p:nvSpPr>
          <p:cNvPr id="5125" name="Rectangle 3"/>
          <p:cNvSpPr>
            <a:spLocks noGrp="1" noChangeArrowheads="1"/>
          </p:cNvSpPr>
          <p:nvPr>
            <p:ph type="body" idx="1"/>
          </p:nvPr>
        </p:nvSpPr>
        <p:spPr>
          <a:xfrm>
            <a:off x="457200" y="2514600"/>
            <a:ext cx="8229600" cy="3611563"/>
          </a:xfrm>
        </p:spPr>
        <p:txBody>
          <a:bodyPr/>
          <a:lstStyle/>
          <a:p>
            <a:r>
              <a:rPr lang="en-US" dirty="0" smtClean="0"/>
              <a:t>Loss of confidence in banks: </a:t>
            </a:r>
            <a:br>
              <a:rPr lang="en-US" dirty="0" smtClean="0"/>
            </a:br>
            <a:r>
              <a:rPr lang="en-US" dirty="0" smtClean="0"/>
              <a:t>  increases </a:t>
            </a:r>
            <a:r>
              <a:rPr lang="en-US" b="1" i="1" dirty="0" err="1" smtClean="0">
                <a:sym typeface="Symbol" pitchFamily="18" charset="2"/>
              </a:rPr>
              <a:t>cr</a:t>
            </a:r>
            <a:r>
              <a:rPr lang="en-US" dirty="0" smtClean="0">
                <a:sym typeface="Symbol" pitchFamily="18" charset="2"/>
              </a:rPr>
              <a:t>, reduces </a:t>
            </a:r>
            <a:r>
              <a:rPr lang="en-US" b="1" i="1" dirty="0" smtClean="0">
                <a:sym typeface="Symbol" pitchFamily="18" charset="2"/>
              </a:rPr>
              <a:t>m</a:t>
            </a:r>
            <a:endParaRPr lang="en-US" b="1" i="1" dirty="0" smtClean="0"/>
          </a:p>
          <a:p>
            <a:r>
              <a:rPr lang="en-US" dirty="0" smtClean="0"/>
              <a:t>Banks became more cautious: </a:t>
            </a:r>
            <a:br>
              <a:rPr lang="en-US" dirty="0" smtClean="0"/>
            </a:br>
            <a:r>
              <a:rPr lang="en-US" dirty="0" smtClean="0"/>
              <a:t>  increases </a:t>
            </a:r>
            <a:r>
              <a:rPr lang="en-US" b="1" i="1" dirty="0" err="1" smtClean="0">
                <a:sym typeface="Symbol" pitchFamily="18" charset="2"/>
              </a:rPr>
              <a:t>rr</a:t>
            </a:r>
            <a:r>
              <a:rPr lang="en-US" dirty="0">
                <a:sym typeface="Symbol" pitchFamily="18" charset="2"/>
              </a:rPr>
              <a:t>, reduces </a:t>
            </a:r>
            <a:r>
              <a:rPr lang="en-US" b="1" i="1" dirty="0">
                <a:sym typeface="Symbol" pitchFamily="18" charset="2"/>
              </a:rPr>
              <a:t>m</a:t>
            </a:r>
            <a:endParaRPr lang="en-US" b="1" i="1" dirty="0" smtClean="0"/>
          </a:p>
        </p:txBody>
      </p:sp>
      <p:grpSp>
        <p:nvGrpSpPr>
          <p:cNvPr id="5126" name="Group 5"/>
          <p:cNvGrpSpPr>
            <a:grpSpLocks/>
          </p:cNvGrpSpPr>
          <p:nvPr/>
        </p:nvGrpSpPr>
        <p:grpSpPr bwMode="auto">
          <a:xfrm>
            <a:off x="1219200" y="1306513"/>
            <a:ext cx="6467475" cy="1031875"/>
            <a:chOff x="768" y="823"/>
            <a:chExt cx="4074" cy="650"/>
          </a:xfrm>
        </p:grpSpPr>
        <p:graphicFrame>
          <p:nvGraphicFramePr>
            <p:cNvPr id="5122" name="Object 2"/>
            <p:cNvGraphicFramePr>
              <a:graphicFrameLocks noChangeAspect="1"/>
            </p:cNvGraphicFramePr>
            <p:nvPr/>
          </p:nvGraphicFramePr>
          <p:xfrm>
            <a:off x="3264" y="823"/>
            <a:ext cx="1578" cy="650"/>
          </p:xfrm>
          <a:graphic>
            <a:graphicData uri="http://schemas.openxmlformats.org/presentationml/2006/ole">
              <mc:AlternateContent xmlns:mc="http://schemas.openxmlformats.org/markup-compatibility/2006">
                <mc:Choice xmlns:v="urn:schemas-microsoft-com:vml" Requires="v">
                  <p:oleObj spid="_x0000_s5241" name="Equation" r:id="rId4" imgW="990360" imgH="406080" progId="Equation.DSMT4">
                    <p:embed/>
                  </p:oleObj>
                </mc:Choice>
                <mc:Fallback>
                  <p:oleObj name="Equation" r:id="rId4" imgW="99036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823"/>
                          <a:ext cx="1578"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2448" y="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where</a:t>
              </a:r>
            </a:p>
          </p:txBody>
        </p:sp>
        <p:graphicFrame>
          <p:nvGraphicFramePr>
            <p:cNvPr id="5123" name="Object 3"/>
            <p:cNvGraphicFramePr>
              <a:graphicFrameLocks noChangeAspect="1"/>
            </p:cNvGraphicFramePr>
            <p:nvPr/>
          </p:nvGraphicFramePr>
          <p:xfrm>
            <a:off x="768" y="1008"/>
            <a:ext cx="1497" cy="325"/>
          </p:xfrm>
          <a:graphic>
            <a:graphicData uri="http://schemas.openxmlformats.org/presentationml/2006/ole">
              <mc:AlternateContent xmlns:mc="http://schemas.openxmlformats.org/markup-compatibility/2006">
                <mc:Choice xmlns:v="urn:schemas-microsoft-com:vml" Requires="v">
                  <p:oleObj spid="_x0000_s5242" name="Equation" r:id="rId6" imgW="939600" imgH="203040" progId="Equation.DSMT4">
                    <p:embed/>
                  </p:oleObj>
                </mc:Choice>
                <mc:Fallback>
                  <p:oleObj name="Equation" r:id="rId6" imgW="939600" imgH="203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008"/>
                          <a:ext cx="1497"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48468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2" name="Rectangle 61"/>
          <p:cNvSpPr/>
          <p:nvPr/>
        </p:nvSpPr>
        <p:spPr>
          <a:xfrm>
            <a:off x="1079500" y="1401763"/>
            <a:ext cx="7369175" cy="489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059" name="Rectangle 2"/>
          <p:cNvSpPr>
            <a:spLocks noGrp="1" noChangeArrowheads="1"/>
          </p:cNvSpPr>
          <p:nvPr>
            <p:ph type="title"/>
          </p:nvPr>
        </p:nvSpPr>
        <p:spPr>
          <a:xfrm>
            <a:off x="466725" y="222890"/>
            <a:ext cx="8245475" cy="939800"/>
          </a:xfrm>
        </p:spPr>
        <p:txBody>
          <a:bodyPr/>
          <a:lstStyle/>
          <a:p>
            <a:r>
              <a:rPr lang="en-US" sz="2700" dirty="0" smtClean="0">
                <a:solidFill>
                  <a:srgbClr val="336699"/>
                </a:solidFill>
              </a:rPr>
              <a:t>CASE STUDY:  </a:t>
            </a:r>
            <a:br>
              <a:rPr lang="en-US" sz="2700" dirty="0" smtClean="0">
                <a:solidFill>
                  <a:srgbClr val="336699"/>
                </a:solidFill>
              </a:rPr>
            </a:br>
            <a:r>
              <a:rPr lang="en-US" sz="3100" dirty="0" smtClean="0">
                <a:solidFill>
                  <a:srgbClr val="336699"/>
                </a:solidFill>
              </a:rPr>
              <a:t>Bank </a:t>
            </a:r>
            <a:r>
              <a:rPr lang="en-US" sz="3100" dirty="0" smtClean="0">
                <a:solidFill>
                  <a:srgbClr val="336699"/>
                </a:solidFill>
              </a:rPr>
              <a:t>failures </a:t>
            </a:r>
            <a:r>
              <a:rPr lang="en-US" sz="3100" dirty="0" smtClean="0">
                <a:solidFill>
                  <a:srgbClr val="336699"/>
                </a:solidFill>
              </a:rPr>
              <a:t>in the 1930s </a:t>
            </a:r>
          </a:p>
        </p:txBody>
      </p:sp>
      <p:sp>
        <p:nvSpPr>
          <p:cNvPr id="45060" name="Rectangle 175"/>
          <p:cNvSpPr>
            <a:spLocks noChangeArrowheads="1"/>
          </p:cNvSpPr>
          <p:nvPr/>
        </p:nvSpPr>
        <p:spPr bwMode="auto">
          <a:xfrm>
            <a:off x="4546600" y="1398588"/>
            <a:ext cx="19732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March 1933</a:t>
            </a:r>
          </a:p>
        </p:txBody>
      </p:sp>
      <p:sp>
        <p:nvSpPr>
          <p:cNvPr id="45061" name="Rectangle 154"/>
          <p:cNvSpPr>
            <a:spLocks noChangeArrowheads="1"/>
          </p:cNvSpPr>
          <p:nvPr/>
        </p:nvSpPr>
        <p:spPr bwMode="auto">
          <a:xfrm>
            <a:off x="6519863" y="1398588"/>
            <a:ext cx="19240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 change</a:t>
            </a:r>
          </a:p>
        </p:txBody>
      </p:sp>
      <p:grpSp>
        <p:nvGrpSpPr>
          <p:cNvPr id="2" name="Group 301"/>
          <p:cNvGrpSpPr>
            <a:grpSpLocks/>
          </p:cNvGrpSpPr>
          <p:nvPr/>
        </p:nvGrpSpPr>
        <p:grpSpPr bwMode="auto">
          <a:xfrm>
            <a:off x="1074738" y="4829175"/>
            <a:ext cx="7369175" cy="1470025"/>
            <a:chOff x="677" y="3042"/>
            <a:chExt cx="4642" cy="926"/>
          </a:xfrm>
        </p:grpSpPr>
        <p:sp>
          <p:nvSpPr>
            <p:cNvPr id="45107" name="Rectangle 193"/>
            <p:cNvSpPr>
              <a:spLocks noChangeArrowheads="1"/>
            </p:cNvSpPr>
            <p:nvPr/>
          </p:nvSpPr>
          <p:spPr bwMode="auto">
            <a:xfrm>
              <a:off x="2864" y="3659"/>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0.41</a:t>
              </a:r>
            </a:p>
          </p:txBody>
        </p:sp>
        <p:sp>
          <p:nvSpPr>
            <p:cNvPr id="45108" name="Rectangle 191"/>
            <p:cNvSpPr>
              <a:spLocks noChangeArrowheads="1"/>
            </p:cNvSpPr>
            <p:nvPr/>
          </p:nvSpPr>
          <p:spPr bwMode="auto">
            <a:xfrm>
              <a:off x="2864" y="3351"/>
              <a:ext cx="1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0.21</a:t>
              </a:r>
            </a:p>
          </p:txBody>
        </p:sp>
        <p:sp>
          <p:nvSpPr>
            <p:cNvPr id="45109" name="Rectangle 189"/>
            <p:cNvSpPr>
              <a:spLocks noChangeArrowheads="1"/>
            </p:cNvSpPr>
            <p:nvPr/>
          </p:nvSpPr>
          <p:spPr bwMode="auto">
            <a:xfrm>
              <a:off x="2864" y="3042"/>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2.3</a:t>
              </a:r>
            </a:p>
          </p:txBody>
        </p:sp>
        <p:sp>
          <p:nvSpPr>
            <p:cNvPr id="45110" name="Rectangle 172"/>
            <p:cNvSpPr>
              <a:spLocks noChangeArrowheads="1"/>
            </p:cNvSpPr>
            <p:nvPr/>
          </p:nvSpPr>
          <p:spPr bwMode="auto">
            <a:xfrm>
              <a:off x="4107" y="3659"/>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141.2</a:t>
              </a:r>
            </a:p>
          </p:txBody>
        </p:sp>
        <p:sp>
          <p:nvSpPr>
            <p:cNvPr id="45111" name="Rectangle 170"/>
            <p:cNvSpPr>
              <a:spLocks noChangeArrowheads="1"/>
            </p:cNvSpPr>
            <p:nvPr/>
          </p:nvSpPr>
          <p:spPr bwMode="auto">
            <a:xfrm>
              <a:off x="4107" y="3351"/>
              <a:ext cx="121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50.0</a:t>
              </a:r>
            </a:p>
          </p:txBody>
        </p:sp>
        <p:sp>
          <p:nvSpPr>
            <p:cNvPr id="45112" name="Rectangle 168"/>
            <p:cNvSpPr>
              <a:spLocks noChangeArrowheads="1"/>
            </p:cNvSpPr>
            <p:nvPr/>
          </p:nvSpPr>
          <p:spPr bwMode="auto">
            <a:xfrm>
              <a:off x="4107" y="3042"/>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–37.8</a:t>
              </a:r>
            </a:p>
          </p:txBody>
        </p:sp>
        <p:sp>
          <p:nvSpPr>
            <p:cNvPr id="45113" name="Rectangle 38"/>
            <p:cNvSpPr>
              <a:spLocks noChangeArrowheads="1"/>
            </p:cNvSpPr>
            <p:nvPr/>
          </p:nvSpPr>
          <p:spPr bwMode="auto">
            <a:xfrm>
              <a:off x="1556" y="3659"/>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0.17</a:t>
              </a:r>
            </a:p>
          </p:txBody>
        </p:sp>
        <p:sp>
          <p:nvSpPr>
            <p:cNvPr id="45114" name="Rectangle 37"/>
            <p:cNvSpPr>
              <a:spLocks noChangeArrowheads="1"/>
            </p:cNvSpPr>
            <p:nvPr/>
          </p:nvSpPr>
          <p:spPr bwMode="auto">
            <a:xfrm>
              <a:off x="677" y="3659"/>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cr</a:t>
              </a:r>
            </a:p>
          </p:txBody>
        </p:sp>
        <p:sp>
          <p:nvSpPr>
            <p:cNvPr id="45115" name="Rectangle 35"/>
            <p:cNvSpPr>
              <a:spLocks noChangeArrowheads="1"/>
            </p:cNvSpPr>
            <p:nvPr/>
          </p:nvSpPr>
          <p:spPr bwMode="auto">
            <a:xfrm>
              <a:off x="1556" y="3351"/>
              <a:ext cx="1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411480"/>
            <a:lstStyle/>
            <a:p>
              <a:pPr algn="r">
                <a:lnSpc>
                  <a:spcPct val="105000"/>
                </a:lnSpc>
                <a:spcBef>
                  <a:spcPct val="45000"/>
                </a:spcBef>
                <a:buClr>
                  <a:srgbClr val="008080"/>
                </a:buClr>
                <a:buSzPct val="120000"/>
                <a:buFont typeface="Wingdings" pitchFamily="2" charset="2"/>
                <a:buNone/>
              </a:pPr>
              <a:r>
                <a:rPr lang="en-US" sz="2400"/>
                <a:t>0.14</a:t>
              </a:r>
            </a:p>
          </p:txBody>
        </p:sp>
        <p:sp>
          <p:nvSpPr>
            <p:cNvPr id="45116" name="Rectangle 34"/>
            <p:cNvSpPr>
              <a:spLocks noChangeArrowheads="1"/>
            </p:cNvSpPr>
            <p:nvPr/>
          </p:nvSpPr>
          <p:spPr bwMode="auto">
            <a:xfrm>
              <a:off x="677" y="3351"/>
              <a:ext cx="8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rr</a:t>
              </a:r>
            </a:p>
          </p:txBody>
        </p:sp>
        <p:sp>
          <p:nvSpPr>
            <p:cNvPr id="45117" name="Rectangle 32"/>
            <p:cNvSpPr>
              <a:spLocks noChangeArrowheads="1"/>
            </p:cNvSpPr>
            <p:nvPr/>
          </p:nvSpPr>
          <p:spPr bwMode="auto">
            <a:xfrm>
              <a:off x="1556" y="3042"/>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3.7</a:t>
              </a:r>
            </a:p>
          </p:txBody>
        </p:sp>
        <p:sp>
          <p:nvSpPr>
            <p:cNvPr id="45118" name="Rectangle 31"/>
            <p:cNvSpPr>
              <a:spLocks noChangeArrowheads="1"/>
            </p:cNvSpPr>
            <p:nvPr/>
          </p:nvSpPr>
          <p:spPr bwMode="auto">
            <a:xfrm>
              <a:off x="677" y="3042"/>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m</a:t>
              </a:r>
            </a:p>
          </p:txBody>
        </p:sp>
      </p:grpSp>
      <p:grpSp>
        <p:nvGrpSpPr>
          <p:cNvPr id="3" name="Group 300"/>
          <p:cNvGrpSpPr>
            <a:grpSpLocks/>
          </p:cNvGrpSpPr>
          <p:nvPr/>
        </p:nvGrpSpPr>
        <p:grpSpPr bwMode="auto">
          <a:xfrm>
            <a:off x="1074738" y="3359150"/>
            <a:ext cx="7369175" cy="1470025"/>
            <a:chOff x="677" y="2116"/>
            <a:chExt cx="4642" cy="926"/>
          </a:xfrm>
        </p:grpSpPr>
        <p:sp>
          <p:nvSpPr>
            <p:cNvPr id="45095" name="Rectangle 187"/>
            <p:cNvSpPr>
              <a:spLocks noChangeArrowheads="1"/>
            </p:cNvSpPr>
            <p:nvPr/>
          </p:nvSpPr>
          <p:spPr bwMode="auto">
            <a:xfrm>
              <a:off x="2864" y="2733"/>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2.9</a:t>
              </a:r>
            </a:p>
          </p:txBody>
        </p:sp>
        <p:sp>
          <p:nvSpPr>
            <p:cNvPr id="45096" name="Rectangle 185"/>
            <p:cNvSpPr>
              <a:spLocks noChangeArrowheads="1"/>
            </p:cNvSpPr>
            <p:nvPr/>
          </p:nvSpPr>
          <p:spPr bwMode="auto">
            <a:xfrm>
              <a:off x="2864" y="2425"/>
              <a:ext cx="1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5.5</a:t>
              </a:r>
            </a:p>
          </p:txBody>
        </p:sp>
        <p:sp>
          <p:nvSpPr>
            <p:cNvPr id="45097" name="Rectangle 183"/>
            <p:cNvSpPr>
              <a:spLocks noChangeArrowheads="1"/>
            </p:cNvSpPr>
            <p:nvPr/>
          </p:nvSpPr>
          <p:spPr bwMode="auto">
            <a:xfrm>
              <a:off x="2864" y="2116"/>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8.4</a:t>
              </a:r>
            </a:p>
          </p:txBody>
        </p:sp>
        <p:sp>
          <p:nvSpPr>
            <p:cNvPr id="45098" name="Rectangle 166"/>
            <p:cNvSpPr>
              <a:spLocks noChangeArrowheads="1"/>
            </p:cNvSpPr>
            <p:nvPr/>
          </p:nvSpPr>
          <p:spPr bwMode="auto">
            <a:xfrm>
              <a:off x="4107" y="2733"/>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–9.4</a:t>
              </a:r>
            </a:p>
          </p:txBody>
        </p:sp>
        <p:sp>
          <p:nvSpPr>
            <p:cNvPr id="45099" name="Rectangle 164"/>
            <p:cNvSpPr>
              <a:spLocks noChangeArrowheads="1"/>
            </p:cNvSpPr>
            <p:nvPr/>
          </p:nvSpPr>
          <p:spPr bwMode="auto">
            <a:xfrm>
              <a:off x="4107" y="2425"/>
              <a:ext cx="121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41.0</a:t>
              </a:r>
            </a:p>
          </p:txBody>
        </p:sp>
        <p:sp>
          <p:nvSpPr>
            <p:cNvPr id="45100" name="Rectangle 162"/>
            <p:cNvSpPr>
              <a:spLocks noChangeArrowheads="1"/>
            </p:cNvSpPr>
            <p:nvPr/>
          </p:nvSpPr>
          <p:spPr bwMode="auto">
            <a:xfrm>
              <a:off x="4107" y="2116"/>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18.3</a:t>
              </a:r>
            </a:p>
          </p:txBody>
        </p:sp>
        <p:sp>
          <p:nvSpPr>
            <p:cNvPr id="45101" name="Rectangle 29"/>
            <p:cNvSpPr>
              <a:spLocks noChangeArrowheads="1"/>
            </p:cNvSpPr>
            <p:nvPr/>
          </p:nvSpPr>
          <p:spPr bwMode="auto">
            <a:xfrm>
              <a:off x="1556" y="2733"/>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3.2</a:t>
              </a:r>
            </a:p>
          </p:txBody>
        </p:sp>
        <p:sp>
          <p:nvSpPr>
            <p:cNvPr id="45102" name="Rectangle 28"/>
            <p:cNvSpPr>
              <a:spLocks noChangeArrowheads="1"/>
            </p:cNvSpPr>
            <p:nvPr/>
          </p:nvSpPr>
          <p:spPr bwMode="auto">
            <a:xfrm>
              <a:off x="677" y="2733"/>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R</a:t>
              </a:r>
            </a:p>
          </p:txBody>
        </p:sp>
        <p:sp>
          <p:nvSpPr>
            <p:cNvPr id="45103" name="Rectangle 26"/>
            <p:cNvSpPr>
              <a:spLocks noChangeArrowheads="1"/>
            </p:cNvSpPr>
            <p:nvPr/>
          </p:nvSpPr>
          <p:spPr bwMode="auto">
            <a:xfrm>
              <a:off x="1556" y="2425"/>
              <a:ext cx="1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3.9</a:t>
              </a:r>
            </a:p>
          </p:txBody>
        </p:sp>
        <p:sp>
          <p:nvSpPr>
            <p:cNvPr id="45104" name="Rectangle 25"/>
            <p:cNvSpPr>
              <a:spLocks noChangeArrowheads="1"/>
            </p:cNvSpPr>
            <p:nvPr/>
          </p:nvSpPr>
          <p:spPr bwMode="auto">
            <a:xfrm>
              <a:off x="677" y="2425"/>
              <a:ext cx="8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a:t>
              </a:r>
            </a:p>
          </p:txBody>
        </p:sp>
        <p:sp>
          <p:nvSpPr>
            <p:cNvPr id="45105" name="Rectangle 23"/>
            <p:cNvSpPr>
              <a:spLocks noChangeArrowheads="1"/>
            </p:cNvSpPr>
            <p:nvPr/>
          </p:nvSpPr>
          <p:spPr bwMode="auto">
            <a:xfrm>
              <a:off x="1556" y="2116"/>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7.1</a:t>
              </a:r>
            </a:p>
          </p:txBody>
        </p:sp>
        <p:sp>
          <p:nvSpPr>
            <p:cNvPr id="45106" name="Rectangle 22"/>
            <p:cNvSpPr>
              <a:spLocks noChangeArrowheads="1"/>
            </p:cNvSpPr>
            <p:nvPr/>
          </p:nvSpPr>
          <p:spPr bwMode="auto">
            <a:xfrm>
              <a:off x="677" y="2116"/>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B</a:t>
              </a:r>
            </a:p>
          </p:txBody>
        </p:sp>
      </p:grpSp>
      <p:grpSp>
        <p:nvGrpSpPr>
          <p:cNvPr id="4" name="Group 299"/>
          <p:cNvGrpSpPr>
            <a:grpSpLocks/>
          </p:cNvGrpSpPr>
          <p:nvPr/>
        </p:nvGrpSpPr>
        <p:grpSpPr bwMode="auto">
          <a:xfrm>
            <a:off x="1074738" y="1889125"/>
            <a:ext cx="7369175" cy="1470025"/>
            <a:chOff x="677" y="1190"/>
            <a:chExt cx="4642" cy="926"/>
          </a:xfrm>
        </p:grpSpPr>
        <p:sp>
          <p:nvSpPr>
            <p:cNvPr id="45083" name="Rectangle 181"/>
            <p:cNvSpPr>
              <a:spLocks noChangeArrowheads="1"/>
            </p:cNvSpPr>
            <p:nvPr/>
          </p:nvSpPr>
          <p:spPr bwMode="auto">
            <a:xfrm>
              <a:off x="2864" y="1807"/>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13.5</a:t>
              </a:r>
            </a:p>
          </p:txBody>
        </p:sp>
        <p:sp>
          <p:nvSpPr>
            <p:cNvPr id="45084" name="Rectangle 179"/>
            <p:cNvSpPr>
              <a:spLocks noChangeArrowheads="1"/>
            </p:cNvSpPr>
            <p:nvPr/>
          </p:nvSpPr>
          <p:spPr bwMode="auto">
            <a:xfrm>
              <a:off x="2864" y="1498"/>
              <a:ext cx="124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5.5</a:t>
              </a:r>
            </a:p>
          </p:txBody>
        </p:sp>
        <p:sp>
          <p:nvSpPr>
            <p:cNvPr id="45085" name="Rectangle 177"/>
            <p:cNvSpPr>
              <a:spLocks noChangeArrowheads="1"/>
            </p:cNvSpPr>
            <p:nvPr/>
          </p:nvSpPr>
          <p:spPr bwMode="auto">
            <a:xfrm>
              <a:off x="2864" y="1190"/>
              <a:ext cx="124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19.0</a:t>
              </a:r>
            </a:p>
          </p:txBody>
        </p:sp>
        <p:sp>
          <p:nvSpPr>
            <p:cNvPr id="45086" name="Rectangle 160"/>
            <p:cNvSpPr>
              <a:spLocks noChangeArrowheads="1"/>
            </p:cNvSpPr>
            <p:nvPr/>
          </p:nvSpPr>
          <p:spPr bwMode="auto">
            <a:xfrm>
              <a:off x="4107" y="1807"/>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–40.3</a:t>
              </a:r>
            </a:p>
          </p:txBody>
        </p:sp>
        <p:sp>
          <p:nvSpPr>
            <p:cNvPr id="45087" name="Rectangle 158"/>
            <p:cNvSpPr>
              <a:spLocks noChangeArrowheads="1"/>
            </p:cNvSpPr>
            <p:nvPr/>
          </p:nvSpPr>
          <p:spPr bwMode="auto">
            <a:xfrm>
              <a:off x="4107" y="1498"/>
              <a:ext cx="121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41.0</a:t>
              </a:r>
            </a:p>
          </p:txBody>
        </p:sp>
        <p:sp>
          <p:nvSpPr>
            <p:cNvPr id="45088" name="Rectangle 156"/>
            <p:cNvSpPr>
              <a:spLocks noChangeArrowheads="1"/>
            </p:cNvSpPr>
            <p:nvPr/>
          </p:nvSpPr>
          <p:spPr bwMode="auto">
            <a:xfrm>
              <a:off x="4107" y="1190"/>
              <a:ext cx="121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274320"/>
            <a:lstStyle/>
            <a:p>
              <a:pPr algn="r">
                <a:lnSpc>
                  <a:spcPct val="105000"/>
                </a:lnSpc>
                <a:spcBef>
                  <a:spcPct val="45000"/>
                </a:spcBef>
                <a:buClr>
                  <a:srgbClr val="008080"/>
                </a:buClr>
                <a:buSzPct val="120000"/>
                <a:buFont typeface="Wingdings" pitchFamily="2" charset="2"/>
                <a:buNone/>
              </a:pPr>
              <a:r>
                <a:rPr lang="en-US" sz="2400"/>
                <a:t>–28.3%</a:t>
              </a:r>
            </a:p>
          </p:txBody>
        </p:sp>
        <p:sp>
          <p:nvSpPr>
            <p:cNvPr id="45089" name="Rectangle 20"/>
            <p:cNvSpPr>
              <a:spLocks noChangeArrowheads="1"/>
            </p:cNvSpPr>
            <p:nvPr/>
          </p:nvSpPr>
          <p:spPr bwMode="auto">
            <a:xfrm>
              <a:off x="1556" y="1807"/>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22.6</a:t>
              </a:r>
            </a:p>
          </p:txBody>
        </p:sp>
        <p:sp>
          <p:nvSpPr>
            <p:cNvPr id="45090" name="Rectangle 19"/>
            <p:cNvSpPr>
              <a:spLocks noChangeArrowheads="1"/>
            </p:cNvSpPr>
            <p:nvPr/>
          </p:nvSpPr>
          <p:spPr bwMode="auto">
            <a:xfrm>
              <a:off x="677" y="1807"/>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D</a:t>
              </a:r>
            </a:p>
          </p:txBody>
        </p:sp>
        <p:sp>
          <p:nvSpPr>
            <p:cNvPr id="45091" name="Rectangle 17"/>
            <p:cNvSpPr>
              <a:spLocks noChangeArrowheads="1"/>
            </p:cNvSpPr>
            <p:nvPr/>
          </p:nvSpPr>
          <p:spPr bwMode="auto">
            <a:xfrm>
              <a:off x="1556" y="1498"/>
              <a:ext cx="13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3.9</a:t>
              </a:r>
            </a:p>
          </p:txBody>
        </p:sp>
        <p:sp>
          <p:nvSpPr>
            <p:cNvPr id="45092" name="Rectangle 16"/>
            <p:cNvSpPr>
              <a:spLocks noChangeArrowheads="1"/>
            </p:cNvSpPr>
            <p:nvPr/>
          </p:nvSpPr>
          <p:spPr bwMode="auto">
            <a:xfrm>
              <a:off x="677" y="1498"/>
              <a:ext cx="87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C</a:t>
              </a:r>
            </a:p>
          </p:txBody>
        </p:sp>
        <p:sp>
          <p:nvSpPr>
            <p:cNvPr id="45093" name="Rectangle 14"/>
            <p:cNvSpPr>
              <a:spLocks noChangeArrowheads="1"/>
            </p:cNvSpPr>
            <p:nvPr/>
          </p:nvSpPr>
          <p:spPr bwMode="auto">
            <a:xfrm>
              <a:off x="1556" y="1190"/>
              <a:ext cx="13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548640"/>
            <a:lstStyle/>
            <a:p>
              <a:pPr algn="r">
                <a:lnSpc>
                  <a:spcPct val="105000"/>
                </a:lnSpc>
                <a:spcBef>
                  <a:spcPct val="45000"/>
                </a:spcBef>
                <a:buClr>
                  <a:srgbClr val="008080"/>
                </a:buClr>
                <a:buSzPct val="120000"/>
                <a:buFont typeface="Wingdings" pitchFamily="2" charset="2"/>
                <a:buNone/>
              </a:pPr>
              <a:r>
                <a:rPr lang="en-US" sz="2400"/>
                <a:t>26.5</a:t>
              </a:r>
            </a:p>
          </p:txBody>
        </p:sp>
        <p:sp>
          <p:nvSpPr>
            <p:cNvPr id="45094" name="Rectangle 13"/>
            <p:cNvSpPr>
              <a:spLocks noChangeArrowheads="1"/>
            </p:cNvSpPr>
            <p:nvPr/>
          </p:nvSpPr>
          <p:spPr bwMode="auto">
            <a:xfrm>
              <a:off x="677" y="1190"/>
              <a:ext cx="87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b="1" i="1"/>
                <a:t>M</a:t>
              </a:r>
            </a:p>
          </p:txBody>
        </p:sp>
      </p:grpSp>
      <p:sp>
        <p:nvSpPr>
          <p:cNvPr id="45065" name="Rectangle 11"/>
          <p:cNvSpPr>
            <a:spLocks noChangeArrowheads="1"/>
          </p:cNvSpPr>
          <p:nvPr/>
        </p:nvSpPr>
        <p:spPr bwMode="auto">
          <a:xfrm>
            <a:off x="2470150" y="1398588"/>
            <a:ext cx="20764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r>
              <a:rPr lang="en-US" sz="2400" i="1"/>
              <a:t>August 1929</a:t>
            </a:r>
          </a:p>
        </p:txBody>
      </p:sp>
      <p:sp>
        <p:nvSpPr>
          <p:cNvPr id="45066" name="Rectangle 10"/>
          <p:cNvSpPr>
            <a:spLocks noChangeArrowheads="1"/>
          </p:cNvSpPr>
          <p:nvPr/>
        </p:nvSpPr>
        <p:spPr bwMode="auto">
          <a:xfrm>
            <a:off x="1074738" y="1398588"/>
            <a:ext cx="1395412"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5000"/>
              </a:lnSpc>
              <a:spcBef>
                <a:spcPct val="45000"/>
              </a:spcBef>
              <a:buClr>
                <a:srgbClr val="008080"/>
              </a:buClr>
              <a:buSzPct val="120000"/>
              <a:buFont typeface="Wingdings" pitchFamily="2" charset="2"/>
              <a:buNone/>
            </a:pPr>
            <a:endParaRPr lang="en-US" sz="2400"/>
          </a:p>
        </p:txBody>
      </p:sp>
      <p:sp>
        <p:nvSpPr>
          <p:cNvPr id="45067" name="Line 40"/>
          <p:cNvSpPr>
            <a:spLocks noChangeShapeType="1"/>
          </p:cNvSpPr>
          <p:nvPr/>
        </p:nvSpPr>
        <p:spPr bwMode="auto">
          <a:xfrm>
            <a:off x="1074738" y="1398588"/>
            <a:ext cx="736917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8" name="Line 41"/>
          <p:cNvSpPr>
            <a:spLocks noChangeShapeType="1"/>
          </p:cNvSpPr>
          <p:nvPr/>
        </p:nvSpPr>
        <p:spPr bwMode="auto">
          <a:xfrm>
            <a:off x="1074738" y="1889125"/>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42"/>
          <p:cNvSpPr>
            <a:spLocks noChangeShapeType="1"/>
          </p:cNvSpPr>
          <p:nvPr/>
        </p:nvSpPr>
        <p:spPr bwMode="auto">
          <a:xfrm>
            <a:off x="1074738" y="2378075"/>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43"/>
          <p:cNvSpPr>
            <a:spLocks noChangeShapeType="1"/>
          </p:cNvSpPr>
          <p:nvPr/>
        </p:nvSpPr>
        <p:spPr bwMode="auto">
          <a:xfrm>
            <a:off x="1074738" y="2868613"/>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44"/>
          <p:cNvSpPr>
            <a:spLocks noChangeShapeType="1"/>
          </p:cNvSpPr>
          <p:nvPr/>
        </p:nvSpPr>
        <p:spPr bwMode="auto">
          <a:xfrm>
            <a:off x="1074738" y="3359150"/>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45"/>
          <p:cNvSpPr>
            <a:spLocks noChangeShapeType="1"/>
          </p:cNvSpPr>
          <p:nvPr/>
        </p:nvSpPr>
        <p:spPr bwMode="auto">
          <a:xfrm>
            <a:off x="1074738" y="3849688"/>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46"/>
          <p:cNvSpPr>
            <a:spLocks noChangeShapeType="1"/>
          </p:cNvSpPr>
          <p:nvPr/>
        </p:nvSpPr>
        <p:spPr bwMode="auto">
          <a:xfrm>
            <a:off x="1074738" y="4338638"/>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47"/>
          <p:cNvSpPr>
            <a:spLocks noChangeShapeType="1"/>
          </p:cNvSpPr>
          <p:nvPr/>
        </p:nvSpPr>
        <p:spPr bwMode="auto">
          <a:xfrm>
            <a:off x="1074738" y="4829175"/>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48"/>
          <p:cNvSpPr>
            <a:spLocks noChangeShapeType="1"/>
          </p:cNvSpPr>
          <p:nvPr/>
        </p:nvSpPr>
        <p:spPr bwMode="auto">
          <a:xfrm>
            <a:off x="1074738" y="5319713"/>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Line 49"/>
          <p:cNvSpPr>
            <a:spLocks noChangeShapeType="1"/>
          </p:cNvSpPr>
          <p:nvPr/>
        </p:nvSpPr>
        <p:spPr bwMode="auto">
          <a:xfrm>
            <a:off x="1074738" y="5808663"/>
            <a:ext cx="73691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Line 50"/>
          <p:cNvSpPr>
            <a:spLocks noChangeShapeType="1"/>
          </p:cNvSpPr>
          <p:nvPr/>
        </p:nvSpPr>
        <p:spPr bwMode="auto">
          <a:xfrm>
            <a:off x="1074738" y="6299200"/>
            <a:ext cx="7369175"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Line 51"/>
          <p:cNvSpPr>
            <a:spLocks noChangeShapeType="1"/>
          </p:cNvSpPr>
          <p:nvPr/>
        </p:nvSpPr>
        <p:spPr bwMode="auto">
          <a:xfrm>
            <a:off x="1074738" y="1398588"/>
            <a:ext cx="0" cy="4900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52"/>
          <p:cNvSpPr>
            <a:spLocks noChangeShapeType="1"/>
          </p:cNvSpPr>
          <p:nvPr/>
        </p:nvSpPr>
        <p:spPr bwMode="auto">
          <a:xfrm>
            <a:off x="2470150" y="1398588"/>
            <a:ext cx="0" cy="490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53"/>
          <p:cNvSpPr>
            <a:spLocks noChangeShapeType="1"/>
          </p:cNvSpPr>
          <p:nvPr/>
        </p:nvSpPr>
        <p:spPr bwMode="auto">
          <a:xfrm>
            <a:off x="4546600" y="1398588"/>
            <a:ext cx="0" cy="490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Line 54"/>
          <p:cNvSpPr>
            <a:spLocks noChangeShapeType="1"/>
          </p:cNvSpPr>
          <p:nvPr/>
        </p:nvSpPr>
        <p:spPr bwMode="auto">
          <a:xfrm>
            <a:off x="8443913" y="1398588"/>
            <a:ext cx="0" cy="490061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2" name="Line 176"/>
          <p:cNvSpPr>
            <a:spLocks noChangeShapeType="1"/>
          </p:cNvSpPr>
          <p:nvPr/>
        </p:nvSpPr>
        <p:spPr bwMode="auto">
          <a:xfrm>
            <a:off x="6519863" y="1398588"/>
            <a:ext cx="0" cy="4900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7555335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77777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77777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p:nvPr>
        </p:nvSpPr>
        <p:spPr/>
        <p:txBody>
          <a:bodyPr/>
          <a:lstStyle/>
          <a:p>
            <a:r>
              <a:rPr lang="en-US" smtClean="0"/>
              <a:t>Could this happen again?</a:t>
            </a:r>
          </a:p>
        </p:txBody>
      </p:sp>
      <p:sp>
        <p:nvSpPr>
          <p:cNvPr id="46083" name="Rectangle 5"/>
          <p:cNvSpPr>
            <a:spLocks noGrp="1" noChangeArrowheads="1"/>
          </p:cNvSpPr>
          <p:nvPr>
            <p:ph type="body" idx="1"/>
          </p:nvPr>
        </p:nvSpPr>
        <p:spPr/>
        <p:txBody>
          <a:bodyPr/>
          <a:lstStyle/>
          <a:p>
            <a:r>
              <a:rPr lang="en-US" dirty="0" smtClean="0"/>
              <a:t>Many policies have been implemented since the 1930s to prevent such widespread bank failures.</a:t>
            </a:r>
          </a:p>
          <a:p>
            <a:r>
              <a:rPr lang="en-US" i="1" dirty="0" smtClean="0"/>
              <a:t>E.g.</a:t>
            </a:r>
            <a:r>
              <a:rPr lang="en-US" dirty="0" smtClean="0"/>
              <a:t>, Federal Deposit Insurance, </a:t>
            </a:r>
            <a:br>
              <a:rPr lang="en-US" dirty="0" smtClean="0"/>
            </a:br>
            <a:r>
              <a:rPr lang="en-US" dirty="0" smtClean="0"/>
              <a:t>to prevent bank runs and large swings in the currency-deposit ratio. </a:t>
            </a:r>
          </a:p>
        </p:txBody>
      </p:sp>
    </p:spTree>
    <p:extLst>
      <p:ext uri="{BB962C8B-B14F-4D97-AF65-F5344CB8AC3E}">
        <p14:creationId xmlns:p14="http://schemas.microsoft.com/office/powerpoint/2010/main" val="130440769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dirty="0"/>
              <a:t>Money</a:t>
            </a:r>
          </a:p>
          <a:p>
            <a:pPr marL="569913" lvl="1" indent="-338138">
              <a:lnSpc>
                <a:spcPct val="105000"/>
              </a:lnSpc>
              <a:spcBef>
                <a:spcPts val="1200"/>
              </a:spcBef>
              <a:buClr>
                <a:schemeClr val="tx1">
                  <a:lumMod val="50000"/>
                  <a:lumOff val="50000"/>
                </a:schemeClr>
              </a:buClr>
              <a:buSzPct val="105000"/>
            </a:pPr>
            <a:r>
              <a:rPr lang="en-US" sz="2800" dirty="0" smtClean="0"/>
              <a:t>Definition: the </a:t>
            </a:r>
            <a:r>
              <a:rPr lang="en-US" sz="2800" dirty="0"/>
              <a:t>stock of assets used for </a:t>
            </a:r>
            <a:r>
              <a:rPr lang="en-US" sz="2800" dirty="0" smtClean="0"/>
              <a:t>transactions </a:t>
            </a:r>
            <a:endParaRPr lang="en-US" sz="2800" dirty="0"/>
          </a:p>
          <a:p>
            <a:pPr marL="569913" lvl="1" indent="-338138">
              <a:lnSpc>
                <a:spcPct val="105000"/>
              </a:lnSpc>
              <a:spcBef>
                <a:spcPts val="1200"/>
              </a:spcBef>
              <a:buClr>
                <a:schemeClr val="tx1">
                  <a:lumMod val="50000"/>
                  <a:lumOff val="50000"/>
                </a:schemeClr>
              </a:buClr>
              <a:buSzPct val="105000"/>
            </a:pPr>
            <a:r>
              <a:rPr lang="en-US" sz="2800" dirty="0" smtClean="0"/>
              <a:t>Functions</a:t>
            </a:r>
            <a:r>
              <a:rPr lang="en-US" sz="2800" dirty="0"/>
              <a:t>: medium of exchange, store of value, </a:t>
            </a:r>
            <a:r>
              <a:rPr lang="en-US" sz="2800" dirty="0" smtClean="0"/>
              <a:t>unit </a:t>
            </a:r>
            <a:r>
              <a:rPr lang="en-US" sz="2800" dirty="0"/>
              <a:t>of </a:t>
            </a:r>
            <a:r>
              <a:rPr lang="en-US" sz="2800" dirty="0" smtClean="0"/>
              <a:t>account </a:t>
            </a:r>
            <a:endParaRPr lang="en-US" sz="2800" dirty="0"/>
          </a:p>
          <a:p>
            <a:pPr marL="569913" lvl="1" indent="-338138">
              <a:lnSpc>
                <a:spcPct val="105000"/>
              </a:lnSpc>
              <a:spcBef>
                <a:spcPts val="1200"/>
              </a:spcBef>
              <a:buClr>
                <a:schemeClr val="tx1">
                  <a:lumMod val="50000"/>
                  <a:lumOff val="50000"/>
                </a:schemeClr>
              </a:buClr>
              <a:buSzPct val="105000"/>
            </a:pPr>
            <a:r>
              <a:rPr lang="en-US" sz="2800" dirty="0" smtClean="0"/>
              <a:t>Types: commodity </a:t>
            </a:r>
            <a:r>
              <a:rPr lang="en-US" sz="2800" dirty="0"/>
              <a:t>money (has intrinsic value), </a:t>
            </a:r>
            <a:br>
              <a:rPr lang="en-US" sz="2800" dirty="0"/>
            </a:br>
            <a:r>
              <a:rPr lang="en-US" sz="2800" dirty="0"/>
              <a:t>fiat money (no intrinsic value)</a:t>
            </a:r>
          </a:p>
          <a:p>
            <a:pPr marL="569913" lvl="1" indent="-338138">
              <a:lnSpc>
                <a:spcPct val="105000"/>
              </a:lnSpc>
              <a:spcBef>
                <a:spcPts val="1200"/>
              </a:spcBef>
              <a:buClr>
                <a:schemeClr val="tx1">
                  <a:lumMod val="50000"/>
                  <a:lumOff val="50000"/>
                </a:schemeClr>
              </a:buClr>
              <a:buSzPct val="105000"/>
            </a:pPr>
            <a:r>
              <a:rPr lang="en-US" sz="2800" dirty="0" smtClean="0"/>
              <a:t>Money </a:t>
            </a:r>
            <a:r>
              <a:rPr lang="en-US" sz="2800" dirty="0"/>
              <a:t>supply controlled by central bank</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37</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0" indent="0">
              <a:spcBef>
                <a:spcPct val="15000"/>
              </a:spcBef>
              <a:buSzPct val="95000"/>
              <a:buNone/>
            </a:pPr>
            <a:r>
              <a:rPr lang="en-US" sz="2600" dirty="0"/>
              <a:t>Fractional reserve banking creates money because each dollar of reserves generates many dollars of demand deposits. </a:t>
            </a:r>
          </a:p>
          <a:p>
            <a:pPr marL="0" indent="0">
              <a:spcBef>
                <a:spcPts val="1200"/>
              </a:spcBef>
              <a:buSzPct val="95000"/>
              <a:buNone/>
            </a:pPr>
            <a:r>
              <a:rPr lang="en-US" sz="2600" dirty="0"/>
              <a:t>The money supply depends on the:</a:t>
            </a:r>
          </a:p>
          <a:p>
            <a:pPr marL="506413" lvl="1">
              <a:lnSpc>
                <a:spcPct val="105000"/>
              </a:lnSpc>
              <a:spcBef>
                <a:spcPts val="400"/>
              </a:spcBef>
              <a:buClr>
                <a:srgbClr val="5F5F5F"/>
              </a:buClr>
              <a:buSzPct val="105000"/>
            </a:pPr>
            <a:r>
              <a:rPr lang="en-US" sz="2500" dirty="0"/>
              <a:t>monetary base</a:t>
            </a:r>
          </a:p>
          <a:p>
            <a:pPr marL="506413" lvl="1">
              <a:lnSpc>
                <a:spcPct val="105000"/>
              </a:lnSpc>
              <a:spcBef>
                <a:spcPts val="400"/>
              </a:spcBef>
              <a:buClr>
                <a:srgbClr val="5F5F5F"/>
              </a:buClr>
              <a:buSzPct val="105000"/>
            </a:pPr>
            <a:r>
              <a:rPr lang="en-US" sz="2500" dirty="0"/>
              <a:t>currency-deposit ratio</a:t>
            </a:r>
          </a:p>
          <a:p>
            <a:pPr marL="506413" lvl="1">
              <a:lnSpc>
                <a:spcPct val="105000"/>
              </a:lnSpc>
              <a:spcBef>
                <a:spcPts val="400"/>
              </a:spcBef>
              <a:buClr>
                <a:srgbClr val="5F5F5F"/>
              </a:buClr>
              <a:buSzPct val="105000"/>
            </a:pPr>
            <a:r>
              <a:rPr lang="en-US" sz="2500" dirty="0"/>
              <a:t>reserve ratio</a:t>
            </a:r>
          </a:p>
          <a:p>
            <a:pPr marL="403225" indent="-403225">
              <a:spcBef>
                <a:spcPts val="1200"/>
              </a:spcBef>
              <a:buSzPct val="95000"/>
              <a:buNone/>
            </a:pPr>
            <a:r>
              <a:rPr lang="en-US" sz="2600" dirty="0"/>
              <a:t>The Fed can control the money supply with:</a:t>
            </a:r>
          </a:p>
          <a:p>
            <a:pPr marL="506413" lvl="1">
              <a:lnSpc>
                <a:spcPct val="105000"/>
              </a:lnSpc>
              <a:spcBef>
                <a:spcPts val="400"/>
              </a:spcBef>
              <a:buClr>
                <a:srgbClr val="5F5F5F"/>
              </a:buClr>
              <a:buSzPct val="105000"/>
            </a:pPr>
            <a:r>
              <a:rPr lang="en-US" sz="2500" dirty="0"/>
              <a:t>open market operations</a:t>
            </a:r>
          </a:p>
          <a:p>
            <a:pPr marL="506413" lvl="1">
              <a:lnSpc>
                <a:spcPct val="105000"/>
              </a:lnSpc>
              <a:spcBef>
                <a:spcPts val="400"/>
              </a:spcBef>
              <a:buClr>
                <a:srgbClr val="5F5F5F"/>
              </a:buClr>
              <a:buSzPct val="105000"/>
            </a:pPr>
            <a:r>
              <a:rPr lang="en-US" sz="2500" dirty="0"/>
              <a:t>the reserve requirement</a:t>
            </a:r>
          </a:p>
          <a:p>
            <a:pPr marL="506413" lvl="1">
              <a:lnSpc>
                <a:spcPct val="105000"/>
              </a:lnSpc>
              <a:spcBef>
                <a:spcPts val="400"/>
              </a:spcBef>
              <a:buClr>
                <a:srgbClr val="5F5F5F"/>
              </a:buClr>
              <a:buSzPct val="105000"/>
            </a:pPr>
            <a:r>
              <a:rPr lang="en-US" sz="2500" dirty="0"/>
              <a:t>the discount rate</a:t>
            </a:r>
          </a:p>
          <a:p>
            <a:pPr marL="506413" lvl="1">
              <a:lnSpc>
                <a:spcPct val="105000"/>
              </a:lnSpc>
              <a:spcBef>
                <a:spcPts val="400"/>
              </a:spcBef>
              <a:buClr>
                <a:srgbClr val="5F5F5F"/>
              </a:buClr>
              <a:buSzPct val="105000"/>
            </a:pPr>
            <a:r>
              <a:rPr lang="en-US" sz="2500" dirty="0"/>
              <a:t>interest on reserves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38</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18808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dirty="0" smtClean="0"/>
              <a:t>Money: </a:t>
            </a:r>
            <a:r>
              <a:rPr lang="en-US" dirty="0" smtClean="0">
                <a:solidFill>
                  <a:srgbClr val="990033"/>
                </a:solidFill>
              </a:rPr>
              <a:t>Functions</a:t>
            </a:r>
          </a:p>
        </p:txBody>
      </p:sp>
      <p:sp>
        <p:nvSpPr>
          <p:cNvPr id="34821" name="Rectangle 5"/>
          <p:cNvSpPr>
            <a:spLocks noGrp="1" noChangeArrowheads="1"/>
          </p:cNvSpPr>
          <p:nvPr>
            <p:ph type="body" idx="1"/>
          </p:nvPr>
        </p:nvSpPr>
        <p:spPr/>
        <p:txBody>
          <a:bodyPr/>
          <a:lstStyle/>
          <a:p>
            <a:pPr eaLnBrk="1" hangingPunct="1"/>
            <a:r>
              <a:rPr lang="en-US" i="1" dirty="0" smtClean="0">
                <a:solidFill>
                  <a:srgbClr val="008080"/>
                </a:solidFill>
              </a:rPr>
              <a:t>Medium of exchange</a:t>
            </a:r>
            <a:r>
              <a:rPr lang="en-US" dirty="0" smtClean="0">
                <a:solidFill>
                  <a:srgbClr val="008080"/>
                </a:solidFill>
              </a:rPr>
              <a:t/>
            </a:r>
            <a:br>
              <a:rPr lang="en-US" dirty="0" smtClean="0">
                <a:solidFill>
                  <a:srgbClr val="008080"/>
                </a:solidFill>
              </a:rPr>
            </a:br>
            <a:r>
              <a:rPr lang="en-US" dirty="0" smtClean="0"/>
              <a:t>we use it to buy stuff</a:t>
            </a:r>
          </a:p>
          <a:p>
            <a:pPr eaLnBrk="1" hangingPunct="1"/>
            <a:r>
              <a:rPr lang="en-US" i="1" dirty="0" smtClean="0">
                <a:solidFill>
                  <a:srgbClr val="008080"/>
                </a:solidFill>
              </a:rPr>
              <a:t>Store of value</a:t>
            </a:r>
            <a:br>
              <a:rPr lang="en-US" i="1" dirty="0" smtClean="0">
                <a:solidFill>
                  <a:srgbClr val="008080"/>
                </a:solidFill>
              </a:rPr>
            </a:br>
            <a:r>
              <a:rPr lang="en-US" dirty="0" smtClean="0"/>
              <a:t>transfers purchasing power from the present to the future</a:t>
            </a:r>
          </a:p>
          <a:p>
            <a:pPr eaLnBrk="1" hangingPunct="1"/>
            <a:r>
              <a:rPr lang="en-US" i="1" dirty="0" smtClean="0">
                <a:solidFill>
                  <a:srgbClr val="008080"/>
                </a:solidFill>
              </a:rPr>
              <a:t>Unit of account</a:t>
            </a:r>
            <a:br>
              <a:rPr lang="en-US" i="1" dirty="0" smtClean="0">
                <a:solidFill>
                  <a:srgbClr val="008080"/>
                </a:solidFill>
              </a:rPr>
            </a:br>
            <a:r>
              <a:rPr lang="en-US" dirty="0" smtClean="0"/>
              <a:t>the common unit by which everyone measures prices and values</a:t>
            </a:r>
          </a:p>
        </p:txBody>
      </p:sp>
    </p:spTree>
    <p:extLst>
      <p:ext uri="{BB962C8B-B14F-4D97-AF65-F5344CB8AC3E}">
        <p14:creationId xmlns:p14="http://schemas.microsoft.com/office/powerpoint/2010/main" val="4088472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wipe(lef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wipe(left)">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wipe(left)">
                                      <p:cBhvr>
                                        <p:cTn id="17" dur="500"/>
                                        <p:tgtEl>
                                          <p:spTgt spid="348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smtClean="0">
                <a:solidFill>
                  <a:srgbClr val="0E5229"/>
                </a:solidFill>
                <a:latin typeface="Tahoma" pitchFamily="34" charset="0"/>
                <a:ea typeface="Tahoma" pitchFamily="34" charset="0"/>
                <a:cs typeface="Tahoma" pitchFamily="34" charset="0"/>
              </a:rPr>
              <a:t>CHAPTER SUMMARY</a:t>
            </a:r>
            <a:endParaRPr lang="en-US" sz="3000" spc="800" dirty="0">
              <a:solidFill>
                <a:srgbClr val="0E5229"/>
              </a:solidFill>
              <a:latin typeface="Tahoma" pitchFamily="34" charset="0"/>
              <a:ea typeface="Tahoma" pitchFamily="34" charset="0"/>
              <a:cs typeface="Tahoma" pitchFamily="34" charset="0"/>
            </a:endParaRPr>
          </a:p>
        </p:txBody>
      </p:sp>
      <p:sp>
        <p:nvSpPr>
          <p:cNvPr id="3" name="Content Placeholder 2"/>
          <p:cNvSpPr>
            <a:spLocks noGrp="1"/>
          </p:cNvSpPr>
          <p:nvPr>
            <p:ph idx="1"/>
          </p:nvPr>
        </p:nvSpPr>
        <p:spPr>
          <a:xfrm>
            <a:off x="476250" y="1092530"/>
            <a:ext cx="8210550" cy="5201392"/>
          </a:xfrm>
        </p:spPr>
        <p:txBody>
          <a:bodyPr/>
          <a:lstStyle/>
          <a:p>
            <a:pPr marL="403225" indent="-403225">
              <a:spcBef>
                <a:spcPct val="15000"/>
              </a:spcBef>
              <a:buSzPct val="95000"/>
              <a:buNone/>
              <a:defRPr/>
            </a:pPr>
            <a:r>
              <a:rPr lang="en-US" dirty="0"/>
              <a:t>Bank capital, leverage, capital requirements</a:t>
            </a:r>
          </a:p>
          <a:p>
            <a:pPr marL="506413" lvl="1">
              <a:lnSpc>
                <a:spcPct val="105000"/>
              </a:lnSpc>
              <a:spcBef>
                <a:spcPts val="800"/>
              </a:spcBef>
              <a:buClr>
                <a:srgbClr val="5F5F5F"/>
              </a:buClr>
              <a:buSzPct val="105000"/>
              <a:defRPr/>
            </a:pPr>
            <a:r>
              <a:rPr lang="en-US" dirty="0"/>
              <a:t>Bank capital is the owners’ equity in the bank. </a:t>
            </a:r>
          </a:p>
          <a:p>
            <a:pPr marL="506413" lvl="1">
              <a:lnSpc>
                <a:spcPct val="105000"/>
              </a:lnSpc>
              <a:spcBef>
                <a:spcPts val="800"/>
              </a:spcBef>
              <a:buClr>
                <a:srgbClr val="5F5F5F"/>
              </a:buClr>
              <a:buSzPct val="105000"/>
              <a:defRPr/>
            </a:pPr>
            <a:r>
              <a:rPr lang="en-US" dirty="0"/>
              <a:t>Because banks are highly leveraged, a small decline in the value of bank assets can have a huge impact on bank capital. </a:t>
            </a:r>
          </a:p>
          <a:p>
            <a:pPr marL="506413" lvl="1">
              <a:lnSpc>
                <a:spcPct val="105000"/>
              </a:lnSpc>
              <a:spcBef>
                <a:spcPts val="800"/>
              </a:spcBef>
              <a:buClr>
                <a:srgbClr val="5F5F5F"/>
              </a:buClr>
              <a:buSzPct val="105000"/>
              <a:defRPr/>
            </a:pPr>
            <a:r>
              <a:rPr lang="en-US" dirty="0"/>
              <a:t>Bank regulators require that banks hold sufficient capital to ensure that depositors can be repaid.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39</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733286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dirty="0" smtClean="0"/>
              <a:t>Money: </a:t>
            </a:r>
            <a:r>
              <a:rPr lang="en-US" dirty="0" smtClean="0">
                <a:solidFill>
                  <a:srgbClr val="990033"/>
                </a:solidFill>
              </a:rPr>
              <a:t>Types</a:t>
            </a:r>
          </a:p>
        </p:txBody>
      </p:sp>
      <p:sp>
        <p:nvSpPr>
          <p:cNvPr id="36869" name="Rectangle 5"/>
          <p:cNvSpPr>
            <a:spLocks noGrp="1" noChangeArrowheads="1"/>
          </p:cNvSpPr>
          <p:nvPr>
            <p:ph type="body" idx="1"/>
          </p:nvPr>
        </p:nvSpPr>
        <p:spPr/>
        <p:txBody>
          <a:bodyPr/>
          <a:lstStyle/>
          <a:p>
            <a:pPr marL="463550" indent="-463550" eaLnBrk="1" hangingPunct="1">
              <a:buFont typeface="Wingdings" pitchFamily="2" charset="2"/>
              <a:buNone/>
            </a:pPr>
            <a:r>
              <a:rPr lang="en-US" sz="2600" b="1" dirty="0" smtClean="0">
                <a:solidFill>
                  <a:srgbClr val="CC6600"/>
                </a:solidFill>
              </a:rPr>
              <a:t>1.	</a:t>
            </a:r>
            <a:r>
              <a:rPr lang="en-US" dirty="0" smtClean="0"/>
              <a:t>Fiat money</a:t>
            </a:r>
          </a:p>
          <a:p>
            <a:pPr marL="863600" lvl="1" eaLnBrk="1" hangingPunct="1"/>
            <a:r>
              <a:rPr lang="en-US" dirty="0" smtClean="0"/>
              <a:t>has no intrinsic value</a:t>
            </a:r>
          </a:p>
          <a:p>
            <a:pPr marL="863600" lvl="1" eaLnBrk="1" hangingPunct="1"/>
            <a:r>
              <a:rPr lang="en-US" dirty="0" smtClean="0"/>
              <a:t>example: the paper currency we use</a:t>
            </a:r>
          </a:p>
          <a:p>
            <a:pPr marL="463550" indent="-463550" eaLnBrk="1" hangingPunct="1">
              <a:buFont typeface="Wingdings" pitchFamily="2" charset="2"/>
              <a:buNone/>
            </a:pPr>
            <a:r>
              <a:rPr lang="en-US" sz="2600" b="1" dirty="0" smtClean="0">
                <a:solidFill>
                  <a:srgbClr val="CC6600"/>
                </a:solidFill>
              </a:rPr>
              <a:t>2.	</a:t>
            </a:r>
            <a:r>
              <a:rPr lang="en-US" dirty="0" smtClean="0"/>
              <a:t>Commodity money</a:t>
            </a:r>
          </a:p>
          <a:p>
            <a:pPr marL="863600" lvl="1" eaLnBrk="1" hangingPunct="1"/>
            <a:r>
              <a:rPr lang="en-US" dirty="0" smtClean="0"/>
              <a:t>has intrinsic value</a:t>
            </a:r>
          </a:p>
          <a:p>
            <a:pPr marL="863600" lvl="1" eaLnBrk="1" hangingPunct="1"/>
            <a:r>
              <a:rPr lang="en-US" dirty="0" smtClean="0"/>
              <a:t>examples: </a:t>
            </a:r>
            <a:br>
              <a:rPr lang="en-US" dirty="0" smtClean="0"/>
            </a:br>
            <a:r>
              <a:rPr lang="en-US" dirty="0" smtClean="0"/>
              <a:t>  gold coins, </a:t>
            </a:r>
            <a:br>
              <a:rPr lang="en-US" dirty="0" smtClean="0"/>
            </a:br>
            <a:r>
              <a:rPr lang="en-US" dirty="0" smtClean="0"/>
              <a:t>  cigarettes in P.O.W. camps</a:t>
            </a:r>
          </a:p>
        </p:txBody>
      </p:sp>
    </p:spTree>
    <p:extLst>
      <p:ext uri="{BB962C8B-B14F-4D97-AF65-F5344CB8AC3E}">
        <p14:creationId xmlns:p14="http://schemas.microsoft.com/office/powerpoint/2010/main" val="20868518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9">
                                            <p:txEl>
                                              <p:pRg st="0" end="0"/>
                                            </p:txEl>
                                          </p:spTgt>
                                        </p:tgtEl>
                                        <p:attrNameLst>
                                          <p:attrName>style.visibility</p:attrName>
                                        </p:attrNameLst>
                                      </p:cBhvr>
                                      <p:to>
                                        <p:strVal val="visible"/>
                                      </p:to>
                                    </p:set>
                                    <p:animEffect transition="in" filter="wipe(left)">
                                      <p:cBhvr>
                                        <p:cTn id="7" dur="500"/>
                                        <p:tgtEl>
                                          <p:spTgt spid="3686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9">
                                            <p:txEl>
                                              <p:pRg st="1" end="1"/>
                                            </p:txEl>
                                          </p:spTgt>
                                        </p:tgtEl>
                                        <p:attrNameLst>
                                          <p:attrName>style.visibility</p:attrName>
                                        </p:attrNameLst>
                                      </p:cBhvr>
                                      <p:to>
                                        <p:strVal val="visible"/>
                                      </p:to>
                                    </p:set>
                                    <p:animEffect transition="in" filter="wipe(left)">
                                      <p:cBhvr>
                                        <p:cTn id="12" dur="500"/>
                                        <p:tgtEl>
                                          <p:spTgt spid="3686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9">
                                            <p:txEl>
                                              <p:pRg st="2" end="2"/>
                                            </p:txEl>
                                          </p:spTgt>
                                        </p:tgtEl>
                                        <p:attrNameLst>
                                          <p:attrName>style.visibility</p:attrName>
                                        </p:attrNameLst>
                                      </p:cBhvr>
                                      <p:to>
                                        <p:strVal val="visible"/>
                                      </p:to>
                                    </p:set>
                                    <p:animEffect transition="in" filter="wipe(left)">
                                      <p:cBhvr>
                                        <p:cTn id="17" dur="500"/>
                                        <p:tgtEl>
                                          <p:spTgt spid="3686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69">
                                            <p:txEl>
                                              <p:pRg st="3" end="3"/>
                                            </p:txEl>
                                          </p:spTgt>
                                        </p:tgtEl>
                                        <p:attrNameLst>
                                          <p:attrName>style.visibility</p:attrName>
                                        </p:attrNameLst>
                                      </p:cBhvr>
                                      <p:to>
                                        <p:strVal val="visible"/>
                                      </p:to>
                                    </p:set>
                                    <p:animEffect transition="in" filter="wipe(left)">
                                      <p:cBhvr>
                                        <p:cTn id="22" dur="500"/>
                                        <p:tgtEl>
                                          <p:spTgt spid="3686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9">
                                            <p:txEl>
                                              <p:pRg st="4" end="4"/>
                                            </p:txEl>
                                          </p:spTgt>
                                        </p:tgtEl>
                                        <p:attrNameLst>
                                          <p:attrName>style.visibility</p:attrName>
                                        </p:attrNameLst>
                                      </p:cBhvr>
                                      <p:to>
                                        <p:strVal val="visible"/>
                                      </p:to>
                                    </p:set>
                                    <p:animEffect transition="in" filter="wipe(left)">
                                      <p:cBhvr>
                                        <p:cTn id="27" dur="500"/>
                                        <p:tgtEl>
                                          <p:spTgt spid="3686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69">
                                            <p:txEl>
                                              <p:pRg st="5" end="5"/>
                                            </p:txEl>
                                          </p:spTgt>
                                        </p:tgtEl>
                                        <p:attrNameLst>
                                          <p:attrName>style.visibility</p:attrName>
                                        </p:attrNameLst>
                                      </p:cBhvr>
                                      <p:to>
                                        <p:strVal val="visible"/>
                                      </p:to>
                                    </p:set>
                                    <p:animEffect transition="in" filter="wipe(left)">
                                      <p:cBhvr>
                                        <p:cTn id="32" dur="500"/>
                                        <p:tgtEl>
                                          <p:spTgt spid="368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bldLvl="3"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smtClean="0">
                <a:solidFill>
                  <a:srgbClr val="203F15"/>
                </a:solidFill>
              </a:rPr>
              <a:t>NOW YOU TRY</a:t>
            </a:r>
            <a:r>
              <a:rPr lang="en-US" dirty="0" smtClean="0">
                <a:solidFill>
                  <a:schemeClr val="bg1"/>
                </a:solidFill>
                <a:effectLst>
                  <a:outerShdw blurRad="38100" dist="38100" dir="2700000" algn="tl">
                    <a:srgbClr val="000000">
                      <a:alpha val="43137"/>
                    </a:srgbClr>
                  </a:outerShdw>
                </a:effectLst>
              </a:rPr>
              <a:t/>
            </a:r>
            <a:br>
              <a:rPr lang="en-US" dirty="0" smtClean="0">
                <a:solidFill>
                  <a:schemeClr val="bg1"/>
                </a:solidFill>
                <a:effectLst>
                  <a:outerShdw blurRad="38100" dist="38100" dir="2700000" algn="tl">
                    <a:srgbClr val="000000">
                      <a:alpha val="43137"/>
                    </a:srgbClr>
                  </a:outerShdw>
                </a:effectLst>
              </a:rPr>
            </a:br>
            <a:r>
              <a:rPr lang="en-US" dirty="0" smtClean="0">
                <a:solidFill>
                  <a:schemeClr val="bg1"/>
                </a:solidFill>
                <a:effectLst>
                  <a:outerShdw blurRad="38100" dist="38100" dir="2700000" algn="tl">
                    <a:srgbClr val="000000">
                      <a:alpha val="43137"/>
                    </a:srgbClr>
                  </a:outerShdw>
                </a:effectLst>
              </a:rPr>
              <a:t>Discussion Question</a:t>
            </a:r>
            <a:endParaRPr lang="en-US"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76250" y="1484416"/>
            <a:ext cx="8210550" cy="4641747"/>
          </a:xfrm>
        </p:spPr>
        <p:txBody>
          <a:bodyPr/>
          <a:lstStyle/>
          <a:p>
            <a:pPr marL="0" indent="0" eaLnBrk="1" hangingPunct="1">
              <a:spcBef>
                <a:spcPct val="30000"/>
              </a:spcBef>
              <a:buNone/>
            </a:pPr>
            <a:r>
              <a:rPr lang="en-US" dirty="0"/>
              <a:t>Which of these are money? </a:t>
            </a:r>
          </a:p>
          <a:p>
            <a:pPr marL="795338" lvl="1" indent="-573088" eaLnBrk="1" hangingPunct="1">
              <a:lnSpc>
                <a:spcPct val="105000"/>
              </a:lnSpc>
              <a:spcBef>
                <a:spcPct val="30000"/>
              </a:spcBef>
              <a:buNone/>
            </a:pPr>
            <a:r>
              <a:rPr lang="en-US" sz="2600" b="1" dirty="0">
                <a:solidFill>
                  <a:srgbClr val="808080"/>
                </a:solidFill>
              </a:rPr>
              <a:t>a.	</a:t>
            </a:r>
            <a:r>
              <a:rPr lang="en-US" sz="2800" dirty="0"/>
              <a:t>Currency</a:t>
            </a:r>
          </a:p>
          <a:p>
            <a:pPr marL="795338" lvl="1" indent="-573088" eaLnBrk="1" hangingPunct="1">
              <a:lnSpc>
                <a:spcPct val="105000"/>
              </a:lnSpc>
              <a:spcBef>
                <a:spcPct val="30000"/>
              </a:spcBef>
              <a:buNone/>
            </a:pPr>
            <a:r>
              <a:rPr lang="en-US" sz="2600" b="1" dirty="0">
                <a:solidFill>
                  <a:srgbClr val="808080"/>
                </a:solidFill>
              </a:rPr>
              <a:t>b.</a:t>
            </a:r>
            <a:r>
              <a:rPr lang="en-US" sz="2600" b="1" dirty="0">
                <a:solidFill>
                  <a:srgbClr val="C24F00"/>
                </a:solidFill>
              </a:rPr>
              <a:t>	</a:t>
            </a:r>
            <a:r>
              <a:rPr lang="en-US" sz="2800" dirty="0"/>
              <a:t>Checks</a:t>
            </a:r>
          </a:p>
          <a:p>
            <a:pPr marL="795338" lvl="1" indent="-573088" eaLnBrk="1" hangingPunct="1">
              <a:lnSpc>
                <a:spcPct val="105000"/>
              </a:lnSpc>
              <a:spcBef>
                <a:spcPct val="30000"/>
              </a:spcBef>
              <a:buNone/>
            </a:pPr>
            <a:r>
              <a:rPr lang="en-US" sz="2600" b="1" dirty="0">
                <a:solidFill>
                  <a:srgbClr val="808080"/>
                </a:solidFill>
              </a:rPr>
              <a:t>c.</a:t>
            </a:r>
            <a:r>
              <a:rPr lang="en-US" sz="2600" b="1" dirty="0">
                <a:solidFill>
                  <a:srgbClr val="C24F00"/>
                </a:solidFill>
              </a:rPr>
              <a:t>	</a:t>
            </a:r>
            <a:r>
              <a:rPr lang="en-US" sz="2800" dirty="0"/>
              <a:t>Deposits in checking accounts </a:t>
            </a:r>
            <a:br>
              <a:rPr lang="en-US" sz="2800" dirty="0"/>
            </a:br>
            <a:r>
              <a:rPr lang="en-US" sz="2800" dirty="0"/>
              <a:t>(“demand deposits”)</a:t>
            </a:r>
          </a:p>
          <a:p>
            <a:pPr marL="795338" lvl="1" indent="-573088" eaLnBrk="1" hangingPunct="1">
              <a:lnSpc>
                <a:spcPct val="105000"/>
              </a:lnSpc>
              <a:spcBef>
                <a:spcPct val="30000"/>
              </a:spcBef>
              <a:buNone/>
            </a:pPr>
            <a:r>
              <a:rPr lang="en-US" sz="2600" b="1" dirty="0">
                <a:solidFill>
                  <a:srgbClr val="808080"/>
                </a:solidFill>
              </a:rPr>
              <a:t>d.</a:t>
            </a:r>
            <a:r>
              <a:rPr lang="en-US" sz="2600" b="1" dirty="0">
                <a:solidFill>
                  <a:srgbClr val="C24F00"/>
                </a:solidFill>
              </a:rPr>
              <a:t>	</a:t>
            </a:r>
            <a:r>
              <a:rPr lang="en-US" sz="2800" dirty="0"/>
              <a:t>Credit cards</a:t>
            </a:r>
          </a:p>
          <a:p>
            <a:pPr marL="795338" lvl="1" indent="-573088" eaLnBrk="1" hangingPunct="1">
              <a:lnSpc>
                <a:spcPct val="105000"/>
              </a:lnSpc>
              <a:spcBef>
                <a:spcPct val="30000"/>
              </a:spcBef>
              <a:buNone/>
            </a:pPr>
            <a:r>
              <a:rPr lang="en-US" sz="2600" b="1" dirty="0">
                <a:solidFill>
                  <a:srgbClr val="808080"/>
                </a:solidFill>
              </a:rPr>
              <a:t>e.	</a:t>
            </a:r>
            <a:r>
              <a:rPr lang="en-US" sz="2800" dirty="0"/>
              <a:t>Certificates of deposit </a:t>
            </a:r>
            <a:br>
              <a:rPr lang="en-US" sz="2800" dirty="0"/>
            </a:br>
            <a:r>
              <a:rPr lang="en-US" sz="2800" dirty="0"/>
              <a:t>(“time deposits”)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a:t>
            </a:fld>
            <a:endParaRPr lang="en-US" sz="1600" dirty="0">
              <a:solidFill>
                <a:srgbClr val="006666"/>
              </a:solidFill>
              <a:cs typeface="Arial"/>
            </a:endParaRPr>
          </a:p>
        </p:txBody>
      </p:sp>
    </p:spTree>
    <p:extLst>
      <p:ext uri="{BB962C8B-B14F-4D97-AF65-F5344CB8AC3E}">
        <p14:creationId xmlns:p14="http://schemas.microsoft.com/office/powerpoint/2010/main" val="148581705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en-US" dirty="0" smtClean="0"/>
              <a:t>Two definitions</a:t>
            </a:r>
            <a:endParaRPr lang="en-US" dirty="0" smtClean="0"/>
          </a:p>
        </p:txBody>
      </p:sp>
      <p:sp>
        <p:nvSpPr>
          <p:cNvPr id="40966" name="Rectangle 6"/>
          <p:cNvSpPr>
            <a:spLocks noGrp="1" noChangeArrowheads="1"/>
          </p:cNvSpPr>
          <p:nvPr>
            <p:ph idx="1"/>
          </p:nvPr>
        </p:nvSpPr>
        <p:spPr/>
        <p:txBody>
          <a:bodyPr/>
          <a:lstStyle/>
          <a:p>
            <a:pPr eaLnBrk="1" hangingPunct="1"/>
            <a:r>
              <a:rPr lang="en-US" dirty="0" smtClean="0"/>
              <a:t>The </a:t>
            </a:r>
            <a:r>
              <a:rPr lang="en-US" b="1" dirty="0" smtClean="0">
                <a:solidFill>
                  <a:srgbClr val="CC0000"/>
                </a:solidFill>
              </a:rPr>
              <a:t>money supply</a:t>
            </a:r>
            <a:r>
              <a:rPr lang="en-US" dirty="0" smtClean="0"/>
              <a:t> is the quantity of money available in the economy. </a:t>
            </a:r>
          </a:p>
          <a:p>
            <a:pPr eaLnBrk="1" hangingPunct="1"/>
            <a:r>
              <a:rPr lang="en-US" b="1" dirty="0" smtClean="0">
                <a:solidFill>
                  <a:srgbClr val="CC0000"/>
                </a:solidFill>
              </a:rPr>
              <a:t>Monetary policy</a:t>
            </a:r>
            <a:r>
              <a:rPr lang="en-US" dirty="0" smtClean="0"/>
              <a:t> is the control over the money supply. </a:t>
            </a:r>
          </a:p>
        </p:txBody>
      </p:sp>
    </p:spTree>
    <p:extLst>
      <p:ext uri="{BB962C8B-B14F-4D97-AF65-F5344CB8AC3E}">
        <p14:creationId xmlns:p14="http://schemas.microsoft.com/office/powerpoint/2010/main" val="366298811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6">
                                            <p:txEl>
                                              <p:pRg st="0" end="0"/>
                                            </p:txEl>
                                          </p:spTgt>
                                        </p:tgtEl>
                                        <p:attrNameLst>
                                          <p:attrName>style.visibility</p:attrName>
                                        </p:attrNameLst>
                                      </p:cBhvr>
                                      <p:to>
                                        <p:strVal val="visible"/>
                                      </p:to>
                                    </p:set>
                                    <p:animEffect transition="in" filter="wipe(left)">
                                      <p:cBhvr>
                                        <p:cTn id="7" dur="500"/>
                                        <p:tgtEl>
                                          <p:spTgt spid="409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6">
                                            <p:txEl>
                                              <p:pRg st="1" end="1"/>
                                            </p:txEl>
                                          </p:spTgt>
                                        </p:tgtEl>
                                        <p:attrNameLst>
                                          <p:attrName>style.visibility</p:attrName>
                                        </p:attrNameLst>
                                      </p:cBhvr>
                                      <p:to>
                                        <p:strVal val="visible"/>
                                      </p:to>
                                    </p:set>
                                    <p:animEffect transition="in" filter="wipe(left)">
                                      <p:cBhvr>
                                        <p:cTn id="12" dur="500"/>
                                        <p:tgtEl>
                                          <p:spTgt spid="409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uild="p" bldLvl="3"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eaLnBrk="1" hangingPunct="1"/>
            <a:r>
              <a:rPr lang="en-US" sz="3200" dirty="0" smtClean="0"/>
              <a:t>The </a:t>
            </a:r>
            <a:r>
              <a:rPr lang="en-US" sz="3200" dirty="0" smtClean="0"/>
              <a:t>central bank </a:t>
            </a:r>
            <a:r>
              <a:rPr lang="en-US" sz="3200" dirty="0" smtClean="0"/>
              <a:t>and </a:t>
            </a:r>
            <a:r>
              <a:rPr lang="en-US" sz="3200" dirty="0" smtClean="0"/>
              <a:t>monetary control</a:t>
            </a:r>
            <a:endParaRPr lang="en-US" sz="3200" dirty="0" smtClean="0"/>
          </a:p>
        </p:txBody>
      </p:sp>
      <p:sp>
        <p:nvSpPr>
          <p:cNvPr id="43017" name="Rectangle 9"/>
          <p:cNvSpPr>
            <a:spLocks noGrp="1" noChangeArrowheads="1"/>
          </p:cNvSpPr>
          <p:nvPr>
            <p:ph type="body" idx="1"/>
          </p:nvPr>
        </p:nvSpPr>
        <p:spPr>
          <a:xfrm>
            <a:off x="467550" y="1116281"/>
            <a:ext cx="8229600" cy="5225141"/>
          </a:xfrm>
        </p:spPr>
        <p:txBody>
          <a:bodyPr/>
          <a:lstStyle/>
          <a:p>
            <a:pPr eaLnBrk="1" hangingPunct="1">
              <a:spcBef>
                <a:spcPts val="2200"/>
              </a:spcBef>
            </a:pPr>
            <a:r>
              <a:rPr lang="en-US" sz="2700" dirty="0" smtClean="0"/>
              <a:t>Monetary policy is conducted by a country’s </a:t>
            </a:r>
            <a:r>
              <a:rPr lang="en-US" sz="2700" b="1" dirty="0" smtClean="0">
                <a:solidFill>
                  <a:srgbClr val="CC0000"/>
                </a:solidFill>
              </a:rPr>
              <a:t>central bank</a:t>
            </a:r>
            <a:r>
              <a:rPr lang="en-US" sz="2700" dirty="0" smtClean="0"/>
              <a:t>. </a:t>
            </a:r>
          </a:p>
          <a:p>
            <a:pPr eaLnBrk="1" hangingPunct="1">
              <a:spcBef>
                <a:spcPts val="2400"/>
              </a:spcBef>
            </a:pPr>
            <a:r>
              <a:rPr lang="en-US" sz="2700" dirty="0" smtClean="0"/>
              <a:t>The U.S.’s </a:t>
            </a:r>
            <a:br>
              <a:rPr lang="en-US" sz="2700" dirty="0" smtClean="0"/>
            </a:br>
            <a:r>
              <a:rPr lang="en-US" sz="2700" dirty="0" smtClean="0"/>
              <a:t>central bank </a:t>
            </a:r>
            <a:br>
              <a:rPr lang="en-US" sz="2700" dirty="0" smtClean="0"/>
            </a:br>
            <a:r>
              <a:rPr lang="en-US" sz="2700" dirty="0" smtClean="0"/>
              <a:t>is called the </a:t>
            </a:r>
            <a:br>
              <a:rPr lang="en-US" sz="2700" dirty="0" smtClean="0"/>
            </a:br>
            <a:r>
              <a:rPr lang="en-US" sz="2700" b="1" dirty="0" smtClean="0">
                <a:solidFill>
                  <a:srgbClr val="CC0000"/>
                </a:solidFill>
              </a:rPr>
              <a:t>Federal Reserve</a:t>
            </a:r>
            <a:r>
              <a:rPr lang="en-US" sz="2700" dirty="0" smtClean="0"/>
              <a:t> </a:t>
            </a:r>
            <a:br>
              <a:rPr lang="en-US" sz="2700" dirty="0" smtClean="0"/>
            </a:br>
            <a:r>
              <a:rPr lang="en-US" sz="2700" dirty="0" smtClean="0"/>
              <a:t>(“the Fed”).</a:t>
            </a:r>
          </a:p>
          <a:p>
            <a:pPr eaLnBrk="1" hangingPunct="1">
              <a:spcBef>
                <a:spcPts val="3000"/>
              </a:spcBef>
            </a:pPr>
            <a:r>
              <a:rPr lang="en-US" sz="2700" dirty="0" smtClean="0"/>
              <a:t>To control the money supply, the Fed uses </a:t>
            </a:r>
            <a:br>
              <a:rPr lang="en-US" sz="2700" dirty="0" smtClean="0"/>
            </a:br>
            <a:r>
              <a:rPr lang="en-US" sz="2700" b="1" dirty="0" smtClean="0">
                <a:solidFill>
                  <a:srgbClr val="CC0000"/>
                </a:solidFill>
              </a:rPr>
              <a:t>open market operations</a:t>
            </a:r>
            <a:r>
              <a:rPr lang="en-US" sz="2700" dirty="0" smtClean="0"/>
              <a:t>, the purchase and sale of government bonds. </a:t>
            </a:r>
          </a:p>
          <a:p>
            <a:pPr eaLnBrk="1" hangingPunct="1">
              <a:spcBef>
                <a:spcPts val="2200"/>
              </a:spcBef>
            </a:pPr>
            <a:endParaRPr lang="en-US" sz="2700" dirty="0" smtClean="0"/>
          </a:p>
        </p:txBody>
      </p:sp>
      <p:grpSp>
        <p:nvGrpSpPr>
          <p:cNvPr id="2" name="Group 5"/>
          <p:cNvGrpSpPr>
            <a:grpSpLocks/>
          </p:cNvGrpSpPr>
          <p:nvPr/>
        </p:nvGrpSpPr>
        <p:grpSpPr bwMode="auto">
          <a:xfrm>
            <a:off x="4245426" y="1736850"/>
            <a:ext cx="4800600" cy="3198813"/>
            <a:chOff x="2564" y="1955"/>
            <a:chExt cx="3024" cy="2015"/>
          </a:xfrm>
        </p:grpSpPr>
        <p:sp>
          <p:nvSpPr>
            <p:cNvPr id="39941" name="Text Box 6"/>
            <p:cNvSpPr txBox="1">
              <a:spLocks noChangeArrowheads="1"/>
            </p:cNvSpPr>
            <p:nvPr/>
          </p:nvSpPr>
          <p:spPr bwMode="auto">
            <a:xfrm>
              <a:off x="2640" y="3312"/>
              <a:ext cx="268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500" b="1" i="1">
                  <a:latin typeface="Times New Roman" pitchFamily="18" charset="0"/>
                </a:rPr>
                <a:t>The Federal Reserve Building </a:t>
              </a:r>
              <a:r>
                <a:rPr lang="en-US" sz="2500" i="1">
                  <a:latin typeface="Times New Roman" pitchFamily="18" charset="0"/>
                </a:rPr>
                <a:t>Washington, DC</a:t>
              </a:r>
            </a:p>
          </p:txBody>
        </p:sp>
        <p:pic>
          <p:nvPicPr>
            <p:cNvPr id="39942" name="Picture 7" descr="fed"/>
            <p:cNvPicPr>
              <a:picLocks noChangeAspect="1" noChangeArrowheads="1"/>
            </p:cNvPicPr>
            <p:nvPr/>
          </p:nvPicPr>
          <p:blipFill rotWithShape="1">
            <a:blip r:embed="rId3" cstate="print">
              <a:lum bright="12000" contrast="12000"/>
              <a:extLst>
                <a:ext uri="{28A0092B-C50C-407E-A947-70E740481C1C}">
                  <a14:useLocalDpi xmlns:a14="http://schemas.microsoft.com/office/drawing/2010/main" val="0"/>
                </a:ext>
              </a:extLst>
            </a:blip>
            <a:srcRect l="5443" t="32678" r="-5443" b="-32678"/>
            <a:stretch/>
          </p:blipFill>
          <p:spPr bwMode="auto">
            <a:xfrm>
              <a:off x="2564" y="1955"/>
              <a:ext cx="3024" cy="2015"/>
            </a:xfrm>
            <a:prstGeom prst="rect">
              <a:avLst/>
            </a:prstGeom>
            <a:noFill/>
            <a:ln w="9525">
              <a:noFill/>
              <a:miter lim="800000"/>
              <a:headEnd/>
              <a:tailEnd/>
            </a:ln>
          </p:spPr>
        </p:pic>
      </p:grpSp>
    </p:spTree>
    <p:extLst>
      <p:ext uri="{BB962C8B-B14F-4D97-AF65-F5344CB8AC3E}">
        <p14:creationId xmlns:p14="http://schemas.microsoft.com/office/powerpoint/2010/main" val="242320110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7">
                                            <p:txEl>
                                              <p:pRg st="0" end="0"/>
                                            </p:txEl>
                                          </p:spTgt>
                                        </p:tgtEl>
                                        <p:attrNameLst>
                                          <p:attrName>style.visibility</p:attrName>
                                        </p:attrNameLst>
                                      </p:cBhvr>
                                      <p:to>
                                        <p:strVal val="visible"/>
                                      </p:to>
                                    </p:set>
                                    <p:animEffect transition="in" filter="wipe(left)">
                                      <p:cBhvr>
                                        <p:cTn id="7" dur="500"/>
                                        <p:tgtEl>
                                          <p:spTgt spid="430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7">
                                            <p:txEl>
                                              <p:pRg st="1" end="1"/>
                                            </p:txEl>
                                          </p:spTgt>
                                        </p:tgtEl>
                                        <p:attrNameLst>
                                          <p:attrName>style.visibility</p:attrName>
                                        </p:attrNameLst>
                                      </p:cBhvr>
                                      <p:to>
                                        <p:strVal val="visible"/>
                                      </p:to>
                                    </p:set>
                                    <p:animEffect transition="in" filter="wipe(left)">
                                      <p:cBhvr>
                                        <p:cTn id="12" dur="500"/>
                                        <p:tgtEl>
                                          <p:spTgt spid="430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7">
                                            <p:txEl>
                                              <p:pRg st="2" end="2"/>
                                            </p:txEl>
                                          </p:spTgt>
                                        </p:tgtEl>
                                        <p:attrNameLst>
                                          <p:attrName>style.visibility</p:attrName>
                                        </p:attrNameLst>
                                      </p:cBhvr>
                                      <p:to>
                                        <p:strVal val="visible"/>
                                      </p:to>
                                    </p:set>
                                    <p:animEffect transition="in" filter="wipe(left)">
                                      <p:cBhvr>
                                        <p:cTn id="22" dur="500"/>
                                        <p:tgtEl>
                                          <p:spTgt spid="430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26"/>
          <p:cNvSpPr/>
          <p:nvPr/>
        </p:nvSpPr>
        <p:spPr>
          <a:xfrm>
            <a:off x="577850" y="1295713"/>
            <a:ext cx="8102600" cy="476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44034" name="Rectangle 5"/>
          <p:cNvSpPr>
            <a:spLocks noGrp="1" noChangeArrowheads="1"/>
          </p:cNvSpPr>
          <p:nvPr>
            <p:ph type="title"/>
          </p:nvPr>
        </p:nvSpPr>
        <p:spPr>
          <a:xfrm>
            <a:off x="466725" y="212788"/>
            <a:ext cx="8245475" cy="939800"/>
          </a:xfrm>
        </p:spPr>
        <p:txBody>
          <a:bodyPr/>
          <a:lstStyle/>
          <a:p>
            <a:pPr eaLnBrk="1" hangingPunct="1">
              <a:defRPr/>
            </a:pPr>
            <a:r>
              <a:rPr lang="en-US" sz="3100" dirty="0" smtClean="0">
                <a:solidFill>
                  <a:srgbClr val="336699"/>
                </a:solidFill>
                <a:latin typeface="+mj-lt"/>
              </a:rPr>
              <a:t>Money </a:t>
            </a:r>
            <a:r>
              <a:rPr lang="en-US" sz="3100" dirty="0" smtClean="0">
                <a:solidFill>
                  <a:srgbClr val="336699"/>
                </a:solidFill>
                <a:latin typeface="+mj-lt"/>
              </a:rPr>
              <a:t>supply measures</a:t>
            </a:r>
            <a:r>
              <a:rPr lang="en-US" sz="3100" dirty="0" smtClean="0">
                <a:solidFill>
                  <a:srgbClr val="336699"/>
                </a:solidFill>
                <a:latin typeface="+mj-lt"/>
              </a:rPr>
              <a:t>, </a:t>
            </a:r>
            <a:r>
              <a:rPr lang="en-US" sz="3100" dirty="0" smtClean="0">
                <a:solidFill>
                  <a:srgbClr val="336699"/>
                </a:solidFill>
              </a:rPr>
              <a:t>March 2015</a:t>
            </a:r>
          </a:p>
        </p:txBody>
      </p:sp>
      <p:grpSp>
        <p:nvGrpSpPr>
          <p:cNvPr id="2" name="Group 116"/>
          <p:cNvGrpSpPr>
            <a:grpSpLocks/>
          </p:cNvGrpSpPr>
          <p:nvPr/>
        </p:nvGrpSpPr>
        <p:grpSpPr bwMode="auto">
          <a:xfrm>
            <a:off x="574675" y="4292913"/>
            <a:ext cx="8115300" cy="1782762"/>
            <a:chOff x="362" y="2779"/>
            <a:chExt cx="5112" cy="1123"/>
          </a:xfrm>
        </p:grpSpPr>
        <p:sp>
          <p:nvSpPr>
            <p:cNvPr id="40985" name="Rectangle 18"/>
            <p:cNvSpPr>
              <a:spLocks noChangeArrowheads="1"/>
            </p:cNvSpPr>
            <p:nvPr/>
          </p:nvSpPr>
          <p:spPr bwMode="auto">
            <a:xfrm>
              <a:off x="4362" y="2779"/>
              <a:ext cx="1112" cy="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smtClean="0">
                  <a:solidFill>
                    <a:srgbClr val="000000"/>
                  </a:solidFill>
                </a:rPr>
                <a:t>11,846</a:t>
              </a:r>
              <a:endParaRPr lang="en-US" sz="2500" dirty="0">
                <a:solidFill>
                  <a:srgbClr val="000000"/>
                </a:solidFill>
              </a:endParaRPr>
            </a:p>
          </p:txBody>
        </p:sp>
        <p:sp>
          <p:nvSpPr>
            <p:cNvPr id="40986" name="Rectangle 17"/>
            <p:cNvSpPr>
              <a:spLocks noChangeArrowheads="1"/>
            </p:cNvSpPr>
            <p:nvPr/>
          </p:nvSpPr>
          <p:spPr bwMode="auto">
            <a:xfrm>
              <a:off x="1194" y="2779"/>
              <a:ext cx="3168" cy="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b="1" dirty="0">
                  <a:solidFill>
                    <a:srgbClr val="000000"/>
                  </a:solidFill>
                </a:rPr>
                <a:t>M1</a:t>
              </a:r>
              <a:r>
                <a:rPr lang="en-US" sz="2500" dirty="0">
                  <a:solidFill>
                    <a:srgbClr val="000000"/>
                  </a:solidFill>
                </a:rPr>
                <a:t> + small time deposits, </a:t>
              </a:r>
              <a:br>
                <a:rPr lang="en-US" sz="2500" dirty="0">
                  <a:solidFill>
                    <a:srgbClr val="000000"/>
                  </a:solidFill>
                </a:rPr>
              </a:br>
              <a:r>
                <a:rPr lang="en-US" sz="2500" dirty="0">
                  <a:solidFill>
                    <a:srgbClr val="000000"/>
                  </a:solidFill>
                </a:rPr>
                <a:t>savings deposits, </a:t>
              </a:r>
              <a:br>
                <a:rPr lang="en-US" sz="2500" dirty="0">
                  <a:solidFill>
                    <a:srgbClr val="000000"/>
                  </a:solidFill>
                </a:rPr>
              </a:br>
              <a:r>
                <a:rPr lang="en-US" sz="2500" dirty="0">
                  <a:solidFill>
                    <a:srgbClr val="000000"/>
                  </a:solidFill>
                </a:rPr>
                <a:t>money market mutual funds, </a:t>
              </a:r>
              <a:br>
                <a:rPr lang="en-US" sz="2500" dirty="0">
                  <a:solidFill>
                    <a:srgbClr val="000000"/>
                  </a:solidFill>
                </a:rPr>
              </a:br>
              <a:r>
                <a:rPr lang="en-US" sz="2500" dirty="0">
                  <a:solidFill>
                    <a:srgbClr val="000000"/>
                  </a:solidFill>
                </a:rPr>
                <a:t>money market deposit accounts</a:t>
              </a:r>
            </a:p>
          </p:txBody>
        </p:sp>
        <p:sp>
          <p:nvSpPr>
            <p:cNvPr id="40987" name="Rectangle 16"/>
            <p:cNvSpPr>
              <a:spLocks noChangeArrowheads="1"/>
            </p:cNvSpPr>
            <p:nvPr/>
          </p:nvSpPr>
          <p:spPr bwMode="auto">
            <a:xfrm>
              <a:off x="362" y="2779"/>
              <a:ext cx="832" cy="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M2</a:t>
              </a:r>
            </a:p>
          </p:txBody>
        </p:sp>
      </p:grpSp>
      <p:grpSp>
        <p:nvGrpSpPr>
          <p:cNvPr id="3" name="Group 115"/>
          <p:cNvGrpSpPr>
            <a:grpSpLocks/>
          </p:cNvGrpSpPr>
          <p:nvPr/>
        </p:nvGrpSpPr>
        <p:grpSpPr bwMode="auto">
          <a:xfrm>
            <a:off x="574675" y="2910200"/>
            <a:ext cx="8115300" cy="1382713"/>
            <a:chOff x="362" y="1908"/>
            <a:chExt cx="5112" cy="871"/>
          </a:xfrm>
        </p:grpSpPr>
        <p:sp>
          <p:nvSpPr>
            <p:cNvPr id="40982" name="Rectangle 15"/>
            <p:cNvSpPr>
              <a:spLocks noChangeArrowheads="1"/>
            </p:cNvSpPr>
            <p:nvPr/>
          </p:nvSpPr>
          <p:spPr bwMode="auto">
            <a:xfrm>
              <a:off x="4362" y="1908"/>
              <a:ext cx="1112"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smtClean="0">
                  <a:solidFill>
                    <a:srgbClr val="000000"/>
                  </a:solidFill>
                </a:rPr>
                <a:t>2,988</a:t>
              </a:r>
              <a:endParaRPr lang="en-US" sz="2500" dirty="0">
                <a:solidFill>
                  <a:srgbClr val="000000"/>
                </a:solidFill>
              </a:endParaRPr>
            </a:p>
          </p:txBody>
        </p:sp>
        <p:sp>
          <p:nvSpPr>
            <p:cNvPr id="40983" name="Rectangle 14"/>
            <p:cNvSpPr>
              <a:spLocks noChangeArrowheads="1"/>
            </p:cNvSpPr>
            <p:nvPr/>
          </p:nvSpPr>
          <p:spPr bwMode="auto">
            <a:xfrm>
              <a:off x="1194" y="1908"/>
              <a:ext cx="3168"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b="1">
                  <a:solidFill>
                    <a:srgbClr val="000000"/>
                  </a:solidFill>
                </a:rPr>
                <a:t>C</a:t>
              </a:r>
              <a:r>
                <a:rPr lang="en-US" sz="2500">
                  <a:solidFill>
                    <a:srgbClr val="000000"/>
                  </a:solidFill>
                </a:rPr>
                <a:t> + demand deposits, </a:t>
              </a:r>
              <a:br>
                <a:rPr lang="en-US" sz="2500">
                  <a:solidFill>
                    <a:srgbClr val="000000"/>
                  </a:solidFill>
                </a:rPr>
              </a:br>
              <a:r>
                <a:rPr lang="en-US" sz="2500">
                  <a:solidFill>
                    <a:srgbClr val="000000"/>
                  </a:solidFill>
                </a:rPr>
                <a:t>travelers’ checks, </a:t>
              </a:r>
              <a:br>
                <a:rPr lang="en-US" sz="2500">
                  <a:solidFill>
                    <a:srgbClr val="000000"/>
                  </a:solidFill>
                </a:rPr>
              </a:br>
              <a:r>
                <a:rPr lang="en-US" sz="2500">
                  <a:solidFill>
                    <a:srgbClr val="000000"/>
                  </a:solidFill>
                </a:rPr>
                <a:t>other checkable deposits</a:t>
              </a:r>
            </a:p>
          </p:txBody>
        </p:sp>
        <p:sp>
          <p:nvSpPr>
            <p:cNvPr id="40984" name="Rectangle 13"/>
            <p:cNvSpPr>
              <a:spLocks noChangeArrowheads="1"/>
            </p:cNvSpPr>
            <p:nvPr/>
          </p:nvSpPr>
          <p:spPr bwMode="auto">
            <a:xfrm>
              <a:off x="362" y="1908"/>
              <a:ext cx="832" cy="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M1</a:t>
              </a:r>
            </a:p>
          </p:txBody>
        </p:sp>
      </p:grpSp>
      <p:grpSp>
        <p:nvGrpSpPr>
          <p:cNvPr id="4" name="Group 114"/>
          <p:cNvGrpSpPr>
            <a:grpSpLocks/>
          </p:cNvGrpSpPr>
          <p:nvPr/>
        </p:nvGrpSpPr>
        <p:grpSpPr bwMode="auto">
          <a:xfrm>
            <a:off x="574675" y="2278375"/>
            <a:ext cx="8115300" cy="631825"/>
            <a:chOff x="362" y="1510"/>
            <a:chExt cx="5112" cy="398"/>
          </a:xfrm>
        </p:grpSpPr>
        <p:sp>
          <p:nvSpPr>
            <p:cNvPr id="40979" name="Rectangle 12"/>
            <p:cNvSpPr>
              <a:spLocks noChangeArrowheads="1"/>
            </p:cNvSpPr>
            <p:nvPr/>
          </p:nvSpPr>
          <p:spPr bwMode="auto">
            <a:xfrm>
              <a:off x="4362" y="1510"/>
              <a:ext cx="111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dirty="0" smtClean="0">
                  <a:solidFill>
                    <a:srgbClr val="000000"/>
                  </a:solidFill>
                </a:rPr>
                <a:t>1,279</a:t>
              </a:r>
              <a:endParaRPr lang="en-US" sz="2500" dirty="0">
                <a:solidFill>
                  <a:srgbClr val="000000"/>
                </a:solidFill>
              </a:endParaRPr>
            </a:p>
          </p:txBody>
        </p:sp>
        <p:sp>
          <p:nvSpPr>
            <p:cNvPr id="40980" name="Rectangle 11"/>
            <p:cNvSpPr>
              <a:spLocks noChangeArrowheads="1"/>
            </p:cNvSpPr>
            <p:nvPr/>
          </p:nvSpPr>
          <p:spPr bwMode="auto">
            <a:xfrm>
              <a:off x="1194" y="1510"/>
              <a:ext cx="316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a:solidFill>
                    <a:srgbClr val="000000"/>
                  </a:solidFill>
                </a:rPr>
                <a:t>Currency</a:t>
              </a:r>
            </a:p>
          </p:txBody>
        </p:sp>
        <p:sp>
          <p:nvSpPr>
            <p:cNvPr id="40981" name="Rectangle 10"/>
            <p:cNvSpPr>
              <a:spLocks noChangeArrowheads="1"/>
            </p:cNvSpPr>
            <p:nvPr/>
          </p:nvSpPr>
          <p:spPr bwMode="auto">
            <a:xfrm>
              <a:off x="362" y="1510"/>
              <a:ext cx="832"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b="1">
                  <a:solidFill>
                    <a:srgbClr val="000000"/>
                  </a:solidFill>
                </a:rPr>
                <a:t>C</a:t>
              </a:r>
            </a:p>
          </p:txBody>
        </p:sp>
      </p:grpSp>
      <p:sp>
        <p:nvSpPr>
          <p:cNvPr id="40967" name="Rectangle 9"/>
          <p:cNvSpPr>
            <a:spLocks noChangeArrowheads="1"/>
          </p:cNvSpPr>
          <p:nvPr/>
        </p:nvSpPr>
        <p:spPr bwMode="auto">
          <a:xfrm>
            <a:off x="6924675" y="1295713"/>
            <a:ext cx="17653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amount </a:t>
            </a:r>
            <a:br>
              <a:rPr lang="en-US" sz="2500">
                <a:solidFill>
                  <a:srgbClr val="000000"/>
                </a:solidFill>
              </a:rPr>
            </a:br>
            <a:r>
              <a:rPr lang="en-US" sz="2500">
                <a:solidFill>
                  <a:srgbClr val="000000"/>
                </a:solidFill>
              </a:rPr>
              <a:t>($ billions)</a:t>
            </a:r>
          </a:p>
        </p:txBody>
      </p:sp>
      <p:sp>
        <p:nvSpPr>
          <p:cNvPr id="40968" name="Rectangle 8"/>
          <p:cNvSpPr>
            <a:spLocks noChangeArrowheads="1"/>
          </p:cNvSpPr>
          <p:nvPr/>
        </p:nvSpPr>
        <p:spPr bwMode="auto">
          <a:xfrm>
            <a:off x="1895475" y="1295713"/>
            <a:ext cx="5029200" cy="982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37160" tIns="91440" bIns="91440" anchor="ctr"/>
          <a:lstStyle/>
          <a:p>
            <a:pPr>
              <a:lnSpc>
                <a:spcPct val="105000"/>
              </a:lnSpc>
              <a:spcBef>
                <a:spcPct val="45000"/>
              </a:spcBef>
              <a:buClr>
                <a:srgbClr val="008080"/>
              </a:buClr>
              <a:buSzPct val="120000"/>
              <a:buFont typeface="Wingdings" pitchFamily="2" charset="2"/>
              <a:buNone/>
            </a:pPr>
            <a:r>
              <a:rPr lang="en-US" sz="2500">
                <a:solidFill>
                  <a:srgbClr val="000000"/>
                </a:solidFill>
              </a:rPr>
              <a:t>assets included</a:t>
            </a:r>
          </a:p>
        </p:txBody>
      </p:sp>
      <p:sp>
        <p:nvSpPr>
          <p:cNvPr id="40969" name="Rectangle 7"/>
          <p:cNvSpPr>
            <a:spLocks noChangeArrowheads="1"/>
          </p:cNvSpPr>
          <p:nvPr/>
        </p:nvSpPr>
        <p:spPr bwMode="auto">
          <a:xfrm>
            <a:off x="574675" y="1295713"/>
            <a:ext cx="13208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symbol</a:t>
            </a:r>
          </a:p>
        </p:txBody>
      </p:sp>
      <p:sp>
        <p:nvSpPr>
          <p:cNvPr id="40970" name="Line 22"/>
          <p:cNvSpPr>
            <a:spLocks noChangeShapeType="1"/>
          </p:cNvSpPr>
          <p:nvPr/>
        </p:nvSpPr>
        <p:spPr bwMode="auto">
          <a:xfrm>
            <a:off x="574675" y="1295713"/>
            <a:ext cx="81153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1" name="Line 23"/>
          <p:cNvSpPr>
            <a:spLocks noChangeShapeType="1"/>
          </p:cNvSpPr>
          <p:nvPr/>
        </p:nvSpPr>
        <p:spPr bwMode="auto">
          <a:xfrm>
            <a:off x="574675" y="2278375"/>
            <a:ext cx="8115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2" name="Line 24"/>
          <p:cNvSpPr>
            <a:spLocks noChangeShapeType="1"/>
          </p:cNvSpPr>
          <p:nvPr/>
        </p:nvSpPr>
        <p:spPr bwMode="auto">
          <a:xfrm>
            <a:off x="574675" y="2910200"/>
            <a:ext cx="8115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3" name="Line 25"/>
          <p:cNvSpPr>
            <a:spLocks noChangeShapeType="1"/>
          </p:cNvSpPr>
          <p:nvPr/>
        </p:nvSpPr>
        <p:spPr bwMode="auto">
          <a:xfrm>
            <a:off x="574675" y="4292913"/>
            <a:ext cx="81153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4" name="Line 27"/>
          <p:cNvSpPr>
            <a:spLocks noChangeShapeType="1"/>
          </p:cNvSpPr>
          <p:nvPr/>
        </p:nvSpPr>
        <p:spPr bwMode="auto">
          <a:xfrm>
            <a:off x="574675" y="6075675"/>
            <a:ext cx="81153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5" name="Line 28"/>
          <p:cNvSpPr>
            <a:spLocks noChangeShapeType="1"/>
          </p:cNvSpPr>
          <p:nvPr/>
        </p:nvSpPr>
        <p:spPr bwMode="auto">
          <a:xfrm>
            <a:off x="574675" y="1295713"/>
            <a:ext cx="0" cy="47799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6" name="Line 29"/>
          <p:cNvSpPr>
            <a:spLocks noChangeShapeType="1"/>
          </p:cNvSpPr>
          <p:nvPr/>
        </p:nvSpPr>
        <p:spPr bwMode="auto">
          <a:xfrm>
            <a:off x="1895475" y="1295713"/>
            <a:ext cx="0" cy="4779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7" name="Line 30"/>
          <p:cNvSpPr>
            <a:spLocks noChangeShapeType="1"/>
          </p:cNvSpPr>
          <p:nvPr/>
        </p:nvSpPr>
        <p:spPr bwMode="auto">
          <a:xfrm>
            <a:off x="6924675" y="1295713"/>
            <a:ext cx="0" cy="4779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
        <p:nvSpPr>
          <p:cNvPr id="40978" name="Line 31"/>
          <p:cNvSpPr>
            <a:spLocks noChangeShapeType="1"/>
          </p:cNvSpPr>
          <p:nvPr/>
        </p:nvSpPr>
        <p:spPr bwMode="auto">
          <a:xfrm>
            <a:off x="8689975" y="1295713"/>
            <a:ext cx="0" cy="4779962"/>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tIns="91440" bIns="91440" anchor="ctr"/>
          <a:lstStyle/>
          <a:p>
            <a:endParaRPr lang="en-US">
              <a:solidFill>
                <a:srgbClr val="000000"/>
              </a:solidFill>
            </a:endParaRPr>
          </a:p>
        </p:txBody>
      </p:sp>
    </p:spTree>
    <p:extLst>
      <p:ext uri="{BB962C8B-B14F-4D97-AF65-F5344CB8AC3E}">
        <p14:creationId xmlns:p14="http://schemas.microsoft.com/office/powerpoint/2010/main" val="361592061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2421</TotalTime>
  <Words>2517</Words>
  <Application>Microsoft Macintosh PowerPoint</Application>
  <PresentationFormat>On-screen Show (4:3)</PresentationFormat>
  <Paragraphs>407</Paragraphs>
  <Slides>40</Slides>
  <Notes>40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14_Default Design</vt:lpstr>
      <vt:lpstr>Equation</vt:lpstr>
      <vt:lpstr>PowerPoint Presentation</vt:lpstr>
      <vt:lpstr>IN THIS CHAPTER, YOU WILL LEARN:</vt:lpstr>
      <vt:lpstr>Money: Definition</vt:lpstr>
      <vt:lpstr>Money: Functions</vt:lpstr>
      <vt:lpstr>Money: Types</vt:lpstr>
      <vt:lpstr>NOW YOU TRY Discussion Question</vt:lpstr>
      <vt:lpstr>Two definitions</vt:lpstr>
      <vt:lpstr>The central bank and monetary control</vt:lpstr>
      <vt:lpstr>Money supply measures, March 2015</vt:lpstr>
      <vt:lpstr>Banks’ role in the monetary system</vt:lpstr>
      <vt:lpstr>A few preliminaries</vt:lpstr>
      <vt:lpstr>Banks’ role in the monetary system</vt:lpstr>
      <vt:lpstr>SCENARIO 1:   No banks</vt:lpstr>
      <vt:lpstr>SCENARIO 2:  100-percent-reserve banking</vt:lpstr>
      <vt:lpstr>SCENARIO 3:  Fractional-reserve banking</vt:lpstr>
      <vt:lpstr>SCENARIO 3:  Fractional-reserve banking</vt:lpstr>
      <vt:lpstr>SCENARIO 3:  Fractional-reserve banking</vt:lpstr>
      <vt:lpstr>Finding the total amount of money:</vt:lpstr>
      <vt:lpstr>Money creation in the banking system</vt:lpstr>
      <vt:lpstr>Bank capital, leverage, and capital requirements</vt:lpstr>
      <vt:lpstr>Bank capital, leverage, and capital requirements</vt:lpstr>
      <vt:lpstr>Bank capital, leverage, and capital requirements</vt:lpstr>
      <vt:lpstr>Bank capital, leverage, and capital requirements</vt:lpstr>
      <vt:lpstr>A model of the money supply</vt:lpstr>
      <vt:lpstr>Solving for the money supply:</vt:lpstr>
      <vt:lpstr>The money multiplier</vt:lpstr>
      <vt:lpstr>NOW YOU TRY The money multiplier</vt:lpstr>
      <vt:lpstr>SOLUTION The money multiplier</vt:lpstr>
      <vt:lpstr>The instruments of monetary policy</vt:lpstr>
      <vt:lpstr>The instruments of monetary policy</vt:lpstr>
      <vt:lpstr>Why the Fed can’t precisely control M</vt:lpstr>
      <vt:lpstr>CASE STUDY:   Quantitative Easing</vt:lpstr>
      <vt:lpstr>CASE STUDY:   Quantitative Easing</vt:lpstr>
      <vt:lpstr>CASE STUDY:   Bank failures in the 1930s </vt:lpstr>
      <vt:lpstr>CASE STUDY:   Bank failures in the 1930s </vt:lpstr>
      <vt:lpstr>CASE STUDY:   Bank failures in the 1930s </vt:lpstr>
      <vt:lpstr>Could this happen again?</vt:lpstr>
      <vt:lpstr>CHAPTER SUMMARY</vt:lpstr>
      <vt:lpstr>CHAPTER SUMMARY</vt:lpstr>
      <vt:lpstr>CHAPTER SUMMARY</vt:lpstr>
    </vt:vector>
  </TitlesOfParts>
  <Company>UNLV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Ron Cronovich</cp:lastModifiedBy>
  <cp:revision>264</cp:revision>
  <dcterms:created xsi:type="dcterms:W3CDTF">2006-04-29T00:50:43Z</dcterms:created>
  <dcterms:modified xsi:type="dcterms:W3CDTF">2015-05-28T17:30:39Z</dcterms:modified>
</cp:coreProperties>
</file>