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1.bin" ContentType="application/vnd.openxmlformats-officedocument.oleObject"/>
  <Override PartName="/ppt/notesSlides/notesSlide8.xml" ContentType="application/vnd.openxmlformats-officedocument.presentationml.notesSlide+xml"/>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13.xml" ContentType="application/vnd.openxmlformats-officedocument.presentationml.notesSlide+xml"/>
  <Override PartName="/ppt/embeddings/oleObject5.bin" ContentType="application/vnd.openxmlformats-officedocument.oleObject"/>
  <Override PartName="/ppt/notesSlides/notesSlide1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notesSlides/notesSlide15.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notesSlides/notesSlide17.xml" ContentType="application/vnd.openxmlformats-officedocument.presentationml.notesSlide+xml"/>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drawings/drawing2.xml" ContentType="application/vnd.openxmlformats-officedocument.drawingml.chartshape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3.bin" ContentType="application/vnd.openxmlformats-officedocument.oleObject"/>
  <Override PartName="/ppt/notesSlides/notesSlide32.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33.xml" ContentType="application/vnd.openxmlformats-officedocument.presentationml.notesSlide+xml"/>
  <Override PartName="/ppt/embeddings/oleObject16.bin" ContentType="application/vnd.openxmlformats-officedocument.oleObject"/>
  <Override PartName="/ppt/notesSlides/notesSlide34.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35.xml" ContentType="application/vnd.openxmlformats-officedocument.presentationml.notesSlide+xml"/>
  <Override PartName="/ppt/embeddings/oleObject20.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8.xml" ContentType="application/vnd.openxmlformats-officedocument.drawingml.chart+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1" r:id="rId2"/>
    <p:sldMasterId id="2147483822" r:id="rId3"/>
  </p:sldMasterIdLst>
  <p:notesMasterIdLst>
    <p:notesMasterId r:id="rId65"/>
  </p:notesMasterIdLst>
  <p:sldIdLst>
    <p:sldId id="374" r:id="rId4"/>
    <p:sldId id="377"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8" r:id="rId22"/>
    <p:sldId id="429" r:id="rId23"/>
    <p:sldId id="431" r:id="rId24"/>
    <p:sldId id="432" r:id="rId25"/>
    <p:sldId id="433" r:id="rId26"/>
    <p:sldId id="434" r:id="rId27"/>
    <p:sldId id="436" r:id="rId28"/>
    <p:sldId id="438" r:id="rId29"/>
    <p:sldId id="405" r:id="rId30"/>
    <p:sldId id="471" r:id="rId31"/>
    <p:sldId id="441" r:id="rId32"/>
    <p:sldId id="442" r:id="rId33"/>
    <p:sldId id="443" r:id="rId34"/>
    <p:sldId id="444" r:id="rId35"/>
    <p:sldId id="445" r:id="rId36"/>
    <p:sldId id="446" r:id="rId37"/>
    <p:sldId id="447" r:id="rId38"/>
    <p:sldId id="448" r:id="rId39"/>
    <p:sldId id="449" r:id="rId40"/>
    <p:sldId id="470" r:id="rId41"/>
    <p:sldId id="451" r:id="rId42"/>
    <p:sldId id="472" r:id="rId43"/>
    <p:sldId id="454" r:id="rId44"/>
    <p:sldId id="455"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378" r:id="rId60"/>
    <p:sldId id="406" r:id="rId61"/>
    <p:sldId id="407" r:id="rId62"/>
    <p:sldId id="408" r:id="rId63"/>
    <p:sldId id="409"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3172">
          <p15:clr>
            <a:srgbClr val="A4A3A4"/>
          </p15:clr>
        </p15:guide>
        <p15:guide id="2" pos="49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229"/>
    <a:srgbClr val="043333"/>
    <a:srgbClr val="198A46"/>
    <a:srgbClr val="22B35B"/>
    <a:srgbClr val="00006E"/>
    <a:srgbClr val="FFEAD5"/>
    <a:srgbClr val="E41F07"/>
    <a:srgbClr val="CCCCCC"/>
    <a:srgbClr val="13545B"/>
    <a:srgbClr val="239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76102" autoAdjust="0"/>
  </p:normalViewPr>
  <p:slideViewPr>
    <p:cSldViewPr snapToGrid="0">
      <p:cViewPr>
        <p:scale>
          <a:sx n="90" d="100"/>
          <a:sy n="90" d="100"/>
        </p:scale>
        <p:origin x="-704" y="-520"/>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80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notesMaster" Target="notesMasters/notes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ebastian\Desktop\Powerpoints\Data%20Files\Chapter%205\U.S.%20inflation%20and%20money%20growth%202013.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ebastian\Desktop\Powerpoints\Data%20Files\Chapter%205\U.S.%20inflation%20and%20money%20growth%202013.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Mankiw%202015%20PPTs\data%20from%20the%20textbook%20author\Ch5Data9.xls" TargetMode="External"/><Relationship Id="rId2"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1" Type="http://schemas.openxmlformats.org/officeDocument/2006/relationships/oleObject" Target="file:///C:\Users\Sebastian\Desktop\Powerpoints\Data%20Files\Chapter%205\U.S.%20inflation%20and%20money%20growth%202013.xlsx" TargetMode="External"/></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ebastian\Desktop\Powerpoints\Data%20Files\Chapter%205\U.S.%20inflation%20and%20money%20growth%202013.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jacinto\Desktop\Powerpoints\Chapter%205\Inflation%20and%20interest%20rates%20201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jacinto\Desktop\Mankiw%202015%20PPTs\data%20from%20the%20textbook%20author\Ch5Data9.xls" TargetMode="External"/><Relationship Id="rId2" Type="http://schemas.openxmlformats.org/officeDocument/2006/relationships/chartUserShapes" Target="../drawings/drawing2.xml"/></Relationships>
</file>

<file path=ppt/charts/_rels/chart8.xml.rels><?xml version="1.0" encoding="UTF-8" standalone="yes"?>
<Relationships xmlns="http://schemas.openxmlformats.org/package/2006/relationships"><Relationship Id="rId1" Type="http://schemas.openxmlformats.org/officeDocument/2006/relationships/oleObject" Target="file:///C:\Users\Sjacinto\Desktop\Powerpoints\Chapter%205\CPI%20and%20Wa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4"/>
          <c:y val="0.0244299674267101"/>
          <c:w val="0.81346686351706"/>
          <c:h val="0.886310170104958"/>
        </c:manualLayout>
      </c:layout>
      <c:scatterChart>
        <c:scatterStyle val="lineMarker"/>
        <c:varyColors val="0"/>
        <c:ser>
          <c:idx val="1"/>
          <c:order val="0"/>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Sheet1!$C$12:$C$228</c:f>
              <c:numCache>
                <c:formatCode>0.00%</c:formatCode>
                <c:ptCount val="217"/>
                <c:pt idx="0">
                  <c:v>0.0122424</c:v>
                </c:pt>
                <c:pt idx="1">
                  <c:v>0.0144698</c:v>
                </c:pt>
                <c:pt idx="2">
                  <c:v>0.0153545</c:v>
                </c:pt>
                <c:pt idx="3">
                  <c:v>0.0139348</c:v>
                </c:pt>
                <c:pt idx="4">
                  <c:v>0.0119864</c:v>
                </c:pt>
                <c:pt idx="5">
                  <c:v>0.0110878</c:v>
                </c:pt>
                <c:pt idx="6">
                  <c:v>0.0104569</c:v>
                </c:pt>
                <c:pt idx="7">
                  <c:v>0.011123</c:v>
                </c:pt>
                <c:pt idx="8">
                  <c:v>0.0147789</c:v>
                </c:pt>
                <c:pt idx="9">
                  <c:v>0.0139473</c:v>
                </c:pt>
                <c:pt idx="10">
                  <c:v>0.0132145</c:v>
                </c:pt>
                <c:pt idx="11">
                  <c:v>0.0129046</c:v>
                </c:pt>
                <c:pt idx="12">
                  <c:v>0.0092534</c:v>
                </c:pt>
                <c:pt idx="13">
                  <c:v>0.0097653</c:v>
                </c:pt>
                <c:pt idx="14">
                  <c:v>0.009428</c:v>
                </c:pt>
                <c:pt idx="15">
                  <c:v>0.0138889</c:v>
                </c:pt>
                <c:pt idx="16">
                  <c:v>0.0146385</c:v>
                </c:pt>
                <c:pt idx="17">
                  <c:v>0.0153902</c:v>
                </c:pt>
                <c:pt idx="18">
                  <c:v>0.0173827</c:v>
                </c:pt>
                <c:pt idx="19">
                  <c:v>0.0146771</c:v>
                </c:pt>
                <c:pt idx="20">
                  <c:v>0.016635</c:v>
                </c:pt>
                <c:pt idx="21">
                  <c:v>0.0183317</c:v>
                </c:pt>
                <c:pt idx="22">
                  <c:v>0.0180038</c:v>
                </c:pt>
                <c:pt idx="23">
                  <c:v>0.0195402</c:v>
                </c:pt>
                <c:pt idx="24">
                  <c:v>0.0210595</c:v>
                </c:pt>
                <c:pt idx="25">
                  <c:v>0.0253432</c:v>
                </c:pt>
                <c:pt idx="26">
                  <c:v>0.0321142</c:v>
                </c:pt>
                <c:pt idx="27">
                  <c:v>0.034996</c:v>
                </c:pt>
                <c:pt idx="28">
                  <c:v>0.0330399</c:v>
                </c:pt>
                <c:pt idx="29">
                  <c:v>0.029719</c:v>
                </c:pt>
                <c:pt idx="30">
                  <c:v>0.0292219</c:v>
                </c:pt>
                <c:pt idx="31">
                  <c:v>0.0311192</c:v>
                </c:pt>
                <c:pt idx="32">
                  <c:v>0.0376329</c:v>
                </c:pt>
                <c:pt idx="33">
                  <c:v>0.0429585</c:v>
                </c:pt>
                <c:pt idx="34">
                  <c:v>0.0430128</c:v>
                </c:pt>
                <c:pt idx="35">
                  <c:v>0.0460864</c:v>
                </c:pt>
                <c:pt idx="36">
                  <c:v>0.0455888</c:v>
                </c:pt>
                <c:pt idx="37">
                  <c:v>0.0480844</c:v>
                </c:pt>
                <c:pt idx="38">
                  <c:v>0.0526792</c:v>
                </c:pt>
                <c:pt idx="39">
                  <c:v>0.0515027</c:v>
                </c:pt>
                <c:pt idx="40">
                  <c:v>0.0553839</c:v>
                </c:pt>
                <c:pt idx="41">
                  <c:v>0.0564221</c:v>
                </c:pt>
                <c:pt idx="42">
                  <c:v>0.0497423</c:v>
                </c:pt>
                <c:pt idx="43">
                  <c:v>0.0496586</c:v>
                </c:pt>
                <c:pt idx="44">
                  <c:v>0.0506377</c:v>
                </c:pt>
                <c:pt idx="45">
                  <c:v>0.0498206</c:v>
                </c:pt>
                <c:pt idx="46">
                  <c:v>0.052091</c:v>
                </c:pt>
                <c:pt idx="47">
                  <c:v>0.0471073</c:v>
                </c:pt>
                <c:pt idx="48">
                  <c:v>0.0474807</c:v>
                </c:pt>
                <c:pt idx="49">
                  <c:v>0.0400707</c:v>
                </c:pt>
                <c:pt idx="50">
                  <c:v>0.0396717</c:v>
                </c:pt>
                <c:pt idx="51">
                  <c:v>0.0449495</c:v>
                </c:pt>
                <c:pt idx="52">
                  <c:v>0.041187</c:v>
                </c:pt>
                <c:pt idx="53">
                  <c:v>0.0511048</c:v>
                </c:pt>
                <c:pt idx="54">
                  <c:v>0.0613146</c:v>
                </c:pt>
                <c:pt idx="55">
                  <c:v>0.0682716</c:v>
                </c:pt>
                <c:pt idx="56">
                  <c:v>0.0760866</c:v>
                </c:pt>
                <c:pt idx="57">
                  <c:v>0.0849504</c:v>
                </c:pt>
                <c:pt idx="58">
                  <c:v>0.0956997</c:v>
                </c:pt>
                <c:pt idx="59">
                  <c:v>0.1065602</c:v>
                </c:pt>
                <c:pt idx="60">
                  <c:v>0.1108587</c:v>
                </c:pt>
                <c:pt idx="61">
                  <c:v>0.1011195</c:v>
                </c:pt>
                <c:pt idx="62">
                  <c:v>0.0894</c:v>
                </c:pt>
                <c:pt idx="63">
                  <c:v>0.0764642</c:v>
                </c:pt>
                <c:pt idx="64">
                  <c:v>0.0634979</c:v>
                </c:pt>
                <c:pt idx="65">
                  <c:v>0.0590465</c:v>
                </c:pt>
                <c:pt idx="66">
                  <c:v>0.0538034</c:v>
                </c:pt>
                <c:pt idx="67">
                  <c:v>0.0542031</c:v>
                </c:pt>
                <c:pt idx="68">
                  <c:v>0.060453</c:v>
                </c:pt>
                <c:pt idx="69">
                  <c:v>0.0642468</c:v>
                </c:pt>
                <c:pt idx="70">
                  <c:v>0.0627977</c:v>
                </c:pt>
                <c:pt idx="71">
                  <c:v>0.0668025</c:v>
                </c:pt>
                <c:pt idx="72">
                  <c:v>0.0645048</c:v>
                </c:pt>
                <c:pt idx="73">
                  <c:v>0.0688551</c:v>
                </c:pt>
                <c:pt idx="74">
                  <c:v>0.073536</c:v>
                </c:pt>
                <c:pt idx="75">
                  <c:v>0.0726818</c:v>
                </c:pt>
                <c:pt idx="76">
                  <c:v>0.076082</c:v>
                </c:pt>
                <c:pt idx="77">
                  <c:v>0.0826966</c:v>
                </c:pt>
                <c:pt idx="78">
                  <c:v>0.0880489</c:v>
                </c:pt>
                <c:pt idx="79">
                  <c:v>0.0870475</c:v>
                </c:pt>
                <c:pt idx="80">
                  <c:v>0.0904107</c:v>
                </c:pt>
                <c:pt idx="81">
                  <c:v>0.0880033</c:v>
                </c:pt>
                <c:pt idx="82">
                  <c:v>0.0892756</c:v>
                </c:pt>
                <c:pt idx="83">
                  <c:v>0.0973359</c:v>
                </c:pt>
                <c:pt idx="84">
                  <c:v>0.1020068</c:v>
                </c:pt>
                <c:pt idx="85">
                  <c:v>0.0982449</c:v>
                </c:pt>
                <c:pt idx="86">
                  <c:v>0.0927139</c:v>
                </c:pt>
                <c:pt idx="87">
                  <c:v>0.0826528</c:v>
                </c:pt>
                <c:pt idx="88">
                  <c:v>0.0702051</c:v>
                </c:pt>
                <c:pt idx="89">
                  <c:v>0.0630537</c:v>
                </c:pt>
                <c:pt idx="90">
                  <c:v>0.0594349</c:v>
                </c:pt>
                <c:pt idx="91">
                  <c:v>0.0517396</c:v>
                </c:pt>
                <c:pt idx="92">
                  <c:v>0.0460852</c:v>
                </c:pt>
                <c:pt idx="93">
                  <c:v>0.041122</c:v>
                </c:pt>
                <c:pt idx="94">
                  <c:v>0.0369648</c:v>
                </c:pt>
                <c:pt idx="95">
                  <c:v>0.0333806</c:v>
                </c:pt>
                <c:pt idx="96">
                  <c:v>0.038065</c:v>
                </c:pt>
                <c:pt idx="97">
                  <c:v>0.0393583</c:v>
                </c:pt>
                <c:pt idx="98">
                  <c:v>0.0371489</c:v>
                </c:pt>
                <c:pt idx="99">
                  <c:v>0.036158</c:v>
                </c:pt>
                <c:pt idx="100">
                  <c:v>0.0345201</c:v>
                </c:pt>
                <c:pt idx="101">
                  <c:v>0.0315593</c:v>
                </c:pt>
                <c:pt idx="102">
                  <c:v>0.0275461</c:v>
                </c:pt>
                <c:pt idx="103">
                  <c:v>0.027702</c:v>
                </c:pt>
                <c:pt idx="104">
                  <c:v>0.0215912</c:v>
                </c:pt>
                <c:pt idx="105">
                  <c:v>0.0211929</c:v>
                </c:pt>
                <c:pt idx="106">
                  <c:v>0.0227906</c:v>
                </c:pt>
                <c:pt idx="107">
                  <c:v>0.0229643</c:v>
                </c:pt>
                <c:pt idx="108">
                  <c:v>0.0272832</c:v>
                </c:pt>
                <c:pt idx="109">
                  <c:v>0.0277132</c:v>
                </c:pt>
                <c:pt idx="110">
                  <c:v>0.0299321</c:v>
                </c:pt>
                <c:pt idx="111">
                  <c:v>0.0308808</c:v>
                </c:pt>
                <c:pt idx="112">
                  <c:v>0.0297382</c:v>
                </c:pt>
                <c:pt idx="113">
                  <c:v>0.0335214</c:v>
                </c:pt>
                <c:pt idx="114">
                  <c:v>0.0370427</c:v>
                </c:pt>
                <c:pt idx="115">
                  <c:v>0.0369754</c:v>
                </c:pt>
                <c:pt idx="116">
                  <c:v>0.0401859</c:v>
                </c:pt>
                <c:pt idx="117">
                  <c:v>0.0406364</c:v>
                </c:pt>
                <c:pt idx="118">
                  <c:v>0.0357789</c:v>
                </c:pt>
                <c:pt idx="119">
                  <c:v>0.0347888</c:v>
                </c:pt>
                <c:pt idx="120">
                  <c:v>0.0355485</c:v>
                </c:pt>
                <c:pt idx="121">
                  <c:v>0.0373781</c:v>
                </c:pt>
                <c:pt idx="122">
                  <c:v>0.040083</c:v>
                </c:pt>
                <c:pt idx="123">
                  <c:v>0.0415547</c:v>
                </c:pt>
                <c:pt idx="124">
                  <c:v>0.0401877</c:v>
                </c:pt>
                <c:pt idx="125">
                  <c:v>0.035559</c:v>
                </c:pt>
                <c:pt idx="126">
                  <c:v>0.0341064</c:v>
                </c:pt>
                <c:pt idx="127">
                  <c:v>0.0318137</c:v>
                </c:pt>
                <c:pt idx="128">
                  <c:v>0.0260449</c:v>
                </c:pt>
                <c:pt idx="129">
                  <c:v>0.0250828</c:v>
                </c:pt>
                <c:pt idx="130">
                  <c:v>0.0218945</c:v>
                </c:pt>
                <c:pt idx="131">
                  <c:v>0.0217682</c:v>
                </c:pt>
                <c:pt idx="132">
                  <c:v>0.0226848</c:v>
                </c:pt>
                <c:pt idx="133">
                  <c:v>0.0220222</c:v>
                </c:pt>
                <c:pt idx="134">
                  <c:v>0.0219855</c:v>
                </c:pt>
                <c:pt idx="135">
                  <c:v>0.0217966</c:v>
                </c:pt>
                <c:pt idx="136">
                  <c:v>0.0210358</c:v>
                </c:pt>
                <c:pt idx="137">
                  <c:v>0.0202673</c:v>
                </c:pt>
                <c:pt idx="138">
                  <c:v>0.0216272</c:v>
                </c:pt>
                <c:pt idx="139">
                  <c:v>0.0212809</c:v>
                </c:pt>
                <c:pt idx="140">
                  <c:v>0.021775</c:v>
                </c:pt>
                <c:pt idx="141">
                  <c:v>0.0214333</c:v>
                </c:pt>
                <c:pt idx="142">
                  <c:v>0.0201714</c:v>
                </c:pt>
                <c:pt idx="143">
                  <c:v>0.0200928</c:v>
                </c:pt>
                <c:pt idx="144">
                  <c:v>0.0201387</c:v>
                </c:pt>
                <c:pt idx="145">
                  <c:v>0.0195339</c:v>
                </c:pt>
                <c:pt idx="146">
                  <c:v>0.0179751</c:v>
                </c:pt>
                <c:pt idx="147">
                  <c:v>0.0184318</c:v>
                </c:pt>
                <c:pt idx="148">
                  <c:v>0.0191242</c:v>
                </c:pt>
                <c:pt idx="149">
                  <c:v>0.0175931</c:v>
                </c:pt>
                <c:pt idx="150">
                  <c:v>0.0179219</c:v>
                </c:pt>
                <c:pt idx="151">
                  <c:v>0.0160674</c:v>
                </c:pt>
                <c:pt idx="152">
                  <c:v>0.0112402</c:v>
                </c:pt>
                <c:pt idx="153">
                  <c:v>0.0113089</c:v>
                </c:pt>
                <c:pt idx="154">
                  <c:v>0.0116471</c:v>
                </c:pt>
                <c:pt idx="155">
                  <c:v>0.0109694</c:v>
                </c:pt>
                <c:pt idx="156">
                  <c:v>0.0137679</c:v>
                </c:pt>
                <c:pt idx="157">
                  <c:v>0.014906</c:v>
                </c:pt>
                <c:pt idx="158">
                  <c:v>0.0148025</c:v>
                </c:pt>
                <c:pt idx="159">
                  <c:v>0.0153161</c:v>
                </c:pt>
                <c:pt idx="160">
                  <c:v>0.0188605</c:v>
                </c:pt>
                <c:pt idx="161">
                  <c:v>0.0204327</c:v>
                </c:pt>
                <c:pt idx="162">
                  <c:v>0.0227706</c:v>
                </c:pt>
                <c:pt idx="163">
                  <c:v>0.0245347</c:v>
                </c:pt>
                <c:pt idx="164">
                  <c:v>0.0233409</c:v>
                </c:pt>
                <c:pt idx="165">
                  <c:v>0.0251001</c:v>
                </c:pt>
                <c:pt idx="166">
                  <c:v>0.0221738</c:v>
                </c:pt>
                <c:pt idx="167">
                  <c:v>0.019956</c:v>
                </c:pt>
                <c:pt idx="168">
                  <c:v>0.0166678</c:v>
                </c:pt>
                <c:pt idx="169">
                  <c:v>0.0143273</c:v>
                </c:pt>
                <c:pt idx="170">
                  <c:v>0.0155137</c:v>
                </c:pt>
                <c:pt idx="171">
                  <c:v>0.0182173</c:v>
                </c:pt>
                <c:pt idx="172">
                  <c:v>0.0217137</c:v>
                </c:pt>
                <c:pt idx="173">
                  <c:v>0.0201163</c:v>
                </c:pt>
                <c:pt idx="174">
                  <c:v>0.0213722</c:v>
                </c:pt>
                <c:pt idx="175">
                  <c:v>0.0207118</c:v>
                </c:pt>
                <c:pt idx="176">
                  <c:v>0.0224496</c:v>
                </c:pt>
                <c:pt idx="177">
                  <c:v>0.0280872</c:v>
                </c:pt>
                <c:pt idx="178">
                  <c:v>0.029808</c:v>
                </c:pt>
                <c:pt idx="179">
                  <c:v>0.0322302</c:v>
                </c:pt>
                <c:pt idx="180">
                  <c:v>0.0327572</c:v>
                </c:pt>
                <c:pt idx="181">
                  <c:v>0.0309694</c:v>
                </c:pt>
                <c:pt idx="182">
                  <c:v>0.0340611</c:v>
                </c:pt>
                <c:pt idx="183">
                  <c:v>0.0350246</c:v>
                </c:pt>
                <c:pt idx="184">
                  <c:v>0.0331963</c:v>
                </c:pt>
                <c:pt idx="185">
                  <c:v>0.0353088</c:v>
                </c:pt>
                <c:pt idx="186">
                  <c:v>0.0325111</c:v>
                </c:pt>
                <c:pt idx="187">
                  <c:v>0.0284693</c:v>
                </c:pt>
                <c:pt idx="188">
                  <c:v>0.0325805</c:v>
                </c:pt>
                <c:pt idx="189">
                  <c:v>0.030598</c:v>
                </c:pt>
                <c:pt idx="190">
                  <c:v>0.0263102</c:v>
                </c:pt>
                <c:pt idx="191">
                  <c:v>0.0266063</c:v>
                </c:pt>
                <c:pt idx="192">
                  <c:v>0.0191926</c:v>
                </c:pt>
                <c:pt idx="193">
                  <c:v>0.0184587</c:v>
                </c:pt>
                <c:pt idx="194">
                  <c:v>0.0218711</c:v>
                </c:pt>
                <c:pt idx="195">
                  <c:v>0.0188752</c:v>
                </c:pt>
                <c:pt idx="196">
                  <c:v>0.015806</c:v>
                </c:pt>
                <c:pt idx="197">
                  <c:v>0.0092237</c:v>
                </c:pt>
                <c:pt idx="198">
                  <c:v>0.0021574</c:v>
                </c:pt>
                <c:pt idx="199">
                  <c:v>0.0035668</c:v>
                </c:pt>
                <c:pt idx="200">
                  <c:v>0.0044871</c:v>
                </c:pt>
                <c:pt idx="201">
                  <c:v>0.0106209</c:v>
                </c:pt>
                <c:pt idx="202">
                  <c:v>0.0154595</c:v>
                </c:pt>
                <c:pt idx="203">
                  <c:v>0.017691</c:v>
                </c:pt>
                <c:pt idx="204">
                  <c:v>0.0182066</c:v>
                </c:pt>
                <c:pt idx="205">
                  <c:v>0.020246</c:v>
                </c:pt>
                <c:pt idx="206">
                  <c:v>0.0220079</c:v>
                </c:pt>
                <c:pt idx="207">
                  <c:v>0.0181192</c:v>
                </c:pt>
                <c:pt idx="208">
                  <c:v>0.019034</c:v>
                </c:pt>
                <c:pt idx="209">
                  <c:v>0.0169705</c:v>
                </c:pt>
                <c:pt idx="210">
                  <c:v>0.0158418</c:v>
                </c:pt>
                <c:pt idx="211">
                  <c:v>0.0181533</c:v>
                </c:pt>
                <c:pt idx="212">
                  <c:v>0.0173936</c:v>
                </c:pt>
                <c:pt idx="213">
                  <c:v>0.0144057</c:v>
                </c:pt>
                <c:pt idx="214">
                  <c:v>0.0141131</c:v>
                </c:pt>
                <c:pt idx="215">
                  <c:v>0.0144794</c:v>
                </c:pt>
                <c:pt idx="216">
                  <c:v>0.0134866</c:v>
                </c:pt>
              </c:numCache>
            </c:numRef>
          </c:yVal>
          <c:smooth val="0"/>
        </c:ser>
        <c:dLbls>
          <c:showLegendKey val="0"/>
          <c:showVal val="0"/>
          <c:showCatName val="0"/>
          <c:showSerName val="0"/>
          <c:showPercent val="0"/>
          <c:showBubbleSize val="0"/>
        </c:dLbls>
        <c:axId val="-2102890120"/>
        <c:axId val="2133945432"/>
      </c:scatterChart>
      <c:valAx>
        <c:axId val="-2102890120"/>
        <c:scaling>
          <c:orientation val="minMax"/>
          <c:max val="2015.0"/>
          <c:min val="196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3945432"/>
        <c:crosses val="autoZero"/>
        <c:crossBetween val="midCat"/>
        <c:majorUnit val="5.0"/>
        <c:minorUnit val="2.0"/>
      </c:valAx>
      <c:valAx>
        <c:axId val="2133945432"/>
        <c:scaling>
          <c:orientation val="minMax"/>
          <c:max val="0.14"/>
          <c:min val="0.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0.0194444444444444"/>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02890120"/>
        <c:crosses val="autoZero"/>
        <c:crossBetween val="midCat"/>
        <c:majorUnit val="0.02"/>
        <c:minorUnit val="0.004"/>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1536636045494"/>
          <c:y val="0.0244299674267101"/>
          <c:w val="0.81346686351706"/>
          <c:h val="0.886310170104958"/>
        </c:manualLayout>
      </c:layout>
      <c:scatterChart>
        <c:scatterStyle val="lineMarker"/>
        <c:varyColors val="0"/>
        <c:ser>
          <c:idx val="1"/>
          <c:order val="0"/>
          <c:tx>
            <c:strRef>
              <c:f>Sheet1!$C$11</c:f>
              <c:strCache>
                <c:ptCount val="1"/>
                <c:pt idx="0">
                  <c:v>GDP Deflator</c:v>
                </c:pt>
              </c:strCache>
            </c:strRef>
          </c:tx>
          <c:spPr>
            <a:ln w="44450">
              <a:solidFill>
                <a:srgbClr val="C79698"/>
              </a:solidFill>
            </a:ln>
          </c:spPr>
          <c:marker>
            <c:symbol val="none"/>
          </c:marker>
          <c:trendline>
            <c:spPr>
              <a:ln w="3810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Sheet1!$C$12:$C$228</c:f>
              <c:numCache>
                <c:formatCode>0.00%</c:formatCode>
                <c:ptCount val="217"/>
                <c:pt idx="0">
                  <c:v>0.0122424</c:v>
                </c:pt>
                <c:pt idx="1">
                  <c:v>0.0144698</c:v>
                </c:pt>
                <c:pt idx="2">
                  <c:v>0.0153545</c:v>
                </c:pt>
                <c:pt idx="3">
                  <c:v>0.0139348</c:v>
                </c:pt>
                <c:pt idx="4">
                  <c:v>0.0119864</c:v>
                </c:pt>
                <c:pt idx="5">
                  <c:v>0.0110878</c:v>
                </c:pt>
                <c:pt idx="6">
                  <c:v>0.0104569</c:v>
                </c:pt>
                <c:pt idx="7">
                  <c:v>0.011123</c:v>
                </c:pt>
                <c:pt idx="8">
                  <c:v>0.0147789</c:v>
                </c:pt>
                <c:pt idx="9">
                  <c:v>0.0139473</c:v>
                </c:pt>
                <c:pt idx="10">
                  <c:v>0.0132145</c:v>
                </c:pt>
                <c:pt idx="11">
                  <c:v>0.0129046</c:v>
                </c:pt>
                <c:pt idx="12">
                  <c:v>0.0092534</c:v>
                </c:pt>
                <c:pt idx="13">
                  <c:v>0.0097653</c:v>
                </c:pt>
                <c:pt idx="14">
                  <c:v>0.009428</c:v>
                </c:pt>
                <c:pt idx="15">
                  <c:v>0.0138889</c:v>
                </c:pt>
                <c:pt idx="16">
                  <c:v>0.0146385</c:v>
                </c:pt>
                <c:pt idx="17">
                  <c:v>0.0153902</c:v>
                </c:pt>
                <c:pt idx="18">
                  <c:v>0.0173827</c:v>
                </c:pt>
                <c:pt idx="19">
                  <c:v>0.0146771</c:v>
                </c:pt>
                <c:pt idx="20">
                  <c:v>0.016635</c:v>
                </c:pt>
                <c:pt idx="21">
                  <c:v>0.0183317</c:v>
                </c:pt>
                <c:pt idx="22">
                  <c:v>0.0180038</c:v>
                </c:pt>
                <c:pt idx="23">
                  <c:v>0.0195402</c:v>
                </c:pt>
                <c:pt idx="24">
                  <c:v>0.0210595</c:v>
                </c:pt>
                <c:pt idx="25">
                  <c:v>0.0253432</c:v>
                </c:pt>
                <c:pt idx="26">
                  <c:v>0.0321142</c:v>
                </c:pt>
                <c:pt idx="27">
                  <c:v>0.034996</c:v>
                </c:pt>
                <c:pt idx="28">
                  <c:v>0.0330399</c:v>
                </c:pt>
                <c:pt idx="29">
                  <c:v>0.029719</c:v>
                </c:pt>
                <c:pt idx="30">
                  <c:v>0.0292219</c:v>
                </c:pt>
                <c:pt idx="31">
                  <c:v>0.0311192</c:v>
                </c:pt>
                <c:pt idx="32">
                  <c:v>0.0376329</c:v>
                </c:pt>
                <c:pt idx="33">
                  <c:v>0.0429585</c:v>
                </c:pt>
                <c:pt idx="34">
                  <c:v>0.0430128</c:v>
                </c:pt>
                <c:pt idx="35">
                  <c:v>0.0460864</c:v>
                </c:pt>
                <c:pt idx="36">
                  <c:v>0.0455888</c:v>
                </c:pt>
                <c:pt idx="37">
                  <c:v>0.0480844</c:v>
                </c:pt>
                <c:pt idx="38">
                  <c:v>0.0526792</c:v>
                </c:pt>
                <c:pt idx="39">
                  <c:v>0.0515027</c:v>
                </c:pt>
                <c:pt idx="40">
                  <c:v>0.0553839</c:v>
                </c:pt>
                <c:pt idx="41">
                  <c:v>0.0564221</c:v>
                </c:pt>
                <c:pt idx="42">
                  <c:v>0.0497423</c:v>
                </c:pt>
                <c:pt idx="43">
                  <c:v>0.0496586</c:v>
                </c:pt>
                <c:pt idx="44">
                  <c:v>0.0506377</c:v>
                </c:pt>
                <c:pt idx="45">
                  <c:v>0.0498206</c:v>
                </c:pt>
                <c:pt idx="46">
                  <c:v>0.052091</c:v>
                </c:pt>
                <c:pt idx="47">
                  <c:v>0.0471073</c:v>
                </c:pt>
                <c:pt idx="48">
                  <c:v>0.0474807</c:v>
                </c:pt>
                <c:pt idx="49">
                  <c:v>0.0400707</c:v>
                </c:pt>
                <c:pt idx="50">
                  <c:v>0.0396717</c:v>
                </c:pt>
                <c:pt idx="51">
                  <c:v>0.0449495</c:v>
                </c:pt>
                <c:pt idx="52">
                  <c:v>0.041187</c:v>
                </c:pt>
                <c:pt idx="53">
                  <c:v>0.0511048</c:v>
                </c:pt>
                <c:pt idx="54">
                  <c:v>0.0613146</c:v>
                </c:pt>
                <c:pt idx="55">
                  <c:v>0.0682716</c:v>
                </c:pt>
                <c:pt idx="56">
                  <c:v>0.0760866</c:v>
                </c:pt>
                <c:pt idx="57">
                  <c:v>0.0849504</c:v>
                </c:pt>
                <c:pt idx="58">
                  <c:v>0.0956997</c:v>
                </c:pt>
                <c:pt idx="59">
                  <c:v>0.1065602</c:v>
                </c:pt>
                <c:pt idx="60">
                  <c:v>0.1108587</c:v>
                </c:pt>
                <c:pt idx="61">
                  <c:v>0.1011195</c:v>
                </c:pt>
                <c:pt idx="62">
                  <c:v>0.0894</c:v>
                </c:pt>
                <c:pt idx="63">
                  <c:v>0.0764642</c:v>
                </c:pt>
                <c:pt idx="64">
                  <c:v>0.0634979</c:v>
                </c:pt>
                <c:pt idx="65">
                  <c:v>0.0590465</c:v>
                </c:pt>
                <c:pt idx="66">
                  <c:v>0.0538034</c:v>
                </c:pt>
                <c:pt idx="67">
                  <c:v>0.0542031</c:v>
                </c:pt>
                <c:pt idx="68">
                  <c:v>0.060453</c:v>
                </c:pt>
                <c:pt idx="69">
                  <c:v>0.0642468</c:v>
                </c:pt>
                <c:pt idx="70">
                  <c:v>0.0627977</c:v>
                </c:pt>
                <c:pt idx="71">
                  <c:v>0.0668025</c:v>
                </c:pt>
                <c:pt idx="72">
                  <c:v>0.0645048</c:v>
                </c:pt>
                <c:pt idx="73">
                  <c:v>0.0688551</c:v>
                </c:pt>
                <c:pt idx="74">
                  <c:v>0.073536</c:v>
                </c:pt>
                <c:pt idx="75">
                  <c:v>0.0726818</c:v>
                </c:pt>
                <c:pt idx="76">
                  <c:v>0.076082</c:v>
                </c:pt>
                <c:pt idx="77">
                  <c:v>0.0826966</c:v>
                </c:pt>
                <c:pt idx="78">
                  <c:v>0.0880489</c:v>
                </c:pt>
                <c:pt idx="79">
                  <c:v>0.0870475</c:v>
                </c:pt>
                <c:pt idx="80">
                  <c:v>0.0904107</c:v>
                </c:pt>
                <c:pt idx="81">
                  <c:v>0.0880033</c:v>
                </c:pt>
                <c:pt idx="82">
                  <c:v>0.0892756</c:v>
                </c:pt>
                <c:pt idx="83">
                  <c:v>0.0973359</c:v>
                </c:pt>
                <c:pt idx="84">
                  <c:v>0.1020068</c:v>
                </c:pt>
                <c:pt idx="85">
                  <c:v>0.0982449</c:v>
                </c:pt>
                <c:pt idx="86">
                  <c:v>0.0927139</c:v>
                </c:pt>
                <c:pt idx="87">
                  <c:v>0.0826528</c:v>
                </c:pt>
                <c:pt idx="88">
                  <c:v>0.0702051</c:v>
                </c:pt>
                <c:pt idx="89">
                  <c:v>0.0630537</c:v>
                </c:pt>
                <c:pt idx="90">
                  <c:v>0.0594349</c:v>
                </c:pt>
                <c:pt idx="91">
                  <c:v>0.0517396</c:v>
                </c:pt>
                <c:pt idx="92">
                  <c:v>0.0460852</c:v>
                </c:pt>
                <c:pt idx="93">
                  <c:v>0.041122</c:v>
                </c:pt>
                <c:pt idx="94">
                  <c:v>0.0369648</c:v>
                </c:pt>
                <c:pt idx="95">
                  <c:v>0.0333806</c:v>
                </c:pt>
                <c:pt idx="96">
                  <c:v>0.038065</c:v>
                </c:pt>
                <c:pt idx="97">
                  <c:v>0.0393583</c:v>
                </c:pt>
                <c:pt idx="98">
                  <c:v>0.0371489</c:v>
                </c:pt>
                <c:pt idx="99">
                  <c:v>0.036158</c:v>
                </c:pt>
                <c:pt idx="100">
                  <c:v>0.0345201</c:v>
                </c:pt>
                <c:pt idx="101">
                  <c:v>0.0315593</c:v>
                </c:pt>
                <c:pt idx="102">
                  <c:v>0.0275461</c:v>
                </c:pt>
                <c:pt idx="103">
                  <c:v>0.027702</c:v>
                </c:pt>
                <c:pt idx="104">
                  <c:v>0.0215912</c:v>
                </c:pt>
                <c:pt idx="105">
                  <c:v>0.0211929</c:v>
                </c:pt>
                <c:pt idx="106">
                  <c:v>0.0227906</c:v>
                </c:pt>
                <c:pt idx="107">
                  <c:v>0.0229643</c:v>
                </c:pt>
                <c:pt idx="108">
                  <c:v>0.0272832</c:v>
                </c:pt>
                <c:pt idx="109">
                  <c:v>0.0277132</c:v>
                </c:pt>
                <c:pt idx="110">
                  <c:v>0.0299321</c:v>
                </c:pt>
                <c:pt idx="111">
                  <c:v>0.0308808</c:v>
                </c:pt>
                <c:pt idx="112">
                  <c:v>0.0297382</c:v>
                </c:pt>
                <c:pt idx="113">
                  <c:v>0.0335214</c:v>
                </c:pt>
                <c:pt idx="114">
                  <c:v>0.0370427</c:v>
                </c:pt>
                <c:pt idx="115">
                  <c:v>0.0369754</c:v>
                </c:pt>
                <c:pt idx="116">
                  <c:v>0.0401859</c:v>
                </c:pt>
                <c:pt idx="117">
                  <c:v>0.0406364</c:v>
                </c:pt>
                <c:pt idx="118">
                  <c:v>0.0357789</c:v>
                </c:pt>
                <c:pt idx="119">
                  <c:v>0.0347888</c:v>
                </c:pt>
                <c:pt idx="120">
                  <c:v>0.0355485</c:v>
                </c:pt>
                <c:pt idx="121">
                  <c:v>0.0373781</c:v>
                </c:pt>
                <c:pt idx="122">
                  <c:v>0.040083</c:v>
                </c:pt>
                <c:pt idx="123">
                  <c:v>0.0415547</c:v>
                </c:pt>
                <c:pt idx="124">
                  <c:v>0.0401877</c:v>
                </c:pt>
                <c:pt idx="125">
                  <c:v>0.035559</c:v>
                </c:pt>
                <c:pt idx="126">
                  <c:v>0.0341064</c:v>
                </c:pt>
                <c:pt idx="127">
                  <c:v>0.0318137</c:v>
                </c:pt>
                <c:pt idx="128">
                  <c:v>0.0260449</c:v>
                </c:pt>
                <c:pt idx="129">
                  <c:v>0.0250828</c:v>
                </c:pt>
                <c:pt idx="130">
                  <c:v>0.0218945</c:v>
                </c:pt>
                <c:pt idx="131">
                  <c:v>0.0217682</c:v>
                </c:pt>
                <c:pt idx="132">
                  <c:v>0.0226848</c:v>
                </c:pt>
                <c:pt idx="133">
                  <c:v>0.0220222</c:v>
                </c:pt>
                <c:pt idx="134">
                  <c:v>0.0219855</c:v>
                </c:pt>
                <c:pt idx="135">
                  <c:v>0.0217966</c:v>
                </c:pt>
                <c:pt idx="136">
                  <c:v>0.0210358</c:v>
                </c:pt>
                <c:pt idx="137">
                  <c:v>0.0202673</c:v>
                </c:pt>
                <c:pt idx="138">
                  <c:v>0.0216272</c:v>
                </c:pt>
                <c:pt idx="139">
                  <c:v>0.0212809</c:v>
                </c:pt>
                <c:pt idx="140">
                  <c:v>0.021775</c:v>
                </c:pt>
                <c:pt idx="141">
                  <c:v>0.0214333</c:v>
                </c:pt>
                <c:pt idx="142">
                  <c:v>0.0201714</c:v>
                </c:pt>
                <c:pt idx="143">
                  <c:v>0.0200928</c:v>
                </c:pt>
                <c:pt idx="144">
                  <c:v>0.0201387</c:v>
                </c:pt>
                <c:pt idx="145">
                  <c:v>0.0195339</c:v>
                </c:pt>
                <c:pt idx="146">
                  <c:v>0.0179751</c:v>
                </c:pt>
                <c:pt idx="147">
                  <c:v>0.0184318</c:v>
                </c:pt>
                <c:pt idx="148">
                  <c:v>0.0191242</c:v>
                </c:pt>
                <c:pt idx="149">
                  <c:v>0.0175931</c:v>
                </c:pt>
                <c:pt idx="150">
                  <c:v>0.0179219</c:v>
                </c:pt>
                <c:pt idx="151">
                  <c:v>0.0160674</c:v>
                </c:pt>
                <c:pt idx="152">
                  <c:v>0.0112402</c:v>
                </c:pt>
                <c:pt idx="153">
                  <c:v>0.0113089</c:v>
                </c:pt>
                <c:pt idx="154">
                  <c:v>0.0116471</c:v>
                </c:pt>
                <c:pt idx="155">
                  <c:v>0.0109694</c:v>
                </c:pt>
                <c:pt idx="156">
                  <c:v>0.0137679</c:v>
                </c:pt>
                <c:pt idx="157">
                  <c:v>0.014906</c:v>
                </c:pt>
                <c:pt idx="158">
                  <c:v>0.0148025</c:v>
                </c:pt>
                <c:pt idx="159">
                  <c:v>0.0153161</c:v>
                </c:pt>
                <c:pt idx="160">
                  <c:v>0.0188605</c:v>
                </c:pt>
                <c:pt idx="161">
                  <c:v>0.0204327</c:v>
                </c:pt>
                <c:pt idx="162">
                  <c:v>0.0227706</c:v>
                </c:pt>
                <c:pt idx="163">
                  <c:v>0.0245347</c:v>
                </c:pt>
                <c:pt idx="164">
                  <c:v>0.0233409</c:v>
                </c:pt>
                <c:pt idx="165">
                  <c:v>0.0251001</c:v>
                </c:pt>
                <c:pt idx="166">
                  <c:v>0.0221738</c:v>
                </c:pt>
                <c:pt idx="167">
                  <c:v>0.019956</c:v>
                </c:pt>
                <c:pt idx="168">
                  <c:v>0.0166678</c:v>
                </c:pt>
                <c:pt idx="169">
                  <c:v>0.0143273</c:v>
                </c:pt>
                <c:pt idx="170">
                  <c:v>0.0155137</c:v>
                </c:pt>
                <c:pt idx="171">
                  <c:v>0.0182173</c:v>
                </c:pt>
                <c:pt idx="172">
                  <c:v>0.0217137</c:v>
                </c:pt>
                <c:pt idx="173">
                  <c:v>0.0201163</c:v>
                </c:pt>
                <c:pt idx="174">
                  <c:v>0.0213722</c:v>
                </c:pt>
                <c:pt idx="175">
                  <c:v>0.0207118</c:v>
                </c:pt>
                <c:pt idx="176">
                  <c:v>0.0224496</c:v>
                </c:pt>
                <c:pt idx="177">
                  <c:v>0.0280872</c:v>
                </c:pt>
                <c:pt idx="178">
                  <c:v>0.029808</c:v>
                </c:pt>
                <c:pt idx="179">
                  <c:v>0.0322302</c:v>
                </c:pt>
                <c:pt idx="180">
                  <c:v>0.0327572</c:v>
                </c:pt>
                <c:pt idx="181">
                  <c:v>0.0309694</c:v>
                </c:pt>
                <c:pt idx="182">
                  <c:v>0.0340611</c:v>
                </c:pt>
                <c:pt idx="183">
                  <c:v>0.0350246</c:v>
                </c:pt>
                <c:pt idx="184">
                  <c:v>0.0331963</c:v>
                </c:pt>
                <c:pt idx="185">
                  <c:v>0.0353088</c:v>
                </c:pt>
                <c:pt idx="186">
                  <c:v>0.0325111</c:v>
                </c:pt>
                <c:pt idx="187">
                  <c:v>0.0284693</c:v>
                </c:pt>
                <c:pt idx="188">
                  <c:v>0.0325805</c:v>
                </c:pt>
                <c:pt idx="189">
                  <c:v>0.030598</c:v>
                </c:pt>
                <c:pt idx="190">
                  <c:v>0.0263102</c:v>
                </c:pt>
                <c:pt idx="191">
                  <c:v>0.0266063</c:v>
                </c:pt>
                <c:pt idx="192">
                  <c:v>0.0191926</c:v>
                </c:pt>
                <c:pt idx="193">
                  <c:v>0.0184587</c:v>
                </c:pt>
                <c:pt idx="194">
                  <c:v>0.0218711</c:v>
                </c:pt>
                <c:pt idx="195">
                  <c:v>0.0188752</c:v>
                </c:pt>
                <c:pt idx="196">
                  <c:v>0.015806</c:v>
                </c:pt>
                <c:pt idx="197">
                  <c:v>0.0092237</c:v>
                </c:pt>
                <c:pt idx="198">
                  <c:v>0.0021574</c:v>
                </c:pt>
                <c:pt idx="199">
                  <c:v>0.0035668</c:v>
                </c:pt>
                <c:pt idx="200">
                  <c:v>0.0044871</c:v>
                </c:pt>
                <c:pt idx="201">
                  <c:v>0.0106209</c:v>
                </c:pt>
                <c:pt idx="202">
                  <c:v>0.0154595</c:v>
                </c:pt>
                <c:pt idx="203">
                  <c:v>0.017691</c:v>
                </c:pt>
                <c:pt idx="204">
                  <c:v>0.0182066</c:v>
                </c:pt>
                <c:pt idx="205">
                  <c:v>0.020246</c:v>
                </c:pt>
                <c:pt idx="206">
                  <c:v>0.0220079</c:v>
                </c:pt>
                <c:pt idx="207">
                  <c:v>0.0181192</c:v>
                </c:pt>
                <c:pt idx="208">
                  <c:v>0.019034</c:v>
                </c:pt>
                <c:pt idx="209">
                  <c:v>0.0169705</c:v>
                </c:pt>
                <c:pt idx="210">
                  <c:v>0.0158418</c:v>
                </c:pt>
                <c:pt idx="211">
                  <c:v>0.0181533</c:v>
                </c:pt>
                <c:pt idx="212">
                  <c:v>0.0173936</c:v>
                </c:pt>
                <c:pt idx="213">
                  <c:v>0.0144057</c:v>
                </c:pt>
                <c:pt idx="214">
                  <c:v>0.0141131</c:v>
                </c:pt>
                <c:pt idx="215">
                  <c:v>0.0144794</c:v>
                </c:pt>
                <c:pt idx="216">
                  <c:v>0.0134866</c:v>
                </c:pt>
              </c:numCache>
            </c:numRef>
          </c:yVal>
          <c:smooth val="0"/>
        </c:ser>
        <c:dLbls>
          <c:showLegendKey val="0"/>
          <c:showVal val="0"/>
          <c:showCatName val="0"/>
          <c:showSerName val="0"/>
          <c:showPercent val="0"/>
          <c:showBubbleSize val="0"/>
        </c:dLbls>
        <c:axId val="-2137034152"/>
        <c:axId val="-2135577144"/>
      </c:scatterChart>
      <c:valAx>
        <c:axId val="-2137034152"/>
        <c:scaling>
          <c:orientation val="minMax"/>
          <c:max val="2015.0"/>
          <c:min val="196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5577144"/>
        <c:crosses val="autoZero"/>
        <c:crossBetween val="midCat"/>
        <c:majorUnit val="5.0"/>
        <c:minorUnit val="2.0"/>
      </c:valAx>
      <c:valAx>
        <c:axId val="-2135577144"/>
        <c:scaling>
          <c:orientation val="minMax"/>
          <c:max val="0.14"/>
          <c:min val="0.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0.0194444444444444"/>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7034152"/>
        <c:crosses val="autoZero"/>
        <c:crossBetween val="midCat"/>
        <c:majorUnit val="0.02"/>
        <c:minorUnit val="0.004"/>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21462251582613"/>
          <c:y val="0.0894117647058824"/>
          <c:w val="0.856769999724363"/>
          <c:h val="0.824313725490196"/>
        </c:manualLayout>
      </c:layout>
      <c:scatterChart>
        <c:scatterStyle val="lineMarker"/>
        <c:varyColors val="0"/>
        <c:ser>
          <c:idx val="0"/>
          <c:order val="0"/>
          <c:spPr>
            <a:ln w="47625">
              <a:noFill/>
            </a:ln>
            <a:effectLst>
              <a:glow rad="127000">
                <a:schemeClr val="accent1">
                  <a:alpha val="0"/>
                </a:schemeClr>
              </a:glow>
            </a:effectLst>
          </c:spPr>
          <c:marker>
            <c:symbol val="square"/>
            <c:size val="7"/>
            <c:spPr>
              <a:solidFill>
                <a:srgbClr val="339966"/>
              </a:solidFill>
              <a:ln>
                <a:noFill/>
                <a:prstDash val="solid"/>
              </a:ln>
              <a:effectLst>
                <a:glow rad="127000">
                  <a:schemeClr val="accent1">
                    <a:alpha val="0"/>
                  </a:schemeClr>
                </a:glow>
                <a:outerShdw dist="35921" dir="2700000" algn="br">
                  <a:srgbClr val="000000"/>
                </a:outerShdw>
              </a:effectLst>
            </c:spPr>
          </c:marker>
          <c:xVal>
            <c:numRef>
              <c:f>'Ch 5 Data'!$R$12:$R$137</c:f>
              <c:numCache>
                <c:formatCode>0.000</c:formatCode>
                <c:ptCount val="126"/>
                <c:pt idx="0">
                  <c:v>24.7540566734562</c:v>
                </c:pt>
                <c:pt idx="1">
                  <c:v>7.2728104599042</c:v>
                </c:pt>
                <c:pt idx="2">
                  <c:v>14.1173419161777</c:v>
                </c:pt>
                <c:pt idx="3">
                  <c:v>59.3371082520647</c:v>
                </c:pt>
                <c:pt idx="4">
                  <c:v>6.07663376865479</c:v>
                </c:pt>
                <c:pt idx="5">
                  <c:v>25.8448532577261</c:v>
                </c:pt>
                <c:pt idx="6">
                  <c:v>23.70214995636884</c:v>
                </c:pt>
                <c:pt idx="7">
                  <c:v>39.9229983569386</c:v>
                </c:pt>
                <c:pt idx="8">
                  <c:v>4.47092012588746</c:v>
                </c:pt>
                <c:pt idx="9">
                  <c:v>13.7535824434735</c:v>
                </c:pt>
                <c:pt idx="10">
                  <c:v>17.3234706286302</c:v>
                </c:pt>
                <c:pt idx="11">
                  <c:v>47.5572788409602</c:v>
                </c:pt>
                <c:pt idx="12">
                  <c:v>8.110091704990076</c:v>
                </c:pt>
                <c:pt idx="13">
                  <c:v>15.7696903139462</c:v>
                </c:pt>
                <c:pt idx="14">
                  <c:v>27.8291808084387</c:v>
                </c:pt>
                <c:pt idx="15">
                  <c:v>17.1303373000712</c:v>
                </c:pt>
                <c:pt idx="16">
                  <c:v>19.6786058715961</c:v>
                </c:pt>
                <c:pt idx="17">
                  <c:v>16.27651728487028</c:v>
                </c:pt>
                <c:pt idx="18">
                  <c:v>16.23456410674831</c:v>
                </c:pt>
                <c:pt idx="19">
                  <c:v>17.3045223129821</c:v>
                </c:pt>
                <c:pt idx="20">
                  <c:v>9.644826661186064</c:v>
                </c:pt>
                <c:pt idx="21">
                  <c:v>26.2285779486228</c:v>
                </c:pt>
                <c:pt idx="22">
                  <c:v>9.586682521492956</c:v>
                </c:pt>
                <c:pt idx="23">
                  <c:v>6.25609703054057</c:v>
                </c:pt>
                <c:pt idx="24">
                  <c:v>16.2491624335823</c:v>
                </c:pt>
                <c:pt idx="25">
                  <c:v>11.6443036512427</c:v>
                </c:pt>
                <c:pt idx="26">
                  <c:v>9.208762148226318</c:v>
                </c:pt>
                <c:pt idx="27">
                  <c:v>17.63883409452579</c:v>
                </c:pt>
                <c:pt idx="28">
                  <c:v>14.1686836215061</c:v>
                </c:pt>
                <c:pt idx="29">
                  <c:v>9.57309661547194</c:v>
                </c:pt>
                <c:pt idx="30">
                  <c:v>52.8303802645305</c:v>
                </c:pt>
                <c:pt idx="31">
                  <c:v>21.5754063299856</c:v>
                </c:pt>
                <c:pt idx="32">
                  <c:v>18.1875371519254</c:v>
                </c:pt>
                <c:pt idx="33">
                  <c:v>11.2619801441209</c:v>
                </c:pt>
                <c:pt idx="34">
                  <c:v>7.52506012666119</c:v>
                </c:pt>
                <c:pt idx="35">
                  <c:v>5.95181987389466</c:v>
                </c:pt>
                <c:pt idx="36">
                  <c:v>7.25420180414589</c:v>
                </c:pt>
                <c:pt idx="37">
                  <c:v>16.3778360161374</c:v>
                </c:pt>
                <c:pt idx="38">
                  <c:v>13.4520253521148</c:v>
                </c:pt>
                <c:pt idx="39">
                  <c:v>3.356067539307018</c:v>
                </c:pt>
                <c:pt idx="40">
                  <c:v>33.7270686085478</c:v>
                </c:pt>
                <c:pt idx="41">
                  <c:v>15.1471703143175</c:v>
                </c:pt>
                <c:pt idx="42">
                  <c:v>15.5150209914053</c:v>
                </c:pt>
                <c:pt idx="43">
                  <c:v>12.8838904107517</c:v>
                </c:pt>
                <c:pt idx="44">
                  <c:v>10.8798705901446</c:v>
                </c:pt>
                <c:pt idx="45">
                  <c:v>12.3193185660955</c:v>
                </c:pt>
                <c:pt idx="46">
                  <c:v>19.3824171201805</c:v>
                </c:pt>
                <c:pt idx="47">
                  <c:v>25.55564264637494</c:v>
                </c:pt>
                <c:pt idx="48">
                  <c:v>30.05473783051728</c:v>
                </c:pt>
                <c:pt idx="49">
                  <c:v>5.464975777713313</c:v>
                </c:pt>
                <c:pt idx="50">
                  <c:v>13.3057881950612</c:v>
                </c:pt>
                <c:pt idx="51">
                  <c:v>10.5860356616227</c:v>
                </c:pt>
                <c:pt idx="52">
                  <c:v>11.8711420904194</c:v>
                </c:pt>
                <c:pt idx="53">
                  <c:v>12.288425637263</c:v>
                </c:pt>
                <c:pt idx="54">
                  <c:v>8.35733756085264</c:v>
                </c:pt>
                <c:pt idx="55">
                  <c:v>18.4303639205467</c:v>
                </c:pt>
                <c:pt idx="56">
                  <c:v>13.2293409530353</c:v>
                </c:pt>
                <c:pt idx="57">
                  <c:v>25.9885566518306</c:v>
                </c:pt>
                <c:pt idx="58">
                  <c:v>7.817477003886887</c:v>
                </c:pt>
                <c:pt idx="59">
                  <c:v>2.30634782861872</c:v>
                </c:pt>
                <c:pt idx="60">
                  <c:v>10.6119887570686</c:v>
                </c:pt>
                <c:pt idx="61">
                  <c:v>30.9152992647876</c:v>
                </c:pt>
                <c:pt idx="62">
                  <c:v>13.6214969663745</c:v>
                </c:pt>
                <c:pt idx="63">
                  <c:v>8.03438659730509</c:v>
                </c:pt>
                <c:pt idx="64">
                  <c:v>11.2285611754503</c:v>
                </c:pt>
                <c:pt idx="65">
                  <c:v>24.2132055832042</c:v>
                </c:pt>
                <c:pt idx="66">
                  <c:v>17.25845059928239</c:v>
                </c:pt>
                <c:pt idx="67">
                  <c:v>11.4470889128386</c:v>
                </c:pt>
                <c:pt idx="68">
                  <c:v>13.3717450704238</c:v>
                </c:pt>
                <c:pt idx="69">
                  <c:v>29.9327506372919</c:v>
                </c:pt>
                <c:pt idx="70">
                  <c:v>14.2634235408988</c:v>
                </c:pt>
                <c:pt idx="71">
                  <c:v>11.8388228203921</c:v>
                </c:pt>
                <c:pt idx="72">
                  <c:v>30.16821628233084</c:v>
                </c:pt>
                <c:pt idx="73">
                  <c:v>11.8094949624396</c:v>
                </c:pt>
                <c:pt idx="74">
                  <c:v>6.7292071711438</c:v>
                </c:pt>
                <c:pt idx="75">
                  <c:v>11.4764857478628</c:v>
                </c:pt>
                <c:pt idx="76">
                  <c:v>25.6420652735011</c:v>
                </c:pt>
                <c:pt idx="77">
                  <c:v>33.03904376681654</c:v>
                </c:pt>
                <c:pt idx="78">
                  <c:v>9.41136556966924</c:v>
                </c:pt>
                <c:pt idx="79">
                  <c:v>22.05094033062188</c:v>
                </c:pt>
                <c:pt idx="80">
                  <c:v>16.92034910513608</c:v>
                </c:pt>
                <c:pt idx="81">
                  <c:v>15.7737144220269</c:v>
                </c:pt>
                <c:pt idx="82">
                  <c:v>8.66187080840566</c:v>
                </c:pt>
                <c:pt idx="83">
                  <c:v>13.2405528025852</c:v>
                </c:pt>
                <c:pt idx="84">
                  <c:v>25.95831573977738</c:v>
                </c:pt>
                <c:pt idx="85">
                  <c:v>10.2446869951223</c:v>
                </c:pt>
                <c:pt idx="86">
                  <c:v>15.789091291991</c:v>
                </c:pt>
                <c:pt idx="87">
                  <c:v>14.5483726537022</c:v>
                </c:pt>
                <c:pt idx="88">
                  <c:v>20.0860566106855</c:v>
                </c:pt>
                <c:pt idx="89">
                  <c:v>9.48121850795342</c:v>
                </c:pt>
                <c:pt idx="90">
                  <c:v>24.7685082673706</c:v>
                </c:pt>
                <c:pt idx="91">
                  <c:v>20.7108460201921</c:v>
                </c:pt>
                <c:pt idx="92">
                  <c:v>29.7859349481161</c:v>
                </c:pt>
                <c:pt idx="93">
                  <c:v>7.851606928539279</c:v>
                </c:pt>
                <c:pt idx="94">
                  <c:v>27.0834087958481</c:v>
                </c:pt>
                <c:pt idx="95">
                  <c:v>13.7436663386671</c:v>
                </c:pt>
                <c:pt idx="96">
                  <c:v>17.06643764370488</c:v>
                </c:pt>
                <c:pt idx="97">
                  <c:v>6.06416917787183</c:v>
                </c:pt>
                <c:pt idx="98">
                  <c:v>24.6084083061426</c:v>
                </c:pt>
                <c:pt idx="99">
                  <c:v>8.63804951769502</c:v>
                </c:pt>
                <c:pt idx="100">
                  <c:v>8.08008453222644</c:v>
                </c:pt>
                <c:pt idx="101">
                  <c:v>11.6304547457086</c:v>
                </c:pt>
                <c:pt idx="102">
                  <c:v>19.94652912153194</c:v>
                </c:pt>
                <c:pt idx="103">
                  <c:v>12.0721465588995</c:v>
                </c:pt>
                <c:pt idx="104">
                  <c:v>16.4012352404886</c:v>
                </c:pt>
                <c:pt idx="105">
                  <c:v>19.25924425545839</c:v>
                </c:pt>
                <c:pt idx="106">
                  <c:v>9.80210865915772</c:v>
                </c:pt>
                <c:pt idx="107">
                  <c:v>7.16370039572514</c:v>
                </c:pt>
                <c:pt idx="108">
                  <c:v>5.63604800609965</c:v>
                </c:pt>
                <c:pt idx="109">
                  <c:v>25.96422143177498</c:v>
                </c:pt>
                <c:pt idx="110">
                  <c:v>34.1139329808956</c:v>
                </c:pt>
                <c:pt idx="111">
                  <c:v>13.9848018645564</c:v>
                </c:pt>
                <c:pt idx="112">
                  <c:v>7.017877796132541</c:v>
                </c:pt>
                <c:pt idx="113">
                  <c:v>6.9780281748123</c:v>
                </c:pt>
                <c:pt idx="114">
                  <c:v>36.11115837627021</c:v>
                </c:pt>
                <c:pt idx="115">
                  <c:v>20.8215297846371</c:v>
                </c:pt>
                <c:pt idx="116">
                  <c:v>8.838067555132424</c:v>
                </c:pt>
                <c:pt idx="117">
                  <c:v>14.3668418211466</c:v>
                </c:pt>
                <c:pt idx="118">
                  <c:v>31.56153559379579</c:v>
                </c:pt>
                <c:pt idx="119">
                  <c:v>18.0055773896425</c:v>
                </c:pt>
                <c:pt idx="120">
                  <c:v>30.61279056931861</c:v>
                </c:pt>
                <c:pt idx="121">
                  <c:v>6.406404044434471</c:v>
                </c:pt>
                <c:pt idx="122">
                  <c:v>16.86938487279469</c:v>
                </c:pt>
                <c:pt idx="123">
                  <c:v>32.6949657434777</c:v>
                </c:pt>
                <c:pt idx="124">
                  <c:v>41.8959265278077</c:v>
                </c:pt>
                <c:pt idx="125">
                  <c:v>21.9041847380836</c:v>
                </c:pt>
              </c:numCache>
            </c:numRef>
          </c:xVal>
          <c:yVal>
            <c:numRef>
              <c:f>'Ch 5 Data'!$S$12:$S$137</c:f>
              <c:numCache>
                <c:formatCode>0.000</c:formatCode>
                <c:ptCount val="126"/>
                <c:pt idx="0">
                  <c:v>10.4216365814209</c:v>
                </c:pt>
                <c:pt idx="1">
                  <c:v>2.70199990272522</c:v>
                </c:pt>
                <c:pt idx="2">
                  <c:v>3.765000104904175</c:v>
                </c:pt>
                <c:pt idx="3">
                  <c:v>60.72435760498047</c:v>
                </c:pt>
                <c:pt idx="4">
                  <c:v>2.110857248306275</c:v>
                </c:pt>
                <c:pt idx="5">
                  <c:v>9.060500144958496</c:v>
                </c:pt>
                <c:pt idx="6">
                  <c:v>4.216714382171631</c:v>
                </c:pt>
                <c:pt idx="7">
                  <c:v>6.363142967224121</c:v>
                </c:pt>
                <c:pt idx="8">
                  <c:v>2.112428665161133</c:v>
                </c:pt>
                <c:pt idx="9">
                  <c:v>1.673499941825867</c:v>
                </c:pt>
                <c:pt idx="10">
                  <c:v>6.386857032775879</c:v>
                </c:pt>
                <c:pt idx="11">
                  <c:v>36.4872131347656</c:v>
                </c:pt>
                <c:pt idx="12">
                  <c:v>2.10528564453125</c:v>
                </c:pt>
                <c:pt idx="13">
                  <c:v>5.561142921447749</c:v>
                </c:pt>
                <c:pt idx="14">
                  <c:v>5.088928699493408</c:v>
                </c:pt>
                <c:pt idx="15">
                  <c:v>2.621285676956177</c:v>
                </c:pt>
                <c:pt idx="16">
                  <c:v>8.28421401977539</c:v>
                </c:pt>
                <c:pt idx="17">
                  <c:v>6.585000038146967</c:v>
                </c:pt>
                <c:pt idx="18">
                  <c:v>5.473928451538086</c:v>
                </c:pt>
                <c:pt idx="19">
                  <c:v>10.66450023651123</c:v>
                </c:pt>
                <c:pt idx="20">
                  <c:v>2.180214166641236</c:v>
                </c:pt>
                <c:pt idx="21">
                  <c:v>4.558571338653565</c:v>
                </c:pt>
                <c:pt idx="22">
                  <c:v>2.428571462631226</c:v>
                </c:pt>
                <c:pt idx="23">
                  <c:v>3.5615713596344</c:v>
                </c:pt>
                <c:pt idx="24">
                  <c:v>3.20978569984436</c:v>
                </c:pt>
                <c:pt idx="25">
                  <c:v>3.168928623199463</c:v>
                </c:pt>
                <c:pt idx="26">
                  <c:v>1.032142877578736</c:v>
                </c:pt>
                <c:pt idx="27">
                  <c:v>2.336999893188476</c:v>
                </c:pt>
                <c:pt idx="28">
                  <c:v>5.252714157104485</c:v>
                </c:pt>
                <c:pt idx="29">
                  <c:v>4.499785900115967</c:v>
                </c:pt>
                <c:pt idx="30">
                  <c:v>79.0615692138672</c:v>
                </c:pt>
                <c:pt idx="31">
                  <c:v>3.298428535461426</c:v>
                </c:pt>
                <c:pt idx="32">
                  <c:v>9.236143112182617</c:v>
                </c:pt>
                <c:pt idx="33">
                  <c:v>2.574285745620728</c:v>
                </c:pt>
                <c:pt idx="34">
                  <c:v>2.56935715675354</c:v>
                </c:pt>
                <c:pt idx="35">
                  <c:v>2.112071514129639</c:v>
                </c:pt>
                <c:pt idx="36">
                  <c:v>1.815142869949341</c:v>
                </c:pt>
                <c:pt idx="37">
                  <c:v>11.00357151031494</c:v>
                </c:pt>
                <c:pt idx="38">
                  <c:v>7.632857322692871</c:v>
                </c:pt>
                <c:pt idx="39">
                  <c:v>3.168357133865357</c:v>
                </c:pt>
                <c:pt idx="40">
                  <c:v>5.196214199066162</c:v>
                </c:pt>
                <c:pt idx="41">
                  <c:v>17.11499977111817</c:v>
                </c:pt>
                <c:pt idx="42">
                  <c:v>4.23621416091919</c:v>
                </c:pt>
                <c:pt idx="43">
                  <c:v>13.5272855758667</c:v>
                </c:pt>
                <c:pt idx="44">
                  <c:v>3.67478561401367</c:v>
                </c:pt>
                <c:pt idx="45">
                  <c:v>1.22007143497467</c:v>
                </c:pt>
                <c:pt idx="46">
                  <c:v>6.170928478240967</c:v>
                </c:pt>
                <c:pt idx="47">
                  <c:v>5.524928569793694</c:v>
                </c:pt>
                <c:pt idx="48">
                  <c:v>16.1778564453125</c:v>
                </c:pt>
                <c:pt idx="49">
                  <c:v>2.678499937057495</c:v>
                </c:pt>
                <c:pt idx="50">
                  <c:v>6.320428371429437</c:v>
                </c:pt>
                <c:pt idx="51">
                  <c:v>5.443214416503906</c:v>
                </c:pt>
                <c:pt idx="52">
                  <c:v>12.5116424560547</c:v>
                </c:pt>
                <c:pt idx="53">
                  <c:v>7.44914293289185</c:v>
                </c:pt>
                <c:pt idx="54">
                  <c:v>5.538285732269287</c:v>
                </c:pt>
                <c:pt idx="55">
                  <c:v>5.769856929779047</c:v>
                </c:pt>
                <c:pt idx="56">
                  <c:v>7.558357238769529</c:v>
                </c:pt>
                <c:pt idx="57">
                  <c:v>15.2798891067505</c:v>
                </c:pt>
                <c:pt idx="58">
                  <c:v>10.47385692596436</c:v>
                </c:pt>
                <c:pt idx="59">
                  <c:v>-0.231142863631248</c:v>
                </c:pt>
                <c:pt idx="60">
                  <c:v>4.03314304351807</c:v>
                </c:pt>
                <c:pt idx="61">
                  <c:v>8.474714279174804</c:v>
                </c:pt>
                <c:pt idx="62">
                  <c:v>7.821928501129149</c:v>
                </c:pt>
                <c:pt idx="63">
                  <c:v>2.972142934799188</c:v>
                </c:pt>
                <c:pt idx="64">
                  <c:v>3.211285829544066</c:v>
                </c:pt>
                <c:pt idx="65">
                  <c:v>8.57621383666993</c:v>
                </c:pt>
                <c:pt idx="66">
                  <c:v>4.543071269989008</c:v>
                </c:pt>
                <c:pt idx="67">
                  <c:v>3.296142816543579</c:v>
                </c:pt>
                <c:pt idx="68">
                  <c:v>6.680571556091303</c:v>
                </c:pt>
                <c:pt idx="69">
                  <c:v>9.172286033630374</c:v>
                </c:pt>
                <c:pt idx="70">
                  <c:v>2.872714281082154</c:v>
                </c:pt>
                <c:pt idx="71">
                  <c:v>2.848857164382935</c:v>
                </c:pt>
                <c:pt idx="72">
                  <c:v>14.7519998550415</c:v>
                </c:pt>
                <c:pt idx="73">
                  <c:v>2.188642740249634</c:v>
                </c:pt>
                <c:pt idx="74">
                  <c:v>2.421928644180298</c:v>
                </c:pt>
                <c:pt idx="75">
                  <c:v>4.830571651458738</c:v>
                </c:pt>
                <c:pt idx="76">
                  <c:v>10.28171443939209</c:v>
                </c:pt>
                <c:pt idx="77">
                  <c:v>9.45985698699952</c:v>
                </c:pt>
                <c:pt idx="78">
                  <c:v>1.729071378707886</c:v>
                </c:pt>
                <c:pt idx="79">
                  <c:v>9.671142578125</c:v>
                </c:pt>
                <c:pt idx="80">
                  <c:v>6.894214153289788</c:v>
                </c:pt>
                <c:pt idx="81">
                  <c:v>6.62521409988403</c:v>
                </c:pt>
                <c:pt idx="82">
                  <c:v>2.52557134628296</c:v>
                </c:pt>
                <c:pt idx="83">
                  <c:v>8.006214141845703</c:v>
                </c:pt>
                <c:pt idx="84">
                  <c:v>12.04207134246826</c:v>
                </c:pt>
                <c:pt idx="85">
                  <c:v>1.956285715103149</c:v>
                </c:pt>
                <c:pt idx="86">
                  <c:v>2.659071445465088</c:v>
                </c:pt>
                <c:pt idx="87">
                  <c:v>8.100856781005854</c:v>
                </c:pt>
                <c:pt idx="88">
                  <c:v>7.275357246398926</c:v>
                </c:pt>
                <c:pt idx="89">
                  <c:v>3.32621431350708</c:v>
                </c:pt>
                <c:pt idx="90">
                  <c:v>4.395143032073975</c:v>
                </c:pt>
                <c:pt idx="91">
                  <c:v>13.03878593444824</c:v>
                </c:pt>
                <c:pt idx="92">
                  <c:v>11.91657161712647</c:v>
                </c:pt>
                <c:pt idx="93">
                  <c:v>4.773142814636231</c:v>
                </c:pt>
                <c:pt idx="94">
                  <c:v>14.82621383666992</c:v>
                </c:pt>
                <c:pt idx="95">
                  <c:v>2.163785696029663</c:v>
                </c:pt>
                <c:pt idx="96">
                  <c:v>18.5500717163086</c:v>
                </c:pt>
                <c:pt idx="97">
                  <c:v>6.44514274597168</c:v>
                </c:pt>
                <c:pt idx="98">
                  <c:v>9.783143043518063</c:v>
                </c:pt>
                <c:pt idx="99">
                  <c:v>2.134142875671387</c:v>
                </c:pt>
                <c:pt idx="100">
                  <c:v>4.462928771972656</c:v>
                </c:pt>
                <c:pt idx="101">
                  <c:v>4.058071613311768</c:v>
                </c:pt>
                <c:pt idx="102">
                  <c:v>8.009642601013183</c:v>
                </c:pt>
                <c:pt idx="103">
                  <c:v>5.854142665863037</c:v>
                </c:pt>
                <c:pt idx="104">
                  <c:v>22.51950073242187</c:v>
                </c:pt>
                <c:pt idx="105">
                  <c:v>9.854214668273925</c:v>
                </c:pt>
                <c:pt idx="106">
                  <c:v>3.164142847061157</c:v>
                </c:pt>
                <c:pt idx="107">
                  <c:v>2.836714267730713</c:v>
                </c:pt>
                <c:pt idx="108">
                  <c:v>2.579142808914184</c:v>
                </c:pt>
                <c:pt idx="109">
                  <c:v>13.55371475219727</c:v>
                </c:pt>
                <c:pt idx="110">
                  <c:v>15.6312141418457</c:v>
                </c:pt>
                <c:pt idx="111">
                  <c:v>6.871785640716547</c:v>
                </c:pt>
                <c:pt idx="112">
                  <c:v>1.406571388244628</c:v>
                </c:pt>
                <c:pt idx="113">
                  <c:v>0.682428598403931</c:v>
                </c:pt>
                <c:pt idx="114">
                  <c:v>13.8787145614624</c:v>
                </c:pt>
                <c:pt idx="115">
                  <c:v>7.690714359283437</c:v>
                </c:pt>
                <c:pt idx="116">
                  <c:v>6.784142971038816</c:v>
                </c:pt>
                <c:pt idx="117">
                  <c:v>6.68314266204834</c:v>
                </c:pt>
                <c:pt idx="118">
                  <c:v>18.78578567504882</c:v>
                </c:pt>
                <c:pt idx="119">
                  <c:v>7.605714321136466</c:v>
                </c:pt>
                <c:pt idx="120">
                  <c:v>10.66657161712647</c:v>
                </c:pt>
                <c:pt idx="121">
                  <c:v>2.429928541183472</c:v>
                </c:pt>
                <c:pt idx="122">
                  <c:v>8.37492847442627</c:v>
                </c:pt>
                <c:pt idx="123">
                  <c:v>2.4802143573761</c:v>
                </c:pt>
                <c:pt idx="124">
                  <c:v>23.27342796325684</c:v>
                </c:pt>
                <c:pt idx="125">
                  <c:v>14.5438575744629</c:v>
                </c:pt>
              </c:numCache>
            </c:numRef>
          </c:yVal>
          <c:smooth val="0"/>
        </c:ser>
        <c:dLbls>
          <c:showLegendKey val="0"/>
          <c:showVal val="0"/>
          <c:showCatName val="0"/>
          <c:showSerName val="0"/>
          <c:showPercent val="0"/>
          <c:showBubbleSize val="0"/>
        </c:dLbls>
        <c:axId val="-2094678760"/>
        <c:axId val="-2094997000"/>
      </c:scatterChart>
      <c:valAx>
        <c:axId val="-2094678760"/>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2000" b="0" i="0" u="none" strike="noStrike" baseline="0">
                <a:solidFill>
                  <a:srgbClr val="000000"/>
                </a:solidFill>
                <a:latin typeface="Calibri"/>
                <a:ea typeface="Calibri"/>
                <a:cs typeface="Calibri"/>
              </a:defRPr>
            </a:pPr>
            <a:endParaRPr lang="en-US"/>
          </a:p>
        </c:txPr>
        <c:crossAx val="-2094997000"/>
        <c:crossesAt val="-10.0"/>
        <c:crossBetween val="midCat"/>
      </c:valAx>
      <c:valAx>
        <c:axId val="-209499700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2000"/>
            </a:pPr>
            <a:endParaRPr lang="en-US"/>
          </a:p>
        </c:txPr>
        <c:crossAx val="-2094678760"/>
        <c:crosses val="autoZero"/>
        <c:crossBetween val="midCat"/>
      </c:valAx>
      <c:spPr>
        <a:solidFill>
          <a:schemeClr val="bg1"/>
        </a:solidFill>
        <a:ln>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1536636045494"/>
          <c:y val="0.0244299674267101"/>
          <c:w val="0.81346686351706"/>
          <c:h val="0.886310170104958"/>
        </c:manualLayout>
      </c:layout>
      <c:scatterChart>
        <c:scatterStyle val="lineMarker"/>
        <c:varyColors val="0"/>
        <c:ser>
          <c:idx val="0"/>
          <c:order val="0"/>
          <c:tx>
            <c:strRef>
              <c:f>Sheet1!$B$11</c:f>
              <c:strCache>
                <c:ptCount val="1"/>
                <c:pt idx="0">
                  <c:v>Money Stock</c:v>
                </c:pt>
              </c:strCache>
            </c:strRef>
          </c:tx>
          <c:spPr>
            <a:ln w="44450">
              <a:solidFill>
                <a:srgbClr val="006600"/>
              </a:solidFill>
            </a:ln>
          </c:spPr>
          <c:marker>
            <c:symbol val="none"/>
          </c:marker>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Sheet1!$B$12:$B$228</c:f>
              <c:numCache>
                <c:formatCode>0.00%</c:formatCode>
                <c:ptCount val="217"/>
                <c:pt idx="0">
                  <c:v>0.0378735</c:v>
                </c:pt>
                <c:pt idx="1">
                  <c:v>0.0308114</c:v>
                </c:pt>
                <c:pt idx="2">
                  <c:v>0.0351233</c:v>
                </c:pt>
                <c:pt idx="3">
                  <c:v>0.046449</c:v>
                </c:pt>
                <c:pt idx="4">
                  <c:v>0.058922</c:v>
                </c:pt>
                <c:pt idx="5">
                  <c:v>0.0697443</c:v>
                </c:pt>
                <c:pt idx="6">
                  <c:v>0.0688418</c:v>
                </c:pt>
                <c:pt idx="7">
                  <c:v>0.0720489</c:v>
                </c:pt>
                <c:pt idx="8">
                  <c:v>0.0755612</c:v>
                </c:pt>
                <c:pt idx="9">
                  <c:v>0.078547</c:v>
                </c:pt>
                <c:pt idx="10">
                  <c:v>0.0769231</c:v>
                </c:pt>
                <c:pt idx="11">
                  <c:v>0.079808</c:v>
                </c:pt>
                <c:pt idx="12">
                  <c:v>0.0814227</c:v>
                </c:pt>
                <c:pt idx="13">
                  <c:v>0.082038</c:v>
                </c:pt>
                <c:pt idx="14">
                  <c:v>0.0873016</c:v>
                </c:pt>
                <c:pt idx="15">
                  <c:v>0.0864129</c:v>
                </c:pt>
                <c:pt idx="16">
                  <c:v>0.0804566</c:v>
                </c:pt>
                <c:pt idx="17">
                  <c:v>0.075552</c:v>
                </c:pt>
                <c:pt idx="18">
                  <c:v>0.0779458</c:v>
                </c:pt>
                <c:pt idx="19">
                  <c:v>0.0790281</c:v>
                </c:pt>
                <c:pt idx="20">
                  <c:v>0.0827673</c:v>
                </c:pt>
                <c:pt idx="21">
                  <c:v>0.0821172</c:v>
                </c:pt>
                <c:pt idx="22">
                  <c:v>0.0788392</c:v>
                </c:pt>
                <c:pt idx="23">
                  <c:v>0.0803508</c:v>
                </c:pt>
                <c:pt idx="24">
                  <c:v>0.079461</c:v>
                </c:pt>
                <c:pt idx="25">
                  <c:v>0.0747429</c:v>
                </c:pt>
                <c:pt idx="26">
                  <c:v>0.0603004</c:v>
                </c:pt>
                <c:pt idx="27">
                  <c:v>0.0480474</c:v>
                </c:pt>
                <c:pt idx="28">
                  <c:v>0.0449849</c:v>
                </c:pt>
                <c:pt idx="29">
                  <c:v>0.0572097</c:v>
                </c:pt>
                <c:pt idx="30">
                  <c:v>0.0794926</c:v>
                </c:pt>
                <c:pt idx="31">
                  <c:v>0.09148</c:v>
                </c:pt>
                <c:pt idx="32">
                  <c:v>0.092276</c:v>
                </c:pt>
                <c:pt idx="33">
                  <c:v>0.08449</c:v>
                </c:pt>
                <c:pt idx="34">
                  <c:v>0.0761849</c:v>
                </c:pt>
                <c:pt idx="35">
                  <c:v>0.0784427</c:v>
                </c:pt>
                <c:pt idx="36">
                  <c:v>0.0784462</c:v>
                </c:pt>
                <c:pt idx="37">
                  <c:v>0.0701169</c:v>
                </c:pt>
                <c:pt idx="38">
                  <c:v>0.0565969</c:v>
                </c:pt>
                <c:pt idx="39">
                  <c:v>0.041437</c:v>
                </c:pt>
                <c:pt idx="40">
                  <c:v>0.0276272</c:v>
                </c:pt>
                <c:pt idx="41">
                  <c:v>0.0256544</c:v>
                </c:pt>
                <c:pt idx="42">
                  <c:v>0.0421977</c:v>
                </c:pt>
                <c:pt idx="43">
                  <c:v>0.0609631</c:v>
                </c:pt>
                <c:pt idx="44">
                  <c:v>0.091203</c:v>
                </c:pt>
                <c:pt idx="45">
                  <c:v>0.1255704</c:v>
                </c:pt>
                <c:pt idx="46">
                  <c:v>0.1335316</c:v>
                </c:pt>
                <c:pt idx="47">
                  <c:v>0.1337518</c:v>
                </c:pt>
                <c:pt idx="48">
                  <c:v>0.1314517</c:v>
                </c:pt>
                <c:pt idx="49">
                  <c:v>0.1168168</c:v>
                </c:pt>
                <c:pt idx="50">
                  <c:v>0.1208631</c:v>
                </c:pt>
                <c:pt idx="51">
                  <c:v>0.1277683</c:v>
                </c:pt>
                <c:pt idx="52">
                  <c:v>0.1207277</c:v>
                </c:pt>
                <c:pt idx="53">
                  <c:v>0.1113202</c:v>
                </c:pt>
                <c:pt idx="54">
                  <c:v>0.0902706</c:v>
                </c:pt>
                <c:pt idx="55">
                  <c:v>0.0687311</c:v>
                </c:pt>
                <c:pt idx="56">
                  <c:v>0.0633301</c:v>
                </c:pt>
                <c:pt idx="57">
                  <c:v>0.0586741</c:v>
                </c:pt>
                <c:pt idx="58">
                  <c:v>0.0552374</c:v>
                </c:pt>
                <c:pt idx="59">
                  <c:v>0.057715</c:v>
                </c:pt>
                <c:pt idx="60">
                  <c:v>0.0582861</c:v>
                </c:pt>
                <c:pt idx="61">
                  <c:v>0.0841047</c:v>
                </c:pt>
                <c:pt idx="62">
                  <c:v>0.1115885</c:v>
                </c:pt>
                <c:pt idx="63">
                  <c:v>0.1213808</c:v>
                </c:pt>
                <c:pt idx="64">
                  <c:v>0.135395</c:v>
                </c:pt>
                <c:pt idx="65">
                  <c:v>0.12807</c:v>
                </c:pt>
                <c:pt idx="66">
                  <c:v>0.1173718</c:v>
                </c:pt>
                <c:pt idx="67">
                  <c:v>0.1304866</c:v>
                </c:pt>
                <c:pt idx="68">
                  <c:v>0.1329163</c:v>
                </c:pt>
                <c:pt idx="69">
                  <c:v>0.1295085</c:v>
                </c:pt>
                <c:pt idx="70">
                  <c:v>0.1256144</c:v>
                </c:pt>
                <c:pt idx="71">
                  <c:v>0.1087491</c:v>
                </c:pt>
                <c:pt idx="72">
                  <c:v>0.0923456</c:v>
                </c:pt>
                <c:pt idx="73">
                  <c:v>0.0835539</c:v>
                </c:pt>
                <c:pt idx="74">
                  <c:v>0.0789261</c:v>
                </c:pt>
                <c:pt idx="75">
                  <c:v>0.0767707</c:v>
                </c:pt>
                <c:pt idx="76">
                  <c:v>0.0725618</c:v>
                </c:pt>
                <c:pt idx="77">
                  <c:v>0.0778745</c:v>
                </c:pt>
                <c:pt idx="78">
                  <c:v>0.0831959</c:v>
                </c:pt>
                <c:pt idx="79">
                  <c:v>0.07917</c:v>
                </c:pt>
                <c:pt idx="80">
                  <c:v>0.082155</c:v>
                </c:pt>
                <c:pt idx="81">
                  <c:v>0.0728148</c:v>
                </c:pt>
                <c:pt idx="82">
                  <c:v>0.079643</c:v>
                </c:pt>
                <c:pt idx="83">
                  <c:v>0.0864526</c:v>
                </c:pt>
                <c:pt idx="84">
                  <c:v>0.0859689</c:v>
                </c:pt>
                <c:pt idx="85">
                  <c:v>0.099036</c:v>
                </c:pt>
                <c:pt idx="86">
                  <c:v>0.0857527</c:v>
                </c:pt>
                <c:pt idx="87">
                  <c:v>0.0905554</c:v>
                </c:pt>
                <c:pt idx="88">
                  <c:v>0.0965015</c:v>
                </c:pt>
                <c:pt idx="89">
                  <c:v>0.0904121</c:v>
                </c:pt>
                <c:pt idx="90">
                  <c:v>0.08931</c:v>
                </c:pt>
                <c:pt idx="91">
                  <c:v>0.0857981</c:v>
                </c:pt>
                <c:pt idx="92">
                  <c:v>0.1202521</c:v>
                </c:pt>
                <c:pt idx="93">
                  <c:v>0.1250069</c:v>
                </c:pt>
                <c:pt idx="94">
                  <c:v>0.1240381</c:v>
                </c:pt>
                <c:pt idx="95">
                  <c:v>0.1192962</c:v>
                </c:pt>
                <c:pt idx="96">
                  <c:v>0.0837352</c:v>
                </c:pt>
                <c:pt idx="97">
                  <c:v>0.079334</c:v>
                </c:pt>
                <c:pt idx="98">
                  <c:v>0.0765559</c:v>
                </c:pt>
                <c:pt idx="99">
                  <c:v>0.0807765</c:v>
                </c:pt>
                <c:pt idx="100">
                  <c:v>0.0897798</c:v>
                </c:pt>
                <c:pt idx="101">
                  <c:v>0.0857078</c:v>
                </c:pt>
                <c:pt idx="102">
                  <c:v>0.0943084</c:v>
                </c:pt>
                <c:pt idx="103">
                  <c:v>0.0863927</c:v>
                </c:pt>
                <c:pt idx="104">
                  <c:v>0.0703471</c:v>
                </c:pt>
                <c:pt idx="105">
                  <c:v>0.0795269</c:v>
                </c:pt>
                <c:pt idx="106">
                  <c:v>0.0835618</c:v>
                </c:pt>
                <c:pt idx="107">
                  <c:v>0.0915396</c:v>
                </c:pt>
                <c:pt idx="108">
                  <c:v>0.0925455</c:v>
                </c:pt>
                <c:pt idx="109">
                  <c:v>0.0735522</c:v>
                </c:pt>
                <c:pt idx="110">
                  <c:v>0.053854</c:v>
                </c:pt>
                <c:pt idx="111">
                  <c:v>0.0426703</c:v>
                </c:pt>
                <c:pt idx="112">
                  <c:v>0.0444808</c:v>
                </c:pt>
                <c:pt idx="113">
                  <c:v>0.0556036</c:v>
                </c:pt>
                <c:pt idx="114">
                  <c:v>0.0587708</c:v>
                </c:pt>
                <c:pt idx="115">
                  <c:v>0.0560181</c:v>
                </c:pt>
                <c:pt idx="116">
                  <c:v>0.0435267</c:v>
                </c:pt>
                <c:pt idx="117">
                  <c:v>0.0307782</c:v>
                </c:pt>
                <c:pt idx="118">
                  <c:v>0.0409206</c:v>
                </c:pt>
                <c:pt idx="119">
                  <c:v>0.0520064</c:v>
                </c:pt>
                <c:pt idx="120">
                  <c:v>0.0612653</c:v>
                </c:pt>
                <c:pt idx="121">
                  <c:v>0.0627341</c:v>
                </c:pt>
                <c:pt idx="122">
                  <c:v>0.0540092</c:v>
                </c:pt>
                <c:pt idx="123">
                  <c:v>0.0415258</c:v>
                </c:pt>
                <c:pt idx="124">
                  <c:v>0.0392089</c:v>
                </c:pt>
                <c:pt idx="125">
                  <c:v>0.0423163</c:v>
                </c:pt>
                <c:pt idx="126">
                  <c:v>0.0350455</c:v>
                </c:pt>
                <c:pt idx="127">
                  <c:v>0.030561</c:v>
                </c:pt>
                <c:pt idx="128">
                  <c:v>0.0269281</c:v>
                </c:pt>
                <c:pt idx="129">
                  <c:v>0.0160658</c:v>
                </c:pt>
                <c:pt idx="130">
                  <c:v>0.0132932</c:v>
                </c:pt>
                <c:pt idx="131">
                  <c:v>0.0172639</c:v>
                </c:pt>
                <c:pt idx="132">
                  <c:v>0.0056863</c:v>
                </c:pt>
                <c:pt idx="133">
                  <c:v>0.0094517</c:v>
                </c:pt>
                <c:pt idx="134">
                  <c:v>0.0131482</c:v>
                </c:pt>
                <c:pt idx="135">
                  <c:v>0.0120929</c:v>
                </c:pt>
                <c:pt idx="136">
                  <c:v>0.0179586</c:v>
                </c:pt>
                <c:pt idx="137">
                  <c:v>0.0161013</c:v>
                </c:pt>
                <c:pt idx="138">
                  <c:v>0.0119614</c:v>
                </c:pt>
                <c:pt idx="139">
                  <c:v>0.0056856</c:v>
                </c:pt>
                <c:pt idx="140">
                  <c:v>0.0040867</c:v>
                </c:pt>
                <c:pt idx="141">
                  <c:v>0.0108512</c:v>
                </c:pt>
                <c:pt idx="142">
                  <c:v>0.0280296</c:v>
                </c:pt>
                <c:pt idx="143">
                  <c:v>0.0382827</c:v>
                </c:pt>
                <c:pt idx="144">
                  <c:v>0.0497291</c:v>
                </c:pt>
                <c:pt idx="145">
                  <c:v>0.0524806</c:v>
                </c:pt>
                <c:pt idx="146">
                  <c:v>0.0440097</c:v>
                </c:pt>
                <c:pt idx="147">
                  <c:v>0.0460199</c:v>
                </c:pt>
                <c:pt idx="148">
                  <c:v>0.0463084</c:v>
                </c:pt>
                <c:pt idx="149">
                  <c:v>0.0455735</c:v>
                </c:pt>
                <c:pt idx="150">
                  <c:v>0.052232</c:v>
                </c:pt>
                <c:pt idx="151">
                  <c:v>0.0562029</c:v>
                </c:pt>
                <c:pt idx="152">
                  <c:v>0.0623434</c:v>
                </c:pt>
                <c:pt idx="153">
                  <c:v>0.0700387</c:v>
                </c:pt>
                <c:pt idx="154">
                  <c:v>0.0709786</c:v>
                </c:pt>
                <c:pt idx="155">
                  <c:v>0.0819324</c:v>
                </c:pt>
                <c:pt idx="156">
                  <c:v>0.0809895</c:v>
                </c:pt>
                <c:pt idx="157">
                  <c:v>0.076693</c:v>
                </c:pt>
                <c:pt idx="158">
                  <c:v>0.0747901</c:v>
                </c:pt>
                <c:pt idx="159">
                  <c:v>0.0617153</c:v>
                </c:pt>
                <c:pt idx="160">
                  <c:v>0.0599691</c:v>
                </c:pt>
                <c:pt idx="161">
                  <c:v>0.0622928</c:v>
                </c:pt>
                <c:pt idx="162">
                  <c:v>0.0590144</c:v>
                </c:pt>
                <c:pt idx="163">
                  <c:v>0.0605453</c:v>
                </c:pt>
                <c:pt idx="164">
                  <c:v>0.0715832</c:v>
                </c:pt>
                <c:pt idx="165">
                  <c:v>0.0802109</c:v>
                </c:pt>
                <c:pt idx="166">
                  <c:v>0.0914244</c:v>
                </c:pt>
                <c:pt idx="167">
                  <c:v>0.0999261</c:v>
                </c:pt>
                <c:pt idx="168">
                  <c:v>0.0902489</c:v>
                </c:pt>
                <c:pt idx="169">
                  <c:v>0.072049</c:v>
                </c:pt>
                <c:pt idx="170">
                  <c:v>0.0682617</c:v>
                </c:pt>
                <c:pt idx="171">
                  <c:v>0.066297</c:v>
                </c:pt>
                <c:pt idx="172">
                  <c:v>0.0648867</c:v>
                </c:pt>
                <c:pt idx="173">
                  <c:v>0.0778223</c:v>
                </c:pt>
                <c:pt idx="174">
                  <c:v>0.0797719</c:v>
                </c:pt>
                <c:pt idx="175">
                  <c:v>0.0566946</c:v>
                </c:pt>
                <c:pt idx="176">
                  <c:v>0.0482845</c:v>
                </c:pt>
                <c:pt idx="177">
                  <c:v>0.0495489</c:v>
                </c:pt>
                <c:pt idx="178">
                  <c:v>0.0399272</c:v>
                </c:pt>
                <c:pt idx="179">
                  <c:v>0.0551109</c:v>
                </c:pt>
                <c:pt idx="180">
                  <c:v>0.0528496</c:v>
                </c:pt>
                <c:pt idx="181">
                  <c:v>0.0380028</c:v>
                </c:pt>
                <c:pt idx="182">
                  <c:v>0.0406545</c:v>
                </c:pt>
                <c:pt idx="183">
                  <c:v>0.041208</c:v>
                </c:pt>
                <c:pt idx="184">
                  <c:v>0.0487291</c:v>
                </c:pt>
                <c:pt idx="185">
                  <c:v>0.0524749</c:v>
                </c:pt>
                <c:pt idx="186">
                  <c:v>0.0522975</c:v>
                </c:pt>
                <c:pt idx="187">
                  <c:v>0.0561228</c:v>
                </c:pt>
                <c:pt idx="188">
                  <c:v>0.057601</c:v>
                </c:pt>
                <c:pt idx="189">
                  <c:v>0.0640618</c:v>
                </c:pt>
                <c:pt idx="190">
                  <c:v>0.0651937</c:v>
                </c:pt>
                <c:pt idx="191">
                  <c:v>0.0597669</c:v>
                </c:pt>
                <c:pt idx="192">
                  <c:v>0.0641065</c:v>
                </c:pt>
                <c:pt idx="193">
                  <c:v>0.064262</c:v>
                </c:pt>
                <c:pt idx="194">
                  <c:v>0.060917</c:v>
                </c:pt>
                <c:pt idx="195">
                  <c:v>0.0832536</c:v>
                </c:pt>
                <c:pt idx="196">
                  <c:v>0.0968489</c:v>
                </c:pt>
                <c:pt idx="197">
                  <c:v>0.09041</c:v>
                </c:pt>
                <c:pt idx="198">
                  <c:v>0.0807908</c:v>
                </c:pt>
                <c:pt idx="199">
                  <c:v>0.0533557</c:v>
                </c:pt>
                <c:pt idx="200">
                  <c:v>0.0202863</c:v>
                </c:pt>
                <c:pt idx="201">
                  <c:v>0.0190192</c:v>
                </c:pt>
                <c:pt idx="202">
                  <c:v>0.0263374</c:v>
                </c:pt>
                <c:pt idx="203">
                  <c:v>0.0332215</c:v>
                </c:pt>
                <c:pt idx="204">
                  <c:v>0.0464921</c:v>
                </c:pt>
                <c:pt idx="205">
                  <c:v>0.0549857</c:v>
                </c:pt>
                <c:pt idx="206">
                  <c:v>0.0930448</c:v>
                </c:pt>
                <c:pt idx="207">
                  <c:v>0.096963</c:v>
                </c:pt>
                <c:pt idx="208">
                  <c:v>0.101535</c:v>
                </c:pt>
                <c:pt idx="209">
                  <c:v>0.0963423</c:v>
                </c:pt>
                <c:pt idx="210">
                  <c:v>0.0704868</c:v>
                </c:pt>
                <c:pt idx="211">
                  <c:v>0.0754457</c:v>
                </c:pt>
                <c:pt idx="212">
                  <c:v>0.0734149</c:v>
                </c:pt>
                <c:pt idx="213">
                  <c:v>0.070513</c:v>
                </c:pt>
                <c:pt idx="214">
                  <c:v>0.0658951</c:v>
                </c:pt>
                <c:pt idx="215">
                  <c:v>0.0608646</c:v>
                </c:pt>
                <c:pt idx="216">
                  <c:v>0.0598696</c:v>
                </c:pt>
              </c:numCache>
            </c:numRef>
          </c:yVal>
          <c:smooth val="0"/>
        </c:ser>
        <c:ser>
          <c:idx val="1"/>
          <c:order val="1"/>
          <c:tx>
            <c:strRef>
              <c:f>Sheet1!$C$11</c:f>
              <c:strCache>
                <c:ptCount val="1"/>
                <c:pt idx="0">
                  <c:v>GDP Deflator</c:v>
                </c:pt>
              </c:strCache>
            </c:strRef>
          </c:tx>
          <c:spPr>
            <a:ln w="44450">
              <a:solidFill>
                <a:srgbClr val="CC0000"/>
              </a:solidFill>
            </a:ln>
          </c:spPr>
          <c:marker>
            <c:symbol val="none"/>
          </c:marker>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Sheet1!$C$12:$C$228</c:f>
              <c:numCache>
                <c:formatCode>0.00%</c:formatCode>
                <c:ptCount val="217"/>
                <c:pt idx="0">
                  <c:v>0.0122424</c:v>
                </c:pt>
                <c:pt idx="1">
                  <c:v>0.0144698</c:v>
                </c:pt>
                <c:pt idx="2">
                  <c:v>0.0153545</c:v>
                </c:pt>
                <c:pt idx="3">
                  <c:v>0.0139348</c:v>
                </c:pt>
                <c:pt idx="4">
                  <c:v>0.0119864</c:v>
                </c:pt>
                <c:pt idx="5">
                  <c:v>0.0110878</c:v>
                </c:pt>
                <c:pt idx="6">
                  <c:v>0.0104569</c:v>
                </c:pt>
                <c:pt idx="7">
                  <c:v>0.011123</c:v>
                </c:pt>
                <c:pt idx="8">
                  <c:v>0.0147789</c:v>
                </c:pt>
                <c:pt idx="9">
                  <c:v>0.0139473</c:v>
                </c:pt>
                <c:pt idx="10">
                  <c:v>0.0132145</c:v>
                </c:pt>
                <c:pt idx="11">
                  <c:v>0.0129046</c:v>
                </c:pt>
                <c:pt idx="12">
                  <c:v>0.0092534</c:v>
                </c:pt>
                <c:pt idx="13">
                  <c:v>0.0097653</c:v>
                </c:pt>
                <c:pt idx="14">
                  <c:v>0.009428</c:v>
                </c:pt>
                <c:pt idx="15">
                  <c:v>0.0138889</c:v>
                </c:pt>
                <c:pt idx="16">
                  <c:v>0.0146385</c:v>
                </c:pt>
                <c:pt idx="17">
                  <c:v>0.0153902</c:v>
                </c:pt>
                <c:pt idx="18">
                  <c:v>0.0173827</c:v>
                </c:pt>
                <c:pt idx="19">
                  <c:v>0.0146771</c:v>
                </c:pt>
                <c:pt idx="20">
                  <c:v>0.016635</c:v>
                </c:pt>
                <c:pt idx="21">
                  <c:v>0.0183317</c:v>
                </c:pt>
                <c:pt idx="22">
                  <c:v>0.0180038</c:v>
                </c:pt>
                <c:pt idx="23">
                  <c:v>0.0195402</c:v>
                </c:pt>
                <c:pt idx="24">
                  <c:v>0.0210595</c:v>
                </c:pt>
                <c:pt idx="25">
                  <c:v>0.0253432</c:v>
                </c:pt>
                <c:pt idx="26">
                  <c:v>0.0321142</c:v>
                </c:pt>
                <c:pt idx="27">
                  <c:v>0.034996</c:v>
                </c:pt>
                <c:pt idx="28">
                  <c:v>0.0330399</c:v>
                </c:pt>
                <c:pt idx="29">
                  <c:v>0.029719</c:v>
                </c:pt>
                <c:pt idx="30">
                  <c:v>0.0292219</c:v>
                </c:pt>
                <c:pt idx="31">
                  <c:v>0.0311192</c:v>
                </c:pt>
                <c:pt idx="32">
                  <c:v>0.0376329</c:v>
                </c:pt>
                <c:pt idx="33">
                  <c:v>0.0429585</c:v>
                </c:pt>
                <c:pt idx="34">
                  <c:v>0.0430128</c:v>
                </c:pt>
                <c:pt idx="35">
                  <c:v>0.0460864</c:v>
                </c:pt>
                <c:pt idx="36">
                  <c:v>0.0455888</c:v>
                </c:pt>
                <c:pt idx="37">
                  <c:v>0.0480844</c:v>
                </c:pt>
                <c:pt idx="38">
                  <c:v>0.0526792</c:v>
                </c:pt>
                <c:pt idx="39">
                  <c:v>0.0515027</c:v>
                </c:pt>
                <c:pt idx="40">
                  <c:v>0.0553839</c:v>
                </c:pt>
                <c:pt idx="41">
                  <c:v>0.0564221</c:v>
                </c:pt>
                <c:pt idx="42">
                  <c:v>0.0497423</c:v>
                </c:pt>
                <c:pt idx="43">
                  <c:v>0.0496586</c:v>
                </c:pt>
                <c:pt idx="44">
                  <c:v>0.0506377</c:v>
                </c:pt>
                <c:pt idx="45">
                  <c:v>0.0498206</c:v>
                </c:pt>
                <c:pt idx="46">
                  <c:v>0.052091</c:v>
                </c:pt>
                <c:pt idx="47">
                  <c:v>0.0471073</c:v>
                </c:pt>
                <c:pt idx="48">
                  <c:v>0.0474807</c:v>
                </c:pt>
                <c:pt idx="49">
                  <c:v>0.0400707</c:v>
                </c:pt>
                <c:pt idx="50">
                  <c:v>0.0396717</c:v>
                </c:pt>
                <c:pt idx="51">
                  <c:v>0.0449495</c:v>
                </c:pt>
                <c:pt idx="52">
                  <c:v>0.041187</c:v>
                </c:pt>
                <c:pt idx="53">
                  <c:v>0.0511048</c:v>
                </c:pt>
                <c:pt idx="54">
                  <c:v>0.0613146</c:v>
                </c:pt>
                <c:pt idx="55">
                  <c:v>0.0682716</c:v>
                </c:pt>
                <c:pt idx="56">
                  <c:v>0.0760866</c:v>
                </c:pt>
                <c:pt idx="57">
                  <c:v>0.0849504</c:v>
                </c:pt>
                <c:pt idx="58">
                  <c:v>0.0956997</c:v>
                </c:pt>
                <c:pt idx="59">
                  <c:v>0.1065602</c:v>
                </c:pt>
                <c:pt idx="60">
                  <c:v>0.1108587</c:v>
                </c:pt>
                <c:pt idx="61">
                  <c:v>0.1011195</c:v>
                </c:pt>
                <c:pt idx="62">
                  <c:v>0.0894</c:v>
                </c:pt>
                <c:pt idx="63">
                  <c:v>0.0764642</c:v>
                </c:pt>
                <c:pt idx="64">
                  <c:v>0.0634979</c:v>
                </c:pt>
                <c:pt idx="65">
                  <c:v>0.0590465</c:v>
                </c:pt>
                <c:pt idx="66">
                  <c:v>0.0538034</c:v>
                </c:pt>
                <c:pt idx="67">
                  <c:v>0.0542031</c:v>
                </c:pt>
                <c:pt idx="68">
                  <c:v>0.060453</c:v>
                </c:pt>
                <c:pt idx="69">
                  <c:v>0.0642468</c:v>
                </c:pt>
                <c:pt idx="70">
                  <c:v>0.0627977</c:v>
                </c:pt>
                <c:pt idx="71">
                  <c:v>0.0668025</c:v>
                </c:pt>
                <c:pt idx="72">
                  <c:v>0.0645048</c:v>
                </c:pt>
                <c:pt idx="73">
                  <c:v>0.0688551</c:v>
                </c:pt>
                <c:pt idx="74">
                  <c:v>0.073536</c:v>
                </c:pt>
                <c:pt idx="75">
                  <c:v>0.0726818</c:v>
                </c:pt>
                <c:pt idx="76">
                  <c:v>0.076082</c:v>
                </c:pt>
                <c:pt idx="77">
                  <c:v>0.0826966</c:v>
                </c:pt>
                <c:pt idx="78">
                  <c:v>0.0880489</c:v>
                </c:pt>
                <c:pt idx="79">
                  <c:v>0.0870475</c:v>
                </c:pt>
                <c:pt idx="80">
                  <c:v>0.0904107</c:v>
                </c:pt>
                <c:pt idx="81">
                  <c:v>0.0880033</c:v>
                </c:pt>
                <c:pt idx="82">
                  <c:v>0.0892756</c:v>
                </c:pt>
                <c:pt idx="83">
                  <c:v>0.0973359</c:v>
                </c:pt>
                <c:pt idx="84">
                  <c:v>0.1020068</c:v>
                </c:pt>
                <c:pt idx="85">
                  <c:v>0.0982449</c:v>
                </c:pt>
                <c:pt idx="86">
                  <c:v>0.0927139</c:v>
                </c:pt>
                <c:pt idx="87">
                  <c:v>0.0826528</c:v>
                </c:pt>
                <c:pt idx="88">
                  <c:v>0.0702051</c:v>
                </c:pt>
                <c:pt idx="89">
                  <c:v>0.0630537</c:v>
                </c:pt>
                <c:pt idx="90">
                  <c:v>0.0594349</c:v>
                </c:pt>
                <c:pt idx="91">
                  <c:v>0.0517396</c:v>
                </c:pt>
                <c:pt idx="92">
                  <c:v>0.0460852</c:v>
                </c:pt>
                <c:pt idx="93">
                  <c:v>0.041122</c:v>
                </c:pt>
                <c:pt idx="94">
                  <c:v>0.0369648</c:v>
                </c:pt>
                <c:pt idx="95">
                  <c:v>0.0333806</c:v>
                </c:pt>
                <c:pt idx="96">
                  <c:v>0.038065</c:v>
                </c:pt>
                <c:pt idx="97">
                  <c:v>0.0393583</c:v>
                </c:pt>
                <c:pt idx="98">
                  <c:v>0.0371489</c:v>
                </c:pt>
                <c:pt idx="99">
                  <c:v>0.036158</c:v>
                </c:pt>
                <c:pt idx="100">
                  <c:v>0.0345201</c:v>
                </c:pt>
                <c:pt idx="101">
                  <c:v>0.0315593</c:v>
                </c:pt>
                <c:pt idx="102">
                  <c:v>0.0275461</c:v>
                </c:pt>
                <c:pt idx="103">
                  <c:v>0.027702</c:v>
                </c:pt>
                <c:pt idx="104">
                  <c:v>0.0215912</c:v>
                </c:pt>
                <c:pt idx="105">
                  <c:v>0.0211929</c:v>
                </c:pt>
                <c:pt idx="106">
                  <c:v>0.0227906</c:v>
                </c:pt>
                <c:pt idx="107">
                  <c:v>0.0229643</c:v>
                </c:pt>
                <c:pt idx="108">
                  <c:v>0.0272832</c:v>
                </c:pt>
                <c:pt idx="109">
                  <c:v>0.0277132</c:v>
                </c:pt>
                <c:pt idx="110">
                  <c:v>0.0299321</c:v>
                </c:pt>
                <c:pt idx="111">
                  <c:v>0.0308808</c:v>
                </c:pt>
                <c:pt idx="112">
                  <c:v>0.0297382</c:v>
                </c:pt>
                <c:pt idx="113">
                  <c:v>0.0335214</c:v>
                </c:pt>
                <c:pt idx="114">
                  <c:v>0.0370427</c:v>
                </c:pt>
                <c:pt idx="115">
                  <c:v>0.0369754</c:v>
                </c:pt>
                <c:pt idx="116">
                  <c:v>0.0401859</c:v>
                </c:pt>
                <c:pt idx="117">
                  <c:v>0.0406364</c:v>
                </c:pt>
                <c:pt idx="118">
                  <c:v>0.0357789</c:v>
                </c:pt>
                <c:pt idx="119">
                  <c:v>0.0347888</c:v>
                </c:pt>
                <c:pt idx="120">
                  <c:v>0.0355485</c:v>
                </c:pt>
                <c:pt idx="121">
                  <c:v>0.0373781</c:v>
                </c:pt>
                <c:pt idx="122">
                  <c:v>0.040083</c:v>
                </c:pt>
                <c:pt idx="123">
                  <c:v>0.0415547</c:v>
                </c:pt>
                <c:pt idx="124">
                  <c:v>0.0401877</c:v>
                </c:pt>
                <c:pt idx="125">
                  <c:v>0.035559</c:v>
                </c:pt>
                <c:pt idx="126">
                  <c:v>0.0341064</c:v>
                </c:pt>
                <c:pt idx="127">
                  <c:v>0.0318137</c:v>
                </c:pt>
                <c:pt idx="128">
                  <c:v>0.0260449</c:v>
                </c:pt>
                <c:pt idx="129">
                  <c:v>0.0250828</c:v>
                </c:pt>
                <c:pt idx="130">
                  <c:v>0.0218945</c:v>
                </c:pt>
                <c:pt idx="131">
                  <c:v>0.0217682</c:v>
                </c:pt>
                <c:pt idx="132">
                  <c:v>0.0226848</c:v>
                </c:pt>
                <c:pt idx="133">
                  <c:v>0.0220222</c:v>
                </c:pt>
                <c:pt idx="134">
                  <c:v>0.0219855</c:v>
                </c:pt>
                <c:pt idx="135">
                  <c:v>0.0217966</c:v>
                </c:pt>
                <c:pt idx="136">
                  <c:v>0.0210358</c:v>
                </c:pt>
                <c:pt idx="137">
                  <c:v>0.0202673</c:v>
                </c:pt>
                <c:pt idx="138">
                  <c:v>0.0216272</c:v>
                </c:pt>
                <c:pt idx="139">
                  <c:v>0.0212809</c:v>
                </c:pt>
                <c:pt idx="140">
                  <c:v>0.021775</c:v>
                </c:pt>
                <c:pt idx="141">
                  <c:v>0.0214333</c:v>
                </c:pt>
                <c:pt idx="142">
                  <c:v>0.0201714</c:v>
                </c:pt>
                <c:pt idx="143">
                  <c:v>0.0200928</c:v>
                </c:pt>
                <c:pt idx="144">
                  <c:v>0.0201387</c:v>
                </c:pt>
                <c:pt idx="145">
                  <c:v>0.0195339</c:v>
                </c:pt>
                <c:pt idx="146">
                  <c:v>0.0179751</c:v>
                </c:pt>
                <c:pt idx="147">
                  <c:v>0.0184318</c:v>
                </c:pt>
                <c:pt idx="148">
                  <c:v>0.0191242</c:v>
                </c:pt>
                <c:pt idx="149">
                  <c:v>0.0175931</c:v>
                </c:pt>
                <c:pt idx="150">
                  <c:v>0.0179219</c:v>
                </c:pt>
                <c:pt idx="151">
                  <c:v>0.0160674</c:v>
                </c:pt>
                <c:pt idx="152">
                  <c:v>0.0112402</c:v>
                </c:pt>
                <c:pt idx="153">
                  <c:v>0.0113089</c:v>
                </c:pt>
                <c:pt idx="154">
                  <c:v>0.0116471</c:v>
                </c:pt>
                <c:pt idx="155">
                  <c:v>0.0109694</c:v>
                </c:pt>
                <c:pt idx="156">
                  <c:v>0.0137679</c:v>
                </c:pt>
                <c:pt idx="157">
                  <c:v>0.014906</c:v>
                </c:pt>
                <c:pt idx="158">
                  <c:v>0.0148025</c:v>
                </c:pt>
                <c:pt idx="159">
                  <c:v>0.0153161</c:v>
                </c:pt>
                <c:pt idx="160">
                  <c:v>0.0188605</c:v>
                </c:pt>
                <c:pt idx="161">
                  <c:v>0.0204327</c:v>
                </c:pt>
                <c:pt idx="162">
                  <c:v>0.0227706</c:v>
                </c:pt>
                <c:pt idx="163">
                  <c:v>0.0245347</c:v>
                </c:pt>
                <c:pt idx="164">
                  <c:v>0.0233409</c:v>
                </c:pt>
                <c:pt idx="165">
                  <c:v>0.0251001</c:v>
                </c:pt>
                <c:pt idx="166">
                  <c:v>0.0221738</c:v>
                </c:pt>
                <c:pt idx="167">
                  <c:v>0.019956</c:v>
                </c:pt>
                <c:pt idx="168">
                  <c:v>0.0166678</c:v>
                </c:pt>
                <c:pt idx="169">
                  <c:v>0.0143273</c:v>
                </c:pt>
                <c:pt idx="170">
                  <c:v>0.0155137</c:v>
                </c:pt>
                <c:pt idx="171">
                  <c:v>0.0182173</c:v>
                </c:pt>
                <c:pt idx="172">
                  <c:v>0.0217137</c:v>
                </c:pt>
                <c:pt idx="173">
                  <c:v>0.0201163</c:v>
                </c:pt>
                <c:pt idx="174">
                  <c:v>0.0213722</c:v>
                </c:pt>
                <c:pt idx="175">
                  <c:v>0.0207118</c:v>
                </c:pt>
                <c:pt idx="176">
                  <c:v>0.0224496</c:v>
                </c:pt>
                <c:pt idx="177">
                  <c:v>0.0280872</c:v>
                </c:pt>
                <c:pt idx="178">
                  <c:v>0.029808</c:v>
                </c:pt>
                <c:pt idx="179">
                  <c:v>0.0322302</c:v>
                </c:pt>
                <c:pt idx="180">
                  <c:v>0.0327572</c:v>
                </c:pt>
                <c:pt idx="181">
                  <c:v>0.0309694</c:v>
                </c:pt>
                <c:pt idx="182">
                  <c:v>0.0340611</c:v>
                </c:pt>
                <c:pt idx="183">
                  <c:v>0.0350246</c:v>
                </c:pt>
                <c:pt idx="184">
                  <c:v>0.0331963</c:v>
                </c:pt>
                <c:pt idx="185">
                  <c:v>0.0353088</c:v>
                </c:pt>
                <c:pt idx="186">
                  <c:v>0.0325111</c:v>
                </c:pt>
                <c:pt idx="187">
                  <c:v>0.0284693</c:v>
                </c:pt>
                <c:pt idx="188">
                  <c:v>0.0325805</c:v>
                </c:pt>
                <c:pt idx="189">
                  <c:v>0.030598</c:v>
                </c:pt>
                <c:pt idx="190">
                  <c:v>0.0263102</c:v>
                </c:pt>
                <c:pt idx="191">
                  <c:v>0.0266063</c:v>
                </c:pt>
                <c:pt idx="192">
                  <c:v>0.0191926</c:v>
                </c:pt>
                <c:pt idx="193">
                  <c:v>0.0184587</c:v>
                </c:pt>
                <c:pt idx="194">
                  <c:v>0.0218711</c:v>
                </c:pt>
                <c:pt idx="195">
                  <c:v>0.0188752</c:v>
                </c:pt>
                <c:pt idx="196">
                  <c:v>0.015806</c:v>
                </c:pt>
                <c:pt idx="197">
                  <c:v>0.0092237</c:v>
                </c:pt>
                <c:pt idx="198">
                  <c:v>0.0021574</c:v>
                </c:pt>
                <c:pt idx="199">
                  <c:v>0.0035668</c:v>
                </c:pt>
                <c:pt idx="200">
                  <c:v>0.0044871</c:v>
                </c:pt>
                <c:pt idx="201">
                  <c:v>0.0106209</c:v>
                </c:pt>
                <c:pt idx="202">
                  <c:v>0.0154595</c:v>
                </c:pt>
                <c:pt idx="203">
                  <c:v>0.017691</c:v>
                </c:pt>
                <c:pt idx="204">
                  <c:v>0.0182066</c:v>
                </c:pt>
                <c:pt idx="205">
                  <c:v>0.020246</c:v>
                </c:pt>
                <c:pt idx="206">
                  <c:v>0.0220079</c:v>
                </c:pt>
                <c:pt idx="207">
                  <c:v>0.0181192</c:v>
                </c:pt>
                <c:pt idx="208">
                  <c:v>0.019034</c:v>
                </c:pt>
                <c:pt idx="209">
                  <c:v>0.0169705</c:v>
                </c:pt>
                <c:pt idx="210">
                  <c:v>0.0158418</c:v>
                </c:pt>
                <c:pt idx="211">
                  <c:v>0.0181533</c:v>
                </c:pt>
                <c:pt idx="212">
                  <c:v>0.0173936</c:v>
                </c:pt>
                <c:pt idx="213">
                  <c:v>0.0144057</c:v>
                </c:pt>
                <c:pt idx="214">
                  <c:v>0.0141131</c:v>
                </c:pt>
                <c:pt idx="215">
                  <c:v>0.0144794</c:v>
                </c:pt>
                <c:pt idx="216">
                  <c:v>0.0134866</c:v>
                </c:pt>
              </c:numCache>
            </c:numRef>
          </c:yVal>
          <c:smooth val="0"/>
        </c:ser>
        <c:dLbls>
          <c:showLegendKey val="0"/>
          <c:showVal val="0"/>
          <c:showCatName val="0"/>
          <c:showSerName val="0"/>
          <c:showPercent val="0"/>
          <c:showBubbleSize val="0"/>
        </c:dLbls>
        <c:axId val="-2071357400"/>
        <c:axId val="-2092062040"/>
      </c:scatterChart>
      <c:valAx>
        <c:axId val="-2071357400"/>
        <c:scaling>
          <c:orientation val="minMax"/>
          <c:max val="2015.0"/>
          <c:min val="196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92062040"/>
        <c:crosses val="autoZero"/>
        <c:crossBetween val="midCat"/>
        <c:majorUnit val="5.0"/>
        <c:minorUnit val="2.0"/>
      </c:valAx>
      <c:valAx>
        <c:axId val="-2092062040"/>
        <c:scaling>
          <c:orientation val="minMax"/>
          <c:max val="0.14"/>
          <c:min val="0.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0.0194444444444444"/>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71357400"/>
        <c:crosses val="autoZero"/>
        <c:crossBetween val="midCat"/>
        <c:majorUnit val="0.02"/>
        <c:minorUnit val="0.004"/>
      </c:valAx>
      <c:spPr>
        <a:solidFill>
          <a:schemeClr val="bg1"/>
        </a:solidFill>
        <a:ln>
          <a:solidFill>
            <a:schemeClr val="tx1"/>
          </a:solidFill>
        </a:ln>
      </c:spPr>
    </c:plotArea>
    <c:plotVisOnly val="1"/>
    <c:dispBlanksAs val="gap"/>
    <c:showDLblsOverMax val="0"/>
  </c:chart>
  <c:spPr>
    <a:no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41536636045494"/>
          <c:y val="0.0244299674267101"/>
          <c:w val="0.81346686351706"/>
          <c:h val="0.886310170104958"/>
        </c:manualLayout>
      </c:layout>
      <c:scatterChart>
        <c:scatterStyle val="lineMarker"/>
        <c:varyColors val="0"/>
        <c:ser>
          <c:idx val="0"/>
          <c:order val="0"/>
          <c:tx>
            <c:strRef>
              <c:f>Sheet1!$B$11</c:f>
              <c:strCache>
                <c:ptCount val="1"/>
                <c:pt idx="0">
                  <c:v>Money Stock</c:v>
                </c:pt>
              </c:strCache>
            </c:strRef>
          </c:tx>
          <c:spPr>
            <a:ln w="44450">
              <a:solidFill>
                <a:srgbClr val="A9CAA6"/>
              </a:solidFill>
            </a:ln>
          </c:spPr>
          <c:marker>
            <c:symbol val="none"/>
          </c:marker>
          <c:trendline>
            <c:spPr>
              <a:ln w="44450">
                <a:solidFill>
                  <a:srgbClr val="2FBD3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Sheet1!$B$12:$B$228</c:f>
              <c:numCache>
                <c:formatCode>0.00%</c:formatCode>
                <c:ptCount val="217"/>
                <c:pt idx="0">
                  <c:v>0.0378735</c:v>
                </c:pt>
                <c:pt idx="1">
                  <c:v>0.0308114</c:v>
                </c:pt>
                <c:pt idx="2">
                  <c:v>0.0351233</c:v>
                </c:pt>
                <c:pt idx="3">
                  <c:v>0.046449</c:v>
                </c:pt>
                <c:pt idx="4">
                  <c:v>0.058922</c:v>
                </c:pt>
                <c:pt idx="5">
                  <c:v>0.0697443</c:v>
                </c:pt>
                <c:pt idx="6">
                  <c:v>0.0688418</c:v>
                </c:pt>
                <c:pt idx="7">
                  <c:v>0.0720489</c:v>
                </c:pt>
                <c:pt idx="8">
                  <c:v>0.0755612</c:v>
                </c:pt>
                <c:pt idx="9">
                  <c:v>0.078547</c:v>
                </c:pt>
                <c:pt idx="10">
                  <c:v>0.0769231</c:v>
                </c:pt>
                <c:pt idx="11">
                  <c:v>0.079808</c:v>
                </c:pt>
                <c:pt idx="12">
                  <c:v>0.0814227</c:v>
                </c:pt>
                <c:pt idx="13">
                  <c:v>0.082038</c:v>
                </c:pt>
                <c:pt idx="14">
                  <c:v>0.0873016</c:v>
                </c:pt>
                <c:pt idx="15">
                  <c:v>0.0864129</c:v>
                </c:pt>
                <c:pt idx="16">
                  <c:v>0.0804566</c:v>
                </c:pt>
                <c:pt idx="17">
                  <c:v>0.075552</c:v>
                </c:pt>
                <c:pt idx="18">
                  <c:v>0.0779458</c:v>
                </c:pt>
                <c:pt idx="19">
                  <c:v>0.0790281</c:v>
                </c:pt>
                <c:pt idx="20">
                  <c:v>0.0827673</c:v>
                </c:pt>
                <c:pt idx="21">
                  <c:v>0.0821172</c:v>
                </c:pt>
                <c:pt idx="22">
                  <c:v>0.0788392</c:v>
                </c:pt>
                <c:pt idx="23">
                  <c:v>0.0803508</c:v>
                </c:pt>
                <c:pt idx="24">
                  <c:v>0.079461</c:v>
                </c:pt>
                <c:pt idx="25">
                  <c:v>0.0747429</c:v>
                </c:pt>
                <c:pt idx="26">
                  <c:v>0.0603004</c:v>
                </c:pt>
                <c:pt idx="27">
                  <c:v>0.0480474</c:v>
                </c:pt>
                <c:pt idx="28">
                  <c:v>0.0449849</c:v>
                </c:pt>
                <c:pt idx="29">
                  <c:v>0.0572097</c:v>
                </c:pt>
                <c:pt idx="30">
                  <c:v>0.0794926</c:v>
                </c:pt>
                <c:pt idx="31">
                  <c:v>0.09148</c:v>
                </c:pt>
                <c:pt idx="32">
                  <c:v>0.092276</c:v>
                </c:pt>
                <c:pt idx="33">
                  <c:v>0.08449</c:v>
                </c:pt>
                <c:pt idx="34">
                  <c:v>0.0761849</c:v>
                </c:pt>
                <c:pt idx="35">
                  <c:v>0.0784427</c:v>
                </c:pt>
                <c:pt idx="36">
                  <c:v>0.0784462</c:v>
                </c:pt>
                <c:pt idx="37">
                  <c:v>0.0701169</c:v>
                </c:pt>
                <c:pt idx="38">
                  <c:v>0.0565969</c:v>
                </c:pt>
                <c:pt idx="39">
                  <c:v>0.041437</c:v>
                </c:pt>
                <c:pt idx="40">
                  <c:v>0.0276272</c:v>
                </c:pt>
                <c:pt idx="41">
                  <c:v>0.0256544</c:v>
                </c:pt>
                <c:pt idx="42">
                  <c:v>0.0421977</c:v>
                </c:pt>
                <c:pt idx="43">
                  <c:v>0.0609631</c:v>
                </c:pt>
                <c:pt idx="44">
                  <c:v>0.091203</c:v>
                </c:pt>
                <c:pt idx="45">
                  <c:v>0.1255704</c:v>
                </c:pt>
                <c:pt idx="46">
                  <c:v>0.1335316</c:v>
                </c:pt>
                <c:pt idx="47">
                  <c:v>0.1337518</c:v>
                </c:pt>
                <c:pt idx="48">
                  <c:v>0.1314517</c:v>
                </c:pt>
                <c:pt idx="49">
                  <c:v>0.1168168</c:v>
                </c:pt>
                <c:pt idx="50">
                  <c:v>0.1208631</c:v>
                </c:pt>
                <c:pt idx="51">
                  <c:v>0.1277683</c:v>
                </c:pt>
                <c:pt idx="52">
                  <c:v>0.1207277</c:v>
                </c:pt>
                <c:pt idx="53">
                  <c:v>0.1113202</c:v>
                </c:pt>
                <c:pt idx="54">
                  <c:v>0.0902706</c:v>
                </c:pt>
                <c:pt idx="55">
                  <c:v>0.0687311</c:v>
                </c:pt>
                <c:pt idx="56">
                  <c:v>0.0633301</c:v>
                </c:pt>
                <c:pt idx="57">
                  <c:v>0.0586741</c:v>
                </c:pt>
                <c:pt idx="58">
                  <c:v>0.0552374</c:v>
                </c:pt>
                <c:pt idx="59">
                  <c:v>0.057715</c:v>
                </c:pt>
                <c:pt idx="60">
                  <c:v>0.0582861</c:v>
                </c:pt>
                <c:pt idx="61">
                  <c:v>0.0841047</c:v>
                </c:pt>
                <c:pt idx="62">
                  <c:v>0.1115885</c:v>
                </c:pt>
                <c:pt idx="63">
                  <c:v>0.1213808</c:v>
                </c:pt>
                <c:pt idx="64">
                  <c:v>0.135395</c:v>
                </c:pt>
                <c:pt idx="65">
                  <c:v>0.12807</c:v>
                </c:pt>
                <c:pt idx="66">
                  <c:v>0.1173718</c:v>
                </c:pt>
                <c:pt idx="67">
                  <c:v>0.1304866</c:v>
                </c:pt>
                <c:pt idx="68">
                  <c:v>0.1329163</c:v>
                </c:pt>
                <c:pt idx="69">
                  <c:v>0.1295085</c:v>
                </c:pt>
                <c:pt idx="70">
                  <c:v>0.1256144</c:v>
                </c:pt>
                <c:pt idx="71">
                  <c:v>0.1087491</c:v>
                </c:pt>
                <c:pt idx="72">
                  <c:v>0.0923456</c:v>
                </c:pt>
                <c:pt idx="73">
                  <c:v>0.0835539</c:v>
                </c:pt>
                <c:pt idx="74">
                  <c:v>0.0789261</c:v>
                </c:pt>
                <c:pt idx="75">
                  <c:v>0.0767707</c:v>
                </c:pt>
                <c:pt idx="76">
                  <c:v>0.0725618</c:v>
                </c:pt>
                <c:pt idx="77">
                  <c:v>0.0778745</c:v>
                </c:pt>
                <c:pt idx="78">
                  <c:v>0.0831959</c:v>
                </c:pt>
                <c:pt idx="79">
                  <c:v>0.07917</c:v>
                </c:pt>
                <c:pt idx="80">
                  <c:v>0.082155</c:v>
                </c:pt>
                <c:pt idx="81">
                  <c:v>0.0728148</c:v>
                </c:pt>
                <c:pt idx="82">
                  <c:v>0.079643</c:v>
                </c:pt>
                <c:pt idx="83">
                  <c:v>0.0864526</c:v>
                </c:pt>
                <c:pt idx="84">
                  <c:v>0.0859689</c:v>
                </c:pt>
                <c:pt idx="85">
                  <c:v>0.099036</c:v>
                </c:pt>
                <c:pt idx="86">
                  <c:v>0.0857527</c:v>
                </c:pt>
                <c:pt idx="87">
                  <c:v>0.0905554</c:v>
                </c:pt>
                <c:pt idx="88">
                  <c:v>0.0965015</c:v>
                </c:pt>
                <c:pt idx="89">
                  <c:v>0.0904121</c:v>
                </c:pt>
                <c:pt idx="90">
                  <c:v>0.08931</c:v>
                </c:pt>
                <c:pt idx="91">
                  <c:v>0.0857981</c:v>
                </c:pt>
                <c:pt idx="92">
                  <c:v>0.1202521</c:v>
                </c:pt>
                <c:pt idx="93">
                  <c:v>0.1250069</c:v>
                </c:pt>
                <c:pt idx="94">
                  <c:v>0.1240381</c:v>
                </c:pt>
                <c:pt idx="95">
                  <c:v>0.1192962</c:v>
                </c:pt>
                <c:pt idx="96">
                  <c:v>0.0837352</c:v>
                </c:pt>
                <c:pt idx="97">
                  <c:v>0.079334</c:v>
                </c:pt>
                <c:pt idx="98">
                  <c:v>0.0765559</c:v>
                </c:pt>
                <c:pt idx="99">
                  <c:v>0.0807765</c:v>
                </c:pt>
                <c:pt idx="100">
                  <c:v>0.0897798</c:v>
                </c:pt>
                <c:pt idx="101">
                  <c:v>0.0857078</c:v>
                </c:pt>
                <c:pt idx="102">
                  <c:v>0.0943084</c:v>
                </c:pt>
                <c:pt idx="103">
                  <c:v>0.0863927</c:v>
                </c:pt>
                <c:pt idx="104">
                  <c:v>0.0703471</c:v>
                </c:pt>
                <c:pt idx="105">
                  <c:v>0.0795269</c:v>
                </c:pt>
                <c:pt idx="106">
                  <c:v>0.0835618</c:v>
                </c:pt>
                <c:pt idx="107">
                  <c:v>0.0915396</c:v>
                </c:pt>
                <c:pt idx="108">
                  <c:v>0.0925455</c:v>
                </c:pt>
                <c:pt idx="109">
                  <c:v>0.0735522</c:v>
                </c:pt>
                <c:pt idx="110">
                  <c:v>0.053854</c:v>
                </c:pt>
                <c:pt idx="111">
                  <c:v>0.0426703</c:v>
                </c:pt>
                <c:pt idx="112">
                  <c:v>0.0444808</c:v>
                </c:pt>
                <c:pt idx="113">
                  <c:v>0.0556036</c:v>
                </c:pt>
                <c:pt idx="114">
                  <c:v>0.0587708</c:v>
                </c:pt>
                <c:pt idx="115">
                  <c:v>0.0560181</c:v>
                </c:pt>
                <c:pt idx="116">
                  <c:v>0.0435267</c:v>
                </c:pt>
                <c:pt idx="117">
                  <c:v>0.0307782</c:v>
                </c:pt>
                <c:pt idx="118">
                  <c:v>0.0409206</c:v>
                </c:pt>
                <c:pt idx="119">
                  <c:v>0.0520064</c:v>
                </c:pt>
                <c:pt idx="120">
                  <c:v>0.0612653</c:v>
                </c:pt>
                <c:pt idx="121">
                  <c:v>0.0627341</c:v>
                </c:pt>
                <c:pt idx="122">
                  <c:v>0.0540092</c:v>
                </c:pt>
                <c:pt idx="123">
                  <c:v>0.0415258</c:v>
                </c:pt>
                <c:pt idx="124">
                  <c:v>0.0392089</c:v>
                </c:pt>
                <c:pt idx="125">
                  <c:v>0.0423163</c:v>
                </c:pt>
                <c:pt idx="126">
                  <c:v>0.0350455</c:v>
                </c:pt>
                <c:pt idx="127">
                  <c:v>0.030561</c:v>
                </c:pt>
                <c:pt idx="128">
                  <c:v>0.0269281</c:v>
                </c:pt>
                <c:pt idx="129">
                  <c:v>0.0160658</c:v>
                </c:pt>
                <c:pt idx="130">
                  <c:v>0.0132932</c:v>
                </c:pt>
                <c:pt idx="131">
                  <c:v>0.0172639</c:v>
                </c:pt>
                <c:pt idx="132">
                  <c:v>0.0056863</c:v>
                </c:pt>
                <c:pt idx="133">
                  <c:v>0.0094517</c:v>
                </c:pt>
                <c:pt idx="134">
                  <c:v>0.0131482</c:v>
                </c:pt>
                <c:pt idx="135">
                  <c:v>0.0120929</c:v>
                </c:pt>
                <c:pt idx="136">
                  <c:v>0.0179586</c:v>
                </c:pt>
                <c:pt idx="137">
                  <c:v>0.0161013</c:v>
                </c:pt>
                <c:pt idx="138">
                  <c:v>0.0119614</c:v>
                </c:pt>
                <c:pt idx="139">
                  <c:v>0.0056856</c:v>
                </c:pt>
                <c:pt idx="140">
                  <c:v>0.0040867</c:v>
                </c:pt>
                <c:pt idx="141">
                  <c:v>0.0108512</c:v>
                </c:pt>
                <c:pt idx="142">
                  <c:v>0.0280296</c:v>
                </c:pt>
                <c:pt idx="143">
                  <c:v>0.0382827</c:v>
                </c:pt>
                <c:pt idx="144">
                  <c:v>0.0497291</c:v>
                </c:pt>
                <c:pt idx="145">
                  <c:v>0.0524806</c:v>
                </c:pt>
                <c:pt idx="146">
                  <c:v>0.0440097</c:v>
                </c:pt>
                <c:pt idx="147">
                  <c:v>0.0460199</c:v>
                </c:pt>
                <c:pt idx="148">
                  <c:v>0.0463084</c:v>
                </c:pt>
                <c:pt idx="149">
                  <c:v>0.0455735</c:v>
                </c:pt>
                <c:pt idx="150">
                  <c:v>0.052232</c:v>
                </c:pt>
                <c:pt idx="151">
                  <c:v>0.0562029</c:v>
                </c:pt>
                <c:pt idx="152">
                  <c:v>0.0623434</c:v>
                </c:pt>
                <c:pt idx="153">
                  <c:v>0.0700387</c:v>
                </c:pt>
                <c:pt idx="154">
                  <c:v>0.0709786</c:v>
                </c:pt>
                <c:pt idx="155">
                  <c:v>0.0819324</c:v>
                </c:pt>
                <c:pt idx="156">
                  <c:v>0.0809895</c:v>
                </c:pt>
                <c:pt idx="157">
                  <c:v>0.076693</c:v>
                </c:pt>
                <c:pt idx="158">
                  <c:v>0.0747901</c:v>
                </c:pt>
                <c:pt idx="159">
                  <c:v>0.0617153</c:v>
                </c:pt>
                <c:pt idx="160">
                  <c:v>0.0599691</c:v>
                </c:pt>
                <c:pt idx="161">
                  <c:v>0.0622928</c:v>
                </c:pt>
                <c:pt idx="162">
                  <c:v>0.0590144</c:v>
                </c:pt>
                <c:pt idx="163">
                  <c:v>0.0605453</c:v>
                </c:pt>
                <c:pt idx="164">
                  <c:v>0.0715832</c:v>
                </c:pt>
                <c:pt idx="165">
                  <c:v>0.0802109</c:v>
                </c:pt>
                <c:pt idx="166">
                  <c:v>0.0914244</c:v>
                </c:pt>
                <c:pt idx="167">
                  <c:v>0.0999261</c:v>
                </c:pt>
                <c:pt idx="168">
                  <c:v>0.0902489</c:v>
                </c:pt>
                <c:pt idx="169">
                  <c:v>0.072049</c:v>
                </c:pt>
                <c:pt idx="170">
                  <c:v>0.0682617</c:v>
                </c:pt>
                <c:pt idx="171">
                  <c:v>0.066297</c:v>
                </c:pt>
                <c:pt idx="172">
                  <c:v>0.0648867</c:v>
                </c:pt>
                <c:pt idx="173">
                  <c:v>0.0778223</c:v>
                </c:pt>
                <c:pt idx="174">
                  <c:v>0.0797719</c:v>
                </c:pt>
                <c:pt idx="175">
                  <c:v>0.0566946</c:v>
                </c:pt>
                <c:pt idx="176">
                  <c:v>0.0482845</c:v>
                </c:pt>
                <c:pt idx="177">
                  <c:v>0.0495489</c:v>
                </c:pt>
                <c:pt idx="178">
                  <c:v>0.0399272</c:v>
                </c:pt>
                <c:pt idx="179">
                  <c:v>0.0551109</c:v>
                </c:pt>
                <c:pt idx="180">
                  <c:v>0.0528496</c:v>
                </c:pt>
                <c:pt idx="181">
                  <c:v>0.0380028</c:v>
                </c:pt>
                <c:pt idx="182">
                  <c:v>0.0406545</c:v>
                </c:pt>
                <c:pt idx="183">
                  <c:v>0.041208</c:v>
                </c:pt>
                <c:pt idx="184">
                  <c:v>0.0487291</c:v>
                </c:pt>
                <c:pt idx="185">
                  <c:v>0.0524749</c:v>
                </c:pt>
                <c:pt idx="186">
                  <c:v>0.0522975</c:v>
                </c:pt>
                <c:pt idx="187">
                  <c:v>0.0561228</c:v>
                </c:pt>
                <c:pt idx="188">
                  <c:v>0.057601</c:v>
                </c:pt>
                <c:pt idx="189">
                  <c:v>0.0640618</c:v>
                </c:pt>
                <c:pt idx="190">
                  <c:v>0.0651937</c:v>
                </c:pt>
                <c:pt idx="191">
                  <c:v>0.0597669</c:v>
                </c:pt>
                <c:pt idx="192">
                  <c:v>0.0641065</c:v>
                </c:pt>
                <c:pt idx="193">
                  <c:v>0.064262</c:v>
                </c:pt>
                <c:pt idx="194">
                  <c:v>0.060917</c:v>
                </c:pt>
                <c:pt idx="195">
                  <c:v>0.0832536</c:v>
                </c:pt>
                <c:pt idx="196">
                  <c:v>0.0968489</c:v>
                </c:pt>
                <c:pt idx="197">
                  <c:v>0.09041</c:v>
                </c:pt>
                <c:pt idx="198">
                  <c:v>0.0807908</c:v>
                </c:pt>
                <c:pt idx="199">
                  <c:v>0.0533557</c:v>
                </c:pt>
                <c:pt idx="200">
                  <c:v>0.0202863</c:v>
                </c:pt>
                <c:pt idx="201">
                  <c:v>0.0190192</c:v>
                </c:pt>
                <c:pt idx="202">
                  <c:v>0.0263374</c:v>
                </c:pt>
                <c:pt idx="203">
                  <c:v>0.0332215</c:v>
                </c:pt>
                <c:pt idx="204">
                  <c:v>0.0464921</c:v>
                </c:pt>
                <c:pt idx="205">
                  <c:v>0.0549857</c:v>
                </c:pt>
                <c:pt idx="206">
                  <c:v>0.0930448</c:v>
                </c:pt>
                <c:pt idx="207">
                  <c:v>0.096963</c:v>
                </c:pt>
                <c:pt idx="208">
                  <c:v>0.101535</c:v>
                </c:pt>
                <c:pt idx="209">
                  <c:v>0.0963423</c:v>
                </c:pt>
                <c:pt idx="210">
                  <c:v>0.0704868</c:v>
                </c:pt>
                <c:pt idx="211">
                  <c:v>0.0754457</c:v>
                </c:pt>
                <c:pt idx="212">
                  <c:v>0.0734149</c:v>
                </c:pt>
                <c:pt idx="213">
                  <c:v>0.070513</c:v>
                </c:pt>
                <c:pt idx="214">
                  <c:v>0.0658951</c:v>
                </c:pt>
                <c:pt idx="215">
                  <c:v>0.0608646</c:v>
                </c:pt>
                <c:pt idx="216">
                  <c:v>0.0598696</c:v>
                </c:pt>
              </c:numCache>
            </c:numRef>
          </c:yVal>
          <c:smooth val="0"/>
        </c:ser>
        <c:ser>
          <c:idx val="1"/>
          <c:order val="1"/>
          <c:tx>
            <c:strRef>
              <c:f>Sheet1!$C$11</c:f>
              <c:strCache>
                <c:ptCount val="1"/>
                <c:pt idx="0">
                  <c:v>GDP Deflator</c:v>
                </c:pt>
              </c:strCache>
            </c:strRef>
          </c:tx>
          <c:spPr>
            <a:ln w="44450">
              <a:solidFill>
                <a:srgbClr val="D49192"/>
              </a:solidFill>
            </a:ln>
          </c:spPr>
          <c:marker>
            <c:symbol val="none"/>
          </c:marker>
          <c:trendline>
            <c:spPr>
              <a:ln w="44450">
                <a:solidFill>
                  <a:srgbClr val="FF0000"/>
                </a:solidFill>
              </a:ln>
              <a:effectLst>
                <a:outerShdw blurRad="50800" dist="38100" dir="2700000" algn="tl" rotWithShape="0">
                  <a:srgbClr val="000000">
                    <a:alpha val="43000"/>
                  </a:srgbClr>
                </a:outerShdw>
              </a:effectLst>
            </c:spPr>
            <c:trendlineType val="poly"/>
            <c:order val="3"/>
            <c:dispRSqr val="0"/>
            <c:dispEq val="0"/>
          </c:trendline>
          <c:xVal>
            <c:numRef>
              <c:f>Sheet1!$A$12:$A$228</c:f>
              <c:numCache>
                <c:formatCode>0.00</c:formatCode>
                <c:ptCount val="217"/>
                <c:pt idx="0">
                  <c:v>1960.0</c:v>
                </c:pt>
                <c:pt idx="1">
                  <c:v>1960.25</c:v>
                </c:pt>
                <c:pt idx="2">
                  <c:v>1960.5</c:v>
                </c:pt>
                <c:pt idx="3">
                  <c:v>1960.75</c:v>
                </c:pt>
                <c:pt idx="4">
                  <c:v>1961.0</c:v>
                </c:pt>
                <c:pt idx="5">
                  <c:v>1961.25</c:v>
                </c:pt>
                <c:pt idx="6">
                  <c:v>1961.5</c:v>
                </c:pt>
                <c:pt idx="7">
                  <c:v>1961.75</c:v>
                </c:pt>
                <c:pt idx="8">
                  <c:v>1962.0</c:v>
                </c:pt>
                <c:pt idx="9">
                  <c:v>1962.25</c:v>
                </c:pt>
                <c:pt idx="10">
                  <c:v>1962.5</c:v>
                </c:pt>
                <c:pt idx="11">
                  <c:v>1962.75</c:v>
                </c:pt>
                <c:pt idx="12">
                  <c:v>1963.0</c:v>
                </c:pt>
                <c:pt idx="13">
                  <c:v>1963.25</c:v>
                </c:pt>
                <c:pt idx="14">
                  <c:v>1963.5</c:v>
                </c:pt>
                <c:pt idx="15">
                  <c:v>1963.75</c:v>
                </c:pt>
                <c:pt idx="16">
                  <c:v>1964.0</c:v>
                </c:pt>
                <c:pt idx="17">
                  <c:v>1964.25</c:v>
                </c:pt>
                <c:pt idx="18">
                  <c:v>1964.5</c:v>
                </c:pt>
                <c:pt idx="19">
                  <c:v>1964.75</c:v>
                </c:pt>
                <c:pt idx="20">
                  <c:v>1965.0</c:v>
                </c:pt>
                <c:pt idx="21">
                  <c:v>1965.25</c:v>
                </c:pt>
                <c:pt idx="22">
                  <c:v>1965.5</c:v>
                </c:pt>
                <c:pt idx="23">
                  <c:v>1965.75</c:v>
                </c:pt>
                <c:pt idx="24">
                  <c:v>1966.0</c:v>
                </c:pt>
                <c:pt idx="25">
                  <c:v>1966.25</c:v>
                </c:pt>
                <c:pt idx="26">
                  <c:v>1966.5</c:v>
                </c:pt>
                <c:pt idx="27">
                  <c:v>1966.75</c:v>
                </c:pt>
                <c:pt idx="28">
                  <c:v>1967.0</c:v>
                </c:pt>
                <c:pt idx="29">
                  <c:v>1967.25</c:v>
                </c:pt>
                <c:pt idx="30">
                  <c:v>1967.5</c:v>
                </c:pt>
                <c:pt idx="31">
                  <c:v>1967.75</c:v>
                </c:pt>
                <c:pt idx="32">
                  <c:v>1968.0</c:v>
                </c:pt>
                <c:pt idx="33">
                  <c:v>1968.25</c:v>
                </c:pt>
                <c:pt idx="34">
                  <c:v>1968.5</c:v>
                </c:pt>
                <c:pt idx="35">
                  <c:v>1968.75</c:v>
                </c:pt>
                <c:pt idx="36">
                  <c:v>1969.0</c:v>
                </c:pt>
                <c:pt idx="37">
                  <c:v>1969.25</c:v>
                </c:pt>
                <c:pt idx="38">
                  <c:v>1969.5</c:v>
                </c:pt>
                <c:pt idx="39">
                  <c:v>1969.75</c:v>
                </c:pt>
                <c:pt idx="40">
                  <c:v>1970.0</c:v>
                </c:pt>
                <c:pt idx="41">
                  <c:v>1970.25</c:v>
                </c:pt>
                <c:pt idx="42">
                  <c:v>1970.5</c:v>
                </c:pt>
                <c:pt idx="43">
                  <c:v>1970.75</c:v>
                </c:pt>
                <c:pt idx="44">
                  <c:v>1971.0</c:v>
                </c:pt>
                <c:pt idx="45">
                  <c:v>1971.25</c:v>
                </c:pt>
                <c:pt idx="46">
                  <c:v>1971.5</c:v>
                </c:pt>
                <c:pt idx="47">
                  <c:v>1971.75</c:v>
                </c:pt>
                <c:pt idx="48">
                  <c:v>1972.0</c:v>
                </c:pt>
                <c:pt idx="49">
                  <c:v>1972.25</c:v>
                </c:pt>
                <c:pt idx="50">
                  <c:v>1972.5</c:v>
                </c:pt>
                <c:pt idx="51">
                  <c:v>1972.75</c:v>
                </c:pt>
                <c:pt idx="52">
                  <c:v>1973.0</c:v>
                </c:pt>
                <c:pt idx="53">
                  <c:v>1973.25</c:v>
                </c:pt>
                <c:pt idx="54">
                  <c:v>1973.5</c:v>
                </c:pt>
                <c:pt idx="55">
                  <c:v>1973.75</c:v>
                </c:pt>
                <c:pt idx="56">
                  <c:v>1974.0</c:v>
                </c:pt>
                <c:pt idx="57">
                  <c:v>1974.25</c:v>
                </c:pt>
                <c:pt idx="58">
                  <c:v>1974.5</c:v>
                </c:pt>
                <c:pt idx="59">
                  <c:v>1974.75</c:v>
                </c:pt>
                <c:pt idx="60">
                  <c:v>1975.0</c:v>
                </c:pt>
                <c:pt idx="61">
                  <c:v>1975.25</c:v>
                </c:pt>
                <c:pt idx="62">
                  <c:v>1975.5</c:v>
                </c:pt>
                <c:pt idx="63">
                  <c:v>1975.75</c:v>
                </c:pt>
                <c:pt idx="64">
                  <c:v>1976.0</c:v>
                </c:pt>
                <c:pt idx="65">
                  <c:v>1976.25</c:v>
                </c:pt>
                <c:pt idx="66">
                  <c:v>1976.5</c:v>
                </c:pt>
                <c:pt idx="67">
                  <c:v>1976.75</c:v>
                </c:pt>
                <c:pt idx="68">
                  <c:v>1977.0</c:v>
                </c:pt>
                <c:pt idx="69">
                  <c:v>1977.25</c:v>
                </c:pt>
                <c:pt idx="70">
                  <c:v>1977.5</c:v>
                </c:pt>
                <c:pt idx="71">
                  <c:v>1977.75</c:v>
                </c:pt>
                <c:pt idx="72">
                  <c:v>1978.0</c:v>
                </c:pt>
                <c:pt idx="73">
                  <c:v>1978.25</c:v>
                </c:pt>
                <c:pt idx="74">
                  <c:v>1978.5</c:v>
                </c:pt>
                <c:pt idx="75">
                  <c:v>1978.75</c:v>
                </c:pt>
                <c:pt idx="76">
                  <c:v>1979.0</c:v>
                </c:pt>
                <c:pt idx="77">
                  <c:v>1979.25</c:v>
                </c:pt>
                <c:pt idx="78">
                  <c:v>1979.5</c:v>
                </c:pt>
                <c:pt idx="79">
                  <c:v>1979.75</c:v>
                </c:pt>
                <c:pt idx="80">
                  <c:v>1980.0</c:v>
                </c:pt>
                <c:pt idx="81">
                  <c:v>1980.25</c:v>
                </c:pt>
                <c:pt idx="82">
                  <c:v>1980.5</c:v>
                </c:pt>
                <c:pt idx="83">
                  <c:v>1980.75</c:v>
                </c:pt>
                <c:pt idx="84">
                  <c:v>1981.0</c:v>
                </c:pt>
                <c:pt idx="85">
                  <c:v>1981.25</c:v>
                </c:pt>
                <c:pt idx="86">
                  <c:v>1981.5</c:v>
                </c:pt>
                <c:pt idx="87">
                  <c:v>1981.75</c:v>
                </c:pt>
                <c:pt idx="88">
                  <c:v>1982.0</c:v>
                </c:pt>
                <c:pt idx="89">
                  <c:v>1982.25</c:v>
                </c:pt>
                <c:pt idx="90">
                  <c:v>1982.5</c:v>
                </c:pt>
                <c:pt idx="91">
                  <c:v>1982.75</c:v>
                </c:pt>
                <c:pt idx="92">
                  <c:v>1983.0</c:v>
                </c:pt>
                <c:pt idx="93">
                  <c:v>1983.25</c:v>
                </c:pt>
                <c:pt idx="94">
                  <c:v>1983.5</c:v>
                </c:pt>
                <c:pt idx="95">
                  <c:v>1983.75</c:v>
                </c:pt>
                <c:pt idx="96">
                  <c:v>1984.0</c:v>
                </c:pt>
                <c:pt idx="97">
                  <c:v>1984.25</c:v>
                </c:pt>
                <c:pt idx="98">
                  <c:v>1984.5</c:v>
                </c:pt>
                <c:pt idx="99">
                  <c:v>1984.75</c:v>
                </c:pt>
                <c:pt idx="100">
                  <c:v>1985.0</c:v>
                </c:pt>
                <c:pt idx="101">
                  <c:v>1985.25</c:v>
                </c:pt>
                <c:pt idx="102">
                  <c:v>1985.5</c:v>
                </c:pt>
                <c:pt idx="103">
                  <c:v>1985.75</c:v>
                </c:pt>
                <c:pt idx="104">
                  <c:v>1986.0</c:v>
                </c:pt>
                <c:pt idx="105">
                  <c:v>1986.25</c:v>
                </c:pt>
                <c:pt idx="106">
                  <c:v>1986.5</c:v>
                </c:pt>
                <c:pt idx="107">
                  <c:v>1986.75</c:v>
                </c:pt>
                <c:pt idx="108">
                  <c:v>1987.0</c:v>
                </c:pt>
                <c:pt idx="109">
                  <c:v>1987.25</c:v>
                </c:pt>
                <c:pt idx="110">
                  <c:v>1987.5</c:v>
                </c:pt>
                <c:pt idx="111">
                  <c:v>1987.75</c:v>
                </c:pt>
                <c:pt idx="112">
                  <c:v>1988.0</c:v>
                </c:pt>
                <c:pt idx="113">
                  <c:v>1988.25</c:v>
                </c:pt>
                <c:pt idx="114">
                  <c:v>1988.5</c:v>
                </c:pt>
                <c:pt idx="115">
                  <c:v>1988.75</c:v>
                </c:pt>
                <c:pt idx="116">
                  <c:v>1989.0</c:v>
                </c:pt>
                <c:pt idx="117">
                  <c:v>1989.25</c:v>
                </c:pt>
                <c:pt idx="118">
                  <c:v>1989.5</c:v>
                </c:pt>
                <c:pt idx="119">
                  <c:v>1989.75</c:v>
                </c:pt>
                <c:pt idx="120">
                  <c:v>1990.0</c:v>
                </c:pt>
                <c:pt idx="121">
                  <c:v>1990.25</c:v>
                </c:pt>
                <c:pt idx="122">
                  <c:v>1990.5</c:v>
                </c:pt>
                <c:pt idx="123">
                  <c:v>1990.75</c:v>
                </c:pt>
                <c:pt idx="124">
                  <c:v>1991.0</c:v>
                </c:pt>
                <c:pt idx="125">
                  <c:v>1991.25</c:v>
                </c:pt>
                <c:pt idx="126">
                  <c:v>1991.5</c:v>
                </c:pt>
                <c:pt idx="127">
                  <c:v>1991.75</c:v>
                </c:pt>
                <c:pt idx="128">
                  <c:v>1992.0</c:v>
                </c:pt>
                <c:pt idx="129">
                  <c:v>1992.25</c:v>
                </c:pt>
                <c:pt idx="130">
                  <c:v>1992.5</c:v>
                </c:pt>
                <c:pt idx="131">
                  <c:v>1992.75</c:v>
                </c:pt>
                <c:pt idx="132">
                  <c:v>1993.0</c:v>
                </c:pt>
                <c:pt idx="133">
                  <c:v>1993.25</c:v>
                </c:pt>
                <c:pt idx="134">
                  <c:v>1993.5</c:v>
                </c:pt>
                <c:pt idx="135">
                  <c:v>1993.75</c:v>
                </c:pt>
                <c:pt idx="136">
                  <c:v>1994.0</c:v>
                </c:pt>
                <c:pt idx="137">
                  <c:v>1994.25</c:v>
                </c:pt>
                <c:pt idx="138">
                  <c:v>1994.5</c:v>
                </c:pt>
                <c:pt idx="139">
                  <c:v>1994.75</c:v>
                </c:pt>
                <c:pt idx="140">
                  <c:v>1995.0</c:v>
                </c:pt>
                <c:pt idx="141">
                  <c:v>1995.25</c:v>
                </c:pt>
                <c:pt idx="142">
                  <c:v>1995.5</c:v>
                </c:pt>
                <c:pt idx="143">
                  <c:v>1995.75</c:v>
                </c:pt>
                <c:pt idx="144">
                  <c:v>1996.0</c:v>
                </c:pt>
                <c:pt idx="145">
                  <c:v>1996.25</c:v>
                </c:pt>
                <c:pt idx="146">
                  <c:v>1996.5</c:v>
                </c:pt>
                <c:pt idx="147">
                  <c:v>1996.75</c:v>
                </c:pt>
                <c:pt idx="148">
                  <c:v>1997.0</c:v>
                </c:pt>
                <c:pt idx="149">
                  <c:v>1997.25</c:v>
                </c:pt>
                <c:pt idx="150">
                  <c:v>1997.5</c:v>
                </c:pt>
                <c:pt idx="151">
                  <c:v>1997.75</c:v>
                </c:pt>
                <c:pt idx="152">
                  <c:v>1998.0</c:v>
                </c:pt>
                <c:pt idx="153">
                  <c:v>1998.25</c:v>
                </c:pt>
                <c:pt idx="154">
                  <c:v>1998.5</c:v>
                </c:pt>
                <c:pt idx="155">
                  <c:v>1998.75</c:v>
                </c:pt>
                <c:pt idx="156">
                  <c:v>1999.0</c:v>
                </c:pt>
                <c:pt idx="157">
                  <c:v>1999.25</c:v>
                </c:pt>
                <c:pt idx="158">
                  <c:v>1999.5</c:v>
                </c:pt>
                <c:pt idx="159">
                  <c:v>1999.75</c:v>
                </c:pt>
                <c:pt idx="160">
                  <c:v>2000.0</c:v>
                </c:pt>
                <c:pt idx="161">
                  <c:v>2000.25</c:v>
                </c:pt>
                <c:pt idx="162">
                  <c:v>2000.5</c:v>
                </c:pt>
                <c:pt idx="163">
                  <c:v>2000.75</c:v>
                </c:pt>
                <c:pt idx="164">
                  <c:v>2001.0</c:v>
                </c:pt>
                <c:pt idx="165">
                  <c:v>2001.25</c:v>
                </c:pt>
                <c:pt idx="166">
                  <c:v>2001.5</c:v>
                </c:pt>
                <c:pt idx="167">
                  <c:v>2001.75</c:v>
                </c:pt>
                <c:pt idx="168">
                  <c:v>2002.0</c:v>
                </c:pt>
                <c:pt idx="169">
                  <c:v>2002.25</c:v>
                </c:pt>
                <c:pt idx="170">
                  <c:v>2002.5</c:v>
                </c:pt>
                <c:pt idx="171">
                  <c:v>2002.75</c:v>
                </c:pt>
                <c:pt idx="172">
                  <c:v>2003.0</c:v>
                </c:pt>
                <c:pt idx="173">
                  <c:v>2003.25</c:v>
                </c:pt>
                <c:pt idx="174">
                  <c:v>2003.5</c:v>
                </c:pt>
                <c:pt idx="175">
                  <c:v>2003.75</c:v>
                </c:pt>
                <c:pt idx="176">
                  <c:v>2004.0</c:v>
                </c:pt>
                <c:pt idx="177">
                  <c:v>2004.25</c:v>
                </c:pt>
                <c:pt idx="178">
                  <c:v>2004.5</c:v>
                </c:pt>
                <c:pt idx="179">
                  <c:v>2004.75</c:v>
                </c:pt>
                <c:pt idx="180">
                  <c:v>2005.0</c:v>
                </c:pt>
                <c:pt idx="181">
                  <c:v>2005.25</c:v>
                </c:pt>
                <c:pt idx="182">
                  <c:v>2005.5</c:v>
                </c:pt>
                <c:pt idx="183">
                  <c:v>2005.75</c:v>
                </c:pt>
                <c:pt idx="184">
                  <c:v>2006.0</c:v>
                </c:pt>
                <c:pt idx="185">
                  <c:v>2006.25</c:v>
                </c:pt>
                <c:pt idx="186">
                  <c:v>2006.5</c:v>
                </c:pt>
                <c:pt idx="187">
                  <c:v>2006.75</c:v>
                </c:pt>
                <c:pt idx="188">
                  <c:v>2007.0</c:v>
                </c:pt>
                <c:pt idx="189">
                  <c:v>2007.25</c:v>
                </c:pt>
                <c:pt idx="190">
                  <c:v>2007.5</c:v>
                </c:pt>
                <c:pt idx="191">
                  <c:v>2007.75</c:v>
                </c:pt>
                <c:pt idx="192">
                  <c:v>2008.0</c:v>
                </c:pt>
                <c:pt idx="193">
                  <c:v>2008.25</c:v>
                </c:pt>
                <c:pt idx="194">
                  <c:v>2008.5</c:v>
                </c:pt>
                <c:pt idx="195">
                  <c:v>2008.75</c:v>
                </c:pt>
                <c:pt idx="196">
                  <c:v>2009.0</c:v>
                </c:pt>
                <c:pt idx="197">
                  <c:v>2009.25</c:v>
                </c:pt>
                <c:pt idx="198">
                  <c:v>2009.5</c:v>
                </c:pt>
                <c:pt idx="199">
                  <c:v>2009.75</c:v>
                </c:pt>
                <c:pt idx="200">
                  <c:v>2010.0</c:v>
                </c:pt>
                <c:pt idx="201">
                  <c:v>2010.25</c:v>
                </c:pt>
                <c:pt idx="202">
                  <c:v>2010.5</c:v>
                </c:pt>
                <c:pt idx="203">
                  <c:v>2010.75</c:v>
                </c:pt>
                <c:pt idx="204">
                  <c:v>2011.0</c:v>
                </c:pt>
                <c:pt idx="205">
                  <c:v>2011.25</c:v>
                </c:pt>
                <c:pt idx="206">
                  <c:v>2011.5</c:v>
                </c:pt>
                <c:pt idx="207">
                  <c:v>2011.75</c:v>
                </c:pt>
                <c:pt idx="208">
                  <c:v>2012.0</c:v>
                </c:pt>
                <c:pt idx="209">
                  <c:v>2012.25</c:v>
                </c:pt>
                <c:pt idx="210">
                  <c:v>2012.5</c:v>
                </c:pt>
                <c:pt idx="211">
                  <c:v>2012.75</c:v>
                </c:pt>
                <c:pt idx="212">
                  <c:v>2013.0</c:v>
                </c:pt>
                <c:pt idx="213">
                  <c:v>2013.25</c:v>
                </c:pt>
                <c:pt idx="214">
                  <c:v>2013.5</c:v>
                </c:pt>
                <c:pt idx="215">
                  <c:v>2013.75</c:v>
                </c:pt>
                <c:pt idx="216">
                  <c:v>2014.0</c:v>
                </c:pt>
              </c:numCache>
            </c:numRef>
          </c:xVal>
          <c:yVal>
            <c:numRef>
              <c:f>Sheet1!$C$12:$C$228</c:f>
              <c:numCache>
                <c:formatCode>0.00%</c:formatCode>
                <c:ptCount val="217"/>
                <c:pt idx="0">
                  <c:v>0.0122424</c:v>
                </c:pt>
                <c:pt idx="1">
                  <c:v>0.0144698</c:v>
                </c:pt>
                <c:pt idx="2">
                  <c:v>0.0153545</c:v>
                </c:pt>
                <c:pt idx="3">
                  <c:v>0.0139348</c:v>
                </c:pt>
                <c:pt idx="4">
                  <c:v>0.0119864</c:v>
                </c:pt>
                <c:pt idx="5">
                  <c:v>0.0110878</c:v>
                </c:pt>
                <c:pt idx="6">
                  <c:v>0.0104569</c:v>
                </c:pt>
                <c:pt idx="7">
                  <c:v>0.011123</c:v>
                </c:pt>
                <c:pt idx="8">
                  <c:v>0.0147789</c:v>
                </c:pt>
                <c:pt idx="9">
                  <c:v>0.0139473</c:v>
                </c:pt>
                <c:pt idx="10">
                  <c:v>0.0132145</c:v>
                </c:pt>
                <c:pt idx="11">
                  <c:v>0.0129046</c:v>
                </c:pt>
                <c:pt idx="12">
                  <c:v>0.0092534</c:v>
                </c:pt>
                <c:pt idx="13">
                  <c:v>0.0097653</c:v>
                </c:pt>
                <c:pt idx="14">
                  <c:v>0.009428</c:v>
                </c:pt>
                <c:pt idx="15">
                  <c:v>0.0138889</c:v>
                </c:pt>
                <c:pt idx="16">
                  <c:v>0.0146385</c:v>
                </c:pt>
                <c:pt idx="17">
                  <c:v>0.0153902</c:v>
                </c:pt>
                <c:pt idx="18">
                  <c:v>0.0173827</c:v>
                </c:pt>
                <c:pt idx="19">
                  <c:v>0.0146771</c:v>
                </c:pt>
                <c:pt idx="20">
                  <c:v>0.016635</c:v>
                </c:pt>
                <c:pt idx="21">
                  <c:v>0.0183317</c:v>
                </c:pt>
                <c:pt idx="22">
                  <c:v>0.0180038</c:v>
                </c:pt>
                <c:pt idx="23">
                  <c:v>0.0195402</c:v>
                </c:pt>
                <c:pt idx="24">
                  <c:v>0.0210595</c:v>
                </c:pt>
                <c:pt idx="25">
                  <c:v>0.0253432</c:v>
                </c:pt>
                <c:pt idx="26">
                  <c:v>0.0321142</c:v>
                </c:pt>
                <c:pt idx="27">
                  <c:v>0.034996</c:v>
                </c:pt>
                <c:pt idx="28">
                  <c:v>0.0330399</c:v>
                </c:pt>
                <c:pt idx="29">
                  <c:v>0.029719</c:v>
                </c:pt>
                <c:pt idx="30">
                  <c:v>0.0292219</c:v>
                </c:pt>
                <c:pt idx="31">
                  <c:v>0.0311192</c:v>
                </c:pt>
                <c:pt idx="32">
                  <c:v>0.0376329</c:v>
                </c:pt>
                <c:pt idx="33">
                  <c:v>0.0429585</c:v>
                </c:pt>
                <c:pt idx="34">
                  <c:v>0.0430128</c:v>
                </c:pt>
                <c:pt idx="35">
                  <c:v>0.0460864</c:v>
                </c:pt>
                <c:pt idx="36">
                  <c:v>0.0455888</c:v>
                </c:pt>
                <c:pt idx="37">
                  <c:v>0.0480844</c:v>
                </c:pt>
                <c:pt idx="38">
                  <c:v>0.0526792</c:v>
                </c:pt>
                <c:pt idx="39">
                  <c:v>0.0515027</c:v>
                </c:pt>
                <c:pt idx="40">
                  <c:v>0.0553839</c:v>
                </c:pt>
                <c:pt idx="41">
                  <c:v>0.0564221</c:v>
                </c:pt>
                <c:pt idx="42">
                  <c:v>0.0497423</c:v>
                </c:pt>
                <c:pt idx="43">
                  <c:v>0.0496586</c:v>
                </c:pt>
                <c:pt idx="44">
                  <c:v>0.0506377</c:v>
                </c:pt>
                <c:pt idx="45">
                  <c:v>0.0498206</c:v>
                </c:pt>
                <c:pt idx="46">
                  <c:v>0.052091</c:v>
                </c:pt>
                <c:pt idx="47">
                  <c:v>0.0471073</c:v>
                </c:pt>
                <c:pt idx="48">
                  <c:v>0.0474807</c:v>
                </c:pt>
                <c:pt idx="49">
                  <c:v>0.0400707</c:v>
                </c:pt>
                <c:pt idx="50">
                  <c:v>0.0396717</c:v>
                </c:pt>
                <c:pt idx="51">
                  <c:v>0.0449495</c:v>
                </c:pt>
                <c:pt idx="52">
                  <c:v>0.041187</c:v>
                </c:pt>
                <c:pt idx="53">
                  <c:v>0.0511048</c:v>
                </c:pt>
                <c:pt idx="54">
                  <c:v>0.0613146</c:v>
                </c:pt>
                <c:pt idx="55">
                  <c:v>0.0682716</c:v>
                </c:pt>
                <c:pt idx="56">
                  <c:v>0.0760866</c:v>
                </c:pt>
                <c:pt idx="57">
                  <c:v>0.0849504</c:v>
                </c:pt>
                <c:pt idx="58">
                  <c:v>0.0956997</c:v>
                </c:pt>
                <c:pt idx="59">
                  <c:v>0.1065602</c:v>
                </c:pt>
                <c:pt idx="60">
                  <c:v>0.1108587</c:v>
                </c:pt>
                <c:pt idx="61">
                  <c:v>0.1011195</c:v>
                </c:pt>
                <c:pt idx="62">
                  <c:v>0.0894</c:v>
                </c:pt>
                <c:pt idx="63">
                  <c:v>0.0764642</c:v>
                </c:pt>
                <c:pt idx="64">
                  <c:v>0.0634979</c:v>
                </c:pt>
                <c:pt idx="65">
                  <c:v>0.0590465</c:v>
                </c:pt>
                <c:pt idx="66">
                  <c:v>0.0538034</c:v>
                </c:pt>
                <c:pt idx="67">
                  <c:v>0.0542031</c:v>
                </c:pt>
                <c:pt idx="68">
                  <c:v>0.060453</c:v>
                </c:pt>
                <c:pt idx="69">
                  <c:v>0.0642468</c:v>
                </c:pt>
                <c:pt idx="70">
                  <c:v>0.0627977</c:v>
                </c:pt>
                <c:pt idx="71">
                  <c:v>0.0668025</c:v>
                </c:pt>
                <c:pt idx="72">
                  <c:v>0.0645048</c:v>
                </c:pt>
                <c:pt idx="73">
                  <c:v>0.0688551</c:v>
                </c:pt>
                <c:pt idx="74">
                  <c:v>0.073536</c:v>
                </c:pt>
                <c:pt idx="75">
                  <c:v>0.0726818</c:v>
                </c:pt>
                <c:pt idx="76">
                  <c:v>0.076082</c:v>
                </c:pt>
                <c:pt idx="77">
                  <c:v>0.0826966</c:v>
                </c:pt>
                <c:pt idx="78">
                  <c:v>0.0880489</c:v>
                </c:pt>
                <c:pt idx="79">
                  <c:v>0.0870475</c:v>
                </c:pt>
                <c:pt idx="80">
                  <c:v>0.0904107</c:v>
                </c:pt>
                <c:pt idx="81">
                  <c:v>0.0880033</c:v>
                </c:pt>
                <c:pt idx="82">
                  <c:v>0.0892756</c:v>
                </c:pt>
                <c:pt idx="83">
                  <c:v>0.0973359</c:v>
                </c:pt>
                <c:pt idx="84">
                  <c:v>0.1020068</c:v>
                </c:pt>
                <c:pt idx="85">
                  <c:v>0.0982449</c:v>
                </c:pt>
                <c:pt idx="86">
                  <c:v>0.0927139</c:v>
                </c:pt>
                <c:pt idx="87">
                  <c:v>0.0826528</c:v>
                </c:pt>
                <c:pt idx="88">
                  <c:v>0.0702051</c:v>
                </c:pt>
                <c:pt idx="89">
                  <c:v>0.0630537</c:v>
                </c:pt>
                <c:pt idx="90">
                  <c:v>0.0594349</c:v>
                </c:pt>
                <c:pt idx="91">
                  <c:v>0.0517396</c:v>
                </c:pt>
                <c:pt idx="92">
                  <c:v>0.0460852</c:v>
                </c:pt>
                <c:pt idx="93">
                  <c:v>0.041122</c:v>
                </c:pt>
                <c:pt idx="94">
                  <c:v>0.0369648</c:v>
                </c:pt>
                <c:pt idx="95">
                  <c:v>0.0333806</c:v>
                </c:pt>
                <c:pt idx="96">
                  <c:v>0.038065</c:v>
                </c:pt>
                <c:pt idx="97">
                  <c:v>0.0393583</c:v>
                </c:pt>
                <c:pt idx="98">
                  <c:v>0.0371489</c:v>
                </c:pt>
                <c:pt idx="99">
                  <c:v>0.036158</c:v>
                </c:pt>
                <c:pt idx="100">
                  <c:v>0.0345201</c:v>
                </c:pt>
                <c:pt idx="101">
                  <c:v>0.0315593</c:v>
                </c:pt>
                <c:pt idx="102">
                  <c:v>0.0275461</c:v>
                </c:pt>
                <c:pt idx="103">
                  <c:v>0.027702</c:v>
                </c:pt>
                <c:pt idx="104">
                  <c:v>0.0215912</c:v>
                </c:pt>
                <c:pt idx="105">
                  <c:v>0.0211929</c:v>
                </c:pt>
                <c:pt idx="106">
                  <c:v>0.0227906</c:v>
                </c:pt>
                <c:pt idx="107">
                  <c:v>0.0229643</c:v>
                </c:pt>
                <c:pt idx="108">
                  <c:v>0.0272832</c:v>
                </c:pt>
                <c:pt idx="109">
                  <c:v>0.0277132</c:v>
                </c:pt>
                <c:pt idx="110">
                  <c:v>0.0299321</c:v>
                </c:pt>
                <c:pt idx="111">
                  <c:v>0.0308808</c:v>
                </c:pt>
                <c:pt idx="112">
                  <c:v>0.0297382</c:v>
                </c:pt>
                <c:pt idx="113">
                  <c:v>0.0335214</c:v>
                </c:pt>
                <c:pt idx="114">
                  <c:v>0.0370427</c:v>
                </c:pt>
                <c:pt idx="115">
                  <c:v>0.0369754</c:v>
                </c:pt>
                <c:pt idx="116">
                  <c:v>0.0401859</c:v>
                </c:pt>
                <c:pt idx="117">
                  <c:v>0.0406364</c:v>
                </c:pt>
                <c:pt idx="118">
                  <c:v>0.0357789</c:v>
                </c:pt>
                <c:pt idx="119">
                  <c:v>0.0347888</c:v>
                </c:pt>
                <c:pt idx="120">
                  <c:v>0.0355485</c:v>
                </c:pt>
                <c:pt idx="121">
                  <c:v>0.0373781</c:v>
                </c:pt>
                <c:pt idx="122">
                  <c:v>0.040083</c:v>
                </c:pt>
                <c:pt idx="123">
                  <c:v>0.0415547</c:v>
                </c:pt>
                <c:pt idx="124">
                  <c:v>0.0401877</c:v>
                </c:pt>
                <c:pt idx="125">
                  <c:v>0.035559</c:v>
                </c:pt>
                <c:pt idx="126">
                  <c:v>0.0341064</c:v>
                </c:pt>
                <c:pt idx="127">
                  <c:v>0.0318137</c:v>
                </c:pt>
                <c:pt idx="128">
                  <c:v>0.0260449</c:v>
                </c:pt>
                <c:pt idx="129">
                  <c:v>0.0250828</c:v>
                </c:pt>
                <c:pt idx="130">
                  <c:v>0.0218945</c:v>
                </c:pt>
                <c:pt idx="131">
                  <c:v>0.0217682</c:v>
                </c:pt>
                <c:pt idx="132">
                  <c:v>0.0226848</c:v>
                </c:pt>
                <c:pt idx="133">
                  <c:v>0.0220222</c:v>
                </c:pt>
                <c:pt idx="134">
                  <c:v>0.0219855</c:v>
                </c:pt>
                <c:pt idx="135">
                  <c:v>0.0217966</c:v>
                </c:pt>
                <c:pt idx="136">
                  <c:v>0.0210358</c:v>
                </c:pt>
                <c:pt idx="137">
                  <c:v>0.0202673</c:v>
                </c:pt>
                <c:pt idx="138">
                  <c:v>0.0216272</c:v>
                </c:pt>
                <c:pt idx="139">
                  <c:v>0.0212809</c:v>
                </c:pt>
                <c:pt idx="140">
                  <c:v>0.021775</c:v>
                </c:pt>
                <c:pt idx="141">
                  <c:v>0.0214333</c:v>
                </c:pt>
                <c:pt idx="142">
                  <c:v>0.0201714</c:v>
                </c:pt>
                <c:pt idx="143">
                  <c:v>0.0200928</c:v>
                </c:pt>
                <c:pt idx="144">
                  <c:v>0.0201387</c:v>
                </c:pt>
                <c:pt idx="145">
                  <c:v>0.0195339</c:v>
                </c:pt>
                <c:pt idx="146">
                  <c:v>0.0179751</c:v>
                </c:pt>
                <c:pt idx="147">
                  <c:v>0.0184318</c:v>
                </c:pt>
                <c:pt idx="148">
                  <c:v>0.0191242</c:v>
                </c:pt>
                <c:pt idx="149">
                  <c:v>0.0175931</c:v>
                </c:pt>
                <c:pt idx="150">
                  <c:v>0.0179219</c:v>
                </c:pt>
                <c:pt idx="151">
                  <c:v>0.0160674</c:v>
                </c:pt>
                <c:pt idx="152">
                  <c:v>0.0112402</c:v>
                </c:pt>
                <c:pt idx="153">
                  <c:v>0.0113089</c:v>
                </c:pt>
                <c:pt idx="154">
                  <c:v>0.0116471</c:v>
                </c:pt>
                <c:pt idx="155">
                  <c:v>0.0109694</c:v>
                </c:pt>
                <c:pt idx="156">
                  <c:v>0.0137679</c:v>
                </c:pt>
                <c:pt idx="157">
                  <c:v>0.014906</c:v>
                </c:pt>
                <c:pt idx="158">
                  <c:v>0.0148025</c:v>
                </c:pt>
                <c:pt idx="159">
                  <c:v>0.0153161</c:v>
                </c:pt>
                <c:pt idx="160">
                  <c:v>0.0188605</c:v>
                </c:pt>
                <c:pt idx="161">
                  <c:v>0.0204327</c:v>
                </c:pt>
                <c:pt idx="162">
                  <c:v>0.0227706</c:v>
                </c:pt>
                <c:pt idx="163">
                  <c:v>0.0245347</c:v>
                </c:pt>
                <c:pt idx="164">
                  <c:v>0.0233409</c:v>
                </c:pt>
                <c:pt idx="165">
                  <c:v>0.0251001</c:v>
                </c:pt>
                <c:pt idx="166">
                  <c:v>0.0221738</c:v>
                </c:pt>
                <c:pt idx="167">
                  <c:v>0.019956</c:v>
                </c:pt>
                <c:pt idx="168">
                  <c:v>0.0166678</c:v>
                </c:pt>
                <c:pt idx="169">
                  <c:v>0.0143273</c:v>
                </c:pt>
                <c:pt idx="170">
                  <c:v>0.0155137</c:v>
                </c:pt>
                <c:pt idx="171">
                  <c:v>0.0182173</c:v>
                </c:pt>
                <c:pt idx="172">
                  <c:v>0.0217137</c:v>
                </c:pt>
                <c:pt idx="173">
                  <c:v>0.0201163</c:v>
                </c:pt>
                <c:pt idx="174">
                  <c:v>0.0213722</c:v>
                </c:pt>
                <c:pt idx="175">
                  <c:v>0.0207118</c:v>
                </c:pt>
                <c:pt idx="176">
                  <c:v>0.0224496</c:v>
                </c:pt>
                <c:pt idx="177">
                  <c:v>0.0280872</c:v>
                </c:pt>
                <c:pt idx="178">
                  <c:v>0.029808</c:v>
                </c:pt>
                <c:pt idx="179">
                  <c:v>0.0322302</c:v>
                </c:pt>
                <c:pt idx="180">
                  <c:v>0.0327572</c:v>
                </c:pt>
                <c:pt idx="181">
                  <c:v>0.0309694</c:v>
                </c:pt>
                <c:pt idx="182">
                  <c:v>0.0340611</c:v>
                </c:pt>
                <c:pt idx="183">
                  <c:v>0.0350246</c:v>
                </c:pt>
                <c:pt idx="184">
                  <c:v>0.0331963</c:v>
                </c:pt>
                <c:pt idx="185">
                  <c:v>0.0353088</c:v>
                </c:pt>
                <c:pt idx="186">
                  <c:v>0.0325111</c:v>
                </c:pt>
                <c:pt idx="187">
                  <c:v>0.0284693</c:v>
                </c:pt>
                <c:pt idx="188">
                  <c:v>0.0325805</c:v>
                </c:pt>
                <c:pt idx="189">
                  <c:v>0.030598</c:v>
                </c:pt>
                <c:pt idx="190">
                  <c:v>0.0263102</c:v>
                </c:pt>
                <c:pt idx="191">
                  <c:v>0.0266063</c:v>
                </c:pt>
                <c:pt idx="192">
                  <c:v>0.0191926</c:v>
                </c:pt>
                <c:pt idx="193">
                  <c:v>0.0184587</c:v>
                </c:pt>
                <c:pt idx="194">
                  <c:v>0.0218711</c:v>
                </c:pt>
                <c:pt idx="195">
                  <c:v>0.0188752</c:v>
                </c:pt>
                <c:pt idx="196">
                  <c:v>0.015806</c:v>
                </c:pt>
                <c:pt idx="197">
                  <c:v>0.0092237</c:v>
                </c:pt>
                <c:pt idx="198">
                  <c:v>0.0021574</c:v>
                </c:pt>
                <c:pt idx="199">
                  <c:v>0.0035668</c:v>
                </c:pt>
                <c:pt idx="200">
                  <c:v>0.0044871</c:v>
                </c:pt>
                <c:pt idx="201">
                  <c:v>0.0106209</c:v>
                </c:pt>
                <c:pt idx="202">
                  <c:v>0.0154595</c:v>
                </c:pt>
                <c:pt idx="203">
                  <c:v>0.017691</c:v>
                </c:pt>
                <c:pt idx="204">
                  <c:v>0.0182066</c:v>
                </c:pt>
                <c:pt idx="205">
                  <c:v>0.020246</c:v>
                </c:pt>
                <c:pt idx="206">
                  <c:v>0.0220079</c:v>
                </c:pt>
                <c:pt idx="207">
                  <c:v>0.0181192</c:v>
                </c:pt>
                <c:pt idx="208">
                  <c:v>0.019034</c:v>
                </c:pt>
                <c:pt idx="209">
                  <c:v>0.0169705</c:v>
                </c:pt>
                <c:pt idx="210">
                  <c:v>0.0158418</c:v>
                </c:pt>
                <c:pt idx="211">
                  <c:v>0.0181533</c:v>
                </c:pt>
                <c:pt idx="212">
                  <c:v>0.0173936</c:v>
                </c:pt>
                <c:pt idx="213">
                  <c:v>0.0144057</c:v>
                </c:pt>
                <c:pt idx="214">
                  <c:v>0.0141131</c:v>
                </c:pt>
                <c:pt idx="215">
                  <c:v>0.0144794</c:v>
                </c:pt>
                <c:pt idx="216">
                  <c:v>0.0134866</c:v>
                </c:pt>
              </c:numCache>
            </c:numRef>
          </c:yVal>
          <c:smooth val="0"/>
        </c:ser>
        <c:dLbls>
          <c:showLegendKey val="0"/>
          <c:showVal val="0"/>
          <c:showCatName val="0"/>
          <c:showSerName val="0"/>
          <c:showPercent val="0"/>
          <c:showBubbleSize val="0"/>
        </c:dLbls>
        <c:axId val="-2114506808"/>
        <c:axId val="-2097770408"/>
      </c:scatterChart>
      <c:valAx>
        <c:axId val="-2114506808"/>
        <c:scaling>
          <c:orientation val="minMax"/>
          <c:max val="2015.0"/>
          <c:min val="196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97770408"/>
        <c:crosses val="autoZero"/>
        <c:crossBetween val="midCat"/>
        <c:majorUnit val="5.0"/>
        <c:minorUnit val="2.0"/>
      </c:valAx>
      <c:valAx>
        <c:axId val="-2097770408"/>
        <c:scaling>
          <c:orientation val="minMax"/>
          <c:max val="0.14"/>
          <c:min val="0.0"/>
        </c:scaling>
        <c:delete val="0"/>
        <c:axPos val="l"/>
        <c:majorGridlines>
          <c:spPr>
            <a:ln>
              <a:solidFill>
                <a:srgbClr val="DDDDDD"/>
              </a:solidFill>
            </a:ln>
          </c:spPr>
        </c:majorGridlines>
        <c:title>
          <c:tx>
            <c:rich>
              <a:bodyPr rot="-5400000" vert="horz"/>
              <a:lstStyle/>
              <a:p>
                <a:pPr>
                  <a:defRPr sz="2100" b="0">
                    <a:latin typeface="Arial" pitchFamily="34" charset="0"/>
                    <a:cs typeface="Arial" pitchFamily="34" charset="0"/>
                  </a:defRPr>
                </a:pPr>
                <a:r>
                  <a:rPr lang="en-US" sz="2100" b="0">
                    <a:latin typeface="Arial" pitchFamily="34" charset="0"/>
                    <a:cs typeface="Arial" pitchFamily="34" charset="0"/>
                  </a:rPr>
                  <a:t>%</a:t>
                </a:r>
                <a:r>
                  <a:rPr lang="en-US" sz="2100" b="0" baseline="0">
                    <a:latin typeface="Arial" pitchFamily="34" charset="0"/>
                    <a:cs typeface="Arial" pitchFamily="34" charset="0"/>
                  </a:rPr>
                  <a:t> change from 12 mos. earlier</a:t>
                </a:r>
                <a:endParaRPr lang="en-US" sz="2100" b="0">
                  <a:latin typeface="Arial" pitchFamily="34" charset="0"/>
                  <a:cs typeface="Arial" pitchFamily="34" charset="0"/>
                </a:endParaRPr>
              </a:p>
            </c:rich>
          </c:tx>
          <c:layout>
            <c:manualLayout>
              <c:xMode val="edge"/>
              <c:yMode val="edge"/>
              <c:x val="0.0194444444444444"/>
              <c:y val="0.121825137289435"/>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14506808"/>
        <c:crosses val="autoZero"/>
        <c:crossBetween val="midCat"/>
        <c:majorUnit val="0.02"/>
        <c:minorUnit val="0.004"/>
      </c:valAx>
      <c:spPr>
        <a:solidFill>
          <a:schemeClr val="bg1"/>
        </a:solidFill>
        <a:ln>
          <a:solidFill>
            <a:schemeClr val="tx1"/>
          </a:solidFill>
        </a:ln>
      </c:spPr>
    </c:plotArea>
    <c:plotVisOnly val="1"/>
    <c:dispBlanksAs val="gap"/>
    <c:showDLblsOverMax val="0"/>
  </c:chart>
  <c:spPr>
    <a:noFill/>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4816929133858"/>
          <c:y val="0.0362718089990817"/>
          <c:w val="0.826115266841645"/>
          <c:h val="0.856290174471993"/>
        </c:manualLayout>
      </c:layout>
      <c:scatterChart>
        <c:scatterStyle val="lineMarker"/>
        <c:varyColors val="0"/>
        <c:ser>
          <c:idx val="0"/>
          <c:order val="0"/>
          <c:tx>
            <c:strRef>
              <c:f>Sheet1!$C$7</c:f>
              <c:strCache>
                <c:ptCount val="1"/>
                <c:pt idx="0">
                  <c:v>CPI</c:v>
                </c:pt>
              </c:strCache>
            </c:strRef>
          </c:tx>
          <c:spPr>
            <a:ln w="44450">
              <a:solidFill>
                <a:srgbClr val="FF6600"/>
              </a:solidFill>
            </a:ln>
          </c:spPr>
          <c:marker>
            <c:symbol val="none"/>
          </c:marker>
          <c:xVal>
            <c:numRef>
              <c:f>Sheet1!$B$8:$B$666</c:f>
              <c:numCache>
                <c:formatCode>0.00</c:formatCode>
                <c:ptCount val="659"/>
                <c:pt idx="0">
                  <c:v>1960.0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1961.0</c:v>
                </c:pt>
                <c:pt idx="13">
                  <c:v>1961.08333333333</c:v>
                </c:pt>
                <c:pt idx="14">
                  <c:v>1961.16666666667</c:v>
                </c:pt>
                <c:pt idx="15">
                  <c:v>1961.25</c:v>
                </c:pt>
                <c:pt idx="16">
                  <c:v>1961.33333333333</c:v>
                </c:pt>
                <c:pt idx="17">
                  <c:v>1961.41666666667</c:v>
                </c:pt>
                <c:pt idx="18">
                  <c:v>1961.5</c:v>
                </c:pt>
                <c:pt idx="19">
                  <c:v>1961.58333333333</c:v>
                </c:pt>
                <c:pt idx="20">
                  <c:v>1961.66666666667</c:v>
                </c:pt>
                <c:pt idx="21">
                  <c:v>1961.75</c:v>
                </c:pt>
                <c:pt idx="22">
                  <c:v>1961.83333333333</c:v>
                </c:pt>
                <c:pt idx="23">
                  <c:v>1961.91666666666</c:v>
                </c:pt>
                <c:pt idx="24">
                  <c:v>1962.0</c:v>
                </c:pt>
                <c:pt idx="25">
                  <c:v>1962.08333333333</c:v>
                </c:pt>
                <c:pt idx="26">
                  <c:v>1962.16666666666</c:v>
                </c:pt>
                <c:pt idx="27">
                  <c:v>1962.25</c:v>
                </c:pt>
                <c:pt idx="28">
                  <c:v>1962.33333333333</c:v>
                </c:pt>
                <c:pt idx="29">
                  <c:v>1962.41666666666</c:v>
                </c:pt>
                <c:pt idx="30">
                  <c:v>1962.5</c:v>
                </c:pt>
                <c:pt idx="31">
                  <c:v>1962.58333333333</c:v>
                </c:pt>
                <c:pt idx="32">
                  <c:v>1962.66666666666</c:v>
                </c:pt>
                <c:pt idx="33">
                  <c:v>1962.75</c:v>
                </c:pt>
                <c:pt idx="34">
                  <c:v>1962.83333333333</c:v>
                </c:pt>
                <c:pt idx="35">
                  <c:v>1962.91666666666</c:v>
                </c:pt>
                <c:pt idx="36">
                  <c:v>1963.0</c:v>
                </c:pt>
                <c:pt idx="37">
                  <c:v>1963.08333333333</c:v>
                </c:pt>
                <c:pt idx="38">
                  <c:v>1963.16666666666</c:v>
                </c:pt>
                <c:pt idx="39">
                  <c:v>1963.25</c:v>
                </c:pt>
                <c:pt idx="40">
                  <c:v>1963.33333333333</c:v>
                </c:pt>
                <c:pt idx="41">
                  <c:v>1963.41666666666</c:v>
                </c:pt>
                <c:pt idx="42">
                  <c:v>1963.5</c:v>
                </c:pt>
                <c:pt idx="43">
                  <c:v>1963.58333333333</c:v>
                </c:pt>
                <c:pt idx="44">
                  <c:v>1963.66666666666</c:v>
                </c:pt>
                <c:pt idx="45">
                  <c:v>1963.75</c:v>
                </c:pt>
                <c:pt idx="46">
                  <c:v>1963.83333333333</c:v>
                </c:pt>
                <c:pt idx="47">
                  <c:v>1963.91666666666</c:v>
                </c:pt>
                <c:pt idx="48">
                  <c:v>1964.0</c:v>
                </c:pt>
                <c:pt idx="49">
                  <c:v>1964.08333333333</c:v>
                </c:pt>
                <c:pt idx="50">
                  <c:v>1964.16666666666</c:v>
                </c:pt>
                <c:pt idx="51">
                  <c:v>1964.25</c:v>
                </c:pt>
                <c:pt idx="52">
                  <c:v>1964.33333333333</c:v>
                </c:pt>
                <c:pt idx="53">
                  <c:v>1964.41666666666</c:v>
                </c:pt>
                <c:pt idx="54">
                  <c:v>1964.5</c:v>
                </c:pt>
                <c:pt idx="55">
                  <c:v>1964.58333333333</c:v>
                </c:pt>
                <c:pt idx="56">
                  <c:v>1964.66666666666</c:v>
                </c:pt>
                <c:pt idx="57">
                  <c:v>1964.75</c:v>
                </c:pt>
                <c:pt idx="58">
                  <c:v>1964.83333333333</c:v>
                </c:pt>
                <c:pt idx="59">
                  <c:v>1964.91666666666</c:v>
                </c:pt>
                <c:pt idx="60">
                  <c:v>1965.0</c:v>
                </c:pt>
                <c:pt idx="61">
                  <c:v>1965.08333333333</c:v>
                </c:pt>
                <c:pt idx="62">
                  <c:v>1965.16666666666</c:v>
                </c:pt>
                <c:pt idx="63">
                  <c:v>1965.25</c:v>
                </c:pt>
                <c:pt idx="64">
                  <c:v>1965.33333333333</c:v>
                </c:pt>
                <c:pt idx="65">
                  <c:v>1965.41666666666</c:v>
                </c:pt>
                <c:pt idx="66">
                  <c:v>1965.49999999999</c:v>
                </c:pt>
                <c:pt idx="67">
                  <c:v>1965.58333333333</c:v>
                </c:pt>
                <c:pt idx="68">
                  <c:v>1965.66666666666</c:v>
                </c:pt>
                <c:pt idx="69">
                  <c:v>1965.74999999999</c:v>
                </c:pt>
                <c:pt idx="70">
                  <c:v>1965.83333333333</c:v>
                </c:pt>
                <c:pt idx="71">
                  <c:v>1965.91666666666</c:v>
                </c:pt>
                <c:pt idx="72">
                  <c:v>1965.99999999999</c:v>
                </c:pt>
                <c:pt idx="73">
                  <c:v>1966.08333333333</c:v>
                </c:pt>
                <c:pt idx="74">
                  <c:v>1966.16666666666</c:v>
                </c:pt>
                <c:pt idx="75">
                  <c:v>1966.24999999999</c:v>
                </c:pt>
                <c:pt idx="76">
                  <c:v>1966.33333333333</c:v>
                </c:pt>
                <c:pt idx="77">
                  <c:v>1966.41666666666</c:v>
                </c:pt>
                <c:pt idx="78">
                  <c:v>1966.49999999999</c:v>
                </c:pt>
                <c:pt idx="79">
                  <c:v>1966.58333333333</c:v>
                </c:pt>
                <c:pt idx="80">
                  <c:v>1966.66666666666</c:v>
                </c:pt>
                <c:pt idx="81">
                  <c:v>1966.74999999999</c:v>
                </c:pt>
                <c:pt idx="82">
                  <c:v>1966.83333333333</c:v>
                </c:pt>
                <c:pt idx="83">
                  <c:v>1966.91666666666</c:v>
                </c:pt>
                <c:pt idx="84">
                  <c:v>1966.99999999999</c:v>
                </c:pt>
                <c:pt idx="85">
                  <c:v>1967.08333333333</c:v>
                </c:pt>
                <c:pt idx="86">
                  <c:v>1967.16666666666</c:v>
                </c:pt>
                <c:pt idx="87">
                  <c:v>1967.24999999999</c:v>
                </c:pt>
                <c:pt idx="88">
                  <c:v>1967.33333333333</c:v>
                </c:pt>
                <c:pt idx="89">
                  <c:v>1967.41666666666</c:v>
                </c:pt>
                <c:pt idx="90">
                  <c:v>1967.49999999999</c:v>
                </c:pt>
                <c:pt idx="91">
                  <c:v>1967.58333333333</c:v>
                </c:pt>
                <c:pt idx="92">
                  <c:v>1967.66666666666</c:v>
                </c:pt>
                <c:pt idx="93">
                  <c:v>1967.74999999999</c:v>
                </c:pt>
                <c:pt idx="94">
                  <c:v>1967.83333333333</c:v>
                </c:pt>
                <c:pt idx="95">
                  <c:v>1967.91666666666</c:v>
                </c:pt>
                <c:pt idx="96">
                  <c:v>1967.99999999999</c:v>
                </c:pt>
                <c:pt idx="97">
                  <c:v>1968.08333333333</c:v>
                </c:pt>
                <c:pt idx="98">
                  <c:v>1968.16666666666</c:v>
                </c:pt>
                <c:pt idx="99">
                  <c:v>1968.24999999999</c:v>
                </c:pt>
                <c:pt idx="100">
                  <c:v>1968.33333333333</c:v>
                </c:pt>
                <c:pt idx="101">
                  <c:v>1968.41666666666</c:v>
                </c:pt>
                <c:pt idx="102">
                  <c:v>1968.49999999999</c:v>
                </c:pt>
                <c:pt idx="103">
                  <c:v>1968.58333333333</c:v>
                </c:pt>
                <c:pt idx="104">
                  <c:v>1968.66666666666</c:v>
                </c:pt>
                <c:pt idx="105">
                  <c:v>1968.74999999999</c:v>
                </c:pt>
                <c:pt idx="106">
                  <c:v>1968.83333333333</c:v>
                </c:pt>
                <c:pt idx="107">
                  <c:v>1968.91666666666</c:v>
                </c:pt>
                <c:pt idx="108">
                  <c:v>1968.99999999999</c:v>
                </c:pt>
                <c:pt idx="109">
                  <c:v>1969.08333333333</c:v>
                </c:pt>
                <c:pt idx="110">
                  <c:v>1969.16666666666</c:v>
                </c:pt>
                <c:pt idx="111">
                  <c:v>1969.24999999999</c:v>
                </c:pt>
                <c:pt idx="112">
                  <c:v>1969.33333333332</c:v>
                </c:pt>
                <c:pt idx="113">
                  <c:v>1969.41666666666</c:v>
                </c:pt>
                <c:pt idx="114">
                  <c:v>1969.49999999999</c:v>
                </c:pt>
                <c:pt idx="115">
                  <c:v>1969.58333333332</c:v>
                </c:pt>
                <c:pt idx="116">
                  <c:v>1969.66666666666</c:v>
                </c:pt>
                <c:pt idx="117">
                  <c:v>1969.74999999999</c:v>
                </c:pt>
                <c:pt idx="118">
                  <c:v>1969.83333333332</c:v>
                </c:pt>
                <c:pt idx="119">
                  <c:v>1969.91666666666</c:v>
                </c:pt>
                <c:pt idx="120">
                  <c:v>1969.99999999999</c:v>
                </c:pt>
                <c:pt idx="121">
                  <c:v>1970.08333333332</c:v>
                </c:pt>
                <c:pt idx="122">
                  <c:v>1970.16666666666</c:v>
                </c:pt>
                <c:pt idx="123">
                  <c:v>1970.24999999999</c:v>
                </c:pt>
                <c:pt idx="124">
                  <c:v>1970.33333333332</c:v>
                </c:pt>
                <c:pt idx="125">
                  <c:v>1970.41666666666</c:v>
                </c:pt>
                <c:pt idx="126">
                  <c:v>1970.49999999999</c:v>
                </c:pt>
                <c:pt idx="127">
                  <c:v>1970.58333333332</c:v>
                </c:pt>
                <c:pt idx="128">
                  <c:v>1970.66666666666</c:v>
                </c:pt>
                <c:pt idx="129">
                  <c:v>1970.74999999999</c:v>
                </c:pt>
                <c:pt idx="130">
                  <c:v>1970.83333333332</c:v>
                </c:pt>
                <c:pt idx="131">
                  <c:v>1970.91666666666</c:v>
                </c:pt>
                <c:pt idx="132">
                  <c:v>1970.99999999999</c:v>
                </c:pt>
                <c:pt idx="133">
                  <c:v>1971.08333333332</c:v>
                </c:pt>
                <c:pt idx="134">
                  <c:v>1971.16666666666</c:v>
                </c:pt>
                <c:pt idx="135">
                  <c:v>1971.24999999999</c:v>
                </c:pt>
                <c:pt idx="136">
                  <c:v>1971.33333333332</c:v>
                </c:pt>
                <c:pt idx="137">
                  <c:v>1971.41666666666</c:v>
                </c:pt>
                <c:pt idx="138">
                  <c:v>1971.49999999999</c:v>
                </c:pt>
                <c:pt idx="139">
                  <c:v>1971.58333333332</c:v>
                </c:pt>
                <c:pt idx="140">
                  <c:v>1971.66666666666</c:v>
                </c:pt>
                <c:pt idx="141">
                  <c:v>1971.74999999999</c:v>
                </c:pt>
                <c:pt idx="142">
                  <c:v>1971.83333333332</c:v>
                </c:pt>
                <c:pt idx="143">
                  <c:v>1971.91666666666</c:v>
                </c:pt>
                <c:pt idx="144">
                  <c:v>1971.99999999999</c:v>
                </c:pt>
                <c:pt idx="145">
                  <c:v>1972.08333333332</c:v>
                </c:pt>
                <c:pt idx="146">
                  <c:v>1972.16666666666</c:v>
                </c:pt>
                <c:pt idx="147">
                  <c:v>1972.24999999999</c:v>
                </c:pt>
                <c:pt idx="148">
                  <c:v>1972.33333333332</c:v>
                </c:pt>
                <c:pt idx="149">
                  <c:v>1972.41666666666</c:v>
                </c:pt>
                <c:pt idx="150">
                  <c:v>1972.49999999999</c:v>
                </c:pt>
                <c:pt idx="151">
                  <c:v>1972.58333333332</c:v>
                </c:pt>
                <c:pt idx="152">
                  <c:v>1972.66666666666</c:v>
                </c:pt>
                <c:pt idx="153">
                  <c:v>1972.74999999999</c:v>
                </c:pt>
                <c:pt idx="154">
                  <c:v>1972.83333333332</c:v>
                </c:pt>
                <c:pt idx="155">
                  <c:v>1972.91666666665</c:v>
                </c:pt>
                <c:pt idx="156">
                  <c:v>1972.99999999999</c:v>
                </c:pt>
                <c:pt idx="157">
                  <c:v>1973.08333333332</c:v>
                </c:pt>
                <c:pt idx="158">
                  <c:v>1973.16666666665</c:v>
                </c:pt>
                <c:pt idx="159">
                  <c:v>1973.24999999999</c:v>
                </c:pt>
                <c:pt idx="160">
                  <c:v>1973.33333333332</c:v>
                </c:pt>
                <c:pt idx="161">
                  <c:v>1973.41666666665</c:v>
                </c:pt>
                <c:pt idx="162">
                  <c:v>1973.49999999999</c:v>
                </c:pt>
                <c:pt idx="163">
                  <c:v>1973.58333333332</c:v>
                </c:pt>
                <c:pt idx="164">
                  <c:v>1973.66666666665</c:v>
                </c:pt>
                <c:pt idx="165">
                  <c:v>1973.74999999999</c:v>
                </c:pt>
                <c:pt idx="166">
                  <c:v>1973.83333333332</c:v>
                </c:pt>
                <c:pt idx="167">
                  <c:v>1973.91666666665</c:v>
                </c:pt>
                <c:pt idx="168">
                  <c:v>1973.99999999999</c:v>
                </c:pt>
                <c:pt idx="169">
                  <c:v>1974.08333333332</c:v>
                </c:pt>
                <c:pt idx="170">
                  <c:v>1974.16666666665</c:v>
                </c:pt>
                <c:pt idx="171">
                  <c:v>1974.24999999999</c:v>
                </c:pt>
                <c:pt idx="172">
                  <c:v>1974.33333333332</c:v>
                </c:pt>
                <c:pt idx="173">
                  <c:v>1974.41666666665</c:v>
                </c:pt>
                <c:pt idx="174">
                  <c:v>1974.49999999999</c:v>
                </c:pt>
                <c:pt idx="175">
                  <c:v>1974.58333333332</c:v>
                </c:pt>
                <c:pt idx="176">
                  <c:v>1974.66666666665</c:v>
                </c:pt>
                <c:pt idx="177">
                  <c:v>1974.74999999999</c:v>
                </c:pt>
                <c:pt idx="178">
                  <c:v>1974.83333333332</c:v>
                </c:pt>
                <c:pt idx="179">
                  <c:v>1974.91666666665</c:v>
                </c:pt>
                <c:pt idx="180">
                  <c:v>1974.99999999999</c:v>
                </c:pt>
                <c:pt idx="181">
                  <c:v>1975.08333333332</c:v>
                </c:pt>
                <c:pt idx="182">
                  <c:v>1975.16666666665</c:v>
                </c:pt>
                <c:pt idx="183">
                  <c:v>1975.24999999999</c:v>
                </c:pt>
                <c:pt idx="184">
                  <c:v>1975.33333333332</c:v>
                </c:pt>
                <c:pt idx="185">
                  <c:v>1975.41666666665</c:v>
                </c:pt>
                <c:pt idx="186">
                  <c:v>1975.49999999999</c:v>
                </c:pt>
                <c:pt idx="187">
                  <c:v>1975.58333333332</c:v>
                </c:pt>
                <c:pt idx="188">
                  <c:v>1975.66666666665</c:v>
                </c:pt>
                <c:pt idx="189">
                  <c:v>1975.74999999999</c:v>
                </c:pt>
                <c:pt idx="190">
                  <c:v>1975.83333333332</c:v>
                </c:pt>
                <c:pt idx="191">
                  <c:v>1975.91666666665</c:v>
                </c:pt>
                <c:pt idx="192">
                  <c:v>1975.99999999999</c:v>
                </c:pt>
                <c:pt idx="193">
                  <c:v>1976.08333333332</c:v>
                </c:pt>
                <c:pt idx="194">
                  <c:v>1976.16666666665</c:v>
                </c:pt>
                <c:pt idx="195">
                  <c:v>1976.24999999999</c:v>
                </c:pt>
                <c:pt idx="196">
                  <c:v>1976.33333333332</c:v>
                </c:pt>
                <c:pt idx="197">
                  <c:v>1976.41666666665</c:v>
                </c:pt>
                <c:pt idx="198">
                  <c:v>1976.49999999998</c:v>
                </c:pt>
                <c:pt idx="199">
                  <c:v>1976.58333333332</c:v>
                </c:pt>
                <c:pt idx="200">
                  <c:v>1976.66666666665</c:v>
                </c:pt>
                <c:pt idx="201">
                  <c:v>1976.74999999998</c:v>
                </c:pt>
                <c:pt idx="202">
                  <c:v>1976.83333333332</c:v>
                </c:pt>
                <c:pt idx="203">
                  <c:v>1976.91666666665</c:v>
                </c:pt>
                <c:pt idx="204">
                  <c:v>1976.99999999998</c:v>
                </c:pt>
                <c:pt idx="205">
                  <c:v>1977.08333333332</c:v>
                </c:pt>
                <c:pt idx="206">
                  <c:v>1977.16666666665</c:v>
                </c:pt>
                <c:pt idx="207">
                  <c:v>1977.24999999998</c:v>
                </c:pt>
                <c:pt idx="208">
                  <c:v>1977.33333333332</c:v>
                </c:pt>
                <c:pt idx="209">
                  <c:v>1977.41666666665</c:v>
                </c:pt>
                <c:pt idx="210">
                  <c:v>1977.49999999998</c:v>
                </c:pt>
                <c:pt idx="211">
                  <c:v>1977.58333333332</c:v>
                </c:pt>
                <c:pt idx="212">
                  <c:v>1977.66666666665</c:v>
                </c:pt>
                <c:pt idx="213">
                  <c:v>1977.74999999998</c:v>
                </c:pt>
                <c:pt idx="214">
                  <c:v>1977.83333333332</c:v>
                </c:pt>
                <c:pt idx="215">
                  <c:v>1977.91666666665</c:v>
                </c:pt>
                <c:pt idx="216">
                  <c:v>1977.99999999998</c:v>
                </c:pt>
                <c:pt idx="217">
                  <c:v>1978.08333333332</c:v>
                </c:pt>
                <c:pt idx="218">
                  <c:v>1978.16666666665</c:v>
                </c:pt>
                <c:pt idx="219">
                  <c:v>1978.24999999998</c:v>
                </c:pt>
                <c:pt idx="220">
                  <c:v>1978.33333333332</c:v>
                </c:pt>
                <c:pt idx="221">
                  <c:v>1978.41666666665</c:v>
                </c:pt>
                <c:pt idx="222">
                  <c:v>1978.49999999998</c:v>
                </c:pt>
                <c:pt idx="223">
                  <c:v>1978.58333333332</c:v>
                </c:pt>
                <c:pt idx="224">
                  <c:v>1978.66666666665</c:v>
                </c:pt>
                <c:pt idx="225">
                  <c:v>1978.74999999998</c:v>
                </c:pt>
                <c:pt idx="226">
                  <c:v>1978.83333333332</c:v>
                </c:pt>
                <c:pt idx="227">
                  <c:v>1978.91666666665</c:v>
                </c:pt>
                <c:pt idx="228">
                  <c:v>1978.99999999998</c:v>
                </c:pt>
                <c:pt idx="229">
                  <c:v>1979.08333333332</c:v>
                </c:pt>
                <c:pt idx="230">
                  <c:v>1979.16666666665</c:v>
                </c:pt>
                <c:pt idx="231">
                  <c:v>1979.24999999998</c:v>
                </c:pt>
                <c:pt idx="232">
                  <c:v>1979.33333333332</c:v>
                </c:pt>
                <c:pt idx="233">
                  <c:v>1979.41666666665</c:v>
                </c:pt>
                <c:pt idx="234">
                  <c:v>1979.49999999998</c:v>
                </c:pt>
                <c:pt idx="235">
                  <c:v>1979.58333333332</c:v>
                </c:pt>
                <c:pt idx="236">
                  <c:v>1979.66666666665</c:v>
                </c:pt>
                <c:pt idx="237">
                  <c:v>1979.74999999998</c:v>
                </c:pt>
                <c:pt idx="238">
                  <c:v>1979.83333333332</c:v>
                </c:pt>
                <c:pt idx="239">
                  <c:v>1979.91666666665</c:v>
                </c:pt>
                <c:pt idx="240">
                  <c:v>1979.99999999998</c:v>
                </c:pt>
                <c:pt idx="241">
                  <c:v>1980.08333333332</c:v>
                </c:pt>
                <c:pt idx="242">
                  <c:v>1980.16666666665</c:v>
                </c:pt>
                <c:pt idx="243">
                  <c:v>1980.24999999998</c:v>
                </c:pt>
                <c:pt idx="244">
                  <c:v>1980.33333333331</c:v>
                </c:pt>
                <c:pt idx="245">
                  <c:v>1980.41666666665</c:v>
                </c:pt>
                <c:pt idx="246">
                  <c:v>1980.49999999998</c:v>
                </c:pt>
                <c:pt idx="247">
                  <c:v>1980.58333333331</c:v>
                </c:pt>
                <c:pt idx="248">
                  <c:v>1980.66666666665</c:v>
                </c:pt>
                <c:pt idx="249">
                  <c:v>1980.74999999998</c:v>
                </c:pt>
                <c:pt idx="250">
                  <c:v>1980.83333333331</c:v>
                </c:pt>
                <c:pt idx="251">
                  <c:v>1980.91666666665</c:v>
                </c:pt>
                <c:pt idx="252">
                  <c:v>1980.99999999998</c:v>
                </c:pt>
                <c:pt idx="253">
                  <c:v>1981.08333333331</c:v>
                </c:pt>
                <c:pt idx="254">
                  <c:v>1981.16666666665</c:v>
                </c:pt>
                <c:pt idx="255">
                  <c:v>1981.24999999998</c:v>
                </c:pt>
                <c:pt idx="256">
                  <c:v>1981.33333333331</c:v>
                </c:pt>
                <c:pt idx="257">
                  <c:v>1981.41666666665</c:v>
                </c:pt>
                <c:pt idx="258">
                  <c:v>1981.49999999998</c:v>
                </c:pt>
                <c:pt idx="259">
                  <c:v>1981.58333333331</c:v>
                </c:pt>
                <c:pt idx="260">
                  <c:v>1981.66666666665</c:v>
                </c:pt>
                <c:pt idx="261">
                  <c:v>1981.74999999998</c:v>
                </c:pt>
                <c:pt idx="262">
                  <c:v>1981.83333333331</c:v>
                </c:pt>
                <c:pt idx="263">
                  <c:v>1981.91666666665</c:v>
                </c:pt>
                <c:pt idx="264">
                  <c:v>1981.99999999998</c:v>
                </c:pt>
                <c:pt idx="265">
                  <c:v>1982.08333333331</c:v>
                </c:pt>
                <c:pt idx="266">
                  <c:v>1982.16666666665</c:v>
                </c:pt>
                <c:pt idx="267">
                  <c:v>1982.24999999998</c:v>
                </c:pt>
                <c:pt idx="268">
                  <c:v>1982.33333333331</c:v>
                </c:pt>
                <c:pt idx="269">
                  <c:v>1982.41666666665</c:v>
                </c:pt>
                <c:pt idx="270">
                  <c:v>1982.49999999998</c:v>
                </c:pt>
                <c:pt idx="271">
                  <c:v>1982.58333333331</c:v>
                </c:pt>
                <c:pt idx="272">
                  <c:v>1982.66666666665</c:v>
                </c:pt>
                <c:pt idx="273">
                  <c:v>1982.74999999998</c:v>
                </c:pt>
                <c:pt idx="274">
                  <c:v>1982.83333333331</c:v>
                </c:pt>
                <c:pt idx="275">
                  <c:v>1982.91666666665</c:v>
                </c:pt>
                <c:pt idx="276">
                  <c:v>1982.99999999998</c:v>
                </c:pt>
                <c:pt idx="277">
                  <c:v>1983.08333333331</c:v>
                </c:pt>
                <c:pt idx="278">
                  <c:v>1983.16666666665</c:v>
                </c:pt>
                <c:pt idx="279">
                  <c:v>1983.24999999998</c:v>
                </c:pt>
                <c:pt idx="280">
                  <c:v>1983.33333333331</c:v>
                </c:pt>
                <c:pt idx="281">
                  <c:v>1983.41666666665</c:v>
                </c:pt>
                <c:pt idx="282">
                  <c:v>1983.49999999998</c:v>
                </c:pt>
                <c:pt idx="283">
                  <c:v>1983.58333333331</c:v>
                </c:pt>
                <c:pt idx="284">
                  <c:v>1983.66666666665</c:v>
                </c:pt>
                <c:pt idx="285">
                  <c:v>1983.74999999998</c:v>
                </c:pt>
                <c:pt idx="286">
                  <c:v>1983.83333333331</c:v>
                </c:pt>
                <c:pt idx="287">
                  <c:v>1983.91666666664</c:v>
                </c:pt>
                <c:pt idx="288">
                  <c:v>1983.99999999998</c:v>
                </c:pt>
                <c:pt idx="289">
                  <c:v>1984.08333333331</c:v>
                </c:pt>
                <c:pt idx="290">
                  <c:v>1984.16666666664</c:v>
                </c:pt>
                <c:pt idx="291">
                  <c:v>1984.24999999998</c:v>
                </c:pt>
                <c:pt idx="292">
                  <c:v>1984.33333333331</c:v>
                </c:pt>
                <c:pt idx="293">
                  <c:v>1984.41666666664</c:v>
                </c:pt>
                <c:pt idx="294">
                  <c:v>1984.49999999998</c:v>
                </c:pt>
                <c:pt idx="295">
                  <c:v>1984.58333333331</c:v>
                </c:pt>
                <c:pt idx="296">
                  <c:v>1984.66666666664</c:v>
                </c:pt>
                <c:pt idx="297">
                  <c:v>1984.74999999998</c:v>
                </c:pt>
                <c:pt idx="298">
                  <c:v>1984.83333333331</c:v>
                </c:pt>
                <c:pt idx="299">
                  <c:v>1984.91666666664</c:v>
                </c:pt>
                <c:pt idx="300">
                  <c:v>1984.99999999998</c:v>
                </c:pt>
                <c:pt idx="301">
                  <c:v>1985.08333333331</c:v>
                </c:pt>
                <c:pt idx="302">
                  <c:v>1985.16666666664</c:v>
                </c:pt>
                <c:pt idx="303">
                  <c:v>1985.24999999998</c:v>
                </c:pt>
                <c:pt idx="304">
                  <c:v>1985.33333333331</c:v>
                </c:pt>
                <c:pt idx="305">
                  <c:v>1985.41666666664</c:v>
                </c:pt>
                <c:pt idx="306">
                  <c:v>1985.49999999998</c:v>
                </c:pt>
                <c:pt idx="307">
                  <c:v>1985.58333333331</c:v>
                </c:pt>
                <c:pt idx="308">
                  <c:v>1985.66666666664</c:v>
                </c:pt>
                <c:pt idx="309">
                  <c:v>1985.74999999998</c:v>
                </c:pt>
                <c:pt idx="310">
                  <c:v>1985.83333333331</c:v>
                </c:pt>
                <c:pt idx="311">
                  <c:v>1985.91666666664</c:v>
                </c:pt>
                <c:pt idx="312">
                  <c:v>1985.99999999998</c:v>
                </c:pt>
                <c:pt idx="313">
                  <c:v>1986.08333333331</c:v>
                </c:pt>
                <c:pt idx="314">
                  <c:v>1986.16666666664</c:v>
                </c:pt>
                <c:pt idx="315">
                  <c:v>1986.24999999998</c:v>
                </c:pt>
                <c:pt idx="316">
                  <c:v>1986.33333333331</c:v>
                </c:pt>
                <c:pt idx="317">
                  <c:v>1986.41666666664</c:v>
                </c:pt>
                <c:pt idx="318">
                  <c:v>1986.49999999998</c:v>
                </c:pt>
                <c:pt idx="319">
                  <c:v>1986.58333333331</c:v>
                </c:pt>
                <c:pt idx="320">
                  <c:v>1986.66666666664</c:v>
                </c:pt>
                <c:pt idx="321">
                  <c:v>1986.74999999998</c:v>
                </c:pt>
                <c:pt idx="322">
                  <c:v>1986.83333333331</c:v>
                </c:pt>
                <c:pt idx="323">
                  <c:v>1986.91666666664</c:v>
                </c:pt>
                <c:pt idx="324">
                  <c:v>1986.99999999998</c:v>
                </c:pt>
                <c:pt idx="325">
                  <c:v>1987.08333333331</c:v>
                </c:pt>
                <c:pt idx="326">
                  <c:v>1987.16666666664</c:v>
                </c:pt>
                <c:pt idx="327">
                  <c:v>1987.24999999998</c:v>
                </c:pt>
                <c:pt idx="328">
                  <c:v>1987.33333333331</c:v>
                </c:pt>
                <c:pt idx="329">
                  <c:v>1987.41666666664</c:v>
                </c:pt>
                <c:pt idx="330">
                  <c:v>1987.49999999997</c:v>
                </c:pt>
                <c:pt idx="331">
                  <c:v>1987.58333333331</c:v>
                </c:pt>
                <c:pt idx="332">
                  <c:v>1987.66666666664</c:v>
                </c:pt>
                <c:pt idx="333">
                  <c:v>1987.74999999997</c:v>
                </c:pt>
                <c:pt idx="334">
                  <c:v>1987.83333333331</c:v>
                </c:pt>
                <c:pt idx="335">
                  <c:v>1987.91666666664</c:v>
                </c:pt>
                <c:pt idx="336">
                  <c:v>1987.99999999997</c:v>
                </c:pt>
                <c:pt idx="337">
                  <c:v>1988.08333333331</c:v>
                </c:pt>
                <c:pt idx="338">
                  <c:v>1988.16666666664</c:v>
                </c:pt>
                <c:pt idx="339">
                  <c:v>1988.24999999997</c:v>
                </c:pt>
                <c:pt idx="340">
                  <c:v>1988.33333333331</c:v>
                </c:pt>
                <c:pt idx="341">
                  <c:v>1988.41666666664</c:v>
                </c:pt>
                <c:pt idx="342">
                  <c:v>1988.49999999997</c:v>
                </c:pt>
                <c:pt idx="343">
                  <c:v>1988.58333333331</c:v>
                </c:pt>
                <c:pt idx="344">
                  <c:v>1988.66666666664</c:v>
                </c:pt>
                <c:pt idx="345">
                  <c:v>1988.74999999997</c:v>
                </c:pt>
                <c:pt idx="346">
                  <c:v>1988.83333333331</c:v>
                </c:pt>
                <c:pt idx="347">
                  <c:v>1988.91666666664</c:v>
                </c:pt>
                <c:pt idx="348">
                  <c:v>1988.99999999997</c:v>
                </c:pt>
                <c:pt idx="349">
                  <c:v>1989.08333333331</c:v>
                </c:pt>
                <c:pt idx="350">
                  <c:v>1989.16666666664</c:v>
                </c:pt>
                <c:pt idx="351">
                  <c:v>1989.24999999997</c:v>
                </c:pt>
                <c:pt idx="352">
                  <c:v>1989.33333333331</c:v>
                </c:pt>
                <c:pt idx="353">
                  <c:v>1989.41666666664</c:v>
                </c:pt>
                <c:pt idx="354">
                  <c:v>1989.49999999997</c:v>
                </c:pt>
                <c:pt idx="355">
                  <c:v>1989.58333333331</c:v>
                </c:pt>
                <c:pt idx="356">
                  <c:v>1989.66666666664</c:v>
                </c:pt>
                <c:pt idx="357">
                  <c:v>1989.74999999997</c:v>
                </c:pt>
                <c:pt idx="358">
                  <c:v>1989.83333333331</c:v>
                </c:pt>
                <c:pt idx="359">
                  <c:v>1989.91666666664</c:v>
                </c:pt>
                <c:pt idx="360">
                  <c:v>1989.99999999997</c:v>
                </c:pt>
                <c:pt idx="361">
                  <c:v>1990.08333333331</c:v>
                </c:pt>
                <c:pt idx="362">
                  <c:v>1990.16666666664</c:v>
                </c:pt>
                <c:pt idx="363">
                  <c:v>1990.24999999997</c:v>
                </c:pt>
                <c:pt idx="364">
                  <c:v>1990.33333333331</c:v>
                </c:pt>
                <c:pt idx="365">
                  <c:v>1990.41666666664</c:v>
                </c:pt>
                <c:pt idx="366">
                  <c:v>1990.49999999997</c:v>
                </c:pt>
                <c:pt idx="367">
                  <c:v>1990.58333333331</c:v>
                </c:pt>
                <c:pt idx="368">
                  <c:v>1990.66666666664</c:v>
                </c:pt>
                <c:pt idx="369">
                  <c:v>1990.74999999997</c:v>
                </c:pt>
                <c:pt idx="370">
                  <c:v>1990.83333333331</c:v>
                </c:pt>
                <c:pt idx="371">
                  <c:v>1990.91666666664</c:v>
                </c:pt>
                <c:pt idx="372">
                  <c:v>1990.99999999997</c:v>
                </c:pt>
                <c:pt idx="373">
                  <c:v>1991.08333333331</c:v>
                </c:pt>
                <c:pt idx="374">
                  <c:v>1991.16666666664</c:v>
                </c:pt>
                <c:pt idx="375">
                  <c:v>1991.24999999997</c:v>
                </c:pt>
                <c:pt idx="376">
                  <c:v>1991.3333333333</c:v>
                </c:pt>
                <c:pt idx="377">
                  <c:v>1991.41666666664</c:v>
                </c:pt>
                <c:pt idx="378">
                  <c:v>1991.49999999997</c:v>
                </c:pt>
                <c:pt idx="379">
                  <c:v>1991.5833333333</c:v>
                </c:pt>
                <c:pt idx="380">
                  <c:v>1991.66666666664</c:v>
                </c:pt>
                <c:pt idx="381">
                  <c:v>1991.74999999997</c:v>
                </c:pt>
                <c:pt idx="382">
                  <c:v>1991.8333333333</c:v>
                </c:pt>
                <c:pt idx="383">
                  <c:v>1991.91666666664</c:v>
                </c:pt>
                <c:pt idx="384">
                  <c:v>1991.99999999997</c:v>
                </c:pt>
                <c:pt idx="385">
                  <c:v>1992.0833333333</c:v>
                </c:pt>
                <c:pt idx="386">
                  <c:v>1992.16666666664</c:v>
                </c:pt>
                <c:pt idx="387">
                  <c:v>1992.24999999997</c:v>
                </c:pt>
                <c:pt idx="388">
                  <c:v>1992.3333333333</c:v>
                </c:pt>
                <c:pt idx="389">
                  <c:v>1992.41666666664</c:v>
                </c:pt>
                <c:pt idx="390">
                  <c:v>1992.49999999997</c:v>
                </c:pt>
                <c:pt idx="391">
                  <c:v>1992.5833333333</c:v>
                </c:pt>
                <c:pt idx="392">
                  <c:v>1992.66666666664</c:v>
                </c:pt>
                <c:pt idx="393">
                  <c:v>1992.74999999997</c:v>
                </c:pt>
                <c:pt idx="394">
                  <c:v>1992.8333333333</c:v>
                </c:pt>
                <c:pt idx="395">
                  <c:v>1992.91666666664</c:v>
                </c:pt>
                <c:pt idx="396">
                  <c:v>1992.99999999997</c:v>
                </c:pt>
                <c:pt idx="397">
                  <c:v>1993.0833333333</c:v>
                </c:pt>
                <c:pt idx="398">
                  <c:v>1993.16666666664</c:v>
                </c:pt>
                <c:pt idx="399">
                  <c:v>1993.24999999997</c:v>
                </c:pt>
                <c:pt idx="400">
                  <c:v>1993.3333333333</c:v>
                </c:pt>
                <c:pt idx="401">
                  <c:v>1993.41666666664</c:v>
                </c:pt>
                <c:pt idx="402">
                  <c:v>1993.49999999997</c:v>
                </c:pt>
                <c:pt idx="403">
                  <c:v>1993.5833333333</c:v>
                </c:pt>
                <c:pt idx="404">
                  <c:v>1993.66666666664</c:v>
                </c:pt>
                <c:pt idx="405">
                  <c:v>1993.74999999997</c:v>
                </c:pt>
                <c:pt idx="406">
                  <c:v>1993.8333333333</c:v>
                </c:pt>
                <c:pt idx="407">
                  <c:v>1993.91666666664</c:v>
                </c:pt>
                <c:pt idx="408">
                  <c:v>1993.99999999997</c:v>
                </c:pt>
                <c:pt idx="409">
                  <c:v>1994.0833333333</c:v>
                </c:pt>
                <c:pt idx="410">
                  <c:v>1994.16666666664</c:v>
                </c:pt>
                <c:pt idx="411">
                  <c:v>1994.24999999997</c:v>
                </c:pt>
                <c:pt idx="412">
                  <c:v>1994.3333333333</c:v>
                </c:pt>
                <c:pt idx="413">
                  <c:v>1994.41666666664</c:v>
                </c:pt>
                <c:pt idx="414">
                  <c:v>1994.49999999997</c:v>
                </c:pt>
                <c:pt idx="415">
                  <c:v>1994.5833333333</c:v>
                </c:pt>
                <c:pt idx="416">
                  <c:v>1994.66666666664</c:v>
                </c:pt>
                <c:pt idx="417">
                  <c:v>1994.74999999997</c:v>
                </c:pt>
                <c:pt idx="418">
                  <c:v>1994.8333333333</c:v>
                </c:pt>
                <c:pt idx="419">
                  <c:v>1994.91666666663</c:v>
                </c:pt>
                <c:pt idx="420">
                  <c:v>1994.99999999997</c:v>
                </c:pt>
                <c:pt idx="421">
                  <c:v>1995.0833333333</c:v>
                </c:pt>
                <c:pt idx="422">
                  <c:v>1995.16666666663</c:v>
                </c:pt>
                <c:pt idx="423">
                  <c:v>1995.24999999997</c:v>
                </c:pt>
                <c:pt idx="424">
                  <c:v>1995.3333333333</c:v>
                </c:pt>
                <c:pt idx="425">
                  <c:v>1995.41666666663</c:v>
                </c:pt>
                <c:pt idx="426">
                  <c:v>1995.49999999997</c:v>
                </c:pt>
                <c:pt idx="427">
                  <c:v>1995.5833333333</c:v>
                </c:pt>
                <c:pt idx="428">
                  <c:v>1995.66666666663</c:v>
                </c:pt>
                <c:pt idx="429">
                  <c:v>1995.74999999997</c:v>
                </c:pt>
                <c:pt idx="430">
                  <c:v>1995.8333333333</c:v>
                </c:pt>
                <c:pt idx="431">
                  <c:v>1995.91666666663</c:v>
                </c:pt>
                <c:pt idx="432">
                  <c:v>1995.99999999997</c:v>
                </c:pt>
                <c:pt idx="433">
                  <c:v>1996.0833333333</c:v>
                </c:pt>
                <c:pt idx="434">
                  <c:v>1996.16666666663</c:v>
                </c:pt>
                <c:pt idx="435">
                  <c:v>1996.24999999997</c:v>
                </c:pt>
                <c:pt idx="436">
                  <c:v>1996.3333333333</c:v>
                </c:pt>
                <c:pt idx="437">
                  <c:v>1996.41666666663</c:v>
                </c:pt>
                <c:pt idx="438">
                  <c:v>1996.49999999997</c:v>
                </c:pt>
                <c:pt idx="439">
                  <c:v>1996.5833333333</c:v>
                </c:pt>
                <c:pt idx="440">
                  <c:v>1996.66666666663</c:v>
                </c:pt>
                <c:pt idx="441">
                  <c:v>1996.74999999997</c:v>
                </c:pt>
                <c:pt idx="442">
                  <c:v>1996.8333333333</c:v>
                </c:pt>
                <c:pt idx="443">
                  <c:v>1996.91666666663</c:v>
                </c:pt>
                <c:pt idx="444">
                  <c:v>1996.99999999997</c:v>
                </c:pt>
                <c:pt idx="445">
                  <c:v>1997.0833333333</c:v>
                </c:pt>
                <c:pt idx="446">
                  <c:v>1997.16666666663</c:v>
                </c:pt>
                <c:pt idx="447">
                  <c:v>1997.24999999997</c:v>
                </c:pt>
                <c:pt idx="448">
                  <c:v>1997.3333333333</c:v>
                </c:pt>
                <c:pt idx="449">
                  <c:v>1997.41666666663</c:v>
                </c:pt>
                <c:pt idx="450">
                  <c:v>1997.49999999997</c:v>
                </c:pt>
                <c:pt idx="451">
                  <c:v>1997.5833333333</c:v>
                </c:pt>
                <c:pt idx="452">
                  <c:v>1997.66666666663</c:v>
                </c:pt>
                <c:pt idx="453">
                  <c:v>1997.74999999997</c:v>
                </c:pt>
                <c:pt idx="454">
                  <c:v>1997.8333333333</c:v>
                </c:pt>
                <c:pt idx="455">
                  <c:v>1997.91666666663</c:v>
                </c:pt>
                <c:pt idx="456">
                  <c:v>1997.99999999997</c:v>
                </c:pt>
                <c:pt idx="457">
                  <c:v>1998.0833333333</c:v>
                </c:pt>
                <c:pt idx="458">
                  <c:v>1998.16666666663</c:v>
                </c:pt>
                <c:pt idx="459">
                  <c:v>1998.24999999997</c:v>
                </c:pt>
                <c:pt idx="460">
                  <c:v>1998.3333333333</c:v>
                </c:pt>
                <c:pt idx="461">
                  <c:v>1998.41666666663</c:v>
                </c:pt>
                <c:pt idx="462">
                  <c:v>1998.49999999996</c:v>
                </c:pt>
                <c:pt idx="463">
                  <c:v>1998.5833333333</c:v>
                </c:pt>
                <c:pt idx="464">
                  <c:v>1998.66666666663</c:v>
                </c:pt>
                <c:pt idx="465">
                  <c:v>1998.74999999996</c:v>
                </c:pt>
                <c:pt idx="466">
                  <c:v>1998.8333333333</c:v>
                </c:pt>
                <c:pt idx="467">
                  <c:v>1998.91666666663</c:v>
                </c:pt>
                <c:pt idx="468">
                  <c:v>1998.99999999996</c:v>
                </c:pt>
                <c:pt idx="469">
                  <c:v>1999.0833333333</c:v>
                </c:pt>
                <c:pt idx="470">
                  <c:v>1999.16666666663</c:v>
                </c:pt>
                <c:pt idx="471">
                  <c:v>1999.24999999996</c:v>
                </c:pt>
                <c:pt idx="472">
                  <c:v>1999.3333333333</c:v>
                </c:pt>
                <c:pt idx="473">
                  <c:v>1999.41666666663</c:v>
                </c:pt>
                <c:pt idx="474">
                  <c:v>1999.49999999996</c:v>
                </c:pt>
                <c:pt idx="475">
                  <c:v>1999.5833333333</c:v>
                </c:pt>
                <c:pt idx="476">
                  <c:v>1999.66666666663</c:v>
                </c:pt>
                <c:pt idx="477">
                  <c:v>1999.74999999996</c:v>
                </c:pt>
                <c:pt idx="478">
                  <c:v>1999.8333333333</c:v>
                </c:pt>
                <c:pt idx="479">
                  <c:v>1999.91666666663</c:v>
                </c:pt>
                <c:pt idx="480">
                  <c:v>1999.99999999996</c:v>
                </c:pt>
                <c:pt idx="481">
                  <c:v>2000.0833333333</c:v>
                </c:pt>
                <c:pt idx="482">
                  <c:v>2000.16666666663</c:v>
                </c:pt>
                <c:pt idx="483">
                  <c:v>2000.24999999996</c:v>
                </c:pt>
                <c:pt idx="484">
                  <c:v>2000.3333333333</c:v>
                </c:pt>
                <c:pt idx="485">
                  <c:v>2000.41666666663</c:v>
                </c:pt>
                <c:pt idx="486">
                  <c:v>2000.49999999996</c:v>
                </c:pt>
                <c:pt idx="487">
                  <c:v>2000.5833333333</c:v>
                </c:pt>
                <c:pt idx="488">
                  <c:v>2000.66666666663</c:v>
                </c:pt>
                <c:pt idx="489">
                  <c:v>2000.74999999996</c:v>
                </c:pt>
                <c:pt idx="490">
                  <c:v>2000.8333333333</c:v>
                </c:pt>
                <c:pt idx="491">
                  <c:v>2000.91666666663</c:v>
                </c:pt>
                <c:pt idx="492">
                  <c:v>2000.99999999996</c:v>
                </c:pt>
                <c:pt idx="493">
                  <c:v>2001.0833333333</c:v>
                </c:pt>
                <c:pt idx="494">
                  <c:v>2001.16666666663</c:v>
                </c:pt>
                <c:pt idx="495">
                  <c:v>2001.24999999996</c:v>
                </c:pt>
                <c:pt idx="496">
                  <c:v>2001.3333333333</c:v>
                </c:pt>
                <c:pt idx="497">
                  <c:v>2001.41666666663</c:v>
                </c:pt>
                <c:pt idx="498">
                  <c:v>2001.49999999996</c:v>
                </c:pt>
                <c:pt idx="499">
                  <c:v>2001.5833333333</c:v>
                </c:pt>
                <c:pt idx="500">
                  <c:v>2001.66666666663</c:v>
                </c:pt>
                <c:pt idx="501">
                  <c:v>2001.74999999996</c:v>
                </c:pt>
                <c:pt idx="502">
                  <c:v>2001.8333333333</c:v>
                </c:pt>
                <c:pt idx="503">
                  <c:v>2001.91666666663</c:v>
                </c:pt>
                <c:pt idx="504">
                  <c:v>2001.99999999996</c:v>
                </c:pt>
                <c:pt idx="505">
                  <c:v>2002.0833333333</c:v>
                </c:pt>
                <c:pt idx="506">
                  <c:v>2002.16666666663</c:v>
                </c:pt>
                <c:pt idx="507">
                  <c:v>2002.24999999996</c:v>
                </c:pt>
                <c:pt idx="508">
                  <c:v>2002.33333333329</c:v>
                </c:pt>
                <c:pt idx="509">
                  <c:v>2002.41666666663</c:v>
                </c:pt>
                <c:pt idx="510">
                  <c:v>2002.49999999996</c:v>
                </c:pt>
                <c:pt idx="511">
                  <c:v>2002.58333333329</c:v>
                </c:pt>
                <c:pt idx="512">
                  <c:v>2002.66666666663</c:v>
                </c:pt>
                <c:pt idx="513">
                  <c:v>2002.74999999996</c:v>
                </c:pt>
                <c:pt idx="514">
                  <c:v>2002.83333333329</c:v>
                </c:pt>
                <c:pt idx="515">
                  <c:v>2002.91666666663</c:v>
                </c:pt>
                <c:pt idx="516">
                  <c:v>2002.99999999996</c:v>
                </c:pt>
                <c:pt idx="517">
                  <c:v>2003.08333333329</c:v>
                </c:pt>
                <c:pt idx="518">
                  <c:v>2003.16666666663</c:v>
                </c:pt>
                <c:pt idx="519">
                  <c:v>2003.24999999996</c:v>
                </c:pt>
                <c:pt idx="520">
                  <c:v>2003.33333333329</c:v>
                </c:pt>
                <c:pt idx="521">
                  <c:v>2003.41666666663</c:v>
                </c:pt>
                <c:pt idx="522">
                  <c:v>2003.49999999996</c:v>
                </c:pt>
                <c:pt idx="523">
                  <c:v>2003.58333333329</c:v>
                </c:pt>
                <c:pt idx="524">
                  <c:v>2003.66666666663</c:v>
                </c:pt>
                <c:pt idx="525">
                  <c:v>2003.74999999996</c:v>
                </c:pt>
                <c:pt idx="526">
                  <c:v>2003.83333333329</c:v>
                </c:pt>
                <c:pt idx="527">
                  <c:v>2003.91666666663</c:v>
                </c:pt>
                <c:pt idx="528">
                  <c:v>2003.99999999996</c:v>
                </c:pt>
                <c:pt idx="529">
                  <c:v>2004.08333333329</c:v>
                </c:pt>
                <c:pt idx="530">
                  <c:v>2004.16666666663</c:v>
                </c:pt>
                <c:pt idx="531">
                  <c:v>2004.24999999996</c:v>
                </c:pt>
                <c:pt idx="532">
                  <c:v>2004.33333333329</c:v>
                </c:pt>
                <c:pt idx="533">
                  <c:v>2004.41666666663</c:v>
                </c:pt>
                <c:pt idx="534">
                  <c:v>2004.49999999996</c:v>
                </c:pt>
                <c:pt idx="535">
                  <c:v>2004.58333333329</c:v>
                </c:pt>
                <c:pt idx="536">
                  <c:v>2004.66666666663</c:v>
                </c:pt>
                <c:pt idx="537">
                  <c:v>2004.74999999996</c:v>
                </c:pt>
                <c:pt idx="538">
                  <c:v>2004.83333333329</c:v>
                </c:pt>
                <c:pt idx="539">
                  <c:v>2004.91666666663</c:v>
                </c:pt>
                <c:pt idx="540">
                  <c:v>2004.99999999996</c:v>
                </c:pt>
                <c:pt idx="541">
                  <c:v>2005.08333333329</c:v>
                </c:pt>
                <c:pt idx="542">
                  <c:v>2005.16666666663</c:v>
                </c:pt>
                <c:pt idx="543">
                  <c:v>2005.24999999996</c:v>
                </c:pt>
                <c:pt idx="544">
                  <c:v>2005.33333333329</c:v>
                </c:pt>
                <c:pt idx="545">
                  <c:v>2005.41666666663</c:v>
                </c:pt>
                <c:pt idx="546">
                  <c:v>2005.49999999996</c:v>
                </c:pt>
                <c:pt idx="547">
                  <c:v>2005.58333333329</c:v>
                </c:pt>
                <c:pt idx="548">
                  <c:v>2005.66666666663</c:v>
                </c:pt>
                <c:pt idx="549">
                  <c:v>2005.74999999996</c:v>
                </c:pt>
                <c:pt idx="550">
                  <c:v>2005.83333333329</c:v>
                </c:pt>
                <c:pt idx="551">
                  <c:v>2005.91666666662</c:v>
                </c:pt>
                <c:pt idx="552">
                  <c:v>2005.99999999996</c:v>
                </c:pt>
                <c:pt idx="553">
                  <c:v>2006.08333333329</c:v>
                </c:pt>
                <c:pt idx="554">
                  <c:v>2006.16666666662</c:v>
                </c:pt>
                <c:pt idx="555">
                  <c:v>2006.24999999996</c:v>
                </c:pt>
                <c:pt idx="556">
                  <c:v>2006.33333333329</c:v>
                </c:pt>
                <c:pt idx="557">
                  <c:v>2006.41666666662</c:v>
                </c:pt>
                <c:pt idx="558">
                  <c:v>2006.49999999996</c:v>
                </c:pt>
                <c:pt idx="559">
                  <c:v>2006.58333333329</c:v>
                </c:pt>
                <c:pt idx="560">
                  <c:v>2006.66666666662</c:v>
                </c:pt>
                <c:pt idx="561">
                  <c:v>2006.74999999996</c:v>
                </c:pt>
                <c:pt idx="562">
                  <c:v>2006.83333333329</c:v>
                </c:pt>
                <c:pt idx="563">
                  <c:v>2006.91666666662</c:v>
                </c:pt>
                <c:pt idx="564">
                  <c:v>2006.99999999996</c:v>
                </c:pt>
                <c:pt idx="565">
                  <c:v>2007.08333333329</c:v>
                </c:pt>
                <c:pt idx="566">
                  <c:v>2007.16666666662</c:v>
                </c:pt>
                <c:pt idx="567">
                  <c:v>2007.24999999996</c:v>
                </c:pt>
                <c:pt idx="568">
                  <c:v>2007.33333333329</c:v>
                </c:pt>
                <c:pt idx="569">
                  <c:v>2007.41666666662</c:v>
                </c:pt>
                <c:pt idx="570">
                  <c:v>2007.49999999996</c:v>
                </c:pt>
                <c:pt idx="571">
                  <c:v>2007.58333333329</c:v>
                </c:pt>
                <c:pt idx="572">
                  <c:v>2007.66666666662</c:v>
                </c:pt>
                <c:pt idx="573">
                  <c:v>2007.74999999996</c:v>
                </c:pt>
                <c:pt idx="574">
                  <c:v>2007.83333333329</c:v>
                </c:pt>
                <c:pt idx="575">
                  <c:v>2007.91666666662</c:v>
                </c:pt>
                <c:pt idx="576">
                  <c:v>2007.99999999996</c:v>
                </c:pt>
                <c:pt idx="577">
                  <c:v>2008.08333333329</c:v>
                </c:pt>
                <c:pt idx="578">
                  <c:v>2008.16666666662</c:v>
                </c:pt>
                <c:pt idx="579">
                  <c:v>2008.24999999996</c:v>
                </c:pt>
                <c:pt idx="580">
                  <c:v>2008.33333333329</c:v>
                </c:pt>
                <c:pt idx="581">
                  <c:v>2008.41666666662</c:v>
                </c:pt>
                <c:pt idx="582">
                  <c:v>2008.49999999996</c:v>
                </c:pt>
                <c:pt idx="583">
                  <c:v>2008.58333333329</c:v>
                </c:pt>
                <c:pt idx="584">
                  <c:v>2008.66666666662</c:v>
                </c:pt>
                <c:pt idx="585">
                  <c:v>2008.74999999996</c:v>
                </c:pt>
                <c:pt idx="586">
                  <c:v>2008.83333333329</c:v>
                </c:pt>
                <c:pt idx="587">
                  <c:v>2008.91666666662</c:v>
                </c:pt>
                <c:pt idx="588">
                  <c:v>2008.99999999996</c:v>
                </c:pt>
                <c:pt idx="589">
                  <c:v>2009.08333333329</c:v>
                </c:pt>
                <c:pt idx="590">
                  <c:v>2009.16666666662</c:v>
                </c:pt>
                <c:pt idx="591">
                  <c:v>2009.24999999996</c:v>
                </c:pt>
                <c:pt idx="592">
                  <c:v>2009.33333333329</c:v>
                </c:pt>
                <c:pt idx="593">
                  <c:v>2009.41666666662</c:v>
                </c:pt>
                <c:pt idx="594">
                  <c:v>2009.49999999995</c:v>
                </c:pt>
                <c:pt idx="595">
                  <c:v>2009.58333333329</c:v>
                </c:pt>
                <c:pt idx="596">
                  <c:v>2009.66666666662</c:v>
                </c:pt>
                <c:pt idx="597">
                  <c:v>2009.74999999995</c:v>
                </c:pt>
                <c:pt idx="598">
                  <c:v>2009.83333333329</c:v>
                </c:pt>
                <c:pt idx="599">
                  <c:v>2009.91666666662</c:v>
                </c:pt>
                <c:pt idx="600">
                  <c:v>2009.99999999995</c:v>
                </c:pt>
                <c:pt idx="601">
                  <c:v>2010.08333333329</c:v>
                </c:pt>
                <c:pt idx="602">
                  <c:v>2010.16666666662</c:v>
                </c:pt>
                <c:pt idx="603">
                  <c:v>2010.24999999995</c:v>
                </c:pt>
                <c:pt idx="604">
                  <c:v>2010.33333333329</c:v>
                </c:pt>
                <c:pt idx="605">
                  <c:v>2010.41666666662</c:v>
                </c:pt>
                <c:pt idx="606">
                  <c:v>2010.49999999995</c:v>
                </c:pt>
                <c:pt idx="607">
                  <c:v>2010.58333333329</c:v>
                </c:pt>
                <c:pt idx="608">
                  <c:v>2010.66666666662</c:v>
                </c:pt>
                <c:pt idx="609">
                  <c:v>2010.74999999995</c:v>
                </c:pt>
                <c:pt idx="610">
                  <c:v>2010.83333333329</c:v>
                </c:pt>
                <c:pt idx="611">
                  <c:v>2010.91666666662</c:v>
                </c:pt>
                <c:pt idx="612">
                  <c:v>2010.99999999995</c:v>
                </c:pt>
                <c:pt idx="613">
                  <c:v>2011.08333333329</c:v>
                </c:pt>
                <c:pt idx="614">
                  <c:v>2011.16666666662</c:v>
                </c:pt>
                <c:pt idx="615">
                  <c:v>2011.24999999995</c:v>
                </c:pt>
                <c:pt idx="616">
                  <c:v>2011.33333333329</c:v>
                </c:pt>
                <c:pt idx="617">
                  <c:v>2011.41666666662</c:v>
                </c:pt>
                <c:pt idx="618">
                  <c:v>2011.49999999995</c:v>
                </c:pt>
                <c:pt idx="619">
                  <c:v>2011.58333333329</c:v>
                </c:pt>
                <c:pt idx="620">
                  <c:v>2011.66666666662</c:v>
                </c:pt>
                <c:pt idx="621">
                  <c:v>2011.74999999995</c:v>
                </c:pt>
                <c:pt idx="622">
                  <c:v>2011.83333333329</c:v>
                </c:pt>
                <c:pt idx="623">
                  <c:v>2011.91666666662</c:v>
                </c:pt>
                <c:pt idx="624">
                  <c:v>2011.99999999995</c:v>
                </c:pt>
                <c:pt idx="625">
                  <c:v>2012.08333333329</c:v>
                </c:pt>
                <c:pt idx="626">
                  <c:v>2012.16666666662</c:v>
                </c:pt>
                <c:pt idx="627">
                  <c:v>2012.24999999995</c:v>
                </c:pt>
                <c:pt idx="628">
                  <c:v>2012.33333333329</c:v>
                </c:pt>
                <c:pt idx="629">
                  <c:v>2012.41666666662</c:v>
                </c:pt>
                <c:pt idx="630">
                  <c:v>2012.49999999995</c:v>
                </c:pt>
                <c:pt idx="631">
                  <c:v>2012.58333333329</c:v>
                </c:pt>
                <c:pt idx="632">
                  <c:v>2012.66666666662</c:v>
                </c:pt>
                <c:pt idx="633">
                  <c:v>2012.74999999995</c:v>
                </c:pt>
                <c:pt idx="634">
                  <c:v>2012.83333333329</c:v>
                </c:pt>
                <c:pt idx="635">
                  <c:v>2012.91666666662</c:v>
                </c:pt>
                <c:pt idx="636">
                  <c:v>2012.99999999995</c:v>
                </c:pt>
                <c:pt idx="637">
                  <c:v>2013.08333333329</c:v>
                </c:pt>
                <c:pt idx="638">
                  <c:v>2013.16666666662</c:v>
                </c:pt>
                <c:pt idx="639">
                  <c:v>2013.24999999995</c:v>
                </c:pt>
                <c:pt idx="640">
                  <c:v>2013.33333333328</c:v>
                </c:pt>
                <c:pt idx="641">
                  <c:v>2013.4166666666</c:v>
                </c:pt>
                <c:pt idx="642">
                  <c:v>2013.49999999993</c:v>
                </c:pt>
                <c:pt idx="643">
                  <c:v>2013.58333333326</c:v>
                </c:pt>
                <c:pt idx="644">
                  <c:v>2013.66666666659</c:v>
                </c:pt>
                <c:pt idx="645">
                  <c:v>2013.74999999992</c:v>
                </c:pt>
                <c:pt idx="646">
                  <c:v>2013.83333333325</c:v>
                </c:pt>
                <c:pt idx="647">
                  <c:v>2013.91666666658</c:v>
                </c:pt>
                <c:pt idx="648">
                  <c:v>2013.99999999991</c:v>
                </c:pt>
                <c:pt idx="649">
                  <c:v>2014.08333333324</c:v>
                </c:pt>
                <c:pt idx="650">
                  <c:v>2014.16666666657</c:v>
                </c:pt>
                <c:pt idx="651">
                  <c:v>2014.2499999999</c:v>
                </c:pt>
                <c:pt idx="652">
                  <c:v>2014.33333333323</c:v>
                </c:pt>
                <c:pt idx="653">
                  <c:v>2014.41666666656</c:v>
                </c:pt>
                <c:pt idx="654">
                  <c:v>2014.49999999989</c:v>
                </c:pt>
                <c:pt idx="655">
                  <c:v>2014.58333333322</c:v>
                </c:pt>
                <c:pt idx="656">
                  <c:v>2014.66666666655</c:v>
                </c:pt>
                <c:pt idx="657">
                  <c:v>2014.74999999988</c:v>
                </c:pt>
                <c:pt idx="658">
                  <c:v>2014.83333333321</c:v>
                </c:pt>
              </c:numCache>
            </c:numRef>
          </c:xVal>
          <c:yVal>
            <c:numRef>
              <c:f>Sheet1!$C$8:$C$666</c:f>
              <c:numCache>
                <c:formatCode>0.00%</c:formatCode>
                <c:ptCount val="659"/>
                <c:pt idx="0">
                  <c:v>0.0124095</c:v>
                </c:pt>
                <c:pt idx="1">
                  <c:v>0.0141379</c:v>
                </c:pt>
                <c:pt idx="2">
                  <c:v>0.0151881</c:v>
                </c:pt>
                <c:pt idx="3">
                  <c:v>0.0193237</c:v>
                </c:pt>
                <c:pt idx="4">
                  <c:v>0.0182507</c:v>
                </c:pt>
                <c:pt idx="5">
                  <c:v>0.0171762</c:v>
                </c:pt>
                <c:pt idx="6">
                  <c:v>0.0137221</c:v>
                </c:pt>
                <c:pt idx="7">
                  <c:v>0.0147361</c:v>
                </c:pt>
                <c:pt idx="8">
                  <c:v>0.0123077</c:v>
                </c:pt>
                <c:pt idx="9">
                  <c:v>0.0136286</c:v>
                </c:pt>
                <c:pt idx="10">
                  <c:v>0.0146508</c:v>
                </c:pt>
                <c:pt idx="11">
                  <c:v>0.0136008</c:v>
                </c:pt>
                <c:pt idx="12">
                  <c:v>0.0160027</c:v>
                </c:pt>
                <c:pt idx="13">
                  <c:v>0.0146209</c:v>
                </c:pt>
                <c:pt idx="14">
                  <c:v>0.0146209</c:v>
                </c:pt>
                <c:pt idx="15">
                  <c:v>0.0091401</c:v>
                </c:pt>
                <c:pt idx="16">
                  <c:v>0.0091309</c:v>
                </c:pt>
                <c:pt idx="17">
                  <c:v>0.0077676</c:v>
                </c:pt>
                <c:pt idx="18">
                  <c:v>0.0125212</c:v>
                </c:pt>
                <c:pt idx="19">
                  <c:v>0.0111449</c:v>
                </c:pt>
                <c:pt idx="20">
                  <c:v>0.0124958</c:v>
                </c:pt>
                <c:pt idx="21">
                  <c:v>0.0077311</c:v>
                </c:pt>
                <c:pt idx="22">
                  <c:v>0.0067159</c:v>
                </c:pt>
                <c:pt idx="23">
                  <c:v>0.0067092</c:v>
                </c:pt>
                <c:pt idx="24">
                  <c:v>0.0067024</c:v>
                </c:pt>
                <c:pt idx="25">
                  <c:v>0.0090483</c:v>
                </c:pt>
                <c:pt idx="26">
                  <c:v>0.011059</c:v>
                </c:pt>
                <c:pt idx="27">
                  <c:v>0.0134183</c:v>
                </c:pt>
                <c:pt idx="28">
                  <c:v>0.0134048</c:v>
                </c:pt>
                <c:pt idx="29">
                  <c:v>0.0123995</c:v>
                </c:pt>
                <c:pt idx="30">
                  <c:v>0.0100267</c:v>
                </c:pt>
                <c:pt idx="31">
                  <c:v>0.011356</c:v>
                </c:pt>
                <c:pt idx="32">
                  <c:v>0.0146765</c:v>
                </c:pt>
                <c:pt idx="33">
                  <c:v>0.0133422</c:v>
                </c:pt>
                <c:pt idx="34">
                  <c:v>0.0133422</c:v>
                </c:pt>
                <c:pt idx="35">
                  <c:v>0.0123292</c:v>
                </c:pt>
                <c:pt idx="36">
                  <c:v>0.0133156</c:v>
                </c:pt>
                <c:pt idx="37">
                  <c:v>0.0122883</c:v>
                </c:pt>
                <c:pt idx="38">
                  <c:v>0.0112695</c:v>
                </c:pt>
                <c:pt idx="39">
                  <c:v>0.0089374</c:v>
                </c:pt>
                <c:pt idx="40">
                  <c:v>0.0089286</c:v>
                </c:pt>
                <c:pt idx="41">
                  <c:v>0.0132406</c:v>
                </c:pt>
                <c:pt idx="42">
                  <c:v>0.0155526</c:v>
                </c:pt>
                <c:pt idx="43">
                  <c:v>0.0155218</c:v>
                </c:pt>
                <c:pt idx="44">
                  <c:v>0.0098619</c:v>
                </c:pt>
                <c:pt idx="45">
                  <c:v>0.0121791</c:v>
                </c:pt>
                <c:pt idx="46">
                  <c:v>0.0131666</c:v>
                </c:pt>
                <c:pt idx="47">
                  <c:v>0.0164582</c:v>
                </c:pt>
                <c:pt idx="48">
                  <c:v>0.0164258</c:v>
                </c:pt>
                <c:pt idx="49">
                  <c:v>0.0141076</c:v>
                </c:pt>
                <c:pt idx="50">
                  <c:v>0.0140937</c:v>
                </c:pt>
                <c:pt idx="51">
                  <c:v>0.0154199</c:v>
                </c:pt>
                <c:pt idx="52">
                  <c:v>0.0154048</c:v>
                </c:pt>
                <c:pt idx="53">
                  <c:v>0.0130676</c:v>
                </c:pt>
                <c:pt idx="54">
                  <c:v>0.0107527</c:v>
                </c:pt>
                <c:pt idx="55">
                  <c:v>0.0097561</c:v>
                </c:pt>
                <c:pt idx="56">
                  <c:v>0.0117188</c:v>
                </c:pt>
                <c:pt idx="57">
                  <c:v>0.0120325</c:v>
                </c:pt>
                <c:pt idx="58">
                  <c:v>0.0139701</c:v>
                </c:pt>
                <c:pt idx="59">
                  <c:v>0.0119819</c:v>
                </c:pt>
                <c:pt idx="60">
                  <c:v>0.010989</c:v>
                </c:pt>
                <c:pt idx="61">
                  <c:v>0.0119702</c:v>
                </c:pt>
                <c:pt idx="62">
                  <c:v>0.0119586</c:v>
                </c:pt>
                <c:pt idx="63">
                  <c:v>0.0138934</c:v>
                </c:pt>
                <c:pt idx="64">
                  <c:v>0.0161394</c:v>
                </c:pt>
                <c:pt idx="65">
                  <c:v>0.0193486</c:v>
                </c:pt>
                <c:pt idx="66">
                  <c:v>0.0180529</c:v>
                </c:pt>
                <c:pt idx="67">
                  <c:v>0.0161031</c:v>
                </c:pt>
                <c:pt idx="68">
                  <c:v>0.0173745</c:v>
                </c:pt>
                <c:pt idx="69">
                  <c:v>0.0170308</c:v>
                </c:pt>
                <c:pt idx="70">
                  <c:v>0.0173021</c:v>
                </c:pt>
                <c:pt idx="71">
                  <c:v>0.0192</c:v>
                </c:pt>
                <c:pt idx="72">
                  <c:v>0.0191816</c:v>
                </c:pt>
                <c:pt idx="73">
                  <c:v>0.0255754</c:v>
                </c:pt>
                <c:pt idx="74">
                  <c:v>0.0277866</c:v>
                </c:pt>
                <c:pt idx="75">
                  <c:v>0.0286807</c:v>
                </c:pt>
                <c:pt idx="76">
                  <c:v>0.0276366</c:v>
                </c:pt>
                <c:pt idx="77">
                  <c:v>0.0243594</c:v>
                </c:pt>
                <c:pt idx="78">
                  <c:v>0.0275491</c:v>
                </c:pt>
                <c:pt idx="79">
                  <c:v>0.0348653</c:v>
                </c:pt>
                <c:pt idx="80">
                  <c:v>0.0357369</c:v>
                </c:pt>
                <c:pt idx="81">
                  <c:v>0.0379147</c:v>
                </c:pt>
                <c:pt idx="82">
                  <c:v>0.0355906</c:v>
                </c:pt>
                <c:pt idx="83">
                  <c:v>0.033595</c:v>
                </c:pt>
                <c:pt idx="84">
                  <c:v>0.031995</c:v>
                </c:pt>
                <c:pt idx="85">
                  <c:v>0.0286783</c:v>
                </c:pt>
                <c:pt idx="86">
                  <c:v>0.0254817</c:v>
                </c:pt>
                <c:pt idx="87">
                  <c:v>0.0254027</c:v>
                </c:pt>
                <c:pt idx="88">
                  <c:v>0.0231839</c:v>
                </c:pt>
                <c:pt idx="89">
                  <c:v>0.0284126</c:v>
                </c:pt>
                <c:pt idx="90">
                  <c:v>0.0292758</c:v>
                </c:pt>
                <c:pt idx="91">
                  <c:v>0.0260337</c:v>
                </c:pt>
                <c:pt idx="92">
                  <c:v>0.0259542</c:v>
                </c:pt>
                <c:pt idx="93">
                  <c:v>0.0258752</c:v>
                </c:pt>
                <c:pt idx="94">
                  <c:v>0.0310219</c:v>
                </c:pt>
                <c:pt idx="95">
                  <c:v>0.0328068</c:v>
                </c:pt>
                <c:pt idx="96">
                  <c:v>0.0364742</c:v>
                </c:pt>
                <c:pt idx="97">
                  <c:v>0.0363636</c:v>
                </c:pt>
                <c:pt idx="98">
                  <c:v>0.0393939</c:v>
                </c:pt>
                <c:pt idx="99">
                  <c:v>0.0392749</c:v>
                </c:pt>
                <c:pt idx="100">
                  <c:v>0.0422961</c:v>
                </c:pt>
                <c:pt idx="101">
                  <c:v>0.042042</c:v>
                </c:pt>
                <c:pt idx="102">
                  <c:v>0.0449102</c:v>
                </c:pt>
                <c:pt idx="103">
                  <c:v>0.0447761</c:v>
                </c:pt>
                <c:pt idx="104">
                  <c:v>0.0446429</c:v>
                </c:pt>
                <c:pt idx="105">
                  <c:v>0.0474777</c:v>
                </c:pt>
                <c:pt idx="106">
                  <c:v>0.0442478</c:v>
                </c:pt>
                <c:pt idx="107">
                  <c:v>0.0470588</c:v>
                </c:pt>
                <c:pt idx="108">
                  <c:v>0.0469208</c:v>
                </c:pt>
                <c:pt idx="109">
                  <c:v>0.0467836</c:v>
                </c:pt>
                <c:pt idx="110">
                  <c:v>0.0524781</c:v>
                </c:pt>
                <c:pt idx="111">
                  <c:v>0.0552326</c:v>
                </c:pt>
                <c:pt idx="112">
                  <c:v>0.0550725</c:v>
                </c:pt>
                <c:pt idx="113">
                  <c:v>0.054755</c:v>
                </c:pt>
                <c:pt idx="114">
                  <c:v>0.0544413</c:v>
                </c:pt>
                <c:pt idx="115">
                  <c:v>0.0542857</c:v>
                </c:pt>
                <c:pt idx="116">
                  <c:v>0.0569801</c:v>
                </c:pt>
                <c:pt idx="117">
                  <c:v>0.0566572</c:v>
                </c:pt>
                <c:pt idx="118">
                  <c:v>0.059322</c:v>
                </c:pt>
                <c:pt idx="119">
                  <c:v>0.0589888</c:v>
                </c:pt>
                <c:pt idx="120">
                  <c:v>0.0616246</c:v>
                </c:pt>
                <c:pt idx="121">
                  <c:v>0.0642458</c:v>
                </c:pt>
                <c:pt idx="122">
                  <c:v>0.0609418</c:v>
                </c:pt>
                <c:pt idx="123">
                  <c:v>0.0606061</c:v>
                </c:pt>
                <c:pt idx="124">
                  <c:v>0.0604396</c:v>
                </c:pt>
                <c:pt idx="125">
                  <c:v>0.0601093</c:v>
                </c:pt>
                <c:pt idx="126">
                  <c:v>0.0570652</c:v>
                </c:pt>
                <c:pt idx="127">
                  <c:v>0.0569106</c:v>
                </c:pt>
                <c:pt idx="128">
                  <c:v>0.0566038</c:v>
                </c:pt>
                <c:pt idx="129">
                  <c:v>0.0563003</c:v>
                </c:pt>
                <c:pt idx="130">
                  <c:v>0.056</c:v>
                </c:pt>
                <c:pt idx="131">
                  <c:v>0.0557029</c:v>
                </c:pt>
                <c:pt idx="132">
                  <c:v>0.0527704</c:v>
                </c:pt>
                <c:pt idx="133">
                  <c:v>0.0472441</c:v>
                </c:pt>
                <c:pt idx="134">
                  <c:v>0.0443864</c:v>
                </c:pt>
                <c:pt idx="135">
                  <c:v>0.0415584</c:v>
                </c:pt>
                <c:pt idx="136">
                  <c:v>0.0440415</c:v>
                </c:pt>
                <c:pt idx="137">
                  <c:v>0.0438144</c:v>
                </c:pt>
                <c:pt idx="138">
                  <c:v>0.0437018</c:v>
                </c:pt>
                <c:pt idx="139">
                  <c:v>0.0435897</c:v>
                </c:pt>
                <c:pt idx="140">
                  <c:v>0.0408163</c:v>
                </c:pt>
                <c:pt idx="141">
                  <c:v>0.0380711</c:v>
                </c:pt>
                <c:pt idx="142">
                  <c:v>0.0353535</c:v>
                </c:pt>
                <c:pt idx="143">
                  <c:v>0.0326633</c:v>
                </c:pt>
                <c:pt idx="144">
                  <c:v>0.0325815</c:v>
                </c:pt>
                <c:pt idx="145">
                  <c:v>0.037594</c:v>
                </c:pt>
                <c:pt idx="146">
                  <c:v>0.035</c:v>
                </c:pt>
                <c:pt idx="147">
                  <c:v>0.0349127</c:v>
                </c:pt>
                <c:pt idx="148">
                  <c:v>0.0322581</c:v>
                </c:pt>
                <c:pt idx="149">
                  <c:v>0.0296296</c:v>
                </c:pt>
                <c:pt idx="150">
                  <c:v>0.0295567</c:v>
                </c:pt>
                <c:pt idx="151">
                  <c:v>0.029484</c:v>
                </c:pt>
                <c:pt idx="152">
                  <c:v>0.0318627</c:v>
                </c:pt>
                <c:pt idx="153">
                  <c:v>0.0317848</c:v>
                </c:pt>
                <c:pt idx="154">
                  <c:v>0.0341463</c:v>
                </c:pt>
                <c:pt idx="155">
                  <c:v>0.0340633</c:v>
                </c:pt>
                <c:pt idx="156">
                  <c:v>0.0364078</c:v>
                </c:pt>
                <c:pt idx="157">
                  <c:v>0.0386473</c:v>
                </c:pt>
                <c:pt idx="158">
                  <c:v>0.0483092</c:v>
                </c:pt>
                <c:pt idx="159">
                  <c:v>0.053012</c:v>
                </c:pt>
                <c:pt idx="160">
                  <c:v>0.0552885</c:v>
                </c:pt>
                <c:pt idx="161">
                  <c:v>0.059952</c:v>
                </c:pt>
                <c:pt idx="162">
                  <c:v>0.0574163</c:v>
                </c:pt>
                <c:pt idx="163">
                  <c:v>0.0739857</c:v>
                </c:pt>
                <c:pt idx="164">
                  <c:v>0.0736342</c:v>
                </c:pt>
                <c:pt idx="165">
                  <c:v>0.0805687</c:v>
                </c:pt>
                <c:pt idx="166">
                  <c:v>0.0825472</c:v>
                </c:pt>
                <c:pt idx="167">
                  <c:v>0.0894118</c:v>
                </c:pt>
                <c:pt idx="168">
                  <c:v>0.0960187</c:v>
                </c:pt>
                <c:pt idx="169">
                  <c:v>0.1</c:v>
                </c:pt>
                <c:pt idx="170">
                  <c:v>0.1013825</c:v>
                </c:pt>
                <c:pt idx="171">
                  <c:v>0.1006865</c:v>
                </c:pt>
                <c:pt idx="172">
                  <c:v>0.1070615</c:v>
                </c:pt>
                <c:pt idx="173">
                  <c:v>0.1085973</c:v>
                </c:pt>
                <c:pt idx="174">
                  <c:v>0.1153846</c:v>
                </c:pt>
                <c:pt idx="175">
                  <c:v>0.1088889</c:v>
                </c:pt>
                <c:pt idx="176">
                  <c:v>0.119469</c:v>
                </c:pt>
                <c:pt idx="177">
                  <c:v>0.1184211</c:v>
                </c:pt>
                <c:pt idx="178">
                  <c:v>0.1220044</c:v>
                </c:pt>
                <c:pt idx="179">
                  <c:v>0.1209503</c:v>
                </c:pt>
                <c:pt idx="180">
                  <c:v>0.1175214</c:v>
                </c:pt>
                <c:pt idx="181">
                  <c:v>0.1120507</c:v>
                </c:pt>
                <c:pt idx="182">
                  <c:v>0.1046025</c:v>
                </c:pt>
                <c:pt idx="183">
                  <c:v>0.1018711</c:v>
                </c:pt>
                <c:pt idx="184">
                  <c:v>0.0925926</c:v>
                </c:pt>
                <c:pt idx="185">
                  <c:v>0.0918367</c:v>
                </c:pt>
                <c:pt idx="186">
                  <c:v>0.0953347</c:v>
                </c:pt>
                <c:pt idx="187">
                  <c:v>0.0861723</c:v>
                </c:pt>
                <c:pt idx="188">
                  <c:v>0.0790514</c:v>
                </c:pt>
                <c:pt idx="189">
                  <c:v>0.0764706</c:v>
                </c:pt>
                <c:pt idx="190">
                  <c:v>0.0737864</c:v>
                </c:pt>
                <c:pt idx="191">
                  <c:v>0.0712909</c:v>
                </c:pt>
                <c:pt idx="192">
                  <c:v>0.0669216</c:v>
                </c:pt>
                <c:pt idx="193">
                  <c:v>0.0627376</c:v>
                </c:pt>
                <c:pt idx="194">
                  <c:v>0.0606061</c:v>
                </c:pt>
                <c:pt idx="195">
                  <c:v>0.0584906</c:v>
                </c:pt>
                <c:pt idx="196">
                  <c:v>0.0621469</c:v>
                </c:pt>
                <c:pt idx="197">
                  <c:v>0.0598131</c:v>
                </c:pt>
                <c:pt idx="198">
                  <c:v>0.0555556</c:v>
                </c:pt>
                <c:pt idx="199">
                  <c:v>0.0571956</c:v>
                </c:pt>
                <c:pt idx="200">
                  <c:v>0.0549451</c:v>
                </c:pt>
                <c:pt idx="201">
                  <c:v>0.0546448</c:v>
                </c:pt>
                <c:pt idx="202">
                  <c:v>0.0506329</c:v>
                </c:pt>
                <c:pt idx="203">
                  <c:v>0.0503597</c:v>
                </c:pt>
                <c:pt idx="204">
                  <c:v>0.0519713</c:v>
                </c:pt>
                <c:pt idx="205">
                  <c:v>0.0608229</c:v>
                </c:pt>
                <c:pt idx="206">
                  <c:v>0.0642857</c:v>
                </c:pt>
                <c:pt idx="207">
                  <c:v>0.0695187</c:v>
                </c:pt>
                <c:pt idx="208">
                  <c:v>0.0673759</c:v>
                </c:pt>
                <c:pt idx="209">
                  <c:v>0.0670194</c:v>
                </c:pt>
                <c:pt idx="210">
                  <c:v>0.0666667</c:v>
                </c:pt>
                <c:pt idx="211">
                  <c:v>0.0663176</c:v>
                </c:pt>
                <c:pt idx="212">
                  <c:v>0.0642361</c:v>
                </c:pt>
                <c:pt idx="213">
                  <c:v>0.0639033</c:v>
                </c:pt>
                <c:pt idx="214">
                  <c:v>0.0671256</c:v>
                </c:pt>
                <c:pt idx="215">
                  <c:v>0.0667808</c:v>
                </c:pt>
                <c:pt idx="216">
                  <c:v>0.0681431</c:v>
                </c:pt>
                <c:pt idx="217">
                  <c:v>0.0623946</c:v>
                </c:pt>
                <c:pt idx="218">
                  <c:v>0.0637584</c:v>
                </c:pt>
                <c:pt idx="219">
                  <c:v>0.065</c:v>
                </c:pt>
                <c:pt idx="220">
                  <c:v>0.0714286</c:v>
                </c:pt>
                <c:pt idx="221">
                  <c:v>0.0743802</c:v>
                </c:pt>
                <c:pt idx="222">
                  <c:v>0.0773026</c:v>
                </c:pt>
                <c:pt idx="223">
                  <c:v>0.0785597</c:v>
                </c:pt>
                <c:pt idx="224">
                  <c:v>0.0848287</c:v>
                </c:pt>
                <c:pt idx="225">
                  <c:v>0.0892857</c:v>
                </c:pt>
                <c:pt idx="226">
                  <c:v>0.0887097</c:v>
                </c:pt>
                <c:pt idx="227">
                  <c:v>0.0898876</c:v>
                </c:pt>
                <c:pt idx="228">
                  <c:v>0.092504</c:v>
                </c:pt>
                <c:pt idx="229">
                  <c:v>0.0984127</c:v>
                </c:pt>
                <c:pt idx="230">
                  <c:v>0.1025237</c:v>
                </c:pt>
                <c:pt idx="231">
                  <c:v>0.1048513</c:v>
                </c:pt>
                <c:pt idx="232">
                  <c:v>0.1069767</c:v>
                </c:pt>
                <c:pt idx="233">
                  <c:v>0.1107692</c:v>
                </c:pt>
                <c:pt idx="234">
                  <c:v>0.1145038</c:v>
                </c:pt>
                <c:pt idx="235">
                  <c:v>0.1183612</c:v>
                </c:pt>
                <c:pt idx="236">
                  <c:v>0.118797</c:v>
                </c:pt>
                <c:pt idx="237">
                  <c:v>0.1207154</c:v>
                </c:pt>
                <c:pt idx="238">
                  <c:v>0.1259259</c:v>
                </c:pt>
                <c:pt idx="239">
                  <c:v>0.1325479</c:v>
                </c:pt>
                <c:pt idx="240">
                  <c:v>0.1386861</c:v>
                </c:pt>
                <c:pt idx="241">
                  <c:v>0.1416185</c:v>
                </c:pt>
                <c:pt idx="242">
                  <c:v>0.1459227</c:v>
                </c:pt>
                <c:pt idx="243">
                  <c:v>0.1458924</c:v>
                </c:pt>
                <c:pt idx="244">
                  <c:v>0.1442577</c:v>
                </c:pt>
                <c:pt idx="245">
                  <c:v>0.1426593</c:v>
                </c:pt>
                <c:pt idx="246">
                  <c:v>0.1315068</c:v>
                </c:pt>
                <c:pt idx="247">
                  <c:v>0.1289009</c:v>
                </c:pt>
                <c:pt idx="248">
                  <c:v>0.1276882</c:v>
                </c:pt>
                <c:pt idx="249">
                  <c:v>0.1263298</c:v>
                </c:pt>
                <c:pt idx="250">
                  <c:v>0.1263158</c:v>
                </c:pt>
                <c:pt idx="251">
                  <c:v>0.1235371</c:v>
                </c:pt>
                <c:pt idx="252">
                  <c:v>0.1179487</c:v>
                </c:pt>
                <c:pt idx="253">
                  <c:v>0.1139241</c:v>
                </c:pt>
                <c:pt idx="254">
                  <c:v>0.1061174</c:v>
                </c:pt>
                <c:pt idx="255">
                  <c:v>0.1013597</c:v>
                </c:pt>
                <c:pt idx="256">
                  <c:v>0.0979192</c:v>
                </c:pt>
                <c:pt idx="257">
                  <c:v>0.0969697</c:v>
                </c:pt>
                <c:pt idx="258">
                  <c:v>0.1077482</c:v>
                </c:pt>
                <c:pt idx="259">
                  <c:v>0.1081731</c:v>
                </c:pt>
                <c:pt idx="260">
                  <c:v>0.1096544</c:v>
                </c:pt>
                <c:pt idx="261">
                  <c:v>0.1027155</c:v>
                </c:pt>
                <c:pt idx="262">
                  <c:v>0.0957944</c:v>
                </c:pt>
                <c:pt idx="263">
                  <c:v>0.0891204</c:v>
                </c:pt>
                <c:pt idx="264">
                  <c:v>0.0825688</c:v>
                </c:pt>
                <c:pt idx="265">
                  <c:v>0.0761364</c:v>
                </c:pt>
                <c:pt idx="266">
                  <c:v>0.0688488</c:v>
                </c:pt>
                <c:pt idx="267">
                  <c:v>0.0662177</c:v>
                </c:pt>
                <c:pt idx="268">
                  <c:v>0.0691193</c:v>
                </c:pt>
                <c:pt idx="269">
                  <c:v>0.0718232</c:v>
                </c:pt>
                <c:pt idx="270">
                  <c:v>0.0655738</c:v>
                </c:pt>
                <c:pt idx="271">
                  <c:v>0.0596529</c:v>
                </c:pt>
                <c:pt idx="272">
                  <c:v>0.0494092</c:v>
                </c:pt>
                <c:pt idx="273">
                  <c:v>0.0503212</c:v>
                </c:pt>
                <c:pt idx="274">
                  <c:v>0.0447761</c:v>
                </c:pt>
                <c:pt idx="275">
                  <c:v>0.0382572</c:v>
                </c:pt>
                <c:pt idx="276">
                  <c:v>0.0370763</c:v>
                </c:pt>
                <c:pt idx="277">
                  <c:v>0.0348469</c:v>
                </c:pt>
                <c:pt idx="278">
                  <c:v>0.0359029</c:v>
                </c:pt>
                <c:pt idx="279">
                  <c:v>0.04</c:v>
                </c:pt>
                <c:pt idx="280">
                  <c:v>0.0344108</c:v>
                </c:pt>
                <c:pt idx="281">
                  <c:v>0.0247423</c:v>
                </c:pt>
                <c:pt idx="282">
                  <c:v>0.0235897</c:v>
                </c:pt>
                <c:pt idx="283">
                  <c:v>0.024565</c:v>
                </c:pt>
                <c:pt idx="284">
                  <c:v>0.0276356</c:v>
                </c:pt>
                <c:pt idx="285">
                  <c:v>0.0275229</c:v>
                </c:pt>
                <c:pt idx="286">
                  <c:v>0.0316327</c:v>
                </c:pt>
                <c:pt idx="287">
                  <c:v>0.037871</c:v>
                </c:pt>
                <c:pt idx="288">
                  <c:v>0.0429009</c:v>
                </c:pt>
                <c:pt idx="289">
                  <c:v>0.0469388</c:v>
                </c:pt>
                <c:pt idx="290">
                  <c:v>0.0489297</c:v>
                </c:pt>
                <c:pt idx="291">
                  <c:v>0.0455466</c:v>
                </c:pt>
                <c:pt idx="292">
                  <c:v>0.0433468</c:v>
                </c:pt>
                <c:pt idx="293">
                  <c:v>0.0432596</c:v>
                </c:pt>
                <c:pt idx="294">
                  <c:v>0.0430862</c:v>
                </c:pt>
                <c:pt idx="295">
                  <c:v>0.042957</c:v>
                </c:pt>
                <c:pt idx="296">
                  <c:v>0.0428287</c:v>
                </c:pt>
                <c:pt idx="297">
                  <c:v>0.0426587</c:v>
                </c:pt>
                <c:pt idx="298">
                  <c:v>0.041543</c:v>
                </c:pt>
                <c:pt idx="299">
                  <c:v>0.0404339</c:v>
                </c:pt>
                <c:pt idx="300">
                  <c:v>0.0352595</c:v>
                </c:pt>
                <c:pt idx="301">
                  <c:v>0.0360624</c:v>
                </c:pt>
                <c:pt idx="302">
                  <c:v>0.0379009</c:v>
                </c:pt>
                <c:pt idx="303">
                  <c:v>0.035818</c:v>
                </c:pt>
                <c:pt idx="304">
                  <c:v>0.0357488</c:v>
                </c:pt>
                <c:pt idx="305">
                  <c:v>0.0366442</c:v>
                </c:pt>
                <c:pt idx="306">
                  <c:v>0.0345821</c:v>
                </c:pt>
                <c:pt idx="307">
                  <c:v>0.0335249</c:v>
                </c:pt>
                <c:pt idx="308">
                  <c:v>0.0324737</c:v>
                </c:pt>
                <c:pt idx="309">
                  <c:v>0.0323501</c:v>
                </c:pt>
                <c:pt idx="310">
                  <c:v>0.0351377</c:v>
                </c:pt>
                <c:pt idx="311">
                  <c:v>0.0379147</c:v>
                </c:pt>
                <c:pt idx="312">
                  <c:v>0.0397351</c:v>
                </c:pt>
                <c:pt idx="313">
                  <c:v>0.0319849</c:v>
                </c:pt>
                <c:pt idx="314">
                  <c:v>0.0215356</c:v>
                </c:pt>
                <c:pt idx="315">
                  <c:v>0.0158879</c:v>
                </c:pt>
                <c:pt idx="316">
                  <c:v>0.016791</c:v>
                </c:pt>
                <c:pt idx="317">
                  <c:v>0.0176744</c:v>
                </c:pt>
                <c:pt idx="318">
                  <c:v>0.0167131</c:v>
                </c:pt>
                <c:pt idx="319">
                  <c:v>0.0157553</c:v>
                </c:pt>
                <c:pt idx="320">
                  <c:v>0.0175763</c:v>
                </c:pt>
                <c:pt idx="321">
                  <c:v>0.0156682</c:v>
                </c:pt>
                <c:pt idx="322">
                  <c:v>0.012844</c:v>
                </c:pt>
                <c:pt idx="323">
                  <c:v>0.0118721</c:v>
                </c:pt>
                <c:pt idx="324">
                  <c:v>0.0136488</c:v>
                </c:pt>
                <c:pt idx="325">
                  <c:v>0.0191431</c:v>
                </c:pt>
                <c:pt idx="326">
                  <c:v>0.0284143</c:v>
                </c:pt>
                <c:pt idx="327">
                  <c:v>0.0367985</c:v>
                </c:pt>
                <c:pt idx="328">
                  <c:v>0.0366972</c:v>
                </c:pt>
                <c:pt idx="329">
                  <c:v>0.0374771</c:v>
                </c:pt>
                <c:pt idx="330">
                  <c:v>0.0392694</c:v>
                </c:pt>
                <c:pt idx="331">
                  <c:v>0.0428832</c:v>
                </c:pt>
                <c:pt idx="332">
                  <c:v>0.0427273</c:v>
                </c:pt>
                <c:pt idx="333">
                  <c:v>0.0435572</c:v>
                </c:pt>
                <c:pt idx="334">
                  <c:v>0.0452899</c:v>
                </c:pt>
                <c:pt idx="335">
                  <c:v>0.0433213</c:v>
                </c:pt>
                <c:pt idx="336">
                  <c:v>0.0412926</c:v>
                </c:pt>
                <c:pt idx="337">
                  <c:v>0.039356</c:v>
                </c:pt>
                <c:pt idx="338">
                  <c:v>0.0383244</c:v>
                </c:pt>
                <c:pt idx="339">
                  <c:v>0.039929</c:v>
                </c:pt>
                <c:pt idx="340">
                  <c:v>0.039823</c:v>
                </c:pt>
                <c:pt idx="341">
                  <c:v>0.0396476</c:v>
                </c:pt>
                <c:pt idx="342">
                  <c:v>0.0413005</c:v>
                </c:pt>
                <c:pt idx="343">
                  <c:v>0.0411199</c:v>
                </c:pt>
                <c:pt idx="344">
                  <c:v>0.0418483</c:v>
                </c:pt>
                <c:pt idx="345">
                  <c:v>0.0426087</c:v>
                </c:pt>
                <c:pt idx="346">
                  <c:v>0.042461</c:v>
                </c:pt>
                <c:pt idx="347">
                  <c:v>0.0441176</c:v>
                </c:pt>
                <c:pt idx="348">
                  <c:v>0.0448276</c:v>
                </c:pt>
                <c:pt idx="349">
                  <c:v>0.0464716</c:v>
                </c:pt>
                <c:pt idx="350">
                  <c:v>0.048927</c:v>
                </c:pt>
                <c:pt idx="351">
                  <c:v>0.0503413</c:v>
                </c:pt>
                <c:pt idx="352">
                  <c:v>0.052766</c:v>
                </c:pt>
                <c:pt idx="353">
                  <c:v>0.0516949</c:v>
                </c:pt>
                <c:pt idx="354">
                  <c:v>0.0506329</c:v>
                </c:pt>
                <c:pt idx="355">
                  <c:v>0.0462185</c:v>
                </c:pt>
                <c:pt idx="356">
                  <c:v>0.0443515</c:v>
                </c:pt>
                <c:pt idx="357">
                  <c:v>0.0458716</c:v>
                </c:pt>
                <c:pt idx="358">
                  <c:v>0.0465503</c:v>
                </c:pt>
                <c:pt idx="359">
                  <c:v>0.046396</c:v>
                </c:pt>
                <c:pt idx="360">
                  <c:v>0.0519802</c:v>
                </c:pt>
                <c:pt idx="361">
                  <c:v>0.0526316</c:v>
                </c:pt>
                <c:pt idx="362">
                  <c:v>0.0523732</c:v>
                </c:pt>
                <c:pt idx="363">
                  <c:v>0.0471162</c:v>
                </c:pt>
                <c:pt idx="364">
                  <c:v>0.043654</c:v>
                </c:pt>
                <c:pt idx="365">
                  <c:v>0.0467365</c:v>
                </c:pt>
                <c:pt idx="366">
                  <c:v>0.0481928</c:v>
                </c:pt>
                <c:pt idx="367">
                  <c:v>0.0570281</c:v>
                </c:pt>
                <c:pt idx="368">
                  <c:v>0.0616987</c:v>
                </c:pt>
                <c:pt idx="369">
                  <c:v>0.0637959</c:v>
                </c:pt>
                <c:pt idx="370">
                  <c:v>0.0619539</c:v>
                </c:pt>
                <c:pt idx="371">
                  <c:v>0.0625495</c:v>
                </c:pt>
                <c:pt idx="372">
                  <c:v>0.0564706</c:v>
                </c:pt>
                <c:pt idx="373">
                  <c:v>0.053125</c:v>
                </c:pt>
                <c:pt idx="374">
                  <c:v>0.0482115</c:v>
                </c:pt>
                <c:pt idx="375">
                  <c:v>0.0480993</c:v>
                </c:pt>
                <c:pt idx="376">
                  <c:v>0.0503486</c:v>
                </c:pt>
                <c:pt idx="377">
                  <c:v>0.0469592</c:v>
                </c:pt>
                <c:pt idx="378">
                  <c:v>0.0436782</c:v>
                </c:pt>
                <c:pt idx="379">
                  <c:v>0.0379939</c:v>
                </c:pt>
                <c:pt idx="380">
                  <c:v>0.0339623</c:v>
                </c:pt>
                <c:pt idx="381">
                  <c:v>0.0284858</c:v>
                </c:pt>
                <c:pt idx="382">
                  <c:v>0.0306657</c:v>
                </c:pt>
                <c:pt idx="383">
                  <c:v>0.0298063</c:v>
                </c:pt>
                <c:pt idx="384">
                  <c:v>0.0267261</c:v>
                </c:pt>
                <c:pt idx="385">
                  <c:v>0.0281899</c:v>
                </c:pt>
                <c:pt idx="386">
                  <c:v>0.0318991</c:v>
                </c:pt>
                <c:pt idx="387">
                  <c:v>0.0318283</c:v>
                </c:pt>
                <c:pt idx="388">
                  <c:v>0.030236</c:v>
                </c:pt>
                <c:pt idx="389">
                  <c:v>0.0301471</c:v>
                </c:pt>
                <c:pt idx="390">
                  <c:v>0.0315712</c:v>
                </c:pt>
                <c:pt idx="391">
                  <c:v>0.0307467</c:v>
                </c:pt>
                <c:pt idx="392">
                  <c:v>0.029927</c:v>
                </c:pt>
                <c:pt idx="393">
                  <c:v>0.0327988</c:v>
                </c:pt>
                <c:pt idx="394">
                  <c:v>0.0312046</c:v>
                </c:pt>
                <c:pt idx="395">
                  <c:v>0.0296671</c:v>
                </c:pt>
                <c:pt idx="396">
                  <c:v>0.032538</c:v>
                </c:pt>
                <c:pt idx="397">
                  <c:v>0.0324675</c:v>
                </c:pt>
                <c:pt idx="398">
                  <c:v>0.0301941</c:v>
                </c:pt>
                <c:pt idx="399">
                  <c:v>0.0315638</c:v>
                </c:pt>
                <c:pt idx="400">
                  <c:v>0.0322119</c:v>
                </c:pt>
                <c:pt idx="401">
                  <c:v>0.0299786</c:v>
                </c:pt>
                <c:pt idx="402">
                  <c:v>0.0284698</c:v>
                </c:pt>
                <c:pt idx="403">
                  <c:v>0.0284091</c:v>
                </c:pt>
                <c:pt idx="404">
                  <c:v>0.02764</c:v>
                </c:pt>
                <c:pt idx="405">
                  <c:v>0.0275229</c:v>
                </c:pt>
                <c:pt idx="406">
                  <c:v>0.0274455</c:v>
                </c:pt>
                <c:pt idx="407">
                  <c:v>0.0281096</c:v>
                </c:pt>
                <c:pt idx="408">
                  <c:v>0.0245098</c:v>
                </c:pt>
                <c:pt idx="409">
                  <c:v>0.0251572</c:v>
                </c:pt>
                <c:pt idx="410">
                  <c:v>0.0265178</c:v>
                </c:pt>
                <c:pt idx="411">
                  <c:v>0.0236439</c:v>
                </c:pt>
                <c:pt idx="412">
                  <c:v>0.0228849</c:v>
                </c:pt>
                <c:pt idx="413">
                  <c:v>0.024948</c:v>
                </c:pt>
                <c:pt idx="414">
                  <c:v>0.0269896</c:v>
                </c:pt>
                <c:pt idx="415">
                  <c:v>0.0290055</c:v>
                </c:pt>
                <c:pt idx="416">
                  <c:v>0.0296552</c:v>
                </c:pt>
                <c:pt idx="417">
                  <c:v>0.0260989</c:v>
                </c:pt>
                <c:pt idx="418">
                  <c:v>0.0260274</c:v>
                </c:pt>
                <c:pt idx="419">
                  <c:v>0.025974</c:v>
                </c:pt>
                <c:pt idx="420">
                  <c:v>0.0287081</c:v>
                </c:pt>
                <c:pt idx="421">
                  <c:v>0.0286299</c:v>
                </c:pt>
                <c:pt idx="422">
                  <c:v>0.0278722</c:v>
                </c:pt>
                <c:pt idx="423">
                  <c:v>0.03125</c:v>
                </c:pt>
                <c:pt idx="424">
                  <c:v>0.0311864</c:v>
                </c:pt>
                <c:pt idx="425">
                  <c:v>0.030426</c:v>
                </c:pt>
                <c:pt idx="426">
                  <c:v>0.0283019</c:v>
                </c:pt>
                <c:pt idx="427">
                  <c:v>0.0261745</c:v>
                </c:pt>
                <c:pt idx="428">
                  <c:v>0.0254521</c:v>
                </c:pt>
                <c:pt idx="429">
                  <c:v>0.0274431</c:v>
                </c:pt>
                <c:pt idx="430">
                  <c:v>0.0260347</c:v>
                </c:pt>
                <c:pt idx="431">
                  <c:v>0.0253165</c:v>
                </c:pt>
                <c:pt idx="432">
                  <c:v>0.027907</c:v>
                </c:pt>
                <c:pt idx="433">
                  <c:v>0.0271703</c:v>
                </c:pt>
                <c:pt idx="434">
                  <c:v>0.0284392</c:v>
                </c:pt>
                <c:pt idx="435">
                  <c:v>0.0283267</c:v>
                </c:pt>
                <c:pt idx="436">
                  <c:v>0.0282709</c:v>
                </c:pt>
                <c:pt idx="437">
                  <c:v>0.0282152</c:v>
                </c:pt>
                <c:pt idx="438">
                  <c:v>0.0288336</c:v>
                </c:pt>
                <c:pt idx="439">
                  <c:v>0.028123</c:v>
                </c:pt>
                <c:pt idx="440">
                  <c:v>0.0300457</c:v>
                </c:pt>
                <c:pt idx="441">
                  <c:v>0.0306189</c:v>
                </c:pt>
                <c:pt idx="442">
                  <c:v>0.0325309</c:v>
                </c:pt>
                <c:pt idx="443">
                  <c:v>0.0337882</c:v>
                </c:pt>
                <c:pt idx="444">
                  <c:v>0.0303814</c:v>
                </c:pt>
                <c:pt idx="445">
                  <c:v>0.0303226</c:v>
                </c:pt>
                <c:pt idx="446">
                  <c:v>0.0276527</c:v>
                </c:pt>
                <c:pt idx="447">
                  <c:v>0.0243434</c:v>
                </c:pt>
                <c:pt idx="448">
                  <c:v>0.0223785</c:v>
                </c:pt>
                <c:pt idx="449">
                  <c:v>0.0223357</c:v>
                </c:pt>
                <c:pt idx="450">
                  <c:v>0.0216561</c:v>
                </c:pt>
                <c:pt idx="451">
                  <c:v>0.0229008</c:v>
                </c:pt>
                <c:pt idx="452">
                  <c:v>0.022194</c:v>
                </c:pt>
                <c:pt idx="453">
                  <c:v>0.0208597</c:v>
                </c:pt>
                <c:pt idx="454">
                  <c:v>0.0189036</c:v>
                </c:pt>
                <c:pt idx="455">
                  <c:v>0.0169705</c:v>
                </c:pt>
                <c:pt idx="456">
                  <c:v>0.0163112</c:v>
                </c:pt>
                <c:pt idx="457">
                  <c:v>0.014402</c:v>
                </c:pt>
                <c:pt idx="458">
                  <c:v>0.0137672</c:v>
                </c:pt>
                <c:pt idx="459">
                  <c:v>0.014384</c:v>
                </c:pt>
                <c:pt idx="460">
                  <c:v>0.0168856</c:v>
                </c:pt>
                <c:pt idx="461">
                  <c:v>0.0162297</c:v>
                </c:pt>
                <c:pt idx="462">
                  <c:v>0.0174564</c:v>
                </c:pt>
                <c:pt idx="463">
                  <c:v>0.0161692</c:v>
                </c:pt>
                <c:pt idx="464">
                  <c:v>0.014268</c:v>
                </c:pt>
                <c:pt idx="465">
                  <c:v>0.0148607</c:v>
                </c:pt>
                <c:pt idx="466">
                  <c:v>0.0148423</c:v>
                </c:pt>
                <c:pt idx="467">
                  <c:v>0.0160692</c:v>
                </c:pt>
                <c:pt idx="468">
                  <c:v>0.0166667</c:v>
                </c:pt>
                <c:pt idx="469">
                  <c:v>0.0166667</c:v>
                </c:pt>
                <c:pt idx="470">
                  <c:v>0.017284</c:v>
                </c:pt>
                <c:pt idx="471">
                  <c:v>0.0228113</c:v>
                </c:pt>
                <c:pt idx="472">
                  <c:v>0.0209102</c:v>
                </c:pt>
                <c:pt idx="473">
                  <c:v>0.019656</c:v>
                </c:pt>
                <c:pt idx="474">
                  <c:v>0.0214461</c:v>
                </c:pt>
                <c:pt idx="475">
                  <c:v>0.0226438</c:v>
                </c:pt>
                <c:pt idx="476">
                  <c:v>0.0262997</c:v>
                </c:pt>
                <c:pt idx="477">
                  <c:v>0.0256254</c:v>
                </c:pt>
                <c:pt idx="478">
                  <c:v>0.0262035</c:v>
                </c:pt>
                <c:pt idx="479">
                  <c:v>0.026764</c:v>
                </c:pt>
                <c:pt idx="480">
                  <c:v>0.0279296</c:v>
                </c:pt>
                <c:pt idx="481">
                  <c:v>0.0321797</c:v>
                </c:pt>
                <c:pt idx="482">
                  <c:v>0.0376214</c:v>
                </c:pt>
                <c:pt idx="483">
                  <c:v>0.0301386</c:v>
                </c:pt>
                <c:pt idx="484">
                  <c:v>0.0313253</c:v>
                </c:pt>
                <c:pt idx="485">
                  <c:v>0.0373494</c:v>
                </c:pt>
                <c:pt idx="486">
                  <c:v>0.0359928</c:v>
                </c:pt>
                <c:pt idx="487">
                  <c:v>0.0335129</c:v>
                </c:pt>
                <c:pt idx="488">
                  <c:v>0.034565</c:v>
                </c:pt>
                <c:pt idx="489">
                  <c:v>0.0345033</c:v>
                </c:pt>
                <c:pt idx="490">
                  <c:v>0.0344418</c:v>
                </c:pt>
                <c:pt idx="491">
                  <c:v>0.0343602</c:v>
                </c:pt>
                <c:pt idx="492">
                  <c:v>0.037212</c:v>
                </c:pt>
                <c:pt idx="493">
                  <c:v>0.0352941</c:v>
                </c:pt>
                <c:pt idx="494">
                  <c:v>0.0298246</c:v>
                </c:pt>
                <c:pt idx="495">
                  <c:v>0.0321826</c:v>
                </c:pt>
                <c:pt idx="496">
                  <c:v>0.0356308</c:v>
                </c:pt>
                <c:pt idx="497">
                  <c:v>0.0319396</c:v>
                </c:pt>
                <c:pt idx="498">
                  <c:v>0.0272148</c:v>
                </c:pt>
                <c:pt idx="499">
                  <c:v>0.0272148</c:v>
                </c:pt>
                <c:pt idx="500">
                  <c:v>0.0259217</c:v>
                </c:pt>
                <c:pt idx="501">
                  <c:v>0.0212766</c:v>
                </c:pt>
                <c:pt idx="502">
                  <c:v>0.0189437</c:v>
                </c:pt>
                <c:pt idx="503">
                  <c:v>0.0160367</c:v>
                </c:pt>
                <c:pt idx="504">
                  <c:v>0.011959</c:v>
                </c:pt>
                <c:pt idx="505">
                  <c:v>0.0113636</c:v>
                </c:pt>
                <c:pt idx="506">
                  <c:v>0.0136286</c:v>
                </c:pt>
                <c:pt idx="507">
                  <c:v>0.0164399</c:v>
                </c:pt>
                <c:pt idx="508">
                  <c:v>0.0124083</c:v>
                </c:pt>
                <c:pt idx="509">
                  <c:v>0.0106922</c:v>
                </c:pt>
                <c:pt idx="510">
                  <c:v>0.0146561</c:v>
                </c:pt>
                <c:pt idx="511">
                  <c:v>0.0174746</c:v>
                </c:pt>
                <c:pt idx="512">
                  <c:v>0.01516</c:v>
                </c:pt>
                <c:pt idx="513">
                  <c:v>0.0202703</c:v>
                </c:pt>
                <c:pt idx="514">
                  <c:v>0.0225352</c:v>
                </c:pt>
                <c:pt idx="515">
                  <c:v>0.0248027</c:v>
                </c:pt>
                <c:pt idx="516">
                  <c:v>0.0275746</c:v>
                </c:pt>
                <c:pt idx="517">
                  <c:v>0.0314607</c:v>
                </c:pt>
                <c:pt idx="518">
                  <c:v>0.0302521</c:v>
                </c:pt>
                <c:pt idx="519">
                  <c:v>0.0217513</c:v>
                </c:pt>
                <c:pt idx="520">
                  <c:v>0.0189415</c:v>
                </c:pt>
                <c:pt idx="521">
                  <c:v>0.0194878</c:v>
                </c:pt>
                <c:pt idx="522">
                  <c:v>0.0205556</c:v>
                </c:pt>
                <c:pt idx="523">
                  <c:v>0.0221607</c:v>
                </c:pt>
                <c:pt idx="524">
                  <c:v>0.0237832</c:v>
                </c:pt>
                <c:pt idx="525">
                  <c:v>0.0204194</c:v>
                </c:pt>
                <c:pt idx="526">
                  <c:v>0.0192837</c:v>
                </c:pt>
                <c:pt idx="527">
                  <c:v>0.020352</c:v>
                </c:pt>
                <c:pt idx="528">
                  <c:v>0.0202629</c:v>
                </c:pt>
                <c:pt idx="529">
                  <c:v>0.0168845</c:v>
                </c:pt>
                <c:pt idx="530">
                  <c:v>0.0174008</c:v>
                </c:pt>
                <c:pt idx="531">
                  <c:v>0.0229258</c:v>
                </c:pt>
                <c:pt idx="532">
                  <c:v>0.0289776</c:v>
                </c:pt>
                <c:pt idx="533">
                  <c:v>0.0316767</c:v>
                </c:pt>
                <c:pt idx="534">
                  <c:v>0.0293958</c:v>
                </c:pt>
                <c:pt idx="535">
                  <c:v>0.0254743</c:v>
                </c:pt>
                <c:pt idx="536">
                  <c:v>0.0253917</c:v>
                </c:pt>
                <c:pt idx="537">
                  <c:v>0.0319091</c:v>
                </c:pt>
                <c:pt idx="538">
                  <c:v>0.0362162</c:v>
                </c:pt>
                <c:pt idx="539">
                  <c:v>0.0334232</c:v>
                </c:pt>
                <c:pt idx="540">
                  <c:v>0.0284487</c:v>
                </c:pt>
                <c:pt idx="541">
                  <c:v>0.0305303</c:v>
                </c:pt>
                <c:pt idx="542">
                  <c:v>0.0320684</c:v>
                </c:pt>
                <c:pt idx="543">
                  <c:v>0.0336179</c:v>
                </c:pt>
                <c:pt idx="544">
                  <c:v>0.0286929</c:v>
                </c:pt>
                <c:pt idx="545">
                  <c:v>0.0254103</c:v>
                </c:pt>
                <c:pt idx="546">
                  <c:v>0.0306716</c:v>
                </c:pt>
                <c:pt idx="547">
                  <c:v>0.0364693</c:v>
                </c:pt>
                <c:pt idx="548">
                  <c:v>0.0474183</c:v>
                </c:pt>
                <c:pt idx="549">
                  <c:v>0.043501</c:v>
                </c:pt>
                <c:pt idx="550">
                  <c:v>0.0333855</c:v>
                </c:pt>
                <c:pt idx="551">
                  <c:v>0.0333855</c:v>
                </c:pt>
                <c:pt idx="552">
                  <c:v>0.0401879</c:v>
                </c:pt>
                <c:pt idx="553">
                  <c:v>0.0363825</c:v>
                </c:pt>
                <c:pt idx="554">
                  <c:v>0.0341792</c:v>
                </c:pt>
                <c:pt idx="555">
                  <c:v>0.0361384</c:v>
                </c:pt>
                <c:pt idx="556">
                  <c:v>0.0397727</c:v>
                </c:pt>
                <c:pt idx="557">
                  <c:v>0.0418172</c:v>
                </c:pt>
                <c:pt idx="558">
                  <c:v>0.0410467</c:v>
                </c:pt>
                <c:pt idx="559">
                  <c:v>0.0392657</c:v>
                </c:pt>
                <c:pt idx="560">
                  <c:v>0.0201207</c:v>
                </c:pt>
                <c:pt idx="561">
                  <c:v>0.0140633</c:v>
                </c:pt>
                <c:pt idx="562">
                  <c:v>0.019687</c:v>
                </c:pt>
                <c:pt idx="563">
                  <c:v>0.0252398</c:v>
                </c:pt>
                <c:pt idx="564">
                  <c:v>0.0207577</c:v>
                </c:pt>
                <c:pt idx="565">
                  <c:v>0.0242026</c:v>
                </c:pt>
                <c:pt idx="566">
                  <c:v>0.027982</c:v>
                </c:pt>
                <c:pt idx="567">
                  <c:v>0.0259292</c:v>
                </c:pt>
                <c:pt idx="568">
                  <c:v>0.0270989</c:v>
                </c:pt>
                <c:pt idx="569">
                  <c:v>0.0269277</c:v>
                </c:pt>
                <c:pt idx="570">
                  <c:v>0.0231789</c:v>
                </c:pt>
                <c:pt idx="571">
                  <c:v>0.0189745</c:v>
                </c:pt>
                <c:pt idx="572">
                  <c:v>0.0283383</c:v>
                </c:pt>
                <c:pt idx="573">
                  <c:v>0.036107</c:v>
                </c:pt>
                <c:pt idx="574">
                  <c:v>0.0437327</c:v>
                </c:pt>
                <c:pt idx="575">
                  <c:v>0.0410881</c:v>
                </c:pt>
                <c:pt idx="576">
                  <c:v>0.042947</c:v>
                </c:pt>
                <c:pt idx="577">
                  <c:v>0.0414296</c:v>
                </c:pt>
                <c:pt idx="578">
                  <c:v>0.039749</c:v>
                </c:pt>
                <c:pt idx="579">
                  <c:v>0.0390376</c:v>
                </c:pt>
                <c:pt idx="580">
                  <c:v>0.0408841</c:v>
                </c:pt>
                <c:pt idx="581">
                  <c:v>0.0493597</c:v>
                </c:pt>
                <c:pt idx="582">
                  <c:v>0.0549751</c:v>
                </c:pt>
                <c:pt idx="583">
                  <c:v>0.0530802</c:v>
                </c:pt>
                <c:pt idx="584">
                  <c:v>0.0495332</c:v>
                </c:pt>
                <c:pt idx="585">
                  <c:v>0.0373106</c:v>
                </c:pt>
                <c:pt idx="586">
                  <c:v>0.0109992</c:v>
                </c:pt>
                <c:pt idx="587">
                  <c:v>-0.0002223</c:v>
                </c:pt>
                <c:pt idx="588">
                  <c:v>-0.0011359</c:v>
                </c:pt>
                <c:pt idx="589">
                  <c:v>8.46000000000001E-5</c:v>
                </c:pt>
                <c:pt idx="590">
                  <c:v>-0.0044648</c:v>
                </c:pt>
                <c:pt idx="591">
                  <c:v>-0.0057632</c:v>
                </c:pt>
                <c:pt idx="592">
                  <c:v>-0.0101576</c:v>
                </c:pt>
                <c:pt idx="593">
                  <c:v>-0.0122917</c:v>
                </c:pt>
                <c:pt idx="594">
                  <c:v>-0.0195876</c:v>
                </c:pt>
                <c:pt idx="595">
                  <c:v>-0.0148384</c:v>
                </c:pt>
                <c:pt idx="596">
                  <c:v>-0.0137794</c:v>
                </c:pt>
                <c:pt idx="597">
                  <c:v>-0.0022397</c:v>
                </c:pt>
                <c:pt idx="598">
                  <c:v>0.0191459</c:v>
                </c:pt>
                <c:pt idx="599">
                  <c:v>0.0281412</c:v>
                </c:pt>
                <c:pt idx="600">
                  <c:v>0.0261073</c:v>
                </c:pt>
                <c:pt idx="601">
                  <c:v>0.0213723</c:v>
                </c:pt>
                <c:pt idx="602">
                  <c:v>0.0226358</c:v>
                </c:pt>
                <c:pt idx="603">
                  <c:v>0.0219408</c:v>
                </c:pt>
                <c:pt idx="604">
                  <c:v>0.0200777</c:v>
                </c:pt>
                <c:pt idx="605">
                  <c:v>0.011616</c:v>
                </c:pt>
                <c:pt idx="606">
                  <c:v>0.0137431</c:v>
                </c:pt>
                <c:pt idx="607">
                  <c:v>0.0119149</c:v>
                </c:pt>
                <c:pt idx="608">
                  <c:v>0.0112109</c:v>
                </c:pt>
                <c:pt idx="609">
                  <c:v>0.0116161</c:v>
                </c:pt>
                <c:pt idx="610">
                  <c:v>0.0106337</c:v>
                </c:pt>
                <c:pt idx="611">
                  <c:v>0.0142169</c:v>
                </c:pt>
                <c:pt idx="612">
                  <c:v>0.0166279</c:v>
                </c:pt>
                <c:pt idx="613">
                  <c:v>0.0210126</c:v>
                </c:pt>
                <c:pt idx="614">
                  <c:v>0.0260003</c:v>
                </c:pt>
                <c:pt idx="615">
                  <c:v>0.0307302</c:v>
                </c:pt>
                <c:pt idx="616">
                  <c:v>0.0350623</c:v>
                </c:pt>
                <c:pt idx="617">
                  <c:v>0.0354603</c:v>
                </c:pt>
                <c:pt idx="618">
                  <c:v>0.036182</c:v>
                </c:pt>
                <c:pt idx="619">
                  <c:v>0.0373236</c:v>
                </c:pt>
                <c:pt idx="620">
                  <c:v>0.0384504</c:v>
                </c:pt>
                <c:pt idx="621">
                  <c:v>0.0353249</c:v>
                </c:pt>
                <c:pt idx="622">
                  <c:v>0.0345808</c:v>
                </c:pt>
                <c:pt idx="623">
                  <c:v>0.0301946</c:v>
                </c:pt>
                <c:pt idx="624">
                  <c:v>0.0297808</c:v>
                </c:pt>
                <c:pt idx="625">
                  <c:v>0.0285011</c:v>
                </c:pt>
                <c:pt idx="626">
                  <c:v>0.0259111</c:v>
                </c:pt>
                <c:pt idx="627">
                  <c:v>0.0228871</c:v>
                </c:pt>
                <c:pt idx="628">
                  <c:v>0.0176331</c:v>
                </c:pt>
                <c:pt idx="629">
                  <c:v>0.0170452</c:v>
                </c:pt>
                <c:pt idx="630">
                  <c:v>0.0143026</c:v>
                </c:pt>
                <c:pt idx="631">
                  <c:v>0.0168163</c:v>
                </c:pt>
                <c:pt idx="632">
                  <c:v>0.0194641</c:v>
                </c:pt>
                <c:pt idx="633">
                  <c:v>0.021569</c:v>
                </c:pt>
                <c:pt idx="634">
                  <c:v>0.0178483</c:v>
                </c:pt>
                <c:pt idx="635">
                  <c:v>0.0176403</c:v>
                </c:pt>
                <c:pt idx="636">
                  <c:v>0.0160542</c:v>
                </c:pt>
                <c:pt idx="637">
                  <c:v>0.019554</c:v>
                </c:pt>
                <c:pt idx="638">
                  <c:v>0.0146154</c:v>
                </c:pt>
                <c:pt idx="639">
                  <c:v>0.0110086</c:v>
                </c:pt>
                <c:pt idx="640">
                  <c:v>0.0141556</c:v>
                </c:pt>
                <c:pt idx="641">
                  <c:v>0.0176336</c:v>
                </c:pt>
                <c:pt idx="642">
                  <c:v>0.0195516</c:v>
                </c:pt>
                <c:pt idx="643">
                  <c:v>0.0151379</c:v>
                </c:pt>
                <c:pt idx="644">
                  <c:v>0.0114979</c:v>
                </c:pt>
                <c:pt idx="645">
                  <c:v>0.0091948</c:v>
                </c:pt>
                <c:pt idx="646">
                  <c:v>0.0122972</c:v>
                </c:pt>
                <c:pt idx="647">
                  <c:v>0.0151234</c:v>
                </c:pt>
                <c:pt idx="648">
                  <c:v>0.0156147</c:v>
                </c:pt>
                <c:pt idx="649">
                  <c:v>0.0110491</c:v>
                </c:pt>
                <c:pt idx="650">
                  <c:v>0.0153614</c:v>
                </c:pt>
                <c:pt idx="651">
                  <c:v>0.0196239</c:v>
                </c:pt>
                <c:pt idx="652">
                  <c:v>0.0213636</c:v>
                </c:pt>
                <c:pt idx="653">
                  <c:v>0.020755</c:v>
                </c:pt>
                <c:pt idx="654">
                  <c:v>0.0199655</c:v>
                </c:pt>
                <c:pt idx="655">
                  <c:v>0.0171141</c:v>
                </c:pt>
                <c:pt idx="656">
                  <c:v>0.0166422</c:v>
                </c:pt>
                <c:pt idx="657">
                  <c:v>0.0165111</c:v>
                </c:pt>
                <c:pt idx="658">
                  <c:v>0.0128144</c:v>
                </c:pt>
              </c:numCache>
            </c:numRef>
          </c:yVal>
          <c:smooth val="0"/>
        </c:ser>
        <c:ser>
          <c:idx val="1"/>
          <c:order val="1"/>
          <c:tx>
            <c:strRef>
              <c:f>Sheet1!$D$7</c:f>
              <c:strCache>
                <c:ptCount val="1"/>
                <c:pt idx="0">
                  <c:v>Nominal Interest Rate</c:v>
                </c:pt>
              </c:strCache>
            </c:strRef>
          </c:tx>
          <c:spPr>
            <a:ln w="44450">
              <a:solidFill>
                <a:srgbClr val="003399"/>
              </a:solidFill>
            </a:ln>
          </c:spPr>
          <c:marker>
            <c:symbol val="none"/>
          </c:marker>
          <c:xVal>
            <c:numRef>
              <c:f>Sheet1!$B$8:$B$666</c:f>
              <c:numCache>
                <c:formatCode>0.00</c:formatCode>
                <c:ptCount val="659"/>
                <c:pt idx="0">
                  <c:v>1960.0</c:v>
                </c:pt>
                <c:pt idx="1">
                  <c:v>1960.083333333333</c:v>
                </c:pt>
                <c:pt idx="2">
                  <c:v>1960.166666666667</c:v>
                </c:pt>
                <c:pt idx="3">
                  <c:v>1960.25</c:v>
                </c:pt>
                <c:pt idx="4">
                  <c:v>1960.333333333333</c:v>
                </c:pt>
                <c:pt idx="5">
                  <c:v>1960.416666666667</c:v>
                </c:pt>
                <c:pt idx="6">
                  <c:v>1960.5</c:v>
                </c:pt>
                <c:pt idx="7">
                  <c:v>1960.583333333333</c:v>
                </c:pt>
                <c:pt idx="8">
                  <c:v>1960.666666666667</c:v>
                </c:pt>
                <c:pt idx="9">
                  <c:v>1960.75</c:v>
                </c:pt>
                <c:pt idx="10">
                  <c:v>1960.833333333333</c:v>
                </c:pt>
                <c:pt idx="11">
                  <c:v>1960.916666666667</c:v>
                </c:pt>
                <c:pt idx="12">
                  <c:v>1961.0</c:v>
                </c:pt>
                <c:pt idx="13">
                  <c:v>1961.08333333333</c:v>
                </c:pt>
                <c:pt idx="14">
                  <c:v>1961.16666666667</c:v>
                </c:pt>
                <c:pt idx="15">
                  <c:v>1961.25</c:v>
                </c:pt>
                <c:pt idx="16">
                  <c:v>1961.33333333333</c:v>
                </c:pt>
                <c:pt idx="17">
                  <c:v>1961.41666666667</c:v>
                </c:pt>
                <c:pt idx="18">
                  <c:v>1961.5</c:v>
                </c:pt>
                <c:pt idx="19">
                  <c:v>1961.58333333333</c:v>
                </c:pt>
                <c:pt idx="20">
                  <c:v>1961.66666666667</c:v>
                </c:pt>
                <c:pt idx="21">
                  <c:v>1961.75</c:v>
                </c:pt>
                <c:pt idx="22">
                  <c:v>1961.83333333333</c:v>
                </c:pt>
                <c:pt idx="23">
                  <c:v>1961.91666666666</c:v>
                </c:pt>
                <c:pt idx="24">
                  <c:v>1962.0</c:v>
                </c:pt>
                <c:pt idx="25">
                  <c:v>1962.08333333333</c:v>
                </c:pt>
                <c:pt idx="26">
                  <c:v>1962.16666666666</c:v>
                </c:pt>
                <c:pt idx="27">
                  <c:v>1962.25</c:v>
                </c:pt>
                <c:pt idx="28">
                  <c:v>1962.33333333333</c:v>
                </c:pt>
                <c:pt idx="29">
                  <c:v>1962.41666666666</c:v>
                </c:pt>
                <c:pt idx="30">
                  <c:v>1962.5</c:v>
                </c:pt>
                <c:pt idx="31">
                  <c:v>1962.58333333333</c:v>
                </c:pt>
                <c:pt idx="32">
                  <c:v>1962.66666666666</c:v>
                </c:pt>
                <c:pt idx="33">
                  <c:v>1962.75</c:v>
                </c:pt>
                <c:pt idx="34">
                  <c:v>1962.83333333333</c:v>
                </c:pt>
                <c:pt idx="35">
                  <c:v>1962.91666666666</c:v>
                </c:pt>
                <c:pt idx="36">
                  <c:v>1963.0</c:v>
                </c:pt>
                <c:pt idx="37">
                  <c:v>1963.08333333333</c:v>
                </c:pt>
                <c:pt idx="38">
                  <c:v>1963.16666666666</c:v>
                </c:pt>
                <c:pt idx="39">
                  <c:v>1963.25</c:v>
                </c:pt>
                <c:pt idx="40">
                  <c:v>1963.33333333333</c:v>
                </c:pt>
                <c:pt idx="41">
                  <c:v>1963.41666666666</c:v>
                </c:pt>
                <c:pt idx="42">
                  <c:v>1963.5</c:v>
                </c:pt>
                <c:pt idx="43">
                  <c:v>1963.58333333333</c:v>
                </c:pt>
                <c:pt idx="44">
                  <c:v>1963.66666666666</c:v>
                </c:pt>
                <c:pt idx="45">
                  <c:v>1963.75</c:v>
                </c:pt>
                <c:pt idx="46">
                  <c:v>1963.83333333333</c:v>
                </c:pt>
                <c:pt idx="47">
                  <c:v>1963.91666666666</c:v>
                </c:pt>
                <c:pt idx="48">
                  <c:v>1964.0</c:v>
                </c:pt>
                <c:pt idx="49">
                  <c:v>1964.08333333333</c:v>
                </c:pt>
                <c:pt idx="50">
                  <c:v>1964.16666666666</c:v>
                </c:pt>
                <c:pt idx="51">
                  <c:v>1964.25</c:v>
                </c:pt>
                <c:pt idx="52">
                  <c:v>1964.33333333333</c:v>
                </c:pt>
                <c:pt idx="53">
                  <c:v>1964.41666666666</c:v>
                </c:pt>
                <c:pt idx="54">
                  <c:v>1964.5</c:v>
                </c:pt>
                <c:pt idx="55">
                  <c:v>1964.58333333333</c:v>
                </c:pt>
                <c:pt idx="56">
                  <c:v>1964.66666666666</c:v>
                </c:pt>
                <c:pt idx="57">
                  <c:v>1964.75</c:v>
                </c:pt>
                <c:pt idx="58">
                  <c:v>1964.83333333333</c:v>
                </c:pt>
                <c:pt idx="59">
                  <c:v>1964.91666666666</c:v>
                </c:pt>
                <c:pt idx="60">
                  <c:v>1965.0</c:v>
                </c:pt>
                <c:pt idx="61">
                  <c:v>1965.08333333333</c:v>
                </c:pt>
                <c:pt idx="62">
                  <c:v>1965.16666666666</c:v>
                </c:pt>
                <c:pt idx="63">
                  <c:v>1965.25</c:v>
                </c:pt>
                <c:pt idx="64">
                  <c:v>1965.33333333333</c:v>
                </c:pt>
                <c:pt idx="65">
                  <c:v>1965.41666666666</c:v>
                </c:pt>
                <c:pt idx="66">
                  <c:v>1965.49999999999</c:v>
                </c:pt>
                <c:pt idx="67">
                  <c:v>1965.58333333333</c:v>
                </c:pt>
                <c:pt idx="68">
                  <c:v>1965.66666666666</c:v>
                </c:pt>
                <c:pt idx="69">
                  <c:v>1965.74999999999</c:v>
                </c:pt>
                <c:pt idx="70">
                  <c:v>1965.83333333333</c:v>
                </c:pt>
                <c:pt idx="71">
                  <c:v>1965.91666666666</c:v>
                </c:pt>
                <c:pt idx="72">
                  <c:v>1965.99999999999</c:v>
                </c:pt>
                <c:pt idx="73">
                  <c:v>1966.08333333333</c:v>
                </c:pt>
                <c:pt idx="74">
                  <c:v>1966.16666666666</c:v>
                </c:pt>
                <c:pt idx="75">
                  <c:v>1966.24999999999</c:v>
                </c:pt>
                <c:pt idx="76">
                  <c:v>1966.33333333333</c:v>
                </c:pt>
                <c:pt idx="77">
                  <c:v>1966.41666666666</c:v>
                </c:pt>
                <c:pt idx="78">
                  <c:v>1966.49999999999</c:v>
                </c:pt>
                <c:pt idx="79">
                  <c:v>1966.58333333333</c:v>
                </c:pt>
                <c:pt idx="80">
                  <c:v>1966.66666666666</c:v>
                </c:pt>
                <c:pt idx="81">
                  <c:v>1966.74999999999</c:v>
                </c:pt>
                <c:pt idx="82">
                  <c:v>1966.83333333333</c:v>
                </c:pt>
                <c:pt idx="83">
                  <c:v>1966.91666666666</c:v>
                </c:pt>
                <c:pt idx="84">
                  <c:v>1966.99999999999</c:v>
                </c:pt>
                <c:pt idx="85">
                  <c:v>1967.08333333333</c:v>
                </c:pt>
                <c:pt idx="86">
                  <c:v>1967.16666666666</c:v>
                </c:pt>
                <c:pt idx="87">
                  <c:v>1967.24999999999</c:v>
                </c:pt>
                <c:pt idx="88">
                  <c:v>1967.33333333333</c:v>
                </c:pt>
                <c:pt idx="89">
                  <c:v>1967.41666666666</c:v>
                </c:pt>
                <c:pt idx="90">
                  <c:v>1967.49999999999</c:v>
                </c:pt>
                <c:pt idx="91">
                  <c:v>1967.58333333333</c:v>
                </c:pt>
                <c:pt idx="92">
                  <c:v>1967.66666666666</c:v>
                </c:pt>
                <c:pt idx="93">
                  <c:v>1967.74999999999</c:v>
                </c:pt>
                <c:pt idx="94">
                  <c:v>1967.83333333333</c:v>
                </c:pt>
                <c:pt idx="95">
                  <c:v>1967.91666666666</c:v>
                </c:pt>
                <c:pt idx="96">
                  <c:v>1967.99999999999</c:v>
                </c:pt>
                <c:pt idx="97">
                  <c:v>1968.08333333333</c:v>
                </c:pt>
                <c:pt idx="98">
                  <c:v>1968.16666666666</c:v>
                </c:pt>
                <c:pt idx="99">
                  <c:v>1968.24999999999</c:v>
                </c:pt>
                <c:pt idx="100">
                  <c:v>1968.33333333333</c:v>
                </c:pt>
                <c:pt idx="101">
                  <c:v>1968.41666666666</c:v>
                </c:pt>
                <c:pt idx="102">
                  <c:v>1968.49999999999</c:v>
                </c:pt>
                <c:pt idx="103">
                  <c:v>1968.58333333333</c:v>
                </c:pt>
                <c:pt idx="104">
                  <c:v>1968.66666666666</c:v>
                </c:pt>
                <c:pt idx="105">
                  <c:v>1968.74999999999</c:v>
                </c:pt>
                <c:pt idx="106">
                  <c:v>1968.83333333333</c:v>
                </c:pt>
                <c:pt idx="107">
                  <c:v>1968.91666666666</c:v>
                </c:pt>
                <c:pt idx="108">
                  <c:v>1968.99999999999</c:v>
                </c:pt>
                <c:pt idx="109">
                  <c:v>1969.08333333333</c:v>
                </c:pt>
                <c:pt idx="110">
                  <c:v>1969.16666666666</c:v>
                </c:pt>
                <c:pt idx="111">
                  <c:v>1969.24999999999</c:v>
                </c:pt>
                <c:pt idx="112">
                  <c:v>1969.33333333332</c:v>
                </c:pt>
                <c:pt idx="113">
                  <c:v>1969.41666666666</c:v>
                </c:pt>
                <c:pt idx="114">
                  <c:v>1969.49999999999</c:v>
                </c:pt>
                <c:pt idx="115">
                  <c:v>1969.58333333332</c:v>
                </c:pt>
                <c:pt idx="116">
                  <c:v>1969.66666666666</c:v>
                </c:pt>
                <c:pt idx="117">
                  <c:v>1969.74999999999</c:v>
                </c:pt>
                <c:pt idx="118">
                  <c:v>1969.83333333332</c:v>
                </c:pt>
                <c:pt idx="119">
                  <c:v>1969.91666666666</c:v>
                </c:pt>
                <c:pt idx="120">
                  <c:v>1969.99999999999</c:v>
                </c:pt>
                <c:pt idx="121">
                  <c:v>1970.08333333332</c:v>
                </c:pt>
                <c:pt idx="122">
                  <c:v>1970.16666666666</c:v>
                </c:pt>
                <c:pt idx="123">
                  <c:v>1970.24999999999</c:v>
                </c:pt>
                <c:pt idx="124">
                  <c:v>1970.33333333332</c:v>
                </c:pt>
                <c:pt idx="125">
                  <c:v>1970.41666666666</c:v>
                </c:pt>
                <c:pt idx="126">
                  <c:v>1970.49999999999</c:v>
                </c:pt>
                <c:pt idx="127">
                  <c:v>1970.58333333332</c:v>
                </c:pt>
                <c:pt idx="128">
                  <c:v>1970.66666666666</c:v>
                </c:pt>
                <c:pt idx="129">
                  <c:v>1970.74999999999</c:v>
                </c:pt>
                <c:pt idx="130">
                  <c:v>1970.83333333332</c:v>
                </c:pt>
                <c:pt idx="131">
                  <c:v>1970.91666666666</c:v>
                </c:pt>
                <c:pt idx="132">
                  <c:v>1970.99999999999</c:v>
                </c:pt>
                <c:pt idx="133">
                  <c:v>1971.08333333332</c:v>
                </c:pt>
                <c:pt idx="134">
                  <c:v>1971.16666666666</c:v>
                </c:pt>
                <c:pt idx="135">
                  <c:v>1971.24999999999</c:v>
                </c:pt>
                <c:pt idx="136">
                  <c:v>1971.33333333332</c:v>
                </c:pt>
                <c:pt idx="137">
                  <c:v>1971.41666666666</c:v>
                </c:pt>
                <c:pt idx="138">
                  <c:v>1971.49999999999</c:v>
                </c:pt>
                <c:pt idx="139">
                  <c:v>1971.58333333332</c:v>
                </c:pt>
                <c:pt idx="140">
                  <c:v>1971.66666666666</c:v>
                </c:pt>
                <c:pt idx="141">
                  <c:v>1971.74999999999</c:v>
                </c:pt>
                <c:pt idx="142">
                  <c:v>1971.83333333332</c:v>
                </c:pt>
                <c:pt idx="143">
                  <c:v>1971.91666666666</c:v>
                </c:pt>
                <c:pt idx="144">
                  <c:v>1971.99999999999</c:v>
                </c:pt>
                <c:pt idx="145">
                  <c:v>1972.08333333332</c:v>
                </c:pt>
                <c:pt idx="146">
                  <c:v>1972.16666666666</c:v>
                </c:pt>
                <c:pt idx="147">
                  <c:v>1972.24999999999</c:v>
                </c:pt>
                <c:pt idx="148">
                  <c:v>1972.33333333332</c:v>
                </c:pt>
                <c:pt idx="149">
                  <c:v>1972.41666666666</c:v>
                </c:pt>
                <c:pt idx="150">
                  <c:v>1972.49999999999</c:v>
                </c:pt>
                <c:pt idx="151">
                  <c:v>1972.58333333332</c:v>
                </c:pt>
                <c:pt idx="152">
                  <c:v>1972.66666666666</c:v>
                </c:pt>
                <c:pt idx="153">
                  <c:v>1972.74999999999</c:v>
                </c:pt>
                <c:pt idx="154">
                  <c:v>1972.83333333332</c:v>
                </c:pt>
                <c:pt idx="155">
                  <c:v>1972.91666666665</c:v>
                </c:pt>
                <c:pt idx="156">
                  <c:v>1972.99999999999</c:v>
                </c:pt>
                <c:pt idx="157">
                  <c:v>1973.08333333332</c:v>
                </c:pt>
                <c:pt idx="158">
                  <c:v>1973.16666666665</c:v>
                </c:pt>
                <c:pt idx="159">
                  <c:v>1973.24999999999</c:v>
                </c:pt>
                <c:pt idx="160">
                  <c:v>1973.33333333332</c:v>
                </c:pt>
                <c:pt idx="161">
                  <c:v>1973.41666666665</c:v>
                </c:pt>
                <c:pt idx="162">
                  <c:v>1973.49999999999</c:v>
                </c:pt>
                <c:pt idx="163">
                  <c:v>1973.58333333332</c:v>
                </c:pt>
                <c:pt idx="164">
                  <c:v>1973.66666666665</c:v>
                </c:pt>
                <c:pt idx="165">
                  <c:v>1973.74999999999</c:v>
                </c:pt>
                <c:pt idx="166">
                  <c:v>1973.83333333332</c:v>
                </c:pt>
                <c:pt idx="167">
                  <c:v>1973.91666666665</c:v>
                </c:pt>
                <c:pt idx="168">
                  <c:v>1973.99999999999</c:v>
                </c:pt>
                <c:pt idx="169">
                  <c:v>1974.08333333332</c:v>
                </c:pt>
                <c:pt idx="170">
                  <c:v>1974.16666666665</c:v>
                </c:pt>
                <c:pt idx="171">
                  <c:v>1974.24999999999</c:v>
                </c:pt>
                <c:pt idx="172">
                  <c:v>1974.33333333332</c:v>
                </c:pt>
                <c:pt idx="173">
                  <c:v>1974.41666666665</c:v>
                </c:pt>
                <c:pt idx="174">
                  <c:v>1974.49999999999</c:v>
                </c:pt>
                <c:pt idx="175">
                  <c:v>1974.58333333332</c:v>
                </c:pt>
                <c:pt idx="176">
                  <c:v>1974.66666666665</c:v>
                </c:pt>
                <c:pt idx="177">
                  <c:v>1974.74999999999</c:v>
                </c:pt>
                <c:pt idx="178">
                  <c:v>1974.83333333332</c:v>
                </c:pt>
                <c:pt idx="179">
                  <c:v>1974.91666666665</c:v>
                </c:pt>
                <c:pt idx="180">
                  <c:v>1974.99999999999</c:v>
                </c:pt>
                <c:pt idx="181">
                  <c:v>1975.08333333332</c:v>
                </c:pt>
                <c:pt idx="182">
                  <c:v>1975.16666666665</c:v>
                </c:pt>
                <c:pt idx="183">
                  <c:v>1975.24999999999</c:v>
                </c:pt>
                <c:pt idx="184">
                  <c:v>1975.33333333332</c:v>
                </c:pt>
                <c:pt idx="185">
                  <c:v>1975.41666666665</c:v>
                </c:pt>
                <c:pt idx="186">
                  <c:v>1975.49999999999</c:v>
                </c:pt>
                <c:pt idx="187">
                  <c:v>1975.58333333332</c:v>
                </c:pt>
                <c:pt idx="188">
                  <c:v>1975.66666666665</c:v>
                </c:pt>
                <c:pt idx="189">
                  <c:v>1975.74999999999</c:v>
                </c:pt>
                <c:pt idx="190">
                  <c:v>1975.83333333332</c:v>
                </c:pt>
                <c:pt idx="191">
                  <c:v>1975.91666666665</c:v>
                </c:pt>
                <c:pt idx="192">
                  <c:v>1975.99999999999</c:v>
                </c:pt>
                <c:pt idx="193">
                  <c:v>1976.08333333332</c:v>
                </c:pt>
                <c:pt idx="194">
                  <c:v>1976.16666666665</c:v>
                </c:pt>
                <c:pt idx="195">
                  <c:v>1976.24999999999</c:v>
                </c:pt>
                <c:pt idx="196">
                  <c:v>1976.33333333332</c:v>
                </c:pt>
                <c:pt idx="197">
                  <c:v>1976.41666666665</c:v>
                </c:pt>
                <c:pt idx="198">
                  <c:v>1976.49999999998</c:v>
                </c:pt>
                <c:pt idx="199">
                  <c:v>1976.58333333332</c:v>
                </c:pt>
                <c:pt idx="200">
                  <c:v>1976.66666666665</c:v>
                </c:pt>
                <c:pt idx="201">
                  <c:v>1976.74999999998</c:v>
                </c:pt>
                <c:pt idx="202">
                  <c:v>1976.83333333332</c:v>
                </c:pt>
                <c:pt idx="203">
                  <c:v>1976.91666666665</c:v>
                </c:pt>
                <c:pt idx="204">
                  <c:v>1976.99999999998</c:v>
                </c:pt>
                <c:pt idx="205">
                  <c:v>1977.08333333332</c:v>
                </c:pt>
                <c:pt idx="206">
                  <c:v>1977.16666666665</c:v>
                </c:pt>
                <c:pt idx="207">
                  <c:v>1977.24999999998</c:v>
                </c:pt>
                <c:pt idx="208">
                  <c:v>1977.33333333332</c:v>
                </c:pt>
                <c:pt idx="209">
                  <c:v>1977.41666666665</c:v>
                </c:pt>
                <c:pt idx="210">
                  <c:v>1977.49999999998</c:v>
                </c:pt>
                <c:pt idx="211">
                  <c:v>1977.58333333332</c:v>
                </c:pt>
                <c:pt idx="212">
                  <c:v>1977.66666666665</c:v>
                </c:pt>
                <c:pt idx="213">
                  <c:v>1977.74999999998</c:v>
                </c:pt>
                <c:pt idx="214">
                  <c:v>1977.83333333332</c:v>
                </c:pt>
                <c:pt idx="215">
                  <c:v>1977.91666666665</c:v>
                </c:pt>
                <c:pt idx="216">
                  <c:v>1977.99999999998</c:v>
                </c:pt>
                <c:pt idx="217">
                  <c:v>1978.08333333332</c:v>
                </c:pt>
                <c:pt idx="218">
                  <c:v>1978.16666666665</c:v>
                </c:pt>
                <c:pt idx="219">
                  <c:v>1978.24999999998</c:v>
                </c:pt>
                <c:pt idx="220">
                  <c:v>1978.33333333332</c:v>
                </c:pt>
                <c:pt idx="221">
                  <c:v>1978.41666666665</c:v>
                </c:pt>
                <c:pt idx="222">
                  <c:v>1978.49999999998</c:v>
                </c:pt>
                <c:pt idx="223">
                  <c:v>1978.58333333332</c:v>
                </c:pt>
                <c:pt idx="224">
                  <c:v>1978.66666666665</c:v>
                </c:pt>
                <c:pt idx="225">
                  <c:v>1978.74999999998</c:v>
                </c:pt>
                <c:pt idx="226">
                  <c:v>1978.83333333332</c:v>
                </c:pt>
                <c:pt idx="227">
                  <c:v>1978.91666666665</c:v>
                </c:pt>
                <c:pt idx="228">
                  <c:v>1978.99999999998</c:v>
                </c:pt>
                <c:pt idx="229">
                  <c:v>1979.08333333332</c:v>
                </c:pt>
                <c:pt idx="230">
                  <c:v>1979.16666666665</c:v>
                </c:pt>
                <c:pt idx="231">
                  <c:v>1979.24999999998</c:v>
                </c:pt>
                <c:pt idx="232">
                  <c:v>1979.33333333332</c:v>
                </c:pt>
                <c:pt idx="233">
                  <c:v>1979.41666666665</c:v>
                </c:pt>
                <c:pt idx="234">
                  <c:v>1979.49999999998</c:v>
                </c:pt>
                <c:pt idx="235">
                  <c:v>1979.58333333332</c:v>
                </c:pt>
                <c:pt idx="236">
                  <c:v>1979.66666666665</c:v>
                </c:pt>
                <c:pt idx="237">
                  <c:v>1979.74999999998</c:v>
                </c:pt>
                <c:pt idx="238">
                  <c:v>1979.83333333332</c:v>
                </c:pt>
                <c:pt idx="239">
                  <c:v>1979.91666666665</c:v>
                </c:pt>
                <c:pt idx="240">
                  <c:v>1979.99999999998</c:v>
                </c:pt>
                <c:pt idx="241">
                  <c:v>1980.08333333332</c:v>
                </c:pt>
                <c:pt idx="242">
                  <c:v>1980.16666666665</c:v>
                </c:pt>
                <c:pt idx="243">
                  <c:v>1980.24999999998</c:v>
                </c:pt>
                <c:pt idx="244">
                  <c:v>1980.33333333331</c:v>
                </c:pt>
                <c:pt idx="245">
                  <c:v>1980.41666666665</c:v>
                </c:pt>
                <c:pt idx="246">
                  <c:v>1980.49999999998</c:v>
                </c:pt>
                <c:pt idx="247">
                  <c:v>1980.58333333331</c:v>
                </c:pt>
                <c:pt idx="248">
                  <c:v>1980.66666666665</c:v>
                </c:pt>
                <c:pt idx="249">
                  <c:v>1980.74999999998</c:v>
                </c:pt>
                <c:pt idx="250">
                  <c:v>1980.83333333331</c:v>
                </c:pt>
                <c:pt idx="251">
                  <c:v>1980.91666666665</c:v>
                </c:pt>
                <c:pt idx="252">
                  <c:v>1980.99999999998</c:v>
                </c:pt>
                <c:pt idx="253">
                  <c:v>1981.08333333331</c:v>
                </c:pt>
                <c:pt idx="254">
                  <c:v>1981.16666666665</c:v>
                </c:pt>
                <c:pt idx="255">
                  <c:v>1981.24999999998</c:v>
                </c:pt>
                <c:pt idx="256">
                  <c:v>1981.33333333331</c:v>
                </c:pt>
                <c:pt idx="257">
                  <c:v>1981.41666666665</c:v>
                </c:pt>
                <c:pt idx="258">
                  <c:v>1981.49999999998</c:v>
                </c:pt>
                <c:pt idx="259">
                  <c:v>1981.58333333331</c:v>
                </c:pt>
                <c:pt idx="260">
                  <c:v>1981.66666666665</c:v>
                </c:pt>
                <c:pt idx="261">
                  <c:v>1981.74999999998</c:v>
                </c:pt>
                <c:pt idx="262">
                  <c:v>1981.83333333331</c:v>
                </c:pt>
                <c:pt idx="263">
                  <c:v>1981.91666666665</c:v>
                </c:pt>
                <c:pt idx="264">
                  <c:v>1981.99999999998</c:v>
                </c:pt>
                <c:pt idx="265">
                  <c:v>1982.08333333331</c:v>
                </c:pt>
                <c:pt idx="266">
                  <c:v>1982.16666666665</c:v>
                </c:pt>
                <c:pt idx="267">
                  <c:v>1982.24999999998</c:v>
                </c:pt>
                <c:pt idx="268">
                  <c:v>1982.33333333331</c:v>
                </c:pt>
                <c:pt idx="269">
                  <c:v>1982.41666666665</c:v>
                </c:pt>
                <c:pt idx="270">
                  <c:v>1982.49999999998</c:v>
                </c:pt>
                <c:pt idx="271">
                  <c:v>1982.58333333331</c:v>
                </c:pt>
                <c:pt idx="272">
                  <c:v>1982.66666666665</c:v>
                </c:pt>
                <c:pt idx="273">
                  <c:v>1982.74999999998</c:v>
                </c:pt>
                <c:pt idx="274">
                  <c:v>1982.83333333331</c:v>
                </c:pt>
                <c:pt idx="275">
                  <c:v>1982.91666666665</c:v>
                </c:pt>
                <c:pt idx="276">
                  <c:v>1982.99999999998</c:v>
                </c:pt>
                <c:pt idx="277">
                  <c:v>1983.08333333331</c:v>
                </c:pt>
                <c:pt idx="278">
                  <c:v>1983.16666666665</c:v>
                </c:pt>
                <c:pt idx="279">
                  <c:v>1983.24999999998</c:v>
                </c:pt>
                <c:pt idx="280">
                  <c:v>1983.33333333331</c:v>
                </c:pt>
                <c:pt idx="281">
                  <c:v>1983.41666666665</c:v>
                </c:pt>
                <c:pt idx="282">
                  <c:v>1983.49999999998</c:v>
                </c:pt>
                <c:pt idx="283">
                  <c:v>1983.58333333331</c:v>
                </c:pt>
                <c:pt idx="284">
                  <c:v>1983.66666666665</c:v>
                </c:pt>
                <c:pt idx="285">
                  <c:v>1983.74999999998</c:v>
                </c:pt>
                <c:pt idx="286">
                  <c:v>1983.83333333331</c:v>
                </c:pt>
                <c:pt idx="287">
                  <c:v>1983.91666666664</c:v>
                </c:pt>
                <c:pt idx="288">
                  <c:v>1983.99999999998</c:v>
                </c:pt>
                <c:pt idx="289">
                  <c:v>1984.08333333331</c:v>
                </c:pt>
                <c:pt idx="290">
                  <c:v>1984.16666666664</c:v>
                </c:pt>
                <c:pt idx="291">
                  <c:v>1984.24999999998</c:v>
                </c:pt>
                <c:pt idx="292">
                  <c:v>1984.33333333331</c:v>
                </c:pt>
                <c:pt idx="293">
                  <c:v>1984.41666666664</c:v>
                </c:pt>
                <c:pt idx="294">
                  <c:v>1984.49999999998</c:v>
                </c:pt>
                <c:pt idx="295">
                  <c:v>1984.58333333331</c:v>
                </c:pt>
                <c:pt idx="296">
                  <c:v>1984.66666666664</c:v>
                </c:pt>
                <c:pt idx="297">
                  <c:v>1984.74999999998</c:v>
                </c:pt>
                <c:pt idx="298">
                  <c:v>1984.83333333331</c:v>
                </c:pt>
                <c:pt idx="299">
                  <c:v>1984.91666666664</c:v>
                </c:pt>
                <c:pt idx="300">
                  <c:v>1984.99999999998</c:v>
                </c:pt>
                <c:pt idx="301">
                  <c:v>1985.08333333331</c:v>
                </c:pt>
                <c:pt idx="302">
                  <c:v>1985.16666666664</c:v>
                </c:pt>
                <c:pt idx="303">
                  <c:v>1985.24999999998</c:v>
                </c:pt>
                <c:pt idx="304">
                  <c:v>1985.33333333331</c:v>
                </c:pt>
                <c:pt idx="305">
                  <c:v>1985.41666666664</c:v>
                </c:pt>
                <c:pt idx="306">
                  <c:v>1985.49999999998</c:v>
                </c:pt>
                <c:pt idx="307">
                  <c:v>1985.58333333331</c:v>
                </c:pt>
                <c:pt idx="308">
                  <c:v>1985.66666666664</c:v>
                </c:pt>
                <c:pt idx="309">
                  <c:v>1985.74999999998</c:v>
                </c:pt>
                <c:pt idx="310">
                  <c:v>1985.83333333331</c:v>
                </c:pt>
                <c:pt idx="311">
                  <c:v>1985.91666666664</c:v>
                </c:pt>
                <c:pt idx="312">
                  <c:v>1985.99999999998</c:v>
                </c:pt>
                <c:pt idx="313">
                  <c:v>1986.08333333331</c:v>
                </c:pt>
                <c:pt idx="314">
                  <c:v>1986.16666666664</c:v>
                </c:pt>
                <c:pt idx="315">
                  <c:v>1986.24999999998</c:v>
                </c:pt>
                <c:pt idx="316">
                  <c:v>1986.33333333331</c:v>
                </c:pt>
                <c:pt idx="317">
                  <c:v>1986.41666666664</c:v>
                </c:pt>
                <c:pt idx="318">
                  <c:v>1986.49999999998</c:v>
                </c:pt>
                <c:pt idx="319">
                  <c:v>1986.58333333331</c:v>
                </c:pt>
                <c:pt idx="320">
                  <c:v>1986.66666666664</c:v>
                </c:pt>
                <c:pt idx="321">
                  <c:v>1986.74999999998</c:v>
                </c:pt>
                <c:pt idx="322">
                  <c:v>1986.83333333331</c:v>
                </c:pt>
                <c:pt idx="323">
                  <c:v>1986.91666666664</c:v>
                </c:pt>
                <c:pt idx="324">
                  <c:v>1986.99999999998</c:v>
                </c:pt>
                <c:pt idx="325">
                  <c:v>1987.08333333331</c:v>
                </c:pt>
                <c:pt idx="326">
                  <c:v>1987.16666666664</c:v>
                </c:pt>
                <c:pt idx="327">
                  <c:v>1987.24999999998</c:v>
                </c:pt>
                <c:pt idx="328">
                  <c:v>1987.33333333331</c:v>
                </c:pt>
                <c:pt idx="329">
                  <c:v>1987.41666666664</c:v>
                </c:pt>
                <c:pt idx="330">
                  <c:v>1987.49999999997</c:v>
                </c:pt>
                <c:pt idx="331">
                  <c:v>1987.58333333331</c:v>
                </c:pt>
                <c:pt idx="332">
                  <c:v>1987.66666666664</c:v>
                </c:pt>
                <c:pt idx="333">
                  <c:v>1987.74999999997</c:v>
                </c:pt>
                <c:pt idx="334">
                  <c:v>1987.83333333331</c:v>
                </c:pt>
                <c:pt idx="335">
                  <c:v>1987.91666666664</c:v>
                </c:pt>
                <c:pt idx="336">
                  <c:v>1987.99999999997</c:v>
                </c:pt>
                <c:pt idx="337">
                  <c:v>1988.08333333331</c:v>
                </c:pt>
                <c:pt idx="338">
                  <c:v>1988.16666666664</c:v>
                </c:pt>
                <c:pt idx="339">
                  <c:v>1988.24999999997</c:v>
                </c:pt>
                <c:pt idx="340">
                  <c:v>1988.33333333331</c:v>
                </c:pt>
                <c:pt idx="341">
                  <c:v>1988.41666666664</c:v>
                </c:pt>
                <c:pt idx="342">
                  <c:v>1988.49999999997</c:v>
                </c:pt>
                <c:pt idx="343">
                  <c:v>1988.58333333331</c:v>
                </c:pt>
                <c:pt idx="344">
                  <c:v>1988.66666666664</c:v>
                </c:pt>
                <c:pt idx="345">
                  <c:v>1988.74999999997</c:v>
                </c:pt>
                <c:pt idx="346">
                  <c:v>1988.83333333331</c:v>
                </c:pt>
                <c:pt idx="347">
                  <c:v>1988.91666666664</c:v>
                </c:pt>
                <c:pt idx="348">
                  <c:v>1988.99999999997</c:v>
                </c:pt>
                <c:pt idx="349">
                  <c:v>1989.08333333331</c:v>
                </c:pt>
                <c:pt idx="350">
                  <c:v>1989.16666666664</c:v>
                </c:pt>
                <c:pt idx="351">
                  <c:v>1989.24999999997</c:v>
                </c:pt>
                <c:pt idx="352">
                  <c:v>1989.33333333331</c:v>
                </c:pt>
                <c:pt idx="353">
                  <c:v>1989.41666666664</c:v>
                </c:pt>
                <c:pt idx="354">
                  <c:v>1989.49999999997</c:v>
                </c:pt>
                <c:pt idx="355">
                  <c:v>1989.58333333331</c:v>
                </c:pt>
                <c:pt idx="356">
                  <c:v>1989.66666666664</c:v>
                </c:pt>
                <c:pt idx="357">
                  <c:v>1989.74999999997</c:v>
                </c:pt>
                <c:pt idx="358">
                  <c:v>1989.83333333331</c:v>
                </c:pt>
                <c:pt idx="359">
                  <c:v>1989.91666666664</c:v>
                </c:pt>
                <c:pt idx="360">
                  <c:v>1989.99999999997</c:v>
                </c:pt>
                <c:pt idx="361">
                  <c:v>1990.08333333331</c:v>
                </c:pt>
                <c:pt idx="362">
                  <c:v>1990.16666666664</c:v>
                </c:pt>
                <c:pt idx="363">
                  <c:v>1990.24999999997</c:v>
                </c:pt>
                <c:pt idx="364">
                  <c:v>1990.33333333331</c:v>
                </c:pt>
                <c:pt idx="365">
                  <c:v>1990.41666666664</c:v>
                </c:pt>
                <c:pt idx="366">
                  <c:v>1990.49999999997</c:v>
                </c:pt>
                <c:pt idx="367">
                  <c:v>1990.58333333331</c:v>
                </c:pt>
                <c:pt idx="368">
                  <c:v>1990.66666666664</c:v>
                </c:pt>
                <c:pt idx="369">
                  <c:v>1990.74999999997</c:v>
                </c:pt>
                <c:pt idx="370">
                  <c:v>1990.83333333331</c:v>
                </c:pt>
                <c:pt idx="371">
                  <c:v>1990.91666666664</c:v>
                </c:pt>
                <c:pt idx="372">
                  <c:v>1990.99999999997</c:v>
                </c:pt>
                <c:pt idx="373">
                  <c:v>1991.08333333331</c:v>
                </c:pt>
                <c:pt idx="374">
                  <c:v>1991.16666666664</c:v>
                </c:pt>
                <c:pt idx="375">
                  <c:v>1991.24999999997</c:v>
                </c:pt>
                <c:pt idx="376">
                  <c:v>1991.3333333333</c:v>
                </c:pt>
                <c:pt idx="377">
                  <c:v>1991.41666666664</c:v>
                </c:pt>
                <c:pt idx="378">
                  <c:v>1991.49999999997</c:v>
                </c:pt>
                <c:pt idx="379">
                  <c:v>1991.5833333333</c:v>
                </c:pt>
                <c:pt idx="380">
                  <c:v>1991.66666666664</c:v>
                </c:pt>
                <c:pt idx="381">
                  <c:v>1991.74999999997</c:v>
                </c:pt>
                <c:pt idx="382">
                  <c:v>1991.8333333333</c:v>
                </c:pt>
                <c:pt idx="383">
                  <c:v>1991.91666666664</c:v>
                </c:pt>
                <c:pt idx="384">
                  <c:v>1991.99999999997</c:v>
                </c:pt>
                <c:pt idx="385">
                  <c:v>1992.0833333333</c:v>
                </c:pt>
                <c:pt idx="386">
                  <c:v>1992.16666666664</c:v>
                </c:pt>
                <c:pt idx="387">
                  <c:v>1992.24999999997</c:v>
                </c:pt>
                <c:pt idx="388">
                  <c:v>1992.3333333333</c:v>
                </c:pt>
                <c:pt idx="389">
                  <c:v>1992.41666666664</c:v>
                </c:pt>
                <c:pt idx="390">
                  <c:v>1992.49999999997</c:v>
                </c:pt>
                <c:pt idx="391">
                  <c:v>1992.5833333333</c:v>
                </c:pt>
                <c:pt idx="392">
                  <c:v>1992.66666666664</c:v>
                </c:pt>
                <c:pt idx="393">
                  <c:v>1992.74999999997</c:v>
                </c:pt>
                <c:pt idx="394">
                  <c:v>1992.8333333333</c:v>
                </c:pt>
                <c:pt idx="395">
                  <c:v>1992.91666666664</c:v>
                </c:pt>
                <c:pt idx="396">
                  <c:v>1992.99999999997</c:v>
                </c:pt>
                <c:pt idx="397">
                  <c:v>1993.0833333333</c:v>
                </c:pt>
                <c:pt idx="398">
                  <c:v>1993.16666666664</c:v>
                </c:pt>
                <c:pt idx="399">
                  <c:v>1993.24999999997</c:v>
                </c:pt>
                <c:pt idx="400">
                  <c:v>1993.3333333333</c:v>
                </c:pt>
                <c:pt idx="401">
                  <c:v>1993.41666666664</c:v>
                </c:pt>
                <c:pt idx="402">
                  <c:v>1993.49999999997</c:v>
                </c:pt>
                <c:pt idx="403">
                  <c:v>1993.5833333333</c:v>
                </c:pt>
                <c:pt idx="404">
                  <c:v>1993.66666666664</c:v>
                </c:pt>
                <c:pt idx="405">
                  <c:v>1993.74999999997</c:v>
                </c:pt>
                <c:pt idx="406">
                  <c:v>1993.8333333333</c:v>
                </c:pt>
                <c:pt idx="407">
                  <c:v>1993.91666666664</c:v>
                </c:pt>
                <c:pt idx="408">
                  <c:v>1993.99999999997</c:v>
                </c:pt>
                <c:pt idx="409">
                  <c:v>1994.0833333333</c:v>
                </c:pt>
                <c:pt idx="410">
                  <c:v>1994.16666666664</c:v>
                </c:pt>
                <c:pt idx="411">
                  <c:v>1994.24999999997</c:v>
                </c:pt>
                <c:pt idx="412">
                  <c:v>1994.3333333333</c:v>
                </c:pt>
                <c:pt idx="413">
                  <c:v>1994.41666666664</c:v>
                </c:pt>
                <c:pt idx="414">
                  <c:v>1994.49999999997</c:v>
                </c:pt>
                <c:pt idx="415">
                  <c:v>1994.5833333333</c:v>
                </c:pt>
                <c:pt idx="416">
                  <c:v>1994.66666666664</c:v>
                </c:pt>
                <c:pt idx="417">
                  <c:v>1994.74999999997</c:v>
                </c:pt>
                <c:pt idx="418">
                  <c:v>1994.8333333333</c:v>
                </c:pt>
                <c:pt idx="419">
                  <c:v>1994.91666666663</c:v>
                </c:pt>
                <c:pt idx="420">
                  <c:v>1994.99999999997</c:v>
                </c:pt>
                <c:pt idx="421">
                  <c:v>1995.0833333333</c:v>
                </c:pt>
                <c:pt idx="422">
                  <c:v>1995.16666666663</c:v>
                </c:pt>
                <c:pt idx="423">
                  <c:v>1995.24999999997</c:v>
                </c:pt>
                <c:pt idx="424">
                  <c:v>1995.3333333333</c:v>
                </c:pt>
                <c:pt idx="425">
                  <c:v>1995.41666666663</c:v>
                </c:pt>
                <c:pt idx="426">
                  <c:v>1995.49999999997</c:v>
                </c:pt>
                <c:pt idx="427">
                  <c:v>1995.5833333333</c:v>
                </c:pt>
                <c:pt idx="428">
                  <c:v>1995.66666666663</c:v>
                </c:pt>
                <c:pt idx="429">
                  <c:v>1995.74999999997</c:v>
                </c:pt>
                <c:pt idx="430">
                  <c:v>1995.8333333333</c:v>
                </c:pt>
                <c:pt idx="431">
                  <c:v>1995.91666666663</c:v>
                </c:pt>
                <c:pt idx="432">
                  <c:v>1995.99999999997</c:v>
                </c:pt>
                <c:pt idx="433">
                  <c:v>1996.0833333333</c:v>
                </c:pt>
                <c:pt idx="434">
                  <c:v>1996.16666666663</c:v>
                </c:pt>
                <c:pt idx="435">
                  <c:v>1996.24999999997</c:v>
                </c:pt>
                <c:pt idx="436">
                  <c:v>1996.3333333333</c:v>
                </c:pt>
                <c:pt idx="437">
                  <c:v>1996.41666666663</c:v>
                </c:pt>
                <c:pt idx="438">
                  <c:v>1996.49999999997</c:v>
                </c:pt>
                <c:pt idx="439">
                  <c:v>1996.5833333333</c:v>
                </c:pt>
                <c:pt idx="440">
                  <c:v>1996.66666666663</c:v>
                </c:pt>
                <c:pt idx="441">
                  <c:v>1996.74999999997</c:v>
                </c:pt>
                <c:pt idx="442">
                  <c:v>1996.8333333333</c:v>
                </c:pt>
                <c:pt idx="443">
                  <c:v>1996.91666666663</c:v>
                </c:pt>
                <c:pt idx="444">
                  <c:v>1996.99999999997</c:v>
                </c:pt>
                <c:pt idx="445">
                  <c:v>1997.0833333333</c:v>
                </c:pt>
                <c:pt idx="446">
                  <c:v>1997.16666666663</c:v>
                </c:pt>
                <c:pt idx="447">
                  <c:v>1997.24999999997</c:v>
                </c:pt>
                <c:pt idx="448">
                  <c:v>1997.3333333333</c:v>
                </c:pt>
                <c:pt idx="449">
                  <c:v>1997.41666666663</c:v>
                </c:pt>
                <c:pt idx="450">
                  <c:v>1997.49999999997</c:v>
                </c:pt>
                <c:pt idx="451">
                  <c:v>1997.5833333333</c:v>
                </c:pt>
                <c:pt idx="452">
                  <c:v>1997.66666666663</c:v>
                </c:pt>
                <c:pt idx="453">
                  <c:v>1997.74999999997</c:v>
                </c:pt>
                <c:pt idx="454">
                  <c:v>1997.8333333333</c:v>
                </c:pt>
                <c:pt idx="455">
                  <c:v>1997.91666666663</c:v>
                </c:pt>
                <c:pt idx="456">
                  <c:v>1997.99999999997</c:v>
                </c:pt>
                <c:pt idx="457">
                  <c:v>1998.0833333333</c:v>
                </c:pt>
                <c:pt idx="458">
                  <c:v>1998.16666666663</c:v>
                </c:pt>
                <c:pt idx="459">
                  <c:v>1998.24999999997</c:v>
                </c:pt>
                <c:pt idx="460">
                  <c:v>1998.3333333333</c:v>
                </c:pt>
                <c:pt idx="461">
                  <c:v>1998.41666666663</c:v>
                </c:pt>
                <c:pt idx="462">
                  <c:v>1998.49999999996</c:v>
                </c:pt>
                <c:pt idx="463">
                  <c:v>1998.5833333333</c:v>
                </c:pt>
                <c:pt idx="464">
                  <c:v>1998.66666666663</c:v>
                </c:pt>
                <c:pt idx="465">
                  <c:v>1998.74999999996</c:v>
                </c:pt>
                <c:pt idx="466">
                  <c:v>1998.8333333333</c:v>
                </c:pt>
                <c:pt idx="467">
                  <c:v>1998.91666666663</c:v>
                </c:pt>
                <c:pt idx="468">
                  <c:v>1998.99999999996</c:v>
                </c:pt>
                <c:pt idx="469">
                  <c:v>1999.0833333333</c:v>
                </c:pt>
                <c:pt idx="470">
                  <c:v>1999.16666666663</c:v>
                </c:pt>
                <c:pt idx="471">
                  <c:v>1999.24999999996</c:v>
                </c:pt>
                <c:pt idx="472">
                  <c:v>1999.3333333333</c:v>
                </c:pt>
                <c:pt idx="473">
                  <c:v>1999.41666666663</c:v>
                </c:pt>
                <c:pt idx="474">
                  <c:v>1999.49999999996</c:v>
                </c:pt>
                <c:pt idx="475">
                  <c:v>1999.5833333333</c:v>
                </c:pt>
                <c:pt idx="476">
                  <c:v>1999.66666666663</c:v>
                </c:pt>
                <c:pt idx="477">
                  <c:v>1999.74999999996</c:v>
                </c:pt>
                <c:pt idx="478">
                  <c:v>1999.8333333333</c:v>
                </c:pt>
                <c:pt idx="479">
                  <c:v>1999.91666666663</c:v>
                </c:pt>
                <c:pt idx="480">
                  <c:v>1999.99999999996</c:v>
                </c:pt>
                <c:pt idx="481">
                  <c:v>2000.0833333333</c:v>
                </c:pt>
                <c:pt idx="482">
                  <c:v>2000.16666666663</c:v>
                </c:pt>
                <c:pt idx="483">
                  <c:v>2000.24999999996</c:v>
                </c:pt>
                <c:pt idx="484">
                  <c:v>2000.3333333333</c:v>
                </c:pt>
                <c:pt idx="485">
                  <c:v>2000.41666666663</c:v>
                </c:pt>
                <c:pt idx="486">
                  <c:v>2000.49999999996</c:v>
                </c:pt>
                <c:pt idx="487">
                  <c:v>2000.5833333333</c:v>
                </c:pt>
                <c:pt idx="488">
                  <c:v>2000.66666666663</c:v>
                </c:pt>
                <c:pt idx="489">
                  <c:v>2000.74999999996</c:v>
                </c:pt>
                <c:pt idx="490">
                  <c:v>2000.8333333333</c:v>
                </c:pt>
                <c:pt idx="491">
                  <c:v>2000.91666666663</c:v>
                </c:pt>
                <c:pt idx="492">
                  <c:v>2000.99999999996</c:v>
                </c:pt>
                <c:pt idx="493">
                  <c:v>2001.0833333333</c:v>
                </c:pt>
                <c:pt idx="494">
                  <c:v>2001.16666666663</c:v>
                </c:pt>
                <c:pt idx="495">
                  <c:v>2001.24999999996</c:v>
                </c:pt>
                <c:pt idx="496">
                  <c:v>2001.3333333333</c:v>
                </c:pt>
                <c:pt idx="497">
                  <c:v>2001.41666666663</c:v>
                </c:pt>
                <c:pt idx="498">
                  <c:v>2001.49999999996</c:v>
                </c:pt>
                <c:pt idx="499">
                  <c:v>2001.5833333333</c:v>
                </c:pt>
                <c:pt idx="500">
                  <c:v>2001.66666666663</c:v>
                </c:pt>
                <c:pt idx="501">
                  <c:v>2001.74999999996</c:v>
                </c:pt>
                <c:pt idx="502">
                  <c:v>2001.8333333333</c:v>
                </c:pt>
                <c:pt idx="503">
                  <c:v>2001.91666666663</c:v>
                </c:pt>
                <c:pt idx="504">
                  <c:v>2001.99999999996</c:v>
                </c:pt>
                <c:pt idx="505">
                  <c:v>2002.0833333333</c:v>
                </c:pt>
                <c:pt idx="506">
                  <c:v>2002.16666666663</c:v>
                </c:pt>
                <c:pt idx="507">
                  <c:v>2002.24999999996</c:v>
                </c:pt>
                <c:pt idx="508">
                  <c:v>2002.33333333329</c:v>
                </c:pt>
                <c:pt idx="509">
                  <c:v>2002.41666666663</c:v>
                </c:pt>
                <c:pt idx="510">
                  <c:v>2002.49999999996</c:v>
                </c:pt>
                <c:pt idx="511">
                  <c:v>2002.58333333329</c:v>
                </c:pt>
                <c:pt idx="512">
                  <c:v>2002.66666666663</c:v>
                </c:pt>
                <c:pt idx="513">
                  <c:v>2002.74999999996</c:v>
                </c:pt>
                <c:pt idx="514">
                  <c:v>2002.83333333329</c:v>
                </c:pt>
                <c:pt idx="515">
                  <c:v>2002.91666666663</c:v>
                </c:pt>
                <c:pt idx="516">
                  <c:v>2002.99999999996</c:v>
                </c:pt>
                <c:pt idx="517">
                  <c:v>2003.08333333329</c:v>
                </c:pt>
                <c:pt idx="518">
                  <c:v>2003.16666666663</c:v>
                </c:pt>
                <c:pt idx="519">
                  <c:v>2003.24999999996</c:v>
                </c:pt>
                <c:pt idx="520">
                  <c:v>2003.33333333329</c:v>
                </c:pt>
                <c:pt idx="521">
                  <c:v>2003.41666666663</c:v>
                </c:pt>
                <c:pt idx="522">
                  <c:v>2003.49999999996</c:v>
                </c:pt>
                <c:pt idx="523">
                  <c:v>2003.58333333329</c:v>
                </c:pt>
                <c:pt idx="524">
                  <c:v>2003.66666666663</c:v>
                </c:pt>
                <c:pt idx="525">
                  <c:v>2003.74999999996</c:v>
                </c:pt>
                <c:pt idx="526">
                  <c:v>2003.83333333329</c:v>
                </c:pt>
                <c:pt idx="527">
                  <c:v>2003.91666666663</c:v>
                </c:pt>
                <c:pt idx="528">
                  <c:v>2003.99999999996</c:v>
                </c:pt>
                <c:pt idx="529">
                  <c:v>2004.08333333329</c:v>
                </c:pt>
                <c:pt idx="530">
                  <c:v>2004.16666666663</c:v>
                </c:pt>
                <c:pt idx="531">
                  <c:v>2004.24999999996</c:v>
                </c:pt>
                <c:pt idx="532">
                  <c:v>2004.33333333329</c:v>
                </c:pt>
                <c:pt idx="533">
                  <c:v>2004.41666666663</c:v>
                </c:pt>
                <c:pt idx="534">
                  <c:v>2004.49999999996</c:v>
                </c:pt>
                <c:pt idx="535">
                  <c:v>2004.58333333329</c:v>
                </c:pt>
                <c:pt idx="536">
                  <c:v>2004.66666666663</c:v>
                </c:pt>
                <c:pt idx="537">
                  <c:v>2004.74999999996</c:v>
                </c:pt>
                <c:pt idx="538">
                  <c:v>2004.83333333329</c:v>
                </c:pt>
                <c:pt idx="539">
                  <c:v>2004.91666666663</c:v>
                </c:pt>
                <c:pt idx="540">
                  <c:v>2004.99999999996</c:v>
                </c:pt>
                <c:pt idx="541">
                  <c:v>2005.08333333329</c:v>
                </c:pt>
                <c:pt idx="542">
                  <c:v>2005.16666666663</c:v>
                </c:pt>
                <c:pt idx="543">
                  <c:v>2005.24999999996</c:v>
                </c:pt>
                <c:pt idx="544">
                  <c:v>2005.33333333329</c:v>
                </c:pt>
                <c:pt idx="545">
                  <c:v>2005.41666666663</c:v>
                </c:pt>
                <c:pt idx="546">
                  <c:v>2005.49999999996</c:v>
                </c:pt>
                <c:pt idx="547">
                  <c:v>2005.58333333329</c:v>
                </c:pt>
                <c:pt idx="548">
                  <c:v>2005.66666666663</c:v>
                </c:pt>
                <c:pt idx="549">
                  <c:v>2005.74999999996</c:v>
                </c:pt>
                <c:pt idx="550">
                  <c:v>2005.83333333329</c:v>
                </c:pt>
                <c:pt idx="551">
                  <c:v>2005.91666666662</c:v>
                </c:pt>
                <c:pt idx="552">
                  <c:v>2005.99999999996</c:v>
                </c:pt>
                <c:pt idx="553">
                  <c:v>2006.08333333329</c:v>
                </c:pt>
                <c:pt idx="554">
                  <c:v>2006.16666666662</c:v>
                </c:pt>
                <c:pt idx="555">
                  <c:v>2006.24999999996</c:v>
                </c:pt>
                <c:pt idx="556">
                  <c:v>2006.33333333329</c:v>
                </c:pt>
                <c:pt idx="557">
                  <c:v>2006.41666666662</c:v>
                </c:pt>
                <c:pt idx="558">
                  <c:v>2006.49999999996</c:v>
                </c:pt>
                <c:pt idx="559">
                  <c:v>2006.58333333329</c:v>
                </c:pt>
                <c:pt idx="560">
                  <c:v>2006.66666666662</c:v>
                </c:pt>
                <c:pt idx="561">
                  <c:v>2006.74999999996</c:v>
                </c:pt>
                <c:pt idx="562">
                  <c:v>2006.83333333329</c:v>
                </c:pt>
                <c:pt idx="563">
                  <c:v>2006.91666666662</c:v>
                </c:pt>
                <c:pt idx="564">
                  <c:v>2006.99999999996</c:v>
                </c:pt>
                <c:pt idx="565">
                  <c:v>2007.08333333329</c:v>
                </c:pt>
                <c:pt idx="566">
                  <c:v>2007.16666666662</c:v>
                </c:pt>
                <c:pt idx="567">
                  <c:v>2007.24999999996</c:v>
                </c:pt>
                <c:pt idx="568">
                  <c:v>2007.33333333329</c:v>
                </c:pt>
                <c:pt idx="569">
                  <c:v>2007.41666666662</c:v>
                </c:pt>
                <c:pt idx="570">
                  <c:v>2007.49999999996</c:v>
                </c:pt>
                <c:pt idx="571">
                  <c:v>2007.58333333329</c:v>
                </c:pt>
                <c:pt idx="572">
                  <c:v>2007.66666666662</c:v>
                </c:pt>
                <c:pt idx="573">
                  <c:v>2007.74999999996</c:v>
                </c:pt>
                <c:pt idx="574">
                  <c:v>2007.83333333329</c:v>
                </c:pt>
                <c:pt idx="575">
                  <c:v>2007.91666666662</c:v>
                </c:pt>
                <c:pt idx="576">
                  <c:v>2007.99999999996</c:v>
                </c:pt>
                <c:pt idx="577">
                  <c:v>2008.08333333329</c:v>
                </c:pt>
                <c:pt idx="578">
                  <c:v>2008.16666666662</c:v>
                </c:pt>
                <c:pt idx="579">
                  <c:v>2008.24999999996</c:v>
                </c:pt>
                <c:pt idx="580">
                  <c:v>2008.33333333329</c:v>
                </c:pt>
                <c:pt idx="581">
                  <c:v>2008.41666666662</c:v>
                </c:pt>
                <c:pt idx="582">
                  <c:v>2008.49999999996</c:v>
                </c:pt>
                <c:pt idx="583">
                  <c:v>2008.58333333329</c:v>
                </c:pt>
                <c:pt idx="584">
                  <c:v>2008.66666666662</c:v>
                </c:pt>
                <c:pt idx="585">
                  <c:v>2008.74999999996</c:v>
                </c:pt>
                <c:pt idx="586">
                  <c:v>2008.83333333329</c:v>
                </c:pt>
                <c:pt idx="587">
                  <c:v>2008.91666666662</c:v>
                </c:pt>
                <c:pt idx="588">
                  <c:v>2008.99999999996</c:v>
                </c:pt>
                <c:pt idx="589">
                  <c:v>2009.08333333329</c:v>
                </c:pt>
                <c:pt idx="590">
                  <c:v>2009.16666666662</c:v>
                </c:pt>
                <c:pt idx="591">
                  <c:v>2009.24999999996</c:v>
                </c:pt>
                <c:pt idx="592">
                  <c:v>2009.33333333329</c:v>
                </c:pt>
                <c:pt idx="593">
                  <c:v>2009.41666666662</c:v>
                </c:pt>
                <c:pt idx="594">
                  <c:v>2009.49999999995</c:v>
                </c:pt>
                <c:pt idx="595">
                  <c:v>2009.58333333329</c:v>
                </c:pt>
                <c:pt idx="596">
                  <c:v>2009.66666666662</c:v>
                </c:pt>
                <c:pt idx="597">
                  <c:v>2009.74999999995</c:v>
                </c:pt>
                <c:pt idx="598">
                  <c:v>2009.83333333329</c:v>
                </c:pt>
                <c:pt idx="599">
                  <c:v>2009.91666666662</c:v>
                </c:pt>
                <c:pt idx="600">
                  <c:v>2009.99999999995</c:v>
                </c:pt>
                <c:pt idx="601">
                  <c:v>2010.08333333329</c:v>
                </c:pt>
                <c:pt idx="602">
                  <c:v>2010.16666666662</c:v>
                </c:pt>
                <c:pt idx="603">
                  <c:v>2010.24999999995</c:v>
                </c:pt>
                <c:pt idx="604">
                  <c:v>2010.33333333329</c:v>
                </c:pt>
                <c:pt idx="605">
                  <c:v>2010.41666666662</c:v>
                </c:pt>
                <c:pt idx="606">
                  <c:v>2010.49999999995</c:v>
                </c:pt>
                <c:pt idx="607">
                  <c:v>2010.58333333329</c:v>
                </c:pt>
                <c:pt idx="608">
                  <c:v>2010.66666666662</c:v>
                </c:pt>
                <c:pt idx="609">
                  <c:v>2010.74999999995</c:v>
                </c:pt>
                <c:pt idx="610">
                  <c:v>2010.83333333329</c:v>
                </c:pt>
                <c:pt idx="611">
                  <c:v>2010.91666666662</c:v>
                </c:pt>
                <c:pt idx="612">
                  <c:v>2010.99999999995</c:v>
                </c:pt>
                <c:pt idx="613">
                  <c:v>2011.08333333329</c:v>
                </c:pt>
                <c:pt idx="614">
                  <c:v>2011.16666666662</c:v>
                </c:pt>
                <c:pt idx="615">
                  <c:v>2011.24999999995</c:v>
                </c:pt>
                <c:pt idx="616">
                  <c:v>2011.33333333329</c:v>
                </c:pt>
                <c:pt idx="617">
                  <c:v>2011.41666666662</c:v>
                </c:pt>
                <c:pt idx="618">
                  <c:v>2011.49999999995</c:v>
                </c:pt>
                <c:pt idx="619">
                  <c:v>2011.58333333329</c:v>
                </c:pt>
                <c:pt idx="620">
                  <c:v>2011.66666666662</c:v>
                </c:pt>
                <c:pt idx="621">
                  <c:v>2011.74999999995</c:v>
                </c:pt>
                <c:pt idx="622">
                  <c:v>2011.83333333329</c:v>
                </c:pt>
                <c:pt idx="623">
                  <c:v>2011.91666666662</c:v>
                </c:pt>
                <c:pt idx="624">
                  <c:v>2011.99999999995</c:v>
                </c:pt>
                <c:pt idx="625">
                  <c:v>2012.08333333329</c:v>
                </c:pt>
                <c:pt idx="626">
                  <c:v>2012.16666666662</c:v>
                </c:pt>
                <c:pt idx="627">
                  <c:v>2012.24999999995</c:v>
                </c:pt>
                <c:pt idx="628">
                  <c:v>2012.33333333329</c:v>
                </c:pt>
                <c:pt idx="629">
                  <c:v>2012.41666666662</c:v>
                </c:pt>
                <c:pt idx="630">
                  <c:v>2012.49999999995</c:v>
                </c:pt>
                <c:pt idx="631">
                  <c:v>2012.58333333329</c:v>
                </c:pt>
                <c:pt idx="632">
                  <c:v>2012.66666666662</c:v>
                </c:pt>
                <c:pt idx="633">
                  <c:v>2012.74999999995</c:v>
                </c:pt>
                <c:pt idx="634">
                  <c:v>2012.83333333329</c:v>
                </c:pt>
                <c:pt idx="635">
                  <c:v>2012.91666666662</c:v>
                </c:pt>
                <c:pt idx="636">
                  <c:v>2012.99999999995</c:v>
                </c:pt>
                <c:pt idx="637">
                  <c:v>2013.08333333329</c:v>
                </c:pt>
                <c:pt idx="638">
                  <c:v>2013.16666666662</c:v>
                </c:pt>
                <c:pt idx="639">
                  <c:v>2013.24999999995</c:v>
                </c:pt>
                <c:pt idx="640">
                  <c:v>2013.33333333328</c:v>
                </c:pt>
                <c:pt idx="641">
                  <c:v>2013.4166666666</c:v>
                </c:pt>
                <c:pt idx="642">
                  <c:v>2013.49999999993</c:v>
                </c:pt>
                <c:pt idx="643">
                  <c:v>2013.58333333326</c:v>
                </c:pt>
                <c:pt idx="644">
                  <c:v>2013.66666666659</c:v>
                </c:pt>
                <c:pt idx="645">
                  <c:v>2013.74999999992</c:v>
                </c:pt>
                <c:pt idx="646">
                  <c:v>2013.83333333325</c:v>
                </c:pt>
                <c:pt idx="647">
                  <c:v>2013.91666666658</c:v>
                </c:pt>
                <c:pt idx="648">
                  <c:v>2013.99999999991</c:v>
                </c:pt>
                <c:pt idx="649">
                  <c:v>2014.08333333324</c:v>
                </c:pt>
                <c:pt idx="650">
                  <c:v>2014.16666666657</c:v>
                </c:pt>
                <c:pt idx="651">
                  <c:v>2014.2499999999</c:v>
                </c:pt>
                <c:pt idx="652">
                  <c:v>2014.33333333323</c:v>
                </c:pt>
                <c:pt idx="653">
                  <c:v>2014.41666666656</c:v>
                </c:pt>
                <c:pt idx="654">
                  <c:v>2014.49999999989</c:v>
                </c:pt>
                <c:pt idx="655">
                  <c:v>2014.58333333322</c:v>
                </c:pt>
                <c:pt idx="656">
                  <c:v>2014.66666666655</c:v>
                </c:pt>
                <c:pt idx="657">
                  <c:v>2014.74999999988</c:v>
                </c:pt>
                <c:pt idx="658">
                  <c:v>2014.83333333321</c:v>
                </c:pt>
              </c:numCache>
            </c:numRef>
          </c:xVal>
          <c:yVal>
            <c:numRef>
              <c:f>Sheet1!$D$8:$D$666</c:f>
              <c:numCache>
                <c:formatCode>0.00%</c:formatCode>
                <c:ptCount val="659"/>
                <c:pt idx="0">
                  <c:v>0.0435</c:v>
                </c:pt>
                <c:pt idx="1">
                  <c:v>0.0396</c:v>
                </c:pt>
                <c:pt idx="2">
                  <c:v>0.0331</c:v>
                </c:pt>
                <c:pt idx="3">
                  <c:v>0.0323</c:v>
                </c:pt>
                <c:pt idx="4">
                  <c:v>0.0329</c:v>
                </c:pt>
                <c:pt idx="5">
                  <c:v>0.0246</c:v>
                </c:pt>
                <c:pt idx="6">
                  <c:v>0.023</c:v>
                </c:pt>
                <c:pt idx="7">
                  <c:v>0.023</c:v>
                </c:pt>
                <c:pt idx="8">
                  <c:v>0.0248</c:v>
                </c:pt>
                <c:pt idx="9">
                  <c:v>0.023</c:v>
                </c:pt>
                <c:pt idx="10">
                  <c:v>0.0237</c:v>
                </c:pt>
                <c:pt idx="11">
                  <c:v>0.0225</c:v>
                </c:pt>
                <c:pt idx="12">
                  <c:v>0.0224</c:v>
                </c:pt>
                <c:pt idx="13">
                  <c:v>0.0242</c:v>
                </c:pt>
                <c:pt idx="14">
                  <c:v>0.0239</c:v>
                </c:pt>
                <c:pt idx="15">
                  <c:v>0.0229</c:v>
                </c:pt>
                <c:pt idx="16">
                  <c:v>0.0229</c:v>
                </c:pt>
                <c:pt idx="17">
                  <c:v>0.0233</c:v>
                </c:pt>
                <c:pt idx="18">
                  <c:v>0.0224</c:v>
                </c:pt>
                <c:pt idx="19">
                  <c:v>0.0239</c:v>
                </c:pt>
                <c:pt idx="20">
                  <c:v>0.0228</c:v>
                </c:pt>
                <c:pt idx="21">
                  <c:v>0.023</c:v>
                </c:pt>
                <c:pt idx="22">
                  <c:v>0.0248</c:v>
                </c:pt>
                <c:pt idx="23">
                  <c:v>0.026</c:v>
                </c:pt>
                <c:pt idx="24">
                  <c:v>0.0272</c:v>
                </c:pt>
                <c:pt idx="25">
                  <c:v>0.0273</c:v>
                </c:pt>
                <c:pt idx="26">
                  <c:v>0.0272</c:v>
                </c:pt>
                <c:pt idx="27">
                  <c:v>0.0273</c:v>
                </c:pt>
                <c:pt idx="28">
                  <c:v>0.0269</c:v>
                </c:pt>
                <c:pt idx="29">
                  <c:v>0.0273</c:v>
                </c:pt>
                <c:pt idx="30">
                  <c:v>0.0292</c:v>
                </c:pt>
                <c:pt idx="31">
                  <c:v>0.0282</c:v>
                </c:pt>
                <c:pt idx="32">
                  <c:v>0.0278</c:v>
                </c:pt>
                <c:pt idx="33">
                  <c:v>0.0274</c:v>
                </c:pt>
                <c:pt idx="34">
                  <c:v>0.0283</c:v>
                </c:pt>
                <c:pt idx="35">
                  <c:v>0.0287</c:v>
                </c:pt>
                <c:pt idx="36">
                  <c:v>0.0291</c:v>
                </c:pt>
                <c:pt idx="37">
                  <c:v>0.0292</c:v>
                </c:pt>
                <c:pt idx="38">
                  <c:v>0.0289</c:v>
                </c:pt>
                <c:pt idx="39">
                  <c:v>0.029</c:v>
                </c:pt>
                <c:pt idx="40">
                  <c:v>0.0293</c:v>
                </c:pt>
                <c:pt idx="41">
                  <c:v>0.0299</c:v>
                </c:pt>
                <c:pt idx="42">
                  <c:v>0.0318</c:v>
                </c:pt>
                <c:pt idx="43">
                  <c:v>0.0332</c:v>
                </c:pt>
                <c:pt idx="44">
                  <c:v>0.0338</c:v>
                </c:pt>
                <c:pt idx="45">
                  <c:v>0.0345</c:v>
                </c:pt>
                <c:pt idx="46">
                  <c:v>0.0352</c:v>
                </c:pt>
                <c:pt idx="47">
                  <c:v>0.0352</c:v>
                </c:pt>
                <c:pt idx="48">
                  <c:v>0.0352</c:v>
                </c:pt>
                <c:pt idx="49">
                  <c:v>0.0353</c:v>
                </c:pt>
                <c:pt idx="50">
                  <c:v>0.0354</c:v>
                </c:pt>
                <c:pt idx="51">
                  <c:v>0.0347</c:v>
                </c:pt>
                <c:pt idx="52">
                  <c:v>0.0348</c:v>
                </c:pt>
                <c:pt idx="53">
                  <c:v>0.0348</c:v>
                </c:pt>
                <c:pt idx="54">
                  <c:v>0.0346</c:v>
                </c:pt>
                <c:pt idx="55">
                  <c:v>0.035</c:v>
                </c:pt>
                <c:pt idx="56">
                  <c:v>0.0353</c:v>
                </c:pt>
                <c:pt idx="57">
                  <c:v>0.0357</c:v>
                </c:pt>
                <c:pt idx="58">
                  <c:v>0.0364</c:v>
                </c:pt>
                <c:pt idx="59">
                  <c:v>0.0384</c:v>
                </c:pt>
                <c:pt idx="60">
                  <c:v>0.0381</c:v>
                </c:pt>
                <c:pt idx="61">
                  <c:v>0.0393</c:v>
                </c:pt>
                <c:pt idx="62">
                  <c:v>0.0393</c:v>
                </c:pt>
                <c:pt idx="63">
                  <c:v>0.0393</c:v>
                </c:pt>
                <c:pt idx="64">
                  <c:v>0.0389</c:v>
                </c:pt>
                <c:pt idx="65">
                  <c:v>0.038</c:v>
                </c:pt>
                <c:pt idx="66">
                  <c:v>0.0384</c:v>
                </c:pt>
                <c:pt idx="67">
                  <c:v>0.0384</c:v>
                </c:pt>
                <c:pt idx="68">
                  <c:v>0.0392</c:v>
                </c:pt>
                <c:pt idx="69">
                  <c:v>0.0403</c:v>
                </c:pt>
                <c:pt idx="70">
                  <c:v>0.0409</c:v>
                </c:pt>
                <c:pt idx="71">
                  <c:v>0.0438</c:v>
                </c:pt>
                <c:pt idx="72">
                  <c:v>0.0459</c:v>
                </c:pt>
                <c:pt idx="73">
                  <c:v>0.0465</c:v>
                </c:pt>
                <c:pt idx="74">
                  <c:v>0.0459</c:v>
                </c:pt>
                <c:pt idx="75">
                  <c:v>0.0462</c:v>
                </c:pt>
                <c:pt idx="76">
                  <c:v>0.0464</c:v>
                </c:pt>
                <c:pt idx="77">
                  <c:v>0.045</c:v>
                </c:pt>
                <c:pt idx="78">
                  <c:v>0.048</c:v>
                </c:pt>
                <c:pt idx="79">
                  <c:v>0.0496</c:v>
                </c:pt>
                <c:pt idx="80">
                  <c:v>0.0537</c:v>
                </c:pt>
                <c:pt idx="81">
                  <c:v>0.0535</c:v>
                </c:pt>
                <c:pt idx="82">
                  <c:v>0.0532</c:v>
                </c:pt>
                <c:pt idx="83">
                  <c:v>0.0496</c:v>
                </c:pt>
                <c:pt idx="84">
                  <c:v>0.0472</c:v>
                </c:pt>
                <c:pt idx="85">
                  <c:v>0.0456</c:v>
                </c:pt>
                <c:pt idx="86">
                  <c:v>0.0426</c:v>
                </c:pt>
                <c:pt idx="87">
                  <c:v>0.0384</c:v>
                </c:pt>
                <c:pt idx="88">
                  <c:v>0.036</c:v>
                </c:pt>
                <c:pt idx="89">
                  <c:v>0.0354</c:v>
                </c:pt>
                <c:pt idx="90">
                  <c:v>0.0421</c:v>
                </c:pt>
                <c:pt idx="91">
                  <c:v>0.0427</c:v>
                </c:pt>
                <c:pt idx="92">
                  <c:v>0.0442</c:v>
                </c:pt>
                <c:pt idx="93">
                  <c:v>0.0456</c:v>
                </c:pt>
                <c:pt idx="94">
                  <c:v>0.0473</c:v>
                </c:pt>
                <c:pt idx="95">
                  <c:v>0.0497</c:v>
                </c:pt>
                <c:pt idx="96">
                  <c:v>0.05</c:v>
                </c:pt>
                <c:pt idx="97">
                  <c:v>0.0498</c:v>
                </c:pt>
                <c:pt idx="98">
                  <c:v>0.0517</c:v>
                </c:pt>
                <c:pt idx="99">
                  <c:v>0.0538</c:v>
                </c:pt>
                <c:pt idx="100">
                  <c:v>0.0566</c:v>
                </c:pt>
                <c:pt idx="101">
                  <c:v>0.0552</c:v>
                </c:pt>
                <c:pt idx="102">
                  <c:v>0.0531</c:v>
                </c:pt>
                <c:pt idx="103">
                  <c:v>0.0509</c:v>
                </c:pt>
                <c:pt idx="104">
                  <c:v>0.0519</c:v>
                </c:pt>
                <c:pt idx="105">
                  <c:v>0.0535</c:v>
                </c:pt>
                <c:pt idx="106">
                  <c:v>0.0545</c:v>
                </c:pt>
                <c:pt idx="107">
                  <c:v>0.0596</c:v>
                </c:pt>
                <c:pt idx="108">
                  <c:v>0.0614</c:v>
                </c:pt>
                <c:pt idx="109">
                  <c:v>0.0612</c:v>
                </c:pt>
                <c:pt idx="110">
                  <c:v>0.0602</c:v>
                </c:pt>
                <c:pt idx="111">
                  <c:v>0.0611</c:v>
                </c:pt>
                <c:pt idx="112">
                  <c:v>0.0604</c:v>
                </c:pt>
                <c:pt idx="113">
                  <c:v>0.0644</c:v>
                </c:pt>
                <c:pt idx="114">
                  <c:v>0.07</c:v>
                </c:pt>
                <c:pt idx="115">
                  <c:v>0.0698</c:v>
                </c:pt>
                <c:pt idx="116">
                  <c:v>0.0709</c:v>
                </c:pt>
                <c:pt idx="117">
                  <c:v>0.07</c:v>
                </c:pt>
                <c:pt idx="118">
                  <c:v>0.0724</c:v>
                </c:pt>
                <c:pt idx="119">
                  <c:v>0.0782</c:v>
                </c:pt>
                <c:pt idx="120">
                  <c:v>0.0787</c:v>
                </c:pt>
                <c:pt idx="121">
                  <c:v>0.0713</c:v>
                </c:pt>
                <c:pt idx="122">
                  <c:v>0.0663</c:v>
                </c:pt>
                <c:pt idx="123">
                  <c:v>0.0651</c:v>
                </c:pt>
                <c:pt idx="124">
                  <c:v>0.0684</c:v>
                </c:pt>
                <c:pt idx="125">
                  <c:v>0.0668</c:v>
                </c:pt>
                <c:pt idx="126">
                  <c:v>0.0645</c:v>
                </c:pt>
                <c:pt idx="127">
                  <c:v>0.0641</c:v>
                </c:pt>
                <c:pt idx="128">
                  <c:v>0.0612</c:v>
                </c:pt>
                <c:pt idx="129">
                  <c:v>0.0591</c:v>
                </c:pt>
                <c:pt idx="130">
                  <c:v>0.0528</c:v>
                </c:pt>
                <c:pt idx="131">
                  <c:v>0.0487</c:v>
                </c:pt>
                <c:pt idx="132">
                  <c:v>0.0444</c:v>
                </c:pt>
                <c:pt idx="133">
                  <c:v>0.037</c:v>
                </c:pt>
                <c:pt idx="134">
                  <c:v>0.0338</c:v>
                </c:pt>
                <c:pt idx="135">
                  <c:v>0.0386</c:v>
                </c:pt>
                <c:pt idx="136">
                  <c:v>0.0414</c:v>
                </c:pt>
                <c:pt idx="137">
                  <c:v>0.0475</c:v>
                </c:pt>
                <c:pt idx="138">
                  <c:v>0.054</c:v>
                </c:pt>
                <c:pt idx="139">
                  <c:v>0.0494</c:v>
                </c:pt>
                <c:pt idx="140">
                  <c:v>0.0469</c:v>
                </c:pt>
                <c:pt idx="141">
                  <c:v>0.0446</c:v>
                </c:pt>
                <c:pt idx="142">
                  <c:v>0.0422</c:v>
                </c:pt>
                <c:pt idx="143">
                  <c:v>0.0401</c:v>
                </c:pt>
                <c:pt idx="144">
                  <c:v>0.0338</c:v>
                </c:pt>
                <c:pt idx="145">
                  <c:v>0.032</c:v>
                </c:pt>
                <c:pt idx="146">
                  <c:v>0.0373</c:v>
                </c:pt>
                <c:pt idx="147">
                  <c:v>0.0371</c:v>
                </c:pt>
                <c:pt idx="148">
                  <c:v>0.0369</c:v>
                </c:pt>
                <c:pt idx="149">
                  <c:v>0.0391</c:v>
                </c:pt>
                <c:pt idx="150">
                  <c:v>0.0398</c:v>
                </c:pt>
                <c:pt idx="151">
                  <c:v>0.0402</c:v>
                </c:pt>
                <c:pt idx="152">
                  <c:v>0.0466</c:v>
                </c:pt>
                <c:pt idx="153">
                  <c:v>0.0474</c:v>
                </c:pt>
                <c:pt idx="154">
                  <c:v>0.0478</c:v>
                </c:pt>
                <c:pt idx="155">
                  <c:v>0.0507</c:v>
                </c:pt>
                <c:pt idx="156">
                  <c:v>0.0541</c:v>
                </c:pt>
                <c:pt idx="157">
                  <c:v>0.056</c:v>
                </c:pt>
                <c:pt idx="158">
                  <c:v>0.0609</c:v>
                </c:pt>
                <c:pt idx="159">
                  <c:v>0.0626</c:v>
                </c:pt>
                <c:pt idx="160">
                  <c:v>0.0636</c:v>
                </c:pt>
                <c:pt idx="161">
                  <c:v>0.0719</c:v>
                </c:pt>
                <c:pt idx="162">
                  <c:v>0.0801</c:v>
                </c:pt>
                <c:pt idx="163">
                  <c:v>0.0867</c:v>
                </c:pt>
                <c:pt idx="164">
                  <c:v>0.0829</c:v>
                </c:pt>
                <c:pt idx="165">
                  <c:v>0.0722</c:v>
                </c:pt>
                <c:pt idx="166">
                  <c:v>0.0783</c:v>
                </c:pt>
                <c:pt idx="167">
                  <c:v>0.0745</c:v>
                </c:pt>
                <c:pt idx="168">
                  <c:v>0.0777</c:v>
                </c:pt>
                <c:pt idx="169">
                  <c:v>0.0712</c:v>
                </c:pt>
                <c:pt idx="170">
                  <c:v>0.0796</c:v>
                </c:pt>
                <c:pt idx="171">
                  <c:v>0.0833</c:v>
                </c:pt>
                <c:pt idx="172">
                  <c:v>0.0823</c:v>
                </c:pt>
                <c:pt idx="173">
                  <c:v>0.079</c:v>
                </c:pt>
                <c:pt idx="174">
                  <c:v>0.0755</c:v>
                </c:pt>
                <c:pt idx="175">
                  <c:v>0.0896</c:v>
                </c:pt>
                <c:pt idx="176">
                  <c:v>0.0806</c:v>
                </c:pt>
                <c:pt idx="177">
                  <c:v>0.0746</c:v>
                </c:pt>
                <c:pt idx="178">
                  <c:v>0.0747</c:v>
                </c:pt>
                <c:pt idx="179">
                  <c:v>0.0715</c:v>
                </c:pt>
                <c:pt idx="180">
                  <c:v>0.0626</c:v>
                </c:pt>
                <c:pt idx="181">
                  <c:v>0.055</c:v>
                </c:pt>
                <c:pt idx="182">
                  <c:v>0.0549</c:v>
                </c:pt>
                <c:pt idx="183">
                  <c:v>0.0561</c:v>
                </c:pt>
                <c:pt idx="184">
                  <c:v>0.0523</c:v>
                </c:pt>
                <c:pt idx="185">
                  <c:v>0.0534</c:v>
                </c:pt>
                <c:pt idx="186">
                  <c:v>0.0613</c:v>
                </c:pt>
                <c:pt idx="187">
                  <c:v>0.0644</c:v>
                </c:pt>
                <c:pt idx="188">
                  <c:v>0.0642</c:v>
                </c:pt>
                <c:pt idx="189">
                  <c:v>0.0596</c:v>
                </c:pt>
                <c:pt idx="190">
                  <c:v>0.0548</c:v>
                </c:pt>
                <c:pt idx="191">
                  <c:v>0.0544</c:v>
                </c:pt>
                <c:pt idx="192">
                  <c:v>0.0487</c:v>
                </c:pt>
                <c:pt idx="193">
                  <c:v>0.0488</c:v>
                </c:pt>
                <c:pt idx="194">
                  <c:v>0.05</c:v>
                </c:pt>
                <c:pt idx="195">
                  <c:v>0.0486</c:v>
                </c:pt>
                <c:pt idx="196">
                  <c:v>0.052</c:v>
                </c:pt>
                <c:pt idx="197">
                  <c:v>0.0541</c:v>
                </c:pt>
                <c:pt idx="198">
                  <c:v>0.0523</c:v>
                </c:pt>
                <c:pt idx="199">
                  <c:v>0.0514</c:v>
                </c:pt>
                <c:pt idx="200">
                  <c:v>0.0508</c:v>
                </c:pt>
                <c:pt idx="201">
                  <c:v>0.0492</c:v>
                </c:pt>
                <c:pt idx="202">
                  <c:v>0.0475</c:v>
                </c:pt>
                <c:pt idx="203">
                  <c:v>0.0435</c:v>
                </c:pt>
                <c:pt idx="204">
                  <c:v>0.0462</c:v>
                </c:pt>
                <c:pt idx="205">
                  <c:v>0.0467</c:v>
                </c:pt>
                <c:pt idx="206">
                  <c:v>0.046</c:v>
                </c:pt>
                <c:pt idx="207">
                  <c:v>0.0454</c:v>
                </c:pt>
                <c:pt idx="208">
                  <c:v>0.0496</c:v>
                </c:pt>
                <c:pt idx="209">
                  <c:v>0.0502</c:v>
                </c:pt>
                <c:pt idx="210">
                  <c:v>0.0519</c:v>
                </c:pt>
                <c:pt idx="211">
                  <c:v>0.0549</c:v>
                </c:pt>
                <c:pt idx="212">
                  <c:v>0.0581</c:v>
                </c:pt>
                <c:pt idx="213">
                  <c:v>0.0616</c:v>
                </c:pt>
                <c:pt idx="214">
                  <c:v>0.061</c:v>
                </c:pt>
                <c:pt idx="215">
                  <c:v>0.0607</c:v>
                </c:pt>
                <c:pt idx="216">
                  <c:v>0.0644</c:v>
                </c:pt>
                <c:pt idx="217">
                  <c:v>0.0645</c:v>
                </c:pt>
                <c:pt idx="218">
                  <c:v>0.0629</c:v>
                </c:pt>
                <c:pt idx="219">
                  <c:v>0.0629</c:v>
                </c:pt>
                <c:pt idx="220">
                  <c:v>0.0641</c:v>
                </c:pt>
                <c:pt idx="221">
                  <c:v>0.0673</c:v>
                </c:pt>
                <c:pt idx="222">
                  <c:v>0.0701</c:v>
                </c:pt>
                <c:pt idx="223">
                  <c:v>0.0708</c:v>
                </c:pt>
                <c:pt idx="224">
                  <c:v>0.0785</c:v>
                </c:pt>
                <c:pt idx="225">
                  <c:v>0.0799</c:v>
                </c:pt>
                <c:pt idx="226">
                  <c:v>0.0864</c:v>
                </c:pt>
                <c:pt idx="227">
                  <c:v>0.0908</c:v>
                </c:pt>
                <c:pt idx="228">
                  <c:v>0.0935</c:v>
                </c:pt>
                <c:pt idx="229">
                  <c:v>0.0932</c:v>
                </c:pt>
                <c:pt idx="230">
                  <c:v>0.0948</c:v>
                </c:pt>
                <c:pt idx="231">
                  <c:v>0.0946</c:v>
                </c:pt>
                <c:pt idx="232">
                  <c:v>0.0961</c:v>
                </c:pt>
                <c:pt idx="233">
                  <c:v>0.0906</c:v>
                </c:pt>
                <c:pt idx="234">
                  <c:v>0.0924</c:v>
                </c:pt>
                <c:pt idx="235">
                  <c:v>0.0952</c:v>
                </c:pt>
                <c:pt idx="236">
                  <c:v>0.1026</c:v>
                </c:pt>
                <c:pt idx="237">
                  <c:v>0.117</c:v>
                </c:pt>
                <c:pt idx="238">
                  <c:v>0.1179</c:v>
                </c:pt>
                <c:pt idx="239">
                  <c:v>0.1204</c:v>
                </c:pt>
                <c:pt idx="240">
                  <c:v>0.12</c:v>
                </c:pt>
                <c:pt idx="241">
                  <c:v>0.1286</c:v>
                </c:pt>
                <c:pt idx="242">
                  <c:v>0.152</c:v>
                </c:pt>
                <c:pt idx="243">
                  <c:v>0.132</c:v>
                </c:pt>
                <c:pt idx="244">
                  <c:v>0.0858</c:v>
                </c:pt>
                <c:pt idx="245">
                  <c:v>0.0707</c:v>
                </c:pt>
                <c:pt idx="246">
                  <c:v>0.0806</c:v>
                </c:pt>
                <c:pt idx="247">
                  <c:v>0.0913</c:v>
                </c:pt>
                <c:pt idx="248">
                  <c:v>0.1027</c:v>
                </c:pt>
                <c:pt idx="249">
                  <c:v>0.1162</c:v>
                </c:pt>
                <c:pt idx="250">
                  <c:v>0.1373</c:v>
                </c:pt>
                <c:pt idx="251">
                  <c:v>0.1549</c:v>
                </c:pt>
                <c:pt idx="252">
                  <c:v>0.1502</c:v>
                </c:pt>
                <c:pt idx="253">
                  <c:v>0.1479</c:v>
                </c:pt>
                <c:pt idx="254">
                  <c:v>0.1336</c:v>
                </c:pt>
                <c:pt idx="255">
                  <c:v>0.1369</c:v>
                </c:pt>
                <c:pt idx="256">
                  <c:v>0.163</c:v>
                </c:pt>
                <c:pt idx="257">
                  <c:v>0.1473</c:v>
                </c:pt>
                <c:pt idx="258">
                  <c:v>0.1495</c:v>
                </c:pt>
                <c:pt idx="259">
                  <c:v>0.1551</c:v>
                </c:pt>
                <c:pt idx="260">
                  <c:v>0.147</c:v>
                </c:pt>
                <c:pt idx="261">
                  <c:v>0.1354</c:v>
                </c:pt>
                <c:pt idx="262">
                  <c:v>0.1086</c:v>
                </c:pt>
                <c:pt idx="263">
                  <c:v>0.1085</c:v>
                </c:pt>
                <c:pt idx="264">
                  <c:v>0.1228</c:v>
                </c:pt>
                <c:pt idx="265">
                  <c:v>0.1348</c:v>
                </c:pt>
                <c:pt idx="266">
                  <c:v>0.1268</c:v>
                </c:pt>
                <c:pt idx="267">
                  <c:v>0.127</c:v>
                </c:pt>
                <c:pt idx="268">
                  <c:v>0.1209</c:v>
                </c:pt>
                <c:pt idx="269">
                  <c:v>0.1247</c:v>
                </c:pt>
                <c:pt idx="270">
                  <c:v>0.1135</c:v>
                </c:pt>
                <c:pt idx="271">
                  <c:v>0.0868</c:v>
                </c:pt>
                <c:pt idx="272">
                  <c:v>0.0792</c:v>
                </c:pt>
                <c:pt idx="273">
                  <c:v>0.0771</c:v>
                </c:pt>
                <c:pt idx="274">
                  <c:v>0.0807</c:v>
                </c:pt>
                <c:pt idx="275">
                  <c:v>0.0794</c:v>
                </c:pt>
                <c:pt idx="276">
                  <c:v>0.0786</c:v>
                </c:pt>
                <c:pt idx="277">
                  <c:v>0.0811</c:v>
                </c:pt>
                <c:pt idx="278">
                  <c:v>0.0835</c:v>
                </c:pt>
                <c:pt idx="279">
                  <c:v>0.0821</c:v>
                </c:pt>
                <c:pt idx="280">
                  <c:v>0.0819</c:v>
                </c:pt>
                <c:pt idx="281">
                  <c:v>0.0879</c:v>
                </c:pt>
                <c:pt idx="282">
                  <c:v>0.0908</c:v>
                </c:pt>
                <c:pt idx="283">
                  <c:v>0.0934</c:v>
                </c:pt>
                <c:pt idx="284">
                  <c:v>0.09</c:v>
                </c:pt>
                <c:pt idx="285">
                  <c:v>0.0864</c:v>
                </c:pt>
                <c:pt idx="286">
                  <c:v>0.0876</c:v>
                </c:pt>
                <c:pt idx="287">
                  <c:v>0.09</c:v>
                </c:pt>
                <c:pt idx="288">
                  <c:v>0.089</c:v>
                </c:pt>
                <c:pt idx="289">
                  <c:v>0.0909</c:v>
                </c:pt>
                <c:pt idx="290">
                  <c:v>0.0952</c:v>
                </c:pt>
                <c:pt idx="291">
                  <c:v>0.0969</c:v>
                </c:pt>
                <c:pt idx="292">
                  <c:v>0.0983</c:v>
                </c:pt>
                <c:pt idx="293">
                  <c:v>0.0987</c:v>
                </c:pt>
                <c:pt idx="294">
                  <c:v>0.1012</c:v>
                </c:pt>
                <c:pt idx="295">
                  <c:v>0.1047</c:v>
                </c:pt>
                <c:pt idx="296">
                  <c:v>0.1037</c:v>
                </c:pt>
                <c:pt idx="297">
                  <c:v>0.0974</c:v>
                </c:pt>
                <c:pt idx="298">
                  <c:v>0.0861</c:v>
                </c:pt>
                <c:pt idx="299">
                  <c:v>0.0806</c:v>
                </c:pt>
                <c:pt idx="300">
                  <c:v>0.0776</c:v>
                </c:pt>
                <c:pt idx="301">
                  <c:v>0.0827</c:v>
                </c:pt>
                <c:pt idx="302">
                  <c:v>0.0852</c:v>
                </c:pt>
                <c:pt idx="303">
                  <c:v>0.0795</c:v>
                </c:pt>
                <c:pt idx="304">
                  <c:v>0.0748</c:v>
                </c:pt>
                <c:pt idx="305">
                  <c:v>0.0695</c:v>
                </c:pt>
                <c:pt idx="306">
                  <c:v>0.0708</c:v>
                </c:pt>
                <c:pt idx="307">
                  <c:v>0.0714</c:v>
                </c:pt>
                <c:pt idx="308">
                  <c:v>0.071</c:v>
                </c:pt>
                <c:pt idx="309">
                  <c:v>0.0716</c:v>
                </c:pt>
                <c:pt idx="310">
                  <c:v>0.0724</c:v>
                </c:pt>
                <c:pt idx="311">
                  <c:v>0.071</c:v>
                </c:pt>
                <c:pt idx="312">
                  <c:v>0.0707</c:v>
                </c:pt>
                <c:pt idx="313">
                  <c:v>0.0706</c:v>
                </c:pt>
                <c:pt idx="314">
                  <c:v>0.0656</c:v>
                </c:pt>
                <c:pt idx="315">
                  <c:v>0.0606</c:v>
                </c:pt>
                <c:pt idx="316">
                  <c:v>0.0615</c:v>
                </c:pt>
                <c:pt idx="317">
                  <c:v>0.0621</c:v>
                </c:pt>
                <c:pt idx="318">
                  <c:v>0.0583</c:v>
                </c:pt>
                <c:pt idx="319">
                  <c:v>0.0553</c:v>
                </c:pt>
                <c:pt idx="320">
                  <c:v>0.0521</c:v>
                </c:pt>
                <c:pt idx="321">
                  <c:v>0.0518</c:v>
                </c:pt>
                <c:pt idx="322">
                  <c:v>0.0535</c:v>
                </c:pt>
                <c:pt idx="323">
                  <c:v>0.0553</c:v>
                </c:pt>
                <c:pt idx="324">
                  <c:v>0.0543</c:v>
                </c:pt>
                <c:pt idx="325">
                  <c:v>0.0559</c:v>
                </c:pt>
                <c:pt idx="326">
                  <c:v>0.0559</c:v>
                </c:pt>
                <c:pt idx="327">
                  <c:v>0.0564</c:v>
                </c:pt>
                <c:pt idx="328">
                  <c:v>0.0566</c:v>
                </c:pt>
                <c:pt idx="329">
                  <c:v>0.0567</c:v>
                </c:pt>
                <c:pt idx="330">
                  <c:v>0.0569</c:v>
                </c:pt>
                <c:pt idx="331">
                  <c:v>0.0604</c:v>
                </c:pt>
                <c:pt idx="332">
                  <c:v>0.064</c:v>
                </c:pt>
                <c:pt idx="333">
                  <c:v>0.0613</c:v>
                </c:pt>
                <c:pt idx="334">
                  <c:v>0.0569</c:v>
                </c:pt>
                <c:pt idx="335">
                  <c:v>0.0577</c:v>
                </c:pt>
                <c:pt idx="336">
                  <c:v>0.0581</c:v>
                </c:pt>
                <c:pt idx="337">
                  <c:v>0.0566</c:v>
                </c:pt>
                <c:pt idx="338">
                  <c:v>0.057</c:v>
                </c:pt>
                <c:pt idx="339">
                  <c:v>0.0591</c:v>
                </c:pt>
                <c:pt idx="340">
                  <c:v>0.0626</c:v>
                </c:pt>
                <c:pt idx="341">
                  <c:v>0.0646</c:v>
                </c:pt>
                <c:pt idx="342">
                  <c:v>0.0673</c:v>
                </c:pt>
                <c:pt idx="343">
                  <c:v>0.0706</c:v>
                </c:pt>
                <c:pt idx="344">
                  <c:v>0.0724</c:v>
                </c:pt>
                <c:pt idx="345">
                  <c:v>0.0735</c:v>
                </c:pt>
                <c:pt idx="346">
                  <c:v>0.0776</c:v>
                </c:pt>
                <c:pt idx="347">
                  <c:v>0.0807</c:v>
                </c:pt>
                <c:pt idx="348">
                  <c:v>0.0827</c:v>
                </c:pt>
                <c:pt idx="349">
                  <c:v>0.0853</c:v>
                </c:pt>
                <c:pt idx="350">
                  <c:v>0.0882</c:v>
                </c:pt>
                <c:pt idx="351">
                  <c:v>0.0865</c:v>
                </c:pt>
                <c:pt idx="352">
                  <c:v>0.0843</c:v>
                </c:pt>
                <c:pt idx="353">
                  <c:v>0.0815</c:v>
                </c:pt>
                <c:pt idx="354">
                  <c:v>0.0788</c:v>
                </c:pt>
                <c:pt idx="355">
                  <c:v>0.079</c:v>
                </c:pt>
                <c:pt idx="356">
                  <c:v>0.0775</c:v>
                </c:pt>
                <c:pt idx="357">
                  <c:v>0.0764</c:v>
                </c:pt>
                <c:pt idx="358">
                  <c:v>0.0769</c:v>
                </c:pt>
                <c:pt idx="359">
                  <c:v>0.0763</c:v>
                </c:pt>
                <c:pt idx="360">
                  <c:v>0.0764</c:v>
                </c:pt>
                <c:pt idx="361">
                  <c:v>0.0774</c:v>
                </c:pt>
                <c:pt idx="362">
                  <c:v>0.079</c:v>
                </c:pt>
                <c:pt idx="363">
                  <c:v>0.0777</c:v>
                </c:pt>
                <c:pt idx="364">
                  <c:v>0.0774</c:v>
                </c:pt>
                <c:pt idx="365">
                  <c:v>0.0773</c:v>
                </c:pt>
                <c:pt idx="366">
                  <c:v>0.0762</c:v>
                </c:pt>
                <c:pt idx="367">
                  <c:v>0.0745</c:v>
                </c:pt>
                <c:pt idx="368">
                  <c:v>0.0736</c:v>
                </c:pt>
                <c:pt idx="369">
                  <c:v>0.0717</c:v>
                </c:pt>
                <c:pt idx="370">
                  <c:v>0.0706</c:v>
                </c:pt>
                <c:pt idx="371">
                  <c:v>0.0674</c:v>
                </c:pt>
                <c:pt idx="372">
                  <c:v>0.0622</c:v>
                </c:pt>
                <c:pt idx="373">
                  <c:v>0.0594</c:v>
                </c:pt>
                <c:pt idx="374">
                  <c:v>0.0591</c:v>
                </c:pt>
                <c:pt idx="375">
                  <c:v>0.0565</c:v>
                </c:pt>
                <c:pt idx="376">
                  <c:v>0.0546</c:v>
                </c:pt>
                <c:pt idx="377">
                  <c:v>0.0557</c:v>
                </c:pt>
                <c:pt idx="378">
                  <c:v>0.0558</c:v>
                </c:pt>
                <c:pt idx="379">
                  <c:v>0.0533</c:v>
                </c:pt>
                <c:pt idx="380">
                  <c:v>0.0522</c:v>
                </c:pt>
                <c:pt idx="381">
                  <c:v>0.0499</c:v>
                </c:pt>
                <c:pt idx="382">
                  <c:v>0.0456</c:v>
                </c:pt>
                <c:pt idx="383">
                  <c:v>0.0407</c:v>
                </c:pt>
                <c:pt idx="384">
                  <c:v>0.038</c:v>
                </c:pt>
                <c:pt idx="385">
                  <c:v>0.0384</c:v>
                </c:pt>
                <c:pt idx="386">
                  <c:v>0.0404</c:v>
                </c:pt>
                <c:pt idx="387">
                  <c:v>0.0375</c:v>
                </c:pt>
                <c:pt idx="388">
                  <c:v>0.0363</c:v>
                </c:pt>
                <c:pt idx="389">
                  <c:v>0.0366</c:v>
                </c:pt>
                <c:pt idx="390">
                  <c:v>0.0321</c:v>
                </c:pt>
                <c:pt idx="391">
                  <c:v>0.0313</c:v>
                </c:pt>
                <c:pt idx="392">
                  <c:v>0.0291</c:v>
                </c:pt>
                <c:pt idx="393">
                  <c:v>0.0286</c:v>
                </c:pt>
                <c:pt idx="394">
                  <c:v>0.0313</c:v>
                </c:pt>
                <c:pt idx="395">
                  <c:v>0.0322</c:v>
                </c:pt>
                <c:pt idx="396">
                  <c:v>0.03</c:v>
                </c:pt>
                <c:pt idx="397">
                  <c:v>0.0293</c:v>
                </c:pt>
                <c:pt idx="398">
                  <c:v>0.0295</c:v>
                </c:pt>
                <c:pt idx="399">
                  <c:v>0.0287</c:v>
                </c:pt>
                <c:pt idx="400">
                  <c:v>0.0296</c:v>
                </c:pt>
                <c:pt idx="401">
                  <c:v>0.0307</c:v>
                </c:pt>
                <c:pt idx="402">
                  <c:v>0.0304</c:v>
                </c:pt>
                <c:pt idx="403">
                  <c:v>0.0302</c:v>
                </c:pt>
                <c:pt idx="404">
                  <c:v>0.0295</c:v>
                </c:pt>
                <c:pt idx="405">
                  <c:v>0.0302</c:v>
                </c:pt>
                <c:pt idx="406">
                  <c:v>0.031</c:v>
                </c:pt>
                <c:pt idx="407">
                  <c:v>0.0306</c:v>
                </c:pt>
                <c:pt idx="408">
                  <c:v>0.0298</c:v>
                </c:pt>
                <c:pt idx="409">
                  <c:v>0.0325</c:v>
                </c:pt>
                <c:pt idx="410">
                  <c:v>0.035</c:v>
                </c:pt>
                <c:pt idx="411">
                  <c:v>0.0368</c:v>
                </c:pt>
                <c:pt idx="412">
                  <c:v>0.0414</c:v>
                </c:pt>
                <c:pt idx="413">
                  <c:v>0.0414</c:v>
                </c:pt>
                <c:pt idx="414">
                  <c:v>0.0433</c:v>
                </c:pt>
                <c:pt idx="415">
                  <c:v>0.0448</c:v>
                </c:pt>
                <c:pt idx="416">
                  <c:v>0.0462</c:v>
                </c:pt>
                <c:pt idx="417">
                  <c:v>0.0495</c:v>
                </c:pt>
                <c:pt idx="418">
                  <c:v>0.0529</c:v>
                </c:pt>
                <c:pt idx="419">
                  <c:v>0.056</c:v>
                </c:pt>
                <c:pt idx="420">
                  <c:v>0.0571</c:v>
                </c:pt>
                <c:pt idx="421">
                  <c:v>0.0577</c:v>
                </c:pt>
                <c:pt idx="422">
                  <c:v>0.0573</c:v>
                </c:pt>
                <c:pt idx="423">
                  <c:v>0.0565</c:v>
                </c:pt>
                <c:pt idx="424">
                  <c:v>0.0567</c:v>
                </c:pt>
                <c:pt idx="425">
                  <c:v>0.0547</c:v>
                </c:pt>
                <c:pt idx="426">
                  <c:v>0.0542</c:v>
                </c:pt>
                <c:pt idx="427">
                  <c:v>0.054</c:v>
                </c:pt>
                <c:pt idx="428">
                  <c:v>0.0528</c:v>
                </c:pt>
                <c:pt idx="429">
                  <c:v>0.0528</c:v>
                </c:pt>
                <c:pt idx="430">
                  <c:v>0.0536</c:v>
                </c:pt>
                <c:pt idx="431">
                  <c:v>0.0514</c:v>
                </c:pt>
                <c:pt idx="432">
                  <c:v>0.05</c:v>
                </c:pt>
                <c:pt idx="433">
                  <c:v>0.0483</c:v>
                </c:pt>
                <c:pt idx="434">
                  <c:v>0.0496</c:v>
                </c:pt>
                <c:pt idx="435">
                  <c:v>0.0495</c:v>
                </c:pt>
                <c:pt idx="436">
                  <c:v>0.0502</c:v>
                </c:pt>
                <c:pt idx="437">
                  <c:v>0.0509</c:v>
                </c:pt>
                <c:pt idx="438">
                  <c:v>0.0515</c:v>
                </c:pt>
                <c:pt idx="439">
                  <c:v>0.0505</c:v>
                </c:pt>
                <c:pt idx="440">
                  <c:v>0.0509</c:v>
                </c:pt>
                <c:pt idx="441">
                  <c:v>0.0499</c:v>
                </c:pt>
                <c:pt idx="442">
                  <c:v>0.0503</c:v>
                </c:pt>
                <c:pt idx="443">
                  <c:v>0.0491</c:v>
                </c:pt>
                <c:pt idx="444">
                  <c:v>0.0503</c:v>
                </c:pt>
                <c:pt idx="445">
                  <c:v>0.0501</c:v>
                </c:pt>
                <c:pt idx="446">
                  <c:v>0.0514</c:v>
                </c:pt>
                <c:pt idx="447">
                  <c:v>0.0516</c:v>
                </c:pt>
                <c:pt idx="448">
                  <c:v>0.0505</c:v>
                </c:pt>
                <c:pt idx="449">
                  <c:v>0.0493</c:v>
                </c:pt>
                <c:pt idx="450">
                  <c:v>0.0505</c:v>
                </c:pt>
                <c:pt idx="451">
                  <c:v>0.0514</c:v>
                </c:pt>
                <c:pt idx="452">
                  <c:v>0.0495</c:v>
                </c:pt>
                <c:pt idx="453">
                  <c:v>0.0497</c:v>
                </c:pt>
                <c:pt idx="454">
                  <c:v>0.0514</c:v>
                </c:pt>
                <c:pt idx="455">
                  <c:v>0.0516</c:v>
                </c:pt>
                <c:pt idx="456">
                  <c:v>0.0504</c:v>
                </c:pt>
                <c:pt idx="457">
                  <c:v>0.0509</c:v>
                </c:pt>
                <c:pt idx="458">
                  <c:v>0.0503</c:v>
                </c:pt>
                <c:pt idx="459">
                  <c:v>0.0495</c:v>
                </c:pt>
                <c:pt idx="460">
                  <c:v>0.05</c:v>
                </c:pt>
                <c:pt idx="461">
                  <c:v>0.0498</c:v>
                </c:pt>
                <c:pt idx="462">
                  <c:v>0.0496</c:v>
                </c:pt>
                <c:pt idx="463">
                  <c:v>0.049</c:v>
                </c:pt>
                <c:pt idx="464">
                  <c:v>0.0461</c:v>
                </c:pt>
                <c:pt idx="465">
                  <c:v>0.0396</c:v>
                </c:pt>
                <c:pt idx="466">
                  <c:v>0.0441</c:v>
                </c:pt>
                <c:pt idx="467">
                  <c:v>0.0439</c:v>
                </c:pt>
                <c:pt idx="468">
                  <c:v>0.0434</c:v>
                </c:pt>
                <c:pt idx="469">
                  <c:v>0.0444</c:v>
                </c:pt>
                <c:pt idx="470">
                  <c:v>0.0444</c:v>
                </c:pt>
                <c:pt idx="471">
                  <c:v>0.0429</c:v>
                </c:pt>
                <c:pt idx="472">
                  <c:v>0.045</c:v>
                </c:pt>
                <c:pt idx="473">
                  <c:v>0.0457</c:v>
                </c:pt>
                <c:pt idx="474">
                  <c:v>0.0455</c:v>
                </c:pt>
                <c:pt idx="475">
                  <c:v>0.0472</c:v>
                </c:pt>
                <c:pt idx="476">
                  <c:v>0.0468</c:v>
                </c:pt>
                <c:pt idx="477">
                  <c:v>0.0486</c:v>
                </c:pt>
                <c:pt idx="478">
                  <c:v>0.0507</c:v>
                </c:pt>
                <c:pt idx="479">
                  <c:v>0.052</c:v>
                </c:pt>
                <c:pt idx="480">
                  <c:v>0.0532</c:v>
                </c:pt>
                <c:pt idx="481">
                  <c:v>0.0555</c:v>
                </c:pt>
                <c:pt idx="482">
                  <c:v>0.0569</c:v>
                </c:pt>
                <c:pt idx="483">
                  <c:v>0.0566</c:v>
                </c:pt>
                <c:pt idx="484">
                  <c:v>0.0579</c:v>
                </c:pt>
                <c:pt idx="485">
                  <c:v>0.0569</c:v>
                </c:pt>
                <c:pt idx="486">
                  <c:v>0.0596</c:v>
                </c:pt>
                <c:pt idx="487">
                  <c:v>0.0609</c:v>
                </c:pt>
                <c:pt idx="488">
                  <c:v>0.06</c:v>
                </c:pt>
                <c:pt idx="489">
                  <c:v>0.0611</c:v>
                </c:pt>
                <c:pt idx="490">
                  <c:v>0.0617</c:v>
                </c:pt>
                <c:pt idx="491">
                  <c:v>0.0577</c:v>
                </c:pt>
                <c:pt idx="492">
                  <c:v>0.0515</c:v>
                </c:pt>
                <c:pt idx="493">
                  <c:v>0.0488</c:v>
                </c:pt>
                <c:pt idx="494">
                  <c:v>0.0442</c:v>
                </c:pt>
                <c:pt idx="495">
                  <c:v>0.0387</c:v>
                </c:pt>
                <c:pt idx="496">
                  <c:v>0.0362</c:v>
                </c:pt>
                <c:pt idx="497">
                  <c:v>0.0349</c:v>
                </c:pt>
                <c:pt idx="498">
                  <c:v>0.0351</c:v>
                </c:pt>
                <c:pt idx="499">
                  <c:v>0.0336</c:v>
                </c:pt>
                <c:pt idx="500">
                  <c:v>0.0264</c:v>
                </c:pt>
                <c:pt idx="501">
                  <c:v>0.0216</c:v>
                </c:pt>
                <c:pt idx="502">
                  <c:v>0.0187</c:v>
                </c:pt>
                <c:pt idx="503">
                  <c:v>0.0169</c:v>
                </c:pt>
                <c:pt idx="504">
                  <c:v>0.0165</c:v>
                </c:pt>
                <c:pt idx="505">
                  <c:v>0.0173</c:v>
                </c:pt>
                <c:pt idx="506">
                  <c:v>0.0179</c:v>
                </c:pt>
                <c:pt idx="507">
                  <c:v>0.0172</c:v>
                </c:pt>
                <c:pt idx="508">
                  <c:v>0.0173</c:v>
                </c:pt>
                <c:pt idx="509">
                  <c:v>0.017</c:v>
                </c:pt>
                <c:pt idx="510">
                  <c:v>0.0168</c:v>
                </c:pt>
                <c:pt idx="511">
                  <c:v>0.0162</c:v>
                </c:pt>
                <c:pt idx="512">
                  <c:v>0.0163</c:v>
                </c:pt>
                <c:pt idx="513">
                  <c:v>0.0158</c:v>
                </c:pt>
                <c:pt idx="514">
                  <c:v>0.0123</c:v>
                </c:pt>
                <c:pt idx="515">
                  <c:v>0.0119</c:v>
                </c:pt>
                <c:pt idx="516">
                  <c:v>0.0117</c:v>
                </c:pt>
                <c:pt idx="517">
                  <c:v>0.0117</c:v>
                </c:pt>
                <c:pt idx="518">
                  <c:v>0.0113</c:v>
                </c:pt>
                <c:pt idx="519">
                  <c:v>0.0113</c:v>
                </c:pt>
                <c:pt idx="520">
                  <c:v>0.0107</c:v>
                </c:pt>
                <c:pt idx="521">
                  <c:v>0.0092</c:v>
                </c:pt>
                <c:pt idx="522">
                  <c:v>0.009</c:v>
                </c:pt>
                <c:pt idx="523">
                  <c:v>0.0095</c:v>
                </c:pt>
                <c:pt idx="524">
                  <c:v>0.0094</c:v>
                </c:pt>
                <c:pt idx="525">
                  <c:v>0.0092</c:v>
                </c:pt>
                <c:pt idx="526">
                  <c:v>0.0093</c:v>
                </c:pt>
                <c:pt idx="527">
                  <c:v>0.009</c:v>
                </c:pt>
                <c:pt idx="528">
                  <c:v>0.0088</c:v>
                </c:pt>
                <c:pt idx="529">
                  <c:v>0.0093</c:v>
                </c:pt>
                <c:pt idx="530">
                  <c:v>0.0094</c:v>
                </c:pt>
                <c:pt idx="531">
                  <c:v>0.0094</c:v>
                </c:pt>
                <c:pt idx="532">
                  <c:v>0.0102</c:v>
                </c:pt>
                <c:pt idx="533">
                  <c:v>0.0127</c:v>
                </c:pt>
                <c:pt idx="534">
                  <c:v>0.0133</c:v>
                </c:pt>
                <c:pt idx="535">
                  <c:v>0.0148</c:v>
                </c:pt>
                <c:pt idx="536">
                  <c:v>0.0165</c:v>
                </c:pt>
                <c:pt idx="537">
                  <c:v>0.0176</c:v>
                </c:pt>
                <c:pt idx="538">
                  <c:v>0.0207</c:v>
                </c:pt>
                <c:pt idx="539">
                  <c:v>0.0219</c:v>
                </c:pt>
                <c:pt idx="540">
                  <c:v>0.0233</c:v>
                </c:pt>
                <c:pt idx="541">
                  <c:v>0.0254</c:v>
                </c:pt>
                <c:pt idx="542">
                  <c:v>0.0274</c:v>
                </c:pt>
                <c:pt idx="543">
                  <c:v>0.0278</c:v>
                </c:pt>
                <c:pt idx="544">
                  <c:v>0.0284</c:v>
                </c:pt>
                <c:pt idx="545">
                  <c:v>0.0297</c:v>
                </c:pt>
                <c:pt idx="546">
                  <c:v>0.0322</c:v>
                </c:pt>
                <c:pt idx="547">
                  <c:v>0.0344</c:v>
                </c:pt>
                <c:pt idx="548">
                  <c:v>0.0342</c:v>
                </c:pt>
                <c:pt idx="549">
                  <c:v>0.0371</c:v>
                </c:pt>
                <c:pt idx="550">
                  <c:v>0.0388</c:v>
                </c:pt>
                <c:pt idx="551">
                  <c:v>0.0389</c:v>
                </c:pt>
                <c:pt idx="552">
                  <c:v>0.0424</c:v>
                </c:pt>
                <c:pt idx="553">
                  <c:v>0.0443</c:v>
                </c:pt>
                <c:pt idx="554">
                  <c:v>0.0451</c:v>
                </c:pt>
                <c:pt idx="555">
                  <c:v>0.046</c:v>
                </c:pt>
                <c:pt idx="556">
                  <c:v>0.0472</c:v>
                </c:pt>
                <c:pt idx="557">
                  <c:v>0.0479</c:v>
                </c:pt>
                <c:pt idx="558">
                  <c:v>0.0495</c:v>
                </c:pt>
                <c:pt idx="559">
                  <c:v>0.0496</c:v>
                </c:pt>
                <c:pt idx="560">
                  <c:v>0.0481</c:v>
                </c:pt>
                <c:pt idx="561">
                  <c:v>0.0492</c:v>
                </c:pt>
                <c:pt idx="562">
                  <c:v>0.0494</c:v>
                </c:pt>
                <c:pt idx="563">
                  <c:v>0.0485</c:v>
                </c:pt>
                <c:pt idx="564">
                  <c:v>0.0498</c:v>
                </c:pt>
                <c:pt idx="565">
                  <c:v>0.0503</c:v>
                </c:pt>
                <c:pt idx="566">
                  <c:v>0.0494</c:v>
                </c:pt>
                <c:pt idx="567">
                  <c:v>0.0487</c:v>
                </c:pt>
                <c:pt idx="568">
                  <c:v>0.0473</c:v>
                </c:pt>
                <c:pt idx="569">
                  <c:v>0.0461</c:v>
                </c:pt>
                <c:pt idx="570">
                  <c:v>0.0482</c:v>
                </c:pt>
                <c:pt idx="571">
                  <c:v>0.042</c:v>
                </c:pt>
                <c:pt idx="572">
                  <c:v>0.0389</c:v>
                </c:pt>
                <c:pt idx="573">
                  <c:v>0.039</c:v>
                </c:pt>
                <c:pt idx="574">
                  <c:v>0.0327</c:v>
                </c:pt>
                <c:pt idx="575">
                  <c:v>0.03</c:v>
                </c:pt>
                <c:pt idx="576">
                  <c:v>0.0275</c:v>
                </c:pt>
                <c:pt idx="577">
                  <c:v>0.0212</c:v>
                </c:pt>
                <c:pt idx="578">
                  <c:v>0.0126</c:v>
                </c:pt>
                <c:pt idx="579">
                  <c:v>0.0129</c:v>
                </c:pt>
                <c:pt idx="580">
                  <c:v>0.0173</c:v>
                </c:pt>
                <c:pt idx="581">
                  <c:v>0.0186</c:v>
                </c:pt>
                <c:pt idx="582">
                  <c:v>0.0163</c:v>
                </c:pt>
                <c:pt idx="583">
                  <c:v>0.0172</c:v>
                </c:pt>
                <c:pt idx="584">
                  <c:v>0.0113</c:v>
                </c:pt>
                <c:pt idx="585">
                  <c:v>0.0067</c:v>
                </c:pt>
                <c:pt idx="586">
                  <c:v>0.0019</c:v>
                </c:pt>
                <c:pt idx="587">
                  <c:v>0.0003</c:v>
                </c:pt>
                <c:pt idx="588">
                  <c:v>0.0013</c:v>
                </c:pt>
                <c:pt idx="589">
                  <c:v>0.003</c:v>
                </c:pt>
                <c:pt idx="590">
                  <c:v>0.0021</c:v>
                </c:pt>
                <c:pt idx="591">
                  <c:v>0.0016</c:v>
                </c:pt>
                <c:pt idx="592">
                  <c:v>0.0018</c:v>
                </c:pt>
                <c:pt idx="593">
                  <c:v>0.0018</c:v>
                </c:pt>
                <c:pt idx="594">
                  <c:v>0.0018</c:v>
                </c:pt>
                <c:pt idx="595">
                  <c:v>0.0017</c:v>
                </c:pt>
                <c:pt idx="596">
                  <c:v>0.0012</c:v>
                </c:pt>
                <c:pt idx="597">
                  <c:v>0.0007</c:v>
                </c:pt>
                <c:pt idx="598">
                  <c:v>0.0005</c:v>
                </c:pt>
                <c:pt idx="599">
                  <c:v>0.0005</c:v>
                </c:pt>
                <c:pt idx="600">
                  <c:v>0.0006</c:v>
                </c:pt>
                <c:pt idx="601">
                  <c:v>0.0011</c:v>
                </c:pt>
                <c:pt idx="602">
                  <c:v>0.0015</c:v>
                </c:pt>
                <c:pt idx="603">
                  <c:v>0.0016</c:v>
                </c:pt>
                <c:pt idx="604">
                  <c:v>0.0016</c:v>
                </c:pt>
                <c:pt idx="605">
                  <c:v>0.0012</c:v>
                </c:pt>
                <c:pt idx="606">
                  <c:v>0.0016</c:v>
                </c:pt>
                <c:pt idx="607">
                  <c:v>0.0016</c:v>
                </c:pt>
                <c:pt idx="608">
                  <c:v>0.0015</c:v>
                </c:pt>
                <c:pt idx="609">
                  <c:v>0.0013</c:v>
                </c:pt>
                <c:pt idx="610">
                  <c:v>0.0014</c:v>
                </c:pt>
                <c:pt idx="611">
                  <c:v>0.0014</c:v>
                </c:pt>
                <c:pt idx="612">
                  <c:v>0.0015</c:v>
                </c:pt>
                <c:pt idx="613">
                  <c:v>0.0013</c:v>
                </c:pt>
                <c:pt idx="614">
                  <c:v>0.001</c:v>
                </c:pt>
                <c:pt idx="615">
                  <c:v>0.0006</c:v>
                </c:pt>
                <c:pt idx="616">
                  <c:v>0.0004</c:v>
                </c:pt>
                <c:pt idx="617">
                  <c:v>0.0004</c:v>
                </c:pt>
                <c:pt idx="618">
                  <c:v>0.0004</c:v>
                </c:pt>
                <c:pt idx="619">
                  <c:v>0.0002</c:v>
                </c:pt>
                <c:pt idx="620">
                  <c:v>0.0001</c:v>
                </c:pt>
                <c:pt idx="621">
                  <c:v>0.0002</c:v>
                </c:pt>
                <c:pt idx="622">
                  <c:v>0.0001</c:v>
                </c:pt>
                <c:pt idx="623">
                  <c:v>0.0001</c:v>
                </c:pt>
                <c:pt idx="624">
                  <c:v>0.0003</c:v>
                </c:pt>
                <c:pt idx="625">
                  <c:v>0.0009</c:v>
                </c:pt>
                <c:pt idx="626">
                  <c:v>0.0008</c:v>
                </c:pt>
                <c:pt idx="627">
                  <c:v>0.0008</c:v>
                </c:pt>
                <c:pt idx="628">
                  <c:v>0.0009</c:v>
                </c:pt>
                <c:pt idx="629">
                  <c:v>0.0009</c:v>
                </c:pt>
                <c:pt idx="630">
                  <c:v>0.001</c:v>
                </c:pt>
                <c:pt idx="631">
                  <c:v>0.001</c:v>
                </c:pt>
                <c:pt idx="632">
                  <c:v>0.0011</c:v>
                </c:pt>
                <c:pt idx="633">
                  <c:v>0.001</c:v>
                </c:pt>
                <c:pt idx="634">
                  <c:v>0.0009</c:v>
                </c:pt>
                <c:pt idx="635">
                  <c:v>0.0007</c:v>
                </c:pt>
                <c:pt idx="636">
                  <c:v>0.0007</c:v>
                </c:pt>
                <c:pt idx="637">
                  <c:v>0.001</c:v>
                </c:pt>
                <c:pt idx="638">
                  <c:v>0.0009</c:v>
                </c:pt>
                <c:pt idx="639">
                  <c:v>0.0006</c:v>
                </c:pt>
                <c:pt idx="640">
                  <c:v>0.0004</c:v>
                </c:pt>
                <c:pt idx="641">
                  <c:v>0.0005</c:v>
                </c:pt>
                <c:pt idx="642">
                  <c:v>0.0004</c:v>
                </c:pt>
                <c:pt idx="643">
                  <c:v>0.0004</c:v>
                </c:pt>
                <c:pt idx="644">
                  <c:v>0.0002</c:v>
                </c:pt>
                <c:pt idx="645">
                  <c:v>0.0005</c:v>
                </c:pt>
                <c:pt idx="646">
                  <c:v>0.0007</c:v>
                </c:pt>
                <c:pt idx="647">
                  <c:v>0.0007</c:v>
                </c:pt>
                <c:pt idx="648">
                  <c:v>0.0004</c:v>
                </c:pt>
                <c:pt idx="649">
                  <c:v>0.0005</c:v>
                </c:pt>
                <c:pt idx="650">
                  <c:v>0.0005</c:v>
                </c:pt>
                <c:pt idx="651">
                  <c:v>0.0003</c:v>
                </c:pt>
                <c:pt idx="652">
                  <c:v>0.0003</c:v>
                </c:pt>
                <c:pt idx="653">
                  <c:v>0.0004</c:v>
                </c:pt>
                <c:pt idx="654">
                  <c:v>0.0003</c:v>
                </c:pt>
                <c:pt idx="655">
                  <c:v>0.0003</c:v>
                </c:pt>
                <c:pt idx="656">
                  <c:v>0.0002</c:v>
                </c:pt>
                <c:pt idx="657">
                  <c:v>0.0002</c:v>
                </c:pt>
                <c:pt idx="658">
                  <c:v>0.0002</c:v>
                </c:pt>
              </c:numCache>
            </c:numRef>
          </c:yVal>
          <c:smooth val="0"/>
        </c:ser>
        <c:dLbls>
          <c:showLegendKey val="0"/>
          <c:showVal val="0"/>
          <c:showCatName val="0"/>
          <c:showSerName val="0"/>
          <c:showPercent val="0"/>
          <c:showBubbleSize val="0"/>
        </c:dLbls>
        <c:axId val="-2130925672"/>
        <c:axId val="2099639000"/>
      </c:scatterChart>
      <c:valAx>
        <c:axId val="-2130925672"/>
        <c:scaling>
          <c:orientation val="minMax"/>
          <c:max val="2015.0"/>
          <c:min val="1960.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99639000"/>
        <c:crossesAt val="-1000.0"/>
        <c:crossBetween val="midCat"/>
        <c:majorUnit val="5.0"/>
        <c:minorUnit val="2.0"/>
      </c:valAx>
      <c:valAx>
        <c:axId val="2099639000"/>
        <c:scaling>
          <c:orientation val="minMax"/>
          <c:max val="0.18"/>
          <c:min val="-0.02"/>
        </c:scaling>
        <c:delete val="0"/>
        <c:axPos val="l"/>
        <c:majorGridlines>
          <c:spPr>
            <a:ln>
              <a:solidFill>
                <a:srgbClr val="DDDDDD"/>
              </a:solidFill>
            </a:ln>
          </c:spPr>
        </c:majorGridlines>
        <c:title>
          <c:tx>
            <c:rich>
              <a:bodyPr rot="-5400000" vert="horz"/>
              <a:lstStyle/>
              <a:p>
                <a:pPr>
                  <a:defRPr sz="2200"/>
                </a:pPr>
                <a:r>
                  <a:rPr lang="en-US" sz="2200" dirty="0" smtClean="0"/>
                  <a:t>Percent per year</a:t>
                </a:r>
                <a:endParaRPr lang="en-US" sz="2200" dirty="0"/>
              </a:p>
            </c:rich>
          </c:tx>
          <c:layout>
            <c:manualLayout>
              <c:xMode val="edge"/>
              <c:yMode val="edge"/>
              <c:x val="0.0105025153105862"/>
              <c:y val="0.291805673051199"/>
            </c:manualLayout>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0925672"/>
        <c:crosses val="autoZero"/>
        <c:crossBetween val="midCat"/>
        <c:majorUnit val="0.04"/>
        <c:minorUnit val="0.01"/>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904024004195971"/>
          <c:y val="0.0554723543999446"/>
          <c:w val="0.874493707685788"/>
          <c:h val="0.81902017755874"/>
        </c:manualLayout>
      </c:layout>
      <c:scatterChart>
        <c:scatterStyle val="lineMarker"/>
        <c:varyColors val="0"/>
        <c:ser>
          <c:idx val="0"/>
          <c:order val="0"/>
          <c:tx>
            <c:v>5-4: Inflation and Nominal Interest Rates Across Countries</c:v>
          </c:tx>
          <c:spPr>
            <a:ln w="47625">
              <a:noFill/>
            </a:ln>
          </c:spPr>
          <c:marker>
            <c:symbol val="diamond"/>
            <c:size val="9"/>
            <c:spPr>
              <a:solidFill>
                <a:srgbClr val="CC0066"/>
              </a:solidFill>
              <a:ln w="6350">
                <a:solidFill>
                  <a:srgbClr val="666699"/>
                </a:solidFill>
                <a:prstDash val="solid"/>
              </a:ln>
              <a:effectLst>
                <a:outerShdw dist="35921" dir="2700000" algn="br">
                  <a:srgbClr val="000000"/>
                </a:outerShdw>
              </a:effectLst>
            </c:spPr>
          </c:marker>
          <c:xVal>
            <c:numRef>
              <c:f>'Ch 5 Data'!$AI$13:$AI$112</c:f>
              <c:numCache>
                <c:formatCode>0.000</c:formatCode>
                <c:ptCount val="100"/>
                <c:pt idx="0">
                  <c:v>2.70199990272522</c:v>
                </c:pt>
                <c:pt idx="1">
                  <c:v>3.765000104904175</c:v>
                </c:pt>
                <c:pt idx="2">
                  <c:v>2.110857248306275</c:v>
                </c:pt>
                <c:pt idx="3">
                  <c:v>4.216714382171631</c:v>
                </c:pt>
                <c:pt idx="4">
                  <c:v>3.003785610198975</c:v>
                </c:pt>
                <c:pt idx="5">
                  <c:v>6.363142967224121</c:v>
                </c:pt>
                <c:pt idx="6">
                  <c:v>2.112428665161133</c:v>
                </c:pt>
                <c:pt idx="7">
                  <c:v>1.673499941825867</c:v>
                </c:pt>
                <c:pt idx="8">
                  <c:v>4.14664268493653</c:v>
                </c:pt>
                <c:pt idx="9">
                  <c:v>2.193571329116821</c:v>
                </c:pt>
                <c:pt idx="10">
                  <c:v>2.10528564453125</c:v>
                </c:pt>
                <c:pt idx="11">
                  <c:v>5.088928699493408</c:v>
                </c:pt>
                <c:pt idx="12">
                  <c:v>6.585000038146967</c:v>
                </c:pt>
                <c:pt idx="13">
                  <c:v>5.473928451538086</c:v>
                </c:pt>
                <c:pt idx="14">
                  <c:v>10.66450023651123</c:v>
                </c:pt>
                <c:pt idx="15">
                  <c:v>2.180214166641236</c:v>
                </c:pt>
                <c:pt idx="16">
                  <c:v>2.022000074386597</c:v>
                </c:pt>
                <c:pt idx="17">
                  <c:v>1.032142877578736</c:v>
                </c:pt>
                <c:pt idx="18">
                  <c:v>2.574285745620728</c:v>
                </c:pt>
                <c:pt idx="19">
                  <c:v>2.56935715675354</c:v>
                </c:pt>
                <c:pt idx="20">
                  <c:v>1.815142869949341</c:v>
                </c:pt>
                <c:pt idx="21">
                  <c:v>7.632857322692871</c:v>
                </c:pt>
                <c:pt idx="22">
                  <c:v>13.5272855758667</c:v>
                </c:pt>
                <c:pt idx="23">
                  <c:v>3.67478561401367</c:v>
                </c:pt>
                <c:pt idx="24">
                  <c:v>1.855428576469421</c:v>
                </c:pt>
                <c:pt idx="25">
                  <c:v>6.170928478240967</c:v>
                </c:pt>
                <c:pt idx="26">
                  <c:v>5.524928569793694</c:v>
                </c:pt>
                <c:pt idx="27">
                  <c:v>1.70207142829895</c:v>
                </c:pt>
                <c:pt idx="28">
                  <c:v>16.1778564453125</c:v>
                </c:pt>
                <c:pt idx="29">
                  <c:v>2.871928453445434</c:v>
                </c:pt>
                <c:pt idx="30">
                  <c:v>2.678499937057495</c:v>
                </c:pt>
                <c:pt idx="31">
                  <c:v>5.443214416503906</c:v>
                </c:pt>
                <c:pt idx="32">
                  <c:v>5.538285732269287</c:v>
                </c:pt>
                <c:pt idx="33">
                  <c:v>5.769856929779047</c:v>
                </c:pt>
                <c:pt idx="34">
                  <c:v>15.2798891067505</c:v>
                </c:pt>
                <c:pt idx="35">
                  <c:v>2.10178565979004</c:v>
                </c:pt>
                <c:pt idx="36">
                  <c:v>2.317642927169794</c:v>
                </c:pt>
                <c:pt idx="37">
                  <c:v>10.47385692596436</c:v>
                </c:pt>
                <c:pt idx="38">
                  <c:v>-0.231142863631248</c:v>
                </c:pt>
                <c:pt idx="39">
                  <c:v>8.474714279174804</c:v>
                </c:pt>
                <c:pt idx="40">
                  <c:v>7.821928501129149</c:v>
                </c:pt>
                <c:pt idx="41">
                  <c:v>3.211285829544066</c:v>
                </c:pt>
                <c:pt idx="42">
                  <c:v>8.57621383666993</c:v>
                </c:pt>
                <c:pt idx="43">
                  <c:v>8.42985725402832</c:v>
                </c:pt>
                <c:pt idx="44">
                  <c:v>4.543071269989008</c:v>
                </c:pt>
                <c:pt idx="45">
                  <c:v>3.296142816543579</c:v>
                </c:pt>
                <c:pt idx="46">
                  <c:v>6.680571556091303</c:v>
                </c:pt>
                <c:pt idx="47">
                  <c:v>2.872714281082154</c:v>
                </c:pt>
                <c:pt idx="48">
                  <c:v>9.657428741455066</c:v>
                </c:pt>
                <c:pt idx="49">
                  <c:v>14.7519998550415</c:v>
                </c:pt>
                <c:pt idx="50">
                  <c:v>2.188642740249634</c:v>
                </c:pt>
                <c:pt idx="51">
                  <c:v>4.684285640716544</c:v>
                </c:pt>
                <c:pt idx="52">
                  <c:v>2.421928644180298</c:v>
                </c:pt>
                <c:pt idx="53">
                  <c:v>5.969500064849853</c:v>
                </c:pt>
                <c:pt idx="54">
                  <c:v>5.371071338653567</c:v>
                </c:pt>
                <c:pt idx="55">
                  <c:v>4.830571651458738</c:v>
                </c:pt>
                <c:pt idx="56">
                  <c:v>10.28171443939209</c:v>
                </c:pt>
                <c:pt idx="57">
                  <c:v>9.45985698699952</c:v>
                </c:pt>
                <c:pt idx="58">
                  <c:v>12.86714267730713</c:v>
                </c:pt>
                <c:pt idx="59">
                  <c:v>9.671142578125</c:v>
                </c:pt>
                <c:pt idx="60">
                  <c:v>6.894214153289788</c:v>
                </c:pt>
                <c:pt idx="61">
                  <c:v>6.62521409988403</c:v>
                </c:pt>
                <c:pt idx="62">
                  <c:v>2.52557134628296</c:v>
                </c:pt>
                <c:pt idx="63">
                  <c:v>12.04207134246826</c:v>
                </c:pt>
                <c:pt idx="64">
                  <c:v>8.100856781005854</c:v>
                </c:pt>
                <c:pt idx="65">
                  <c:v>6.910356998443607</c:v>
                </c:pt>
                <c:pt idx="66">
                  <c:v>4.554428577423088</c:v>
                </c:pt>
                <c:pt idx="67">
                  <c:v>3.32621431350708</c:v>
                </c:pt>
                <c:pt idx="68">
                  <c:v>13.03878593444824</c:v>
                </c:pt>
                <c:pt idx="69">
                  <c:v>11.91657161712647</c:v>
                </c:pt>
                <c:pt idx="70">
                  <c:v>7.138714313507077</c:v>
                </c:pt>
                <c:pt idx="71">
                  <c:v>2.163785696029663</c:v>
                </c:pt>
                <c:pt idx="72">
                  <c:v>18.5500717163086</c:v>
                </c:pt>
                <c:pt idx="73">
                  <c:v>6.44514274597168</c:v>
                </c:pt>
                <c:pt idx="74">
                  <c:v>9.783143043518063</c:v>
                </c:pt>
                <c:pt idx="75">
                  <c:v>2.134142875671387</c:v>
                </c:pt>
                <c:pt idx="76">
                  <c:v>4.058071613311768</c:v>
                </c:pt>
                <c:pt idx="77">
                  <c:v>8.009642601013183</c:v>
                </c:pt>
                <c:pt idx="78">
                  <c:v>5.854142665863037</c:v>
                </c:pt>
                <c:pt idx="79">
                  <c:v>22.51950073242187</c:v>
                </c:pt>
                <c:pt idx="80">
                  <c:v>2.770928621292115</c:v>
                </c:pt>
                <c:pt idx="81">
                  <c:v>9.854214668273925</c:v>
                </c:pt>
                <c:pt idx="82">
                  <c:v>3.164142847061157</c:v>
                </c:pt>
                <c:pt idx="83">
                  <c:v>2.836714267730713</c:v>
                </c:pt>
                <c:pt idx="84">
                  <c:v>2.579142808914184</c:v>
                </c:pt>
                <c:pt idx="85">
                  <c:v>6.871785640716547</c:v>
                </c:pt>
                <c:pt idx="86">
                  <c:v>1.406571388244628</c:v>
                </c:pt>
                <c:pt idx="87">
                  <c:v>0.682428598403931</c:v>
                </c:pt>
                <c:pt idx="88">
                  <c:v>13.8787145614624</c:v>
                </c:pt>
                <c:pt idx="89">
                  <c:v>7.690714359283437</c:v>
                </c:pt>
                <c:pt idx="90">
                  <c:v>2.628714323043823</c:v>
                </c:pt>
                <c:pt idx="91">
                  <c:v>6.68314266204834</c:v>
                </c:pt>
                <c:pt idx="92">
                  <c:v>18.78578567504882</c:v>
                </c:pt>
                <c:pt idx="93">
                  <c:v>7.605714321136466</c:v>
                </c:pt>
                <c:pt idx="94">
                  <c:v>2.258285760879517</c:v>
                </c:pt>
                <c:pt idx="95">
                  <c:v>2.429928541183472</c:v>
                </c:pt>
                <c:pt idx="96">
                  <c:v>8.37492847442627</c:v>
                </c:pt>
                <c:pt idx="97">
                  <c:v>7.918571472167969</c:v>
                </c:pt>
                <c:pt idx="98">
                  <c:v>11.53064250946045</c:v>
                </c:pt>
                <c:pt idx="99">
                  <c:v>14.5438575744629</c:v>
                </c:pt>
              </c:numCache>
            </c:numRef>
          </c:xVal>
          <c:yVal>
            <c:numRef>
              <c:f>'Ch 5 Data'!$AH$13:$AH$112</c:f>
              <c:numCache>
                <c:formatCode>0.000</c:formatCode>
                <c:ptCount val="100"/>
                <c:pt idx="0">
                  <c:v>6.69450326295634</c:v>
                </c:pt>
                <c:pt idx="1">
                  <c:v>1.92217261904761</c:v>
                </c:pt>
                <c:pt idx="2">
                  <c:v>6.490595238095224</c:v>
                </c:pt>
                <c:pt idx="3">
                  <c:v>10.5887831322918</c:v>
                </c:pt>
                <c:pt idx="4">
                  <c:v>4.402437618575474</c:v>
                </c:pt>
                <c:pt idx="5">
                  <c:v>8.34607905976923</c:v>
                </c:pt>
                <c:pt idx="6">
                  <c:v>1.49172023809523</c:v>
                </c:pt>
                <c:pt idx="7">
                  <c:v>2.54811011904762</c:v>
                </c:pt>
                <c:pt idx="8">
                  <c:v>3.63833333333333</c:v>
                </c:pt>
                <c:pt idx="9">
                  <c:v>2.1085119047619</c:v>
                </c:pt>
                <c:pt idx="10">
                  <c:v>3.42796425595238</c:v>
                </c:pt>
                <c:pt idx="11">
                  <c:v>5.791513567707534</c:v>
                </c:pt>
                <c:pt idx="12">
                  <c:v>14.6364042901902</c:v>
                </c:pt>
                <c:pt idx="13">
                  <c:v>3.30526875</c:v>
                </c:pt>
                <c:pt idx="14">
                  <c:v>13.6828571428571</c:v>
                </c:pt>
                <c:pt idx="15">
                  <c:v>5.117183588595174</c:v>
                </c:pt>
                <c:pt idx="16">
                  <c:v>2.43192261904761</c:v>
                </c:pt>
                <c:pt idx="17">
                  <c:v>1.31428571428571</c:v>
                </c:pt>
                <c:pt idx="18">
                  <c:v>4.2872916666625</c:v>
                </c:pt>
                <c:pt idx="19">
                  <c:v>2.54366904258837</c:v>
                </c:pt>
                <c:pt idx="20">
                  <c:v>5.99666071428571</c:v>
                </c:pt>
                <c:pt idx="21">
                  <c:v>9.42592857142857</c:v>
                </c:pt>
                <c:pt idx="22">
                  <c:v>1.21197905616038</c:v>
                </c:pt>
                <c:pt idx="23">
                  <c:v>2.56091149705312</c:v>
                </c:pt>
                <c:pt idx="24">
                  <c:v>2.16760178571428</c:v>
                </c:pt>
                <c:pt idx="25">
                  <c:v>16.3857051282051</c:v>
                </c:pt>
                <c:pt idx="26">
                  <c:v>18.55243054303194</c:v>
                </c:pt>
                <c:pt idx="27">
                  <c:v>2.98083324999999</c:v>
                </c:pt>
                <c:pt idx="28">
                  <c:v>20.7990590549683</c:v>
                </c:pt>
                <c:pt idx="29">
                  <c:v>2.861543460338328</c:v>
                </c:pt>
                <c:pt idx="30">
                  <c:v>6.236517857142847</c:v>
                </c:pt>
                <c:pt idx="31">
                  <c:v>4.188392857142849</c:v>
                </c:pt>
                <c:pt idx="32">
                  <c:v>7.97310065423748</c:v>
                </c:pt>
                <c:pt idx="33">
                  <c:v>9.31507286819452</c:v>
                </c:pt>
                <c:pt idx="34">
                  <c:v>10.5751041666666</c:v>
                </c:pt>
                <c:pt idx="35">
                  <c:v>4.48271038650142</c:v>
                </c:pt>
                <c:pt idx="36">
                  <c:v>2.634588095238087</c:v>
                </c:pt>
                <c:pt idx="37">
                  <c:v>14.0154994642857</c:v>
                </c:pt>
                <c:pt idx="38">
                  <c:v>0.1875</c:v>
                </c:pt>
                <c:pt idx="39">
                  <c:v>5.84142857142857</c:v>
                </c:pt>
                <c:pt idx="40">
                  <c:v>7.95621284592822</c:v>
                </c:pt>
                <c:pt idx="41">
                  <c:v>2.481749537018508</c:v>
                </c:pt>
                <c:pt idx="42">
                  <c:v>9.66593670319831</c:v>
                </c:pt>
                <c:pt idx="43">
                  <c:v>18.5769338841765</c:v>
                </c:pt>
                <c:pt idx="44">
                  <c:v>4.08164346766666</c:v>
                </c:pt>
                <c:pt idx="45">
                  <c:v>6.25383928571428</c:v>
                </c:pt>
                <c:pt idx="46">
                  <c:v>8.007730357142852</c:v>
                </c:pt>
                <c:pt idx="47">
                  <c:v>4.060070512820507</c:v>
                </c:pt>
                <c:pt idx="48">
                  <c:v>11.3251984562062</c:v>
                </c:pt>
                <c:pt idx="49">
                  <c:v>23.4421104138441</c:v>
                </c:pt>
                <c:pt idx="50">
                  <c:v>2.82323076923077</c:v>
                </c:pt>
                <c:pt idx="51">
                  <c:v>6.29178571428571</c:v>
                </c:pt>
                <c:pt idx="52">
                  <c:v>2.91711726190476</c:v>
                </c:pt>
                <c:pt idx="53">
                  <c:v>7.92533455519813</c:v>
                </c:pt>
                <c:pt idx="54">
                  <c:v>6.881410256410243</c:v>
                </c:pt>
                <c:pt idx="55">
                  <c:v>7.143035714285705</c:v>
                </c:pt>
                <c:pt idx="56">
                  <c:v>11.4113095238095</c:v>
                </c:pt>
                <c:pt idx="57">
                  <c:v>9.416875000000001</c:v>
                </c:pt>
                <c:pt idx="58">
                  <c:v>4.00652283950617</c:v>
                </c:pt>
                <c:pt idx="59">
                  <c:v>14.2326676643437</c:v>
                </c:pt>
                <c:pt idx="60">
                  <c:v>8.04678783955128</c:v>
                </c:pt>
                <c:pt idx="61">
                  <c:v>3.40214285714285</c:v>
                </c:pt>
                <c:pt idx="62">
                  <c:v>4.97649250296487</c:v>
                </c:pt>
                <c:pt idx="63">
                  <c:v>11.1177976190476</c:v>
                </c:pt>
                <c:pt idx="64">
                  <c:v>8.86391904761905</c:v>
                </c:pt>
                <c:pt idx="65">
                  <c:v>7.659940476428566</c:v>
                </c:pt>
                <c:pt idx="66">
                  <c:v>4.93616666666666</c:v>
                </c:pt>
                <c:pt idx="67">
                  <c:v>7.11824305555555</c:v>
                </c:pt>
                <c:pt idx="68">
                  <c:v>17.29534090903028</c:v>
                </c:pt>
                <c:pt idx="69">
                  <c:v>10.6607638888889</c:v>
                </c:pt>
                <c:pt idx="70">
                  <c:v>9.34989459612306</c:v>
                </c:pt>
                <c:pt idx="71">
                  <c:v>0.397677916666667</c:v>
                </c:pt>
                <c:pt idx="72">
                  <c:v>12.4919686331385</c:v>
                </c:pt>
                <c:pt idx="73">
                  <c:v>5.40845332656083</c:v>
                </c:pt>
                <c:pt idx="74">
                  <c:v>18.1483809523809</c:v>
                </c:pt>
                <c:pt idx="75">
                  <c:v>1.21660256410256</c:v>
                </c:pt>
                <c:pt idx="76">
                  <c:v>4.603589743589739</c:v>
                </c:pt>
                <c:pt idx="77">
                  <c:v>4.31153869047619</c:v>
                </c:pt>
                <c:pt idx="78">
                  <c:v>8.10261904761904</c:v>
                </c:pt>
                <c:pt idx="79">
                  <c:v>3.0</c:v>
                </c:pt>
                <c:pt idx="80">
                  <c:v>2.78863095238095</c:v>
                </c:pt>
                <c:pt idx="81">
                  <c:v>12.0471794871794</c:v>
                </c:pt>
                <c:pt idx="82">
                  <c:v>6.96577380952381</c:v>
                </c:pt>
                <c:pt idx="83">
                  <c:v>5.353357514880948</c:v>
                </c:pt>
                <c:pt idx="84">
                  <c:v>5.33921428571428</c:v>
                </c:pt>
                <c:pt idx="85">
                  <c:v>7.91547619047619</c:v>
                </c:pt>
                <c:pt idx="86">
                  <c:v>2.3857494047619</c:v>
                </c:pt>
                <c:pt idx="87">
                  <c:v>0.86510119047619</c:v>
                </c:pt>
                <c:pt idx="88">
                  <c:v>6.51864583333333</c:v>
                </c:pt>
                <c:pt idx="89">
                  <c:v>8.45376567460317</c:v>
                </c:pt>
                <c:pt idx="90">
                  <c:v>2.47186187818024</c:v>
                </c:pt>
                <c:pt idx="91">
                  <c:v>4.49026789682539</c:v>
                </c:pt>
                <c:pt idx="92">
                  <c:v>37.37359375</c:v>
                </c:pt>
                <c:pt idx="93">
                  <c:v>10.2160974820851</c:v>
                </c:pt>
                <c:pt idx="94">
                  <c:v>3.111740476190469</c:v>
                </c:pt>
                <c:pt idx="95">
                  <c:v>1.96654761904761</c:v>
                </c:pt>
                <c:pt idx="96">
                  <c:v>11.234356060606</c:v>
                </c:pt>
                <c:pt idx="97">
                  <c:v>7.31957211054421</c:v>
                </c:pt>
                <c:pt idx="98">
                  <c:v>15.9577277351136</c:v>
                </c:pt>
                <c:pt idx="99">
                  <c:v>18.40436755291</c:v>
                </c:pt>
              </c:numCache>
            </c:numRef>
          </c:yVal>
          <c:smooth val="0"/>
        </c:ser>
        <c:dLbls>
          <c:showLegendKey val="0"/>
          <c:showVal val="0"/>
          <c:showCatName val="0"/>
          <c:showSerName val="0"/>
          <c:showPercent val="0"/>
          <c:showBubbleSize val="0"/>
        </c:dLbls>
        <c:axId val="-2138088984"/>
        <c:axId val="-2070327160"/>
      </c:scatterChart>
      <c:valAx>
        <c:axId val="-2138088984"/>
        <c:scaling>
          <c:orientation val="minMax"/>
        </c:scaling>
        <c:delete val="0"/>
        <c:axPos val="b"/>
        <c:numFmt formatCode="0" sourceLinked="0"/>
        <c:majorTickMark val="out"/>
        <c:minorTickMark val="none"/>
        <c:tickLblPos val="nextTo"/>
        <c:spPr>
          <a:ln w="3175">
            <a:solidFill>
              <a:srgbClr val="808080"/>
            </a:solidFill>
            <a:prstDash val="solid"/>
          </a:ln>
        </c:spPr>
        <c:txPr>
          <a:bodyPr rot="0" vert="horz"/>
          <a:lstStyle/>
          <a:p>
            <a:pPr>
              <a:defRPr sz="1800" b="0" i="0" u="none" strike="noStrike" baseline="0">
                <a:solidFill>
                  <a:srgbClr val="000000"/>
                </a:solidFill>
                <a:latin typeface="Arial" panose="020B0604020202020204" pitchFamily="34" charset="0"/>
                <a:ea typeface="Calibri"/>
                <a:cs typeface="Arial" panose="020B0604020202020204" pitchFamily="34" charset="0"/>
              </a:defRPr>
            </a:pPr>
            <a:endParaRPr lang="en-US"/>
          </a:p>
        </c:txPr>
        <c:crossAx val="-2070327160"/>
        <c:crosses val="autoZero"/>
        <c:crossBetween val="midCat"/>
      </c:valAx>
      <c:valAx>
        <c:axId val="-2070327160"/>
        <c:scaling>
          <c:orientation val="minMax"/>
        </c:scaling>
        <c:delete val="0"/>
        <c:axPos val="l"/>
        <c:numFmt formatCode="0" sourceLinked="0"/>
        <c:majorTickMark val="out"/>
        <c:minorTickMark val="none"/>
        <c:tickLblPos val="nextTo"/>
        <c:spPr>
          <a:ln w="3175">
            <a:solidFill>
              <a:srgbClr val="808080"/>
            </a:solidFill>
            <a:prstDash val="solid"/>
          </a:ln>
        </c:spPr>
        <c:txPr>
          <a:bodyPr/>
          <a:lstStyle/>
          <a:p>
            <a:pPr>
              <a:defRPr sz="1800">
                <a:latin typeface="Arial" panose="020B0604020202020204" pitchFamily="34" charset="0"/>
                <a:cs typeface="Arial" panose="020B0604020202020204" pitchFamily="34" charset="0"/>
              </a:defRPr>
            </a:pPr>
            <a:endParaRPr lang="en-US"/>
          </a:p>
        </c:txPr>
        <c:crossAx val="-2138088984"/>
        <c:crossesAt val="-5.0"/>
        <c:crossBetween val="midCat"/>
      </c:valAx>
      <c:spPr>
        <a:solidFill>
          <a:schemeClr val="bg1"/>
        </a:solidFill>
        <a:ln w="12700">
          <a:solidFill>
            <a:schemeClr val="tx1"/>
          </a:solidFill>
        </a:ln>
      </c:spPr>
    </c:plotArea>
    <c:plotVisOnly val="1"/>
    <c:dispBlanksAs val="gap"/>
    <c:showDLblsOverMax val="0"/>
  </c:chart>
  <c:spPr>
    <a:noFill/>
    <a:ln w="3175">
      <a:noFill/>
      <a:prstDash val="solid"/>
    </a:ln>
  </c:sp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Sheet1!$B$14</c:f>
              <c:strCache>
                <c:ptCount val="1"/>
                <c:pt idx="0">
                  <c:v>AHETPI</c:v>
                </c:pt>
              </c:strCache>
            </c:strRef>
          </c:tx>
          <c:spPr>
            <a:ln w="47625">
              <a:solidFill>
                <a:srgbClr val="0000FF"/>
              </a:solidFill>
            </a:ln>
          </c:spPr>
          <c:marker>
            <c:symbol val="none"/>
          </c:marker>
          <c:xVal>
            <c:numRef>
              <c:f>Sheet1!$F$15:$F$614</c:f>
              <c:numCache>
                <c:formatCode>0.00</c:formatCode>
                <c:ptCount val="600"/>
                <c:pt idx="0">
                  <c:v>1965.0</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1966.0</c:v>
                </c:pt>
                <c:pt idx="13">
                  <c:v>1966.08333333333</c:v>
                </c:pt>
                <c:pt idx="14">
                  <c:v>1966.16666666667</c:v>
                </c:pt>
                <c:pt idx="15">
                  <c:v>1966.25</c:v>
                </c:pt>
                <c:pt idx="16">
                  <c:v>1966.33333333333</c:v>
                </c:pt>
                <c:pt idx="17">
                  <c:v>1966.41666666667</c:v>
                </c:pt>
                <c:pt idx="18">
                  <c:v>1966.5</c:v>
                </c:pt>
                <c:pt idx="19">
                  <c:v>1966.58333333333</c:v>
                </c:pt>
                <c:pt idx="20">
                  <c:v>1966.66666666667</c:v>
                </c:pt>
                <c:pt idx="21">
                  <c:v>1966.75</c:v>
                </c:pt>
                <c:pt idx="22">
                  <c:v>1966.83333333333</c:v>
                </c:pt>
                <c:pt idx="23">
                  <c:v>1966.91666666666</c:v>
                </c:pt>
                <c:pt idx="24">
                  <c:v>1967.0</c:v>
                </c:pt>
                <c:pt idx="25">
                  <c:v>1967.08333333333</c:v>
                </c:pt>
                <c:pt idx="26">
                  <c:v>1967.16666666666</c:v>
                </c:pt>
                <c:pt idx="27">
                  <c:v>1967.25</c:v>
                </c:pt>
                <c:pt idx="28">
                  <c:v>1967.33333333333</c:v>
                </c:pt>
                <c:pt idx="29">
                  <c:v>1967.41666666666</c:v>
                </c:pt>
                <c:pt idx="30">
                  <c:v>1967.5</c:v>
                </c:pt>
                <c:pt idx="31">
                  <c:v>1967.58333333333</c:v>
                </c:pt>
                <c:pt idx="32">
                  <c:v>1967.66666666666</c:v>
                </c:pt>
                <c:pt idx="33">
                  <c:v>1967.75</c:v>
                </c:pt>
                <c:pt idx="34">
                  <c:v>1967.83333333333</c:v>
                </c:pt>
                <c:pt idx="35">
                  <c:v>1967.91666666666</c:v>
                </c:pt>
                <c:pt idx="36">
                  <c:v>1968.0</c:v>
                </c:pt>
                <c:pt idx="37">
                  <c:v>1968.08333333333</c:v>
                </c:pt>
                <c:pt idx="38">
                  <c:v>1968.16666666666</c:v>
                </c:pt>
                <c:pt idx="39">
                  <c:v>1968.25</c:v>
                </c:pt>
                <c:pt idx="40">
                  <c:v>1968.33333333333</c:v>
                </c:pt>
                <c:pt idx="41">
                  <c:v>1968.41666666666</c:v>
                </c:pt>
                <c:pt idx="42">
                  <c:v>1968.5</c:v>
                </c:pt>
                <c:pt idx="43">
                  <c:v>1968.58333333333</c:v>
                </c:pt>
                <c:pt idx="44">
                  <c:v>1968.66666666666</c:v>
                </c:pt>
                <c:pt idx="45">
                  <c:v>1968.75</c:v>
                </c:pt>
                <c:pt idx="46">
                  <c:v>1968.83333333333</c:v>
                </c:pt>
                <c:pt idx="47">
                  <c:v>1968.91666666666</c:v>
                </c:pt>
                <c:pt idx="48">
                  <c:v>1969.0</c:v>
                </c:pt>
                <c:pt idx="49">
                  <c:v>1969.08333333333</c:v>
                </c:pt>
                <c:pt idx="50">
                  <c:v>1969.16666666666</c:v>
                </c:pt>
                <c:pt idx="51">
                  <c:v>1969.25</c:v>
                </c:pt>
                <c:pt idx="52">
                  <c:v>1969.33333333333</c:v>
                </c:pt>
                <c:pt idx="53">
                  <c:v>1969.41666666666</c:v>
                </c:pt>
                <c:pt idx="54">
                  <c:v>1969.5</c:v>
                </c:pt>
                <c:pt idx="55">
                  <c:v>1969.58333333333</c:v>
                </c:pt>
                <c:pt idx="56">
                  <c:v>1969.66666666666</c:v>
                </c:pt>
                <c:pt idx="57">
                  <c:v>1969.75</c:v>
                </c:pt>
                <c:pt idx="58">
                  <c:v>1969.83333333333</c:v>
                </c:pt>
                <c:pt idx="59">
                  <c:v>1969.91666666666</c:v>
                </c:pt>
                <c:pt idx="60">
                  <c:v>1970.0</c:v>
                </c:pt>
                <c:pt idx="61">
                  <c:v>1970.08333333333</c:v>
                </c:pt>
                <c:pt idx="62">
                  <c:v>1970.16666666666</c:v>
                </c:pt>
                <c:pt idx="63">
                  <c:v>1970.25</c:v>
                </c:pt>
                <c:pt idx="64">
                  <c:v>1970.33333333333</c:v>
                </c:pt>
                <c:pt idx="65">
                  <c:v>1970.41666666666</c:v>
                </c:pt>
                <c:pt idx="66">
                  <c:v>1970.49999999999</c:v>
                </c:pt>
                <c:pt idx="67">
                  <c:v>1970.58333333333</c:v>
                </c:pt>
                <c:pt idx="68">
                  <c:v>1970.66666666666</c:v>
                </c:pt>
                <c:pt idx="69">
                  <c:v>1970.74999999999</c:v>
                </c:pt>
                <c:pt idx="70">
                  <c:v>1970.83333333333</c:v>
                </c:pt>
                <c:pt idx="71">
                  <c:v>1970.91666666666</c:v>
                </c:pt>
                <c:pt idx="72">
                  <c:v>1970.99999999999</c:v>
                </c:pt>
                <c:pt idx="73">
                  <c:v>1971.08333333333</c:v>
                </c:pt>
                <c:pt idx="74">
                  <c:v>1971.16666666666</c:v>
                </c:pt>
                <c:pt idx="75">
                  <c:v>1971.24999999999</c:v>
                </c:pt>
                <c:pt idx="76">
                  <c:v>1971.33333333333</c:v>
                </c:pt>
                <c:pt idx="77">
                  <c:v>1971.41666666666</c:v>
                </c:pt>
                <c:pt idx="78">
                  <c:v>1971.49999999999</c:v>
                </c:pt>
                <c:pt idx="79">
                  <c:v>1971.58333333333</c:v>
                </c:pt>
                <c:pt idx="80">
                  <c:v>1971.66666666666</c:v>
                </c:pt>
                <c:pt idx="81">
                  <c:v>1971.74999999999</c:v>
                </c:pt>
                <c:pt idx="82">
                  <c:v>1971.83333333333</c:v>
                </c:pt>
                <c:pt idx="83">
                  <c:v>1971.91666666666</c:v>
                </c:pt>
                <c:pt idx="84">
                  <c:v>1971.99999999999</c:v>
                </c:pt>
                <c:pt idx="85">
                  <c:v>1972.08333333333</c:v>
                </c:pt>
                <c:pt idx="86">
                  <c:v>1972.16666666666</c:v>
                </c:pt>
                <c:pt idx="87">
                  <c:v>1972.24999999999</c:v>
                </c:pt>
                <c:pt idx="88">
                  <c:v>1972.33333333333</c:v>
                </c:pt>
                <c:pt idx="89">
                  <c:v>1972.41666666666</c:v>
                </c:pt>
                <c:pt idx="90">
                  <c:v>1972.49999999999</c:v>
                </c:pt>
                <c:pt idx="91">
                  <c:v>1972.58333333333</c:v>
                </c:pt>
                <c:pt idx="92">
                  <c:v>1972.66666666666</c:v>
                </c:pt>
                <c:pt idx="93">
                  <c:v>1972.74999999999</c:v>
                </c:pt>
                <c:pt idx="94">
                  <c:v>1972.83333333333</c:v>
                </c:pt>
                <c:pt idx="95">
                  <c:v>1972.91666666666</c:v>
                </c:pt>
                <c:pt idx="96">
                  <c:v>1972.99999999999</c:v>
                </c:pt>
                <c:pt idx="97">
                  <c:v>1973.08333333333</c:v>
                </c:pt>
                <c:pt idx="98">
                  <c:v>1973.16666666666</c:v>
                </c:pt>
                <c:pt idx="99">
                  <c:v>1973.24999999999</c:v>
                </c:pt>
                <c:pt idx="100">
                  <c:v>1973.33333333333</c:v>
                </c:pt>
                <c:pt idx="101">
                  <c:v>1973.41666666666</c:v>
                </c:pt>
                <c:pt idx="102">
                  <c:v>1973.49999999999</c:v>
                </c:pt>
                <c:pt idx="103">
                  <c:v>1973.58333333333</c:v>
                </c:pt>
                <c:pt idx="104">
                  <c:v>1973.66666666666</c:v>
                </c:pt>
                <c:pt idx="105">
                  <c:v>1973.74999999999</c:v>
                </c:pt>
                <c:pt idx="106">
                  <c:v>1973.83333333333</c:v>
                </c:pt>
                <c:pt idx="107">
                  <c:v>1973.91666666666</c:v>
                </c:pt>
                <c:pt idx="108">
                  <c:v>1973.99999999999</c:v>
                </c:pt>
                <c:pt idx="109">
                  <c:v>1974.08333333333</c:v>
                </c:pt>
                <c:pt idx="110">
                  <c:v>1974.16666666666</c:v>
                </c:pt>
                <c:pt idx="111">
                  <c:v>1974.24999999999</c:v>
                </c:pt>
                <c:pt idx="112">
                  <c:v>1974.33333333332</c:v>
                </c:pt>
                <c:pt idx="113">
                  <c:v>1974.41666666666</c:v>
                </c:pt>
                <c:pt idx="114">
                  <c:v>1974.49999999999</c:v>
                </c:pt>
                <c:pt idx="115">
                  <c:v>1974.58333333332</c:v>
                </c:pt>
                <c:pt idx="116">
                  <c:v>1974.66666666666</c:v>
                </c:pt>
                <c:pt idx="117">
                  <c:v>1974.74999999999</c:v>
                </c:pt>
                <c:pt idx="118">
                  <c:v>1974.83333333332</c:v>
                </c:pt>
                <c:pt idx="119">
                  <c:v>1974.91666666666</c:v>
                </c:pt>
                <c:pt idx="120">
                  <c:v>1974.99999999999</c:v>
                </c:pt>
                <c:pt idx="121">
                  <c:v>1975.08333333332</c:v>
                </c:pt>
                <c:pt idx="122">
                  <c:v>1975.16666666666</c:v>
                </c:pt>
                <c:pt idx="123">
                  <c:v>1975.24999999999</c:v>
                </c:pt>
                <c:pt idx="124">
                  <c:v>1975.33333333332</c:v>
                </c:pt>
                <c:pt idx="125">
                  <c:v>1975.41666666666</c:v>
                </c:pt>
                <c:pt idx="126">
                  <c:v>1975.49999999999</c:v>
                </c:pt>
                <c:pt idx="127">
                  <c:v>1975.58333333332</c:v>
                </c:pt>
                <c:pt idx="128">
                  <c:v>1975.66666666666</c:v>
                </c:pt>
                <c:pt idx="129">
                  <c:v>1975.74999999999</c:v>
                </c:pt>
                <c:pt idx="130">
                  <c:v>1975.83333333332</c:v>
                </c:pt>
                <c:pt idx="131">
                  <c:v>1975.91666666666</c:v>
                </c:pt>
                <c:pt idx="132">
                  <c:v>1975.99999999999</c:v>
                </c:pt>
                <c:pt idx="133">
                  <c:v>1976.08333333332</c:v>
                </c:pt>
                <c:pt idx="134">
                  <c:v>1976.16666666666</c:v>
                </c:pt>
                <c:pt idx="135">
                  <c:v>1976.24999999999</c:v>
                </c:pt>
                <c:pt idx="136">
                  <c:v>1976.33333333332</c:v>
                </c:pt>
                <c:pt idx="137">
                  <c:v>1976.41666666666</c:v>
                </c:pt>
                <c:pt idx="138">
                  <c:v>1976.49999999999</c:v>
                </c:pt>
                <c:pt idx="139">
                  <c:v>1976.58333333332</c:v>
                </c:pt>
                <c:pt idx="140">
                  <c:v>1976.66666666666</c:v>
                </c:pt>
                <c:pt idx="141">
                  <c:v>1976.74999999999</c:v>
                </c:pt>
                <c:pt idx="142">
                  <c:v>1976.83333333332</c:v>
                </c:pt>
                <c:pt idx="143">
                  <c:v>1976.91666666666</c:v>
                </c:pt>
                <c:pt idx="144">
                  <c:v>1976.99999999999</c:v>
                </c:pt>
                <c:pt idx="145">
                  <c:v>1977.08333333332</c:v>
                </c:pt>
                <c:pt idx="146">
                  <c:v>1977.16666666666</c:v>
                </c:pt>
                <c:pt idx="147">
                  <c:v>1977.24999999999</c:v>
                </c:pt>
                <c:pt idx="148">
                  <c:v>1977.33333333332</c:v>
                </c:pt>
                <c:pt idx="149">
                  <c:v>1977.41666666666</c:v>
                </c:pt>
                <c:pt idx="150">
                  <c:v>1977.49999999999</c:v>
                </c:pt>
                <c:pt idx="151">
                  <c:v>1977.58333333332</c:v>
                </c:pt>
                <c:pt idx="152">
                  <c:v>1977.66666666666</c:v>
                </c:pt>
                <c:pt idx="153">
                  <c:v>1977.74999999999</c:v>
                </c:pt>
                <c:pt idx="154">
                  <c:v>1977.83333333332</c:v>
                </c:pt>
                <c:pt idx="155">
                  <c:v>1977.91666666665</c:v>
                </c:pt>
                <c:pt idx="156">
                  <c:v>1977.99999999999</c:v>
                </c:pt>
                <c:pt idx="157">
                  <c:v>1978.08333333332</c:v>
                </c:pt>
                <c:pt idx="158">
                  <c:v>1978.16666666665</c:v>
                </c:pt>
                <c:pt idx="159">
                  <c:v>1978.24999999999</c:v>
                </c:pt>
                <c:pt idx="160">
                  <c:v>1978.33333333332</c:v>
                </c:pt>
                <c:pt idx="161">
                  <c:v>1978.41666666665</c:v>
                </c:pt>
                <c:pt idx="162">
                  <c:v>1978.49999999999</c:v>
                </c:pt>
                <c:pt idx="163">
                  <c:v>1978.58333333332</c:v>
                </c:pt>
                <c:pt idx="164">
                  <c:v>1978.66666666665</c:v>
                </c:pt>
                <c:pt idx="165">
                  <c:v>1978.74999999999</c:v>
                </c:pt>
                <c:pt idx="166">
                  <c:v>1978.83333333332</c:v>
                </c:pt>
                <c:pt idx="167">
                  <c:v>1978.91666666665</c:v>
                </c:pt>
                <c:pt idx="168">
                  <c:v>1978.99999999999</c:v>
                </c:pt>
                <c:pt idx="169">
                  <c:v>1979.08333333332</c:v>
                </c:pt>
                <c:pt idx="170">
                  <c:v>1979.16666666665</c:v>
                </c:pt>
                <c:pt idx="171">
                  <c:v>1979.24999999999</c:v>
                </c:pt>
                <c:pt idx="172">
                  <c:v>1979.33333333332</c:v>
                </c:pt>
                <c:pt idx="173">
                  <c:v>1979.41666666665</c:v>
                </c:pt>
                <c:pt idx="174">
                  <c:v>1979.49999999999</c:v>
                </c:pt>
                <c:pt idx="175">
                  <c:v>1979.58333333332</c:v>
                </c:pt>
                <c:pt idx="176">
                  <c:v>1979.66666666665</c:v>
                </c:pt>
                <c:pt idx="177">
                  <c:v>1979.74999999999</c:v>
                </c:pt>
                <c:pt idx="178">
                  <c:v>1979.83333333332</c:v>
                </c:pt>
                <c:pt idx="179">
                  <c:v>1979.91666666665</c:v>
                </c:pt>
                <c:pt idx="180">
                  <c:v>1979.99999999999</c:v>
                </c:pt>
                <c:pt idx="181">
                  <c:v>1980.08333333332</c:v>
                </c:pt>
                <c:pt idx="182">
                  <c:v>1980.16666666665</c:v>
                </c:pt>
                <c:pt idx="183">
                  <c:v>1980.24999999999</c:v>
                </c:pt>
                <c:pt idx="184">
                  <c:v>1980.33333333332</c:v>
                </c:pt>
                <c:pt idx="185">
                  <c:v>1980.41666666665</c:v>
                </c:pt>
                <c:pt idx="186">
                  <c:v>1980.49999999999</c:v>
                </c:pt>
                <c:pt idx="187">
                  <c:v>1980.58333333332</c:v>
                </c:pt>
                <c:pt idx="188">
                  <c:v>1980.66666666665</c:v>
                </c:pt>
                <c:pt idx="189">
                  <c:v>1980.74999999999</c:v>
                </c:pt>
                <c:pt idx="190">
                  <c:v>1980.83333333332</c:v>
                </c:pt>
                <c:pt idx="191">
                  <c:v>1980.91666666665</c:v>
                </c:pt>
                <c:pt idx="192">
                  <c:v>1980.99999999999</c:v>
                </c:pt>
                <c:pt idx="193">
                  <c:v>1981.08333333332</c:v>
                </c:pt>
                <c:pt idx="194">
                  <c:v>1981.16666666665</c:v>
                </c:pt>
                <c:pt idx="195">
                  <c:v>1981.24999999999</c:v>
                </c:pt>
                <c:pt idx="196">
                  <c:v>1981.33333333332</c:v>
                </c:pt>
                <c:pt idx="197">
                  <c:v>1981.41666666665</c:v>
                </c:pt>
                <c:pt idx="198">
                  <c:v>1981.49999999998</c:v>
                </c:pt>
                <c:pt idx="199">
                  <c:v>1981.58333333332</c:v>
                </c:pt>
                <c:pt idx="200">
                  <c:v>1981.66666666665</c:v>
                </c:pt>
                <c:pt idx="201">
                  <c:v>1981.74999999998</c:v>
                </c:pt>
                <c:pt idx="202">
                  <c:v>1981.83333333332</c:v>
                </c:pt>
                <c:pt idx="203">
                  <c:v>1981.91666666665</c:v>
                </c:pt>
                <c:pt idx="204">
                  <c:v>1981.99999999998</c:v>
                </c:pt>
                <c:pt idx="205">
                  <c:v>1982.08333333332</c:v>
                </c:pt>
                <c:pt idx="206">
                  <c:v>1982.16666666665</c:v>
                </c:pt>
                <c:pt idx="207">
                  <c:v>1982.24999999998</c:v>
                </c:pt>
                <c:pt idx="208">
                  <c:v>1982.33333333332</c:v>
                </c:pt>
                <c:pt idx="209">
                  <c:v>1982.41666666665</c:v>
                </c:pt>
                <c:pt idx="210">
                  <c:v>1982.49999999998</c:v>
                </c:pt>
                <c:pt idx="211">
                  <c:v>1982.58333333332</c:v>
                </c:pt>
                <c:pt idx="212">
                  <c:v>1982.66666666665</c:v>
                </c:pt>
                <c:pt idx="213">
                  <c:v>1982.74999999998</c:v>
                </c:pt>
                <c:pt idx="214">
                  <c:v>1982.83333333332</c:v>
                </c:pt>
                <c:pt idx="215">
                  <c:v>1982.91666666665</c:v>
                </c:pt>
                <c:pt idx="216">
                  <c:v>1982.99999999998</c:v>
                </c:pt>
                <c:pt idx="217">
                  <c:v>1983.08333333332</c:v>
                </c:pt>
                <c:pt idx="218">
                  <c:v>1983.16666666665</c:v>
                </c:pt>
                <c:pt idx="219">
                  <c:v>1983.24999999998</c:v>
                </c:pt>
                <c:pt idx="220">
                  <c:v>1983.33333333332</c:v>
                </c:pt>
                <c:pt idx="221">
                  <c:v>1983.41666666665</c:v>
                </c:pt>
                <c:pt idx="222">
                  <c:v>1983.49999999998</c:v>
                </c:pt>
                <c:pt idx="223">
                  <c:v>1983.58333333332</c:v>
                </c:pt>
                <c:pt idx="224">
                  <c:v>1983.66666666665</c:v>
                </c:pt>
                <c:pt idx="225">
                  <c:v>1983.74999999998</c:v>
                </c:pt>
                <c:pt idx="226">
                  <c:v>1983.83333333332</c:v>
                </c:pt>
                <c:pt idx="227">
                  <c:v>1983.91666666665</c:v>
                </c:pt>
                <c:pt idx="228">
                  <c:v>1983.99999999998</c:v>
                </c:pt>
                <c:pt idx="229">
                  <c:v>1984.08333333332</c:v>
                </c:pt>
                <c:pt idx="230">
                  <c:v>1984.16666666665</c:v>
                </c:pt>
                <c:pt idx="231">
                  <c:v>1984.24999999998</c:v>
                </c:pt>
                <c:pt idx="232">
                  <c:v>1984.33333333332</c:v>
                </c:pt>
                <c:pt idx="233">
                  <c:v>1984.41666666665</c:v>
                </c:pt>
                <c:pt idx="234">
                  <c:v>1984.49999999998</c:v>
                </c:pt>
                <c:pt idx="235">
                  <c:v>1984.58333333332</c:v>
                </c:pt>
                <c:pt idx="236">
                  <c:v>1984.66666666665</c:v>
                </c:pt>
                <c:pt idx="237">
                  <c:v>1984.74999999998</c:v>
                </c:pt>
                <c:pt idx="238">
                  <c:v>1984.83333333332</c:v>
                </c:pt>
                <c:pt idx="239">
                  <c:v>1984.91666666665</c:v>
                </c:pt>
                <c:pt idx="240">
                  <c:v>1984.99999999998</c:v>
                </c:pt>
                <c:pt idx="241">
                  <c:v>1985.08333333332</c:v>
                </c:pt>
                <c:pt idx="242">
                  <c:v>1985.16666666665</c:v>
                </c:pt>
                <c:pt idx="243">
                  <c:v>1985.24999999998</c:v>
                </c:pt>
                <c:pt idx="244">
                  <c:v>1985.33333333331</c:v>
                </c:pt>
                <c:pt idx="245">
                  <c:v>1985.41666666665</c:v>
                </c:pt>
                <c:pt idx="246">
                  <c:v>1985.49999999998</c:v>
                </c:pt>
                <c:pt idx="247">
                  <c:v>1985.58333333331</c:v>
                </c:pt>
                <c:pt idx="248">
                  <c:v>1985.66666666665</c:v>
                </c:pt>
                <c:pt idx="249">
                  <c:v>1985.74999999998</c:v>
                </c:pt>
                <c:pt idx="250">
                  <c:v>1985.83333333331</c:v>
                </c:pt>
                <c:pt idx="251">
                  <c:v>1985.91666666665</c:v>
                </c:pt>
                <c:pt idx="252">
                  <c:v>1985.99999999998</c:v>
                </c:pt>
                <c:pt idx="253">
                  <c:v>1986.08333333331</c:v>
                </c:pt>
                <c:pt idx="254">
                  <c:v>1986.16666666665</c:v>
                </c:pt>
                <c:pt idx="255">
                  <c:v>1986.24999999998</c:v>
                </c:pt>
                <c:pt idx="256">
                  <c:v>1986.33333333331</c:v>
                </c:pt>
                <c:pt idx="257">
                  <c:v>1986.41666666665</c:v>
                </c:pt>
                <c:pt idx="258">
                  <c:v>1986.49999999998</c:v>
                </c:pt>
                <c:pt idx="259">
                  <c:v>1986.58333333331</c:v>
                </c:pt>
                <c:pt idx="260">
                  <c:v>1986.66666666665</c:v>
                </c:pt>
                <c:pt idx="261">
                  <c:v>1986.74999999998</c:v>
                </c:pt>
                <c:pt idx="262">
                  <c:v>1986.83333333331</c:v>
                </c:pt>
                <c:pt idx="263">
                  <c:v>1986.91666666665</c:v>
                </c:pt>
                <c:pt idx="264">
                  <c:v>1986.99999999998</c:v>
                </c:pt>
                <c:pt idx="265">
                  <c:v>1987.08333333331</c:v>
                </c:pt>
                <c:pt idx="266">
                  <c:v>1987.16666666665</c:v>
                </c:pt>
                <c:pt idx="267">
                  <c:v>1987.24999999998</c:v>
                </c:pt>
                <c:pt idx="268">
                  <c:v>1987.33333333331</c:v>
                </c:pt>
                <c:pt idx="269">
                  <c:v>1987.41666666665</c:v>
                </c:pt>
                <c:pt idx="270">
                  <c:v>1987.49999999998</c:v>
                </c:pt>
                <c:pt idx="271">
                  <c:v>1987.58333333331</c:v>
                </c:pt>
                <c:pt idx="272">
                  <c:v>1987.66666666665</c:v>
                </c:pt>
                <c:pt idx="273">
                  <c:v>1987.74999999998</c:v>
                </c:pt>
                <c:pt idx="274">
                  <c:v>1987.83333333331</c:v>
                </c:pt>
                <c:pt idx="275">
                  <c:v>1987.91666666665</c:v>
                </c:pt>
                <c:pt idx="276">
                  <c:v>1987.99999999998</c:v>
                </c:pt>
                <c:pt idx="277">
                  <c:v>1988.08333333331</c:v>
                </c:pt>
                <c:pt idx="278">
                  <c:v>1988.16666666665</c:v>
                </c:pt>
                <c:pt idx="279">
                  <c:v>1988.24999999998</c:v>
                </c:pt>
                <c:pt idx="280">
                  <c:v>1988.33333333331</c:v>
                </c:pt>
                <c:pt idx="281">
                  <c:v>1988.41666666665</c:v>
                </c:pt>
                <c:pt idx="282">
                  <c:v>1988.49999999998</c:v>
                </c:pt>
                <c:pt idx="283">
                  <c:v>1988.58333333331</c:v>
                </c:pt>
                <c:pt idx="284">
                  <c:v>1988.66666666665</c:v>
                </c:pt>
                <c:pt idx="285">
                  <c:v>1988.74999999998</c:v>
                </c:pt>
                <c:pt idx="286">
                  <c:v>1988.83333333331</c:v>
                </c:pt>
                <c:pt idx="287">
                  <c:v>1988.91666666664</c:v>
                </c:pt>
                <c:pt idx="288">
                  <c:v>1988.99999999998</c:v>
                </c:pt>
                <c:pt idx="289">
                  <c:v>1989.08333333331</c:v>
                </c:pt>
                <c:pt idx="290">
                  <c:v>1989.16666666664</c:v>
                </c:pt>
                <c:pt idx="291">
                  <c:v>1989.24999999998</c:v>
                </c:pt>
                <c:pt idx="292">
                  <c:v>1989.33333333331</c:v>
                </c:pt>
                <c:pt idx="293">
                  <c:v>1989.41666666664</c:v>
                </c:pt>
                <c:pt idx="294">
                  <c:v>1989.49999999998</c:v>
                </c:pt>
                <c:pt idx="295">
                  <c:v>1989.58333333331</c:v>
                </c:pt>
                <c:pt idx="296">
                  <c:v>1989.66666666664</c:v>
                </c:pt>
                <c:pt idx="297">
                  <c:v>1989.74999999998</c:v>
                </c:pt>
                <c:pt idx="298">
                  <c:v>1989.83333333331</c:v>
                </c:pt>
                <c:pt idx="299">
                  <c:v>1989.91666666664</c:v>
                </c:pt>
                <c:pt idx="300">
                  <c:v>1989.99999999998</c:v>
                </c:pt>
                <c:pt idx="301">
                  <c:v>1990.08333333331</c:v>
                </c:pt>
                <c:pt idx="302">
                  <c:v>1990.16666666664</c:v>
                </c:pt>
                <c:pt idx="303">
                  <c:v>1990.24999999998</c:v>
                </c:pt>
                <c:pt idx="304">
                  <c:v>1990.33333333331</c:v>
                </c:pt>
                <c:pt idx="305">
                  <c:v>1990.41666666664</c:v>
                </c:pt>
                <c:pt idx="306">
                  <c:v>1990.49999999998</c:v>
                </c:pt>
                <c:pt idx="307">
                  <c:v>1990.58333333331</c:v>
                </c:pt>
                <c:pt idx="308">
                  <c:v>1990.66666666664</c:v>
                </c:pt>
                <c:pt idx="309">
                  <c:v>1990.74999999998</c:v>
                </c:pt>
                <c:pt idx="310">
                  <c:v>1990.83333333331</c:v>
                </c:pt>
                <c:pt idx="311">
                  <c:v>1990.91666666664</c:v>
                </c:pt>
                <c:pt idx="312">
                  <c:v>1990.99999999998</c:v>
                </c:pt>
                <c:pt idx="313">
                  <c:v>1991.08333333331</c:v>
                </c:pt>
                <c:pt idx="314">
                  <c:v>1991.16666666664</c:v>
                </c:pt>
                <c:pt idx="315">
                  <c:v>1991.24999999998</c:v>
                </c:pt>
                <c:pt idx="316">
                  <c:v>1991.33333333331</c:v>
                </c:pt>
                <c:pt idx="317">
                  <c:v>1991.41666666664</c:v>
                </c:pt>
                <c:pt idx="318">
                  <c:v>1991.49999999998</c:v>
                </c:pt>
                <c:pt idx="319">
                  <c:v>1991.58333333331</c:v>
                </c:pt>
                <c:pt idx="320">
                  <c:v>1991.66666666664</c:v>
                </c:pt>
                <c:pt idx="321">
                  <c:v>1991.74999999998</c:v>
                </c:pt>
                <c:pt idx="322">
                  <c:v>1991.83333333331</c:v>
                </c:pt>
                <c:pt idx="323">
                  <c:v>1991.91666666664</c:v>
                </c:pt>
                <c:pt idx="324">
                  <c:v>1991.99999999998</c:v>
                </c:pt>
                <c:pt idx="325">
                  <c:v>1992.08333333331</c:v>
                </c:pt>
                <c:pt idx="326">
                  <c:v>1992.16666666664</c:v>
                </c:pt>
                <c:pt idx="327">
                  <c:v>1992.24999999998</c:v>
                </c:pt>
                <c:pt idx="328">
                  <c:v>1992.33333333331</c:v>
                </c:pt>
                <c:pt idx="329">
                  <c:v>1992.41666666664</c:v>
                </c:pt>
                <c:pt idx="330">
                  <c:v>1992.49999999997</c:v>
                </c:pt>
                <c:pt idx="331">
                  <c:v>1992.58333333331</c:v>
                </c:pt>
                <c:pt idx="332">
                  <c:v>1992.66666666664</c:v>
                </c:pt>
                <c:pt idx="333">
                  <c:v>1992.74999999997</c:v>
                </c:pt>
                <c:pt idx="334">
                  <c:v>1992.83333333331</c:v>
                </c:pt>
                <c:pt idx="335">
                  <c:v>1992.91666666664</c:v>
                </c:pt>
                <c:pt idx="336">
                  <c:v>1992.99999999997</c:v>
                </c:pt>
                <c:pt idx="337">
                  <c:v>1993.08333333331</c:v>
                </c:pt>
                <c:pt idx="338">
                  <c:v>1993.16666666664</c:v>
                </c:pt>
                <c:pt idx="339">
                  <c:v>1993.24999999997</c:v>
                </c:pt>
                <c:pt idx="340">
                  <c:v>1993.33333333331</c:v>
                </c:pt>
                <c:pt idx="341">
                  <c:v>1993.41666666664</c:v>
                </c:pt>
                <c:pt idx="342">
                  <c:v>1993.49999999997</c:v>
                </c:pt>
                <c:pt idx="343">
                  <c:v>1993.58333333331</c:v>
                </c:pt>
                <c:pt idx="344">
                  <c:v>1993.66666666664</c:v>
                </c:pt>
                <c:pt idx="345">
                  <c:v>1993.74999999997</c:v>
                </c:pt>
                <c:pt idx="346">
                  <c:v>1993.83333333331</c:v>
                </c:pt>
                <c:pt idx="347">
                  <c:v>1993.91666666664</c:v>
                </c:pt>
                <c:pt idx="348">
                  <c:v>1993.99999999997</c:v>
                </c:pt>
                <c:pt idx="349">
                  <c:v>1994.08333333331</c:v>
                </c:pt>
                <c:pt idx="350">
                  <c:v>1994.16666666664</c:v>
                </c:pt>
                <c:pt idx="351">
                  <c:v>1994.24999999997</c:v>
                </c:pt>
                <c:pt idx="352">
                  <c:v>1994.33333333331</c:v>
                </c:pt>
                <c:pt idx="353">
                  <c:v>1994.41666666664</c:v>
                </c:pt>
                <c:pt idx="354">
                  <c:v>1994.49999999997</c:v>
                </c:pt>
                <c:pt idx="355">
                  <c:v>1994.58333333331</c:v>
                </c:pt>
                <c:pt idx="356">
                  <c:v>1994.66666666664</c:v>
                </c:pt>
                <c:pt idx="357">
                  <c:v>1994.74999999997</c:v>
                </c:pt>
                <c:pt idx="358">
                  <c:v>1994.83333333331</c:v>
                </c:pt>
                <c:pt idx="359">
                  <c:v>1994.91666666664</c:v>
                </c:pt>
                <c:pt idx="360">
                  <c:v>1994.99999999997</c:v>
                </c:pt>
                <c:pt idx="361">
                  <c:v>1995.08333333331</c:v>
                </c:pt>
                <c:pt idx="362">
                  <c:v>1995.16666666664</c:v>
                </c:pt>
                <c:pt idx="363">
                  <c:v>1995.24999999997</c:v>
                </c:pt>
                <c:pt idx="364">
                  <c:v>1995.33333333331</c:v>
                </c:pt>
                <c:pt idx="365">
                  <c:v>1995.41666666664</c:v>
                </c:pt>
                <c:pt idx="366">
                  <c:v>1995.49999999997</c:v>
                </c:pt>
                <c:pt idx="367">
                  <c:v>1995.58333333331</c:v>
                </c:pt>
                <c:pt idx="368">
                  <c:v>1995.66666666664</c:v>
                </c:pt>
                <c:pt idx="369">
                  <c:v>1995.74999999997</c:v>
                </c:pt>
                <c:pt idx="370">
                  <c:v>1995.83333333331</c:v>
                </c:pt>
                <c:pt idx="371">
                  <c:v>1995.91666666664</c:v>
                </c:pt>
                <c:pt idx="372">
                  <c:v>1995.99999999997</c:v>
                </c:pt>
                <c:pt idx="373">
                  <c:v>1996.08333333331</c:v>
                </c:pt>
                <c:pt idx="374">
                  <c:v>1996.16666666664</c:v>
                </c:pt>
                <c:pt idx="375">
                  <c:v>1996.24999999997</c:v>
                </c:pt>
                <c:pt idx="376">
                  <c:v>1996.3333333333</c:v>
                </c:pt>
                <c:pt idx="377">
                  <c:v>1996.41666666664</c:v>
                </c:pt>
                <c:pt idx="378">
                  <c:v>1996.49999999997</c:v>
                </c:pt>
                <c:pt idx="379">
                  <c:v>1996.5833333333</c:v>
                </c:pt>
                <c:pt idx="380">
                  <c:v>1996.66666666664</c:v>
                </c:pt>
                <c:pt idx="381">
                  <c:v>1996.74999999997</c:v>
                </c:pt>
                <c:pt idx="382">
                  <c:v>1996.8333333333</c:v>
                </c:pt>
                <c:pt idx="383">
                  <c:v>1996.91666666664</c:v>
                </c:pt>
                <c:pt idx="384">
                  <c:v>1996.99999999997</c:v>
                </c:pt>
                <c:pt idx="385">
                  <c:v>1997.0833333333</c:v>
                </c:pt>
                <c:pt idx="386">
                  <c:v>1997.16666666664</c:v>
                </c:pt>
                <c:pt idx="387">
                  <c:v>1997.24999999997</c:v>
                </c:pt>
                <c:pt idx="388">
                  <c:v>1997.3333333333</c:v>
                </c:pt>
                <c:pt idx="389">
                  <c:v>1997.41666666664</c:v>
                </c:pt>
                <c:pt idx="390">
                  <c:v>1997.49999999997</c:v>
                </c:pt>
                <c:pt idx="391">
                  <c:v>1997.5833333333</c:v>
                </c:pt>
                <c:pt idx="392">
                  <c:v>1997.66666666664</c:v>
                </c:pt>
                <c:pt idx="393">
                  <c:v>1997.74999999997</c:v>
                </c:pt>
                <c:pt idx="394">
                  <c:v>1997.8333333333</c:v>
                </c:pt>
                <c:pt idx="395">
                  <c:v>1997.91666666664</c:v>
                </c:pt>
                <c:pt idx="396">
                  <c:v>1997.99999999997</c:v>
                </c:pt>
                <c:pt idx="397">
                  <c:v>1998.0833333333</c:v>
                </c:pt>
                <c:pt idx="398">
                  <c:v>1998.16666666664</c:v>
                </c:pt>
                <c:pt idx="399">
                  <c:v>1998.24999999997</c:v>
                </c:pt>
                <c:pt idx="400">
                  <c:v>1998.3333333333</c:v>
                </c:pt>
                <c:pt idx="401">
                  <c:v>1998.41666666664</c:v>
                </c:pt>
                <c:pt idx="402">
                  <c:v>1998.49999999997</c:v>
                </c:pt>
                <c:pt idx="403">
                  <c:v>1998.5833333333</c:v>
                </c:pt>
                <c:pt idx="404">
                  <c:v>1998.66666666664</c:v>
                </c:pt>
                <c:pt idx="405">
                  <c:v>1998.74999999997</c:v>
                </c:pt>
                <c:pt idx="406">
                  <c:v>1998.8333333333</c:v>
                </c:pt>
                <c:pt idx="407">
                  <c:v>1998.91666666664</c:v>
                </c:pt>
                <c:pt idx="408">
                  <c:v>1998.99999999997</c:v>
                </c:pt>
                <c:pt idx="409">
                  <c:v>1999.0833333333</c:v>
                </c:pt>
                <c:pt idx="410">
                  <c:v>1999.16666666664</c:v>
                </c:pt>
                <c:pt idx="411">
                  <c:v>1999.24999999997</c:v>
                </c:pt>
                <c:pt idx="412">
                  <c:v>1999.3333333333</c:v>
                </c:pt>
                <c:pt idx="413">
                  <c:v>1999.41666666664</c:v>
                </c:pt>
                <c:pt idx="414">
                  <c:v>1999.49999999997</c:v>
                </c:pt>
                <c:pt idx="415">
                  <c:v>1999.5833333333</c:v>
                </c:pt>
                <c:pt idx="416">
                  <c:v>1999.66666666664</c:v>
                </c:pt>
                <c:pt idx="417">
                  <c:v>1999.74999999997</c:v>
                </c:pt>
                <c:pt idx="418">
                  <c:v>1999.8333333333</c:v>
                </c:pt>
                <c:pt idx="419">
                  <c:v>1999.91666666663</c:v>
                </c:pt>
                <c:pt idx="420">
                  <c:v>1999.99999999997</c:v>
                </c:pt>
                <c:pt idx="421">
                  <c:v>2000.0833333333</c:v>
                </c:pt>
                <c:pt idx="422">
                  <c:v>2000.16666666663</c:v>
                </c:pt>
                <c:pt idx="423">
                  <c:v>2000.24999999997</c:v>
                </c:pt>
                <c:pt idx="424">
                  <c:v>2000.3333333333</c:v>
                </c:pt>
                <c:pt idx="425">
                  <c:v>2000.41666666663</c:v>
                </c:pt>
                <c:pt idx="426">
                  <c:v>2000.49999999997</c:v>
                </c:pt>
                <c:pt idx="427">
                  <c:v>2000.5833333333</c:v>
                </c:pt>
                <c:pt idx="428">
                  <c:v>2000.66666666663</c:v>
                </c:pt>
                <c:pt idx="429">
                  <c:v>2000.74999999997</c:v>
                </c:pt>
                <c:pt idx="430">
                  <c:v>2000.8333333333</c:v>
                </c:pt>
                <c:pt idx="431">
                  <c:v>2000.91666666663</c:v>
                </c:pt>
                <c:pt idx="432">
                  <c:v>2000.99999999997</c:v>
                </c:pt>
                <c:pt idx="433">
                  <c:v>2001.0833333333</c:v>
                </c:pt>
                <c:pt idx="434">
                  <c:v>2001.16666666663</c:v>
                </c:pt>
                <c:pt idx="435">
                  <c:v>2001.24999999997</c:v>
                </c:pt>
                <c:pt idx="436">
                  <c:v>2001.3333333333</c:v>
                </c:pt>
                <c:pt idx="437">
                  <c:v>2001.41666666663</c:v>
                </c:pt>
                <c:pt idx="438">
                  <c:v>2001.49999999997</c:v>
                </c:pt>
                <c:pt idx="439">
                  <c:v>2001.5833333333</c:v>
                </c:pt>
                <c:pt idx="440">
                  <c:v>2001.66666666663</c:v>
                </c:pt>
                <c:pt idx="441">
                  <c:v>2001.74999999997</c:v>
                </c:pt>
                <c:pt idx="442">
                  <c:v>2001.8333333333</c:v>
                </c:pt>
                <c:pt idx="443">
                  <c:v>2001.91666666663</c:v>
                </c:pt>
                <c:pt idx="444">
                  <c:v>2001.99999999997</c:v>
                </c:pt>
                <c:pt idx="445">
                  <c:v>2002.0833333333</c:v>
                </c:pt>
                <c:pt idx="446">
                  <c:v>2002.16666666663</c:v>
                </c:pt>
                <c:pt idx="447">
                  <c:v>2002.24999999997</c:v>
                </c:pt>
                <c:pt idx="448">
                  <c:v>2002.3333333333</c:v>
                </c:pt>
                <c:pt idx="449">
                  <c:v>2002.41666666663</c:v>
                </c:pt>
                <c:pt idx="450">
                  <c:v>2002.49999999997</c:v>
                </c:pt>
                <c:pt idx="451">
                  <c:v>2002.5833333333</c:v>
                </c:pt>
                <c:pt idx="452">
                  <c:v>2002.66666666663</c:v>
                </c:pt>
                <c:pt idx="453">
                  <c:v>2002.74999999997</c:v>
                </c:pt>
                <c:pt idx="454">
                  <c:v>2002.8333333333</c:v>
                </c:pt>
                <c:pt idx="455">
                  <c:v>2002.91666666663</c:v>
                </c:pt>
                <c:pt idx="456">
                  <c:v>2002.99999999997</c:v>
                </c:pt>
                <c:pt idx="457">
                  <c:v>2003.0833333333</c:v>
                </c:pt>
                <c:pt idx="458">
                  <c:v>2003.16666666663</c:v>
                </c:pt>
                <c:pt idx="459">
                  <c:v>2003.24999999997</c:v>
                </c:pt>
                <c:pt idx="460">
                  <c:v>2003.3333333333</c:v>
                </c:pt>
                <c:pt idx="461">
                  <c:v>2003.41666666663</c:v>
                </c:pt>
                <c:pt idx="462">
                  <c:v>2003.49999999996</c:v>
                </c:pt>
                <c:pt idx="463">
                  <c:v>2003.5833333333</c:v>
                </c:pt>
                <c:pt idx="464">
                  <c:v>2003.66666666663</c:v>
                </c:pt>
                <c:pt idx="465">
                  <c:v>2003.74999999996</c:v>
                </c:pt>
                <c:pt idx="466">
                  <c:v>2003.8333333333</c:v>
                </c:pt>
                <c:pt idx="467">
                  <c:v>2003.91666666663</c:v>
                </c:pt>
                <c:pt idx="468">
                  <c:v>2003.99999999996</c:v>
                </c:pt>
                <c:pt idx="469">
                  <c:v>2004.0833333333</c:v>
                </c:pt>
                <c:pt idx="470">
                  <c:v>2004.16666666663</c:v>
                </c:pt>
                <c:pt idx="471">
                  <c:v>2004.24999999996</c:v>
                </c:pt>
                <c:pt idx="472">
                  <c:v>2004.3333333333</c:v>
                </c:pt>
                <c:pt idx="473">
                  <c:v>2004.41666666663</c:v>
                </c:pt>
                <c:pt idx="474">
                  <c:v>2004.49999999996</c:v>
                </c:pt>
                <c:pt idx="475">
                  <c:v>2004.5833333333</c:v>
                </c:pt>
                <c:pt idx="476">
                  <c:v>2004.66666666663</c:v>
                </c:pt>
                <c:pt idx="477">
                  <c:v>2004.74999999996</c:v>
                </c:pt>
                <c:pt idx="478">
                  <c:v>2004.8333333333</c:v>
                </c:pt>
                <c:pt idx="479">
                  <c:v>2004.91666666663</c:v>
                </c:pt>
                <c:pt idx="480">
                  <c:v>2004.99999999996</c:v>
                </c:pt>
                <c:pt idx="481">
                  <c:v>2005.0833333333</c:v>
                </c:pt>
                <c:pt idx="482">
                  <c:v>2005.16666666663</c:v>
                </c:pt>
                <c:pt idx="483">
                  <c:v>2005.24999999996</c:v>
                </c:pt>
                <c:pt idx="484">
                  <c:v>2005.3333333333</c:v>
                </c:pt>
                <c:pt idx="485">
                  <c:v>2005.41666666663</c:v>
                </c:pt>
                <c:pt idx="486">
                  <c:v>2005.49999999996</c:v>
                </c:pt>
                <c:pt idx="487">
                  <c:v>2005.5833333333</c:v>
                </c:pt>
                <c:pt idx="488">
                  <c:v>2005.66666666663</c:v>
                </c:pt>
                <c:pt idx="489">
                  <c:v>2005.74999999996</c:v>
                </c:pt>
                <c:pt idx="490">
                  <c:v>2005.8333333333</c:v>
                </c:pt>
                <c:pt idx="491">
                  <c:v>2005.91666666663</c:v>
                </c:pt>
                <c:pt idx="492">
                  <c:v>2005.99999999996</c:v>
                </c:pt>
                <c:pt idx="493">
                  <c:v>2006.0833333333</c:v>
                </c:pt>
                <c:pt idx="494">
                  <c:v>2006.16666666663</c:v>
                </c:pt>
                <c:pt idx="495">
                  <c:v>2006.24999999996</c:v>
                </c:pt>
                <c:pt idx="496">
                  <c:v>2006.3333333333</c:v>
                </c:pt>
                <c:pt idx="497">
                  <c:v>2006.41666666663</c:v>
                </c:pt>
                <c:pt idx="498">
                  <c:v>2006.49999999996</c:v>
                </c:pt>
                <c:pt idx="499">
                  <c:v>2006.5833333333</c:v>
                </c:pt>
                <c:pt idx="500">
                  <c:v>2006.66666666663</c:v>
                </c:pt>
                <c:pt idx="501">
                  <c:v>2006.74999999996</c:v>
                </c:pt>
                <c:pt idx="502">
                  <c:v>2006.8333333333</c:v>
                </c:pt>
                <c:pt idx="503">
                  <c:v>2006.91666666663</c:v>
                </c:pt>
                <c:pt idx="504">
                  <c:v>2006.99999999996</c:v>
                </c:pt>
                <c:pt idx="505">
                  <c:v>2007.0833333333</c:v>
                </c:pt>
                <c:pt idx="506">
                  <c:v>2007.16666666663</c:v>
                </c:pt>
                <c:pt idx="507">
                  <c:v>2007.24999999996</c:v>
                </c:pt>
                <c:pt idx="508">
                  <c:v>2007.33333333329</c:v>
                </c:pt>
                <c:pt idx="509">
                  <c:v>2007.41666666663</c:v>
                </c:pt>
                <c:pt idx="510">
                  <c:v>2007.49999999996</c:v>
                </c:pt>
                <c:pt idx="511">
                  <c:v>2007.58333333329</c:v>
                </c:pt>
                <c:pt idx="512">
                  <c:v>2007.66666666663</c:v>
                </c:pt>
                <c:pt idx="513">
                  <c:v>2007.74999999996</c:v>
                </c:pt>
                <c:pt idx="514">
                  <c:v>2007.83333333329</c:v>
                </c:pt>
                <c:pt idx="515">
                  <c:v>2007.91666666663</c:v>
                </c:pt>
                <c:pt idx="516">
                  <c:v>2007.99999999996</c:v>
                </c:pt>
                <c:pt idx="517">
                  <c:v>2008.08333333329</c:v>
                </c:pt>
                <c:pt idx="518">
                  <c:v>2008.16666666663</c:v>
                </c:pt>
                <c:pt idx="519">
                  <c:v>2008.24999999996</c:v>
                </c:pt>
                <c:pt idx="520">
                  <c:v>2008.33333333329</c:v>
                </c:pt>
                <c:pt idx="521">
                  <c:v>2008.41666666663</c:v>
                </c:pt>
                <c:pt idx="522">
                  <c:v>2008.49999999996</c:v>
                </c:pt>
                <c:pt idx="523">
                  <c:v>2008.58333333329</c:v>
                </c:pt>
                <c:pt idx="524">
                  <c:v>2008.66666666663</c:v>
                </c:pt>
                <c:pt idx="525">
                  <c:v>2008.74999999996</c:v>
                </c:pt>
                <c:pt idx="526">
                  <c:v>2008.83333333329</c:v>
                </c:pt>
                <c:pt idx="527">
                  <c:v>2008.91666666663</c:v>
                </c:pt>
                <c:pt idx="528">
                  <c:v>2008.99999999996</c:v>
                </c:pt>
                <c:pt idx="529">
                  <c:v>2009.08333333329</c:v>
                </c:pt>
                <c:pt idx="530">
                  <c:v>2009.16666666663</c:v>
                </c:pt>
                <c:pt idx="531">
                  <c:v>2009.24999999996</c:v>
                </c:pt>
                <c:pt idx="532">
                  <c:v>2009.33333333329</c:v>
                </c:pt>
                <c:pt idx="533">
                  <c:v>2009.41666666663</c:v>
                </c:pt>
                <c:pt idx="534">
                  <c:v>2009.49999999996</c:v>
                </c:pt>
                <c:pt idx="535">
                  <c:v>2009.58333333329</c:v>
                </c:pt>
                <c:pt idx="536">
                  <c:v>2009.66666666663</c:v>
                </c:pt>
                <c:pt idx="537">
                  <c:v>2009.74999999996</c:v>
                </c:pt>
                <c:pt idx="538">
                  <c:v>2009.83333333329</c:v>
                </c:pt>
                <c:pt idx="539">
                  <c:v>2009.91666666663</c:v>
                </c:pt>
                <c:pt idx="540">
                  <c:v>2009.99999999996</c:v>
                </c:pt>
                <c:pt idx="541">
                  <c:v>2010.08333333329</c:v>
                </c:pt>
                <c:pt idx="542">
                  <c:v>2010.16666666663</c:v>
                </c:pt>
                <c:pt idx="543">
                  <c:v>2010.24999999996</c:v>
                </c:pt>
                <c:pt idx="544">
                  <c:v>2010.33333333329</c:v>
                </c:pt>
                <c:pt idx="545">
                  <c:v>2010.41666666663</c:v>
                </c:pt>
                <c:pt idx="546">
                  <c:v>2010.49999999996</c:v>
                </c:pt>
                <c:pt idx="547">
                  <c:v>2010.58333333329</c:v>
                </c:pt>
                <c:pt idx="548">
                  <c:v>2010.66666666663</c:v>
                </c:pt>
                <c:pt idx="549">
                  <c:v>2010.74999999996</c:v>
                </c:pt>
                <c:pt idx="550">
                  <c:v>2010.83333333329</c:v>
                </c:pt>
                <c:pt idx="551">
                  <c:v>2010.91666666662</c:v>
                </c:pt>
                <c:pt idx="552">
                  <c:v>2010.99999999996</c:v>
                </c:pt>
                <c:pt idx="553">
                  <c:v>2011.08333333329</c:v>
                </c:pt>
                <c:pt idx="554">
                  <c:v>2011.16666666662</c:v>
                </c:pt>
                <c:pt idx="555">
                  <c:v>2011.24999999996</c:v>
                </c:pt>
                <c:pt idx="556">
                  <c:v>2011.33333333329</c:v>
                </c:pt>
                <c:pt idx="557">
                  <c:v>2011.41666666662</c:v>
                </c:pt>
                <c:pt idx="558">
                  <c:v>2011.49999999996</c:v>
                </c:pt>
                <c:pt idx="559">
                  <c:v>2011.58333333329</c:v>
                </c:pt>
                <c:pt idx="560">
                  <c:v>2011.66666666662</c:v>
                </c:pt>
                <c:pt idx="561">
                  <c:v>2011.74999999996</c:v>
                </c:pt>
                <c:pt idx="562">
                  <c:v>2011.83333333329</c:v>
                </c:pt>
                <c:pt idx="563">
                  <c:v>2011.91666666662</c:v>
                </c:pt>
                <c:pt idx="564">
                  <c:v>2011.99999999996</c:v>
                </c:pt>
                <c:pt idx="565">
                  <c:v>2012.08333333329</c:v>
                </c:pt>
                <c:pt idx="566">
                  <c:v>2012.16666666662</c:v>
                </c:pt>
                <c:pt idx="567">
                  <c:v>2012.24999999996</c:v>
                </c:pt>
                <c:pt idx="568">
                  <c:v>2012.33333333329</c:v>
                </c:pt>
                <c:pt idx="569">
                  <c:v>2012.41666666662</c:v>
                </c:pt>
                <c:pt idx="570">
                  <c:v>2012.49999999996</c:v>
                </c:pt>
                <c:pt idx="571">
                  <c:v>2012.58333333329</c:v>
                </c:pt>
                <c:pt idx="572">
                  <c:v>2012.66666666662</c:v>
                </c:pt>
                <c:pt idx="573">
                  <c:v>2012.74999999996</c:v>
                </c:pt>
                <c:pt idx="574">
                  <c:v>2012.83333333329</c:v>
                </c:pt>
                <c:pt idx="575">
                  <c:v>2012.91666666662</c:v>
                </c:pt>
                <c:pt idx="576">
                  <c:v>2012.99999999996</c:v>
                </c:pt>
                <c:pt idx="577">
                  <c:v>2013.08333333329</c:v>
                </c:pt>
                <c:pt idx="578">
                  <c:v>2013.16666666662</c:v>
                </c:pt>
                <c:pt idx="579">
                  <c:v>2013.24999999996</c:v>
                </c:pt>
                <c:pt idx="580">
                  <c:v>2013.33333333329</c:v>
                </c:pt>
                <c:pt idx="581">
                  <c:v>2013.41666666659</c:v>
                </c:pt>
                <c:pt idx="582">
                  <c:v>2013.49999999992</c:v>
                </c:pt>
                <c:pt idx="583">
                  <c:v>2013.58333333325</c:v>
                </c:pt>
                <c:pt idx="584">
                  <c:v>2013.66666666658</c:v>
                </c:pt>
                <c:pt idx="585">
                  <c:v>2013.74999999991</c:v>
                </c:pt>
                <c:pt idx="586">
                  <c:v>2013.83333333324</c:v>
                </c:pt>
                <c:pt idx="587">
                  <c:v>2013.91666666657</c:v>
                </c:pt>
                <c:pt idx="588">
                  <c:v>2013.9999999999</c:v>
                </c:pt>
                <c:pt idx="589">
                  <c:v>2014.08333333323</c:v>
                </c:pt>
                <c:pt idx="590">
                  <c:v>2014.16666666656</c:v>
                </c:pt>
                <c:pt idx="591">
                  <c:v>2014.24999999989</c:v>
                </c:pt>
                <c:pt idx="592">
                  <c:v>2014.33333333322</c:v>
                </c:pt>
                <c:pt idx="593">
                  <c:v>2014.41666666655</c:v>
                </c:pt>
                <c:pt idx="594">
                  <c:v>2014.49999999988</c:v>
                </c:pt>
                <c:pt idx="595">
                  <c:v>2014.58333333321</c:v>
                </c:pt>
                <c:pt idx="596">
                  <c:v>2014.66666666654</c:v>
                </c:pt>
                <c:pt idx="597">
                  <c:v>2014.74999999987</c:v>
                </c:pt>
                <c:pt idx="598">
                  <c:v>2014.8333333332</c:v>
                </c:pt>
                <c:pt idx="599">
                  <c:v>2014.91666666653</c:v>
                </c:pt>
              </c:numCache>
            </c:numRef>
          </c:xVal>
          <c:yVal>
            <c:numRef>
              <c:f>Sheet1!$D$15:$D$614</c:f>
              <c:numCache>
                <c:formatCode>0.00</c:formatCode>
                <c:ptCount val="600"/>
                <c:pt idx="0">
                  <c:v>100.000026</c:v>
                </c:pt>
                <c:pt idx="1">
                  <c:v>100.387623</c:v>
                </c:pt>
                <c:pt idx="2">
                  <c:v>100.77522</c:v>
                </c:pt>
                <c:pt idx="3">
                  <c:v>100.77522</c:v>
                </c:pt>
                <c:pt idx="4">
                  <c:v>101.550414</c:v>
                </c:pt>
                <c:pt idx="5">
                  <c:v>101.550414</c:v>
                </c:pt>
                <c:pt idx="6">
                  <c:v>101.938011</c:v>
                </c:pt>
                <c:pt idx="7">
                  <c:v>102.325608</c:v>
                </c:pt>
                <c:pt idx="8">
                  <c:v>102.713205</c:v>
                </c:pt>
                <c:pt idx="9">
                  <c:v>103.100802</c:v>
                </c:pt>
                <c:pt idx="10">
                  <c:v>103.488399</c:v>
                </c:pt>
                <c:pt idx="11">
                  <c:v>103.875996</c:v>
                </c:pt>
                <c:pt idx="12">
                  <c:v>103.875996</c:v>
                </c:pt>
                <c:pt idx="13">
                  <c:v>104.263593</c:v>
                </c:pt>
                <c:pt idx="14">
                  <c:v>104.65119</c:v>
                </c:pt>
                <c:pt idx="15">
                  <c:v>105.038787</c:v>
                </c:pt>
                <c:pt idx="16">
                  <c:v>105.426384</c:v>
                </c:pt>
                <c:pt idx="17">
                  <c:v>105.426384</c:v>
                </c:pt>
                <c:pt idx="18">
                  <c:v>106.201578</c:v>
                </c:pt>
                <c:pt idx="19">
                  <c:v>106.589175</c:v>
                </c:pt>
                <c:pt idx="20">
                  <c:v>106.976772</c:v>
                </c:pt>
                <c:pt idx="21">
                  <c:v>107.364369</c:v>
                </c:pt>
                <c:pt idx="22">
                  <c:v>107.751966</c:v>
                </c:pt>
                <c:pt idx="23">
                  <c:v>107.751966</c:v>
                </c:pt>
                <c:pt idx="24">
                  <c:v>108.139563</c:v>
                </c:pt>
                <c:pt idx="25">
                  <c:v>108.914757</c:v>
                </c:pt>
                <c:pt idx="26">
                  <c:v>108.914757</c:v>
                </c:pt>
                <c:pt idx="27">
                  <c:v>109.302354</c:v>
                </c:pt>
                <c:pt idx="28">
                  <c:v>109.689951</c:v>
                </c:pt>
                <c:pt idx="29">
                  <c:v>110.077548</c:v>
                </c:pt>
                <c:pt idx="30">
                  <c:v>110.852742</c:v>
                </c:pt>
                <c:pt idx="31">
                  <c:v>111.240339</c:v>
                </c:pt>
                <c:pt idx="32">
                  <c:v>111.627936</c:v>
                </c:pt>
                <c:pt idx="33">
                  <c:v>112.015533</c:v>
                </c:pt>
                <c:pt idx="34">
                  <c:v>112.790727</c:v>
                </c:pt>
                <c:pt idx="35">
                  <c:v>113.178324</c:v>
                </c:pt>
                <c:pt idx="36">
                  <c:v>113.953518</c:v>
                </c:pt>
                <c:pt idx="37">
                  <c:v>114.341115</c:v>
                </c:pt>
                <c:pt idx="38">
                  <c:v>115.116309</c:v>
                </c:pt>
                <c:pt idx="39">
                  <c:v>115.503906</c:v>
                </c:pt>
                <c:pt idx="40">
                  <c:v>116.2791</c:v>
                </c:pt>
                <c:pt idx="41">
                  <c:v>116.666697</c:v>
                </c:pt>
                <c:pt idx="42">
                  <c:v>117.441891</c:v>
                </c:pt>
                <c:pt idx="43">
                  <c:v>117.441891</c:v>
                </c:pt>
                <c:pt idx="44">
                  <c:v>118.604682</c:v>
                </c:pt>
                <c:pt idx="45">
                  <c:v>118.992279</c:v>
                </c:pt>
                <c:pt idx="46">
                  <c:v>119.767473</c:v>
                </c:pt>
                <c:pt idx="47">
                  <c:v>120.542667</c:v>
                </c:pt>
                <c:pt idx="48">
                  <c:v>120.930264</c:v>
                </c:pt>
                <c:pt idx="49">
                  <c:v>121.705458</c:v>
                </c:pt>
                <c:pt idx="50">
                  <c:v>122.093055</c:v>
                </c:pt>
                <c:pt idx="51">
                  <c:v>122.868249</c:v>
                </c:pt>
                <c:pt idx="52">
                  <c:v>123.643443</c:v>
                </c:pt>
                <c:pt idx="53">
                  <c:v>124.03104</c:v>
                </c:pt>
                <c:pt idx="54">
                  <c:v>124.806234</c:v>
                </c:pt>
                <c:pt idx="55">
                  <c:v>125.581428</c:v>
                </c:pt>
                <c:pt idx="56">
                  <c:v>126.356622</c:v>
                </c:pt>
                <c:pt idx="57">
                  <c:v>127.131816</c:v>
                </c:pt>
                <c:pt idx="58">
                  <c:v>127.519413</c:v>
                </c:pt>
                <c:pt idx="59">
                  <c:v>127.90701</c:v>
                </c:pt>
                <c:pt idx="60">
                  <c:v>128.294607</c:v>
                </c:pt>
                <c:pt idx="61">
                  <c:v>129.069801</c:v>
                </c:pt>
                <c:pt idx="62">
                  <c:v>129.844995</c:v>
                </c:pt>
                <c:pt idx="63">
                  <c:v>130.232592</c:v>
                </c:pt>
                <c:pt idx="64">
                  <c:v>131.007786</c:v>
                </c:pt>
                <c:pt idx="65">
                  <c:v>131.395383</c:v>
                </c:pt>
                <c:pt idx="66">
                  <c:v>132.170577</c:v>
                </c:pt>
                <c:pt idx="67">
                  <c:v>132.945771</c:v>
                </c:pt>
                <c:pt idx="68">
                  <c:v>133.720965</c:v>
                </c:pt>
                <c:pt idx="69">
                  <c:v>134.108562</c:v>
                </c:pt>
                <c:pt idx="70">
                  <c:v>134.496159</c:v>
                </c:pt>
                <c:pt idx="71">
                  <c:v>135.65895</c:v>
                </c:pt>
                <c:pt idx="72">
                  <c:v>136.434144</c:v>
                </c:pt>
                <c:pt idx="73">
                  <c:v>137.209338</c:v>
                </c:pt>
                <c:pt idx="74">
                  <c:v>137.984532</c:v>
                </c:pt>
                <c:pt idx="75">
                  <c:v>138.372129</c:v>
                </c:pt>
                <c:pt idx="76">
                  <c:v>139.53492</c:v>
                </c:pt>
                <c:pt idx="77">
                  <c:v>140.310114</c:v>
                </c:pt>
                <c:pt idx="78">
                  <c:v>140.697711</c:v>
                </c:pt>
                <c:pt idx="79">
                  <c:v>141.860502</c:v>
                </c:pt>
                <c:pt idx="80">
                  <c:v>142.248099</c:v>
                </c:pt>
                <c:pt idx="81">
                  <c:v>142.635696</c:v>
                </c:pt>
                <c:pt idx="82">
                  <c:v>143.023293</c:v>
                </c:pt>
                <c:pt idx="83">
                  <c:v>144.573681</c:v>
                </c:pt>
                <c:pt idx="84">
                  <c:v>147.28686</c:v>
                </c:pt>
                <c:pt idx="85">
                  <c:v>148.062054</c:v>
                </c:pt>
                <c:pt idx="86">
                  <c:v>148.8372480000001</c:v>
                </c:pt>
                <c:pt idx="87">
                  <c:v>149.612442</c:v>
                </c:pt>
                <c:pt idx="88">
                  <c:v>150.000039</c:v>
                </c:pt>
                <c:pt idx="89">
                  <c:v>150.387636</c:v>
                </c:pt>
                <c:pt idx="90">
                  <c:v>151.16283</c:v>
                </c:pt>
                <c:pt idx="91">
                  <c:v>151.938024</c:v>
                </c:pt>
                <c:pt idx="92">
                  <c:v>152.713218</c:v>
                </c:pt>
                <c:pt idx="93">
                  <c:v>153.876009</c:v>
                </c:pt>
                <c:pt idx="94">
                  <c:v>154.263606</c:v>
                </c:pt>
                <c:pt idx="95">
                  <c:v>155.426397</c:v>
                </c:pt>
                <c:pt idx="96">
                  <c:v>156.201591</c:v>
                </c:pt>
                <c:pt idx="97">
                  <c:v>156.589188</c:v>
                </c:pt>
                <c:pt idx="98">
                  <c:v>157.364382</c:v>
                </c:pt>
                <c:pt idx="99">
                  <c:v>158.139576</c:v>
                </c:pt>
                <c:pt idx="100">
                  <c:v>158.91477</c:v>
                </c:pt>
                <c:pt idx="101">
                  <c:v>159.689964</c:v>
                </c:pt>
                <c:pt idx="102">
                  <c:v>160.852755</c:v>
                </c:pt>
                <c:pt idx="103">
                  <c:v>161.240352</c:v>
                </c:pt>
                <c:pt idx="104">
                  <c:v>162.403143</c:v>
                </c:pt>
                <c:pt idx="105">
                  <c:v>163.178337</c:v>
                </c:pt>
                <c:pt idx="106">
                  <c:v>163.953531</c:v>
                </c:pt>
                <c:pt idx="107">
                  <c:v>164.728725</c:v>
                </c:pt>
                <c:pt idx="108">
                  <c:v>165.116322</c:v>
                </c:pt>
                <c:pt idx="109">
                  <c:v>166.279113</c:v>
                </c:pt>
                <c:pt idx="110">
                  <c:v>167.054307</c:v>
                </c:pt>
                <c:pt idx="111">
                  <c:v>168.217098</c:v>
                </c:pt>
                <c:pt idx="112">
                  <c:v>170.155083</c:v>
                </c:pt>
                <c:pt idx="113">
                  <c:v>171.705471</c:v>
                </c:pt>
                <c:pt idx="114">
                  <c:v>172.480665</c:v>
                </c:pt>
                <c:pt idx="115">
                  <c:v>174.031053</c:v>
                </c:pt>
                <c:pt idx="116">
                  <c:v>175.581441</c:v>
                </c:pt>
                <c:pt idx="117">
                  <c:v>176.744232</c:v>
                </c:pt>
                <c:pt idx="118">
                  <c:v>177.131829</c:v>
                </c:pt>
                <c:pt idx="119">
                  <c:v>178.6822170000001</c:v>
                </c:pt>
                <c:pt idx="120">
                  <c:v>178.6822170000001</c:v>
                </c:pt>
                <c:pt idx="121">
                  <c:v>179.457411</c:v>
                </c:pt>
                <c:pt idx="122">
                  <c:v>180.620202</c:v>
                </c:pt>
                <c:pt idx="123">
                  <c:v>180.620202</c:v>
                </c:pt>
                <c:pt idx="124">
                  <c:v>181.395396</c:v>
                </c:pt>
                <c:pt idx="125">
                  <c:v>182.945784</c:v>
                </c:pt>
                <c:pt idx="126">
                  <c:v>183.333381</c:v>
                </c:pt>
                <c:pt idx="127">
                  <c:v>184.883769</c:v>
                </c:pt>
                <c:pt idx="128">
                  <c:v>185.658963</c:v>
                </c:pt>
                <c:pt idx="129">
                  <c:v>186.434157</c:v>
                </c:pt>
                <c:pt idx="130">
                  <c:v>187.984545</c:v>
                </c:pt>
                <c:pt idx="131">
                  <c:v>188.759739</c:v>
                </c:pt>
                <c:pt idx="132">
                  <c:v>189.9225300000001</c:v>
                </c:pt>
                <c:pt idx="133">
                  <c:v>191.472918</c:v>
                </c:pt>
                <c:pt idx="134">
                  <c:v>192.248112</c:v>
                </c:pt>
                <c:pt idx="135">
                  <c:v>193.023306</c:v>
                </c:pt>
                <c:pt idx="136">
                  <c:v>194.573694</c:v>
                </c:pt>
                <c:pt idx="137">
                  <c:v>195.348888</c:v>
                </c:pt>
                <c:pt idx="138">
                  <c:v>196.511679</c:v>
                </c:pt>
                <c:pt idx="139">
                  <c:v>198.449664</c:v>
                </c:pt>
                <c:pt idx="140">
                  <c:v>199.612455</c:v>
                </c:pt>
                <c:pt idx="141">
                  <c:v>200.387649</c:v>
                </c:pt>
                <c:pt idx="142">
                  <c:v>201.938037</c:v>
                </c:pt>
                <c:pt idx="143">
                  <c:v>202.713231</c:v>
                </c:pt>
                <c:pt idx="144">
                  <c:v>203.876022</c:v>
                </c:pt>
                <c:pt idx="145">
                  <c:v>205.42641</c:v>
                </c:pt>
                <c:pt idx="146">
                  <c:v>206.589201</c:v>
                </c:pt>
                <c:pt idx="147">
                  <c:v>208.139589</c:v>
                </c:pt>
                <c:pt idx="148">
                  <c:v>209.3023800000001</c:v>
                </c:pt>
                <c:pt idx="149">
                  <c:v>210.465171</c:v>
                </c:pt>
                <c:pt idx="150">
                  <c:v>211.627962</c:v>
                </c:pt>
                <c:pt idx="151">
                  <c:v>212.403156</c:v>
                </c:pt>
                <c:pt idx="152">
                  <c:v>213.565947</c:v>
                </c:pt>
                <c:pt idx="153">
                  <c:v>215.503932</c:v>
                </c:pt>
                <c:pt idx="154">
                  <c:v>216.666723</c:v>
                </c:pt>
                <c:pt idx="155">
                  <c:v>217.441917</c:v>
                </c:pt>
                <c:pt idx="156">
                  <c:v>219.379902</c:v>
                </c:pt>
                <c:pt idx="157">
                  <c:v>220.542693</c:v>
                </c:pt>
                <c:pt idx="158">
                  <c:v>222.093081</c:v>
                </c:pt>
                <c:pt idx="159">
                  <c:v>224.418663</c:v>
                </c:pt>
                <c:pt idx="160">
                  <c:v>225.581454</c:v>
                </c:pt>
                <c:pt idx="161">
                  <c:v>227.519439</c:v>
                </c:pt>
                <c:pt idx="162">
                  <c:v>228.6822300000001</c:v>
                </c:pt>
                <c:pt idx="163">
                  <c:v>229.845021</c:v>
                </c:pt>
                <c:pt idx="164">
                  <c:v>231.395409</c:v>
                </c:pt>
                <c:pt idx="165">
                  <c:v>233.720991</c:v>
                </c:pt>
                <c:pt idx="166">
                  <c:v>234.883782</c:v>
                </c:pt>
                <c:pt idx="167">
                  <c:v>236.43417</c:v>
                </c:pt>
                <c:pt idx="168">
                  <c:v>237.984558</c:v>
                </c:pt>
                <c:pt idx="169">
                  <c:v>239.534946</c:v>
                </c:pt>
                <c:pt idx="170">
                  <c:v>241.085334</c:v>
                </c:pt>
                <c:pt idx="171">
                  <c:v>241.085334</c:v>
                </c:pt>
                <c:pt idx="172">
                  <c:v>243.410916</c:v>
                </c:pt>
                <c:pt idx="173">
                  <c:v>244.961304</c:v>
                </c:pt>
                <c:pt idx="174">
                  <c:v>246.511692</c:v>
                </c:pt>
                <c:pt idx="175">
                  <c:v>248.06208</c:v>
                </c:pt>
                <c:pt idx="176">
                  <c:v>250.000065</c:v>
                </c:pt>
                <c:pt idx="177">
                  <c:v>250.775259</c:v>
                </c:pt>
                <c:pt idx="178">
                  <c:v>252.325647</c:v>
                </c:pt>
                <c:pt idx="179">
                  <c:v>254.6512290000001</c:v>
                </c:pt>
                <c:pt idx="180">
                  <c:v>254.6512290000001</c:v>
                </c:pt>
                <c:pt idx="181">
                  <c:v>256.9768109999992</c:v>
                </c:pt>
                <c:pt idx="182">
                  <c:v>259.68999</c:v>
                </c:pt>
                <c:pt idx="183">
                  <c:v>260.465184</c:v>
                </c:pt>
                <c:pt idx="184">
                  <c:v>262.015572</c:v>
                </c:pt>
                <c:pt idx="185">
                  <c:v>264.341154</c:v>
                </c:pt>
                <c:pt idx="186">
                  <c:v>265.891542</c:v>
                </c:pt>
                <c:pt idx="187">
                  <c:v>267.829527</c:v>
                </c:pt>
                <c:pt idx="188">
                  <c:v>269.379915</c:v>
                </c:pt>
                <c:pt idx="189">
                  <c:v>272.093094</c:v>
                </c:pt>
                <c:pt idx="190">
                  <c:v>274.806273</c:v>
                </c:pt>
                <c:pt idx="191">
                  <c:v>276.3566610000001</c:v>
                </c:pt>
                <c:pt idx="192">
                  <c:v>278.6822430000001</c:v>
                </c:pt>
                <c:pt idx="193">
                  <c:v>280.232631</c:v>
                </c:pt>
                <c:pt idx="194">
                  <c:v>282.558213</c:v>
                </c:pt>
                <c:pt idx="195">
                  <c:v>284.108601</c:v>
                </c:pt>
                <c:pt idx="196">
                  <c:v>285.658989</c:v>
                </c:pt>
                <c:pt idx="197">
                  <c:v>287.5969739999992</c:v>
                </c:pt>
                <c:pt idx="198">
                  <c:v>289.1473620000001</c:v>
                </c:pt>
                <c:pt idx="199">
                  <c:v>291.860541</c:v>
                </c:pt>
                <c:pt idx="200">
                  <c:v>293.410929</c:v>
                </c:pt>
                <c:pt idx="201">
                  <c:v>294.186123</c:v>
                </c:pt>
                <c:pt idx="202">
                  <c:v>296.1241079999999</c:v>
                </c:pt>
                <c:pt idx="203">
                  <c:v>296.1241079999999</c:v>
                </c:pt>
                <c:pt idx="204">
                  <c:v>299.2248840000001</c:v>
                </c:pt>
                <c:pt idx="205">
                  <c:v>299.6124810000001</c:v>
                </c:pt>
                <c:pt idx="206">
                  <c:v>300.775272</c:v>
                </c:pt>
                <c:pt idx="207">
                  <c:v>301.162869</c:v>
                </c:pt>
                <c:pt idx="208">
                  <c:v>303.4884509999992</c:v>
                </c:pt>
                <c:pt idx="209">
                  <c:v>304.263645</c:v>
                </c:pt>
                <c:pt idx="210">
                  <c:v>305.814033</c:v>
                </c:pt>
                <c:pt idx="211">
                  <c:v>307.752018</c:v>
                </c:pt>
                <c:pt idx="212">
                  <c:v>307.752018</c:v>
                </c:pt>
                <c:pt idx="213">
                  <c:v>308.527212</c:v>
                </c:pt>
                <c:pt idx="214">
                  <c:v>309.302406</c:v>
                </c:pt>
                <c:pt idx="215">
                  <c:v>310.852794</c:v>
                </c:pt>
                <c:pt idx="216">
                  <c:v>312.403182</c:v>
                </c:pt>
                <c:pt idx="217">
                  <c:v>313.95357</c:v>
                </c:pt>
                <c:pt idx="218">
                  <c:v>313.95357</c:v>
                </c:pt>
                <c:pt idx="219">
                  <c:v>315.116361</c:v>
                </c:pt>
                <c:pt idx="220">
                  <c:v>316.666749</c:v>
                </c:pt>
                <c:pt idx="221">
                  <c:v>317.4419429999999</c:v>
                </c:pt>
                <c:pt idx="222">
                  <c:v>318.9923309999993</c:v>
                </c:pt>
                <c:pt idx="223">
                  <c:v>317.82954</c:v>
                </c:pt>
                <c:pt idx="224">
                  <c:v>320.155122</c:v>
                </c:pt>
                <c:pt idx="225">
                  <c:v>322.0931069999993</c:v>
                </c:pt>
                <c:pt idx="226">
                  <c:v>322.4807039999992</c:v>
                </c:pt>
                <c:pt idx="227">
                  <c:v>322.868301</c:v>
                </c:pt>
                <c:pt idx="228">
                  <c:v>324.8062860000001</c:v>
                </c:pt>
                <c:pt idx="229">
                  <c:v>324.4186889999999</c:v>
                </c:pt>
                <c:pt idx="230">
                  <c:v>325.969077</c:v>
                </c:pt>
                <c:pt idx="231">
                  <c:v>327.519465</c:v>
                </c:pt>
                <c:pt idx="232">
                  <c:v>327.131868</c:v>
                </c:pt>
                <c:pt idx="233">
                  <c:v>328.6822560000001</c:v>
                </c:pt>
                <c:pt idx="234">
                  <c:v>330.232644</c:v>
                </c:pt>
                <c:pt idx="235">
                  <c:v>330.232644</c:v>
                </c:pt>
                <c:pt idx="236">
                  <c:v>331.7830319999993</c:v>
                </c:pt>
                <c:pt idx="237">
                  <c:v>331.395435</c:v>
                </c:pt>
                <c:pt idx="238">
                  <c:v>332.170629</c:v>
                </c:pt>
                <c:pt idx="239">
                  <c:v>333.7210169999992</c:v>
                </c:pt>
                <c:pt idx="240">
                  <c:v>333.7210169999992</c:v>
                </c:pt>
                <c:pt idx="241">
                  <c:v>334.883808</c:v>
                </c:pt>
                <c:pt idx="242">
                  <c:v>336.046599</c:v>
                </c:pt>
                <c:pt idx="243">
                  <c:v>336.821793</c:v>
                </c:pt>
                <c:pt idx="244">
                  <c:v>337.2093899999999</c:v>
                </c:pt>
                <c:pt idx="245">
                  <c:v>338.759778</c:v>
                </c:pt>
                <c:pt idx="246">
                  <c:v>338.759778</c:v>
                </c:pt>
                <c:pt idx="247">
                  <c:v>339.922569</c:v>
                </c:pt>
                <c:pt idx="248">
                  <c:v>341.08536</c:v>
                </c:pt>
                <c:pt idx="249">
                  <c:v>340.697763</c:v>
                </c:pt>
                <c:pt idx="250">
                  <c:v>341.860554</c:v>
                </c:pt>
                <c:pt idx="251">
                  <c:v>343.7985389999992</c:v>
                </c:pt>
                <c:pt idx="252">
                  <c:v>343.0233449999996</c:v>
                </c:pt>
                <c:pt idx="253">
                  <c:v>344.1861359999993</c:v>
                </c:pt>
                <c:pt idx="254">
                  <c:v>344.5737329999993</c:v>
                </c:pt>
                <c:pt idx="255">
                  <c:v>344.5737329999993</c:v>
                </c:pt>
                <c:pt idx="256">
                  <c:v>344.9613299999993</c:v>
                </c:pt>
                <c:pt idx="257">
                  <c:v>345.348927</c:v>
                </c:pt>
                <c:pt idx="258">
                  <c:v>345.7365239999993</c:v>
                </c:pt>
                <c:pt idx="259">
                  <c:v>346.5117179999992</c:v>
                </c:pt>
                <c:pt idx="260">
                  <c:v>346.5117179999992</c:v>
                </c:pt>
                <c:pt idx="261">
                  <c:v>347.2869119999993</c:v>
                </c:pt>
                <c:pt idx="262">
                  <c:v>348.8373</c:v>
                </c:pt>
                <c:pt idx="263">
                  <c:v>349.224897</c:v>
                </c:pt>
                <c:pt idx="264">
                  <c:v>349.6124940000001</c:v>
                </c:pt>
                <c:pt idx="265">
                  <c:v>350.7752850000001</c:v>
                </c:pt>
                <c:pt idx="266">
                  <c:v>351.5504790000001</c:v>
                </c:pt>
                <c:pt idx="267">
                  <c:v>351.9380759999992</c:v>
                </c:pt>
                <c:pt idx="268">
                  <c:v>353.100867</c:v>
                </c:pt>
                <c:pt idx="269">
                  <c:v>353.100867</c:v>
                </c:pt>
                <c:pt idx="270">
                  <c:v>353.4884639999999</c:v>
                </c:pt>
                <c:pt idx="271">
                  <c:v>355.814046</c:v>
                </c:pt>
                <c:pt idx="272">
                  <c:v>356.201643</c:v>
                </c:pt>
                <c:pt idx="273">
                  <c:v>357.3644340000001</c:v>
                </c:pt>
                <c:pt idx="274">
                  <c:v>359.302419</c:v>
                </c:pt>
                <c:pt idx="275">
                  <c:v>359.690016</c:v>
                </c:pt>
                <c:pt idx="276">
                  <c:v>360.077613</c:v>
                </c:pt>
                <c:pt idx="277">
                  <c:v>360.077613</c:v>
                </c:pt>
                <c:pt idx="278">
                  <c:v>360.8528070000001</c:v>
                </c:pt>
                <c:pt idx="279">
                  <c:v>362.790792</c:v>
                </c:pt>
                <c:pt idx="280">
                  <c:v>364.7287769999993</c:v>
                </c:pt>
                <c:pt idx="281">
                  <c:v>365.116374</c:v>
                </c:pt>
                <c:pt idx="282">
                  <c:v>366.2791649999999</c:v>
                </c:pt>
                <c:pt idx="283">
                  <c:v>366.6667620000001</c:v>
                </c:pt>
                <c:pt idx="284">
                  <c:v>368.6047470000001</c:v>
                </c:pt>
                <c:pt idx="285">
                  <c:v>370.5427320000001</c:v>
                </c:pt>
                <c:pt idx="286">
                  <c:v>371.317926</c:v>
                </c:pt>
                <c:pt idx="287">
                  <c:v>372.093119999999</c:v>
                </c:pt>
                <c:pt idx="288">
                  <c:v>374.0311049999993</c:v>
                </c:pt>
                <c:pt idx="289">
                  <c:v>375.193896</c:v>
                </c:pt>
                <c:pt idx="290">
                  <c:v>375.96909</c:v>
                </c:pt>
                <c:pt idx="291">
                  <c:v>377.907075</c:v>
                </c:pt>
                <c:pt idx="292">
                  <c:v>377.131881</c:v>
                </c:pt>
                <c:pt idx="293">
                  <c:v>378.682269</c:v>
                </c:pt>
                <c:pt idx="294">
                  <c:v>380.620254</c:v>
                </c:pt>
                <c:pt idx="295">
                  <c:v>381.007851</c:v>
                </c:pt>
                <c:pt idx="296">
                  <c:v>382.558239</c:v>
                </c:pt>
                <c:pt idx="297">
                  <c:v>384.883821</c:v>
                </c:pt>
                <c:pt idx="298">
                  <c:v>384.883821</c:v>
                </c:pt>
                <c:pt idx="299">
                  <c:v>386.821806</c:v>
                </c:pt>
                <c:pt idx="300">
                  <c:v>388.3721939999999</c:v>
                </c:pt>
                <c:pt idx="301">
                  <c:v>390.3101789999996</c:v>
                </c:pt>
                <c:pt idx="302">
                  <c:v>391.860567</c:v>
                </c:pt>
                <c:pt idx="303">
                  <c:v>392.2481639999999</c:v>
                </c:pt>
                <c:pt idx="304">
                  <c:v>393.7985519999993</c:v>
                </c:pt>
                <c:pt idx="305">
                  <c:v>395.3489399999999</c:v>
                </c:pt>
                <c:pt idx="306">
                  <c:v>396.124134</c:v>
                </c:pt>
                <c:pt idx="307">
                  <c:v>396.899328</c:v>
                </c:pt>
                <c:pt idx="308">
                  <c:v>398.449716</c:v>
                </c:pt>
                <c:pt idx="309">
                  <c:v>399.22491</c:v>
                </c:pt>
                <c:pt idx="310">
                  <c:v>400.000104</c:v>
                </c:pt>
                <c:pt idx="311">
                  <c:v>401.162895</c:v>
                </c:pt>
                <c:pt idx="312">
                  <c:v>402.3256860000001</c:v>
                </c:pt>
                <c:pt idx="313">
                  <c:v>402.713283</c:v>
                </c:pt>
                <c:pt idx="314">
                  <c:v>403.4884769999993</c:v>
                </c:pt>
                <c:pt idx="315">
                  <c:v>405.426462</c:v>
                </c:pt>
                <c:pt idx="316">
                  <c:v>406.589253</c:v>
                </c:pt>
                <c:pt idx="317">
                  <c:v>407.3644470000001</c:v>
                </c:pt>
                <c:pt idx="318">
                  <c:v>408.527238</c:v>
                </c:pt>
                <c:pt idx="319">
                  <c:v>409.3024320000001</c:v>
                </c:pt>
                <c:pt idx="320">
                  <c:v>410.077626</c:v>
                </c:pt>
                <c:pt idx="321">
                  <c:v>410.465223</c:v>
                </c:pt>
                <c:pt idx="322">
                  <c:v>411.2404169999999</c:v>
                </c:pt>
                <c:pt idx="323">
                  <c:v>412.4032079999996</c:v>
                </c:pt>
                <c:pt idx="324">
                  <c:v>412.790805</c:v>
                </c:pt>
                <c:pt idx="325">
                  <c:v>413.565999</c:v>
                </c:pt>
                <c:pt idx="326">
                  <c:v>414.7287899999992</c:v>
                </c:pt>
                <c:pt idx="327">
                  <c:v>415.5039840000001</c:v>
                </c:pt>
                <c:pt idx="328">
                  <c:v>416.2791779999993</c:v>
                </c:pt>
                <c:pt idx="329">
                  <c:v>417.441969</c:v>
                </c:pt>
                <c:pt idx="330">
                  <c:v>418.2171629999999</c:v>
                </c:pt>
                <c:pt idx="331">
                  <c:v>419.3799540000001</c:v>
                </c:pt>
                <c:pt idx="332">
                  <c:v>419.3799540000001</c:v>
                </c:pt>
                <c:pt idx="333">
                  <c:v>420.542745</c:v>
                </c:pt>
                <c:pt idx="334">
                  <c:v>421.3179389999999</c:v>
                </c:pt>
                <c:pt idx="335">
                  <c:v>422.0931329999992</c:v>
                </c:pt>
                <c:pt idx="336">
                  <c:v>423.643521</c:v>
                </c:pt>
                <c:pt idx="337">
                  <c:v>424.031117999999</c:v>
                </c:pt>
                <c:pt idx="338">
                  <c:v>425.969103</c:v>
                </c:pt>
                <c:pt idx="339">
                  <c:v>425.969103</c:v>
                </c:pt>
                <c:pt idx="340">
                  <c:v>427.131894</c:v>
                </c:pt>
                <c:pt idx="341">
                  <c:v>427.519491</c:v>
                </c:pt>
                <c:pt idx="342">
                  <c:v>428.2946850000001</c:v>
                </c:pt>
                <c:pt idx="343">
                  <c:v>429.457476</c:v>
                </c:pt>
                <c:pt idx="344">
                  <c:v>430.2326699999999</c:v>
                </c:pt>
                <c:pt idx="345">
                  <c:v>431.3954610000001</c:v>
                </c:pt>
                <c:pt idx="346">
                  <c:v>432.170655</c:v>
                </c:pt>
                <c:pt idx="347">
                  <c:v>433.333446</c:v>
                </c:pt>
                <c:pt idx="348">
                  <c:v>434.4962369999993</c:v>
                </c:pt>
                <c:pt idx="349">
                  <c:v>436.046625</c:v>
                </c:pt>
                <c:pt idx="350">
                  <c:v>436.046625</c:v>
                </c:pt>
                <c:pt idx="351">
                  <c:v>436.8218189999996</c:v>
                </c:pt>
                <c:pt idx="352">
                  <c:v>437.5970129999992</c:v>
                </c:pt>
                <c:pt idx="353">
                  <c:v>438.3722070000001</c:v>
                </c:pt>
                <c:pt idx="354">
                  <c:v>439.534998</c:v>
                </c:pt>
                <c:pt idx="355">
                  <c:v>440.310192</c:v>
                </c:pt>
                <c:pt idx="356">
                  <c:v>441.4729830000001</c:v>
                </c:pt>
                <c:pt idx="357">
                  <c:v>442.635774</c:v>
                </c:pt>
                <c:pt idx="358">
                  <c:v>443.7985649999992</c:v>
                </c:pt>
                <c:pt idx="359">
                  <c:v>444.5737589999993</c:v>
                </c:pt>
                <c:pt idx="360">
                  <c:v>445.3489530000001</c:v>
                </c:pt>
                <c:pt idx="361">
                  <c:v>446.511744</c:v>
                </c:pt>
                <c:pt idx="362">
                  <c:v>447.674535</c:v>
                </c:pt>
                <c:pt idx="363">
                  <c:v>448.062132</c:v>
                </c:pt>
                <c:pt idx="364">
                  <c:v>449.61252</c:v>
                </c:pt>
                <c:pt idx="365">
                  <c:v>450.7753109999993</c:v>
                </c:pt>
                <c:pt idx="366">
                  <c:v>452.325699</c:v>
                </c:pt>
                <c:pt idx="367">
                  <c:v>453.100893</c:v>
                </c:pt>
                <c:pt idx="368">
                  <c:v>454.6512810000001</c:v>
                </c:pt>
                <c:pt idx="369">
                  <c:v>455.4264749999993</c:v>
                </c:pt>
                <c:pt idx="370">
                  <c:v>456.589266</c:v>
                </c:pt>
                <c:pt idx="371">
                  <c:v>457.752057</c:v>
                </c:pt>
                <c:pt idx="372">
                  <c:v>460.0776389999999</c:v>
                </c:pt>
                <c:pt idx="373">
                  <c:v>460.0776389999999</c:v>
                </c:pt>
                <c:pt idx="374">
                  <c:v>460.8528330000001</c:v>
                </c:pt>
                <c:pt idx="375">
                  <c:v>463.5660119999993</c:v>
                </c:pt>
                <c:pt idx="376">
                  <c:v>463.953609</c:v>
                </c:pt>
                <c:pt idx="377">
                  <c:v>466.279191</c:v>
                </c:pt>
                <c:pt idx="378">
                  <c:v>467.4419820000001</c:v>
                </c:pt>
                <c:pt idx="379">
                  <c:v>468.604773</c:v>
                </c:pt>
                <c:pt idx="380">
                  <c:v>470.542758</c:v>
                </c:pt>
                <c:pt idx="381">
                  <c:v>471.317952</c:v>
                </c:pt>
                <c:pt idx="382">
                  <c:v>473.255937</c:v>
                </c:pt>
                <c:pt idx="383">
                  <c:v>474.806325</c:v>
                </c:pt>
                <c:pt idx="384">
                  <c:v>476.356713</c:v>
                </c:pt>
                <c:pt idx="385">
                  <c:v>477.519504</c:v>
                </c:pt>
                <c:pt idx="386">
                  <c:v>479.457489</c:v>
                </c:pt>
                <c:pt idx="387">
                  <c:v>480.2326830000001</c:v>
                </c:pt>
                <c:pt idx="388">
                  <c:v>481.7830709999996</c:v>
                </c:pt>
                <c:pt idx="389">
                  <c:v>482.9458620000001</c:v>
                </c:pt>
                <c:pt idx="390">
                  <c:v>484.4962499999993</c:v>
                </c:pt>
                <c:pt idx="391">
                  <c:v>487.2094290000001</c:v>
                </c:pt>
                <c:pt idx="392">
                  <c:v>488.3722200000001</c:v>
                </c:pt>
                <c:pt idx="393">
                  <c:v>491.0853989999993</c:v>
                </c:pt>
                <c:pt idx="394">
                  <c:v>493.023384</c:v>
                </c:pt>
                <c:pt idx="395">
                  <c:v>494.1861749999993</c:v>
                </c:pt>
                <c:pt idx="396">
                  <c:v>495.7365629999992</c:v>
                </c:pt>
                <c:pt idx="397">
                  <c:v>497.674548</c:v>
                </c:pt>
                <c:pt idx="398">
                  <c:v>499.224936</c:v>
                </c:pt>
                <c:pt idx="399">
                  <c:v>500.775324</c:v>
                </c:pt>
                <c:pt idx="400">
                  <c:v>502.7133089999993</c:v>
                </c:pt>
                <c:pt idx="401">
                  <c:v>503.4885029999993</c:v>
                </c:pt>
                <c:pt idx="402">
                  <c:v>504.263697</c:v>
                </c:pt>
                <c:pt idx="403">
                  <c:v>506.9768759999992</c:v>
                </c:pt>
                <c:pt idx="404">
                  <c:v>508.1396670000001</c:v>
                </c:pt>
                <c:pt idx="405">
                  <c:v>509.690055</c:v>
                </c:pt>
                <c:pt idx="406">
                  <c:v>510.465249</c:v>
                </c:pt>
                <c:pt idx="407">
                  <c:v>512.4032340000001</c:v>
                </c:pt>
                <c:pt idx="408">
                  <c:v>514.3412189999982</c:v>
                </c:pt>
                <c:pt idx="409">
                  <c:v>515.5040100000001</c:v>
                </c:pt>
                <c:pt idx="410">
                  <c:v>516.6668010000001</c:v>
                </c:pt>
                <c:pt idx="411">
                  <c:v>518.6047860000005</c:v>
                </c:pt>
                <c:pt idx="412">
                  <c:v>520.542771</c:v>
                </c:pt>
                <c:pt idx="413">
                  <c:v>522.093159</c:v>
                </c:pt>
                <c:pt idx="414">
                  <c:v>524.0311439999994</c:v>
                </c:pt>
                <c:pt idx="415">
                  <c:v>524.806338</c:v>
                </c:pt>
                <c:pt idx="416">
                  <c:v>527.5195170000001</c:v>
                </c:pt>
                <c:pt idx="417">
                  <c:v>528.682308</c:v>
                </c:pt>
                <c:pt idx="418">
                  <c:v>529.457501999999</c:v>
                </c:pt>
                <c:pt idx="419">
                  <c:v>531.00789</c:v>
                </c:pt>
                <c:pt idx="420">
                  <c:v>532.945875</c:v>
                </c:pt>
                <c:pt idx="421">
                  <c:v>534.88386</c:v>
                </c:pt>
                <c:pt idx="422">
                  <c:v>536.4342479999991</c:v>
                </c:pt>
                <c:pt idx="423">
                  <c:v>538.7598300000001</c:v>
                </c:pt>
                <c:pt idx="424">
                  <c:v>540.3102179999987</c:v>
                </c:pt>
                <c:pt idx="425">
                  <c:v>541.8606059999989</c:v>
                </c:pt>
                <c:pt idx="426">
                  <c:v>543.798591</c:v>
                </c:pt>
                <c:pt idx="427">
                  <c:v>545.3489790000001</c:v>
                </c:pt>
                <c:pt idx="428">
                  <c:v>547.674561</c:v>
                </c:pt>
                <c:pt idx="429">
                  <c:v>549.6125460000001</c:v>
                </c:pt>
                <c:pt idx="430">
                  <c:v>551.9381279999991</c:v>
                </c:pt>
                <c:pt idx="431">
                  <c:v>553.8761129999991</c:v>
                </c:pt>
                <c:pt idx="432">
                  <c:v>553.8761129999991</c:v>
                </c:pt>
                <c:pt idx="433">
                  <c:v>556.976889</c:v>
                </c:pt>
                <c:pt idx="434">
                  <c:v>558.914874</c:v>
                </c:pt>
                <c:pt idx="435">
                  <c:v>560.0776649999991</c:v>
                </c:pt>
                <c:pt idx="436">
                  <c:v>562.0156499999994</c:v>
                </c:pt>
                <c:pt idx="437">
                  <c:v>563.9536350000001</c:v>
                </c:pt>
                <c:pt idx="438">
                  <c:v>563.9536350000001</c:v>
                </c:pt>
                <c:pt idx="439">
                  <c:v>565.891619999999</c:v>
                </c:pt>
                <c:pt idx="440">
                  <c:v>567.4420079999991</c:v>
                </c:pt>
                <c:pt idx="441">
                  <c:v>568.2172019999994</c:v>
                </c:pt>
                <c:pt idx="442">
                  <c:v>570.5427840000001</c:v>
                </c:pt>
                <c:pt idx="443">
                  <c:v>571.7055750000001</c:v>
                </c:pt>
                <c:pt idx="444">
                  <c:v>572.093172</c:v>
                </c:pt>
                <c:pt idx="445">
                  <c:v>572.8683659999994</c:v>
                </c:pt>
                <c:pt idx="446">
                  <c:v>574.418754</c:v>
                </c:pt>
                <c:pt idx="447">
                  <c:v>575.193948</c:v>
                </c:pt>
                <c:pt idx="448">
                  <c:v>576.7443360000005</c:v>
                </c:pt>
                <c:pt idx="449">
                  <c:v>579.0699179999991</c:v>
                </c:pt>
                <c:pt idx="450">
                  <c:v>580.620306</c:v>
                </c:pt>
                <c:pt idx="451">
                  <c:v>582.170694</c:v>
                </c:pt>
                <c:pt idx="452">
                  <c:v>584.108679</c:v>
                </c:pt>
                <c:pt idx="453">
                  <c:v>586.0466639999987</c:v>
                </c:pt>
                <c:pt idx="454">
                  <c:v>587.209455</c:v>
                </c:pt>
                <c:pt idx="455">
                  <c:v>589.5350370000001</c:v>
                </c:pt>
                <c:pt idx="456">
                  <c:v>589.9226339999991</c:v>
                </c:pt>
                <c:pt idx="457">
                  <c:v>592.635813</c:v>
                </c:pt>
                <c:pt idx="458">
                  <c:v>592.635813</c:v>
                </c:pt>
                <c:pt idx="459">
                  <c:v>591.8606189999983</c:v>
                </c:pt>
                <c:pt idx="460">
                  <c:v>594.186201</c:v>
                </c:pt>
                <c:pt idx="461">
                  <c:v>595.3489920000001</c:v>
                </c:pt>
                <c:pt idx="462">
                  <c:v>596.8993800000001</c:v>
                </c:pt>
                <c:pt idx="463">
                  <c:v>597.674574</c:v>
                </c:pt>
                <c:pt idx="464">
                  <c:v>597.674574</c:v>
                </c:pt>
                <c:pt idx="465">
                  <c:v>598.0621709999994</c:v>
                </c:pt>
                <c:pt idx="466">
                  <c:v>599.6125589999994</c:v>
                </c:pt>
                <c:pt idx="467">
                  <c:v>599.6125589999994</c:v>
                </c:pt>
                <c:pt idx="468">
                  <c:v>600.77535</c:v>
                </c:pt>
                <c:pt idx="469">
                  <c:v>602.325738</c:v>
                </c:pt>
                <c:pt idx="470">
                  <c:v>603.1009320000001</c:v>
                </c:pt>
                <c:pt idx="471">
                  <c:v>604.263723</c:v>
                </c:pt>
                <c:pt idx="472">
                  <c:v>606.201708</c:v>
                </c:pt>
                <c:pt idx="473">
                  <c:v>607.3644989999991</c:v>
                </c:pt>
                <c:pt idx="474">
                  <c:v>608.527289999999</c:v>
                </c:pt>
                <c:pt idx="475">
                  <c:v>610.077678</c:v>
                </c:pt>
                <c:pt idx="476">
                  <c:v>611.628066</c:v>
                </c:pt>
                <c:pt idx="477">
                  <c:v>612.7908570000001</c:v>
                </c:pt>
                <c:pt idx="478">
                  <c:v>613.9536479999994</c:v>
                </c:pt>
                <c:pt idx="479">
                  <c:v>615.116439</c:v>
                </c:pt>
                <c:pt idx="480">
                  <c:v>616.6668269999991</c:v>
                </c:pt>
                <c:pt idx="481">
                  <c:v>617.4420209999988</c:v>
                </c:pt>
                <c:pt idx="482">
                  <c:v>618.9924090000001</c:v>
                </c:pt>
                <c:pt idx="483">
                  <c:v>620.5427970000001</c:v>
                </c:pt>
                <c:pt idx="484">
                  <c:v>621.705588</c:v>
                </c:pt>
                <c:pt idx="485">
                  <c:v>623.255976</c:v>
                </c:pt>
                <c:pt idx="486">
                  <c:v>625.969154999999</c:v>
                </c:pt>
                <c:pt idx="487">
                  <c:v>626.7443490000001</c:v>
                </c:pt>
                <c:pt idx="488">
                  <c:v>627.5195430000001</c:v>
                </c:pt>
                <c:pt idx="489">
                  <c:v>631.3955129999994</c:v>
                </c:pt>
                <c:pt idx="490">
                  <c:v>632.170707</c:v>
                </c:pt>
                <c:pt idx="491">
                  <c:v>634.108692</c:v>
                </c:pt>
                <c:pt idx="492">
                  <c:v>636.4342740000001</c:v>
                </c:pt>
                <c:pt idx="493">
                  <c:v>638.759856</c:v>
                </c:pt>
                <c:pt idx="494">
                  <c:v>641.085438</c:v>
                </c:pt>
                <c:pt idx="495">
                  <c:v>644.9614079999991</c:v>
                </c:pt>
                <c:pt idx="496">
                  <c:v>645.3490049999994</c:v>
                </c:pt>
                <c:pt idx="497">
                  <c:v>648.062183999999</c:v>
                </c:pt>
                <c:pt idx="498">
                  <c:v>650.3877660000001</c:v>
                </c:pt>
                <c:pt idx="499">
                  <c:v>652.325751</c:v>
                </c:pt>
                <c:pt idx="500">
                  <c:v>653.8761390000001</c:v>
                </c:pt>
                <c:pt idx="501">
                  <c:v>656.589318</c:v>
                </c:pt>
                <c:pt idx="502">
                  <c:v>658.139706</c:v>
                </c:pt>
                <c:pt idx="503">
                  <c:v>660.8528849999991</c:v>
                </c:pt>
                <c:pt idx="504">
                  <c:v>662.403273</c:v>
                </c:pt>
                <c:pt idx="505">
                  <c:v>665.1164520000001</c:v>
                </c:pt>
                <c:pt idx="506">
                  <c:v>667.4420339999994</c:v>
                </c:pt>
                <c:pt idx="507">
                  <c:v>669.767615999999</c:v>
                </c:pt>
                <c:pt idx="508">
                  <c:v>672.093198</c:v>
                </c:pt>
                <c:pt idx="509">
                  <c:v>674.806377</c:v>
                </c:pt>
                <c:pt idx="510">
                  <c:v>676.744362</c:v>
                </c:pt>
                <c:pt idx="511">
                  <c:v>678.682347</c:v>
                </c:pt>
                <c:pt idx="512">
                  <c:v>681.0079289999991</c:v>
                </c:pt>
                <c:pt idx="513">
                  <c:v>681.3955259999991</c:v>
                </c:pt>
                <c:pt idx="514">
                  <c:v>683.7211080000001</c:v>
                </c:pt>
                <c:pt idx="515">
                  <c:v>686.0466899999991</c:v>
                </c:pt>
                <c:pt idx="516">
                  <c:v>687.984675</c:v>
                </c:pt>
                <c:pt idx="517">
                  <c:v>689.9226599999988</c:v>
                </c:pt>
                <c:pt idx="518">
                  <c:v>692.635839</c:v>
                </c:pt>
                <c:pt idx="519">
                  <c:v>694.5738240000001</c:v>
                </c:pt>
                <c:pt idx="520">
                  <c:v>696.8994060000001</c:v>
                </c:pt>
                <c:pt idx="521">
                  <c:v>699.224988</c:v>
                </c:pt>
                <c:pt idx="522">
                  <c:v>701.9381669999991</c:v>
                </c:pt>
                <c:pt idx="523">
                  <c:v>704.651346</c:v>
                </c:pt>
                <c:pt idx="524">
                  <c:v>705.8141370000001</c:v>
                </c:pt>
                <c:pt idx="525">
                  <c:v>708.139719</c:v>
                </c:pt>
                <c:pt idx="526">
                  <c:v>710.077704</c:v>
                </c:pt>
                <c:pt idx="527">
                  <c:v>712.403286</c:v>
                </c:pt>
                <c:pt idx="528">
                  <c:v>713.5660770000001</c:v>
                </c:pt>
                <c:pt idx="529">
                  <c:v>715.1164650000001</c:v>
                </c:pt>
                <c:pt idx="530">
                  <c:v>717.0544500000001</c:v>
                </c:pt>
                <c:pt idx="531">
                  <c:v>717.4420469999991</c:v>
                </c:pt>
                <c:pt idx="532">
                  <c:v>718.2172410000001</c:v>
                </c:pt>
                <c:pt idx="533">
                  <c:v>719.7676289999985</c:v>
                </c:pt>
                <c:pt idx="534">
                  <c:v>720.9304199999992</c:v>
                </c:pt>
                <c:pt idx="535">
                  <c:v>723.2560020000001</c:v>
                </c:pt>
                <c:pt idx="536">
                  <c:v>725.1939870000005</c:v>
                </c:pt>
                <c:pt idx="537">
                  <c:v>726.744375</c:v>
                </c:pt>
                <c:pt idx="538">
                  <c:v>729.0699569999994</c:v>
                </c:pt>
                <c:pt idx="539">
                  <c:v>730.232748</c:v>
                </c:pt>
                <c:pt idx="540">
                  <c:v>732.170733</c:v>
                </c:pt>
                <c:pt idx="541">
                  <c:v>732.9459269999991</c:v>
                </c:pt>
                <c:pt idx="542">
                  <c:v>733.3335239999992</c:v>
                </c:pt>
                <c:pt idx="543">
                  <c:v>734.8839120000001</c:v>
                </c:pt>
                <c:pt idx="544">
                  <c:v>736.8218969999994</c:v>
                </c:pt>
                <c:pt idx="545">
                  <c:v>737.5970910000001</c:v>
                </c:pt>
                <c:pt idx="546">
                  <c:v>738.759882</c:v>
                </c:pt>
                <c:pt idx="547">
                  <c:v>740.697867</c:v>
                </c:pt>
                <c:pt idx="548">
                  <c:v>741.473061</c:v>
                </c:pt>
                <c:pt idx="549">
                  <c:v>744.9614339999994</c:v>
                </c:pt>
                <c:pt idx="550">
                  <c:v>744.9614339999994</c:v>
                </c:pt>
                <c:pt idx="551">
                  <c:v>744.9614339999994</c:v>
                </c:pt>
                <c:pt idx="552">
                  <c:v>748.449807</c:v>
                </c:pt>
                <c:pt idx="553">
                  <c:v>748.449807</c:v>
                </c:pt>
                <c:pt idx="554">
                  <c:v>748.8374039999991</c:v>
                </c:pt>
                <c:pt idx="555">
                  <c:v>750.387792</c:v>
                </c:pt>
                <c:pt idx="556">
                  <c:v>752.325777</c:v>
                </c:pt>
                <c:pt idx="557">
                  <c:v>752.713374000001</c:v>
                </c:pt>
                <c:pt idx="558">
                  <c:v>755.4265529999991</c:v>
                </c:pt>
                <c:pt idx="559">
                  <c:v>755.4265529999991</c:v>
                </c:pt>
                <c:pt idx="560">
                  <c:v>756.2017470000001</c:v>
                </c:pt>
                <c:pt idx="561">
                  <c:v>757.7521350000001</c:v>
                </c:pt>
                <c:pt idx="562">
                  <c:v>758.5273289999991</c:v>
                </c:pt>
                <c:pt idx="563">
                  <c:v>758.5273289999991</c:v>
                </c:pt>
                <c:pt idx="564">
                  <c:v>758.9149259999994</c:v>
                </c:pt>
                <c:pt idx="565">
                  <c:v>759.6901200000001</c:v>
                </c:pt>
                <c:pt idx="566">
                  <c:v>761.628105</c:v>
                </c:pt>
                <c:pt idx="567">
                  <c:v>763.5660899999991</c:v>
                </c:pt>
                <c:pt idx="568">
                  <c:v>763.1784930000005</c:v>
                </c:pt>
                <c:pt idx="569">
                  <c:v>764.3412839999988</c:v>
                </c:pt>
                <c:pt idx="570">
                  <c:v>765.8916720000001</c:v>
                </c:pt>
                <c:pt idx="571">
                  <c:v>765.5040750000001</c:v>
                </c:pt>
                <c:pt idx="572">
                  <c:v>766.6668659999992</c:v>
                </c:pt>
                <c:pt idx="573">
                  <c:v>767.4420599999989</c:v>
                </c:pt>
                <c:pt idx="574">
                  <c:v>769.3800450000001</c:v>
                </c:pt>
                <c:pt idx="575">
                  <c:v>770.9304330000001</c:v>
                </c:pt>
                <c:pt idx="576">
                  <c:v>773.2560149999994</c:v>
                </c:pt>
                <c:pt idx="577">
                  <c:v>775.1940000000001</c:v>
                </c:pt>
                <c:pt idx="578">
                  <c:v>775.9691939999991</c:v>
                </c:pt>
                <c:pt idx="579">
                  <c:v>776.744388</c:v>
                </c:pt>
                <c:pt idx="580">
                  <c:v>777.519582</c:v>
                </c:pt>
                <c:pt idx="581">
                  <c:v>779.8451639999988</c:v>
                </c:pt>
                <c:pt idx="582">
                  <c:v>781.0079549999994</c:v>
                </c:pt>
                <c:pt idx="583">
                  <c:v>781.7831490000005</c:v>
                </c:pt>
                <c:pt idx="584">
                  <c:v>783.3335370000001</c:v>
                </c:pt>
                <c:pt idx="585">
                  <c:v>784.8839250000001</c:v>
                </c:pt>
                <c:pt idx="586">
                  <c:v>786.8219099999991</c:v>
                </c:pt>
                <c:pt idx="587">
                  <c:v>788.7598950000001</c:v>
                </c:pt>
                <c:pt idx="588">
                  <c:v>790.3102829999991</c:v>
                </c:pt>
                <c:pt idx="589">
                  <c:v>794.186253</c:v>
                </c:pt>
                <c:pt idx="590">
                  <c:v>793.798656</c:v>
                </c:pt>
                <c:pt idx="591">
                  <c:v>794.57385</c:v>
                </c:pt>
                <c:pt idx="592">
                  <c:v>796.124238</c:v>
                </c:pt>
                <c:pt idx="593">
                  <c:v>797.674626</c:v>
                </c:pt>
                <c:pt idx="594">
                  <c:v>798.8374169999988</c:v>
                </c:pt>
                <c:pt idx="595">
                  <c:v>801.1629989999992</c:v>
                </c:pt>
                <c:pt idx="596">
                  <c:v>801.1629989999992</c:v>
                </c:pt>
                <c:pt idx="597">
                  <c:v>802.32579</c:v>
                </c:pt>
                <c:pt idx="598">
                  <c:v>803.876178</c:v>
                </c:pt>
                <c:pt idx="599">
                  <c:v>801.5505959999994</c:v>
                </c:pt>
              </c:numCache>
            </c:numRef>
          </c:yVal>
          <c:smooth val="0"/>
        </c:ser>
        <c:ser>
          <c:idx val="1"/>
          <c:order val="1"/>
          <c:tx>
            <c:strRef>
              <c:f>Sheet1!$G$14</c:f>
              <c:strCache>
                <c:ptCount val="1"/>
                <c:pt idx="0">
                  <c:v>CPI</c:v>
                </c:pt>
              </c:strCache>
            </c:strRef>
          </c:tx>
          <c:spPr>
            <a:ln w="47625">
              <a:solidFill>
                <a:srgbClr val="FF0000"/>
              </a:solidFill>
            </a:ln>
          </c:spPr>
          <c:marker>
            <c:symbol val="none"/>
          </c:marker>
          <c:xVal>
            <c:numRef>
              <c:f>Sheet1!$F$15:$F$614</c:f>
              <c:numCache>
                <c:formatCode>0.00</c:formatCode>
                <c:ptCount val="600"/>
                <c:pt idx="0">
                  <c:v>1965.0</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1966.0</c:v>
                </c:pt>
                <c:pt idx="13">
                  <c:v>1966.08333333333</c:v>
                </c:pt>
                <c:pt idx="14">
                  <c:v>1966.16666666667</c:v>
                </c:pt>
                <c:pt idx="15">
                  <c:v>1966.25</c:v>
                </c:pt>
                <c:pt idx="16">
                  <c:v>1966.33333333333</c:v>
                </c:pt>
                <c:pt idx="17">
                  <c:v>1966.41666666667</c:v>
                </c:pt>
                <c:pt idx="18">
                  <c:v>1966.5</c:v>
                </c:pt>
                <c:pt idx="19">
                  <c:v>1966.58333333333</c:v>
                </c:pt>
                <c:pt idx="20">
                  <c:v>1966.66666666667</c:v>
                </c:pt>
                <c:pt idx="21">
                  <c:v>1966.75</c:v>
                </c:pt>
                <c:pt idx="22">
                  <c:v>1966.83333333333</c:v>
                </c:pt>
                <c:pt idx="23">
                  <c:v>1966.91666666666</c:v>
                </c:pt>
                <c:pt idx="24">
                  <c:v>1967.0</c:v>
                </c:pt>
                <c:pt idx="25">
                  <c:v>1967.08333333333</c:v>
                </c:pt>
                <c:pt idx="26">
                  <c:v>1967.16666666666</c:v>
                </c:pt>
                <c:pt idx="27">
                  <c:v>1967.25</c:v>
                </c:pt>
                <c:pt idx="28">
                  <c:v>1967.33333333333</c:v>
                </c:pt>
                <c:pt idx="29">
                  <c:v>1967.41666666666</c:v>
                </c:pt>
                <c:pt idx="30">
                  <c:v>1967.5</c:v>
                </c:pt>
                <c:pt idx="31">
                  <c:v>1967.58333333333</c:v>
                </c:pt>
                <c:pt idx="32">
                  <c:v>1967.66666666666</c:v>
                </c:pt>
                <c:pt idx="33">
                  <c:v>1967.75</c:v>
                </c:pt>
                <c:pt idx="34">
                  <c:v>1967.83333333333</c:v>
                </c:pt>
                <c:pt idx="35">
                  <c:v>1967.91666666666</c:v>
                </c:pt>
                <c:pt idx="36">
                  <c:v>1968.0</c:v>
                </c:pt>
                <c:pt idx="37">
                  <c:v>1968.08333333333</c:v>
                </c:pt>
                <c:pt idx="38">
                  <c:v>1968.16666666666</c:v>
                </c:pt>
                <c:pt idx="39">
                  <c:v>1968.25</c:v>
                </c:pt>
                <c:pt idx="40">
                  <c:v>1968.33333333333</c:v>
                </c:pt>
                <c:pt idx="41">
                  <c:v>1968.41666666666</c:v>
                </c:pt>
                <c:pt idx="42">
                  <c:v>1968.5</c:v>
                </c:pt>
                <c:pt idx="43">
                  <c:v>1968.58333333333</c:v>
                </c:pt>
                <c:pt idx="44">
                  <c:v>1968.66666666666</c:v>
                </c:pt>
                <c:pt idx="45">
                  <c:v>1968.75</c:v>
                </c:pt>
                <c:pt idx="46">
                  <c:v>1968.83333333333</c:v>
                </c:pt>
                <c:pt idx="47">
                  <c:v>1968.91666666666</c:v>
                </c:pt>
                <c:pt idx="48">
                  <c:v>1969.0</c:v>
                </c:pt>
                <c:pt idx="49">
                  <c:v>1969.08333333333</c:v>
                </c:pt>
                <c:pt idx="50">
                  <c:v>1969.16666666666</c:v>
                </c:pt>
                <c:pt idx="51">
                  <c:v>1969.25</c:v>
                </c:pt>
                <c:pt idx="52">
                  <c:v>1969.33333333333</c:v>
                </c:pt>
                <c:pt idx="53">
                  <c:v>1969.41666666666</c:v>
                </c:pt>
                <c:pt idx="54">
                  <c:v>1969.5</c:v>
                </c:pt>
                <c:pt idx="55">
                  <c:v>1969.58333333333</c:v>
                </c:pt>
                <c:pt idx="56">
                  <c:v>1969.66666666666</c:v>
                </c:pt>
                <c:pt idx="57">
                  <c:v>1969.75</c:v>
                </c:pt>
                <c:pt idx="58">
                  <c:v>1969.83333333333</c:v>
                </c:pt>
                <c:pt idx="59">
                  <c:v>1969.91666666666</c:v>
                </c:pt>
                <c:pt idx="60">
                  <c:v>1970.0</c:v>
                </c:pt>
                <c:pt idx="61">
                  <c:v>1970.08333333333</c:v>
                </c:pt>
                <c:pt idx="62">
                  <c:v>1970.16666666666</c:v>
                </c:pt>
                <c:pt idx="63">
                  <c:v>1970.25</c:v>
                </c:pt>
                <c:pt idx="64">
                  <c:v>1970.33333333333</c:v>
                </c:pt>
                <c:pt idx="65">
                  <c:v>1970.41666666666</c:v>
                </c:pt>
                <c:pt idx="66">
                  <c:v>1970.49999999999</c:v>
                </c:pt>
                <c:pt idx="67">
                  <c:v>1970.58333333333</c:v>
                </c:pt>
                <c:pt idx="68">
                  <c:v>1970.66666666666</c:v>
                </c:pt>
                <c:pt idx="69">
                  <c:v>1970.74999999999</c:v>
                </c:pt>
                <c:pt idx="70">
                  <c:v>1970.83333333333</c:v>
                </c:pt>
                <c:pt idx="71">
                  <c:v>1970.91666666666</c:v>
                </c:pt>
                <c:pt idx="72">
                  <c:v>1970.99999999999</c:v>
                </c:pt>
                <c:pt idx="73">
                  <c:v>1971.08333333333</c:v>
                </c:pt>
                <c:pt idx="74">
                  <c:v>1971.16666666666</c:v>
                </c:pt>
                <c:pt idx="75">
                  <c:v>1971.24999999999</c:v>
                </c:pt>
                <c:pt idx="76">
                  <c:v>1971.33333333333</c:v>
                </c:pt>
                <c:pt idx="77">
                  <c:v>1971.41666666666</c:v>
                </c:pt>
                <c:pt idx="78">
                  <c:v>1971.49999999999</c:v>
                </c:pt>
                <c:pt idx="79">
                  <c:v>1971.58333333333</c:v>
                </c:pt>
                <c:pt idx="80">
                  <c:v>1971.66666666666</c:v>
                </c:pt>
                <c:pt idx="81">
                  <c:v>1971.74999999999</c:v>
                </c:pt>
                <c:pt idx="82">
                  <c:v>1971.83333333333</c:v>
                </c:pt>
                <c:pt idx="83">
                  <c:v>1971.91666666666</c:v>
                </c:pt>
                <c:pt idx="84">
                  <c:v>1971.99999999999</c:v>
                </c:pt>
                <c:pt idx="85">
                  <c:v>1972.08333333333</c:v>
                </c:pt>
                <c:pt idx="86">
                  <c:v>1972.16666666666</c:v>
                </c:pt>
                <c:pt idx="87">
                  <c:v>1972.24999999999</c:v>
                </c:pt>
                <c:pt idx="88">
                  <c:v>1972.33333333333</c:v>
                </c:pt>
                <c:pt idx="89">
                  <c:v>1972.41666666666</c:v>
                </c:pt>
                <c:pt idx="90">
                  <c:v>1972.49999999999</c:v>
                </c:pt>
                <c:pt idx="91">
                  <c:v>1972.58333333333</c:v>
                </c:pt>
                <c:pt idx="92">
                  <c:v>1972.66666666666</c:v>
                </c:pt>
                <c:pt idx="93">
                  <c:v>1972.74999999999</c:v>
                </c:pt>
                <c:pt idx="94">
                  <c:v>1972.83333333333</c:v>
                </c:pt>
                <c:pt idx="95">
                  <c:v>1972.91666666666</c:v>
                </c:pt>
                <c:pt idx="96">
                  <c:v>1972.99999999999</c:v>
                </c:pt>
                <c:pt idx="97">
                  <c:v>1973.08333333333</c:v>
                </c:pt>
                <c:pt idx="98">
                  <c:v>1973.16666666666</c:v>
                </c:pt>
                <c:pt idx="99">
                  <c:v>1973.24999999999</c:v>
                </c:pt>
                <c:pt idx="100">
                  <c:v>1973.33333333333</c:v>
                </c:pt>
                <c:pt idx="101">
                  <c:v>1973.41666666666</c:v>
                </c:pt>
                <c:pt idx="102">
                  <c:v>1973.49999999999</c:v>
                </c:pt>
                <c:pt idx="103">
                  <c:v>1973.58333333333</c:v>
                </c:pt>
                <c:pt idx="104">
                  <c:v>1973.66666666666</c:v>
                </c:pt>
                <c:pt idx="105">
                  <c:v>1973.74999999999</c:v>
                </c:pt>
                <c:pt idx="106">
                  <c:v>1973.83333333333</c:v>
                </c:pt>
                <c:pt idx="107">
                  <c:v>1973.91666666666</c:v>
                </c:pt>
                <c:pt idx="108">
                  <c:v>1973.99999999999</c:v>
                </c:pt>
                <c:pt idx="109">
                  <c:v>1974.08333333333</c:v>
                </c:pt>
                <c:pt idx="110">
                  <c:v>1974.16666666666</c:v>
                </c:pt>
                <c:pt idx="111">
                  <c:v>1974.24999999999</c:v>
                </c:pt>
                <c:pt idx="112">
                  <c:v>1974.33333333332</c:v>
                </c:pt>
                <c:pt idx="113">
                  <c:v>1974.41666666666</c:v>
                </c:pt>
                <c:pt idx="114">
                  <c:v>1974.49999999999</c:v>
                </c:pt>
                <c:pt idx="115">
                  <c:v>1974.58333333332</c:v>
                </c:pt>
                <c:pt idx="116">
                  <c:v>1974.66666666666</c:v>
                </c:pt>
                <c:pt idx="117">
                  <c:v>1974.74999999999</c:v>
                </c:pt>
                <c:pt idx="118">
                  <c:v>1974.83333333332</c:v>
                </c:pt>
                <c:pt idx="119">
                  <c:v>1974.91666666666</c:v>
                </c:pt>
                <c:pt idx="120">
                  <c:v>1974.99999999999</c:v>
                </c:pt>
                <c:pt idx="121">
                  <c:v>1975.08333333332</c:v>
                </c:pt>
                <c:pt idx="122">
                  <c:v>1975.16666666666</c:v>
                </c:pt>
                <c:pt idx="123">
                  <c:v>1975.24999999999</c:v>
                </c:pt>
                <c:pt idx="124">
                  <c:v>1975.33333333332</c:v>
                </c:pt>
                <c:pt idx="125">
                  <c:v>1975.41666666666</c:v>
                </c:pt>
                <c:pt idx="126">
                  <c:v>1975.49999999999</c:v>
                </c:pt>
                <c:pt idx="127">
                  <c:v>1975.58333333332</c:v>
                </c:pt>
                <c:pt idx="128">
                  <c:v>1975.66666666666</c:v>
                </c:pt>
                <c:pt idx="129">
                  <c:v>1975.74999999999</c:v>
                </c:pt>
                <c:pt idx="130">
                  <c:v>1975.83333333332</c:v>
                </c:pt>
                <c:pt idx="131">
                  <c:v>1975.91666666666</c:v>
                </c:pt>
                <c:pt idx="132">
                  <c:v>1975.99999999999</c:v>
                </c:pt>
                <c:pt idx="133">
                  <c:v>1976.08333333332</c:v>
                </c:pt>
                <c:pt idx="134">
                  <c:v>1976.16666666666</c:v>
                </c:pt>
                <c:pt idx="135">
                  <c:v>1976.24999999999</c:v>
                </c:pt>
                <c:pt idx="136">
                  <c:v>1976.33333333332</c:v>
                </c:pt>
                <c:pt idx="137">
                  <c:v>1976.41666666666</c:v>
                </c:pt>
                <c:pt idx="138">
                  <c:v>1976.49999999999</c:v>
                </c:pt>
                <c:pt idx="139">
                  <c:v>1976.58333333332</c:v>
                </c:pt>
                <c:pt idx="140">
                  <c:v>1976.66666666666</c:v>
                </c:pt>
                <c:pt idx="141">
                  <c:v>1976.74999999999</c:v>
                </c:pt>
                <c:pt idx="142">
                  <c:v>1976.83333333332</c:v>
                </c:pt>
                <c:pt idx="143">
                  <c:v>1976.91666666666</c:v>
                </c:pt>
                <c:pt idx="144">
                  <c:v>1976.99999999999</c:v>
                </c:pt>
                <c:pt idx="145">
                  <c:v>1977.08333333332</c:v>
                </c:pt>
                <c:pt idx="146">
                  <c:v>1977.16666666666</c:v>
                </c:pt>
                <c:pt idx="147">
                  <c:v>1977.24999999999</c:v>
                </c:pt>
                <c:pt idx="148">
                  <c:v>1977.33333333332</c:v>
                </c:pt>
                <c:pt idx="149">
                  <c:v>1977.41666666666</c:v>
                </c:pt>
                <c:pt idx="150">
                  <c:v>1977.49999999999</c:v>
                </c:pt>
                <c:pt idx="151">
                  <c:v>1977.58333333332</c:v>
                </c:pt>
                <c:pt idx="152">
                  <c:v>1977.66666666666</c:v>
                </c:pt>
                <c:pt idx="153">
                  <c:v>1977.74999999999</c:v>
                </c:pt>
                <c:pt idx="154">
                  <c:v>1977.83333333332</c:v>
                </c:pt>
                <c:pt idx="155">
                  <c:v>1977.91666666665</c:v>
                </c:pt>
                <c:pt idx="156">
                  <c:v>1977.99999999999</c:v>
                </c:pt>
                <c:pt idx="157">
                  <c:v>1978.08333333332</c:v>
                </c:pt>
                <c:pt idx="158">
                  <c:v>1978.16666666665</c:v>
                </c:pt>
                <c:pt idx="159">
                  <c:v>1978.24999999999</c:v>
                </c:pt>
                <c:pt idx="160">
                  <c:v>1978.33333333332</c:v>
                </c:pt>
                <c:pt idx="161">
                  <c:v>1978.41666666665</c:v>
                </c:pt>
                <c:pt idx="162">
                  <c:v>1978.49999999999</c:v>
                </c:pt>
                <c:pt idx="163">
                  <c:v>1978.58333333332</c:v>
                </c:pt>
                <c:pt idx="164">
                  <c:v>1978.66666666665</c:v>
                </c:pt>
                <c:pt idx="165">
                  <c:v>1978.74999999999</c:v>
                </c:pt>
                <c:pt idx="166">
                  <c:v>1978.83333333332</c:v>
                </c:pt>
                <c:pt idx="167">
                  <c:v>1978.91666666665</c:v>
                </c:pt>
                <c:pt idx="168">
                  <c:v>1978.99999999999</c:v>
                </c:pt>
                <c:pt idx="169">
                  <c:v>1979.08333333332</c:v>
                </c:pt>
                <c:pt idx="170">
                  <c:v>1979.16666666665</c:v>
                </c:pt>
                <c:pt idx="171">
                  <c:v>1979.24999999999</c:v>
                </c:pt>
                <c:pt idx="172">
                  <c:v>1979.33333333332</c:v>
                </c:pt>
                <c:pt idx="173">
                  <c:v>1979.41666666665</c:v>
                </c:pt>
                <c:pt idx="174">
                  <c:v>1979.49999999999</c:v>
                </c:pt>
                <c:pt idx="175">
                  <c:v>1979.58333333332</c:v>
                </c:pt>
                <c:pt idx="176">
                  <c:v>1979.66666666665</c:v>
                </c:pt>
                <c:pt idx="177">
                  <c:v>1979.74999999999</c:v>
                </c:pt>
                <c:pt idx="178">
                  <c:v>1979.83333333332</c:v>
                </c:pt>
                <c:pt idx="179">
                  <c:v>1979.91666666665</c:v>
                </c:pt>
                <c:pt idx="180">
                  <c:v>1979.99999999999</c:v>
                </c:pt>
                <c:pt idx="181">
                  <c:v>1980.08333333332</c:v>
                </c:pt>
                <c:pt idx="182">
                  <c:v>1980.16666666665</c:v>
                </c:pt>
                <c:pt idx="183">
                  <c:v>1980.24999999999</c:v>
                </c:pt>
                <c:pt idx="184">
                  <c:v>1980.33333333332</c:v>
                </c:pt>
                <c:pt idx="185">
                  <c:v>1980.41666666665</c:v>
                </c:pt>
                <c:pt idx="186">
                  <c:v>1980.49999999999</c:v>
                </c:pt>
                <c:pt idx="187">
                  <c:v>1980.58333333332</c:v>
                </c:pt>
                <c:pt idx="188">
                  <c:v>1980.66666666665</c:v>
                </c:pt>
                <c:pt idx="189">
                  <c:v>1980.74999999999</c:v>
                </c:pt>
                <c:pt idx="190">
                  <c:v>1980.83333333332</c:v>
                </c:pt>
                <c:pt idx="191">
                  <c:v>1980.91666666665</c:v>
                </c:pt>
                <c:pt idx="192">
                  <c:v>1980.99999999999</c:v>
                </c:pt>
                <c:pt idx="193">
                  <c:v>1981.08333333332</c:v>
                </c:pt>
                <c:pt idx="194">
                  <c:v>1981.16666666665</c:v>
                </c:pt>
                <c:pt idx="195">
                  <c:v>1981.24999999999</c:v>
                </c:pt>
                <c:pt idx="196">
                  <c:v>1981.33333333332</c:v>
                </c:pt>
                <c:pt idx="197">
                  <c:v>1981.41666666665</c:v>
                </c:pt>
                <c:pt idx="198">
                  <c:v>1981.49999999998</c:v>
                </c:pt>
                <c:pt idx="199">
                  <c:v>1981.58333333332</c:v>
                </c:pt>
                <c:pt idx="200">
                  <c:v>1981.66666666665</c:v>
                </c:pt>
                <c:pt idx="201">
                  <c:v>1981.74999999998</c:v>
                </c:pt>
                <c:pt idx="202">
                  <c:v>1981.83333333332</c:v>
                </c:pt>
                <c:pt idx="203">
                  <c:v>1981.91666666665</c:v>
                </c:pt>
                <c:pt idx="204">
                  <c:v>1981.99999999998</c:v>
                </c:pt>
                <c:pt idx="205">
                  <c:v>1982.08333333332</c:v>
                </c:pt>
                <c:pt idx="206">
                  <c:v>1982.16666666665</c:v>
                </c:pt>
                <c:pt idx="207">
                  <c:v>1982.24999999998</c:v>
                </c:pt>
                <c:pt idx="208">
                  <c:v>1982.33333333332</c:v>
                </c:pt>
                <c:pt idx="209">
                  <c:v>1982.41666666665</c:v>
                </c:pt>
                <c:pt idx="210">
                  <c:v>1982.49999999998</c:v>
                </c:pt>
                <c:pt idx="211">
                  <c:v>1982.58333333332</c:v>
                </c:pt>
                <c:pt idx="212">
                  <c:v>1982.66666666665</c:v>
                </c:pt>
                <c:pt idx="213">
                  <c:v>1982.74999999998</c:v>
                </c:pt>
                <c:pt idx="214">
                  <c:v>1982.83333333332</c:v>
                </c:pt>
                <c:pt idx="215">
                  <c:v>1982.91666666665</c:v>
                </c:pt>
                <c:pt idx="216">
                  <c:v>1982.99999999998</c:v>
                </c:pt>
                <c:pt idx="217">
                  <c:v>1983.08333333332</c:v>
                </c:pt>
                <c:pt idx="218">
                  <c:v>1983.16666666665</c:v>
                </c:pt>
                <c:pt idx="219">
                  <c:v>1983.24999999998</c:v>
                </c:pt>
                <c:pt idx="220">
                  <c:v>1983.33333333332</c:v>
                </c:pt>
                <c:pt idx="221">
                  <c:v>1983.41666666665</c:v>
                </c:pt>
                <c:pt idx="222">
                  <c:v>1983.49999999998</c:v>
                </c:pt>
                <c:pt idx="223">
                  <c:v>1983.58333333332</c:v>
                </c:pt>
                <c:pt idx="224">
                  <c:v>1983.66666666665</c:v>
                </c:pt>
                <c:pt idx="225">
                  <c:v>1983.74999999998</c:v>
                </c:pt>
                <c:pt idx="226">
                  <c:v>1983.83333333332</c:v>
                </c:pt>
                <c:pt idx="227">
                  <c:v>1983.91666666665</c:v>
                </c:pt>
                <c:pt idx="228">
                  <c:v>1983.99999999998</c:v>
                </c:pt>
                <c:pt idx="229">
                  <c:v>1984.08333333332</c:v>
                </c:pt>
                <c:pt idx="230">
                  <c:v>1984.16666666665</c:v>
                </c:pt>
                <c:pt idx="231">
                  <c:v>1984.24999999998</c:v>
                </c:pt>
                <c:pt idx="232">
                  <c:v>1984.33333333332</c:v>
                </c:pt>
                <c:pt idx="233">
                  <c:v>1984.41666666665</c:v>
                </c:pt>
                <c:pt idx="234">
                  <c:v>1984.49999999998</c:v>
                </c:pt>
                <c:pt idx="235">
                  <c:v>1984.58333333332</c:v>
                </c:pt>
                <c:pt idx="236">
                  <c:v>1984.66666666665</c:v>
                </c:pt>
                <c:pt idx="237">
                  <c:v>1984.74999999998</c:v>
                </c:pt>
                <c:pt idx="238">
                  <c:v>1984.83333333332</c:v>
                </c:pt>
                <c:pt idx="239">
                  <c:v>1984.91666666665</c:v>
                </c:pt>
                <c:pt idx="240">
                  <c:v>1984.99999999998</c:v>
                </c:pt>
                <c:pt idx="241">
                  <c:v>1985.08333333332</c:v>
                </c:pt>
                <c:pt idx="242">
                  <c:v>1985.16666666665</c:v>
                </c:pt>
                <c:pt idx="243">
                  <c:v>1985.24999999998</c:v>
                </c:pt>
                <c:pt idx="244">
                  <c:v>1985.33333333331</c:v>
                </c:pt>
                <c:pt idx="245">
                  <c:v>1985.41666666665</c:v>
                </c:pt>
                <c:pt idx="246">
                  <c:v>1985.49999999998</c:v>
                </c:pt>
                <c:pt idx="247">
                  <c:v>1985.58333333331</c:v>
                </c:pt>
                <c:pt idx="248">
                  <c:v>1985.66666666665</c:v>
                </c:pt>
                <c:pt idx="249">
                  <c:v>1985.74999999998</c:v>
                </c:pt>
                <c:pt idx="250">
                  <c:v>1985.83333333331</c:v>
                </c:pt>
                <c:pt idx="251">
                  <c:v>1985.91666666665</c:v>
                </c:pt>
                <c:pt idx="252">
                  <c:v>1985.99999999998</c:v>
                </c:pt>
                <c:pt idx="253">
                  <c:v>1986.08333333331</c:v>
                </c:pt>
                <c:pt idx="254">
                  <c:v>1986.16666666665</c:v>
                </c:pt>
                <c:pt idx="255">
                  <c:v>1986.24999999998</c:v>
                </c:pt>
                <c:pt idx="256">
                  <c:v>1986.33333333331</c:v>
                </c:pt>
                <c:pt idx="257">
                  <c:v>1986.41666666665</c:v>
                </c:pt>
                <c:pt idx="258">
                  <c:v>1986.49999999998</c:v>
                </c:pt>
                <c:pt idx="259">
                  <c:v>1986.58333333331</c:v>
                </c:pt>
                <c:pt idx="260">
                  <c:v>1986.66666666665</c:v>
                </c:pt>
                <c:pt idx="261">
                  <c:v>1986.74999999998</c:v>
                </c:pt>
                <c:pt idx="262">
                  <c:v>1986.83333333331</c:v>
                </c:pt>
                <c:pt idx="263">
                  <c:v>1986.91666666665</c:v>
                </c:pt>
                <c:pt idx="264">
                  <c:v>1986.99999999998</c:v>
                </c:pt>
                <c:pt idx="265">
                  <c:v>1987.08333333331</c:v>
                </c:pt>
                <c:pt idx="266">
                  <c:v>1987.16666666665</c:v>
                </c:pt>
                <c:pt idx="267">
                  <c:v>1987.24999999998</c:v>
                </c:pt>
                <c:pt idx="268">
                  <c:v>1987.33333333331</c:v>
                </c:pt>
                <c:pt idx="269">
                  <c:v>1987.41666666665</c:v>
                </c:pt>
                <c:pt idx="270">
                  <c:v>1987.49999999998</c:v>
                </c:pt>
                <c:pt idx="271">
                  <c:v>1987.58333333331</c:v>
                </c:pt>
                <c:pt idx="272">
                  <c:v>1987.66666666665</c:v>
                </c:pt>
                <c:pt idx="273">
                  <c:v>1987.74999999998</c:v>
                </c:pt>
                <c:pt idx="274">
                  <c:v>1987.83333333331</c:v>
                </c:pt>
                <c:pt idx="275">
                  <c:v>1987.91666666665</c:v>
                </c:pt>
                <c:pt idx="276">
                  <c:v>1987.99999999998</c:v>
                </c:pt>
                <c:pt idx="277">
                  <c:v>1988.08333333331</c:v>
                </c:pt>
                <c:pt idx="278">
                  <c:v>1988.16666666665</c:v>
                </c:pt>
                <c:pt idx="279">
                  <c:v>1988.24999999998</c:v>
                </c:pt>
                <c:pt idx="280">
                  <c:v>1988.33333333331</c:v>
                </c:pt>
                <c:pt idx="281">
                  <c:v>1988.41666666665</c:v>
                </c:pt>
                <c:pt idx="282">
                  <c:v>1988.49999999998</c:v>
                </c:pt>
                <c:pt idx="283">
                  <c:v>1988.58333333331</c:v>
                </c:pt>
                <c:pt idx="284">
                  <c:v>1988.66666666665</c:v>
                </c:pt>
                <c:pt idx="285">
                  <c:v>1988.74999999998</c:v>
                </c:pt>
                <c:pt idx="286">
                  <c:v>1988.83333333331</c:v>
                </c:pt>
                <c:pt idx="287">
                  <c:v>1988.91666666664</c:v>
                </c:pt>
                <c:pt idx="288">
                  <c:v>1988.99999999998</c:v>
                </c:pt>
                <c:pt idx="289">
                  <c:v>1989.08333333331</c:v>
                </c:pt>
                <c:pt idx="290">
                  <c:v>1989.16666666664</c:v>
                </c:pt>
                <c:pt idx="291">
                  <c:v>1989.24999999998</c:v>
                </c:pt>
                <c:pt idx="292">
                  <c:v>1989.33333333331</c:v>
                </c:pt>
                <c:pt idx="293">
                  <c:v>1989.41666666664</c:v>
                </c:pt>
                <c:pt idx="294">
                  <c:v>1989.49999999998</c:v>
                </c:pt>
                <c:pt idx="295">
                  <c:v>1989.58333333331</c:v>
                </c:pt>
                <c:pt idx="296">
                  <c:v>1989.66666666664</c:v>
                </c:pt>
                <c:pt idx="297">
                  <c:v>1989.74999999998</c:v>
                </c:pt>
                <c:pt idx="298">
                  <c:v>1989.83333333331</c:v>
                </c:pt>
                <c:pt idx="299">
                  <c:v>1989.91666666664</c:v>
                </c:pt>
                <c:pt idx="300">
                  <c:v>1989.99999999998</c:v>
                </c:pt>
                <c:pt idx="301">
                  <c:v>1990.08333333331</c:v>
                </c:pt>
                <c:pt idx="302">
                  <c:v>1990.16666666664</c:v>
                </c:pt>
                <c:pt idx="303">
                  <c:v>1990.24999999998</c:v>
                </c:pt>
                <c:pt idx="304">
                  <c:v>1990.33333333331</c:v>
                </c:pt>
                <c:pt idx="305">
                  <c:v>1990.41666666664</c:v>
                </c:pt>
                <c:pt idx="306">
                  <c:v>1990.49999999998</c:v>
                </c:pt>
                <c:pt idx="307">
                  <c:v>1990.58333333331</c:v>
                </c:pt>
                <c:pt idx="308">
                  <c:v>1990.66666666664</c:v>
                </c:pt>
                <c:pt idx="309">
                  <c:v>1990.74999999998</c:v>
                </c:pt>
                <c:pt idx="310">
                  <c:v>1990.83333333331</c:v>
                </c:pt>
                <c:pt idx="311">
                  <c:v>1990.91666666664</c:v>
                </c:pt>
                <c:pt idx="312">
                  <c:v>1990.99999999998</c:v>
                </c:pt>
                <c:pt idx="313">
                  <c:v>1991.08333333331</c:v>
                </c:pt>
                <c:pt idx="314">
                  <c:v>1991.16666666664</c:v>
                </c:pt>
                <c:pt idx="315">
                  <c:v>1991.24999999998</c:v>
                </c:pt>
                <c:pt idx="316">
                  <c:v>1991.33333333331</c:v>
                </c:pt>
                <c:pt idx="317">
                  <c:v>1991.41666666664</c:v>
                </c:pt>
                <c:pt idx="318">
                  <c:v>1991.49999999998</c:v>
                </c:pt>
                <c:pt idx="319">
                  <c:v>1991.58333333331</c:v>
                </c:pt>
                <c:pt idx="320">
                  <c:v>1991.66666666664</c:v>
                </c:pt>
                <c:pt idx="321">
                  <c:v>1991.74999999998</c:v>
                </c:pt>
                <c:pt idx="322">
                  <c:v>1991.83333333331</c:v>
                </c:pt>
                <c:pt idx="323">
                  <c:v>1991.91666666664</c:v>
                </c:pt>
                <c:pt idx="324">
                  <c:v>1991.99999999998</c:v>
                </c:pt>
                <c:pt idx="325">
                  <c:v>1992.08333333331</c:v>
                </c:pt>
                <c:pt idx="326">
                  <c:v>1992.16666666664</c:v>
                </c:pt>
                <c:pt idx="327">
                  <c:v>1992.24999999998</c:v>
                </c:pt>
                <c:pt idx="328">
                  <c:v>1992.33333333331</c:v>
                </c:pt>
                <c:pt idx="329">
                  <c:v>1992.41666666664</c:v>
                </c:pt>
                <c:pt idx="330">
                  <c:v>1992.49999999997</c:v>
                </c:pt>
                <c:pt idx="331">
                  <c:v>1992.58333333331</c:v>
                </c:pt>
                <c:pt idx="332">
                  <c:v>1992.66666666664</c:v>
                </c:pt>
                <c:pt idx="333">
                  <c:v>1992.74999999997</c:v>
                </c:pt>
                <c:pt idx="334">
                  <c:v>1992.83333333331</c:v>
                </c:pt>
                <c:pt idx="335">
                  <c:v>1992.91666666664</c:v>
                </c:pt>
                <c:pt idx="336">
                  <c:v>1992.99999999997</c:v>
                </c:pt>
                <c:pt idx="337">
                  <c:v>1993.08333333331</c:v>
                </c:pt>
                <c:pt idx="338">
                  <c:v>1993.16666666664</c:v>
                </c:pt>
                <c:pt idx="339">
                  <c:v>1993.24999999997</c:v>
                </c:pt>
                <c:pt idx="340">
                  <c:v>1993.33333333331</c:v>
                </c:pt>
                <c:pt idx="341">
                  <c:v>1993.41666666664</c:v>
                </c:pt>
                <c:pt idx="342">
                  <c:v>1993.49999999997</c:v>
                </c:pt>
                <c:pt idx="343">
                  <c:v>1993.58333333331</c:v>
                </c:pt>
                <c:pt idx="344">
                  <c:v>1993.66666666664</c:v>
                </c:pt>
                <c:pt idx="345">
                  <c:v>1993.74999999997</c:v>
                </c:pt>
                <c:pt idx="346">
                  <c:v>1993.83333333331</c:v>
                </c:pt>
                <c:pt idx="347">
                  <c:v>1993.91666666664</c:v>
                </c:pt>
                <c:pt idx="348">
                  <c:v>1993.99999999997</c:v>
                </c:pt>
                <c:pt idx="349">
                  <c:v>1994.08333333331</c:v>
                </c:pt>
                <c:pt idx="350">
                  <c:v>1994.16666666664</c:v>
                </c:pt>
                <c:pt idx="351">
                  <c:v>1994.24999999997</c:v>
                </c:pt>
                <c:pt idx="352">
                  <c:v>1994.33333333331</c:v>
                </c:pt>
                <c:pt idx="353">
                  <c:v>1994.41666666664</c:v>
                </c:pt>
                <c:pt idx="354">
                  <c:v>1994.49999999997</c:v>
                </c:pt>
                <c:pt idx="355">
                  <c:v>1994.58333333331</c:v>
                </c:pt>
                <c:pt idx="356">
                  <c:v>1994.66666666664</c:v>
                </c:pt>
                <c:pt idx="357">
                  <c:v>1994.74999999997</c:v>
                </c:pt>
                <c:pt idx="358">
                  <c:v>1994.83333333331</c:v>
                </c:pt>
                <c:pt idx="359">
                  <c:v>1994.91666666664</c:v>
                </c:pt>
                <c:pt idx="360">
                  <c:v>1994.99999999997</c:v>
                </c:pt>
                <c:pt idx="361">
                  <c:v>1995.08333333331</c:v>
                </c:pt>
                <c:pt idx="362">
                  <c:v>1995.16666666664</c:v>
                </c:pt>
                <c:pt idx="363">
                  <c:v>1995.24999999997</c:v>
                </c:pt>
                <c:pt idx="364">
                  <c:v>1995.33333333331</c:v>
                </c:pt>
                <c:pt idx="365">
                  <c:v>1995.41666666664</c:v>
                </c:pt>
                <c:pt idx="366">
                  <c:v>1995.49999999997</c:v>
                </c:pt>
                <c:pt idx="367">
                  <c:v>1995.58333333331</c:v>
                </c:pt>
                <c:pt idx="368">
                  <c:v>1995.66666666664</c:v>
                </c:pt>
                <c:pt idx="369">
                  <c:v>1995.74999999997</c:v>
                </c:pt>
                <c:pt idx="370">
                  <c:v>1995.83333333331</c:v>
                </c:pt>
                <c:pt idx="371">
                  <c:v>1995.91666666664</c:v>
                </c:pt>
                <c:pt idx="372">
                  <c:v>1995.99999999997</c:v>
                </c:pt>
                <c:pt idx="373">
                  <c:v>1996.08333333331</c:v>
                </c:pt>
                <c:pt idx="374">
                  <c:v>1996.16666666664</c:v>
                </c:pt>
                <c:pt idx="375">
                  <c:v>1996.24999999997</c:v>
                </c:pt>
                <c:pt idx="376">
                  <c:v>1996.3333333333</c:v>
                </c:pt>
                <c:pt idx="377">
                  <c:v>1996.41666666664</c:v>
                </c:pt>
                <c:pt idx="378">
                  <c:v>1996.49999999997</c:v>
                </c:pt>
                <c:pt idx="379">
                  <c:v>1996.5833333333</c:v>
                </c:pt>
                <c:pt idx="380">
                  <c:v>1996.66666666664</c:v>
                </c:pt>
                <c:pt idx="381">
                  <c:v>1996.74999999997</c:v>
                </c:pt>
                <c:pt idx="382">
                  <c:v>1996.8333333333</c:v>
                </c:pt>
                <c:pt idx="383">
                  <c:v>1996.91666666664</c:v>
                </c:pt>
                <c:pt idx="384">
                  <c:v>1996.99999999997</c:v>
                </c:pt>
                <c:pt idx="385">
                  <c:v>1997.0833333333</c:v>
                </c:pt>
                <c:pt idx="386">
                  <c:v>1997.16666666664</c:v>
                </c:pt>
                <c:pt idx="387">
                  <c:v>1997.24999999997</c:v>
                </c:pt>
                <c:pt idx="388">
                  <c:v>1997.3333333333</c:v>
                </c:pt>
                <c:pt idx="389">
                  <c:v>1997.41666666664</c:v>
                </c:pt>
                <c:pt idx="390">
                  <c:v>1997.49999999997</c:v>
                </c:pt>
                <c:pt idx="391">
                  <c:v>1997.5833333333</c:v>
                </c:pt>
                <c:pt idx="392">
                  <c:v>1997.66666666664</c:v>
                </c:pt>
                <c:pt idx="393">
                  <c:v>1997.74999999997</c:v>
                </c:pt>
                <c:pt idx="394">
                  <c:v>1997.8333333333</c:v>
                </c:pt>
                <c:pt idx="395">
                  <c:v>1997.91666666664</c:v>
                </c:pt>
                <c:pt idx="396">
                  <c:v>1997.99999999997</c:v>
                </c:pt>
                <c:pt idx="397">
                  <c:v>1998.0833333333</c:v>
                </c:pt>
                <c:pt idx="398">
                  <c:v>1998.16666666664</c:v>
                </c:pt>
                <c:pt idx="399">
                  <c:v>1998.24999999997</c:v>
                </c:pt>
                <c:pt idx="400">
                  <c:v>1998.3333333333</c:v>
                </c:pt>
                <c:pt idx="401">
                  <c:v>1998.41666666664</c:v>
                </c:pt>
                <c:pt idx="402">
                  <c:v>1998.49999999997</c:v>
                </c:pt>
                <c:pt idx="403">
                  <c:v>1998.5833333333</c:v>
                </c:pt>
                <c:pt idx="404">
                  <c:v>1998.66666666664</c:v>
                </c:pt>
                <c:pt idx="405">
                  <c:v>1998.74999999997</c:v>
                </c:pt>
                <c:pt idx="406">
                  <c:v>1998.8333333333</c:v>
                </c:pt>
                <c:pt idx="407">
                  <c:v>1998.91666666664</c:v>
                </c:pt>
                <c:pt idx="408">
                  <c:v>1998.99999999997</c:v>
                </c:pt>
                <c:pt idx="409">
                  <c:v>1999.0833333333</c:v>
                </c:pt>
                <c:pt idx="410">
                  <c:v>1999.16666666664</c:v>
                </c:pt>
                <c:pt idx="411">
                  <c:v>1999.24999999997</c:v>
                </c:pt>
                <c:pt idx="412">
                  <c:v>1999.3333333333</c:v>
                </c:pt>
                <c:pt idx="413">
                  <c:v>1999.41666666664</c:v>
                </c:pt>
                <c:pt idx="414">
                  <c:v>1999.49999999997</c:v>
                </c:pt>
                <c:pt idx="415">
                  <c:v>1999.5833333333</c:v>
                </c:pt>
                <c:pt idx="416">
                  <c:v>1999.66666666664</c:v>
                </c:pt>
                <c:pt idx="417">
                  <c:v>1999.74999999997</c:v>
                </c:pt>
                <c:pt idx="418">
                  <c:v>1999.8333333333</c:v>
                </c:pt>
                <c:pt idx="419">
                  <c:v>1999.91666666663</c:v>
                </c:pt>
                <c:pt idx="420">
                  <c:v>1999.99999999997</c:v>
                </c:pt>
                <c:pt idx="421">
                  <c:v>2000.0833333333</c:v>
                </c:pt>
                <c:pt idx="422">
                  <c:v>2000.16666666663</c:v>
                </c:pt>
                <c:pt idx="423">
                  <c:v>2000.24999999997</c:v>
                </c:pt>
                <c:pt idx="424">
                  <c:v>2000.3333333333</c:v>
                </c:pt>
                <c:pt idx="425">
                  <c:v>2000.41666666663</c:v>
                </c:pt>
                <c:pt idx="426">
                  <c:v>2000.49999999997</c:v>
                </c:pt>
                <c:pt idx="427">
                  <c:v>2000.5833333333</c:v>
                </c:pt>
                <c:pt idx="428">
                  <c:v>2000.66666666663</c:v>
                </c:pt>
                <c:pt idx="429">
                  <c:v>2000.74999999997</c:v>
                </c:pt>
                <c:pt idx="430">
                  <c:v>2000.8333333333</c:v>
                </c:pt>
                <c:pt idx="431">
                  <c:v>2000.91666666663</c:v>
                </c:pt>
                <c:pt idx="432">
                  <c:v>2000.99999999997</c:v>
                </c:pt>
                <c:pt idx="433">
                  <c:v>2001.0833333333</c:v>
                </c:pt>
                <c:pt idx="434">
                  <c:v>2001.16666666663</c:v>
                </c:pt>
                <c:pt idx="435">
                  <c:v>2001.24999999997</c:v>
                </c:pt>
                <c:pt idx="436">
                  <c:v>2001.3333333333</c:v>
                </c:pt>
                <c:pt idx="437">
                  <c:v>2001.41666666663</c:v>
                </c:pt>
                <c:pt idx="438">
                  <c:v>2001.49999999997</c:v>
                </c:pt>
                <c:pt idx="439">
                  <c:v>2001.5833333333</c:v>
                </c:pt>
                <c:pt idx="440">
                  <c:v>2001.66666666663</c:v>
                </c:pt>
                <c:pt idx="441">
                  <c:v>2001.74999999997</c:v>
                </c:pt>
                <c:pt idx="442">
                  <c:v>2001.8333333333</c:v>
                </c:pt>
                <c:pt idx="443">
                  <c:v>2001.91666666663</c:v>
                </c:pt>
                <c:pt idx="444">
                  <c:v>2001.99999999997</c:v>
                </c:pt>
                <c:pt idx="445">
                  <c:v>2002.0833333333</c:v>
                </c:pt>
                <c:pt idx="446">
                  <c:v>2002.16666666663</c:v>
                </c:pt>
                <c:pt idx="447">
                  <c:v>2002.24999999997</c:v>
                </c:pt>
                <c:pt idx="448">
                  <c:v>2002.3333333333</c:v>
                </c:pt>
                <c:pt idx="449">
                  <c:v>2002.41666666663</c:v>
                </c:pt>
                <c:pt idx="450">
                  <c:v>2002.49999999997</c:v>
                </c:pt>
                <c:pt idx="451">
                  <c:v>2002.5833333333</c:v>
                </c:pt>
                <c:pt idx="452">
                  <c:v>2002.66666666663</c:v>
                </c:pt>
                <c:pt idx="453">
                  <c:v>2002.74999999997</c:v>
                </c:pt>
                <c:pt idx="454">
                  <c:v>2002.8333333333</c:v>
                </c:pt>
                <c:pt idx="455">
                  <c:v>2002.91666666663</c:v>
                </c:pt>
                <c:pt idx="456">
                  <c:v>2002.99999999997</c:v>
                </c:pt>
                <c:pt idx="457">
                  <c:v>2003.0833333333</c:v>
                </c:pt>
                <c:pt idx="458">
                  <c:v>2003.16666666663</c:v>
                </c:pt>
                <c:pt idx="459">
                  <c:v>2003.24999999997</c:v>
                </c:pt>
                <c:pt idx="460">
                  <c:v>2003.3333333333</c:v>
                </c:pt>
                <c:pt idx="461">
                  <c:v>2003.41666666663</c:v>
                </c:pt>
                <c:pt idx="462">
                  <c:v>2003.49999999996</c:v>
                </c:pt>
                <c:pt idx="463">
                  <c:v>2003.5833333333</c:v>
                </c:pt>
                <c:pt idx="464">
                  <c:v>2003.66666666663</c:v>
                </c:pt>
                <c:pt idx="465">
                  <c:v>2003.74999999996</c:v>
                </c:pt>
                <c:pt idx="466">
                  <c:v>2003.8333333333</c:v>
                </c:pt>
                <c:pt idx="467">
                  <c:v>2003.91666666663</c:v>
                </c:pt>
                <c:pt idx="468">
                  <c:v>2003.99999999996</c:v>
                </c:pt>
                <c:pt idx="469">
                  <c:v>2004.0833333333</c:v>
                </c:pt>
                <c:pt idx="470">
                  <c:v>2004.16666666663</c:v>
                </c:pt>
                <c:pt idx="471">
                  <c:v>2004.24999999996</c:v>
                </c:pt>
                <c:pt idx="472">
                  <c:v>2004.3333333333</c:v>
                </c:pt>
                <c:pt idx="473">
                  <c:v>2004.41666666663</c:v>
                </c:pt>
                <c:pt idx="474">
                  <c:v>2004.49999999996</c:v>
                </c:pt>
                <c:pt idx="475">
                  <c:v>2004.5833333333</c:v>
                </c:pt>
                <c:pt idx="476">
                  <c:v>2004.66666666663</c:v>
                </c:pt>
                <c:pt idx="477">
                  <c:v>2004.74999999996</c:v>
                </c:pt>
                <c:pt idx="478">
                  <c:v>2004.8333333333</c:v>
                </c:pt>
                <c:pt idx="479">
                  <c:v>2004.91666666663</c:v>
                </c:pt>
                <c:pt idx="480">
                  <c:v>2004.99999999996</c:v>
                </c:pt>
                <c:pt idx="481">
                  <c:v>2005.0833333333</c:v>
                </c:pt>
                <c:pt idx="482">
                  <c:v>2005.16666666663</c:v>
                </c:pt>
                <c:pt idx="483">
                  <c:v>2005.24999999996</c:v>
                </c:pt>
                <c:pt idx="484">
                  <c:v>2005.3333333333</c:v>
                </c:pt>
                <c:pt idx="485">
                  <c:v>2005.41666666663</c:v>
                </c:pt>
                <c:pt idx="486">
                  <c:v>2005.49999999996</c:v>
                </c:pt>
                <c:pt idx="487">
                  <c:v>2005.5833333333</c:v>
                </c:pt>
                <c:pt idx="488">
                  <c:v>2005.66666666663</c:v>
                </c:pt>
                <c:pt idx="489">
                  <c:v>2005.74999999996</c:v>
                </c:pt>
                <c:pt idx="490">
                  <c:v>2005.8333333333</c:v>
                </c:pt>
                <c:pt idx="491">
                  <c:v>2005.91666666663</c:v>
                </c:pt>
                <c:pt idx="492">
                  <c:v>2005.99999999996</c:v>
                </c:pt>
                <c:pt idx="493">
                  <c:v>2006.0833333333</c:v>
                </c:pt>
                <c:pt idx="494">
                  <c:v>2006.16666666663</c:v>
                </c:pt>
                <c:pt idx="495">
                  <c:v>2006.24999999996</c:v>
                </c:pt>
                <c:pt idx="496">
                  <c:v>2006.3333333333</c:v>
                </c:pt>
                <c:pt idx="497">
                  <c:v>2006.41666666663</c:v>
                </c:pt>
                <c:pt idx="498">
                  <c:v>2006.49999999996</c:v>
                </c:pt>
                <c:pt idx="499">
                  <c:v>2006.5833333333</c:v>
                </c:pt>
                <c:pt idx="500">
                  <c:v>2006.66666666663</c:v>
                </c:pt>
                <c:pt idx="501">
                  <c:v>2006.74999999996</c:v>
                </c:pt>
                <c:pt idx="502">
                  <c:v>2006.8333333333</c:v>
                </c:pt>
                <c:pt idx="503">
                  <c:v>2006.91666666663</c:v>
                </c:pt>
                <c:pt idx="504">
                  <c:v>2006.99999999996</c:v>
                </c:pt>
                <c:pt idx="505">
                  <c:v>2007.0833333333</c:v>
                </c:pt>
                <c:pt idx="506">
                  <c:v>2007.16666666663</c:v>
                </c:pt>
                <c:pt idx="507">
                  <c:v>2007.24999999996</c:v>
                </c:pt>
                <c:pt idx="508">
                  <c:v>2007.33333333329</c:v>
                </c:pt>
                <c:pt idx="509">
                  <c:v>2007.41666666663</c:v>
                </c:pt>
                <c:pt idx="510">
                  <c:v>2007.49999999996</c:v>
                </c:pt>
                <c:pt idx="511">
                  <c:v>2007.58333333329</c:v>
                </c:pt>
                <c:pt idx="512">
                  <c:v>2007.66666666663</c:v>
                </c:pt>
                <c:pt idx="513">
                  <c:v>2007.74999999996</c:v>
                </c:pt>
                <c:pt idx="514">
                  <c:v>2007.83333333329</c:v>
                </c:pt>
                <c:pt idx="515">
                  <c:v>2007.91666666663</c:v>
                </c:pt>
                <c:pt idx="516">
                  <c:v>2007.99999999996</c:v>
                </c:pt>
                <c:pt idx="517">
                  <c:v>2008.08333333329</c:v>
                </c:pt>
                <c:pt idx="518">
                  <c:v>2008.16666666663</c:v>
                </c:pt>
                <c:pt idx="519">
                  <c:v>2008.24999999996</c:v>
                </c:pt>
                <c:pt idx="520">
                  <c:v>2008.33333333329</c:v>
                </c:pt>
                <c:pt idx="521">
                  <c:v>2008.41666666663</c:v>
                </c:pt>
                <c:pt idx="522">
                  <c:v>2008.49999999996</c:v>
                </c:pt>
                <c:pt idx="523">
                  <c:v>2008.58333333329</c:v>
                </c:pt>
                <c:pt idx="524">
                  <c:v>2008.66666666663</c:v>
                </c:pt>
                <c:pt idx="525">
                  <c:v>2008.74999999996</c:v>
                </c:pt>
                <c:pt idx="526">
                  <c:v>2008.83333333329</c:v>
                </c:pt>
                <c:pt idx="527">
                  <c:v>2008.91666666663</c:v>
                </c:pt>
                <c:pt idx="528">
                  <c:v>2008.99999999996</c:v>
                </c:pt>
                <c:pt idx="529">
                  <c:v>2009.08333333329</c:v>
                </c:pt>
                <c:pt idx="530">
                  <c:v>2009.16666666663</c:v>
                </c:pt>
                <c:pt idx="531">
                  <c:v>2009.24999999996</c:v>
                </c:pt>
                <c:pt idx="532">
                  <c:v>2009.33333333329</c:v>
                </c:pt>
                <c:pt idx="533">
                  <c:v>2009.41666666663</c:v>
                </c:pt>
                <c:pt idx="534">
                  <c:v>2009.49999999996</c:v>
                </c:pt>
                <c:pt idx="535">
                  <c:v>2009.58333333329</c:v>
                </c:pt>
                <c:pt idx="536">
                  <c:v>2009.66666666663</c:v>
                </c:pt>
                <c:pt idx="537">
                  <c:v>2009.74999999996</c:v>
                </c:pt>
                <c:pt idx="538">
                  <c:v>2009.83333333329</c:v>
                </c:pt>
                <c:pt idx="539">
                  <c:v>2009.91666666663</c:v>
                </c:pt>
                <c:pt idx="540">
                  <c:v>2009.99999999996</c:v>
                </c:pt>
                <c:pt idx="541">
                  <c:v>2010.08333333329</c:v>
                </c:pt>
                <c:pt idx="542">
                  <c:v>2010.16666666663</c:v>
                </c:pt>
                <c:pt idx="543">
                  <c:v>2010.24999999996</c:v>
                </c:pt>
                <c:pt idx="544">
                  <c:v>2010.33333333329</c:v>
                </c:pt>
                <c:pt idx="545">
                  <c:v>2010.41666666663</c:v>
                </c:pt>
                <c:pt idx="546">
                  <c:v>2010.49999999996</c:v>
                </c:pt>
                <c:pt idx="547">
                  <c:v>2010.58333333329</c:v>
                </c:pt>
                <c:pt idx="548">
                  <c:v>2010.66666666663</c:v>
                </c:pt>
                <c:pt idx="549">
                  <c:v>2010.74999999996</c:v>
                </c:pt>
                <c:pt idx="550">
                  <c:v>2010.83333333329</c:v>
                </c:pt>
                <c:pt idx="551">
                  <c:v>2010.91666666662</c:v>
                </c:pt>
                <c:pt idx="552">
                  <c:v>2010.99999999996</c:v>
                </c:pt>
                <c:pt idx="553">
                  <c:v>2011.08333333329</c:v>
                </c:pt>
                <c:pt idx="554">
                  <c:v>2011.16666666662</c:v>
                </c:pt>
                <c:pt idx="555">
                  <c:v>2011.24999999996</c:v>
                </c:pt>
                <c:pt idx="556">
                  <c:v>2011.33333333329</c:v>
                </c:pt>
                <c:pt idx="557">
                  <c:v>2011.41666666662</c:v>
                </c:pt>
                <c:pt idx="558">
                  <c:v>2011.49999999996</c:v>
                </c:pt>
                <c:pt idx="559">
                  <c:v>2011.58333333329</c:v>
                </c:pt>
                <c:pt idx="560">
                  <c:v>2011.66666666662</c:v>
                </c:pt>
                <c:pt idx="561">
                  <c:v>2011.74999999996</c:v>
                </c:pt>
                <c:pt idx="562">
                  <c:v>2011.83333333329</c:v>
                </c:pt>
                <c:pt idx="563">
                  <c:v>2011.91666666662</c:v>
                </c:pt>
                <c:pt idx="564">
                  <c:v>2011.99999999996</c:v>
                </c:pt>
                <c:pt idx="565">
                  <c:v>2012.08333333329</c:v>
                </c:pt>
                <c:pt idx="566">
                  <c:v>2012.16666666662</c:v>
                </c:pt>
                <c:pt idx="567">
                  <c:v>2012.24999999996</c:v>
                </c:pt>
                <c:pt idx="568">
                  <c:v>2012.33333333329</c:v>
                </c:pt>
                <c:pt idx="569">
                  <c:v>2012.41666666662</c:v>
                </c:pt>
                <c:pt idx="570">
                  <c:v>2012.49999999996</c:v>
                </c:pt>
                <c:pt idx="571">
                  <c:v>2012.58333333329</c:v>
                </c:pt>
                <c:pt idx="572">
                  <c:v>2012.66666666662</c:v>
                </c:pt>
                <c:pt idx="573">
                  <c:v>2012.74999999996</c:v>
                </c:pt>
                <c:pt idx="574">
                  <c:v>2012.83333333329</c:v>
                </c:pt>
                <c:pt idx="575">
                  <c:v>2012.91666666662</c:v>
                </c:pt>
                <c:pt idx="576">
                  <c:v>2012.99999999996</c:v>
                </c:pt>
                <c:pt idx="577">
                  <c:v>2013.08333333329</c:v>
                </c:pt>
                <c:pt idx="578">
                  <c:v>2013.16666666662</c:v>
                </c:pt>
                <c:pt idx="579">
                  <c:v>2013.24999999996</c:v>
                </c:pt>
                <c:pt idx="580">
                  <c:v>2013.33333333329</c:v>
                </c:pt>
                <c:pt idx="581">
                  <c:v>2013.41666666659</c:v>
                </c:pt>
                <c:pt idx="582">
                  <c:v>2013.49999999992</c:v>
                </c:pt>
                <c:pt idx="583">
                  <c:v>2013.58333333325</c:v>
                </c:pt>
                <c:pt idx="584">
                  <c:v>2013.66666666658</c:v>
                </c:pt>
                <c:pt idx="585">
                  <c:v>2013.74999999991</c:v>
                </c:pt>
                <c:pt idx="586">
                  <c:v>2013.83333333324</c:v>
                </c:pt>
                <c:pt idx="587">
                  <c:v>2013.91666666657</c:v>
                </c:pt>
                <c:pt idx="588">
                  <c:v>2013.9999999999</c:v>
                </c:pt>
                <c:pt idx="589">
                  <c:v>2014.08333333323</c:v>
                </c:pt>
                <c:pt idx="590">
                  <c:v>2014.16666666656</c:v>
                </c:pt>
                <c:pt idx="591">
                  <c:v>2014.24999999989</c:v>
                </c:pt>
                <c:pt idx="592">
                  <c:v>2014.33333333322</c:v>
                </c:pt>
                <c:pt idx="593">
                  <c:v>2014.41666666655</c:v>
                </c:pt>
                <c:pt idx="594">
                  <c:v>2014.49999999988</c:v>
                </c:pt>
                <c:pt idx="595">
                  <c:v>2014.58333333321</c:v>
                </c:pt>
                <c:pt idx="596">
                  <c:v>2014.66666666654</c:v>
                </c:pt>
                <c:pt idx="597">
                  <c:v>2014.74999999987</c:v>
                </c:pt>
                <c:pt idx="598">
                  <c:v>2014.8333333332</c:v>
                </c:pt>
                <c:pt idx="599">
                  <c:v>2014.91666666653</c:v>
                </c:pt>
              </c:numCache>
            </c:numRef>
          </c:xVal>
          <c:yVal>
            <c:numRef>
              <c:f>Sheet1!$I$15:$I$614</c:f>
              <c:numCache>
                <c:formatCode>0.00</c:formatCode>
                <c:ptCount val="600"/>
                <c:pt idx="0">
                  <c:v>100.0</c:v>
                </c:pt>
                <c:pt idx="1">
                  <c:v>100.0</c:v>
                </c:pt>
                <c:pt idx="2">
                  <c:v>100.0959079283887</c:v>
                </c:pt>
                <c:pt idx="3">
                  <c:v>100.3196930946291</c:v>
                </c:pt>
                <c:pt idx="4">
                  <c:v>100.6393861892583</c:v>
                </c:pt>
                <c:pt idx="5">
                  <c:v>101.0549872122762</c:v>
                </c:pt>
                <c:pt idx="6">
                  <c:v>100.9590792838875</c:v>
                </c:pt>
                <c:pt idx="7">
                  <c:v>100.8631713554987</c:v>
                </c:pt>
                <c:pt idx="8">
                  <c:v>101.0869565217391</c:v>
                </c:pt>
                <c:pt idx="9">
                  <c:v>101.1828644501279</c:v>
                </c:pt>
                <c:pt idx="10">
                  <c:v>101.502557544757</c:v>
                </c:pt>
                <c:pt idx="11">
                  <c:v>101.8222506393862</c:v>
                </c:pt>
                <c:pt idx="12">
                  <c:v>101.9181585677749</c:v>
                </c:pt>
                <c:pt idx="13">
                  <c:v>102.5575447570332</c:v>
                </c:pt>
                <c:pt idx="14">
                  <c:v>102.8772378516624</c:v>
                </c:pt>
                <c:pt idx="15">
                  <c:v>103.1969309462915</c:v>
                </c:pt>
                <c:pt idx="16">
                  <c:v>103.4207161125319</c:v>
                </c:pt>
                <c:pt idx="17">
                  <c:v>103.5166240409207</c:v>
                </c:pt>
                <c:pt idx="18">
                  <c:v>103.7404092071611</c:v>
                </c:pt>
                <c:pt idx="19">
                  <c:v>104.3797953964194</c:v>
                </c:pt>
                <c:pt idx="20">
                  <c:v>104.6994884910486</c:v>
                </c:pt>
                <c:pt idx="21">
                  <c:v>105.0191815856778</c:v>
                </c:pt>
                <c:pt idx="22">
                  <c:v>105.1150895140665</c:v>
                </c:pt>
                <c:pt idx="23">
                  <c:v>105.2429667519182</c:v>
                </c:pt>
                <c:pt idx="24">
                  <c:v>105.1790281329923</c:v>
                </c:pt>
                <c:pt idx="25">
                  <c:v>105.4987212276215</c:v>
                </c:pt>
                <c:pt idx="26">
                  <c:v>105.4987212276215</c:v>
                </c:pt>
                <c:pt idx="27">
                  <c:v>105.8184143222506</c:v>
                </c:pt>
                <c:pt idx="28">
                  <c:v>105.8184143222506</c:v>
                </c:pt>
                <c:pt idx="29">
                  <c:v>106.4578005115089</c:v>
                </c:pt>
                <c:pt idx="30">
                  <c:v>106.7774936061381</c:v>
                </c:pt>
                <c:pt idx="31">
                  <c:v>107.0971867007673</c:v>
                </c:pt>
                <c:pt idx="32">
                  <c:v>107.4168797953964</c:v>
                </c:pt>
                <c:pt idx="33">
                  <c:v>107.7365728900256</c:v>
                </c:pt>
                <c:pt idx="34">
                  <c:v>108.3759590792839</c:v>
                </c:pt>
                <c:pt idx="35">
                  <c:v>108.695652173913</c:v>
                </c:pt>
                <c:pt idx="36">
                  <c:v>109.0153452685422</c:v>
                </c:pt>
                <c:pt idx="37">
                  <c:v>109.3350383631713</c:v>
                </c:pt>
                <c:pt idx="38">
                  <c:v>109.6547314578005</c:v>
                </c:pt>
                <c:pt idx="39">
                  <c:v>109.9744245524296</c:v>
                </c:pt>
                <c:pt idx="40">
                  <c:v>110.2941176470588</c:v>
                </c:pt>
                <c:pt idx="41">
                  <c:v>110.9335038363171</c:v>
                </c:pt>
                <c:pt idx="42">
                  <c:v>111.5728900255754</c:v>
                </c:pt>
                <c:pt idx="43">
                  <c:v>111.8925831202046</c:v>
                </c:pt>
                <c:pt idx="44">
                  <c:v>112.2122762148338</c:v>
                </c:pt>
                <c:pt idx="45">
                  <c:v>112.8516624040921</c:v>
                </c:pt>
                <c:pt idx="46">
                  <c:v>113.1713554987212</c:v>
                </c:pt>
                <c:pt idx="47">
                  <c:v>113.8107416879795</c:v>
                </c:pt>
                <c:pt idx="48">
                  <c:v>114.1304347826087</c:v>
                </c:pt>
                <c:pt idx="49">
                  <c:v>114.4501278772378</c:v>
                </c:pt>
                <c:pt idx="50">
                  <c:v>115.4092071611253</c:v>
                </c:pt>
                <c:pt idx="51">
                  <c:v>116.0485933503836</c:v>
                </c:pt>
                <c:pt idx="52">
                  <c:v>116.3682864450128</c:v>
                </c:pt>
                <c:pt idx="53">
                  <c:v>117.0076726342711</c:v>
                </c:pt>
                <c:pt idx="54">
                  <c:v>117.6470588235294</c:v>
                </c:pt>
                <c:pt idx="55">
                  <c:v>117.9667519181586</c:v>
                </c:pt>
                <c:pt idx="56">
                  <c:v>118.6061381074168</c:v>
                </c:pt>
                <c:pt idx="57">
                  <c:v>119.2455242966752</c:v>
                </c:pt>
                <c:pt idx="58">
                  <c:v>119.8849104859335</c:v>
                </c:pt>
                <c:pt idx="59">
                  <c:v>120.5242966751918</c:v>
                </c:pt>
                <c:pt idx="60">
                  <c:v>121.1636828644501</c:v>
                </c:pt>
                <c:pt idx="61">
                  <c:v>121.8030690537084</c:v>
                </c:pt>
                <c:pt idx="62">
                  <c:v>122.4424552429667</c:v>
                </c:pt>
                <c:pt idx="63">
                  <c:v>123.081841432225</c:v>
                </c:pt>
                <c:pt idx="64">
                  <c:v>123.4015345268542</c:v>
                </c:pt>
                <c:pt idx="65">
                  <c:v>124.0409207161125</c:v>
                </c:pt>
                <c:pt idx="66">
                  <c:v>124.3606138107417</c:v>
                </c:pt>
                <c:pt idx="67">
                  <c:v>124.6803069053708</c:v>
                </c:pt>
                <c:pt idx="68">
                  <c:v>125.3196930946292</c:v>
                </c:pt>
                <c:pt idx="69">
                  <c:v>125.9590792838875</c:v>
                </c:pt>
                <c:pt idx="70">
                  <c:v>126.5984654731458</c:v>
                </c:pt>
                <c:pt idx="71">
                  <c:v>127.2378516624041</c:v>
                </c:pt>
                <c:pt idx="72">
                  <c:v>127.5575447570332</c:v>
                </c:pt>
                <c:pt idx="73">
                  <c:v>127.5575447570332</c:v>
                </c:pt>
                <c:pt idx="74">
                  <c:v>127.8772378516624</c:v>
                </c:pt>
                <c:pt idx="75">
                  <c:v>128.1969309462916</c:v>
                </c:pt>
                <c:pt idx="76">
                  <c:v>128.83631713555</c:v>
                </c:pt>
                <c:pt idx="77">
                  <c:v>129.4757033248081</c:v>
                </c:pt>
                <c:pt idx="78">
                  <c:v>129.7953964194374</c:v>
                </c:pt>
                <c:pt idx="79">
                  <c:v>130.1150895140665</c:v>
                </c:pt>
                <c:pt idx="80">
                  <c:v>130.4347826086956</c:v>
                </c:pt>
                <c:pt idx="81">
                  <c:v>130.7544757033248</c:v>
                </c:pt>
                <c:pt idx="82">
                  <c:v>131.0741687979539</c:v>
                </c:pt>
                <c:pt idx="83">
                  <c:v>131.3938618925831</c:v>
                </c:pt>
                <c:pt idx="84">
                  <c:v>131.7135549872121</c:v>
                </c:pt>
                <c:pt idx="85">
                  <c:v>132.3529411764706</c:v>
                </c:pt>
                <c:pt idx="86">
                  <c:v>132.3529411764706</c:v>
                </c:pt>
                <c:pt idx="87">
                  <c:v>132.6726342710997</c:v>
                </c:pt>
                <c:pt idx="88">
                  <c:v>132.992327365729</c:v>
                </c:pt>
                <c:pt idx="89">
                  <c:v>133.312020460358</c:v>
                </c:pt>
                <c:pt idx="90">
                  <c:v>133.6317135549872</c:v>
                </c:pt>
                <c:pt idx="91">
                  <c:v>133.9514066496164</c:v>
                </c:pt>
                <c:pt idx="92">
                  <c:v>134.5907928388747</c:v>
                </c:pt>
                <c:pt idx="93">
                  <c:v>134.9104859335038</c:v>
                </c:pt>
                <c:pt idx="94">
                  <c:v>135.5498721227621</c:v>
                </c:pt>
                <c:pt idx="95">
                  <c:v>135.8695652173913</c:v>
                </c:pt>
                <c:pt idx="96">
                  <c:v>136.5089514066496</c:v>
                </c:pt>
                <c:pt idx="97">
                  <c:v>137.4680306905371</c:v>
                </c:pt>
                <c:pt idx="98">
                  <c:v>138.7468030690537</c:v>
                </c:pt>
                <c:pt idx="99">
                  <c:v>139.7058823529412</c:v>
                </c:pt>
                <c:pt idx="100">
                  <c:v>140.3452685421995</c:v>
                </c:pt>
                <c:pt idx="101">
                  <c:v>141.304347826087</c:v>
                </c:pt>
                <c:pt idx="102">
                  <c:v>141.304347826087</c:v>
                </c:pt>
                <c:pt idx="103">
                  <c:v>143.8618925831202</c:v>
                </c:pt>
                <c:pt idx="104">
                  <c:v>144.5012787723785</c:v>
                </c:pt>
                <c:pt idx="105">
                  <c:v>145.7800511508951</c:v>
                </c:pt>
                <c:pt idx="106">
                  <c:v>146.7391304347826</c:v>
                </c:pt>
                <c:pt idx="107">
                  <c:v>148.0179028132992</c:v>
                </c:pt>
                <c:pt idx="108">
                  <c:v>149.616368286445</c:v>
                </c:pt>
                <c:pt idx="109">
                  <c:v>151.2148337595907</c:v>
                </c:pt>
                <c:pt idx="110">
                  <c:v>152.8132992327365</c:v>
                </c:pt>
                <c:pt idx="111">
                  <c:v>153.7723785166241</c:v>
                </c:pt>
                <c:pt idx="112">
                  <c:v>155.3708439897698</c:v>
                </c:pt>
                <c:pt idx="113">
                  <c:v>156.6496163682864</c:v>
                </c:pt>
                <c:pt idx="114">
                  <c:v>157.608695652174</c:v>
                </c:pt>
                <c:pt idx="115">
                  <c:v>159.5268542199487</c:v>
                </c:pt>
                <c:pt idx="116">
                  <c:v>161.7647058823529</c:v>
                </c:pt>
                <c:pt idx="117">
                  <c:v>163.0434782608695</c:v>
                </c:pt>
                <c:pt idx="118">
                  <c:v>164.6419437340153</c:v>
                </c:pt>
                <c:pt idx="119">
                  <c:v>165.920716112532</c:v>
                </c:pt>
                <c:pt idx="120">
                  <c:v>167.1994884910486</c:v>
                </c:pt>
                <c:pt idx="121">
                  <c:v>168.158567774936</c:v>
                </c:pt>
                <c:pt idx="122">
                  <c:v>168.7979539641943</c:v>
                </c:pt>
                <c:pt idx="123">
                  <c:v>169.4373401534527</c:v>
                </c:pt>
                <c:pt idx="124">
                  <c:v>169.7570332480818</c:v>
                </c:pt>
                <c:pt idx="125">
                  <c:v>171.0358056265983</c:v>
                </c:pt>
                <c:pt idx="126">
                  <c:v>172.6342710997442</c:v>
                </c:pt>
                <c:pt idx="127">
                  <c:v>173.2736572890018</c:v>
                </c:pt>
                <c:pt idx="128">
                  <c:v>174.5524296675192</c:v>
                </c:pt>
                <c:pt idx="129">
                  <c:v>175.5115089514066</c:v>
                </c:pt>
                <c:pt idx="130">
                  <c:v>176.7902813299233</c:v>
                </c:pt>
                <c:pt idx="131">
                  <c:v>177.7493606138107</c:v>
                </c:pt>
                <c:pt idx="132">
                  <c:v>178.3887468030691</c:v>
                </c:pt>
                <c:pt idx="133">
                  <c:v>178.7084398976982</c:v>
                </c:pt>
                <c:pt idx="134">
                  <c:v>179.0281329923274</c:v>
                </c:pt>
                <c:pt idx="135">
                  <c:v>179.3478260869565</c:v>
                </c:pt>
                <c:pt idx="136">
                  <c:v>180.306905370844</c:v>
                </c:pt>
                <c:pt idx="137">
                  <c:v>181.2659846547314</c:v>
                </c:pt>
                <c:pt idx="138">
                  <c:v>182.2250639386189</c:v>
                </c:pt>
                <c:pt idx="139">
                  <c:v>183.1841432225064</c:v>
                </c:pt>
                <c:pt idx="140">
                  <c:v>184.1432225063938</c:v>
                </c:pt>
                <c:pt idx="141">
                  <c:v>185.1023017902813</c:v>
                </c:pt>
                <c:pt idx="142">
                  <c:v>185.7416879795396</c:v>
                </c:pt>
                <c:pt idx="143">
                  <c:v>186.7007672634271</c:v>
                </c:pt>
                <c:pt idx="144">
                  <c:v>187.6598465473146</c:v>
                </c:pt>
                <c:pt idx="145">
                  <c:v>189.5780051150895</c:v>
                </c:pt>
                <c:pt idx="146">
                  <c:v>190.537084398977</c:v>
                </c:pt>
                <c:pt idx="147">
                  <c:v>191.8158567774936</c:v>
                </c:pt>
                <c:pt idx="148">
                  <c:v>192.455242966752</c:v>
                </c:pt>
                <c:pt idx="149">
                  <c:v>193.4143222506394</c:v>
                </c:pt>
                <c:pt idx="150">
                  <c:v>194.3734015345268</c:v>
                </c:pt>
                <c:pt idx="151">
                  <c:v>195.3324808184143</c:v>
                </c:pt>
                <c:pt idx="152">
                  <c:v>195.9718670076726</c:v>
                </c:pt>
                <c:pt idx="153">
                  <c:v>196.9309462915601</c:v>
                </c:pt>
                <c:pt idx="154">
                  <c:v>198.2097186700767</c:v>
                </c:pt>
                <c:pt idx="155">
                  <c:v>199.1687979539642</c:v>
                </c:pt>
                <c:pt idx="156">
                  <c:v>200.4475703324808</c:v>
                </c:pt>
                <c:pt idx="157">
                  <c:v>201.4066496163682</c:v>
                </c:pt>
                <c:pt idx="158">
                  <c:v>202.685421994885</c:v>
                </c:pt>
                <c:pt idx="159">
                  <c:v>204.2838874680307</c:v>
                </c:pt>
                <c:pt idx="160">
                  <c:v>206.2020460358056</c:v>
                </c:pt>
                <c:pt idx="161">
                  <c:v>207.8005115089514</c:v>
                </c:pt>
                <c:pt idx="162">
                  <c:v>209.3989769820972</c:v>
                </c:pt>
                <c:pt idx="163">
                  <c:v>210.6777493606138</c:v>
                </c:pt>
                <c:pt idx="164">
                  <c:v>212.5959079283887</c:v>
                </c:pt>
                <c:pt idx="165">
                  <c:v>214.5140664961636</c:v>
                </c:pt>
                <c:pt idx="166">
                  <c:v>215.7928388746803</c:v>
                </c:pt>
                <c:pt idx="167">
                  <c:v>217.0716112531969</c:v>
                </c:pt>
                <c:pt idx="168">
                  <c:v>218.9897698209718</c:v>
                </c:pt>
                <c:pt idx="169">
                  <c:v>221.227621483376</c:v>
                </c:pt>
                <c:pt idx="170">
                  <c:v>223.46547314578</c:v>
                </c:pt>
                <c:pt idx="171">
                  <c:v>225.7033248081841</c:v>
                </c:pt>
                <c:pt idx="172">
                  <c:v>228.2608695652174</c:v>
                </c:pt>
                <c:pt idx="173">
                  <c:v>230.8184143222506</c:v>
                </c:pt>
                <c:pt idx="174">
                  <c:v>233.375959079284</c:v>
                </c:pt>
                <c:pt idx="175">
                  <c:v>235.6138107416879</c:v>
                </c:pt>
                <c:pt idx="176">
                  <c:v>237.8516624040921</c:v>
                </c:pt>
                <c:pt idx="177">
                  <c:v>240.4092071611253</c:v>
                </c:pt>
                <c:pt idx="178">
                  <c:v>242.9667519181585</c:v>
                </c:pt>
                <c:pt idx="179">
                  <c:v>245.843989769821</c:v>
                </c:pt>
                <c:pt idx="180">
                  <c:v>249.3606138107417</c:v>
                </c:pt>
                <c:pt idx="181">
                  <c:v>252.5575447570332</c:v>
                </c:pt>
                <c:pt idx="182">
                  <c:v>256.074168797954</c:v>
                </c:pt>
                <c:pt idx="183">
                  <c:v>258.6317135549866</c:v>
                </c:pt>
                <c:pt idx="184">
                  <c:v>261.1892583120205</c:v>
                </c:pt>
                <c:pt idx="185">
                  <c:v>263.7468030690537</c:v>
                </c:pt>
                <c:pt idx="186">
                  <c:v>264.0664961636828</c:v>
                </c:pt>
                <c:pt idx="187">
                  <c:v>265.9846547314578</c:v>
                </c:pt>
                <c:pt idx="188">
                  <c:v>268.222506393862</c:v>
                </c:pt>
                <c:pt idx="189">
                  <c:v>270.7800511508951</c:v>
                </c:pt>
                <c:pt idx="190">
                  <c:v>273.6572890025575</c:v>
                </c:pt>
                <c:pt idx="191">
                  <c:v>276.2148337595906</c:v>
                </c:pt>
                <c:pt idx="192">
                  <c:v>278.7723785166239</c:v>
                </c:pt>
                <c:pt idx="193">
                  <c:v>281.3299232736573</c:v>
                </c:pt>
                <c:pt idx="194">
                  <c:v>283.2480818414322</c:v>
                </c:pt>
                <c:pt idx="195">
                  <c:v>284.8465473145779</c:v>
                </c:pt>
                <c:pt idx="196">
                  <c:v>286.764705882353</c:v>
                </c:pt>
                <c:pt idx="197">
                  <c:v>289.3222506393863</c:v>
                </c:pt>
                <c:pt idx="198">
                  <c:v>292.5191815856776</c:v>
                </c:pt>
                <c:pt idx="199">
                  <c:v>294.7570332480811</c:v>
                </c:pt>
                <c:pt idx="200">
                  <c:v>297.6342710997442</c:v>
                </c:pt>
                <c:pt idx="201">
                  <c:v>298.5933503836317</c:v>
                </c:pt>
                <c:pt idx="202">
                  <c:v>299.8721227621483</c:v>
                </c:pt>
                <c:pt idx="203">
                  <c:v>300.8312020460356</c:v>
                </c:pt>
                <c:pt idx="204">
                  <c:v>301.7902813299234</c:v>
                </c:pt>
                <c:pt idx="205">
                  <c:v>302.7493606138107</c:v>
                </c:pt>
                <c:pt idx="206">
                  <c:v>302.7493606138107</c:v>
                </c:pt>
                <c:pt idx="207">
                  <c:v>303.7084398976974</c:v>
                </c:pt>
                <c:pt idx="208">
                  <c:v>306.5856777493607</c:v>
                </c:pt>
                <c:pt idx="209">
                  <c:v>310.1023017902813</c:v>
                </c:pt>
                <c:pt idx="210">
                  <c:v>311.7007672634271</c:v>
                </c:pt>
                <c:pt idx="211">
                  <c:v>312.3401534526845</c:v>
                </c:pt>
                <c:pt idx="212">
                  <c:v>312.3401534526845</c:v>
                </c:pt>
                <c:pt idx="213">
                  <c:v>313.618925831202</c:v>
                </c:pt>
                <c:pt idx="214">
                  <c:v>313.2992327365722</c:v>
                </c:pt>
                <c:pt idx="215">
                  <c:v>312.3401534526845</c:v>
                </c:pt>
                <c:pt idx="216">
                  <c:v>312.9795396419436</c:v>
                </c:pt>
                <c:pt idx="217">
                  <c:v>313.2992327365722</c:v>
                </c:pt>
                <c:pt idx="218">
                  <c:v>313.618925831202</c:v>
                </c:pt>
                <c:pt idx="219">
                  <c:v>315.8567774936061</c:v>
                </c:pt>
                <c:pt idx="220">
                  <c:v>317.1355498721226</c:v>
                </c:pt>
                <c:pt idx="221">
                  <c:v>317.774936061381</c:v>
                </c:pt>
                <c:pt idx="222">
                  <c:v>319.0537084398977</c:v>
                </c:pt>
                <c:pt idx="223">
                  <c:v>320.0127877237851</c:v>
                </c:pt>
                <c:pt idx="224">
                  <c:v>320.9718670076719</c:v>
                </c:pt>
                <c:pt idx="225">
                  <c:v>322.2506393861892</c:v>
                </c:pt>
                <c:pt idx="226">
                  <c:v>323.2097186700767</c:v>
                </c:pt>
                <c:pt idx="227">
                  <c:v>324.1687979539642</c:v>
                </c:pt>
                <c:pt idx="228">
                  <c:v>326.4066496163682</c:v>
                </c:pt>
                <c:pt idx="229">
                  <c:v>328.0051150895139</c:v>
                </c:pt>
                <c:pt idx="230">
                  <c:v>328.9641943734016</c:v>
                </c:pt>
                <c:pt idx="231">
                  <c:v>330.2429667519181</c:v>
                </c:pt>
                <c:pt idx="232">
                  <c:v>330.8823529411757</c:v>
                </c:pt>
                <c:pt idx="233">
                  <c:v>331.5217391304346</c:v>
                </c:pt>
                <c:pt idx="234">
                  <c:v>332.8005115089514</c:v>
                </c:pt>
                <c:pt idx="235">
                  <c:v>333.759590792839</c:v>
                </c:pt>
                <c:pt idx="236">
                  <c:v>334.7186700767263</c:v>
                </c:pt>
                <c:pt idx="237">
                  <c:v>335.9974424552422</c:v>
                </c:pt>
                <c:pt idx="238">
                  <c:v>336.6368286445013</c:v>
                </c:pt>
                <c:pt idx="239">
                  <c:v>337.2762148337596</c:v>
                </c:pt>
                <c:pt idx="240">
                  <c:v>337.915601023018</c:v>
                </c:pt>
                <c:pt idx="241">
                  <c:v>339.8337595907926</c:v>
                </c:pt>
                <c:pt idx="242">
                  <c:v>341.4322250639386</c:v>
                </c:pt>
                <c:pt idx="243">
                  <c:v>342.0716112531969</c:v>
                </c:pt>
                <c:pt idx="244">
                  <c:v>342.7109974424552</c:v>
                </c:pt>
                <c:pt idx="245">
                  <c:v>343.6700767263427</c:v>
                </c:pt>
                <c:pt idx="246">
                  <c:v>344.309462915601</c:v>
                </c:pt>
                <c:pt idx="247">
                  <c:v>344.9488491048594</c:v>
                </c:pt>
                <c:pt idx="248">
                  <c:v>345.5882352941176</c:v>
                </c:pt>
                <c:pt idx="249">
                  <c:v>346.8670076726343</c:v>
                </c:pt>
                <c:pt idx="250">
                  <c:v>348.46547314578</c:v>
                </c:pt>
                <c:pt idx="251">
                  <c:v>350.0639386189258</c:v>
                </c:pt>
                <c:pt idx="252">
                  <c:v>351.3427109974425</c:v>
                </c:pt>
                <c:pt idx="253">
                  <c:v>350.7033248081833</c:v>
                </c:pt>
                <c:pt idx="254">
                  <c:v>348.7851662404086</c:v>
                </c:pt>
                <c:pt idx="255">
                  <c:v>347.5063938618919</c:v>
                </c:pt>
                <c:pt idx="256">
                  <c:v>348.46547314578</c:v>
                </c:pt>
                <c:pt idx="257">
                  <c:v>349.7442455242967</c:v>
                </c:pt>
                <c:pt idx="258">
                  <c:v>350.0639386189258</c:v>
                </c:pt>
                <c:pt idx="259">
                  <c:v>350.383631713555</c:v>
                </c:pt>
                <c:pt idx="260">
                  <c:v>351.6624040920716</c:v>
                </c:pt>
                <c:pt idx="261">
                  <c:v>352.3017902813299</c:v>
                </c:pt>
                <c:pt idx="262">
                  <c:v>352.9411764705874</c:v>
                </c:pt>
                <c:pt idx="263">
                  <c:v>354.2199488491048</c:v>
                </c:pt>
                <c:pt idx="264">
                  <c:v>356.138107416879</c:v>
                </c:pt>
                <c:pt idx="265">
                  <c:v>357.4168797953963</c:v>
                </c:pt>
                <c:pt idx="266">
                  <c:v>358.695652173913</c:v>
                </c:pt>
                <c:pt idx="267">
                  <c:v>360.2941176470586</c:v>
                </c:pt>
                <c:pt idx="268">
                  <c:v>361.2531969309463</c:v>
                </c:pt>
                <c:pt idx="269">
                  <c:v>362.8516624040921</c:v>
                </c:pt>
                <c:pt idx="270">
                  <c:v>363.8107416879795</c:v>
                </c:pt>
                <c:pt idx="271">
                  <c:v>365.4092071611253</c:v>
                </c:pt>
                <c:pt idx="272">
                  <c:v>366.687979539642</c:v>
                </c:pt>
                <c:pt idx="273">
                  <c:v>367.6470588235294</c:v>
                </c:pt>
                <c:pt idx="274">
                  <c:v>368.925831202046</c:v>
                </c:pt>
                <c:pt idx="275">
                  <c:v>369.5652173913043</c:v>
                </c:pt>
                <c:pt idx="276">
                  <c:v>370.843989769821</c:v>
                </c:pt>
                <c:pt idx="277">
                  <c:v>371.4833759590783</c:v>
                </c:pt>
                <c:pt idx="278">
                  <c:v>372.4424552429667</c:v>
                </c:pt>
                <c:pt idx="279">
                  <c:v>374.6803069053706</c:v>
                </c:pt>
                <c:pt idx="280">
                  <c:v>375.6393861892584</c:v>
                </c:pt>
                <c:pt idx="281">
                  <c:v>377.237851662404</c:v>
                </c:pt>
                <c:pt idx="282">
                  <c:v>378.8363171355496</c:v>
                </c:pt>
                <c:pt idx="283">
                  <c:v>380.4347826086956</c:v>
                </c:pt>
                <c:pt idx="284">
                  <c:v>382.0332480818414</c:v>
                </c:pt>
                <c:pt idx="285">
                  <c:v>383.3120204603581</c:v>
                </c:pt>
                <c:pt idx="286">
                  <c:v>384.5907928388746</c:v>
                </c:pt>
                <c:pt idx="287">
                  <c:v>385.8695652173913</c:v>
                </c:pt>
                <c:pt idx="288">
                  <c:v>387.468030690537</c:v>
                </c:pt>
                <c:pt idx="289">
                  <c:v>388.7468030690537</c:v>
                </c:pt>
                <c:pt idx="290">
                  <c:v>390.664961636829</c:v>
                </c:pt>
                <c:pt idx="291">
                  <c:v>393.542199488491</c:v>
                </c:pt>
                <c:pt idx="292">
                  <c:v>395.4603580562652</c:v>
                </c:pt>
                <c:pt idx="293">
                  <c:v>396.7391304347825</c:v>
                </c:pt>
                <c:pt idx="294">
                  <c:v>398.0179028132992</c:v>
                </c:pt>
                <c:pt idx="295">
                  <c:v>398.0179028132992</c:v>
                </c:pt>
                <c:pt idx="296">
                  <c:v>398.9769820971866</c:v>
                </c:pt>
                <c:pt idx="297">
                  <c:v>400.8951406649616</c:v>
                </c:pt>
                <c:pt idx="298">
                  <c:v>402.4936061381072</c:v>
                </c:pt>
                <c:pt idx="299">
                  <c:v>403.7723785166239</c:v>
                </c:pt>
                <c:pt idx="300">
                  <c:v>407.6086956521738</c:v>
                </c:pt>
                <c:pt idx="301">
                  <c:v>409.2071611253197</c:v>
                </c:pt>
                <c:pt idx="302">
                  <c:v>411.1253196930945</c:v>
                </c:pt>
                <c:pt idx="303">
                  <c:v>412.0843989769816</c:v>
                </c:pt>
                <c:pt idx="304">
                  <c:v>412.7237851662402</c:v>
                </c:pt>
                <c:pt idx="305">
                  <c:v>415.2813299232729</c:v>
                </c:pt>
                <c:pt idx="306">
                  <c:v>417.1994884910486</c:v>
                </c:pt>
                <c:pt idx="307">
                  <c:v>420.7161125319689</c:v>
                </c:pt>
                <c:pt idx="308">
                  <c:v>423.5933503836317</c:v>
                </c:pt>
                <c:pt idx="309">
                  <c:v>426.4705882352939</c:v>
                </c:pt>
                <c:pt idx="310">
                  <c:v>427.4296675191815</c:v>
                </c:pt>
                <c:pt idx="311">
                  <c:v>429.0281329923266</c:v>
                </c:pt>
                <c:pt idx="312">
                  <c:v>430.6265984654723</c:v>
                </c:pt>
                <c:pt idx="313">
                  <c:v>430.9462915601022</c:v>
                </c:pt>
                <c:pt idx="314">
                  <c:v>430.9462915601022</c:v>
                </c:pt>
                <c:pt idx="315">
                  <c:v>431.9053708439889</c:v>
                </c:pt>
                <c:pt idx="316">
                  <c:v>433.5038363171355</c:v>
                </c:pt>
                <c:pt idx="317">
                  <c:v>434.7826086956522</c:v>
                </c:pt>
                <c:pt idx="318">
                  <c:v>435.4219948849104</c:v>
                </c:pt>
                <c:pt idx="319">
                  <c:v>436.7007672634271</c:v>
                </c:pt>
                <c:pt idx="320">
                  <c:v>437.9795396419436</c:v>
                </c:pt>
                <c:pt idx="321">
                  <c:v>438.618925831202</c:v>
                </c:pt>
                <c:pt idx="322">
                  <c:v>440.537084398977</c:v>
                </c:pt>
                <c:pt idx="323">
                  <c:v>441.8158567774935</c:v>
                </c:pt>
                <c:pt idx="324">
                  <c:v>442.1355498721226</c:v>
                </c:pt>
                <c:pt idx="325">
                  <c:v>443.0946291560102</c:v>
                </c:pt>
                <c:pt idx="326">
                  <c:v>444.693094629156</c:v>
                </c:pt>
                <c:pt idx="327">
                  <c:v>445.6521739130435</c:v>
                </c:pt>
                <c:pt idx="328">
                  <c:v>446.611253196931</c:v>
                </c:pt>
                <c:pt idx="329">
                  <c:v>447.8900255754475</c:v>
                </c:pt>
                <c:pt idx="330">
                  <c:v>449.1687979539641</c:v>
                </c:pt>
                <c:pt idx="331">
                  <c:v>450.1278772378517</c:v>
                </c:pt>
                <c:pt idx="332">
                  <c:v>451.086956521739</c:v>
                </c:pt>
                <c:pt idx="333">
                  <c:v>453.0051150895139</c:v>
                </c:pt>
                <c:pt idx="334">
                  <c:v>454.2838874680306</c:v>
                </c:pt>
                <c:pt idx="335">
                  <c:v>454.9232736572882</c:v>
                </c:pt>
                <c:pt idx="336">
                  <c:v>456.5217391304346</c:v>
                </c:pt>
                <c:pt idx="337">
                  <c:v>457.4808184143222</c:v>
                </c:pt>
                <c:pt idx="338">
                  <c:v>458.1202046035806</c:v>
                </c:pt>
                <c:pt idx="339">
                  <c:v>459.7186700767263</c:v>
                </c:pt>
                <c:pt idx="340">
                  <c:v>460.9974424552422</c:v>
                </c:pt>
                <c:pt idx="341">
                  <c:v>461.3171355498719</c:v>
                </c:pt>
                <c:pt idx="342">
                  <c:v>461.9565217391303</c:v>
                </c:pt>
                <c:pt idx="343">
                  <c:v>462.915601023018</c:v>
                </c:pt>
                <c:pt idx="344">
                  <c:v>463.5549872122762</c:v>
                </c:pt>
                <c:pt idx="345">
                  <c:v>465.473145780051</c:v>
                </c:pt>
                <c:pt idx="346">
                  <c:v>466.7519181585672</c:v>
                </c:pt>
                <c:pt idx="347">
                  <c:v>467.7109974424552</c:v>
                </c:pt>
                <c:pt idx="348">
                  <c:v>467.7109974424552</c:v>
                </c:pt>
                <c:pt idx="349">
                  <c:v>468.9897698209718</c:v>
                </c:pt>
                <c:pt idx="350">
                  <c:v>470.2685421994884</c:v>
                </c:pt>
                <c:pt idx="351">
                  <c:v>470.5882352941175</c:v>
                </c:pt>
                <c:pt idx="352">
                  <c:v>471.5473145780043</c:v>
                </c:pt>
                <c:pt idx="353">
                  <c:v>472.8260869565216</c:v>
                </c:pt>
                <c:pt idx="354">
                  <c:v>474.4245524296674</c:v>
                </c:pt>
                <c:pt idx="355">
                  <c:v>476.3427109974424</c:v>
                </c:pt>
                <c:pt idx="356">
                  <c:v>477.3017902813299</c:v>
                </c:pt>
                <c:pt idx="357">
                  <c:v>477.6214833759591</c:v>
                </c:pt>
                <c:pt idx="358">
                  <c:v>478.9002557544756</c:v>
                </c:pt>
                <c:pt idx="359">
                  <c:v>479.8593350383631</c:v>
                </c:pt>
                <c:pt idx="360">
                  <c:v>481.1381074168789</c:v>
                </c:pt>
                <c:pt idx="361">
                  <c:v>482.4168797953963</c:v>
                </c:pt>
                <c:pt idx="362">
                  <c:v>483.3759590792836</c:v>
                </c:pt>
                <c:pt idx="363">
                  <c:v>485.2941176470586</c:v>
                </c:pt>
                <c:pt idx="364">
                  <c:v>486.2531969309462</c:v>
                </c:pt>
                <c:pt idx="365">
                  <c:v>487.2122762148338</c:v>
                </c:pt>
                <c:pt idx="366">
                  <c:v>487.851662404092</c:v>
                </c:pt>
                <c:pt idx="367">
                  <c:v>488.8107416879795</c:v>
                </c:pt>
                <c:pt idx="368">
                  <c:v>489.4501278772372</c:v>
                </c:pt>
                <c:pt idx="369">
                  <c:v>490.7289002557544</c:v>
                </c:pt>
                <c:pt idx="370">
                  <c:v>491.3682864450126</c:v>
                </c:pt>
                <c:pt idx="371">
                  <c:v>492.0076726342711</c:v>
                </c:pt>
                <c:pt idx="372">
                  <c:v>494.5652173913043</c:v>
                </c:pt>
                <c:pt idx="373">
                  <c:v>495.5242966751917</c:v>
                </c:pt>
                <c:pt idx="374">
                  <c:v>497.1227621483376</c:v>
                </c:pt>
                <c:pt idx="375">
                  <c:v>499.0409207161125</c:v>
                </c:pt>
                <c:pt idx="376">
                  <c:v>500.0</c:v>
                </c:pt>
                <c:pt idx="377">
                  <c:v>500.9590792838873</c:v>
                </c:pt>
                <c:pt idx="378">
                  <c:v>501.9181585677737</c:v>
                </c:pt>
                <c:pt idx="379">
                  <c:v>502.5575447570332</c:v>
                </c:pt>
                <c:pt idx="380">
                  <c:v>504.1560102301789</c:v>
                </c:pt>
                <c:pt idx="381">
                  <c:v>505.7544757033247</c:v>
                </c:pt>
                <c:pt idx="382">
                  <c:v>507.3529411764705</c:v>
                </c:pt>
                <c:pt idx="383">
                  <c:v>508.6317135549866</c:v>
                </c:pt>
                <c:pt idx="384">
                  <c:v>509.5907928388746</c:v>
                </c:pt>
                <c:pt idx="385">
                  <c:v>510.5498721227623</c:v>
                </c:pt>
                <c:pt idx="386">
                  <c:v>510.8695652173913</c:v>
                </c:pt>
                <c:pt idx="387">
                  <c:v>511.1892583120205</c:v>
                </c:pt>
                <c:pt idx="388">
                  <c:v>511.1892583120205</c:v>
                </c:pt>
                <c:pt idx="389">
                  <c:v>512.1483375959078</c:v>
                </c:pt>
                <c:pt idx="390">
                  <c:v>512.7877237851662</c:v>
                </c:pt>
                <c:pt idx="391">
                  <c:v>514.0664961636828</c:v>
                </c:pt>
                <c:pt idx="392">
                  <c:v>515.3452685421994</c:v>
                </c:pt>
                <c:pt idx="393">
                  <c:v>516.304347826087</c:v>
                </c:pt>
                <c:pt idx="394">
                  <c:v>516.9437340153452</c:v>
                </c:pt>
                <c:pt idx="395">
                  <c:v>517.2634271099744</c:v>
                </c:pt>
                <c:pt idx="396">
                  <c:v>517.9028132992327</c:v>
                </c:pt>
                <c:pt idx="397">
                  <c:v>517.9028132992327</c:v>
                </c:pt>
                <c:pt idx="398">
                  <c:v>517.9028132992327</c:v>
                </c:pt>
                <c:pt idx="399">
                  <c:v>518.5421994884894</c:v>
                </c:pt>
                <c:pt idx="400">
                  <c:v>519.8209718670076</c:v>
                </c:pt>
                <c:pt idx="401">
                  <c:v>520.460358056266</c:v>
                </c:pt>
                <c:pt idx="402">
                  <c:v>521.7391304347825</c:v>
                </c:pt>
                <c:pt idx="403">
                  <c:v>522.378516624041</c:v>
                </c:pt>
                <c:pt idx="404">
                  <c:v>522.69820971867</c:v>
                </c:pt>
                <c:pt idx="405">
                  <c:v>523.976982097187</c:v>
                </c:pt>
                <c:pt idx="406">
                  <c:v>524.616368286445</c:v>
                </c:pt>
                <c:pt idx="407">
                  <c:v>525.575447570333</c:v>
                </c:pt>
                <c:pt idx="408">
                  <c:v>526.5345268542185</c:v>
                </c:pt>
                <c:pt idx="409">
                  <c:v>526.5345268542185</c:v>
                </c:pt>
                <c:pt idx="410">
                  <c:v>526.8542199488484</c:v>
                </c:pt>
                <c:pt idx="411">
                  <c:v>530.3708439897698</c:v>
                </c:pt>
                <c:pt idx="412">
                  <c:v>530.6905370843989</c:v>
                </c:pt>
                <c:pt idx="413">
                  <c:v>530.6905370843989</c:v>
                </c:pt>
                <c:pt idx="414">
                  <c:v>532.9283887468031</c:v>
                </c:pt>
                <c:pt idx="415">
                  <c:v>534.2071611253185</c:v>
                </c:pt>
                <c:pt idx="416">
                  <c:v>536.4450127877225</c:v>
                </c:pt>
                <c:pt idx="417">
                  <c:v>537.4040920716115</c:v>
                </c:pt>
                <c:pt idx="418">
                  <c:v>538.3631713554984</c:v>
                </c:pt>
                <c:pt idx="419">
                  <c:v>539.6419437340153</c:v>
                </c:pt>
                <c:pt idx="420">
                  <c:v>541.240409207162</c:v>
                </c:pt>
                <c:pt idx="421">
                  <c:v>543.4782608695651</c:v>
                </c:pt>
                <c:pt idx="422">
                  <c:v>546.6751918158567</c:v>
                </c:pt>
                <c:pt idx="423">
                  <c:v>546.3554987212274</c:v>
                </c:pt>
                <c:pt idx="424">
                  <c:v>547.314578005115</c:v>
                </c:pt>
                <c:pt idx="425">
                  <c:v>550.5115089514064</c:v>
                </c:pt>
                <c:pt idx="426">
                  <c:v>552.1099744245525</c:v>
                </c:pt>
                <c:pt idx="427">
                  <c:v>552.1099744245525</c:v>
                </c:pt>
                <c:pt idx="428">
                  <c:v>554.9872122762148</c:v>
                </c:pt>
                <c:pt idx="429">
                  <c:v>555.9462915601023</c:v>
                </c:pt>
                <c:pt idx="430">
                  <c:v>556.9053708439897</c:v>
                </c:pt>
                <c:pt idx="431">
                  <c:v>558.1841432225065</c:v>
                </c:pt>
                <c:pt idx="432">
                  <c:v>561.381074168798</c:v>
                </c:pt>
                <c:pt idx="433">
                  <c:v>562.659846547315</c:v>
                </c:pt>
                <c:pt idx="434">
                  <c:v>562.9795396419437</c:v>
                </c:pt>
                <c:pt idx="435">
                  <c:v>563.9386189258312</c:v>
                </c:pt>
                <c:pt idx="436">
                  <c:v>566.8158567774934</c:v>
                </c:pt>
                <c:pt idx="437">
                  <c:v>568.0946291560101</c:v>
                </c:pt>
                <c:pt idx="438">
                  <c:v>567.1355498721227</c:v>
                </c:pt>
                <c:pt idx="439">
                  <c:v>567.1355498721227</c:v>
                </c:pt>
                <c:pt idx="440">
                  <c:v>569.373401534527</c:v>
                </c:pt>
                <c:pt idx="441">
                  <c:v>567.774936061381</c:v>
                </c:pt>
                <c:pt idx="442">
                  <c:v>567.4552429667518</c:v>
                </c:pt>
                <c:pt idx="443">
                  <c:v>567.1355498721227</c:v>
                </c:pt>
                <c:pt idx="444">
                  <c:v>568.0946291560101</c:v>
                </c:pt>
                <c:pt idx="445">
                  <c:v>569.053708439898</c:v>
                </c:pt>
                <c:pt idx="446">
                  <c:v>570.6521739130434</c:v>
                </c:pt>
                <c:pt idx="447">
                  <c:v>573.209718670077</c:v>
                </c:pt>
                <c:pt idx="448">
                  <c:v>573.8491048593344</c:v>
                </c:pt>
                <c:pt idx="449">
                  <c:v>574.1687979539641</c:v>
                </c:pt>
                <c:pt idx="450">
                  <c:v>575.4475703324804</c:v>
                </c:pt>
                <c:pt idx="451">
                  <c:v>577.0460358056264</c:v>
                </c:pt>
                <c:pt idx="452">
                  <c:v>578.0051150895131</c:v>
                </c:pt>
                <c:pt idx="453">
                  <c:v>579.283887468031</c:v>
                </c:pt>
                <c:pt idx="454">
                  <c:v>580.2429667519174</c:v>
                </c:pt>
                <c:pt idx="455">
                  <c:v>581.2020460358057</c:v>
                </c:pt>
                <c:pt idx="456">
                  <c:v>583.7595907928384</c:v>
                </c:pt>
                <c:pt idx="457">
                  <c:v>586.9565217391304</c:v>
                </c:pt>
                <c:pt idx="458">
                  <c:v>587.9156010230179</c:v>
                </c:pt>
                <c:pt idx="459">
                  <c:v>585.677749360614</c:v>
                </c:pt>
                <c:pt idx="460">
                  <c:v>584.718670076727</c:v>
                </c:pt>
                <c:pt idx="461">
                  <c:v>585.3580562659844</c:v>
                </c:pt>
                <c:pt idx="462">
                  <c:v>587.2762148337594</c:v>
                </c:pt>
                <c:pt idx="463">
                  <c:v>589.8337595907927</c:v>
                </c:pt>
                <c:pt idx="464">
                  <c:v>591.7519181585677</c:v>
                </c:pt>
                <c:pt idx="465">
                  <c:v>591.1125319693095</c:v>
                </c:pt>
                <c:pt idx="466">
                  <c:v>591.4322250639368</c:v>
                </c:pt>
                <c:pt idx="467">
                  <c:v>593.0306905370845</c:v>
                </c:pt>
                <c:pt idx="468">
                  <c:v>595.5882352941177</c:v>
                </c:pt>
                <c:pt idx="469">
                  <c:v>596.8670076726332</c:v>
                </c:pt>
                <c:pt idx="470">
                  <c:v>598.145780051151</c:v>
                </c:pt>
                <c:pt idx="471">
                  <c:v>599.1048593350383</c:v>
                </c:pt>
                <c:pt idx="472">
                  <c:v>601.6624040920714</c:v>
                </c:pt>
                <c:pt idx="473">
                  <c:v>603.9002557544748</c:v>
                </c:pt>
                <c:pt idx="474">
                  <c:v>604.5396419437334</c:v>
                </c:pt>
                <c:pt idx="475">
                  <c:v>604.859335038363</c:v>
                </c:pt>
                <c:pt idx="476">
                  <c:v>606.7774936061385</c:v>
                </c:pt>
                <c:pt idx="477">
                  <c:v>609.9744245524297</c:v>
                </c:pt>
                <c:pt idx="478">
                  <c:v>612.8516624040902</c:v>
                </c:pt>
                <c:pt idx="479">
                  <c:v>612.8516624040902</c:v>
                </c:pt>
                <c:pt idx="480">
                  <c:v>612.5319693094624</c:v>
                </c:pt>
                <c:pt idx="481">
                  <c:v>615.0895140664965</c:v>
                </c:pt>
                <c:pt idx="482">
                  <c:v>617.3273657288994</c:v>
                </c:pt>
                <c:pt idx="483">
                  <c:v>619.2455242966751</c:v>
                </c:pt>
                <c:pt idx="484">
                  <c:v>618.925831202046</c:v>
                </c:pt>
                <c:pt idx="485">
                  <c:v>619.2455242966751</c:v>
                </c:pt>
                <c:pt idx="486">
                  <c:v>623.081841432225</c:v>
                </c:pt>
                <c:pt idx="487">
                  <c:v>626.918158567775</c:v>
                </c:pt>
                <c:pt idx="488">
                  <c:v>635.5498721227622</c:v>
                </c:pt>
                <c:pt idx="489">
                  <c:v>636.5089514066495</c:v>
                </c:pt>
                <c:pt idx="490">
                  <c:v>633.3120204603579</c:v>
                </c:pt>
                <c:pt idx="491">
                  <c:v>633.3120204603579</c:v>
                </c:pt>
                <c:pt idx="492">
                  <c:v>637.148337595908</c:v>
                </c:pt>
                <c:pt idx="493">
                  <c:v>637.468030690537</c:v>
                </c:pt>
                <c:pt idx="494">
                  <c:v>638.4271099744233</c:v>
                </c:pt>
                <c:pt idx="495">
                  <c:v>641.624040920716</c:v>
                </c:pt>
                <c:pt idx="496">
                  <c:v>643.5421994884898</c:v>
                </c:pt>
                <c:pt idx="497">
                  <c:v>645.1406649616368</c:v>
                </c:pt>
                <c:pt idx="498">
                  <c:v>648.6572890025574</c:v>
                </c:pt>
                <c:pt idx="499">
                  <c:v>651.5345268542187</c:v>
                </c:pt>
                <c:pt idx="500">
                  <c:v>648.3375959079275</c:v>
                </c:pt>
                <c:pt idx="501">
                  <c:v>645.460358056266</c:v>
                </c:pt>
                <c:pt idx="502">
                  <c:v>645.7800511508955</c:v>
                </c:pt>
                <c:pt idx="503">
                  <c:v>649.2966751918158</c:v>
                </c:pt>
                <c:pt idx="504">
                  <c:v>650.3740409207161</c:v>
                </c:pt>
                <c:pt idx="505">
                  <c:v>652.8964194373401</c:v>
                </c:pt>
                <c:pt idx="506">
                  <c:v>656.2915601023018</c:v>
                </c:pt>
                <c:pt idx="507">
                  <c:v>658.2608695652174</c:v>
                </c:pt>
                <c:pt idx="508">
                  <c:v>660.9814578005114</c:v>
                </c:pt>
                <c:pt idx="509">
                  <c:v>662.5127877237851</c:v>
                </c:pt>
                <c:pt idx="510">
                  <c:v>663.6924552429667</c:v>
                </c:pt>
                <c:pt idx="511">
                  <c:v>663.8970588235281</c:v>
                </c:pt>
                <c:pt idx="512">
                  <c:v>666.710358056266</c:v>
                </c:pt>
                <c:pt idx="513">
                  <c:v>668.7659846547314</c:v>
                </c:pt>
                <c:pt idx="514">
                  <c:v>674.0217391304344</c:v>
                </c:pt>
                <c:pt idx="515">
                  <c:v>675.975063938619</c:v>
                </c:pt>
                <c:pt idx="516">
                  <c:v>678.3056265984644</c:v>
                </c:pt>
                <c:pt idx="517">
                  <c:v>679.9456521739119</c:v>
                </c:pt>
                <c:pt idx="518">
                  <c:v>682.378516624041</c:v>
                </c:pt>
                <c:pt idx="519">
                  <c:v>683.9578005115084</c:v>
                </c:pt>
                <c:pt idx="520">
                  <c:v>688.005115089513</c:v>
                </c:pt>
                <c:pt idx="521">
                  <c:v>695.2141943734016</c:v>
                </c:pt>
                <c:pt idx="522">
                  <c:v>700.1790281329922</c:v>
                </c:pt>
                <c:pt idx="523">
                  <c:v>699.1368286445012</c:v>
                </c:pt>
                <c:pt idx="524">
                  <c:v>699.7346547314578</c:v>
                </c:pt>
                <c:pt idx="525">
                  <c:v>693.718030690537</c:v>
                </c:pt>
                <c:pt idx="526">
                  <c:v>681.4354219948839</c:v>
                </c:pt>
                <c:pt idx="527">
                  <c:v>675.8248081841429</c:v>
                </c:pt>
                <c:pt idx="528">
                  <c:v>677.5351662404082</c:v>
                </c:pt>
                <c:pt idx="529">
                  <c:v>680.0031969309463</c:v>
                </c:pt>
                <c:pt idx="530">
                  <c:v>679.3318414322241</c:v>
                </c:pt>
                <c:pt idx="531">
                  <c:v>680.0159846547314</c:v>
                </c:pt>
                <c:pt idx="532">
                  <c:v>681.0166240409195</c:v>
                </c:pt>
                <c:pt idx="533">
                  <c:v>686.6687979539641</c:v>
                </c:pt>
                <c:pt idx="534">
                  <c:v>686.4641943734014</c:v>
                </c:pt>
                <c:pt idx="535">
                  <c:v>688.7627877237851</c:v>
                </c:pt>
                <c:pt idx="536">
                  <c:v>690.0927109974425</c:v>
                </c:pt>
                <c:pt idx="537">
                  <c:v>692.1643222506395</c:v>
                </c:pt>
                <c:pt idx="538">
                  <c:v>694.4820971866999</c:v>
                </c:pt>
                <c:pt idx="539">
                  <c:v>694.8433503836317</c:v>
                </c:pt>
                <c:pt idx="540">
                  <c:v>695.223785166241</c:v>
                </c:pt>
                <c:pt idx="541">
                  <c:v>694.5364450127877</c:v>
                </c:pt>
                <c:pt idx="542">
                  <c:v>694.709079283888</c:v>
                </c:pt>
                <c:pt idx="543">
                  <c:v>694.9360613810728</c:v>
                </c:pt>
                <c:pt idx="544">
                  <c:v>694.6898976982097</c:v>
                </c:pt>
                <c:pt idx="545">
                  <c:v>694.6451406649616</c:v>
                </c:pt>
                <c:pt idx="546">
                  <c:v>695.8983375959078</c:v>
                </c:pt>
                <c:pt idx="547">
                  <c:v>696.9693094629154</c:v>
                </c:pt>
                <c:pt idx="548">
                  <c:v>697.829283887467</c:v>
                </c:pt>
                <c:pt idx="549">
                  <c:v>700.2046035805625</c:v>
                </c:pt>
                <c:pt idx="550">
                  <c:v>701.8670076726343</c:v>
                </c:pt>
                <c:pt idx="551">
                  <c:v>704.7218670076726</c:v>
                </c:pt>
                <c:pt idx="552">
                  <c:v>706.783887468031</c:v>
                </c:pt>
                <c:pt idx="553">
                  <c:v>709.1304347826084</c:v>
                </c:pt>
                <c:pt idx="554">
                  <c:v>712.7717391304347</c:v>
                </c:pt>
                <c:pt idx="555">
                  <c:v>716.2915601023018</c:v>
                </c:pt>
                <c:pt idx="556">
                  <c:v>719.0473145780051</c:v>
                </c:pt>
                <c:pt idx="557">
                  <c:v>719.277493606138</c:v>
                </c:pt>
                <c:pt idx="558">
                  <c:v>721.0773657289002</c:v>
                </c:pt>
                <c:pt idx="559">
                  <c:v>722.98273657289</c:v>
                </c:pt>
                <c:pt idx="560">
                  <c:v>724.661125319693</c:v>
                </c:pt>
                <c:pt idx="561">
                  <c:v>724.9392583120193</c:v>
                </c:pt>
                <c:pt idx="562">
                  <c:v>726.1381074168797</c:v>
                </c:pt>
                <c:pt idx="563">
                  <c:v>726.0006393861892</c:v>
                </c:pt>
                <c:pt idx="564">
                  <c:v>727.8324808184132</c:v>
                </c:pt>
                <c:pt idx="565">
                  <c:v>729.3414322250634</c:v>
                </c:pt>
                <c:pt idx="566">
                  <c:v>731.240409207162</c:v>
                </c:pt>
                <c:pt idx="567">
                  <c:v>732.6854219948848</c:v>
                </c:pt>
                <c:pt idx="568">
                  <c:v>731.7263427109975</c:v>
                </c:pt>
                <c:pt idx="569">
                  <c:v>731.5377237851652</c:v>
                </c:pt>
                <c:pt idx="570">
                  <c:v>731.3906649616367</c:v>
                </c:pt>
                <c:pt idx="571">
                  <c:v>735.1406649616367</c:v>
                </c:pt>
                <c:pt idx="572">
                  <c:v>738.7659846547316</c:v>
                </c:pt>
                <c:pt idx="573">
                  <c:v>740.575447570333</c:v>
                </c:pt>
                <c:pt idx="574">
                  <c:v>739.0984654731457</c:v>
                </c:pt>
                <c:pt idx="575">
                  <c:v>738.8075447570332</c:v>
                </c:pt>
                <c:pt idx="576">
                  <c:v>739.5172634271094</c:v>
                </c:pt>
                <c:pt idx="577">
                  <c:v>743.6029411764706</c:v>
                </c:pt>
                <c:pt idx="578">
                  <c:v>741.9277493606137</c:v>
                </c:pt>
                <c:pt idx="579">
                  <c:v>740.7512787723784</c:v>
                </c:pt>
                <c:pt idx="580">
                  <c:v>742.084398976982</c:v>
                </c:pt>
                <c:pt idx="581">
                  <c:v>744.4373401534524</c:v>
                </c:pt>
                <c:pt idx="582">
                  <c:v>745.6905370843989</c:v>
                </c:pt>
                <c:pt idx="583">
                  <c:v>746.2691815856776</c:v>
                </c:pt>
                <c:pt idx="584">
                  <c:v>747.2602301790281</c:v>
                </c:pt>
                <c:pt idx="585">
                  <c:v>747.3849104859323</c:v>
                </c:pt>
                <c:pt idx="586">
                  <c:v>748.1873401534526</c:v>
                </c:pt>
                <c:pt idx="587">
                  <c:v>749.9808184143221</c:v>
                </c:pt>
                <c:pt idx="588">
                  <c:v>751.064578005115</c:v>
                </c:pt>
                <c:pt idx="589">
                  <c:v>751.8190537084394</c:v>
                </c:pt>
                <c:pt idx="590">
                  <c:v>753.3248081841429</c:v>
                </c:pt>
                <c:pt idx="591">
                  <c:v>755.2877237851661</c:v>
                </c:pt>
                <c:pt idx="592">
                  <c:v>757.937979539642</c:v>
                </c:pt>
                <c:pt idx="593">
                  <c:v>759.8881074168797</c:v>
                </c:pt>
                <c:pt idx="594">
                  <c:v>760.5786445012786</c:v>
                </c:pt>
                <c:pt idx="595">
                  <c:v>759.0409207161125</c:v>
                </c:pt>
                <c:pt idx="596">
                  <c:v>759.696291560103</c:v>
                </c:pt>
                <c:pt idx="597">
                  <c:v>759.725063938619</c:v>
                </c:pt>
                <c:pt idx="598">
                  <c:v>757.774936061381</c:v>
                </c:pt>
                <c:pt idx="599">
                  <c:v>754.9520460358044</c:v>
                </c:pt>
              </c:numCache>
            </c:numRef>
          </c:yVal>
          <c:smooth val="0"/>
        </c:ser>
        <c:dLbls>
          <c:showLegendKey val="0"/>
          <c:showVal val="0"/>
          <c:showCatName val="0"/>
          <c:showSerName val="0"/>
          <c:showPercent val="0"/>
          <c:showBubbleSize val="0"/>
        </c:dLbls>
        <c:axId val="-2070075480"/>
        <c:axId val="-2138206088"/>
      </c:scatterChart>
      <c:scatterChart>
        <c:scatterStyle val="lineMarker"/>
        <c:varyColors val="0"/>
        <c:ser>
          <c:idx val="2"/>
          <c:order val="2"/>
          <c:tx>
            <c:strRef>
              <c:f>Sheet1!$L$14</c:f>
              <c:strCache>
                <c:ptCount val="1"/>
                <c:pt idx="0">
                  <c:v>AHE2012dollars</c:v>
                </c:pt>
              </c:strCache>
            </c:strRef>
          </c:tx>
          <c:spPr>
            <a:ln w="47625">
              <a:solidFill>
                <a:srgbClr val="008000"/>
              </a:solidFill>
            </a:ln>
          </c:spPr>
          <c:marker>
            <c:symbol val="none"/>
          </c:marker>
          <c:xVal>
            <c:numRef>
              <c:f>Sheet1!$F$15:$F$614</c:f>
              <c:numCache>
                <c:formatCode>0.00</c:formatCode>
                <c:ptCount val="600"/>
                <c:pt idx="0">
                  <c:v>1965.0</c:v>
                </c:pt>
                <c:pt idx="1">
                  <c:v>1965.083333333333</c:v>
                </c:pt>
                <c:pt idx="2">
                  <c:v>1965.166666666667</c:v>
                </c:pt>
                <c:pt idx="3">
                  <c:v>1965.25</c:v>
                </c:pt>
                <c:pt idx="4">
                  <c:v>1965.333333333333</c:v>
                </c:pt>
                <c:pt idx="5">
                  <c:v>1965.416666666667</c:v>
                </c:pt>
                <c:pt idx="6">
                  <c:v>1965.5</c:v>
                </c:pt>
                <c:pt idx="7">
                  <c:v>1965.583333333333</c:v>
                </c:pt>
                <c:pt idx="8">
                  <c:v>1965.666666666667</c:v>
                </c:pt>
                <c:pt idx="9">
                  <c:v>1965.75</c:v>
                </c:pt>
                <c:pt idx="10">
                  <c:v>1965.833333333333</c:v>
                </c:pt>
                <c:pt idx="11">
                  <c:v>1965.916666666667</c:v>
                </c:pt>
                <c:pt idx="12">
                  <c:v>1966.0</c:v>
                </c:pt>
                <c:pt idx="13">
                  <c:v>1966.08333333333</c:v>
                </c:pt>
                <c:pt idx="14">
                  <c:v>1966.16666666667</c:v>
                </c:pt>
                <c:pt idx="15">
                  <c:v>1966.25</c:v>
                </c:pt>
                <c:pt idx="16">
                  <c:v>1966.33333333333</c:v>
                </c:pt>
                <c:pt idx="17">
                  <c:v>1966.41666666667</c:v>
                </c:pt>
                <c:pt idx="18">
                  <c:v>1966.5</c:v>
                </c:pt>
                <c:pt idx="19">
                  <c:v>1966.58333333333</c:v>
                </c:pt>
                <c:pt idx="20">
                  <c:v>1966.66666666667</c:v>
                </c:pt>
                <c:pt idx="21">
                  <c:v>1966.75</c:v>
                </c:pt>
                <c:pt idx="22">
                  <c:v>1966.83333333333</c:v>
                </c:pt>
                <c:pt idx="23">
                  <c:v>1966.91666666666</c:v>
                </c:pt>
                <c:pt idx="24">
                  <c:v>1967.0</c:v>
                </c:pt>
                <c:pt idx="25">
                  <c:v>1967.08333333333</c:v>
                </c:pt>
                <c:pt idx="26">
                  <c:v>1967.16666666666</c:v>
                </c:pt>
                <c:pt idx="27">
                  <c:v>1967.25</c:v>
                </c:pt>
                <c:pt idx="28">
                  <c:v>1967.33333333333</c:v>
                </c:pt>
                <c:pt idx="29">
                  <c:v>1967.41666666666</c:v>
                </c:pt>
                <c:pt idx="30">
                  <c:v>1967.5</c:v>
                </c:pt>
                <c:pt idx="31">
                  <c:v>1967.58333333333</c:v>
                </c:pt>
                <c:pt idx="32">
                  <c:v>1967.66666666666</c:v>
                </c:pt>
                <c:pt idx="33">
                  <c:v>1967.75</c:v>
                </c:pt>
                <c:pt idx="34">
                  <c:v>1967.83333333333</c:v>
                </c:pt>
                <c:pt idx="35">
                  <c:v>1967.91666666666</c:v>
                </c:pt>
                <c:pt idx="36">
                  <c:v>1968.0</c:v>
                </c:pt>
                <c:pt idx="37">
                  <c:v>1968.08333333333</c:v>
                </c:pt>
                <c:pt idx="38">
                  <c:v>1968.16666666666</c:v>
                </c:pt>
                <c:pt idx="39">
                  <c:v>1968.25</c:v>
                </c:pt>
                <c:pt idx="40">
                  <c:v>1968.33333333333</c:v>
                </c:pt>
                <c:pt idx="41">
                  <c:v>1968.41666666666</c:v>
                </c:pt>
                <c:pt idx="42">
                  <c:v>1968.5</c:v>
                </c:pt>
                <c:pt idx="43">
                  <c:v>1968.58333333333</c:v>
                </c:pt>
                <c:pt idx="44">
                  <c:v>1968.66666666666</c:v>
                </c:pt>
                <c:pt idx="45">
                  <c:v>1968.75</c:v>
                </c:pt>
                <c:pt idx="46">
                  <c:v>1968.83333333333</c:v>
                </c:pt>
                <c:pt idx="47">
                  <c:v>1968.91666666666</c:v>
                </c:pt>
                <c:pt idx="48">
                  <c:v>1969.0</c:v>
                </c:pt>
                <c:pt idx="49">
                  <c:v>1969.08333333333</c:v>
                </c:pt>
                <c:pt idx="50">
                  <c:v>1969.16666666666</c:v>
                </c:pt>
                <c:pt idx="51">
                  <c:v>1969.25</c:v>
                </c:pt>
                <c:pt idx="52">
                  <c:v>1969.33333333333</c:v>
                </c:pt>
                <c:pt idx="53">
                  <c:v>1969.41666666666</c:v>
                </c:pt>
                <c:pt idx="54">
                  <c:v>1969.5</c:v>
                </c:pt>
                <c:pt idx="55">
                  <c:v>1969.58333333333</c:v>
                </c:pt>
                <c:pt idx="56">
                  <c:v>1969.66666666666</c:v>
                </c:pt>
                <c:pt idx="57">
                  <c:v>1969.75</c:v>
                </c:pt>
                <c:pt idx="58">
                  <c:v>1969.83333333333</c:v>
                </c:pt>
                <c:pt idx="59">
                  <c:v>1969.91666666666</c:v>
                </c:pt>
                <c:pt idx="60">
                  <c:v>1970.0</c:v>
                </c:pt>
                <c:pt idx="61">
                  <c:v>1970.08333333333</c:v>
                </c:pt>
                <c:pt idx="62">
                  <c:v>1970.16666666666</c:v>
                </c:pt>
                <c:pt idx="63">
                  <c:v>1970.25</c:v>
                </c:pt>
                <c:pt idx="64">
                  <c:v>1970.33333333333</c:v>
                </c:pt>
                <c:pt idx="65">
                  <c:v>1970.41666666666</c:v>
                </c:pt>
                <c:pt idx="66">
                  <c:v>1970.49999999999</c:v>
                </c:pt>
                <c:pt idx="67">
                  <c:v>1970.58333333333</c:v>
                </c:pt>
                <c:pt idx="68">
                  <c:v>1970.66666666666</c:v>
                </c:pt>
                <c:pt idx="69">
                  <c:v>1970.74999999999</c:v>
                </c:pt>
                <c:pt idx="70">
                  <c:v>1970.83333333333</c:v>
                </c:pt>
                <c:pt idx="71">
                  <c:v>1970.91666666666</c:v>
                </c:pt>
                <c:pt idx="72">
                  <c:v>1970.99999999999</c:v>
                </c:pt>
                <c:pt idx="73">
                  <c:v>1971.08333333333</c:v>
                </c:pt>
                <c:pt idx="74">
                  <c:v>1971.16666666666</c:v>
                </c:pt>
                <c:pt idx="75">
                  <c:v>1971.24999999999</c:v>
                </c:pt>
                <c:pt idx="76">
                  <c:v>1971.33333333333</c:v>
                </c:pt>
                <c:pt idx="77">
                  <c:v>1971.41666666666</c:v>
                </c:pt>
                <c:pt idx="78">
                  <c:v>1971.49999999999</c:v>
                </c:pt>
                <c:pt idx="79">
                  <c:v>1971.58333333333</c:v>
                </c:pt>
                <c:pt idx="80">
                  <c:v>1971.66666666666</c:v>
                </c:pt>
                <c:pt idx="81">
                  <c:v>1971.74999999999</c:v>
                </c:pt>
                <c:pt idx="82">
                  <c:v>1971.83333333333</c:v>
                </c:pt>
                <c:pt idx="83">
                  <c:v>1971.91666666666</c:v>
                </c:pt>
                <c:pt idx="84">
                  <c:v>1971.99999999999</c:v>
                </c:pt>
                <c:pt idx="85">
                  <c:v>1972.08333333333</c:v>
                </c:pt>
                <c:pt idx="86">
                  <c:v>1972.16666666666</c:v>
                </c:pt>
                <c:pt idx="87">
                  <c:v>1972.24999999999</c:v>
                </c:pt>
                <c:pt idx="88">
                  <c:v>1972.33333333333</c:v>
                </c:pt>
                <c:pt idx="89">
                  <c:v>1972.41666666666</c:v>
                </c:pt>
                <c:pt idx="90">
                  <c:v>1972.49999999999</c:v>
                </c:pt>
                <c:pt idx="91">
                  <c:v>1972.58333333333</c:v>
                </c:pt>
                <c:pt idx="92">
                  <c:v>1972.66666666666</c:v>
                </c:pt>
                <c:pt idx="93">
                  <c:v>1972.74999999999</c:v>
                </c:pt>
                <c:pt idx="94">
                  <c:v>1972.83333333333</c:v>
                </c:pt>
                <c:pt idx="95">
                  <c:v>1972.91666666666</c:v>
                </c:pt>
                <c:pt idx="96">
                  <c:v>1972.99999999999</c:v>
                </c:pt>
                <c:pt idx="97">
                  <c:v>1973.08333333333</c:v>
                </c:pt>
                <c:pt idx="98">
                  <c:v>1973.16666666666</c:v>
                </c:pt>
                <c:pt idx="99">
                  <c:v>1973.24999999999</c:v>
                </c:pt>
                <c:pt idx="100">
                  <c:v>1973.33333333333</c:v>
                </c:pt>
                <c:pt idx="101">
                  <c:v>1973.41666666666</c:v>
                </c:pt>
                <c:pt idx="102">
                  <c:v>1973.49999999999</c:v>
                </c:pt>
                <c:pt idx="103">
                  <c:v>1973.58333333333</c:v>
                </c:pt>
                <c:pt idx="104">
                  <c:v>1973.66666666666</c:v>
                </c:pt>
                <c:pt idx="105">
                  <c:v>1973.74999999999</c:v>
                </c:pt>
                <c:pt idx="106">
                  <c:v>1973.83333333333</c:v>
                </c:pt>
                <c:pt idx="107">
                  <c:v>1973.91666666666</c:v>
                </c:pt>
                <c:pt idx="108">
                  <c:v>1973.99999999999</c:v>
                </c:pt>
                <c:pt idx="109">
                  <c:v>1974.08333333333</c:v>
                </c:pt>
                <c:pt idx="110">
                  <c:v>1974.16666666666</c:v>
                </c:pt>
                <c:pt idx="111">
                  <c:v>1974.24999999999</c:v>
                </c:pt>
                <c:pt idx="112">
                  <c:v>1974.33333333332</c:v>
                </c:pt>
                <c:pt idx="113">
                  <c:v>1974.41666666666</c:v>
                </c:pt>
                <c:pt idx="114">
                  <c:v>1974.49999999999</c:v>
                </c:pt>
                <c:pt idx="115">
                  <c:v>1974.58333333332</c:v>
                </c:pt>
                <c:pt idx="116">
                  <c:v>1974.66666666666</c:v>
                </c:pt>
                <c:pt idx="117">
                  <c:v>1974.74999999999</c:v>
                </c:pt>
                <c:pt idx="118">
                  <c:v>1974.83333333332</c:v>
                </c:pt>
                <c:pt idx="119">
                  <c:v>1974.91666666666</c:v>
                </c:pt>
                <c:pt idx="120">
                  <c:v>1974.99999999999</c:v>
                </c:pt>
                <c:pt idx="121">
                  <c:v>1975.08333333332</c:v>
                </c:pt>
                <c:pt idx="122">
                  <c:v>1975.16666666666</c:v>
                </c:pt>
                <c:pt idx="123">
                  <c:v>1975.24999999999</c:v>
                </c:pt>
                <c:pt idx="124">
                  <c:v>1975.33333333332</c:v>
                </c:pt>
                <c:pt idx="125">
                  <c:v>1975.41666666666</c:v>
                </c:pt>
                <c:pt idx="126">
                  <c:v>1975.49999999999</c:v>
                </c:pt>
                <c:pt idx="127">
                  <c:v>1975.58333333332</c:v>
                </c:pt>
                <c:pt idx="128">
                  <c:v>1975.66666666666</c:v>
                </c:pt>
                <c:pt idx="129">
                  <c:v>1975.74999999999</c:v>
                </c:pt>
                <c:pt idx="130">
                  <c:v>1975.83333333332</c:v>
                </c:pt>
                <c:pt idx="131">
                  <c:v>1975.91666666666</c:v>
                </c:pt>
                <c:pt idx="132">
                  <c:v>1975.99999999999</c:v>
                </c:pt>
                <c:pt idx="133">
                  <c:v>1976.08333333332</c:v>
                </c:pt>
                <c:pt idx="134">
                  <c:v>1976.16666666666</c:v>
                </c:pt>
                <c:pt idx="135">
                  <c:v>1976.24999999999</c:v>
                </c:pt>
                <c:pt idx="136">
                  <c:v>1976.33333333332</c:v>
                </c:pt>
                <c:pt idx="137">
                  <c:v>1976.41666666666</c:v>
                </c:pt>
                <c:pt idx="138">
                  <c:v>1976.49999999999</c:v>
                </c:pt>
                <c:pt idx="139">
                  <c:v>1976.58333333332</c:v>
                </c:pt>
                <c:pt idx="140">
                  <c:v>1976.66666666666</c:v>
                </c:pt>
                <c:pt idx="141">
                  <c:v>1976.74999999999</c:v>
                </c:pt>
                <c:pt idx="142">
                  <c:v>1976.83333333332</c:v>
                </c:pt>
                <c:pt idx="143">
                  <c:v>1976.91666666666</c:v>
                </c:pt>
                <c:pt idx="144">
                  <c:v>1976.99999999999</c:v>
                </c:pt>
                <c:pt idx="145">
                  <c:v>1977.08333333332</c:v>
                </c:pt>
                <c:pt idx="146">
                  <c:v>1977.16666666666</c:v>
                </c:pt>
                <c:pt idx="147">
                  <c:v>1977.24999999999</c:v>
                </c:pt>
                <c:pt idx="148">
                  <c:v>1977.33333333332</c:v>
                </c:pt>
                <c:pt idx="149">
                  <c:v>1977.41666666666</c:v>
                </c:pt>
                <c:pt idx="150">
                  <c:v>1977.49999999999</c:v>
                </c:pt>
                <c:pt idx="151">
                  <c:v>1977.58333333332</c:v>
                </c:pt>
                <c:pt idx="152">
                  <c:v>1977.66666666666</c:v>
                </c:pt>
                <c:pt idx="153">
                  <c:v>1977.74999999999</c:v>
                </c:pt>
                <c:pt idx="154">
                  <c:v>1977.83333333332</c:v>
                </c:pt>
                <c:pt idx="155">
                  <c:v>1977.91666666665</c:v>
                </c:pt>
                <c:pt idx="156">
                  <c:v>1977.99999999999</c:v>
                </c:pt>
                <c:pt idx="157">
                  <c:v>1978.08333333332</c:v>
                </c:pt>
                <c:pt idx="158">
                  <c:v>1978.16666666665</c:v>
                </c:pt>
                <c:pt idx="159">
                  <c:v>1978.24999999999</c:v>
                </c:pt>
                <c:pt idx="160">
                  <c:v>1978.33333333332</c:v>
                </c:pt>
                <c:pt idx="161">
                  <c:v>1978.41666666665</c:v>
                </c:pt>
                <c:pt idx="162">
                  <c:v>1978.49999999999</c:v>
                </c:pt>
                <c:pt idx="163">
                  <c:v>1978.58333333332</c:v>
                </c:pt>
                <c:pt idx="164">
                  <c:v>1978.66666666665</c:v>
                </c:pt>
                <c:pt idx="165">
                  <c:v>1978.74999999999</c:v>
                </c:pt>
                <c:pt idx="166">
                  <c:v>1978.83333333332</c:v>
                </c:pt>
                <c:pt idx="167">
                  <c:v>1978.91666666665</c:v>
                </c:pt>
                <c:pt idx="168">
                  <c:v>1978.99999999999</c:v>
                </c:pt>
                <c:pt idx="169">
                  <c:v>1979.08333333332</c:v>
                </c:pt>
                <c:pt idx="170">
                  <c:v>1979.16666666665</c:v>
                </c:pt>
                <c:pt idx="171">
                  <c:v>1979.24999999999</c:v>
                </c:pt>
                <c:pt idx="172">
                  <c:v>1979.33333333332</c:v>
                </c:pt>
                <c:pt idx="173">
                  <c:v>1979.41666666665</c:v>
                </c:pt>
                <c:pt idx="174">
                  <c:v>1979.49999999999</c:v>
                </c:pt>
                <c:pt idx="175">
                  <c:v>1979.58333333332</c:v>
                </c:pt>
                <c:pt idx="176">
                  <c:v>1979.66666666665</c:v>
                </c:pt>
                <c:pt idx="177">
                  <c:v>1979.74999999999</c:v>
                </c:pt>
                <c:pt idx="178">
                  <c:v>1979.83333333332</c:v>
                </c:pt>
                <c:pt idx="179">
                  <c:v>1979.91666666665</c:v>
                </c:pt>
                <c:pt idx="180">
                  <c:v>1979.99999999999</c:v>
                </c:pt>
                <c:pt idx="181">
                  <c:v>1980.08333333332</c:v>
                </c:pt>
                <c:pt idx="182">
                  <c:v>1980.16666666665</c:v>
                </c:pt>
                <c:pt idx="183">
                  <c:v>1980.24999999999</c:v>
                </c:pt>
                <c:pt idx="184">
                  <c:v>1980.33333333332</c:v>
                </c:pt>
                <c:pt idx="185">
                  <c:v>1980.41666666665</c:v>
                </c:pt>
                <c:pt idx="186">
                  <c:v>1980.49999999999</c:v>
                </c:pt>
                <c:pt idx="187">
                  <c:v>1980.58333333332</c:v>
                </c:pt>
                <c:pt idx="188">
                  <c:v>1980.66666666665</c:v>
                </c:pt>
                <c:pt idx="189">
                  <c:v>1980.74999999999</c:v>
                </c:pt>
                <c:pt idx="190">
                  <c:v>1980.83333333332</c:v>
                </c:pt>
                <c:pt idx="191">
                  <c:v>1980.91666666665</c:v>
                </c:pt>
                <c:pt idx="192">
                  <c:v>1980.99999999999</c:v>
                </c:pt>
                <c:pt idx="193">
                  <c:v>1981.08333333332</c:v>
                </c:pt>
                <c:pt idx="194">
                  <c:v>1981.16666666665</c:v>
                </c:pt>
                <c:pt idx="195">
                  <c:v>1981.24999999999</c:v>
                </c:pt>
                <c:pt idx="196">
                  <c:v>1981.33333333332</c:v>
                </c:pt>
                <c:pt idx="197">
                  <c:v>1981.41666666665</c:v>
                </c:pt>
                <c:pt idx="198">
                  <c:v>1981.49999999998</c:v>
                </c:pt>
                <c:pt idx="199">
                  <c:v>1981.58333333332</c:v>
                </c:pt>
                <c:pt idx="200">
                  <c:v>1981.66666666665</c:v>
                </c:pt>
                <c:pt idx="201">
                  <c:v>1981.74999999998</c:v>
                </c:pt>
                <c:pt idx="202">
                  <c:v>1981.83333333332</c:v>
                </c:pt>
                <c:pt idx="203">
                  <c:v>1981.91666666665</c:v>
                </c:pt>
                <c:pt idx="204">
                  <c:v>1981.99999999998</c:v>
                </c:pt>
                <c:pt idx="205">
                  <c:v>1982.08333333332</c:v>
                </c:pt>
                <c:pt idx="206">
                  <c:v>1982.16666666665</c:v>
                </c:pt>
                <c:pt idx="207">
                  <c:v>1982.24999999998</c:v>
                </c:pt>
                <c:pt idx="208">
                  <c:v>1982.33333333332</c:v>
                </c:pt>
                <c:pt idx="209">
                  <c:v>1982.41666666665</c:v>
                </c:pt>
                <c:pt idx="210">
                  <c:v>1982.49999999998</c:v>
                </c:pt>
                <c:pt idx="211">
                  <c:v>1982.58333333332</c:v>
                </c:pt>
                <c:pt idx="212">
                  <c:v>1982.66666666665</c:v>
                </c:pt>
                <c:pt idx="213">
                  <c:v>1982.74999999998</c:v>
                </c:pt>
                <c:pt idx="214">
                  <c:v>1982.83333333332</c:v>
                </c:pt>
                <c:pt idx="215">
                  <c:v>1982.91666666665</c:v>
                </c:pt>
                <c:pt idx="216">
                  <c:v>1982.99999999998</c:v>
                </c:pt>
                <c:pt idx="217">
                  <c:v>1983.08333333332</c:v>
                </c:pt>
                <c:pt idx="218">
                  <c:v>1983.16666666665</c:v>
                </c:pt>
                <c:pt idx="219">
                  <c:v>1983.24999999998</c:v>
                </c:pt>
                <c:pt idx="220">
                  <c:v>1983.33333333332</c:v>
                </c:pt>
                <c:pt idx="221">
                  <c:v>1983.41666666665</c:v>
                </c:pt>
                <c:pt idx="222">
                  <c:v>1983.49999999998</c:v>
                </c:pt>
                <c:pt idx="223">
                  <c:v>1983.58333333332</c:v>
                </c:pt>
                <c:pt idx="224">
                  <c:v>1983.66666666665</c:v>
                </c:pt>
                <c:pt idx="225">
                  <c:v>1983.74999999998</c:v>
                </c:pt>
                <c:pt idx="226">
                  <c:v>1983.83333333332</c:v>
                </c:pt>
                <c:pt idx="227">
                  <c:v>1983.91666666665</c:v>
                </c:pt>
                <c:pt idx="228">
                  <c:v>1983.99999999998</c:v>
                </c:pt>
                <c:pt idx="229">
                  <c:v>1984.08333333332</c:v>
                </c:pt>
                <c:pt idx="230">
                  <c:v>1984.16666666665</c:v>
                </c:pt>
                <c:pt idx="231">
                  <c:v>1984.24999999998</c:v>
                </c:pt>
                <c:pt idx="232">
                  <c:v>1984.33333333332</c:v>
                </c:pt>
                <c:pt idx="233">
                  <c:v>1984.41666666665</c:v>
                </c:pt>
                <c:pt idx="234">
                  <c:v>1984.49999999998</c:v>
                </c:pt>
                <c:pt idx="235">
                  <c:v>1984.58333333332</c:v>
                </c:pt>
                <c:pt idx="236">
                  <c:v>1984.66666666665</c:v>
                </c:pt>
                <c:pt idx="237">
                  <c:v>1984.74999999998</c:v>
                </c:pt>
                <c:pt idx="238">
                  <c:v>1984.83333333332</c:v>
                </c:pt>
                <c:pt idx="239">
                  <c:v>1984.91666666665</c:v>
                </c:pt>
                <c:pt idx="240">
                  <c:v>1984.99999999998</c:v>
                </c:pt>
                <c:pt idx="241">
                  <c:v>1985.08333333332</c:v>
                </c:pt>
                <c:pt idx="242">
                  <c:v>1985.16666666665</c:v>
                </c:pt>
                <c:pt idx="243">
                  <c:v>1985.24999999998</c:v>
                </c:pt>
                <c:pt idx="244">
                  <c:v>1985.33333333331</c:v>
                </c:pt>
                <c:pt idx="245">
                  <c:v>1985.41666666665</c:v>
                </c:pt>
                <c:pt idx="246">
                  <c:v>1985.49999999998</c:v>
                </c:pt>
                <c:pt idx="247">
                  <c:v>1985.58333333331</c:v>
                </c:pt>
                <c:pt idx="248">
                  <c:v>1985.66666666665</c:v>
                </c:pt>
                <c:pt idx="249">
                  <c:v>1985.74999999998</c:v>
                </c:pt>
                <c:pt idx="250">
                  <c:v>1985.83333333331</c:v>
                </c:pt>
                <c:pt idx="251">
                  <c:v>1985.91666666665</c:v>
                </c:pt>
                <c:pt idx="252">
                  <c:v>1985.99999999998</c:v>
                </c:pt>
                <c:pt idx="253">
                  <c:v>1986.08333333331</c:v>
                </c:pt>
                <c:pt idx="254">
                  <c:v>1986.16666666665</c:v>
                </c:pt>
                <c:pt idx="255">
                  <c:v>1986.24999999998</c:v>
                </c:pt>
                <c:pt idx="256">
                  <c:v>1986.33333333331</c:v>
                </c:pt>
                <c:pt idx="257">
                  <c:v>1986.41666666665</c:v>
                </c:pt>
                <c:pt idx="258">
                  <c:v>1986.49999999998</c:v>
                </c:pt>
                <c:pt idx="259">
                  <c:v>1986.58333333331</c:v>
                </c:pt>
                <c:pt idx="260">
                  <c:v>1986.66666666665</c:v>
                </c:pt>
                <c:pt idx="261">
                  <c:v>1986.74999999998</c:v>
                </c:pt>
                <c:pt idx="262">
                  <c:v>1986.83333333331</c:v>
                </c:pt>
                <c:pt idx="263">
                  <c:v>1986.91666666665</c:v>
                </c:pt>
                <c:pt idx="264">
                  <c:v>1986.99999999998</c:v>
                </c:pt>
                <c:pt idx="265">
                  <c:v>1987.08333333331</c:v>
                </c:pt>
                <c:pt idx="266">
                  <c:v>1987.16666666665</c:v>
                </c:pt>
                <c:pt idx="267">
                  <c:v>1987.24999999998</c:v>
                </c:pt>
                <c:pt idx="268">
                  <c:v>1987.33333333331</c:v>
                </c:pt>
                <c:pt idx="269">
                  <c:v>1987.41666666665</c:v>
                </c:pt>
                <c:pt idx="270">
                  <c:v>1987.49999999998</c:v>
                </c:pt>
                <c:pt idx="271">
                  <c:v>1987.58333333331</c:v>
                </c:pt>
                <c:pt idx="272">
                  <c:v>1987.66666666665</c:v>
                </c:pt>
                <c:pt idx="273">
                  <c:v>1987.74999999998</c:v>
                </c:pt>
                <c:pt idx="274">
                  <c:v>1987.83333333331</c:v>
                </c:pt>
                <c:pt idx="275">
                  <c:v>1987.91666666665</c:v>
                </c:pt>
                <c:pt idx="276">
                  <c:v>1987.99999999998</c:v>
                </c:pt>
                <c:pt idx="277">
                  <c:v>1988.08333333331</c:v>
                </c:pt>
                <c:pt idx="278">
                  <c:v>1988.16666666665</c:v>
                </c:pt>
                <c:pt idx="279">
                  <c:v>1988.24999999998</c:v>
                </c:pt>
                <c:pt idx="280">
                  <c:v>1988.33333333331</c:v>
                </c:pt>
                <c:pt idx="281">
                  <c:v>1988.41666666665</c:v>
                </c:pt>
                <c:pt idx="282">
                  <c:v>1988.49999999998</c:v>
                </c:pt>
                <c:pt idx="283">
                  <c:v>1988.58333333331</c:v>
                </c:pt>
                <c:pt idx="284">
                  <c:v>1988.66666666665</c:v>
                </c:pt>
                <c:pt idx="285">
                  <c:v>1988.74999999998</c:v>
                </c:pt>
                <c:pt idx="286">
                  <c:v>1988.83333333331</c:v>
                </c:pt>
                <c:pt idx="287">
                  <c:v>1988.91666666664</c:v>
                </c:pt>
                <c:pt idx="288">
                  <c:v>1988.99999999998</c:v>
                </c:pt>
                <c:pt idx="289">
                  <c:v>1989.08333333331</c:v>
                </c:pt>
                <c:pt idx="290">
                  <c:v>1989.16666666664</c:v>
                </c:pt>
                <c:pt idx="291">
                  <c:v>1989.24999999998</c:v>
                </c:pt>
                <c:pt idx="292">
                  <c:v>1989.33333333331</c:v>
                </c:pt>
                <c:pt idx="293">
                  <c:v>1989.41666666664</c:v>
                </c:pt>
                <c:pt idx="294">
                  <c:v>1989.49999999998</c:v>
                </c:pt>
                <c:pt idx="295">
                  <c:v>1989.58333333331</c:v>
                </c:pt>
                <c:pt idx="296">
                  <c:v>1989.66666666664</c:v>
                </c:pt>
                <c:pt idx="297">
                  <c:v>1989.74999999998</c:v>
                </c:pt>
                <c:pt idx="298">
                  <c:v>1989.83333333331</c:v>
                </c:pt>
                <c:pt idx="299">
                  <c:v>1989.91666666664</c:v>
                </c:pt>
                <c:pt idx="300">
                  <c:v>1989.99999999998</c:v>
                </c:pt>
                <c:pt idx="301">
                  <c:v>1990.08333333331</c:v>
                </c:pt>
                <c:pt idx="302">
                  <c:v>1990.16666666664</c:v>
                </c:pt>
                <c:pt idx="303">
                  <c:v>1990.24999999998</c:v>
                </c:pt>
                <c:pt idx="304">
                  <c:v>1990.33333333331</c:v>
                </c:pt>
                <c:pt idx="305">
                  <c:v>1990.41666666664</c:v>
                </c:pt>
                <c:pt idx="306">
                  <c:v>1990.49999999998</c:v>
                </c:pt>
                <c:pt idx="307">
                  <c:v>1990.58333333331</c:v>
                </c:pt>
                <c:pt idx="308">
                  <c:v>1990.66666666664</c:v>
                </c:pt>
                <c:pt idx="309">
                  <c:v>1990.74999999998</c:v>
                </c:pt>
                <c:pt idx="310">
                  <c:v>1990.83333333331</c:v>
                </c:pt>
                <c:pt idx="311">
                  <c:v>1990.91666666664</c:v>
                </c:pt>
                <c:pt idx="312">
                  <c:v>1990.99999999998</c:v>
                </c:pt>
                <c:pt idx="313">
                  <c:v>1991.08333333331</c:v>
                </c:pt>
                <c:pt idx="314">
                  <c:v>1991.16666666664</c:v>
                </c:pt>
                <c:pt idx="315">
                  <c:v>1991.24999999998</c:v>
                </c:pt>
                <c:pt idx="316">
                  <c:v>1991.33333333331</c:v>
                </c:pt>
                <c:pt idx="317">
                  <c:v>1991.41666666664</c:v>
                </c:pt>
                <c:pt idx="318">
                  <c:v>1991.49999999998</c:v>
                </c:pt>
                <c:pt idx="319">
                  <c:v>1991.58333333331</c:v>
                </c:pt>
                <c:pt idx="320">
                  <c:v>1991.66666666664</c:v>
                </c:pt>
                <c:pt idx="321">
                  <c:v>1991.74999999998</c:v>
                </c:pt>
                <c:pt idx="322">
                  <c:v>1991.83333333331</c:v>
                </c:pt>
                <c:pt idx="323">
                  <c:v>1991.91666666664</c:v>
                </c:pt>
                <c:pt idx="324">
                  <c:v>1991.99999999998</c:v>
                </c:pt>
                <c:pt idx="325">
                  <c:v>1992.08333333331</c:v>
                </c:pt>
                <c:pt idx="326">
                  <c:v>1992.16666666664</c:v>
                </c:pt>
                <c:pt idx="327">
                  <c:v>1992.24999999998</c:v>
                </c:pt>
                <c:pt idx="328">
                  <c:v>1992.33333333331</c:v>
                </c:pt>
                <c:pt idx="329">
                  <c:v>1992.41666666664</c:v>
                </c:pt>
                <c:pt idx="330">
                  <c:v>1992.49999999997</c:v>
                </c:pt>
                <c:pt idx="331">
                  <c:v>1992.58333333331</c:v>
                </c:pt>
                <c:pt idx="332">
                  <c:v>1992.66666666664</c:v>
                </c:pt>
                <c:pt idx="333">
                  <c:v>1992.74999999997</c:v>
                </c:pt>
                <c:pt idx="334">
                  <c:v>1992.83333333331</c:v>
                </c:pt>
                <c:pt idx="335">
                  <c:v>1992.91666666664</c:v>
                </c:pt>
                <c:pt idx="336">
                  <c:v>1992.99999999997</c:v>
                </c:pt>
                <c:pt idx="337">
                  <c:v>1993.08333333331</c:v>
                </c:pt>
                <c:pt idx="338">
                  <c:v>1993.16666666664</c:v>
                </c:pt>
                <c:pt idx="339">
                  <c:v>1993.24999999997</c:v>
                </c:pt>
                <c:pt idx="340">
                  <c:v>1993.33333333331</c:v>
                </c:pt>
                <c:pt idx="341">
                  <c:v>1993.41666666664</c:v>
                </c:pt>
                <c:pt idx="342">
                  <c:v>1993.49999999997</c:v>
                </c:pt>
                <c:pt idx="343">
                  <c:v>1993.58333333331</c:v>
                </c:pt>
                <c:pt idx="344">
                  <c:v>1993.66666666664</c:v>
                </c:pt>
                <c:pt idx="345">
                  <c:v>1993.74999999997</c:v>
                </c:pt>
                <c:pt idx="346">
                  <c:v>1993.83333333331</c:v>
                </c:pt>
                <c:pt idx="347">
                  <c:v>1993.91666666664</c:v>
                </c:pt>
                <c:pt idx="348">
                  <c:v>1993.99999999997</c:v>
                </c:pt>
                <c:pt idx="349">
                  <c:v>1994.08333333331</c:v>
                </c:pt>
                <c:pt idx="350">
                  <c:v>1994.16666666664</c:v>
                </c:pt>
                <c:pt idx="351">
                  <c:v>1994.24999999997</c:v>
                </c:pt>
                <c:pt idx="352">
                  <c:v>1994.33333333331</c:v>
                </c:pt>
                <c:pt idx="353">
                  <c:v>1994.41666666664</c:v>
                </c:pt>
                <c:pt idx="354">
                  <c:v>1994.49999999997</c:v>
                </c:pt>
                <c:pt idx="355">
                  <c:v>1994.58333333331</c:v>
                </c:pt>
                <c:pt idx="356">
                  <c:v>1994.66666666664</c:v>
                </c:pt>
                <c:pt idx="357">
                  <c:v>1994.74999999997</c:v>
                </c:pt>
                <c:pt idx="358">
                  <c:v>1994.83333333331</c:v>
                </c:pt>
                <c:pt idx="359">
                  <c:v>1994.91666666664</c:v>
                </c:pt>
                <c:pt idx="360">
                  <c:v>1994.99999999997</c:v>
                </c:pt>
                <c:pt idx="361">
                  <c:v>1995.08333333331</c:v>
                </c:pt>
                <c:pt idx="362">
                  <c:v>1995.16666666664</c:v>
                </c:pt>
                <c:pt idx="363">
                  <c:v>1995.24999999997</c:v>
                </c:pt>
                <c:pt idx="364">
                  <c:v>1995.33333333331</c:v>
                </c:pt>
                <c:pt idx="365">
                  <c:v>1995.41666666664</c:v>
                </c:pt>
                <c:pt idx="366">
                  <c:v>1995.49999999997</c:v>
                </c:pt>
                <c:pt idx="367">
                  <c:v>1995.58333333331</c:v>
                </c:pt>
                <c:pt idx="368">
                  <c:v>1995.66666666664</c:v>
                </c:pt>
                <c:pt idx="369">
                  <c:v>1995.74999999997</c:v>
                </c:pt>
                <c:pt idx="370">
                  <c:v>1995.83333333331</c:v>
                </c:pt>
                <c:pt idx="371">
                  <c:v>1995.91666666664</c:v>
                </c:pt>
                <c:pt idx="372">
                  <c:v>1995.99999999997</c:v>
                </c:pt>
                <c:pt idx="373">
                  <c:v>1996.08333333331</c:v>
                </c:pt>
                <c:pt idx="374">
                  <c:v>1996.16666666664</c:v>
                </c:pt>
                <c:pt idx="375">
                  <c:v>1996.24999999997</c:v>
                </c:pt>
                <c:pt idx="376">
                  <c:v>1996.3333333333</c:v>
                </c:pt>
                <c:pt idx="377">
                  <c:v>1996.41666666664</c:v>
                </c:pt>
                <c:pt idx="378">
                  <c:v>1996.49999999997</c:v>
                </c:pt>
                <c:pt idx="379">
                  <c:v>1996.5833333333</c:v>
                </c:pt>
                <c:pt idx="380">
                  <c:v>1996.66666666664</c:v>
                </c:pt>
                <c:pt idx="381">
                  <c:v>1996.74999999997</c:v>
                </c:pt>
                <c:pt idx="382">
                  <c:v>1996.8333333333</c:v>
                </c:pt>
                <c:pt idx="383">
                  <c:v>1996.91666666664</c:v>
                </c:pt>
                <c:pt idx="384">
                  <c:v>1996.99999999997</c:v>
                </c:pt>
                <c:pt idx="385">
                  <c:v>1997.0833333333</c:v>
                </c:pt>
                <c:pt idx="386">
                  <c:v>1997.16666666664</c:v>
                </c:pt>
                <c:pt idx="387">
                  <c:v>1997.24999999997</c:v>
                </c:pt>
                <c:pt idx="388">
                  <c:v>1997.3333333333</c:v>
                </c:pt>
                <c:pt idx="389">
                  <c:v>1997.41666666664</c:v>
                </c:pt>
                <c:pt idx="390">
                  <c:v>1997.49999999997</c:v>
                </c:pt>
                <c:pt idx="391">
                  <c:v>1997.5833333333</c:v>
                </c:pt>
                <c:pt idx="392">
                  <c:v>1997.66666666664</c:v>
                </c:pt>
                <c:pt idx="393">
                  <c:v>1997.74999999997</c:v>
                </c:pt>
                <c:pt idx="394">
                  <c:v>1997.8333333333</c:v>
                </c:pt>
                <c:pt idx="395">
                  <c:v>1997.91666666664</c:v>
                </c:pt>
                <c:pt idx="396">
                  <c:v>1997.99999999997</c:v>
                </c:pt>
                <c:pt idx="397">
                  <c:v>1998.0833333333</c:v>
                </c:pt>
                <c:pt idx="398">
                  <c:v>1998.16666666664</c:v>
                </c:pt>
                <c:pt idx="399">
                  <c:v>1998.24999999997</c:v>
                </c:pt>
                <c:pt idx="400">
                  <c:v>1998.3333333333</c:v>
                </c:pt>
                <c:pt idx="401">
                  <c:v>1998.41666666664</c:v>
                </c:pt>
                <c:pt idx="402">
                  <c:v>1998.49999999997</c:v>
                </c:pt>
                <c:pt idx="403">
                  <c:v>1998.5833333333</c:v>
                </c:pt>
                <c:pt idx="404">
                  <c:v>1998.66666666664</c:v>
                </c:pt>
                <c:pt idx="405">
                  <c:v>1998.74999999997</c:v>
                </c:pt>
                <c:pt idx="406">
                  <c:v>1998.8333333333</c:v>
                </c:pt>
                <c:pt idx="407">
                  <c:v>1998.91666666664</c:v>
                </c:pt>
                <c:pt idx="408">
                  <c:v>1998.99999999997</c:v>
                </c:pt>
                <c:pt idx="409">
                  <c:v>1999.0833333333</c:v>
                </c:pt>
                <c:pt idx="410">
                  <c:v>1999.16666666664</c:v>
                </c:pt>
                <c:pt idx="411">
                  <c:v>1999.24999999997</c:v>
                </c:pt>
                <c:pt idx="412">
                  <c:v>1999.3333333333</c:v>
                </c:pt>
                <c:pt idx="413">
                  <c:v>1999.41666666664</c:v>
                </c:pt>
                <c:pt idx="414">
                  <c:v>1999.49999999997</c:v>
                </c:pt>
                <c:pt idx="415">
                  <c:v>1999.5833333333</c:v>
                </c:pt>
                <c:pt idx="416">
                  <c:v>1999.66666666664</c:v>
                </c:pt>
                <c:pt idx="417">
                  <c:v>1999.74999999997</c:v>
                </c:pt>
                <c:pt idx="418">
                  <c:v>1999.8333333333</c:v>
                </c:pt>
                <c:pt idx="419">
                  <c:v>1999.91666666663</c:v>
                </c:pt>
                <c:pt idx="420">
                  <c:v>1999.99999999997</c:v>
                </c:pt>
                <c:pt idx="421">
                  <c:v>2000.0833333333</c:v>
                </c:pt>
                <c:pt idx="422">
                  <c:v>2000.16666666663</c:v>
                </c:pt>
                <c:pt idx="423">
                  <c:v>2000.24999999997</c:v>
                </c:pt>
                <c:pt idx="424">
                  <c:v>2000.3333333333</c:v>
                </c:pt>
                <c:pt idx="425">
                  <c:v>2000.41666666663</c:v>
                </c:pt>
                <c:pt idx="426">
                  <c:v>2000.49999999997</c:v>
                </c:pt>
                <c:pt idx="427">
                  <c:v>2000.5833333333</c:v>
                </c:pt>
                <c:pt idx="428">
                  <c:v>2000.66666666663</c:v>
                </c:pt>
                <c:pt idx="429">
                  <c:v>2000.74999999997</c:v>
                </c:pt>
                <c:pt idx="430">
                  <c:v>2000.8333333333</c:v>
                </c:pt>
                <c:pt idx="431">
                  <c:v>2000.91666666663</c:v>
                </c:pt>
                <c:pt idx="432">
                  <c:v>2000.99999999997</c:v>
                </c:pt>
                <c:pt idx="433">
                  <c:v>2001.0833333333</c:v>
                </c:pt>
                <c:pt idx="434">
                  <c:v>2001.16666666663</c:v>
                </c:pt>
                <c:pt idx="435">
                  <c:v>2001.24999999997</c:v>
                </c:pt>
                <c:pt idx="436">
                  <c:v>2001.3333333333</c:v>
                </c:pt>
                <c:pt idx="437">
                  <c:v>2001.41666666663</c:v>
                </c:pt>
                <c:pt idx="438">
                  <c:v>2001.49999999997</c:v>
                </c:pt>
                <c:pt idx="439">
                  <c:v>2001.5833333333</c:v>
                </c:pt>
                <c:pt idx="440">
                  <c:v>2001.66666666663</c:v>
                </c:pt>
                <c:pt idx="441">
                  <c:v>2001.74999999997</c:v>
                </c:pt>
                <c:pt idx="442">
                  <c:v>2001.8333333333</c:v>
                </c:pt>
                <c:pt idx="443">
                  <c:v>2001.91666666663</c:v>
                </c:pt>
                <c:pt idx="444">
                  <c:v>2001.99999999997</c:v>
                </c:pt>
                <c:pt idx="445">
                  <c:v>2002.0833333333</c:v>
                </c:pt>
                <c:pt idx="446">
                  <c:v>2002.16666666663</c:v>
                </c:pt>
                <c:pt idx="447">
                  <c:v>2002.24999999997</c:v>
                </c:pt>
                <c:pt idx="448">
                  <c:v>2002.3333333333</c:v>
                </c:pt>
                <c:pt idx="449">
                  <c:v>2002.41666666663</c:v>
                </c:pt>
                <c:pt idx="450">
                  <c:v>2002.49999999997</c:v>
                </c:pt>
                <c:pt idx="451">
                  <c:v>2002.5833333333</c:v>
                </c:pt>
                <c:pt idx="452">
                  <c:v>2002.66666666663</c:v>
                </c:pt>
                <c:pt idx="453">
                  <c:v>2002.74999999997</c:v>
                </c:pt>
                <c:pt idx="454">
                  <c:v>2002.8333333333</c:v>
                </c:pt>
                <c:pt idx="455">
                  <c:v>2002.91666666663</c:v>
                </c:pt>
                <c:pt idx="456">
                  <c:v>2002.99999999997</c:v>
                </c:pt>
                <c:pt idx="457">
                  <c:v>2003.0833333333</c:v>
                </c:pt>
                <c:pt idx="458">
                  <c:v>2003.16666666663</c:v>
                </c:pt>
                <c:pt idx="459">
                  <c:v>2003.24999999997</c:v>
                </c:pt>
                <c:pt idx="460">
                  <c:v>2003.3333333333</c:v>
                </c:pt>
                <c:pt idx="461">
                  <c:v>2003.41666666663</c:v>
                </c:pt>
                <c:pt idx="462">
                  <c:v>2003.49999999996</c:v>
                </c:pt>
                <c:pt idx="463">
                  <c:v>2003.5833333333</c:v>
                </c:pt>
                <c:pt idx="464">
                  <c:v>2003.66666666663</c:v>
                </c:pt>
                <c:pt idx="465">
                  <c:v>2003.74999999996</c:v>
                </c:pt>
                <c:pt idx="466">
                  <c:v>2003.8333333333</c:v>
                </c:pt>
                <c:pt idx="467">
                  <c:v>2003.91666666663</c:v>
                </c:pt>
                <c:pt idx="468">
                  <c:v>2003.99999999996</c:v>
                </c:pt>
                <c:pt idx="469">
                  <c:v>2004.0833333333</c:v>
                </c:pt>
                <c:pt idx="470">
                  <c:v>2004.16666666663</c:v>
                </c:pt>
                <c:pt idx="471">
                  <c:v>2004.24999999996</c:v>
                </c:pt>
                <c:pt idx="472">
                  <c:v>2004.3333333333</c:v>
                </c:pt>
                <c:pt idx="473">
                  <c:v>2004.41666666663</c:v>
                </c:pt>
                <c:pt idx="474">
                  <c:v>2004.49999999996</c:v>
                </c:pt>
                <c:pt idx="475">
                  <c:v>2004.5833333333</c:v>
                </c:pt>
                <c:pt idx="476">
                  <c:v>2004.66666666663</c:v>
                </c:pt>
                <c:pt idx="477">
                  <c:v>2004.74999999996</c:v>
                </c:pt>
                <c:pt idx="478">
                  <c:v>2004.8333333333</c:v>
                </c:pt>
                <c:pt idx="479">
                  <c:v>2004.91666666663</c:v>
                </c:pt>
                <c:pt idx="480">
                  <c:v>2004.99999999996</c:v>
                </c:pt>
                <c:pt idx="481">
                  <c:v>2005.0833333333</c:v>
                </c:pt>
                <c:pt idx="482">
                  <c:v>2005.16666666663</c:v>
                </c:pt>
                <c:pt idx="483">
                  <c:v>2005.24999999996</c:v>
                </c:pt>
                <c:pt idx="484">
                  <c:v>2005.3333333333</c:v>
                </c:pt>
                <c:pt idx="485">
                  <c:v>2005.41666666663</c:v>
                </c:pt>
                <c:pt idx="486">
                  <c:v>2005.49999999996</c:v>
                </c:pt>
                <c:pt idx="487">
                  <c:v>2005.5833333333</c:v>
                </c:pt>
                <c:pt idx="488">
                  <c:v>2005.66666666663</c:v>
                </c:pt>
                <c:pt idx="489">
                  <c:v>2005.74999999996</c:v>
                </c:pt>
                <c:pt idx="490">
                  <c:v>2005.8333333333</c:v>
                </c:pt>
                <c:pt idx="491">
                  <c:v>2005.91666666663</c:v>
                </c:pt>
                <c:pt idx="492">
                  <c:v>2005.99999999996</c:v>
                </c:pt>
                <c:pt idx="493">
                  <c:v>2006.0833333333</c:v>
                </c:pt>
                <c:pt idx="494">
                  <c:v>2006.16666666663</c:v>
                </c:pt>
                <c:pt idx="495">
                  <c:v>2006.24999999996</c:v>
                </c:pt>
                <c:pt idx="496">
                  <c:v>2006.3333333333</c:v>
                </c:pt>
                <c:pt idx="497">
                  <c:v>2006.41666666663</c:v>
                </c:pt>
                <c:pt idx="498">
                  <c:v>2006.49999999996</c:v>
                </c:pt>
                <c:pt idx="499">
                  <c:v>2006.5833333333</c:v>
                </c:pt>
                <c:pt idx="500">
                  <c:v>2006.66666666663</c:v>
                </c:pt>
                <c:pt idx="501">
                  <c:v>2006.74999999996</c:v>
                </c:pt>
                <c:pt idx="502">
                  <c:v>2006.8333333333</c:v>
                </c:pt>
                <c:pt idx="503">
                  <c:v>2006.91666666663</c:v>
                </c:pt>
                <c:pt idx="504">
                  <c:v>2006.99999999996</c:v>
                </c:pt>
                <c:pt idx="505">
                  <c:v>2007.0833333333</c:v>
                </c:pt>
                <c:pt idx="506">
                  <c:v>2007.16666666663</c:v>
                </c:pt>
                <c:pt idx="507">
                  <c:v>2007.24999999996</c:v>
                </c:pt>
                <c:pt idx="508">
                  <c:v>2007.33333333329</c:v>
                </c:pt>
                <c:pt idx="509">
                  <c:v>2007.41666666663</c:v>
                </c:pt>
                <c:pt idx="510">
                  <c:v>2007.49999999996</c:v>
                </c:pt>
                <c:pt idx="511">
                  <c:v>2007.58333333329</c:v>
                </c:pt>
                <c:pt idx="512">
                  <c:v>2007.66666666663</c:v>
                </c:pt>
                <c:pt idx="513">
                  <c:v>2007.74999999996</c:v>
                </c:pt>
                <c:pt idx="514">
                  <c:v>2007.83333333329</c:v>
                </c:pt>
                <c:pt idx="515">
                  <c:v>2007.91666666663</c:v>
                </c:pt>
                <c:pt idx="516">
                  <c:v>2007.99999999996</c:v>
                </c:pt>
                <c:pt idx="517">
                  <c:v>2008.08333333329</c:v>
                </c:pt>
                <c:pt idx="518">
                  <c:v>2008.16666666663</c:v>
                </c:pt>
                <c:pt idx="519">
                  <c:v>2008.24999999996</c:v>
                </c:pt>
                <c:pt idx="520">
                  <c:v>2008.33333333329</c:v>
                </c:pt>
                <c:pt idx="521">
                  <c:v>2008.41666666663</c:v>
                </c:pt>
                <c:pt idx="522">
                  <c:v>2008.49999999996</c:v>
                </c:pt>
                <c:pt idx="523">
                  <c:v>2008.58333333329</c:v>
                </c:pt>
                <c:pt idx="524">
                  <c:v>2008.66666666663</c:v>
                </c:pt>
                <c:pt idx="525">
                  <c:v>2008.74999999996</c:v>
                </c:pt>
                <c:pt idx="526">
                  <c:v>2008.83333333329</c:v>
                </c:pt>
                <c:pt idx="527">
                  <c:v>2008.91666666663</c:v>
                </c:pt>
                <c:pt idx="528">
                  <c:v>2008.99999999996</c:v>
                </c:pt>
                <c:pt idx="529">
                  <c:v>2009.08333333329</c:v>
                </c:pt>
                <c:pt idx="530">
                  <c:v>2009.16666666663</c:v>
                </c:pt>
                <c:pt idx="531">
                  <c:v>2009.24999999996</c:v>
                </c:pt>
                <c:pt idx="532">
                  <c:v>2009.33333333329</c:v>
                </c:pt>
                <c:pt idx="533">
                  <c:v>2009.41666666663</c:v>
                </c:pt>
                <c:pt idx="534">
                  <c:v>2009.49999999996</c:v>
                </c:pt>
                <c:pt idx="535">
                  <c:v>2009.58333333329</c:v>
                </c:pt>
                <c:pt idx="536">
                  <c:v>2009.66666666663</c:v>
                </c:pt>
                <c:pt idx="537">
                  <c:v>2009.74999999996</c:v>
                </c:pt>
                <c:pt idx="538">
                  <c:v>2009.83333333329</c:v>
                </c:pt>
                <c:pt idx="539">
                  <c:v>2009.91666666663</c:v>
                </c:pt>
                <c:pt idx="540">
                  <c:v>2009.99999999996</c:v>
                </c:pt>
                <c:pt idx="541">
                  <c:v>2010.08333333329</c:v>
                </c:pt>
                <c:pt idx="542">
                  <c:v>2010.16666666663</c:v>
                </c:pt>
                <c:pt idx="543">
                  <c:v>2010.24999999996</c:v>
                </c:pt>
                <c:pt idx="544">
                  <c:v>2010.33333333329</c:v>
                </c:pt>
                <c:pt idx="545">
                  <c:v>2010.41666666663</c:v>
                </c:pt>
                <c:pt idx="546">
                  <c:v>2010.49999999996</c:v>
                </c:pt>
                <c:pt idx="547">
                  <c:v>2010.58333333329</c:v>
                </c:pt>
                <c:pt idx="548">
                  <c:v>2010.66666666663</c:v>
                </c:pt>
                <c:pt idx="549">
                  <c:v>2010.74999999996</c:v>
                </c:pt>
                <c:pt idx="550">
                  <c:v>2010.83333333329</c:v>
                </c:pt>
                <c:pt idx="551">
                  <c:v>2010.91666666662</c:v>
                </c:pt>
                <c:pt idx="552">
                  <c:v>2010.99999999996</c:v>
                </c:pt>
                <c:pt idx="553">
                  <c:v>2011.08333333329</c:v>
                </c:pt>
                <c:pt idx="554">
                  <c:v>2011.16666666662</c:v>
                </c:pt>
                <c:pt idx="555">
                  <c:v>2011.24999999996</c:v>
                </c:pt>
                <c:pt idx="556">
                  <c:v>2011.33333333329</c:v>
                </c:pt>
                <c:pt idx="557">
                  <c:v>2011.41666666662</c:v>
                </c:pt>
                <c:pt idx="558">
                  <c:v>2011.49999999996</c:v>
                </c:pt>
                <c:pt idx="559">
                  <c:v>2011.58333333329</c:v>
                </c:pt>
                <c:pt idx="560">
                  <c:v>2011.66666666662</c:v>
                </c:pt>
                <c:pt idx="561">
                  <c:v>2011.74999999996</c:v>
                </c:pt>
                <c:pt idx="562">
                  <c:v>2011.83333333329</c:v>
                </c:pt>
                <c:pt idx="563">
                  <c:v>2011.91666666662</c:v>
                </c:pt>
                <c:pt idx="564">
                  <c:v>2011.99999999996</c:v>
                </c:pt>
                <c:pt idx="565">
                  <c:v>2012.08333333329</c:v>
                </c:pt>
                <c:pt idx="566">
                  <c:v>2012.16666666662</c:v>
                </c:pt>
                <c:pt idx="567">
                  <c:v>2012.24999999996</c:v>
                </c:pt>
                <c:pt idx="568">
                  <c:v>2012.33333333329</c:v>
                </c:pt>
                <c:pt idx="569">
                  <c:v>2012.41666666662</c:v>
                </c:pt>
                <c:pt idx="570">
                  <c:v>2012.49999999996</c:v>
                </c:pt>
                <c:pt idx="571">
                  <c:v>2012.58333333329</c:v>
                </c:pt>
                <c:pt idx="572">
                  <c:v>2012.66666666662</c:v>
                </c:pt>
                <c:pt idx="573">
                  <c:v>2012.74999999996</c:v>
                </c:pt>
                <c:pt idx="574">
                  <c:v>2012.83333333329</c:v>
                </c:pt>
                <c:pt idx="575">
                  <c:v>2012.91666666662</c:v>
                </c:pt>
                <c:pt idx="576">
                  <c:v>2012.99999999996</c:v>
                </c:pt>
                <c:pt idx="577">
                  <c:v>2013.08333333329</c:v>
                </c:pt>
                <c:pt idx="578">
                  <c:v>2013.16666666662</c:v>
                </c:pt>
                <c:pt idx="579">
                  <c:v>2013.24999999996</c:v>
                </c:pt>
                <c:pt idx="580">
                  <c:v>2013.33333333329</c:v>
                </c:pt>
                <c:pt idx="581">
                  <c:v>2013.41666666659</c:v>
                </c:pt>
                <c:pt idx="582">
                  <c:v>2013.49999999992</c:v>
                </c:pt>
                <c:pt idx="583">
                  <c:v>2013.58333333325</c:v>
                </c:pt>
                <c:pt idx="584">
                  <c:v>2013.66666666658</c:v>
                </c:pt>
                <c:pt idx="585">
                  <c:v>2013.74999999991</c:v>
                </c:pt>
                <c:pt idx="586">
                  <c:v>2013.83333333324</c:v>
                </c:pt>
                <c:pt idx="587">
                  <c:v>2013.91666666657</c:v>
                </c:pt>
                <c:pt idx="588">
                  <c:v>2013.9999999999</c:v>
                </c:pt>
                <c:pt idx="589">
                  <c:v>2014.08333333323</c:v>
                </c:pt>
                <c:pt idx="590">
                  <c:v>2014.16666666656</c:v>
                </c:pt>
                <c:pt idx="591">
                  <c:v>2014.24999999989</c:v>
                </c:pt>
                <c:pt idx="592">
                  <c:v>2014.33333333322</c:v>
                </c:pt>
                <c:pt idx="593">
                  <c:v>2014.41666666655</c:v>
                </c:pt>
                <c:pt idx="594">
                  <c:v>2014.49999999988</c:v>
                </c:pt>
                <c:pt idx="595">
                  <c:v>2014.58333333321</c:v>
                </c:pt>
                <c:pt idx="596">
                  <c:v>2014.66666666654</c:v>
                </c:pt>
                <c:pt idx="597">
                  <c:v>2014.74999999987</c:v>
                </c:pt>
                <c:pt idx="598">
                  <c:v>2014.8333333332</c:v>
                </c:pt>
                <c:pt idx="599">
                  <c:v>2014.91666666653</c:v>
                </c:pt>
              </c:numCache>
            </c:numRef>
          </c:xVal>
          <c:yVal>
            <c:numRef>
              <c:f>Sheet1!$L$15:$L$614</c:f>
              <c:numCache>
                <c:formatCode>General</c:formatCode>
                <c:ptCount val="600"/>
                <c:pt idx="0">
                  <c:v>18.87853964194368</c:v>
                </c:pt>
                <c:pt idx="1">
                  <c:v>18.95171227621482</c:v>
                </c:pt>
                <c:pt idx="2">
                  <c:v>19.00665602044075</c:v>
                </c:pt>
                <c:pt idx="3">
                  <c:v>18.9642574888464</c:v>
                </c:pt>
                <c:pt idx="4">
                  <c:v>19.04943074968233</c:v>
                </c:pt>
                <c:pt idx="5">
                  <c:v>18.97108763049668</c:v>
                </c:pt>
                <c:pt idx="6">
                  <c:v>19.06158708043064</c:v>
                </c:pt>
                <c:pt idx="7">
                  <c:v>19.15225863708399</c:v>
                </c:pt>
                <c:pt idx="8">
                  <c:v>19.18224541429475</c:v>
                </c:pt>
                <c:pt idx="9">
                  <c:v>19.2363804107425</c:v>
                </c:pt>
                <c:pt idx="10">
                  <c:v>19.24788283464567</c:v>
                </c:pt>
                <c:pt idx="11">
                  <c:v>19.25931302982731</c:v>
                </c:pt>
                <c:pt idx="12">
                  <c:v>19.24118946047679</c:v>
                </c:pt>
                <c:pt idx="13">
                  <c:v>19.19257980049875</c:v>
                </c:pt>
                <c:pt idx="14">
                  <c:v>19.20406463642014</c:v>
                </c:pt>
                <c:pt idx="15">
                  <c:v>19.21547831474597</c:v>
                </c:pt>
                <c:pt idx="16">
                  <c:v>19.24465162287481</c:v>
                </c:pt>
                <c:pt idx="17">
                  <c:v>19.22682149474985</c:v>
                </c:pt>
                <c:pt idx="18">
                  <c:v>19.32641479198767</c:v>
                </c:pt>
                <c:pt idx="19">
                  <c:v>19.27813169984686</c:v>
                </c:pt>
                <c:pt idx="20">
                  <c:v>19.28915541984733</c:v>
                </c:pt>
                <c:pt idx="21">
                  <c:v>19.30011202435311</c:v>
                </c:pt>
                <c:pt idx="22">
                  <c:v>19.35211435523114</c:v>
                </c:pt>
                <c:pt idx="23">
                  <c:v>19.32860024301332</c:v>
                </c:pt>
                <c:pt idx="24">
                  <c:v>19.40991975683891</c:v>
                </c:pt>
                <c:pt idx="25">
                  <c:v>19.48981939393932</c:v>
                </c:pt>
                <c:pt idx="26">
                  <c:v>19.48981939393932</c:v>
                </c:pt>
                <c:pt idx="27">
                  <c:v>19.50008700906344</c:v>
                </c:pt>
                <c:pt idx="28">
                  <c:v>19.56923625377642</c:v>
                </c:pt>
                <c:pt idx="29">
                  <c:v>19.52043723723718</c:v>
                </c:pt>
                <c:pt idx="30">
                  <c:v>19.59904910179641</c:v>
                </c:pt>
                <c:pt idx="31">
                  <c:v>19.6088680597015</c:v>
                </c:pt>
                <c:pt idx="32">
                  <c:v>19.61862857142857</c:v>
                </c:pt>
                <c:pt idx="33">
                  <c:v>19.62833115727003</c:v>
                </c:pt>
                <c:pt idx="34">
                  <c:v>19.64756460176991</c:v>
                </c:pt>
                <c:pt idx="35">
                  <c:v>19.65709647058824</c:v>
                </c:pt>
                <c:pt idx="36">
                  <c:v>19.73369384164222</c:v>
                </c:pt>
                <c:pt idx="37">
                  <c:v>19.74291812865497</c:v>
                </c:pt>
                <c:pt idx="38">
                  <c:v>19.81881865889213</c:v>
                </c:pt>
                <c:pt idx="39">
                  <c:v>19.82774186046511</c:v>
                </c:pt>
                <c:pt idx="40">
                  <c:v>19.90295652173912</c:v>
                </c:pt>
                <c:pt idx="41">
                  <c:v>19.85420288184438</c:v>
                </c:pt>
                <c:pt idx="42">
                  <c:v>19.87159083094555</c:v>
                </c:pt>
                <c:pt idx="43">
                  <c:v>19.81481485714286</c:v>
                </c:pt>
                <c:pt idx="44">
                  <c:v>19.95398974358974</c:v>
                </c:pt>
                <c:pt idx="45">
                  <c:v>19.90577563739376</c:v>
                </c:pt>
                <c:pt idx="46">
                  <c:v>19.97885762711865</c:v>
                </c:pt>
                <c:pt idx="47">
                  <c:v>19.99520337078651</c:v>
                </c:pt>
                <c:pt idx="48">
                  <c:v>20.0033075630252</c:v>
                </c:pt>
                <c:pt idx="49">
                  <c:v>20.07530055865922</c:v>
                </c:pt>
                <c:pt idx="50">
                  <c:v>19.97187257617728</c:v>
                </c:pt>
                <c:pt idx="51">
                  <c:v>19.98794159779614</c:v>
                </c:pt>
                <c:pt idx="52">
                  <c:v>20.05879010989011</c:v>
                </c:pt>
                <c:pt idx="53">
                  <c:v>20.01171584699453</c:v>
                </c:pt>
                <c:pt idx="54">
                  <c:v>20.02735000000001</c:v>
                </c:pt>
                <c:pt idx="55">
                  <c:v>20.09713170731708</c:v>
                </c:pt>
                <c:pt idx="56">
                  <c:v>20.11217897574123</c:v>
                </c:pt>
                <c:pt idx="57">
                  <c:v>20.12706487935657</c:v>
                </c:pt>
                <c:pt idx="58">
                  <c:v>20.08075626666666</c:v>
                </c:pt>
                <c:pt idx="59">
                  <c:v>20.03493899204244</c:v>
                </c:pt>
                <c:pt idx="60">
                  <c:v>19.98960527704482</c:v>
                </c:pt>
                <c:pt idx="61">
                  <c:v>20.0048220472441</c:v>
                </c:pt>
                <c:pt idx="62">
                  <c:v>20.01987989556136</c:v>
                </c:pt>
                <c:pt idx="63">
                  <c:v>19.9753309090909</c:v>
                </c:pt>
                <c:pt idx="64">
                  <c:v>20.04217409326424</c:v>
                </c:pt>
                <c:pt idx="65">
                  <c:v>19.99785463917526</c:v>
                </c:pt>
                <c:pt idx="66">
                  <c:v>20.06412442159383</c:v>
                </c:pt>
                <c:pt idx="67">
                  <c:v>20.13005435897436</c:v>
                </c:pt>
                <c:pt idx="68">
                  <c:v>20.14412755102041</c:v>
                </c:pt>
                <c:pt idx="69">
                  <c:v>20.09996548223351</c:v>
                </c:pt>
                <c:pt idx="70">
                  <c:v>20.05624949494949</c:v>
                </c:pt>
                <c:pt idx="71">
                  <c:v>20.12798994974874</c:v>
                </c:pt>
                <c:pt idx="72">
                  <c:v>20.19227268170426</c:v>
                </c:pt>
                <c:pt idx="73">
                  <c:v>20.30700150375939</c:v>
                </c:pt>
                <c:pt idx="74">
                  <c:v>20.370676</c:v>
                </c:pt>
                <c:pt idx="75">
                  <c:v>20.37695461346634</c:v>
                </c:pt>
                <c:pt idx="76">
                  <c:v>20.44621339950372</c:v>
                </c:pt>
                <c:pt idx="77">
                  <c:v>20.45827358024691</c:v>
                </c:pt>
                <c:pt idx="78">
                  <c:v>20.46425911330049</c:v>
                </c:pt>
                <c:pt idx="79">
                  <c:v>20.58268894348894</c:v>
                </c:pt>
                <c:pt idx="80">
                  <c:v>20.58834019607843</c:v>
                </c:pt>
                <c:pt idx="81">
                  <c:v>20.59396381418093</c:v>
                </c:pt>
                <c:pt idx="82">
                  <c:v>20.59956</c:v>
                </c:pt>
                <c:pt idx="83">
                  <c:v>20.77219756690997</c:v>
                </c:pt>
                <c:pt idx="84">
                  <c:v>21.11066019417476</c:v>
                </c:pt>
                <c:pt idx="85">
                  <c:v>21.11924830917874</c:v>
                </c:pt>
                <c:pt idx="86">
                  <c:v>21.22982028985507</c:v>
                </c:pt>
                <c:pt idx="87">
                  <c:v>21.28896963855421</c:v>
                </c:pt>
                <c:pt idx="88">
                  <c:v>21.29281442307693</c:v>
                </c:pt>
                <c:pt idx="89">
                  <c:v>21.29664076738609</c:v>
                </c:pt>
                <c:pt idx="90">
                  <c:v>21.35520574162679</c:v>
                </c:pt>
                <c:pt idx="91">
                  <c:v>21.41349116945107</c:v>
                </c:pt>
                <c:pt idx="92">
                  <c:v>21.42049786223278</c:v>
                </c:pt>
                <c:pt idx="93">
                  <c:v>21.53245213270142</c:v>
                </c:pt>
                <c:pt idx="94">
                  <c:v>21.48486603773582</c:v>
                </c:pt>
                <c:pt idx="95">
                  <c:v>21.59587858823529</c:v>
                </c:pt>
                <c:pt idx="96">
                  <c:v>21.60193255269321</c:v>
                </c:pt>
                <c:pt idx="97">
                  <c:v>21.50445023255813</c:v>
                </c:pt>
                <c:pt idx="98">
                  <c:v>21.41172903225806</c:v>
                </c:pt>
                <c:pt idx="99">
                  <c:v>21.36949016018307</c:v>
                </c:pt>
                <c:pt idx="100">
                  <c:v>21.37641002277904</c:v>
                </c:pt>
                <c:pt idx="101">
                  <c:v>21.33488868778281</c:v>
                </c:pt>
                <c:pt idx="102">
                  <c:v>21.49023981900452</c:v>
                </c:pt>
                <c:pt idx="103">
                  <c:v>21.15905422222222</c:v>
                </c:pt>
                <c:pt idx="104">
                  <c:v>21.2173442477876</c:v>
                </c:pt>
                <c:pt idx="105">
                  <c:v>21.1316149122807</c:v>
                </c:pt>
                <c:pt idx="106">
                  <c:v>21.09323137254902</c:v>
                </c:pt>
                <c:pt idx="107">
                  <c:v>21.00987041036717</c:v>
                </c:pt>
                <c:pt idx="108">
                  <c:v>20.83431282051282</c:v>
                </c:pt>
                <c:pt idx="109">
                  <c:v>20.75924651162788</c:v>
                </c:pt>
                <c:pt idx="110">
                  <c:v>20.6378669456067</c:v>
                </c:pt>
                <c:pt idx="111">
                  <c:v>20.65190353430353</c:v>
                </c:pt>
                <c:pt idx="112">
                  <c:v>20.67491275720165</c:v>
                </c:pt>
                <c:pt idx="113">
                  <c:v>20.69298204081633</c:v>
                </c:pt>
                <c:pt idx="114">
                  <c:v>20.65991480730223</c:v>
                </c:pt>
                <c:pt idx="115">
                  <c:v>20.5949731462926</c:v>
                </c:pt>
                <c:pt idx="116">
                  <c:v>20.49099841897233</c:v>
                </c:pt>
                <c:pt idx="117">
                  <c:v>20.46492235294117</c:v>
                </c:pt>
                <c:pt idx="118">
                  <c:v>20.3106772815534</c:v>
                </c:pt>
                <c:pt idx="119">
                  <c:v>20.33054412331407</c:v>
                </c:pt>
                <c:pt idx="120">
                  <c:v>20.17505239005736</c:v>
                </c:pt>
                <c:pt idx="121">
                  <c:v>20.14701368821293</c:v>
                </c:pt>
                <c:pt idx="122">
                  <c:v>20.20074696969697</c:v>
                </c:pt>
                <c:pt idx="123">
                  <c:v>20.12451773584906</c:v>
                </c:pt>
                <c:pt idx="124">
                  <c:v>20.17282711864407</c:v>
                </c:pt>
                <c:pt idx="125">
                  <c:v>20.19313046728972</c:v>
                </c:pt>
                <c:pt idx="126">
                  <c:v>20.04854296296289</c:v>
                </c:pt>
                <c:pt idx="127">
                  <c:v>20.14348118081181</c:v>
                </c:pt>
                <c:pt idx="128">
                  <c:v>20.07975018315019</c:v>
                </c:pt>
                <c:pt idx="129">
                  <c:v>20.05340692167577</c:v>
                </c:pt>
                <c:pt idx="130">
                  <c:v>20.07391320072328</c:v>
                </c:pt>
                <c:pt idx="131">
                  <c:v>20.04793309352517</c:v>
                </c:pt>
                <c:pt idx="132">
                  <c:v>20.09913261648746</c:v>
                </c:pt>
                <c:pt idx="133">
                  <c:v>20.2269581395349</c:v>
                </c:pt>
                <c:pt idx="134">
                  <c:v>20.27258285714282</c:v>
                </c:pt>
                <c:pt idx="135">
                  <c:v>20.3180449197861</c:v>
                </c:pt>
                <c:pt idx="136">
                  <c:v>20.37229929078012</c:v>
                </c:pt>
                <c:pt idx="137">
                  <c:v>20.34524444444444</c:v>
                </c:pt>
                <c:pt idx="138">
                  <c:v>20.35862947368421</c:v>
                </c:pt>
                <c:pt idx="139">
                  <c:v>20.45176404886562</c:v>
                </c:pt>
                <c:pt idx="140">
                  <c:v>20.46445486111111</c:v>
                </c:pt>
                <c:pt idx="141">
                  <c:v>20.43748324697754</c:v>
                </c:pt>
                <c:pt idx="142">
                  <c:v>20.52470981067122</c:v>
                </c:pt>
                <c:pt idx="143">
                  <c:v>20.49765958904108</c:v>
                </c:pt>
                <c:pt idx="144">
                  <c:v>20.5098780238501</c:v>
                </c:pt>
                <c:pt idx="145">
                  <c:v>20.45674873524452</c:v>
                </c:pt>
                <c:pt idx="146">
                  <c:v>20.46898859060403</c:v>
                </c:pt>
                <c:pt idx="147">
                  <c:v>20.485118</c:v>
                </c:pt>
                <c:pt idx="148">
                  <c:v>20.53112292358804</c:v>
                </c:pt>
                <c:pt idx="149">
                  <c:v>20.54281190082644</c:v>
                </c:pt>
                <c:pt idx="150">
                  <c:v>20.5543855263158</c:v>
                </c:pt>
                <c:pt idx="151">
                  <c:v>20.52838494271685</c:v>
                </c:pt>
                <c:pt idx="152">
                  <c:v>20.57342316476345</c:v>
                </c:pt>
                <c:pt idx="153">
                  <c:v>20.6590103896104</c:v>
                </c:pt>
                <c:pt idx="154">
                  <c:v>20.63647677419355</c:v>
                </c:pt>
                <c:pt idx="155">
                  <c:v>20.61058170144463</c:v>
                </c:pt>
                <c:pt idx="156">
                  <c:v>20.66161786283891</c:v>
                </c:pt>
                <c:pt idx="157">
                  <c:v>20.67222158730159</c:v>
                </c:pt>
                <c:pt idx="158">
                  <c:v>20.68620378548896</c:v>
                </c:pt>
                <c:pt idx="159">
                  <c:v>20.7392544600939</c:v>
                </c:pt>
                <c:pt idx="160">
                  <c:v>20.6527888372093</c:v>
                </c:pt>
                <c:pt idx="161">
                  <c:v>20.66998584615385</c:v>
                </c:pt>
                <c:pt idx="162">
                  <c:v>20.61703206106871</c:v>
                </c:pt>
                <c:pt idx="163">
                  <c:v>20.59608679817905</c:v>
                </c:pt>
                <c:pt idx="164">
                  <c:v>20.54793203007518</c:v>
                </c:pt>
                <c:pt idx="165">
                  <c:v>20.56886020864382</c:v>
                </c:pt>
                <c:pt idx="166">
                  <c:v>20.54869688888888</c:v>
                </c:pt>
                <c:pt idx="167">
                  <c:v>20.56248011782032</c:v>
                </c:pt>
                <c:pt idx="168">
                  <c:v>20.51602569343066</c:v>
                </c:pt>
                <c:pt idx="169">
                  <c:v>20.44079653179182</c:v>
                </c:pt>
                <c:pt idx="170">
                  <c:v>20.36707410586552</c:v>
                </c:pt>
                <c:pt idx="171">
                  <c:v>20.16513427762032</c:v>
                </c:pt>
                <c:pt idx="172">
                  <c:v>20.13153389355742</c:v>
                </c:pt>
                <c:pt idx="173">
                  <c:v>20.03527534626038</c:v>
                </c:pt>
                <c:pt idx="174">
                  <c:v>19.94112657534246</c:v>
                </c:pt>
                <c:pt idx="175">
                  <c:v>19.8759511533243</c:v>
                </c:pt>
                <c:pt idx="176">
                  <c:v>19.84276612903226</c:v>
                </c:pt>
                <c:pt idx="177">
                  <c:v>19.69254627659566</c:v>
                </c:pt>
                <c:pt idx="178">
                  <c:v>19.60572157894729</c:v>
                </c:pt>
                <c:pt idx="179">
                  <c:v>19.5548488946684</c:v>
                </c:pt>
                <c:pt idx="180">
                  <c:v>19.27907538461539</c:v>
                </c:pt>
                <c:pt idx="181">
                  <c:v>19.20887240506329</c:v>
                </c:pt>
                <c:pt idx="182">
                  <c:v>19.14510362047441</c:v>
                </c:pt>
                <c:pt idx="183">
                  <c:v>19.01236687268232</c:v>
                </c:pt>
                <c:pt idx="184">
                  <c:v>18.93825997552018</c:v>
                </c:pt>
                <c:pt idx="185">
                  <c:v>18.92107733333332</c:v>
                </c:pt>
                <c:pt idx="186">
                  <c:v>19.00901016949153</c:v>
                </c:pt>
                <c:pt idx="187">
                  <c:v>19.00947644230769</c:v>
                </c:pt>
                <c:pt idx="188">
                  <c:v>18.95999761620978</c:v>
                </c:pt>
                <c:pt idx="189">
                  <c:v>18.97007886658795</c:v>
                </c:pt>
                <c:pt idx="190">
                  <c:v>18.95779859813084</c:v>
                </c:pt>
                <c:pt idx="191">
                  <c:v>18.88822824074072</c:v>
                </c:pt>
                <c:pt idx="192">
                  <c:v>18.87243073394495</c:v>
                </c:pt>
                <c:pt idx="193">
                  <c:v>18.80490136363637</c:v>
                </c:pt>
                <c:pt idx="194">
                  <c:v>18.83255485327313</c:v>
                </c:pt>
                <c:pt idx="195">
                  <c:v>18.82962648709315</c:v>
                </c:pt>
                <c:pt idx="196">
                  <c:v>18.80574225195087</c:v>
                </c:pt>
                <c:pt idx="197">
                  <c:v>18.76595889502762</c:v>
                </c:pt>
                <c:pt idx="198">
                  <c:v>18.66092502732241</c:v>
                </c:pt>
                <c:pt idx="199">
                  <c:v>18.69302082429501</c:v>
                </c:pt>
                <c:pt idx="200">
                  <c:v>18.61065392051558</c:v>
                </c:pt>
                <c:pt idx="201">
                  <c:v>18.59988822269807</c:v>
                </c:pt>
                <c:pt idx="202">
                  <c:v>18.64257739872068</c:v>
                </c:pt>
                <c:pt idx="203">
                  <c:v>18.5831430393198</c:v>
                </c:pt>
                <c:pt idx="204">
                  <c:v>18.71805593220339</c:v>
                </c:pt>
                <c:pt idx="205">
                  <c:v>18.68292840549103</c:v>
                </c:pt>
                <c:pt idx="206">
                  <c:v>18.75543653643075</c:v>
                </c:pt>
                <c:pt idx="207">
                  <c:v>18.72030189473682</c:v>
                </c:pt>
                <c:pt idx="208">
                  <c:v>18.68781772679875</c:v>
                </c:pt>
                <c:pt idx="209">
                  <c:v>18.52308659793814</c:v>
                </c:pt>
                <c:pt idx="210">
                  <c:v>18.52199753846153</c:v>
                </c:pt>
                <c:pt idx="211">
                  <c:v>18.601217604913</c:v>
                </c:pt>
                <c:pt idx="212">
                  <c:v>18.601217604913</c:v>
                </c:pt>
                <c:pt idx="213">
                  <c:v>18.57203506625892</c:v>
                </c:pt>
                <c:pt idx="214">
                  <c:v>18.63769714285715</c:v>
                </c:pt>
                <c:pt idx="215">
                  <c:v>18.78863541453428</c:v>
                </c:pt>
                <c:pt idx="216">
                  <c:v>18.84376956077628</c:v>
                </c:pt>
                <c:pt idx="217">
                  <c:v>18.91796326530612</c:v>
                </c:pt>
                <c:pt idx="218">
                  <c:v>18.89867889908257</c:v>
                </c:pt>
                <c:pt idx="219">
                  <c:v>18.83428056680162</c:v>
                </c:pt>
                <c:pt idx="220">
                  <c:v>18.85062782258064</c:v>
                </c:pt>
                <c:pt idx="221">
                  <c:v>18.85875211267605</c:v>
                </c:pt>
                <c:pt idx="222">
                  <c:v>18.87490300601203</c:v>
                </c:pt>
                <c:pt idx="223">
                  <c:v>18.74973826173822</c:v>
                </c:pt>
                <c:pt idx="224">
                  <c:v>18.83049641434263</c:v>
                </c:pt>
                <c:pt idx="225">
                  <c:v>18.86930595238095</c:v>
                </c:pt>
                <c:pt idx="226">
                  <c:v>18.83595331355094</c:v>
                </c:pt>
                <c:pt idx="227">
                  <c:v>18.80279802761341</c:v>
                </c:pt>
                <c:pt idx="228">
                  <c:v>18.78597375122429</c:v>
                </c:pt>
                <c:pt idx="229">
                  <c:v>18.67211578947369</c:v>
                </c:pt>
                <c:pt idx="230">
                  <c:v>18.70665150631681</c:v>
                </c:pt>
                <c:pt idx="231">
                  <c:v>18.72284414327202</c:v>
                </c:pt>
                <c:pt idx="232">
                  <c:v>18.66455033816425</c:v>
                </c:pt>
                <c:pt idx="233">
                  <c:v>18.71684011571842</c:v>
                </c:pt>
                <c:pt idx="234">
                  <c:v>18.73286916426513</c:v>
                </c:pt>
                <c:pt idx="235">
                  <c:v>18.67903908045977</c:v>
                </c:pt>
                <c:pt idx="236">
                  <c:v>18.7129612225406</c:v>
                </c:pt>
                <c:pt idx="237">
                  <c:v>18.61996384395814</c:v>
                </c:pt>
                <c:pt idx="238">
                  <c:v>18.6280710351377</c:v>
                </c:pt>
                <c:pt idx="239">
                  <c:v>18.67953781990521</c:v>
                </c:pt>
                <c:pt idx="240">
                  <c:v>18.64419337748344</c:v>
                </c:pt>
                <c:pt idx="241">
                  <c:v>18.6035537158984</c:v>
                </c:pt>
                <c:pt idx="242">
                  <c:v>18.58075168539326</c:v>
                </c:pt>
                <c:pt idx="243">
                  <c:v>18.58880336448598</c:v>
                </c:pt>
                <c:pt idx="244">
                  <c:v>18.57547388059701</c:v>
                </c:pt>
                <c:pt idx="245">
                  <c:v>18.6088014883721</c:v>
                </c:pt>
                <c:pt idx="246">
                  <c:v>18.57424475394615</c:v>
                </c:pt>
                <c:pt idx="247">
                  <c:v>18.60345393883225</c:v>
                </c:pt>
                <c:pt idx="248">
                  <c:v>18.63255504162813</c:v>
                </c:pt>
                <c:pt idx="249">
                  <c:v>18.54276829493087</c:v>
                </c:pt>
                <c:pt idx="250">
                  <c:v>18.52070532110092</c:v>
                </c:pt>
                <c:pt idx="251">
                  <c:v>18.54064913242008</c:v>
                </c:pt>
                <c:pt idx="252">
                  <c:v>18.43151410373066</c:v>
                </c:pt>
                <c:pt idx="253">
                  <c:v>18.52771121239744</c:v>
                </c:pt>
                <c:pt idx="254">
                  <c:v>18.65058441796517</c:v>
                </c:pt>
                <c:pt idx="255">
                  <c:v>18.71921582336706</c:v>
                </c:pt>
                <c:pt idx="256">
                  <c:v>18.68869357798157</c:v>
                </c:pt>
                <c:pt idx="257">
                  <c:v>18.64128372943328</c:v>
                </c:pt>
                <c:pt idx="258">
                  <c:v>18.64516237442922</c:v>
                </c:pt>
                <c:pt idx="259">
                  <c:v>18.66991751824818</c:v>
                </c:pt>
                <c:pt idx="260">
                  <c:v>18.60202690909091</c:v>
                </c:pt>
                <c:pt idx="261">
                  <c:v>18.60980617059892</c:v>
                </c:pt>
                <c:pt idx="262">
                  <c:v>18.65902173913043</c:v>
                </c:pt>
                <c:pt idx="263">
                  <c:v>18.61231805054151</c:v>
                </c:pt>
                <c:pt idx="264">
                  <c:v>18.53261831238779</c:v>
                </c:pt>
                <c:pt idx="265">
                  <c:v>18.52772987477631</c:v>
                </c:pt>
                <c:pt idx="266">
                  <c:v>18.50247664884132</c:v>
                </c:pt>
                <c:pt idx="267">
                  <c:v>18.44069849157054</c:v>
                </c:pt>
                <c:pt idx="268">
                  <c:v>18.45250654867256</c:v>
                </c:pt>
                <c:pt idx="269">
                  <c:v>18.37121797356827</c:v>
                </c:pt>
                <c:pt idx="270">
                  <c:v>18.34290052724078</c:v>
                </c:pt>
                <c:pt idx="271">
                  <c:v>18.3828094488189</c:v>
                </c:pt>
                <c:pt idx="272">
                  <c:v>18.33865701830863</c:v>
                </c:pt>
                <c:pt idx="273">
                  <c:v>18.35052591304348</c:v>
                </c:pt>
                <c:pt idx="274">
                  <c:v>18.3860890814558</c:v>
                </c:pt>
                <c:pt idx="275">
                  <c:v>18.37407889273356</c:v>
                </c:pt>
                <c:pt idx="276">
                  <c:v>18.33045137931034</c:v>
                </c:pt>
                <c:pt idx="277">
                  <c:v>18.29890154905335</c:v>
                </c:pt>
                <c:pt idx="278">
                  <c:v>18.29107330472102</c:v>
                </c:pt>
                <c:pt idx="279">
                  <c:v>18.27947303754265</c:v>
                </c:pt>
                <c:pt idx="280">
                  <c:v>18.3301994893617</c:v>
                </c:pt>
                <c:pt idx="281">
                  <c:v>18.27192610169492</c:v>
                </c:pt>
                <c:pt idx="282">
                  <c:v>18.2527746835443</c:v>
                </c:pt>
                <c:pt idx="283">
                  <c:v>18.19531630252098</c:v>
                </c:pt>
                <c:pt idx="284">
                  <c:v>18.21495263598326</c:v>
                </c:pt>
                <c:pt idx="285">
                  <c:v>18.24963336113422</c:v>
                </c:pt>
                <c:pt idx="286">
                  <c:v>18.22700515378222</c:v>
                </c:pt>
                <c:pt idx="287">
                  <c:v>18.20452692626346</c:v>
                </c:pt>
                <c:pt idx="288">
                  <c:v>18.22384983498348</c:v>
                </c:pt>
                <c:pt idx="289">
                  <c:v>18.22037105263158</c:v>
                </c:pt>
                <c:pt idx="290">
                  <c:v>18.16836988543371</c:v>
                </c:pt>
                <c:pt idx="291">
                  <c:v>18.12850528025995</c:v>
                </c:pt>
                <c:pt idx="292">
                  <c:v>18.0035676637025</c:v>
                </c:pt>
                <c:pt idx="293">
                  <c:v>18.01931248992748</c:v>
                </c:pt>
                <c:pt idx="294">
                  <c:v>18.05334040160643</c:v>
                </c:pt>
                <c:pt idx="295">
                  <c:v>18.07172465863454</c:v>
                </c:pt>
                <c:pt idx="296">
                  <c:v>18.10164326923077</c:v>
                </c:pt>
                <c:pt idx="297">
                  <c:v>18.12454641148325</c:v>
                </c:pt>
                <c:pt idx="298">
                  <c:v>18.05256648133438</c:v>
                </c:pt>
                <c:pt idx="299">
                  <c:v>18.08600411718131</c:v>
                </c:pt>
                <c:pt idx="300">
                  <c:v>17.98758964705882</c:v>
                </c:pt>
                <c:pt idx="301">
                  <c:v>18.0067334375</c:v>
                </c:pt>
                <c:pt idx="302">
                  <c:v>17.9939132192846</c:v>
                </c:pt>
                <c:pt idx="303">
                  <c:v>17.96979115593482</c:v>
                </c:pt>
                <c:pt idx="304">
                  <c:v>18.01286940356313</c:v>
                </c:pt>
                <c:pt idx="305">
                  <c:v>17.97241570438798</c:v>
                </c:pt>
                <c:pt idx="306">
                  <c:v>17.92486191570882</c:v>
                </c:pt>
                <c:pt idx="307">
                  <c:v>17.8098188449848</c:v>
                </c:pt>
                <c:pt idx="308">
                  <c:v>17.75794354716981</c:v>
                </c:pt>
                <c:pt idx="309">
                  <c:v>17.67245277361319</c:v>
                </c:pt>
                <c:pt idx="310">
                  <c:v>17.66703724756918</c:v>
                </c:pt>
                <c:pt idx="311">
                  <c:v>17.65238002980626</c:v>
                </c:pt>
                <c:pt idx="312">
                  <c:v>17.6378316258352</c:v>
                </c:pt>
                <c:pt idx="313">
                  <c:v>17.64172670623145</c:v>
                </c:pt>
                <c:pt idx="314">
                  <c:v>17.67568575667656</c:v>
                </c:pt>
                <c:pt idx="315">
                  <c:v>17.72114463360473</c:v>
                </c:pt>
                <c:pt idx="316">
                  <c:v>17.70643923303827</c:v>
                </c:pt>
                <c:pt idx="317">
                  <c:v>17.68802088235292</c:v>
                </c:pt>
                <c:pt idx="318">
                  <c:v>17.71246226138032</c:v>
                </c:pt>
                <c:pt idx="319">
                  <c:v>17.69410717423133</c:v>
                </c:pt>
                <c:pt idx="320">
                  <c:v>17.67585927007299</c:v>
                </c:pt>
                <c:pt idx="321">
                  <c:v>17.6667752186589</c:v>
                </c:pt>
                <c:pt idx="322">
                  <c:v>17.62307140783745</c:v>
                </c:pt>
                <c:pt idx="323">
                  <c:v>17.62174934876983</c:v>
                </c:pt>
                <c:pt idx="324">
                  <c:v>17.62555748373101</c:v>
                </c:pt>
                <c:pt idx="325">
                  <c:v>17.62043492063492</c:v>
                </c:pt>
                <c:pt idx="326">
                  <c:v>17.60646153846153</c:v>
                </c:pt>
                <c:pt idx="327">
                  <c:v>17.60140946915352</c:v>
                </c:pt>
                <c:pt idx="328">
                  <c:v>17.59637909806728</c:v>
                </c:pt>
                <c:pt idx="329">
                  <c:v>17.59515117773019</c:v>
                </c:pt>
                <c:pt idx="330">
                  <c:v>17.57763957295368</c:v>
                </c:pt>
                <c:pt idx="331">
                  <c:v>17.58895511363637</c:v>
                </c:pt>
                <c:pt idx="332">
                  <c:v>17.55155832742736</c:v>
                </c:pt>
                <c:pt idx="333">
                  <c:v>17.52569795342272</c:v>
                </c:pt>
                <c:pt idx="334">
                  <c:v>17.50857902885292</c:v>
                </c:pt>
                <c:pt idx="335">
                  <c:v>17.51614026704146</c:v>
                </c:pt>
                <c:pt idx="336">
                  <c:v>17.51892240896358</c:v>
                </c:pt>
                <c:pt idx="337">
                  <c:v>17.49818979734451</c:v>
                </c:pt>
                <c:pt idx="338">
                  <c:v>17.55362986741103</c:v>
                </c:pt>
                <c:pt idx="339">
                  <c:v>17.49259499304588</c:v>
                </c:pt>
                <c:pt idx="340">
                  <c:v>17.49168987517329</c:v>
                </c:pt>
                <c:pt idx="341">
                  <c:v>17.49542979902978</c:v>
                </c:pt>
                <c:pt idx="342">
                  <c:v>17.50289411764706</c:v>
                </c:pt>
                <c:pt idx="343">
                  <c:v>17.51405193370165</c:v>
                </c:pt>
                <c:pt idx="344">
                  <c:v>17.52146482758621</c:v>
                </c:pt>
                <c:pt idx="345">
                  <c:v>17.49642115384615</c:v>
                </c:pt>
                <c:pt idx="346">
                  <c:v>17.47983972602739</c:v>
                </c:pt>
                <c:pt idx="347">
                  <c:v>17.49093041695147</c:v>
                </c:pt>
                <c:pt idx="348">
                  <c:v>17.53786493506493</c:v>
                </c:pt>
                <c:pt idx="349">
                  <c:v>17.55245398773006</c:v>
                </c:pt>
                <c:pt idx="350">
                  <c:v>17.50472467709042</c:v>
                </c:pt>
                <c:pt idx="351">
                  <c:v>17.52393124999999</c:v>
                </c:pt>
                <c:pt idx="352">
                  <c:v>17.51932447457627</c:v>
                </c:pt>
                <c:pt idx="353">
                  <c:v>17.50289411764706</c:v>
                </c:pt>
                <c:pt idx="354">
                  <c:v>17.49019245283019</c:v>
                </c:pt>
                <c:pt idx="355">
                  <c:v>17.45048483221476</c:v>
                </c:pt>
                <c:pt idx="356">
                  <c:v>17.46141165438712</c:v>
                </c:pt>
                <c:pt idx="357">
                  <c:v>17.49568460508701</c:v>
                </c:pt>
                <c:pt idx="358">
                  <c:v>17.49480507343123</c:v>
                </c:pt>
                <c:pt idx="359">
                  <c:v>17.49033630912717</c:v>
                </c:pt>
                <c:pt idx="360">
                  <c:v>17.47426684385382</c:v>
                </c:pt>
                <c:pt idx="361">
                  <c:v>17.47345049701789</c:v>
                </c:pt>
                <c:pt idx="362">
                  <c:v>17.48419444444445</c:v>
                </c:pt>
                <c:pt idx="363">
                  <c:v>17.4301649538867</c:v>
                </c:pt>
                <c:pt idx="364">
                  <c:v>17.45597896120973</c:v>
                </c:pt>
                <c:pt idx="365">
                  <c:v>17.46667270341207</c:v>
                </c:pt>
                <c:pt idx="366">
                  <c:v>17.50377640891219</c:v>
                </c:pt>
                <c:pt idx="367">
                  <c:v>17.49937187704381</c:v>
                </c:pt>
                <c:pt idx="368">
                  <c:v>17.53631169170477</c:v>
                </c:pt>
                <c:pt idx="369">
                  <c:v>17.52043648208469</c:v>
                </c:pt>
                <c:pt idx="370">
                  <c:v>17.54231307742348</c:v>
                </c:pt>
                <c:pt idx="371">
                  <c:v>17.56413281351522</c:v>
                </c:pt>
                <c:pt idx="372">
                  <c:v>17.56207550096962</c:v>
                </c:pt>
                <c:pt idx="373">
                  <c:v>17.52808438709678</c:v>
                </c:pt>
                <c:pt idx="374">
                  <c:v>17.5011624437299</c:v>
                </c:pt>
                <c:pt idx="375">
                  <c:v>17.53653196668802</c:v>
                </c:pt>
                <c:pt idx="376">
                  <c:v>17.51752864450128</c:v>
                </c:pt>
                <c:pt idx="377">
                  <c:v>17.57163063178047</c:v>
                </c:pt>
                <c:pt idx="378">
                  <c:v>17.58179006369427</c:v>
                </c:pt>
                <c:pt idx="379">
                  <c:v>17.60310152671756</c:v>
                </c:pt>
                <c:pt idx="380">
                  <c:v>17.61985897273304</c:v>
                </c:pt>
                <c:pt idx="381">
                  <c:v>17.59310644753477</c:v>
                </c:pt>
                <c:pt idx="382">
                  <c:v>17.60978979206049</c:v>
                </c:pt>
                <c:pt idx="383">
                  <c:v>17.6230609679447</c:v>
                </c:pt>
                <c:pt idx="384">
                  <c:v>17.64732973651191</c:v>
                </c:pt>
                <c:pt idx="385">
                  <c:v>17.65717520350658</c:v>
                </c:pt>
                <c:pt idx="386">
                  <c:v>17.71774142678348</c:v>
                </c:pt>
                <c:pt idx="387">
                  <c:v>17.73528930581613</c:v>
                </c:pt>
                <c:pt idx="388">
                  <c:v>17.79254609130699</c:v>
                </c:pt>
                <c:pt idx="389">
                  <c:v>17.80208888888889</c:v>
                </c:pt>
                <c:pt idx="390">
                  <c:v>17.83697007481297</c:v>
                </c:pt>
                <c:pt idx="391">
                  <c:v>17.89223805970149</c:v>
                </c:pt>
                <c:pt idx="392">
                  <c:v>17.89043672456575</c:v>
                </c:pt>
                <c:pt idx="393">
                  <c:v>17.95641040247678</c:v>
                </c:pt>
                <c:pt idx="394">
                  <c:v>18.00497513914657</c:v>
                </c:pt>
                <c:pt idx="395">
                  <c:v>18.03628553770086</c:v>
                </c:pt>
                <c:pt idx="396">
                  <c:v>18.07053308641975</c:v>
                </c:pt>
                <c:pt idx="397">
                  <c:v>18.1411762962963</c:v>
                </c:pt>
                <c:pt idx="398">
                  <c:v>18.19769086419753</c:v>
                </c:pt>
                <c:pt idx="399">
                  <c:v>18.23169716399507</c:v>
                </c:pt>
                <c:pt idx="400">
                  <c:v>18.25722927429274</c:v>
                </c:pt>
                <c:pt idx="401">
                  <c:v>18.26291867321867</c:v>
                </c:pt>
                <c:pt idx="402">
                  <c:v>18.24620612745099</c:v>
                </c:pt>
                <c:pt idx="403">
                  <c:v>18.32192607099143</c:v>
                </c:pt>
                <c:pt idx="404">
                  <c:v>18.35271706422018</c:v>
                </c:pt>
                <c:pt idx="405">
                  <c:v>18.36378645515558</c:v>
                </c:pt>
                <c:pt idx="406">
                  <c:v>18.36930091407678</c:v>
                </c:pt>
                <c:pt idx="407">
                  <c:v>18.40539221411185</c:v>
                </c:pt>
                <c:pt idx="408">
                  <c:v>18.44135203400121</c:v>
                </c:pt>
                <c:pt idx="409">
                  <c:v>18.48304310868245</c:v>
                </c:pt>
                <c:pt idx="410">
                  <c:v>18.51349344660193</c:v>
                </c:pt>
                <c:pt idx="411">
                  <c:v>18.45972224231462</c:v>
                </c:pt>
                <c:pt idx="412">
                  <c:v>18.51754289156622</c:v>
                </c:pt>
                <c:pt idx="413">
                  <c:v>18.57269566265061</c:v>
                </c:pt>
                <c:pt idx="414">
                  <c:v>18.5633574085183</c:v>
                </c:pt>
                <c:pt idx="415">
                  <c:v>18.54631573907839</c:v>
                </c:pt>
                <c:pt idx="416">
                  <c:v>18.56442932061978</c:v>
                </c:pt>
                <c:pt idx="417">
                  <c:v>18.57214610350981</c:v>
                </c:pt>
                <c:pt idx="418">
                  <c:v>18.56624370546318</c:v>
                </c:pt>
                <c:pt idx="419">
                  <c:v>18.57648578199052</c:v>
                </c:pt>
                <c:pt idx="420">
                  <c:v>18.58922031896042</c:v>
                </c:pt>
                <c:pt idx="421">
                  <c:v>18.57999529411765</c:v>
                </c:pt>
                <c:pt idx="422">
                  <c:v>18.52488046783626</c:v>
                </c:pt>
                <c:pt idx="423">
                  <c:v>18.61607723815096</c:v>
                </c:pt>
                <c:pt idx="424">
                  <c:v>18.63693317757009</c:v>
                </c:pt>
                <c:pt idx="425">
                  <c:v>18.5818717770035</c:v>
                </c:pt>
                <c:pt idx="426">
                  <c:v>18.59434001158078</c:v>
                </c:pt>
                <c:pt idx="427">
                  <c:v>18.64735309785756</c:v>
                </c:pt>
                <c:pt idx="428">
                  <c:v>18.62978640552992</c:v>
                </c:pt>
                <c:pt idx="429">
                  <c:v>18.66345669925244</c:v>
                </c:pt>
                <c:pt idx="430">
                  <c:v>18.71015017221584</c:v>
                </c:pt>
                <c:pt idx="431">
                  <c:v>18.73283138602519</c:v>
                </c:pt>
                <c:pt idx="432">
                  <c:v>18.62615239179954</c:v>
                </c:pt>
                <c:pt idx="433">
                  <c:v>18.68785840909091</c:v>
                </c:pt>
                <c:pt idx="434">
                  <c:v>18.74223327654734</c:v>
                </c:pt>
                <c:pt idx="435">
                  <c:v>18.74928458049887</c:v>
                </c:pt>
                <c:pt idx="436">
                  <c:v>18.71865764241398</c:v>
                </c:pt>
                <c:pt idx="437">
                  <c:v>18.7409240292628</c:v>
                </c:pt>
                <c:pt idx="438">
                  <c:v>18.77261668545659</c:v>
                </c:pt>
                <c:pt idx="439">
                  <c:v>18.83712739571589</c:v>
                </c:pt>
                <c:pt idx="440">
                  <c:v>18.81449612577204</c:v>
                </c:pt>
                <c:pt idx="441">
                  <c:v>18.89324009009009</c:v>
                </c:pt>
                <c:pt idx="442">
                  <c:v>18.9812534084507</c:v>
                </c:pt>
                <c:pt idx="443">
                  <c:v>19.0306595264938</c:v>
                </c:pt>
                <c:pt idx="444">
                  <c:v>19.01141159257175</c:v>
                </c:pt>
                <c:pt idx="445">
                  <c:v>19.00508719101123</c:v>
                </c:pt>
                <c:pt idx="446">
                  <c:v>19.00314218487392</c:v>
                </c:pt>
                <c:pt idx="447">
                  <c:v>18.94388488566648</c:v>
                </c:pt>
                <c:pt idx="448">
                  <c:v>18.97378228412249</c:v>
                </c:pt>
                <c:pt idx="449">
                  <c:v>19.03968240534521</c:v>
                </c:pt>
                <c:pt idx="450">
                  <c:v>19.04823511111111</c:v>
                </c:pt>
                <c:pt idx="451">
                  <c:v>19.04619213296391</c:v>
                </c:pt>
                <c:pt idx="452">
                  <c:v>19.07788650442478</c:v>
                </c:pt>
                <c:pt idx="453">
                  <c:v>19.09892980132448</c:v>
                </c:pt>
                <c:pt idx="454">
                  <c:v>19.10519338842975</c:v>
                </c:pt>
                <c:pt idx="455">
                  <c:v>19.14920594059406</c:v>
                </c:pt>
                <c:pt idx="456">
                  <c:v>19.07784490690033</c:v>
                </c:pt>
                <c:pt idx="457">
                  <c:v>19.06120021786492</c:v>
                </c:pt>
                <c:pt idx="458">
                  <c:v>19.03010527460576</c:v>
                </c:pt>
                <c:pt idx="459">
                  <c:v>19.07783122270743</c:v>
                </c:pt>
                <c:pt idx="460">
                  <c:v>19.1842084199016</c:v>
                </c:pt>
                <c:pt idx="461">
                  <c:v>19.20075499726925</c:v>
                </c:pt>
                <c:pt idx="462">
                  <c:v>19.18788023952095</c:v>
                </c:pt>
                <c:pt idx="463">
                  <c:v>19.12949203252028</c:v>
                </c:pt>
                <c:pt idx="464">
                  <c:v>19.06748395461912</c:v>
                </c:pt>
                <c:pt idx="465">
                  <c:v>19.10048739859383</c:v>
                </c:pt>
                <c:pt idx="466">
                  <c:v>19.13965124324324</c:v>
                </c:pt>
                <c:pt idx="467">
                  <c:v>19.08806188679245</c:v>
                </c:pt>
                <c:pt idx="468">
                  <c:v>19.0429522275899</c:v>
                </c:pt>
                <c:pt idx="469">
                  <c:v>19.05119100160686</c:v>
                </c:pt>
                <c:pt idx="470">
                  <c:v>19.03492805986104</c:v>
                </c:pt>
                <c:pt idx="471">
                  <c:v>19.04109690501601</c:v>
                </c:pt>
                <c:pt idx="472">
                  <c:v>19.02096578108396</c:v>
                </c:pt>
                <c:pt idx="473">
                  <c:v>18.9868304923239</c:v>
                </c:pt>
                <c:pt idx="474">
                  <c:v>19.00306081438392</c:v>
                </c:pt>
                <c:pt idx="475">
                  <c:v>19.04140676532769</c:v>
                </c:pt>
                <c:pt idx="476">
                  <c:v>19.02944952581665</c:v>
                </c:pt>
                <c:pt idx="477">
                  <c:v>18.96570251572319</c:v>
                </c:pt>
                <c:pt idx="478">
                  <c:v>18.91248075117371</c:v>
                </c:pt>
                <c:pt idx="479">
                  <c:v>18.9482998435054</c:v>
                </c:pt>
                <c:pt idx="480">
                  <c:v>19.00597306889353</c:v>
                </c:pt>
                <c:pt idx="481">
                  <c:v>18.95073866943867</c:v>
                </c:pt>
                <c:pt idx="482">
                  <c:v>18.92945354738477</c:v>
                </c:pt>
                <c:pt idx="483">
                  <c:v>18.91808384099122</c:v>
                </c:pt>
                <c:pt idx="484">
                  <c:v>18.96332314049586</c:v>
                </c:pt>
                <c:pt idx="485">
                  <c:v>19.00079876097058</c:v>
                </c:pt>
                <c:pt idx="486">
                  <c:v>18.96601641867624</c:v>
                </c:pt>
                <c:pt idx="487">
                  <c:v>18.87330076491586</c:v>
                </c:pt>
                <c:pt idx="488">
                  <c:v>18.63999979879276</c:v>
                </c:pt>
                <c:pt idx="489">
                  <c:v>18.72687272727273</c:v>
                </c:pt>
                <c:pt idx="490">
                  <c:v>18.84451307420494</c:v>
                </c:pt>
                <c:pt idx="491">
                  <c:v>18.90228288743058</c:v>
                </c:pt>
                <c:pt idx="492">
                  <c:v>18.85737722027095</c:v>
                </c:pt>
                <c:pt idx="493">
                  <c:v>18.91679197592778</c:v>
                </c:pt>
                <c:pt idx="494">
                  <c:v>18.95714251377062</c:v>
                </c:pt>
                <c:pt idx="495">
                  <c:v>18.97673024414548</c:v>
                </c:pt>
                <c:pt idx="496">
                  <c:v>18.93153800298062</c:v>
                </c:pt>
                <c:pt idx="497">
                  <c:v>18.96402616451932</c:v>
                </c:pt>
                <c:pt idx="498">
                  <c:v>18.92889857072448</c:v>
                </c:pt>
                <c:pt idx="499">
                  <c:v>18.90146084396466</c:v>
                </c:pt>
                <c:pt idx="500">
                  <c:v>19.03980808678501</c:v>
                </c:pt>
                <c:pt idx="501">
                  <c:v>19.20403645368994</c:v>
                </c:pt>
                <c:pt idx="502">
                  <c:v>19.23985306930694</c:v>
                </c:pt>
                <c:pt idx="503">
                  <c:v>19.21453569670113</c:v>
                </c:pt>
                <c:pt idx="504">
                  <c:v>19.2277096103462</c:v>
                </c:pt>
                <c:pt idx="505">
                  <c:v>19.23187762576753</c:v>
                </c:pt>
                <c:pt idx="506">
                  <c:v>19.19928334827169</c:v>
                </c:pt>
                <c:pt idx="507">
                  <c:v>19.2085414562126</c:v>
                </c:pt>
                <c:pt idx="508">
                  <c:v>19.19590123576213</c:v>
                </c:pt>
                <c:pt idx="509">
                  <c:v>19.22884488066628</c:v>
                </c:pt>
                <c:pt idx="510">
                  <c:v>19.24979234404119</c:v>
                </c:pt>
                <c:pt idx="511">
                  <c:v>19.29896825205739</c:v>
                </c:pt>
                <c:pt idx="512">
                  <c:v>19.28338398538459</c:v>
                </c:pt>
                <c:pt idx="513">
                  <c:v>19.23505291839954</c:v>
                </c:pt>
                <c:pt idx="514">
                  <c:v>19.15020233928114</c:v>
                </c:pt>
                <c:pt idx="515">
                  <c:v>19.15981366312753</c:v>
                </c:pt>
                <c:pt idx="516">
                  <c:v>19.14792104593399</c:v>
                </c:pt>
                <c:pt idx="517">
                  <c:v>19.15554406240155</c:v>
                </c:pt>
                <c:pt idx="518">
                  <c:v>19.16231157003108</c:v>
                </c:pt>
                <c:pt idx="519">
                  <c:v>19.17155715100354</c:v>
                </c:pt>
                <c:pt idx="520">
                  <c:v>19.12258986654771</c:v>
                </c:pt>
                <c:pt idx="521">
                  <c:v>18.98744779571697</c:v>
                </c:pt>
                <c:pt idx="522">
                  <c:v>18.92596540891989</c:v>
                </c:pt>
                <c:pt idx="523">
                  <c:v>19.02744121816269</c:v>
                </c:pt>
                <c:pt idx="524">
                  <c:v>19.04255650433802</c:v>
                </c:pt>
                <c:pt idx="525">
                  <c:v>19.27100016129404</c:v>
                </c:pt>
                <c:pt idx="526">
                  <c:v>19.6720425234456</c:v>
                </c:pt>
                <c:pt idx="527">
                  <c:v>19.90032034361725</c:v>
                </c:pt>
                <c:pt idx="528">
                  <c:v>19.88248380384366</c:v>
                </c:pt>
                <c:pt idx="529">
                  <c:v>19.85336404879998</c:v>
                </c:pt>
                <c:pt idx="530">
                  <c:v>19.92684063154427</c:v>
                </c:pt>
                <c:pt idx="531">
                  <c:v>19.91755327701226</c:v>
                </c:pt>
                <c:pt idx="532">
                  <c:v>19.90977701833613</c:v>
                </c:pt>
                <c:pt idx="533">
                  <c:v>19.78851845989105</c:v>
                </c:pt>
                <c:pt idx="534">
                  <c:v>19.82639456796102</c:v>
                </c:pt>
                <c:pt idx="535">
                  <c:v>19.8239710366915</c:v>
                </c:pt>
                <c:pt idx="536">
                  <c:v>19.83878347640379</c:v>
                </c:pt>
                <c:pt idx="537">
                  <c:v>19.82169332452693</c:v>
                </c:pt>
                <c:pt idx="538">
                  <c:v>19.81875783717097</c:v>
                </c:pt>
                <c:pt idx="539">
                  <c:v>19.84004637745172</c:v>
                </c:pt>
                <c:pt idx="540">
                  <c:v>19.88181490439885</c:v>
                </c:pt>
                <c:pt idx="541">
                  <c:v>19.92256164528586</c:v>
                </c:pt>
                <c:pt idx="542">
                  <c:v>19.92814376107312</c:v>
                </c:pt>
                <c:pt idx="543">
                  <c:v>19.96375239216833</c:v>
                </c:pt>
                <c:pt idx="544">
                  <c:v>20.02349223880459</c:v>
                </c:pt>
                <c:pt idx="545">
                  <c:v>20.0458500126562</c:v>
                </c:pt>
                <c:pt idx="546">
                  <c:v>20.04129531369874</c:v>
                </c:pt>
                <c:pt idx="547">
                  <c:v>20.06299304625433</c:v>
                </c:pt>
                <c:pt idx="548">
                  <c:v>20.05923978724671</c:v>
                </c:pt>
                <c:pt idx="549">
                  <c:v>20.08524399152596</c:v>
                </c:pt>
                <c:pt idx="550">
                  <c:v>20.03767117297672</c:v>
                </c:pt>
                <c:pt idx="551">
                  <c:v>19.95649768414557</c:v>
                </c:pt>
                <c:pt idx="552">
                  <c:v>19.99145131670602</c:v>
                </c:pt>
                <c:pt idx="553">
                  <c:v>19.92529862588812</c:v>
                </c:pt>
                <c:pt idx="554">
                  <c:v>19.83377309322509</c:v>
                </c:pt>
                <c:pt idx="555">
                  <c:v>19.77717284964473</c:v>
                </c:pt>
                <c:pt idx="556">
                  <c:v>19.75225833414844</c:v>
                </c:pt>
                <c:pt idx="557">
                  <c:v>19.75611040490688</c:v>
                </c:pt>
                <c:pt idx="558">
                  <c:v>19.77783119710223</c:v>
                </c:pt>
                <c:pt idx="559">
                  <c:v>19.72570809510542</c:v>
                </c:pt>
                <c:pt idx="560">
                  <c:v>19.70021634594172</c:v>
                </c:pt>
                <c:pt idx="561">
                  <c:v>19.73303257614845</c:v>
                </c:pt>
                <c:pt idx="562">
                  <c:v>19.72060738940546</c:v>
                </c:pt>
                <c:pt idx="563">
                  <c:v>19.72434148124336</c:v>
                </c:pt>
                <c:pt idx="564">
                  <c:v>19.68475187335834</c:v>
                </c:pt>
                <c:pt idx="565">
                  <c:v>19.66409103262061</c:v>
                </c:pt>
                <c:pt idx="566">
                  <c:v>19.66305807670111</c:v>
                </c:pt>
                <c:pt idx="567">
                  <c:v>19.67421285953644</c:v>
                </c:pt>
                <c:pt idx="568">
                  <c:v>19.69</c:v>
                </c:pt>
                <c:pt idx="569">
                  <c:v>19.72508458428928</c:v>
                </c:pt>
                <c:pt idx="570">
                  <c:v>19.76906901420148</c:v>
                </c:pt>
                <c:pt idx="571">
                  <c:v>19.65827216114668</c:v>
                </c:pt>
                <c:pt idx="572" formatCode="0.0000">
                  <c:v>19.59151796300944</c:v>
                </c:pt>
                <c:pt idx="573" formatCode="0.0000">
                  <c:v>19.56341063319109</c:v>
                </c:pt>
                <c:pt idx="574" formatCode="0.0000">
                  <c:v>19.65200657467883</c:v>
                </c:pt>
                <c:pt idx="575" formatCode="0.0000">
                  <c:v>19.69936157231316</c:v>
                </c:pt>
                <c:pt idx="576" formatCode="0.0000">
                  <c:v>19.73982388110029</c:v>
                </c:pt>
                <c:pt idx="577" formatCode="0.0000">
                  <c:v>19.68056612453191</c:v>
                </c:pt>
                <c:pt idx="578" formatCode="0.0000">
                  <c:v>19.744727695788</c:v>
                </c:pt>
                <c:pt idx="579" formatCode="0.0000">
                  <c:v>19.79584285325863</c:v>
                </c:pt>
                <c:pt idx="580" formatCode="0.0000">
                  <c:v>19.78000137857352</c:v>
                </c:pt>
                <c:pt idx="581" formatCode="0.0000">
                  <c:v>19.77645830112512</c:v>
                </c:pt>
                <c:pt idx="582" formatCode="0.0000">
                  <c:v>19.77266047022102</c:v>
                </c:pt>
                <c:pt idx="583" formatCode="0.0000">
                  <c:v>19.77693933591222</c:v>
                </c:pt>
                <c:pt idx="584" formatCode="0.0000">
                  <c:v>19.78987879850948</c:v>
                </c:pt>
                <c:pt idx="585" formatCode="0.0000">
                  <c:v>19.82573936402288</c:v>
                </c:pt>
                <c:pt idx="586" formatCode="0.0000">
                  <c:v>19.85337623326625</c:v>
                </c:pt>
                <c:pt idx="587" formatCode="0.0000">
                  <c:v>19.85468255795118</c:v>
                </c:pt>
                <c:pt idx="588" formatCode="0.0000">
                  <c:v>19.86500304342088</c:v>
                </c:pt>
                <c:pt idx="589" formatCode="0.0000">
                  <c:v>19.94239529870008</c:v>
                </c:pt>
                <c:pt idx="590" formatCode="0.0000">
                  <c:v>19.89282091325752</c:v>
                </c:pt>
                <c:pt idx="591" formatCode="0.0000">
                  <c:v>19.86049760004063</c:v>
                </c:pt>
                <c:pt idx="592" formatCode="0.0000">
                  <c:v>19.82966876579088</c:v>
                </c:pt>
                <c:pt idx="593" formatCode="0.0000">
                  <c:v>19.81729676515505</c:v>
                </c:pt>
                <c:pt idx="594" formatCode="0.0000">
                  <c:v>19.82816639975789</c:v>
                </c:pt>
              </c:numCache>
            </c:numRef>
          </c:yVal>
          <c:smooth val="0"/>
        </c:ser>
        <c:dLbls>
          <c:showLegendKey val="0"/>
          <c:showVal val="0"/>
          <c:showCatName val="0"/>
          <c:showSerName val="0"/>
          <c:showPercent val="0"/>
          <c:showBubbleSize val="0"/>
        </c:dLbls>
        <c:axId val="-2070330536"/>
        <c:axId val="-2135480744"/>
      </c:scatterChart>
      <c:valAx>
        <c:axId val="-2070075480"/>
        <c:scaling>
          <c:orientation val="minMax"/>
          <c:max val="2015.0"/>
          <c:min val="1965.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138206088"/>
        <c:crosses val="autoZero"/>
        <c:crossBetween val="midCat"/>
        <c:majorUnit val="5.0"/>
        <c:minorUnit val="2.0"/>
      </c:valAx>
      <c:valAx>
        <c:axId val="-2138206088"/>
        <c:scaling>
          <c:orientation val="minMax"/>
          <c:max val="900.0"/>
          <c:min val="0.0"/>
        </c:scaling>
        <c:delete val="0"/>
        <c:axPos val="l"/>
        <c:majorGridlines>
          <c:spPr>
            <a:ln>
              <a:noFill/>
            </a:ln>
          </c:spPr>
        </c:majorGridlines>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70075480"/>
        <c:crosses val="autoZero"/>
        <c:crossBetween val="midCat"/>
        <c:majorUnit val="100.0"/>
        <c:minorUnit val="20.0"/>
      </c:valAx>
      <c:valAx>
        <c:axId val="-2135480744"/>
        <c:scaling>
          <c:orientation val="minMax"/>
          <c:max val="22.5"/>
          <c:min val="0.0"/>
        </c:scaling>
        <c:delete val="0"/>
        <c:axPos val="r"/>
        <c:numFmt formatCode="&quot;$&quot;#,##0" sourceLinked="0"/>
        <c:majorTickMark val="out"/>
        <c:minorTickMark val="none"/>
        <c:tickLblPos val="nextTo"/>
        <c:txPr>
          <a:bodyPr/>
          <a:lstStyle/>
          <a:p>
            <a:pPr>
              <a:defRPr sz="1800">
                <a:latin typeface="Arial" pitchFamily="34" charset="0"/>
                <a:cs typeface="Arial" pitchFamily="34" charset="0"/>
              </a:defRPr>
            </a:pPr>
            <a:endParaRPr lang="en-US"/>
          </a:p>
        </c:txPr>
        <c:crossAx val="-2070330536"/>
        <c:crosses val="max"/>
        <c:crossBetween val="midCat"/>
        <c:majorUnit val="5.0"/>
        <c:minorUnit val="1.0"/>
      </c:valAx>
      <c:valAx>
        <c:axId val="-2070330536"/>
        <c:scaling>
          <c:orientation val="minMax"/>
        </c:scaling>
        <c:delete val="1"/>
        <c:axPos val="b"/>
        <c:numFmt formatCode="0.00" sourceLinked="1"/>
        <c:majorTickMark val="out"/>
        <c:minorTickMark val="none"/>
        <c:tickLblPos val="nextTo"/>
        <c:crossAx val="-2135480744"/>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 Id="rId3"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4" Type="http://schemas.openxmlformats.org/officeDocument/2006/relationships/image" Target="../media/image20.wmf"/><Relationship Id="rId1" Type="http://schemas.openxmlformats.org/officeDocument/2006/relationships/image" Target="../media/image21.wmf"/><Relationship Id="rId2"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drawings/drawing1.xml><?xml version="1.0" encoding="utf-8"?>
<c:userShapes xmlns:c="http://schemas.openxmlformats.org/drawingml/2006/chart">
  <cdr:relSizeAnchor xmlns:cdr="http://schemas.openxmlformats.org/drawingml/2006/chartDrawing">
    <cdr:from>
      <cdr:x>0.70019</cdr:x>
      <cdr:y>0.52924</cdr:y>
    </cdr:from>
    <cdr:to>
      <cdr:x>0.7964</cdr:x>
      <cdr:y>0.58462</cdr:y>
    </cdr:to>
    <cdr:sp macro="" textlink="">
      <cdr:nvSpPr>
        <cdr:cNvPr id="2" name="TextBox 1"/>
        <cdr:cNvSpPr txBox="1">
          <a:spLocks xmlns:a="http://schemas.openxmlformats.org/drawingml/2006/main" noChangeArrowheads="1"/>
        </cdr:cNvSpPr>
      </cdr:nvSpPr>
      <cdr:spPr bwMode="auto">
        <a:xfrm xmlns:a="http://schemas.openxmlformats.org/drawingml/2006/main">
          <a:off x="5634208" y="2608424"/>
          <a:ext cx="77417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a:t>Belarus</a:t>
          </a:r>
        </a:p>
      </cdr:txBody>
    </cdr:sp>
  </cdr:relSizeAnchor>
  <cdr:relSizeAnchor xmlns:cdr="http://schemas.openxmlformats.org/drawingml/2006/chartDrawing">
    <cdr:from>
      <cdr:x>0.81979</cdr:x>
      <cdr:y>0.33669</cdr:y>
    </cdr:from>
    <cdr:to>
      <cdr:x>0.91601</cdr:x>
      <cdr:y>0.39207</cdr:y>
    </cdr:to>
    <cdr:sp macro="" textlink="">
      <cdr:nvSpPr>
        <cdr:cNvPr id="3" name="TextBox 1"/>
        <cdr:cNvSpPr txBox="1">
          <a:spLocks xmlns:a="http://schemas.openxmlformats.org/drawingml/2006/main" noChangeArrowheads="1"/>
        </cdr:cNvSpPr>
      </cdr:nvSpPr>
      <cdr:spPr bwMode="auto">
        <a:xfrm xmlns:a="http://schemas.openxmlformats.org/drawingml/2006/main">
          <a:off x="6596585" y="1659439"/>
          <a:ext cx="774255" cy="27294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smtClean="0"/>
            <a:t>Angola</a:t>
          </a:r>
          <a:endParaRPr lang="en-US" sz="1700" i="1" dirty="0"/>
        </a:p>
      </cdr:txBody>
    </cdr:sp>
  </cdr:relSizeAnchor>
  <cdr:relSizeAnchor xmlns:cdr="http://schemas.openxmlformats.org/drawingml/2006/chartDrawing">
    <cdr:from>
      <cdr:x>0.39961</cdr:x>
      <cdr:y>0.11717</cdr:y>
    </cdr:from>
    <cdr:to>
      <cdr:x>0.76729</cdr:x>
      <cdr:y>0.18368</cdr:y>
    </cdr:to>
    <cdr:sp macro="" textlink="">
      <cdr:nvSpPr>
        <cdr:cNvPr id="4" name="TextBox 1"/>
        <cdr:cNvSpPr txBox="1">
          <a:spLocks xmlns:a="http://schemas.openxmlformats.org/drawingml/2006/main" noChangeArrowheads="1"/>
        </cdr:cNvSpPr>
      </cdr:nvSpPr>
      <cdr:spPr bwMode="auto">
        <a:xfrm xmlns:a="http://schemas.openxmlformats.org/drawingml/2006/main">
          <a:off x="3215559" y="577508"/>
          <a:ext cx="2958618" cy="327802"/>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smtClean="0"/>
            <a:t>Democratic Republic of Congo</a:t>
          </a:r>
          <a:endParaRPr lang="en-US" sz="1700" i="1" dirty="0"/>
        </a:p>
      </cdr:txBody>
    </cdr:sp>
  </cdr:relSizeAnchor>
  <cdr:relSizeAnchor xmlns:cdr="http://schemas.openxmlformats.org/drawingml/2006/chartDrawing">
    <cdr:from>
      <cdr:x>0.49401</cdr:x>
      <cdr:y>0.56166</cdr:y>
    </cdr:from>
    <cdr:to>
      <cdr:x>0.59023</cdr:x>
      <cdr:y>0.61705</cdr:y>
    </cdr:to>
    <cdr:sp macro="" textlink="">
      <cdr:nvSpPr>
        <cdr:cNvPr id="5" name="TextBox 1"/>
        <cdr:cNvSpPr txBox="1">
          <a:spLocks xmlns:a="http://schemas.openxmlformats.org/drawingml/2006/main" noChangeArrowheads="1"/>
        </cdr:cNvSpPr>
      </cdr:nvSpPr>
      <cdr:spPr bwMode="auto">
        <a:xfrm xmlns:a="http://schemas.openxmlformats.org/drawingml/2006/main">
          <a:off x="3975190" y="2768213"/>
          <a:ext cx="774256" cy="272996"/>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smtClean="0"/>
            <a:t>Turkey</a:t>
          </a:r>
          <a:endParaRPr lang="en-US" sz="1700" i="1" dirty="0"/>
        </a:p>
      </cdr:txBody>
    </cdr:sp>
  </cdr:relSizeAnchor>
  <cdr:relSizeAnchor xmlns:cdr="http://schemas.openxmlformats.org/drawingml/2006/chartDrawing">
    <cdr:from>
      <cdr:x>0.40189</cdr:x>
      <cdr:y>0.84209</cdr:y>
    </cdr:from>
    <cdr:to>
      <cdr:x>0.64495</cdr:x>
      <cdr:y>0.89818</cdr:y>
    </cdr:to>
    <cdr:sp macro="" textlink="">
      <cdr:nvSpPr>
        <cdr:cNvPr id="6" name="TextBox 1"/>
        <cdr:cNvSpPr txBox="1">
          <a:spLocks xmlns:a="http://schemas.openxmlformats.org/drawingml/2006/main" noChangeArrowheads="1"/>
        </cdr:cNvSpPr>
      </cdr:nvSpPr>
      <cdr:spPr bwMode="auto">
        <a:xfrm xmlns:a="http://schemas.openxmlformats.org/drawingml/2006/main">
          <a:off x="3233879" y="4150321"/>
          <a:ext cx="1955849" cy="27644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eaLnBrk="1" hangingPunct="1"/>
          <a:r>
            <a:rPr lang="en-US" sz="1700" i="1" dirty="0" smtClean="0"/>
            <a:t>China, Mainland</a:t>
          </a:r>
          <a:endParaRPr lang="en-US" sz="1700" i="1" dirty="0"/>
        </a:p>
      </cdr:txBody>
    </cdr:sp>
  </cdr:relSizeAnchor>
  <cdr:relSizeAnchor xmlns:cdr="http://schemas.openxmlformats.org/drawingml/2006/chartDrawing">
    <cdr:from>
      <cdr:x>0.42224</cdr:x>
      <cdr:y>0.4548</cdr:y>
    </cdr:from>
    <cdr:to>
      <cdr:x>0.51846</cdr:x>
      <cdr:y>0.51018</cdr:y>
    </cdr:to>
    <cdr:sp macro="" textlink="">
      <cdr:nvSpPr>
        <cdr:cNvPr id="8" name="TextBox 1"/>
        <cdr:cNvSpPr txBox="1">
          <a:spLocks xmlns:a="http://schemas.openxmlformats.org/drawingml/2006/main" noChangeArrowheads="1"/>
        </cdr:cNvSpPr>
      </cdr:nvSpPr>
      <cdr:spPr bwMode="auto">
        <a:xfrm xmlns:a="http://schemas.openxmlformats.org/drawingml/2006/main">
          <a:off x="3397669" y="2241511"/>
          <a:ext cx="774241" cy="272951"/>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smtClean="0"/>
            <a:t>Iraq</a:t>
          </a:r>
          <a:endParaRPr lang="en-US" sz="1700" i="1" dirty="0"/>
        </a:p>
      </cdr:txBody>
    </cdr:sp>
  </cdr:relSizeAnchor>
  <cdr:relSizeAnchor xmlns:cdr="http://schemas.openxmlformats.org/drawingml/2006/chartDrawing">
    <cdr:from>
      <cdr:x>0.34234</cdr:x>
      <cdr:y>0.3691</cdr:y>
    </cdr:from>
    <cdr:to>
      <cdr:x>0.46386</cdr:x>
      <cdr:y>0.41637</cdr:y>
    </cdr:to>
    <cdr:sp macro="" textlink="">
      <cdr:nvSpPr>
        <cdr:cNvPr id="9" name="TextBox 1"/>
        <cdr:cNvSpPr txBox="1">
          <a:spLocks xmlns:a="http://schemas.openxmlformats.org/drawingml/2006/main" noChangeArrowheads="1"/>
        </cdr:cNvSpPr>
      </cdr:nvSpPr>
      <cdr:spPr bwMode="auto">
        <a:xfrm xmlns:a="http://schemas.openxmlformats.org/drawingml/2006/main">
          <a:off x="2754708" y="1819140"/>
          <a:ext cx="977837" cy="23297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smtClean="0"/>
            <a:t>Argentina</a:t>
          </a:r>
          <a:endParaRPr lang="en-US" sz="1700" i="1" dirty="0"/>
        </a:p>
      </cdr:txBody>
    </cdr:sp>
  </cdr:relSizeAnchor>
  <cdr:relSizeAnchor xmlns:cdr="http://schemas.openxmlformats.org/drawingml/2006/chartDrawing">
    <cdr:from>
      <cdr:x>0.39242</cdr:x>
      <cdr:y>0.43001</cdr:y>
    </cdr:from>
    <cdr:to>
      <cdr:x>0.42557</cdr:x>
      <cdr:y>0.73397</cdr:y>
    </cdr:to>
    <cdr:cxnSp macro="">
      <cdr:nvCxnSpPr>
        <cdr:cNvPr id="10" name="Straight Connector 9"/>
        <cdr:cNvCxnSpPr/>
      </cdr:nvCxnSpPr>
      <cdr:spPr>
        <a:xfrm xmlns:a="http://schemas.openxmlformats.org/drawingml/2006/main" flipH="1" flipV="1">
          <a:off x="3157728" y="2119346"/>
          <a:ext cx="266700" cy="1498122"/>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0.25511</cdr:x>
      <cdr:y>0.46164</cdr:y>
    </cdr:from>
    <cdr:to>
      <cdr:x>0.38769</cdr:x>
      <cdr:y>0.4986</cdr:y>
    </cdr:to>
    <cdr:sp macro="" textlink="">
      <cdr:nvSpPr>
        <cdr:cNvPr id="12" name="TextBox 1"/>
        <cdr:cNvSpPr txBox="1">
          <a:spLocks xmlns:a="http://schemas.openxmlformats.org/drawingml/2006/main" noChangeArrowheads="1"/>
        </cdr:cNvSpPr>
      </cdr:nvSpPr>
      <cdr:spPr bwMode="auto">
        <a:xfrm xmlns:a="http://schemas.openxmlformats.org/drawingml/2006/main">
          <a:off x="2052828" y="2275254"/>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smtClean="0"/>
            <a:t>Singapore</a:t>
          </a:r>
          <a:endParaRPr lang="en-US" sz="1700" i="1" dirty="0"/>
        </a:p>
      </cdr:txBody>
    </cdr:sp>
  </cdr:relSizeAnchor>
  <cdr:relSizeAnchor xmlns:cdr="http://schemas.openxmlformats.org/drawingml/2006/chartDrawing">
    <cdr:from>
      <cdr:x>0.2346</cdr:x>
      <cdr:y>0.52839</cdr:y>
    </cdr:from>
    <cdr:to>
      <cdr:x>0.29773</cdr:x>
      <cdr:y>0.78551</cdr:y>
    </cdr:to>
    <cdr:cxnSp macro="">
      <cdr:nvCxnSpPr>
        <cdr:cNvPr id="13" name="Straight Connector 12"/>
        <cdr:cNvCxnSpPr/>
      </cdr:nvCxnSpPr>
      <cdr:spPr>
        <a:xfrm xmlns:a="http://schemas.openxmlformats.org/drawingml/2006/main" flipV="1">
          <a:off x="1887728" y="2604222"/>
          <a:ext cx="508000" cy="1267246"/>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0.12234</cdr:x>
      <cdr:y>0.59533</cdr:y>
    </cdr:from>
    <cdr:to>
      <cdr:x>0.25492</cdr:x>
      <cdr:y>0.63229</cdr:y>
    </cdr:to>
    <cdr:sp macro="" textlink="">
      <cdr:nvSpPr>
        <cdr:cNvPr id="15" name="TextBox 1"/>
        <cdr:cNvSpPr txBox="1">
          <a:spLocks xmlns:a="http://schemas.openxmlformats.org/drawingml/2006/main" noChangeArrowheads="1"/>
        </cdr:cNvSpPr>
      </cdr:nvSpPr>
      <cdr:spPr bwMode="auto">
        <a:xfrm xmlns:a="http://schemas.openxmlformats.org/drawingml/2006/main">
          <a:off x="984449" y="2934139"/>
          <a:ext cx="1066800" cy="18215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1" hangingPunct="1"/>
          <a:r>
            <a:rPr lang="en-US" sz="1700" i="1" dirty="0" smtClean="0"/>
            <a:t>Malta</a:t>
          </a:r>
          <a:endParaRPr lang="en-US" sz="1700" i="1" dirty="0"/>
        </a:p>
      </cdr:txBody>
    </cdr:sp>
  </cdr:relSizeAnchor>
  <cdr:relSizeAnchor xmlns:cdr="http://schemas.openxmlformats.org/drawingml/2006/chartDrawing">
    <cdr:from>
      <cdr:x>0.50786</cdr:x>
      <cdr:y>0.61573</cdr:y>
    </cdr:from>
    <cdr:to>
      <cdr:x>0.5243</cdr:x>
      <cdr:y>0.66052</cdr:y>
    </cdr:to>
    <cdr:cxnSp macro="">
      <cdr:nvCxnSpPr>
        <cdr:cNvPr id="18" name="Straight Connector 17"/>
        <cdr:cNvCxnSpPr/>
      </cdr:nvCxnSpPr>
      <cdr:spPr>
        <a:xfrm xmlns:a="http://schemas.openxmlformats.org/drawingml/2006/main" flipV="1">
          <a:off x="4086578" y="3034679"/>
          <a:ext cx="132306" cy="220754"/>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0.6421</cdr:x>
      <cdr:y>0.32469</cdr:y>
    </cdr:from>
    <cdr:to>
      <cdr:x>0.77247</cdr:x>
      <cdr:y>0.37902</cdr:y>
    </cdr:to>
    <cdr:sp macro="" textlink="">
      <cdr:nvSpPr>
        <cdr:cNvPr id="3" name="Text Box 12"/>
        <cdr:cNvSpPr txBox="1">
          <a:spLocks xmlns:a="http://schemas.openxmlformats.org/drawingml/2006/main" noChangeArrowheads="1"/>
        </cdr:cNvSpPr>
      </cdr:nvSpPr>
      <cdr:spPr bwMode="auto">
        <a:xfrm xmlns:a="http://schemas.openxmlformats.org/drawingml/2006/main">
          <a:off x="4691250" y="165075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Malawi</a:t>
          </a:r>
          <a:endParaRPr lang="en-US" sz="1800" i="1" dirty="0"/>
        </a:p>
      </cdr:txBody>
    </cdr:sp>
  </cdr:relSizeAnchor>
  <cdr:relSizeAnchor xmlns:cdr="http://schemas.openxmlformats.org/drawingml/2006/chartDrawing">
    <cdr:from>
      <cdr:x>0.75746</cdr:x>
      <cdr:y>0.55647</cdr:y>
    </cdr:from>
    <cdr:to>
      <cdr:x>0.88783</cdr:x>
      <cdr:y>0.6108</cdr:y>
    </cdr:to>
    <cdr:sp macro="" textlink="">
      <cdr:nvSpPr>
        <cdr:cNvPr id="4" name="Text Box 12"/>
        <cdr:cNvSpPr txBox="1">
          <a:spLocks xmlns:a="http://schemas.openxmlformats.org/drawingml/2006/main" noChangeArrowheads="1"/>
        </cdr:cNvSpPr>
      </cdr:nvSpPr>
      <cdr:spPr bwMode="auto">
        <a:xfrm xmlns:a="http://schemas.openxmlformats.org/drawingml/2006/main">
          <a:off x="5534034" y="2829146"/>
          <a:ext cx="952491" cy="27621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Serbia</a:t>
          </a:r>
          <a:endParaRPr lang="en-US" sz="1800" i="1" dirty="0"/>
        </a:p>
      </cdr:txBody>
    </cdr:sp>
  </cdr:relSizeAnchor>
  <cdr:relSizeAnchor xmlns:cdr="http://schemas.openxmlformats.org/drawingml/2006/chartDrawing">
    <cdr:from>
      <cdr:x>0.50208</cdr:x>
      <cdr:y>0.28773</cdr:y>
    </cdr:from>
    <cdr:to>
      <cdr:x>0.63245</cdr:x>
      <cdr:y>0.34207</cdr:y>
    </cdr:to>
    <cdr:sp macro="" textlink="">
      <cdr:nvSpPr>
        <cdr:cNvPr id="5" name="Text Box 12"/>
        <cdr:cNvSpPr txBox="1">
          <a:spLocks xmlns:a="http://schemas.openxmlformats.org/drawingml/2006/main" noChangeArrowheads="1"/>
        </cdr:cNvSpPr>
      </cdr:nvSpPr>
      <cdr:spPr bwMode="auto">
        <a:xfrm xmlns:a="http://schemas.openxmlformats.org/drawingml/2006/main">
          <a:off x="3668214" y="1462854"/>
          <a:ext cx="952491" cy="276268"/>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Romania</a:t>
          </a:r>
          <a:endParaRPr lang="en-US" sz="1800" i="1" dirty="0"/>
        </a:p>
      </cdr:txBody>
    </cdr:sp>
  </cdr:relSizeAnchor>
  <cdr:relSizeAnchor xmlns:cdr="http://schemas.openxmlformats.org/drawingml/2006/chartDrawing">
    <cdr:from>
      <cdr:x>0.40154</cdr:x>
      <cdr:y>0.36576</cdr:y>
    </cdr:from>
    <cdr:to>
      <cdr:x>0.53191</cdr:x>
      <cdr:y>0.42009</cdr:y>
    </cdr:to>
    <cdr:sp macro="" textlink="">
      <cdr:nvSpPr>
        <cdr:cNvPr id="6" name="Text Box 12"/>
        <cdr:cNvSpPr txBox="1">
          <a:spLocks xmlns:a="http://schemas.openxmlformats.org/drawingml/2006/main" noChangeArrowheads="1"/>
        </cdr:cNvSpPr>
      </cdr:nvSpPr>
      <cdr:spPr bwMode="auto">
        <a:xfrm xmlns:a="http://schemas.openxmlformats.org/drawingml/2006/main">
          <a:off x="2933693" y="1859569"/>
          <a:ext cx="952491"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Brazil</a:t>
          </a:r>
          <a:endParaRPr lang="en-US" sz="1800" i="1" dirty="0"/>
        </a:p>
      </cdr:txBody>
    </cdr:sp>
  </cdr:relSizeAnchor>
  <cdr:relSizeAnchor xmlns:cdr="http://schemas.openxmlformats.org/drawingml/2006/chartDrawing">
    <cdr:from>
      <cdr:x>0.09783</cdr:x>
      <cdr:y>0.77808</cdr:y>
    </cdr:from>
    <cdr:to>
      <cdr:x>0.2282</cdr:x>
      <cdr:y>0.83241</cdr:y>
    </cdr:to>
    <cdr:sp macro="" textlink="">
      <cdr:nvSpPr>
        <cdr:cNvPr id="7" name="Text Box 12"/>
        <cdr:cNvSpPr txBox="1">
          <a:spLocks xmlns:a="http://schemas.openxmlformats.org/drawingml/2006/main" noChangeArrowheads="1"/>
        </cdr:cNvSpPr>
      </cdr:nvSpPr>
      <cdr:spPr bwMode="auto">
        <a:xfrm xmlns:a="http://schemas.openxmlformats.org/drawingml/2006/main">
          <a:off x="714731" y="3955826"/>
          <a:ext cx="952490" cy="276217"/>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Japan</a:t>
          </a:r>
          <a:endParaRPr lang="en-US" sz="1800" i="1" dirty="0"/>
        </a:p>
      </cdr:txBody>
    </cdr:sp>
  </cdr:relSizeAnchor>
  <cdr:relSizeAnchor xmlns:cdr="http://schemas.openxmlformats.org/drawingml/2006/chartDrawing">
    <cdr:from>
      <cdr:x>0.10625</cdr:x>
      <cdr:y>0.64025</cdr:y>
    </cdr:from>
    <cdr:to>
      <cdr:x>0.28052</cdr:x>
      <cdr:y>0.69473</cdr:y>
    </cdr:to>
    <cdr:sp macro="" textlink="">
      <cdr:nvSpPr>
        <cdr:cNvPr id="8" name="Text Box 12"/>
        <cdr:cNvSpPr txBox="1">
          <a:spLocks xmlns:a="http://schemas.openxmlformats.org/drawingml/2006/main" noChangeArrowheads="1"/>
        </cdr:cNvSpPr>
      </cdr:nvSpPr>
      <cdr:spPr bwMode="auto">
        <a:xfrm xmlns:a="http://schemas.openxmlformats.org/drawingml/2006/main">
          <a:off x="776287" y="3255068"/>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eaLnBrk="1" hangingPunct="1">
            <a:spcBef>
              <a:spcPct val="50000"/>
            </a:spcBef>
          </a:pPr>
          <a:r>
            <a:rPr lang="en-US" sz="1800" i="1" dirty="0" smtClean="0"/>
            <a:t>Switzerland</a:t>
          </a:r>
          <a:endParaRPr lang="en-US" sz="1800" i="1" dirty="0"/>
        </a:p>
      </cdr:txBody>
    </cdr:sp>
  </cdr:relSizeAnchor>
  <cdr:relSizeAnchor xmlns:cdr="http://schemas.openxmlformats.org/drawingml/2006/chartDrawing">
    <cdr:from>
      <cdr:x>0.19338</cdr:x>
      <cdr:y>0.69735</cdr:y>
    </cdr:from>
    <cdr:to>
      <cdr:x>0.24684</cdr:x>
      <cdr:y>0.83044</cdr:y>
    </cdr:to>
    <cdr:cxnSp macro="">
      <cdr:nvCxnSpPr>
        <cdr:cNvPr id="9" name="Straight Connector 8"/>
        <cdr:cNvCxnSpPr/>
      </cdr:nvCxnSpPr>
      <cdr:spPr>
        <a:xfrm xmlns:a="http://schemas.openxmlformats.org/drawingml/2006/main">
          <a:off x="1412875" y="3545357"/>
          <a:ext cx="390525" cy="676631"/>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0.39756</cdr:x>
      <cdr:y>0.81679</cdr:y>
    </cdr:from>
    <cdr:to>
      <cdr:x>0.60072</cdr:x>
      <cdr:y>0.87127</cdr:y>
    </cdr:to>
    <cdr:sp macro="" textlink="">
      <cdr:nvSpPr>
        <cdr:cNvPr id="12" name="Text Box 12"/>
        <cdr:cNvSpPr txBox="1">
          <a:spLocks xmlns:a="http://schemas.openxmlformats.org/drawingml/2006/main" noChangeArrowheads="1"/>
        </cdr:cNvSpPr>
      </cdr:nvSpPr>
      <cdr:spPr bwMode="auto">
        <a:xfrm xmlns:a="http://schemas.openxmlformats.org/drawingml/2006/main">
          <a:off x="2904606" y="4152619"/>
          <a:ext cx="1484298" cy="276980"/>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smtClean="0"/>
            <a:t>United States</a:t>
          </a:r>
          <a:endParaRPr lang="en-US" sz="1800" i="1" dirty="0"/>
        </a:p>
      </cdr:txBody>
    </cdr:sp>
  </cdr:relSizeAnchor>
  <cdr:relSizeAnchor xmlns:cdr="http://schemas.openxmlformats.org/drawingml/2006/chartDrawing">
    <cdr:from>
      <cdr:x>0.32441</cdr:x>
      <cdr:y>0.85497</cdr:y>
    </cdr:from>
    <cdr:to>
      <cdr:x>0.40915</cdr:x>
      <cdr:y>0.85497</cdr:y>
    </cdr:to>
    <cdr:cxnSp macro="">
      <cdr:nvCxnSpPr>
        <cdr:cNvPr id="13" name="Straight Connector 12"/>
        <cdr:cNvCxnSpPr/>
      </cdr:nvCxnSpPr>
      <cdr:spPr>
        <a:xfrm xmlns:a="http://schemas.openxmlformats.org/drawingml/2006/main">
          <a:off x="2370137" y="4346706"/>
          <a:ext cx="619125" cy="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0.2611</cdr:x>
      <cdr:y>0.55084</cdr:y>
    </cdr:from>
    <cdr:to>
      <cdr:x>0.43536</cdr:x>
      <cdr:y>0.60533</cdr:y>
    </cdr:to>
    <cdr:sp macro="" textlink="">
      <cdr:nvSpPr>
        <cdr:cNvPr id="15" name="Text Box 12"/>
        <cdr:cNvSpPr txBox="1">
          <a:spLocks xmlns:a="http://schemas.openxmlformats.org/drawingml/2006/main" noChangeArrowheads="1"/>
        </cdr:cNvSpPr>
      </cdr:nvSpPr>
      <cdr:spPr bwMode="auto">
        <a:xfrm xmlns:a="http://schemas.openxmlformats.org/drawingml/2006/main">
          <a:off x="1907591" y="2800520"/>
          <a:ext cx="1273175" cy="276999"/>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wrap="square"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smtClean="0"/>
            <a:t>Israel</a:t>
          </a:r>
          <a:endParaRPr lang="en-US" sz="1800" i="1" dirty="0"/>
        </a:p>
      </cdr:txBody>
    </cdr:sp>
  </cdr:relSizeAnchor>
  <cdr:relSizeAnchor xmlns:cdr="http://schemas.openxmlformats.org/drawingml/2006/chartDrawing">
    <cdr:from>
      <cdr:x>0.29203</cdr:x>
      <cdr:y>0.61061</cdr:y>
    </cdr:from>
    <cdr:to>
      <cdr:x>0.33723</cdr:x>
      <cdr:y>0.77298</cdr:y>
    </cdr:to>
    <cdr:cxnSp macro="">
      <cdr:nvCxnSpPr>
        <cdr:cNvPr id="16" name="Straight Connector 15"/>
        <cdr:cNvCxnSpPr/>
      </cdr:nvCxnSpPr>
      <cdr:spPr>
        <a:xfrm xmlns:a="http://schemas.openxmlformats.org/drawingml/2006/main" flipH="1">
          <a:off x="2133600" y="3104388"/>
          <a:ext cx="330200" cy="82550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0.2285</cdr:x>
      <cdr:y>0.45465</cdr:y>
    </cdr:from>
    <cdr:to>
      <cdr:x>0.35888</cdr:x>
      <cdr:y>0.50898</cdr:y>
    </cdr:to>
    <cdr:sp macro="" textlink="">
      <cdr:nvSpPr>
        <cdr:cNvPr id="18" name="Text Box 12"/>
        <cdr:cNvSpPr txBox="1">
          <a:spLocks xmlns:a="http://schemas.openxmlformats.org/drawingml/2006/main" noChangeArrowheads="1"/>
        </cdr:cNvSpPr>
      </cdr:nvSpPr>
      <cdr:spPr bwMode="auto">
        <a:xfrm xmlns:a="http://schemas.openxmlformats.org/drawingml/2006/main">
          <a:off x="1669466" y="2311475"/>
          <a:ext cx="952500" cy="276225"/>
        </a:xfrm>
        <a:prstGeom xmlns:a="http://schemas.openxmlformats.org/drawingml/2006/main" prst="rect">
          <a:avLst/>
        </a:prstGeom>
        <a:noFill xmlns:a="http://schemas.openxmlformats.org/drawingml/2006/main"/>
        <a:ln xmlns:a="http://schemas.openxmlformats.org/drawingml/2006/main">
          <a:noFill/>
        </a:ln>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txBody>
        <a:bodyPr xmlns:a="http://schemas.openxmlformats.org/drawingml/2006/main" lIns="0" tIns="0" rIns="0" bIns="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eaLnBrk="1" hangingPunct="1">
            <a:spcBef>
              <a:spcPct val="50000"/>
            </a:spcBef>
          </a:pPr>
          <a:r>
            <a:rPr lang="en-US" sz="1800" i="1" dirty="0" smtClean="0"/>
            <a:t>Germany</a:t>
          </a:r>
          <a:endParaRPr lang="en-US" sz="1800" i="1" dirty="0"/>
        </a:p>
      </cdr:txBody>
    </cdr:sp>
  </cdr:relSizeAnchor>
  <cdr:relSizeAnchor xmlns:cdr="http://schemas.openxmlformats.org/drawingml/2006/chartDrawing">
    <cdr:from>
      <cdr:x>0.27813</cdr:x>
      <cdr:y>0.51299</cdr:y>
    </cdr:from>
    <cdr:to>
      <cdr:x>0.28334</cdr:x>
      <cdr:y>0.79297</cdr:y>
    </cdr:to>
    <cdr:cxnSp macro="">
      <cdr:nvCxnSpPr>
        <cdr:cNvPr id="19" name="Straight Connector 18"/>
        <cdr:cNvCxnSpPr/>
      </cdr:nvCxnSpPr>
      <cdr:spPr>
        <a:xfrm xmlns:a="http://schemas.openxmlformats.org/drawingml/2006/main" flipH="1">
          <a:off x="2032000" y="2608069"/>
          <a:ext cx="38100" cy="1423419"/>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0.18102</cdr:x>
      <cdr:y>0.82947</cdr:y>
    </cdr:from>
    <cdr:to>
      <cdr:x>0.22327</cdr:x>
      <cdr:y>0.86124</cdr:y>
    </cdr:to>
    <cdr:cxnSp macro="">
      <cdr:nvCxnSpPr>
        <cdr:cNvPr id="17" name="Straight Connector 16"/>
        <cdr:cNvCxnSpPr/>
      </cdr:nvCxnSpPr>
      <cdr:spPr>
        <a:xfrm xmlns:a="http://schemas.openxmlformats.org/drawingml/2006/main">
          <a:off x="1322533" y="4217061"/>
          <a:ext cx="308711" cy="161560"/>
        </a:xfrm>
        <a:prstGeom xmlns:a="http://schemas.openxmlformats.org/drawingml/2006/main" prst="line">
          <a:avLst/>
        </a:prstGeom>
        <a:ln xmlns:a="http://schemas.openxmlformats.org/drawingml/2006/main" w="31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 Id="rId3" Type="http://schemas.openxmlformats.org/officeDocument/2006/relationships/hyperlink" Target="http://research.stlouisfed.org/fred2/"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 5 covers the </a:t>
            </a:r>
            <a:r>
              <a:rPr lang="en-US" i="1" dirty="0" smtClean="0"/>
              <a:t>quantity theory of money</a:t>
            </a:r>
            <a:r>
              <a:rPr lang="en-US" dirty="0" smtClean="0"/>
              <a:t>, a simple theory that explains the long-run behavior of inflation fairly well. It also introduces the money demand function, </a:t>
            </a:r>
            <a:r>
              <a:rPr lang="en-US" i="1" dirty="0" smtClean="0"/>
              <a:t>L</a:t>
            </a:r>
            <a:r>
              <a:rPr lang="en-US" dirty="0" smtClean="0"/>
              <a:t>(</a:t>
            </a:r>
            <a:r>
              <a:rPr lang="en-US" i="1" dirty="0" err="1" smtClean="0"/>
              <a:t>i</a:t>
            </a:r>
            <a:r>
              <a:rPr lang="en-US" dirty="0" err="1" smtClean="0"/>
              <a:t>,</a:t>
            </a:r>
            <a:r>
              <a:rPr lang="en-US" i="1" dirty="0" err="1" smtClean="0"/>
              <a:t>Y</a:t>
            </a:r>
            <a:r>
              <a:rPr lang="en-US" dirty="0" smtClean="0"/>
              <a:t>), that will be used in the IS-LM model in later chapters. Chapter 5 explains the social costs of inflation and concludes with a discussion of the Classical Dichotomy and Neutrality of Money, a central topic in monetary theory. </a:t>
            </a:r>
          </a:p>
          <a:p>
            <a:endParaRPr lang="en-US" dirty="0" smtClean="0"/>
          </a:p>
          <a:p>
            <a:r>
              <a:rPr lang="en-US" dirty="0" smtClean="0"/>
              <a:t>Mostly, the material is not difficult, but it is theoretical, especially the classical dichotomy and neutrality of money.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4A6E63-BF31-4082-9776-73EA3FEF8558}" type="slidenum">
              <a:rPr lang="en-US" smtClean="0"/>
              <a:pPr eaLnBrk="1" hangingPunct="1"/>
              <a:t>9</a:t>
            </a:fld>
            <a:endParaRPr lang="en-US" smtClean="0"/>
          </a:p>
        </p:txBody>
      </p:sp>
      <p:sp>
        <p:nvSpPr>
          <p:cNvPr id="100355" name="Rectangle 2"/>
          <p:cNvSpPr>
            <a:spLocks noGrp="1" noRot="1" noChangeAspect="1" noChangeArrowheads="1" noTextEdit="1"/>
          </p:cNvSpPr>
          <p:nvPr>
            <p:ph type="sldImg"/>
          </p:nvPr>
        </p:nvSpPr>
        <p:spPr>
          <a:xfrm>
            <a:off x="1558925" y="650875"/>
            <a:ext cx="3748088" cy="2811463"/>
          </a:xfrm>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32201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30F57B-852D-4A20-80FB-2954FCC44D84}" type="slidenum">
              <a:rPr lang="en-US" smtClean="0"/>
              <a:pPr eaLnBrk="1" hangingPunct="1"/>
              <a:t>10</a:t>
            </a:fld>
            <a:endParaRPr lang="en-US" smtClean="0"/>
          </a:p>
        </p:txBody>
      </p:sp>
      <p:sp>
        <p:nvSpPr>
          <p:cNvPr id="101379" name="Rectangle 2"/>
          <p:cNvSpPr>
            <a:spLocks noGrp="1" noRot="1" noChangeAspect="1" noChangeArrowheads="1" noTextEdit="1"/>
          </p:cNvSpPr>
          <p:nvPr>
            <p:ph type="sldImg"/>
          </p:nvPr>
        </p:nvSpPr>
        <p:spPr>
          <a:xfrm>
            <a:off x="1558925" y="650875"/>
            <a:ext cx="3748088" cy="2811463"/>
          </a:xfrm>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5236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D31F41-B24F-4DD9-B94A-6DA65EBDFFA2}" type="slidenum">
              <a:rPr lang="en-US" smtClean="0"/>
              <a:pPr eaLnBrk="1" hangingPunct="1"/>
              <a:t>11</a:t>
            </a:fld>
            <a:endParaRPr lang="en-US" smtClean="0"/>
          </a:p>
        </p:txBody>
      </p:sp>
      <p:sp>
        <p:nvSpPr>
          <p:cNvPr id="102403" name="Rectangle 2"/>
          <p:cNvSpPr>
            <a:spLocks noGrp="1" noRot="1" noChangeAspect="1" noChangeArrowheads="1" noTextEdit="1"/>
          </p:cNvSpPr>
          <p:nvPr>
            <p:ph type="sldImg"/>
          </p:nvPr>
        </p:nvSpPr>
        <p:spPr>
          <a:xfrm>
            <a:off x="1558925" y="650875"/>
            <a:ext cx="3748088" cy="2811463"/>
          </a:xfrm>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1791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EFBFE3D-C6A2-494A-9536-8E593721DB2F}" type="slidenum">
              <a:rPr lang="en-US" smtClean="0"/>
              <a:pPr/>
              <a:t>12</a:t>
            </a:fld>
            <a:endParaRPr lang="en-US" smtClean="0"/>
          </a:p>
        </p:txBody>
      </p:sp>
      <p:sp>
        <p:nvSpPr>
          <p:cNvPr id="103428" name="Rectangle 3"/>
          <p:cNvSpPr>
            <a:spLocks noGrp="1" noChangeArrowheads="1"/>
          </p:cNvSpPr>
          <p:nvPr>
            <p:ph type="body" idx="1"/>
          </p:nvPr>
        </p:nvSpPr>
        <p:spPr/>
        <p:txBody>
          <a:bodyPr/>
          <a:lstStyle/>
          <a:p>
            <a:pPr>
              <a:lnSpc>
                <a:spcPct val="105000"/>
              </a:lnSpc>
              <a:spcBef>
                <a:spcPts val="0"/>
              </a:spcBef>
            </a:pPr>
            <a:r>
              <a:rPr lang="en-US" dirty="0" smtClean="0"/>
              <a:t>It’s worthwhile to underscore the order (logical order, though not necessarily chronological order) in which variables are determined in this model (as well as the other models students will learn in this course). </a:t>
            </a:r>
          </a:p>
          <a:p>
            <a:pPr>
              <a:lnSpc>
                <a:spcPct val="105000"/>
              </a:lnSpc>
              <a:spcBef>
                <a:spcPts val="0"/>
              </a:spcBef>
            </a:pPr>
            <a:endParaRPr lang="en-US" dirty="0" smtClean="0"/>
          </a:p>
          <a:p>
            <a:pPr>
              <a:lnSpc>
                <a:spcPct val="105000"/>
              </a:lnSpc>
              <a:spcBef>
                <a:spcPts val="0"/>
              </a:spcBef>
            </a:pPr>
            <a:r>
              <a:rPr lang="en-US" dirty="0" smtClean="0"/>
              <a:t>First, real GDP is already determined outside this model (real GDP is determined by the model from Chapter 3, which was completely independent of the money supply or velocity or other nominal variables). </a:t>
            </a:r>
          </a:p>
          <a:p>
            <a:pPr>
              <a:lnSpc>
                <a:spcPct val="105000"/>
              </a:lnSpc>
              <a:spcBef>
                <a:spcPts val="0"/>
              </a:spcBef>
            </a:pPr>
            <a:endParaRPr lang="en-US" dirty="0" smtClean="0"/>
          </a:p>
          <a:p>
            <a:pPr>
              <a:lnSpc>
                <a:spcPct val="105000"/>
              </a:lnSpc>
              <a:spcBef>
                <a:spcPts val="0"/>
              </a:spcBef>
            </a:pPr>
            <a:r>
              <a:rPr lang="en-US" dirty="0" smtClean="0"/>
              <a:t>Second, the quantity theory of money determines nominal GDP. </a:t>
            </a:r>
          </a:p>
          <a:p>
            <a:pPr>
              <a:lnSpc>
                <a:spcPct val="105000"/>
              </a:lnSpc>
              <a:spcBef>
                <a:spcPts val="0"/>
              </a:spcBef>
            </a:pPr>
            <a:endParaRPr lang="en-US" dirty="0" smtClean="0"/>
          </a:p>
          <a:p>
            <a:pPr>
              <a:lnSpc>
                <a:spcPct val="105000"/>
              </a:lnSpc>
              <a:spcBef>
                <a:spcPts val="0"/>
              </a:spcBef>
            </a:pPr>
            <a:r>
              <a:rPr lang="en-US" dirty="0" smtClean="0"/>
              <a:t>Third, the values of nominal GDP (</a:t>
            </a:r>
            <a:r>
              <a:rPr lang="en-US" i="1" dirty="0" smtClean="0"/>
              <a:t>PY</a:t>
            </a:r>
            <a:r>
              <a:rPr lang="en-US" dirty="0" smtClean="0"/>
              <a:t>) and real GDP (</a:t>
            </a:r>
            <a:r>
              <a:rPr lang="en-US" i="1" dirty="0" smtClean="0"/>
              <a:t>Y</a:t>
            </a:r>
            <a:r>
              <a:rPr lang="en-US" dirty="0" smtClean="0"/>
              <a:t>) together determine </a:t>
            </a:r>
            <a:r>
              <a:rPr lang="en-US" i="1" dirty="0" smtClean="0"/>
              <a:t>P</a:t>
            </a:r>
            <a:r>
              <a:rPr lang="en-US" baseline="0" dirty="0" smtClean="0"/>
              <a:t> </a:t>
            </a:r>
            <a:r>
              <a:rPr lang="en-US" dirty="0" smtClean="0"/>
              <a:t>(as a ratio of </a:t>
            </a:r>
            <a:r>
              <a:rPr lang="en-US" i="1" dirty="0" smtClean="0"/>
              <a:t>PY</a:t>
            </a:r>
            <a:r>
              <a:rPr lang="en-US" dirty="0" smtClean="0"/>
              <a:t> to </a:t>
            </a:r>
            <a:r>
              <a:rPr lang="en-US" i="1" dirty="0" smtClean="0"/>
              <a:t>Y</a:t>
            </a:r>
            <a:r>
              <a:rPr lang="en-US" dirty="0" smtClean="0"/>
              <a:t>). </a:t>
            </a:r>
          </a:p>
          <a:p>
            <a:pPr>
              <a:lnSpc>
                <a:spcPct val="105000"/>
              </a:lnSpc>
              <a:spcBef>
                <a:spcPts val="0"/>
              </a:spcBef>
            </a:pPr>
            <a:endParaRPr lang="en-US" dirty="0" smtClean="0"/>
          </a:p>
          <a:p>
            <a:pPr>
              <a:lnSpc>
                <a:spcPct val="105000"/>
              </a:lnSpc>
              <a:spcBef>
                <a:spcPts val="0"/>
              </a:spcBef>
            </a:pPr>
            <a:r>
              <a:rPr lang="en-US" dirty="0" smtClean="0"/>
              <a:t>If, on an exam or homework problem, students forget the logical order in which endogenous variables are determined</a:t>
            </a:r>
            <a:r>
              <a:rPr lang="en-US" dirty="0" smtClean="0">
                <a:latin typeface="Arial"/>
                <a:cs typeface="Arial"/>
              </a:rPr>
              <a:t>—</a:t>
            </a:r>
            <a:r>
              <a:rPr lang="en-US" dirty="0" smtClean="0"/>
              <a:t>or on a more fundamental level, forget which variables are endogenous and which are exogenous</a:t>
            </a:r>
            <a:r>
              <a:rPr lang="en-US" dirty="0" smtClean="0">
                <a:latin typeface="Arial"/>
                <a:cs typeface="Arial"/>
              </a:rPr>
              <a:t>—</a:t>
            </a:r>
            <a:r>
              <a:rPr lang="en-US" dirty="0" smtClean="0"/>
              <a:t>then they are much less likely to earn the high grades that most of them desire. </a:t>
            </a:r>
          </a:p>
          <a:p>
            <a:pPr>
              <a:lnSpc>
                <a:spcPct val="105000"/>
              </a:lnSpc>
              <a:spcBef>
                <a:spcPts val="0"/>
              </a:spcBef>
            </a:pPr>
            <a:endParaRPr lang="en-US" dirty="0" smtClean="0"/>
          </a:p>
          <a:p>
            <a:pPr>
              <a:lnSpc>
                <a:spcPct val="105000"/>
              </a:lnSpc>
              <a:spcBef>
                <a:spcPts val="0"/>
              </a:spcBef>
            </a:pPr>
            <a:r>
              <a:rPr lang="en-US" dirty="0" smtClean="0"/>
              <a:t>[Note the similarity between the way </a:t>
            </a:r>
            <a:r>
              <a:rPr lang="en-US" i="1" dirty="0" smtClean="0"/>
              <a:t>P</a:t>
            </a:r>
            <a:r>
              <a:rPr lang="en-US" dirty="0" smtClean="0"/>
              <a:t> is determined and the definition of the GDP deflator from Chapter 2.]</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28993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3D8980-F13B-4809-B2B6-8BE796606CB6}" type="slidenum">
              <a:rPr lang="en-US" smtClean="0"/>
              <a:pPr eaLnBrk="1" hangingPunct="1"/>
              <a:t>13</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59983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556609-6B48-4871-A967-2259E5CF6283}" type="slidenum">
              <a:rPr lang="en-US" smtClean="0"/>
              <a:pPr eaLnBrk="1" hangingPunct="1"/>
              <a:t>14</a:t>
            </a:fld>
            <a:endParaRPr lang="en-US" smtClean="0"/>
          </a:p>
        </p:txBody>
      </p:sp>
      <p:sp>
        <p:nvSpPr>
          <p:cNvPr id="105475" name="Rectangle 2"/>
          <p:cNvSpPr>
            <a:spLocks noGrp="1" noRot="1" noChangeAspect="1" noChangeArrowheads="1" noTextEdit="1"/>
          </p:cNvSpPr>
          <p:nvPr>
            <p:ph type="sldImg"/>
          </p:nvPr>
        </p:nvSpPr>
        <p:spPr>
          <a:xfrm>
            <a:off x="1558925" y="650875"/>
            <a:ext cx="3748088" cy="2811463"/>
          </a:xfrm>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901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26AB76C-84F9-4645-A47A-0089BA70230A}" type="slidenum">
              <a:rPr lang="en-US" smtClean="0"/>
              <a:pPr/>
              <a:t>15</a:t>
            </a:fld>
            <a:endParaRPr lang="en-US" smtClean="0"/>
          </a:p>
        </p:txBody>
      </p:sp>
      <p:sp>
        <p:nvSpPr>
          <p:cNvPr id="106500" name="Rectangle 3"/>
          <p:cNvSpPr>
            <a:spLocks noGrp="1" noChangeArrowheads="1"/>
          </p:cNvSpPr>
          <p:nvPr>
            <p:ph type="body" idx="1"/>
          </p:nvPr>
        </p:nvSpPr>
        <p:spPr/>
        <p:txBody>
          <a:bodyPr/>
          <a:lstStyle/>
          <a:p>
            <a:r>
              <a:rPr lang="en-US" dirty="0" smtClean="0"/>
              <a:t>The text on this slide is an intuitive way to understand the equation. </a:t>
            </a:r>
          </a:p>
          <a:p>
            <a:endParaRPr lang="en-US" dirty="0" smtClean="0"/>
          </a:p>
          <a:p>
            <a:r>
              <a:rPr lang="en-US" dirty="0" smtClean="0"/>
              <a:t>For students that are more comfortable with concrete numerical examples, you could offer the following:</a:t>
            </a:r>
          </a:p>
          <a:p>
            <a:r>
              <a:rPr lang="en-US" dirty="0" smtClean="0"/>
              <a:t>Suppose real GDP is growing by 3% per year over the long run. Thus, production, income, and spending are all growing by 3%. This means that the volume of transactions will be growing as well. </a:t>
            </a:r>
          </a:p>
          <a:p>
            <a:endParaRPr lang="en-US" dirty="0" smtClean="0"/>
          </a:p>
          <a:p>
            <a:r>
              <a:rPr lang="en-US" dirty="0" smtClean="0"/>
              <a:t>The central bank can achieve zero inflation (on average over the long run) simply by setting the growth rate of the money supply at 3%, in which case exactly enough new money is being supplied to facilitate the growth in transactions. </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1136215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CEB2B423-1963-4017-B179-5BFE14C58FE7}" type="slidenum">
              <a:rPr lang="en-US" smtClean="0"/>
              <a:pPr/>
              <a:t>16</a:t>
            </a:fld>
            <a:endParaRPr lang="en-US" smtClean="0"/>
          </a:p>
        </p:txBody>
      </p:sp>
      <p:sp>
        <p:nvSpPr>
          <p:cNvPr id="107524" name="Rectangle 3"/>
          <p:cNvSpPr>
            <a:spLocks noGrp="1" noChangeArrowheads="1"/>
          </p:cNvSpPr>
          <p:nvPr>
            <p:ph type="body" idx="1"/>
          </p:nvPr>
        </p:nvSpPr>
        <p:spPr/>
        <p:txBody>
          <a:bodyPr/>
          <a:lstStyle/>
          <a:p>
            <a:r>
              <a:rPr lang="en-US" dirty="0" smtClean="0"/>
              <a:t>Note: The theory doesn’t predict that the inflation rate will </a:t>
            </a:r>
            <a:r>
              <a:rPr lang="en-US" i="1" u="none" dirty="0" smtClean="0"/>
              <a:t>equal</a:t>
            </a:r>
            <a:r>
              <a:rPr lang="en-US" dirty="0" smtClean="0"/>
              <a:t> the money growth rate. It predicts that a change in the money growth rate will cause an equal change in the inflation rate.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061324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0159DD-0F3E-45A8-8834-1F015FA18868}" type="slidenum">
              <a:rPr lang="en-US" smtClean="0"/>
              <a:pPr eaLnBrk="1" hangingPunct="1"/>
              <a:t>17</a:t>
            </a:fld>
            <a:endParaRPr lang="en-US" smtClean="0"/>
          </a:p>
        </p:txBody>
      </p:sp>
      <p:sp>
        <p:nvSpPr>
          <p:cNvPr id="108547" name="Rectangle 2"/>
          <p:cNvSpPr>
            <a:spLocks noGrp="1" noRot="1" noChangeAspect="1" noChangeArrowheads="1" noTextEdit="1"/>
          </p:cNvSpPr>
          <p:nvPr>
            <p:ph type="sldImg"/>
          </p:nvPr>
        </p:nvSpPr>
        <p:spPr>
          <a:xfrm>
            <a:off x="1558925" y="650875"/>
            <a:ext cx="3748088" cy="2811463"/>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6634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8925" y="650875"/>
            <a:ext cx="3748088" cy="2811463"/>
          </a:xfrm>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Figure 5-2, p. 112</a:t>
            </a:r>
          </a:p>
          <a:p>
            <a:endParaRPr lang="en-US" dirty="0" smtClean="0"/>
          </a:p>
          <a:p>
            <a:r>
              <a:rPr lang="en-US" dirty="0" smtClean="0"/>
              <a:t>Each variable is measured as an annual average over the period 2000-2013. </a:t>
            </a:r>
          </a:p>
          <a:p>
            <a:endParaRPr lang="en-US" dirty="0" smtClean="0"/>
          </a:p>
          <a:p>
            <a:r>
              <a:rPr lang="en-US" dirty="0" smtClean="0"/>
              <a:t>The strong positive correlation is evidence for the quantity theory of money. </a:t>
            </a:r>
          </a:p>
          <a:p>
            <a:endParaRPr lang="en-US" dirty="0" smtClean="0"/>
          </a:p>
          <a:p>
            <a:r>
              <a:rPr lang="en-US" dirty="0" smtClean="0"/>
              <a:t>Source: </a:t>
            </a:r>
            <a:r>
              <a:rPr lang="en-US" sz="1200" b="0" i="1" u="none" strike="noStrike" kern="1200" dirty="0" smtClean="0">
                <a:solidFill>
                  <a:schemeClr val="tx1"/>
                </a:solidFill>
                <a:effectLst/>
                <a:latin typeface="Arial" charset="0"/>
                <a:ea typeface="+mn-ea"/>
                <a:cs typeface="+mn-cs"/>
              </a:rPr>
              <a:t>Money Supply Data - </a:t>
            </a:r>
            <a:r>
              <a:rPr lang="en-US" sz="1200" b="0" i="0" u="none" strike="noStrike" kern="1200" dirty="0" smtClean="0">
                <a:solidFill>
                  <a:schemeClr val="tx1"/>
                </a:solidFill>
                <a:effectLst/>
                <a:latin typeface="Arial" charset="0"/>
                <a:ea typeface="+mn-ea"/>
                <a:cs typeface="+mn-cs"/>
              </a:rPr>
              <a:t>www.imf.org &gt; Data &gt; International Financial Statistics (IFS)</a:t>
            </a:r>
            <a:r>
              <a:rPr lang="en-US" dirty="0" smtClean="0"/>
              <a:t> </a:t>
            </a:r>
          </a:p>
          <a:p>
            <a:r>
              <a:rPr lang="en-US" sz="1200" b="0" i="1" u="none" strike="noStrike" kern="1200" dirty="0" smtClean="0">
                <a:solidFill>
                  <a:schemeClr val="tx1"/>
                </a:solidFill>
                <a:effectLst/>
                <a:latin typeface="Arial" charset="0"/>
                <a:ea typeface="+mn-ea"/>
                <a:cs typeface="+mn-cs"/>
              </a:rPr>
              <a:t>Inflation Data</a:t>
            </a:r>
            <a:r>
              <a:rPr lang="en-US" sz="1200" b="0" i="0" u="none" strike="noStrike" kern="1200" dirty="0" smtClean="0">
                <a:solidFill>
                  <a:schemeClr val="tx1"/>
                </a:solidFill>
                <a:effectLst/>
                <a:latin typeface="Arial" charset="0"/>
                <a:ea typeface="+mn-ea"/>
                <a:cs typeface="+mn-cs"/>
              </a:rPr>
              <a:t> - www.imf.org &gt; Data &gt; World Economic Outlook</a:t>
            </a:r>
            <a:r>
              <a:rPr lang="en-US" dirty="0" smtClean="0"/>
              <a:t> </a:t>
            </a:r>
          </a:p>
        </p:txBody>
      </p:sp>
      <p:sp>
        <p:nvSpPr>
          <p:cNvPr id="4" name="Slide Number Placeholder 3"/>
          <p:cNvSpPr>
            <a:spLocks noGrp="1"/>
          </p:cNvSpPr>
          <p:nvPr>
            <p:ph type="sldNum" sz="quarter" idx="5"/>
          </p:nvPr>
        </p:nvSpPr>
        <p:spPr/>
        <p:txBody>
          <a:bodyPr/>
          <a:lstStyle/>
          <a:p>
            <a:pPr>
              <a:defRPr/>
            </a:pPr>
            <a:fld id="{7E851E7E-678C-4B38-9FA9-DFC9EFD119FE}" type="slidenum">
              <a:rPr lang="en-US">
                <a:solidFill>
                  <a:prstClr val="black"/>
                </a:solidFill>
              </a:rPr>
              <a:pPr>
                <a:defRPr/>
              </a:pPr>
              <a:t>18</a:t>
            </a:fld>
            <a:endParaRPr lang="en-US">
              <a:solidFill>
                <a:prstClr val="black"/>
              </a:solidFill>
            </a:endParaRPr>
          </a:p>
        </p:txBody>
      </p:sp>
    </p:spTree>
    <p:extLst>
      <p:ext uri="{BB962C8B-B14F-4D97-AF65-F5344CB8AC3E}">
        <p14:creationId xmlns:p14="http://schemas.microsoft.com/office/powerpoint/2010/main" val="234308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Source: Federal Reserve Bank of St. Louis</a:t>
            </a:r>
          </a:p>
          <a:p>
            <a:r>
              <a:rPr lang="en-US" dirty="0" smtClean="0"/>
              <a:t>http://research.stlouisfed.org/fred2/</a:t>
            </a:r>
          </a:p>
          <a:p>
            <a:r>
              <a:rPr lang="en-US" dirty="0" smtClean="0"/>
              <a:t>M2SL (percent change from a year ago, quarterly aggregation method average)</a:t>
            </a:r>
          </a:p>
          <a:p>
            <a:r>
              <a:rPr lang="en-US" dirty="0" smtClean="0"/>
              <a:t>GDPDEF (percent change from a year ago)</a:t>
            </a:r>
          </a:p>
          <a:p>
            <a:endParaRPr lang="en-US" dirty="0" smtClean="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19</a:t>
            </a:fld>
            <a:endParaRPr lang="en-US">
              <a:solidFill>
                <a:prstClr val="black"/>
              </a:solidFill>
            </a:endParaRPr>
          </a:p>
        </p:txBody>
      </p:sp>
    </p:spTree>
    <p:extLst>
      <p:ext uri="{BB962C8B-B14F-4D97-AF65-F5344CB8AC3E}">
        <p14:creationId xmlns:p14="http://schemas.microsoft.com/office/powerpoint/2010/main" val="15886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quantity theory of money is intended to explain the long-run relation of inflation and money growth, not the short-run relation. In the long run, inflation and money growth are positively related, as the theory predicts. </a:t>
            </a:r>
          </a:p>
          <a:p>
            <a:endParaRPr lang="en-US" dirty="0" smtClean="0"/>
          </a:p>
          <a:p>
            <a:r>
              <a:rPr lang="en-US" dirty="0" smtClean="0"/>
              <a:t>(In the short run, however, inflation and money growth appear highly </a:t>
            </a:r>
            <a:r>
              <a:rPr lang="en-US" i="1" u="none" dirty="0" smtClean="0"/>
              <a:t>negatively</a:t>
            </a:r>
            <a:r>
              <a:rPr lang="en-US" dirty="0" smtClean="0"/>
              <a:t> correlated! One possible reason is that the causality is reversed in the short run: When inflation rises</a:t>
            </a:r>
            <a:r>
              <a:rPr lang="en-US" sz="1200" kern="1200" dirty="0" smtClean="0">
                <a:solidFill>
                  <a:schemeClr val="tx1"/>
                </a:solidFill>
                <a:effectLst/>
                <a:latin typeface="Arial" charset="0"/>
                <a:ea typeface="+mn-ea"/>
                <a:cs typeface="+mn-cs"/>
              </a:rPr>
              <a:t>—</a:t>
            </a:r>
            <a:r>
              <a:rPr lang="en-US" dirty="0" smtClean="0"/>
              <a:t>or is expected to rise</a:t>
            </a:r>
            <a:r>
              <a:rPr lang="en-US" sz="1200" kern="1200" dirty="0" smtClean="0">
                <a:solidFill>
                  <a:schemeClr val="tx1"/>
                </a:solidFill>
                <a:effectLst/>
                <a:latin typeface="Arial" charset="0"/>
                <a:ea typeface="+mn-ea"/>
                <a:cs typeface="+mn-cs"/>
              </a:rPr>
              <a:t>—</a:t>
            </a:r>
            <a:r>
              <a:rPr lang="en-US" dirty="0" smtClean="0"/>
              <a:t>the Fed cuts back on money growth. If the economy slumps and inflation falls, the Fed increases money growth. It might be appropriate to discuss this when covering the chapters on short-run fluctuations.)</a:t>
            </a:r>
          </a:p>
          <a:p>
            <a:endParaRPr lang="en-US" dirty="0" smtClean="0"/>
          </a:p>
          <a:p>
            <a:r>
              <a:rPr lang="en-US" dirty="0" smtClean="0"/>
              <a:t>Source: Federal Reserve Bank of St. Louis</a:t>
            </a:r>
          </a:p>
          <a:p>
            <a:r>
              <a:rPr lang="en-US" dirty="0" smtClean="0"/>
              <a:t>http://</a:t>
            </a:r>
            <a:r>
              <a:rPr lang="en-US" dirty="0" err="1" smtClean="0"/>
              <a:t>research.stlouisfed.org</a:t>
            </a:r>
            <a:r>
              <a:rPr lang="en-US" dirty="0" smtClean="0"/>
              <a:t>/fred2/</a:t>
            </a:r>
          </a:p>
          <a:p>
            <a:r>
              <a:rPr lang="en-US" dirty="0" smtClean="0"/>
              <a:t>M2SL (percent change from year ago, quarterly aggregation method average)</a:t>
            </a:r>
          </a:p>
          <a:p>
            <a:r>
              <a:rPr lang="en-US" dirty="0" smtClean="0"/>
              <a:t>GDPDEF (percent change from year ago)</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4230089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13CCF5A-3847-4908-9A01-33CB02852AE9}" type="slidenum">
              <a:rPr lang="en-US" smtClean="0"/>
              <a:pPr/>
              <a:t>21</a:t>
            </a:fld>
            <a:endParaRPr lang="en-US" smtClean="0"/>
          </a:p>
        </p:txBody>
      </p:sp>
      <p:sp>
        <p:nvSpPr>
          <p:cNvPr id="112644" name="Rectangle 3"/>
          <p:cNvSpPr>
            <a:spLocks noGrp="1" noChangeArrowheads="1"/>
          </p:cNvSpPr>
          <p:nvPr>
            <p:ph type="body" idx="1"/>
          </p:nvPr>
        </p:nvSpPr>
        <p:spPr/>
        <p:txBody>
          <a:bodyPr/>
          <a:lstStyle/>
          <a:p>
            <a:r>
              <a:rPr lang="en-US" dirty="0" smtClean="0"/>
              <a:t>In the U.S., </a:t>
            </a:r>
            <a:r>
              <a:rPr lang="en-US" dirty="0" err="1" smtClean="0"/>
              <a:t>seigniorage</a:t>
            </a:r>
            <a:r>
              <a:rPr lang="en-US" dirty="0" smtClean="0"/>
              <a:t> accounts for only about 3% of total government revenue. In Italy and Greece, </a:t>
            </a:r>
            <a:r>
              <a:rPr lang="en-US" dirty="0" err="1" smtClean="0"/>
              <a:t>seigniorage</a:t>
            </a:r>
            <a:r>
              <a:rPr lang="en-US" dirty="0" smtClean="0"/>
              <a:t> has often been more than 10% of total revenue. In countries experiencing hyperinflation, </a:t>
            </a:r>
            <a:r>
              <a:rPr lang="en-US" dirty="0" err="1" smtClean="0"/>
              <a:t>seigniorage</a:t>
            </a:r>
            <a:r>
              <a:rPr lang="en-US" dirty="0" smtClean="0"/>
              <a:t> is often the government’s main source of revenue, and the need to print money to finance government expenditure is a primary cause of hyperinflation. </a:t>
            </a:r>
          </a:p>
          <a:p>
            <a:endParaRPr lang="en-US" dirty="0" smtClean="0"/>
          </a:p>
          <a:p>
            <a:r>
              <a:rPr lang="en-US" dirty="0" smtClean="0"/>
              <a:t>See Case Study on p. 113 “Paying for the American Revolution.”</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44971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E4BD2FD-2294-45F6-8E7A-C5217701EDF7}" type="slidenum">
              <a:rPr lang="en-US" smtClean="0"/>
              <a:pPr/>
              <a:t>22</a:t>
            </a:fld>
            <a:endParaRPr lang="en-US" smtClean="0"/>
          </a:p>
        </p:txBody>
      </p:sp>
      <p:sp>
        <p:nvSpPr>
          <p:cNvPr id="113668" name="Rectangle 3"/>
          <p:cNvSpPr>
            <a:spLocks noGrp="1" noChangeArrowheads="1"/>
          </p:cNvSpPr>
          <p:nvPr>
            <p:ph type="body" idx="1"/>
          </p:nvPr>
        </p:nvSpPr>
        <p:spPr/>
        <p:txBody>
          <a:bodyPr/>
          <a:lstStyle/>
          <a:p>
            <a:r>
              <a:rPr lang="en-US" dirty="0" smtClean="0"/>
              <a:t>This slide will be very familiar to students who have recently taken an introductory course.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855687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7AA987E-A98A-4084-A113-248C7AD3B50C}" type="slidenum">
              <a:rPr lang="en-US" smtClean="0"/>
              <a:pPr/>
              <a:t>23</a:t>
            </a:fld>
            <a:endParaRPr lang="en-US" smtClean="0"/>
          </a:p>
        </p:txBody>
      </p:sp>
      <p:sp>
        <p:nvSpPr>
          <p:cNvPr id="114692" name="Rectangle 3"/>
          <p:cNvSpPr>
            <a:spLocks noGrp="1" noChangeArrowheads="1"/>
          </p:cNvSpPr>
          <p:nvPr>
            <p:ph type="body" idx="1"/>
          </p:nvPr>
        </p:nvSpPr>
        <p:spPr/>
        <p:txBody>
          <a:bodyPr/>
          <a:lstStyle/>
          <a:p>
            <a:r>
              <a:rPr lang="en-US" dirty="0" smtClean="0"/>
              <a:t>Note that </a:t>
            </a:r>
            <a:r>
              <a:rPr lang="en-US" b="1" i="1" dirty="0" smtClean="0"/>
              <a:t>S </a:t>
            </a:r>
            <a:r>
              <a:rPr lang="en-US" dirty="0" smtClean="0"/>
              <a:t>and </a:t>
            </a:r>
            <a:r>
              <a:rPr lang="en-US" b="1" i="1" dirty="0" smtClean="0"/>
              <a:t>I</a:t>
            </a:r>
            <a:r>
              <a:rPr lang="en-US" dirty="0" smtClean="0"/>
              <a:t> are real variables. In Chapter 3, we learned about the factors that determine </a:t>
            </a:r>
            <a:r>
              <a:rPr lang="en-US" b="1" i="1" dirty="0" smtClean="0"/>
              <a:t>S</a:t>
            </a:r>
            <a:r>
              <a:rPr lang="en-US" dirty="0" smtClean="0"/>
              <a:t> and </a:t>
            </a:r>
            <a:r>
              <a:rPr lang="en-US" b="1" i="1" dirty="0" smtClean="0"/>
              <a:t>I</a:t>
            </a:r>
            <a:r>
              <a:rPr lang="en-US" dirty="0" smtClean="0"/>
              <a:t>. These factors did not include the money supply, velocity, inflation, or other nominal variables. </a:t>
            </a:r>
          </a:p>
          <a:p>
            <a:endParaRPr lang="en-US" dirty="0" smtClean="0"/>
          </a:p>
          <a:p>
            <a:r>
              <a:rPr lang="en-US" dirty="0" smtClean="0"/>
              <a:t>Hence, in the classical (long-run) theory covered here in Chapter 5, changes in money growth or inflation do not affect the real interest rate. This is why there’s a one-for-one relationship between changes in the inflation rate and changes in the nominal interest rate. </a:t>
            </a:r>
          </a:p>
          <a:p>
            <a:endParaRPr lang="en-US" dirty="0" smtClean="0"/>
          </a:p>
          <a:p>
            <a:r>
              <a:rPr lang="en-US" dirty="0" smtClean="0"/>
              <a:t>(Again, the Fisher effect does not imply that the nominal interest rate equals the inflation rate. It implies that changes in the nominal interest rate equal changes in the inflation rate, given a constant value of the real interest rate.)</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29128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558925" y="650875"/>
            <a:ext cx="3748088" cy="2811463"/>
          </a:xfrm>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data are consistent with the Fisher effect: Inflation and the nominal interest rate are very highly correlated. </a:t>
            </a:r>
          </a:p>
          <a:p>
            <a:endParaRPr lang="en-US" dirty="0" smtClean="0"/>
          </a:p>
          <a:p>
            <a:r>
              <a:rPr lang="en-US" dirty="0" smtClean="0"/>
              <a:t>That</a:t>
            </a:r>
            <a:r>
              <a:rPr lang="en-US" baseline="0" dirty="0" smtClean="0"/>
              <a:t> </a:t>
            </a:r>
            <a:r>
              <a:rPr lang="en-US" dirty="0" smtClean="0"/>
              <a:t>they are not </a:t>
            </a:r>
            <a:r>
              <a:rPr lang="en-US" i="1" u="none" dirty="0" smtClean="0"/>
              <a:t>perfectly</a:t>
            </a:r>
            <a:r>
              <a:rPr lang="en-US" dirty="0" smtClean="0"/>
              <a:t> correlated does not contradict the Fisher effect. Over time, the saving and investment curves (see Chapter 3) move around, changing the real interest rate, which, in turn, causes the nominal interest rate to change for a given value of inflation. </a:t>
            </a:r>
          </a:p>
          <a:p>
            <a:endParaRPr lang="en-US" dirty="0" smtClean="0"/>
          </a:p>
          <a:p>
            <a:r>
              <a:rPr lang="en-US" dirty="0" smtClean="0"/>
              <a:t>About the data:</a:t>
            </a:r>
          </a:p>
          <a:p>
            <a:r>
              <a:rPr lang="en-US" dirty="0" smtClean="0"/>
              <a:t>The inflation rate is the percentage change in the CPI from 12 months earlier. </a:t>
            </a:r>
          </a:p>
          <a:p>
            <a:r>
              <a:rPr lang="en-US" dirty="0" smtClean="0"/>
              <a:t>(CPIAUCSL, monthly percent change from year ago)</a:t>
            </a:r>
          </a:p>
          <a:p>
            <a:r>
              <a:rPr lang="en-US" dirty="0" smtClean="0"/>
              <a:t>The nominal interest rate is the 3-month treasury bill rate in the secondary market (TB3MS, monthly)</a:t>
            </a:r>
          </a:p>
          <a:p>
            <a:r>
              <a:rPr lang="en-US" dirty="0" smtClean="0"/>
              <a:t>Data obtained from http://research.stlouisfed.org/fred2/</a:t>
            </a:r>
          </a:p>
        </p:txBody>
      </p:sp>
      <p:sp>
        <p:nvSpPr>
          <p:cNvPr id="4" name="Slide Number Placeholder 3"/>
          <p:cNvSpPr>
            <a:spLocks noGrp="1"/>
          </p:cNvSpPr>
          <p:nvPr>
            <p:ph type="sldNum" sz="quarter" idx="5"/>
          </p:nvPr>
        </p:nvSpPr>
        <p:spPr/>
        <p:txBody>
          <a:bodyPr/>
          <a:lstStyle/>
          <a:p>
            <a:pPr>
              <a:defRPr/>
            </a:pPr>
            <a:fld id="{2CDA4EF7-1187-4C72-A041-5604B537B20E}" type="slidenum">
              <a:rPr lang="en-US">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2839938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1558925" y="650875"/>
            <a:ext cx="3748088" cy="2811463"/>
          </a:xfrm>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dirty="0" smtClean="0">
                <a:solidFill>
                  <a:schemeClr val="tx1"/>
                </a:solidFill>
                <a:effectLst/>
                <a:latin typeface="Arial" charset="0"/>
                <a:ea typeface="+mn-ea"/>
                <a:cs typeface="+mn-cs"/>
              </a:rPr>
              <a:t>Sources:</a:t>
            </a:r>
            <a:r>
              <a:rPr lang="en-US" dirty="0" smtClean="0"/>
              <a:t> </a:t>
            </a:r>
            <a:r>
              <a:rPr lang="en-US" sz="1200" b="0" i="0" u="none" strike="noStrike" kern="1200" dirty="0" smtClean="0">
                <a:solidFill>
                  <a:schemeClr val="tx1"/>
                </a:solidFill>
                <a:effectLst/>
                <a:latin typeface="Arial" charset="0"/>
                <a:ea typeface="+mn-ea"/>
                <a:cs typeface="+mn-cs"/>
              </a:rPr>
              <a:t>Interest Rate Data - www.imf.org &gt; Data &gt; International Financial Statistics (IFS)</a:t>
            </a:r>
            <a:r>
              <a:rPr lang="en-US" dirty="0" smtClean="0"/>
              <a:t> </a:t>
            </a:r>
          </a:p>
          <a:p>
            <a:r>
              <a:rPr lang="en-US" sz="1200" b="0" i="0" u="none" strike="noStrike" kern="1200" dirty="0" smtClean="0">
                <a:solidFill>
                  <a:schemeClr val="tx1"/>
                </a:solidFill>
                <a:effectLst/>
                <a:latin typeface="Arial" charset="0"/>
                <a:ea typeface="+mn-ea"/>
                <a:cs typeface="+mn-cs"/>
              </a:rPr>
              <a:t>Inflation Data - www.imf.org &gt; Data &gt; World Economic Outlook</a:t>
            </a:r>
            <a:r>
              <a:rPr lang="en-US" dirty="0" smtClean="0"/>
              <a:t> </a:t>
            </a:r>
          </a:p>
          <a:p>
            <a:endParaRPr lang="en-US" dirty="0" smtClean="0"/>
          </a:p>
          <a:p>
            <a:r>
              <a:rPr lang="en-US" dirty="0" smtClean="0"/>
              <a:t>Each variable is measured as an annual average over 2000-2013. </a:t>
            </a:r>
          </a:p>
          <a:p>
            <a:r>
              <a:rPr lang="en-US" dirty="0" smtClean="0"/>
              <a:t>The nominal interest rate is the rate on short-term government debt. </a:t>
            </a:r>
          </a:p>
        </p:txBody>
      </p:sp>
      <p:sp>
        <p:nvSpPr>
          <p:cNvPr id="4" name="Slide Number Placeholder 3"/>
          <p:cNvSpPr>
            <a:spLocks noGrp="1"/>
          </p:cNvSpPr>
          <p:nvPr>
            <p:ph type="sldNum" sz="quarter" idx="5"/>
          </p:nvPr>
        </p:nvSpPr>
        <p:spPr/>
        <p:txBody>
          <a:bodyPr/>
          <a:lstStyle/>
          <a:p>
            <a:pPr>
              <a:defRPr/>
            </a:pPr>
            <a:fld id="{AE531E1B-959A-463E-BC22-5FC24A9E6F35}" type="slidenum">
              <a:rPr lang="en-US">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355770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sym typeface="Symbol" pitchFamily="18" charset="2"/>
              </a:rPr>
              <a:t>This exercise gives students an immediate application of the quantity theory of money and the Fisher effect. The math is not difficult. </a:t>
            </a:r>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3F6AC1E-235A-4763-A56F-9AACBD06EFA0}" type="slidenum">
              <a:rPr lang="en-US" smtClean="0"/>
              <a:pPr/>
              <a:t>28</a:t>
            </a:fld>
            <a:endParaRPr lang="en-US" smtClean="0"/>
          </a:p>
        </p:txBody>
      </p:sp>
      <p:sp>
        <p:nvSpPr>
          <p:cNvPr id="136196" name="Rectangle 3"/>
          <p:cNvSpPr>
            <a:spLocks noGrp="1" noChangeArrowheads="1"/>
          </p:cNvSpPr>
          <p:nvPr>
            <p:ph type="body" idx="1"/>
          </p:nvPr>
        </p:nvSpPr>
        <p:spPr/>
        <p:txBody>
          <a:bodyPr/>
          <a:lstStyle/>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97805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Over the short run, the inflation rate</a:t>
            </a:r>
            <a:r>
              <a:rPr lang="en-US" baseline="0" dirty="0" smtClean="0"/>
              <a:t> can be volatile. In later chapters, we will learn about the forces that affect inflation in the short run. In </a:t>
            </a:r>
            <a:r>
              <a:rPr lang="en-US" i="1" u="none" baseline="0" dirty="0" smtClean="0"/>
              <a:t>this</a:t>
            </a:r>
            <a:r>
              <a:rPr lang="en-US" baseline="0" dirty="0" smtClean="0"/>
              <a:t> chapter, we focus on . . .</a:t>
            </a:r>
            <a:endParaRPr lang="en-US" dirty="0" smtClean="0"/>
          </a:p>
          <a:p>
            <a:endParaRPr lang="en-US" dirty="0" smtClean="0"/>
          </a:p>
          <a:p>
            <a:r>
              <a:rPr lang="en-US" dirty="0" smtClean="0"/>
              <a:t>Source: Federal Reserve Bank of St. Louis</a:t>
            </a:r>
          </a:p>
          <a:p>
            <a:r>
              <a:rPr lang="en-US" dirty="0" smtClean="0"/>
              <a:t>http://</a:t>
            </a:r>
            <a:r>
              <a:rPr lang="en-US" dirty="0" err="1" smtClean="0"/>
              <a:t>research.stlouisfed.org</a:t>
            </a:r>
            <a:r>
              <a:rPr lang="en-US" dirty="0" smtClean="0"/>
              <a:t>/fred2/</a:t>
            </a:r>
          </a:p>
          <a:p>
            <a:r>
              <a:rPr lang="en-US" dirty="0" smtClean="0"/>
              <a:t>GDPDEF (percent change from year ago)</a:t>
            </a:r>
          </a:p>
          <a:p>
            <a:endParaRPr lang="en-US" dirty="0" smtClean="0"/>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3119537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16EB5ECE-B9CC-4333-B130-ECFDD9598C96}" type="slidenum">
              <a:rPr lang="en-US" smtClean="0"/>
              <a:pPr/>
              <a:t>29</a:t>
            </a:fld>
            <a:endParaRPr lang="en-US" smtClean="0"/>
          </a:p>
        </p:txBody>
      </p:sp>
      <p:sp>
        <p:nvSpPr>
          <p:cNvPr id="120836" name="Rectangle 3"/>
          <p:cNvSpPr>
            <a:spLocks noGrp="1" noChangeArrowheads="1"/>
          </p:cNvSpPr>
          <p:nvPr>
            <p:ph type="body" idx="1"/>
          </p:nvPr>
        </p:nvSpPr>
        <p:spPr/>
        <p:txBody>
          <a:bodyPr/>
          <a:lstStyle/>
          <a:p>
            <a:r>
              <a:rPr lang="en-US" dirty="0" smtClean="0"/>
              <a:t>The concept of “money demand” can be a bit awkward for students the first time they learn it. Here’s a good way to explain it: </a:t>
            </a:r>
          </a:p>
          <a:p>
            <a:endParaRPr lang="en-US" dirty="0" smtClean="0"/>
          </a:p>
          <a:p>
            <a:r>
              <a:rPr lang="en-US" dirty="0" smtClean="0"/>
              <a:t>A consumer has a certain amount of wealth, which he/she must divide between money and other assets. </a:t>
            </a:r>
          </a:p>
          <a:p>
            <a:endParaRPr lang="en-US" dirty="0" smtClean="0"/>
          </a:p>
          <a:p>
            <a:r>
              <a:rPr lang="en-US" dirty="0" smtClean="0"/>
              <a:t>Money is nice because it’s very liquid. But money doesn’t pay interest (loosely speaking—more precisely, the nominal interest rate on money is zero, while the real rate equals minus the inflation rate). </a:t>
            </a:r>
          </a:p>
          <a:p>
            <a:endParaRPr lang="en-US" dirty="0" smtClean="0"/>
          </a:p>
          <a:p>
            <a:r>
              <a:rPr lang="en-US" dirty="0" smtClean="0"/>
              <a:t>The other assets are typically less liquid than money, but they typically generate some type of income (e.g., interest income in the case of bonds). </a:t>
            </a:r>
          </a:p>
          <a:p>
            <a:endParaRPr lang="en-US" dirty="0" smtClean="0"/>
          </a:p>
          <a:p>
            <a:r>
              <a:rPr lang="en-US" dirty="0" smtClean="0"/>
              <a:t>Therefore, there’s a tradeoff between liquidity and income: The more money the consumer holds in his/her portfolio, the greater the liquidity of his/her wealth, but the less income he/she earns from it.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515709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D09C32BF-7851-4A2F-91BE-2EB6569DD76F}" type="slidenum">
              <a:rPr lang="en-US" smtClean="0"/>
              <a:pPr/>
              <a:t>30</a:t>
            </a:fld>
            <a:endParaRPr lang="en-US" smtClean="0"/>
          </a:p>
        </p:txBody>
      </p:sp>
      <p:sp>
        <p:nvSpPr>
          <p:cNvPr id="121860" name="Rectangle 3"/>
          <p:cNvSpPr>
            <a:spLocks noGrp="1" noChangeArrowheads="1"/>
          </p:cNvSpPr>
          <p:nvPr>
            <p:ph type="body" idx="1"/>
          </p:nvPr>
        </p:nvSpPr>
        <p:spPr/>
        <p:txBody>
          <a:bodyPr/>
          <a:lstStyle/>
          <a:p>
            <a:r>
              <a:rPr lang="en-US" dirty="0" smtClean="0"/>
              <a:t>An increase in the nominal interest rate represents the increase in the opportunity cost of holding money rather than bonds, and would motivate the typical consumer to hold less of his/her wealth in the form of money, and more in the form of bonds (or other interest-earning assets). </a:t>
            </a:r>
          </a:p>
          <a:p>
            <a:endParaRPr lang="en-US" dirty="0" smtClean="0"/>
          </a:p>
          <a:p>
            <a:r>
              <a:rPr lang="en-US" dirty="0" smtClean="0"/>
              <a:t>An increase in real income (other things equal) causes an increase in the consumer’s consumption and therefore spending. To facilitate this extra spending, the consumer will require more money. Thus, the consumer would like a larger fraction of his wealth to be in the form of money (rather than bonds, etc.). This might involve redeeming/selling some of his/her bonds. Or it might simply involve holding the additional income in the form of money rather than putting it into bonds.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515632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F5194B-9246-442E-B467-C640F55FA04A}" type="slidenum">
              <a:rPr lang="en-US" smtClean="0"/>
              <a:pPr eaLnBrk="1" hangingPunct="1"/>
              <a:t>31</a:t>
            </a:fld>
            <a:endParaRPr lang="en-US" smtClean="0"/>
          </a:p>
        </p:txBody>
      </p:sp>
      <p:sp>
        <p:nvSpPr>
          <p:cNvPr id="122883" name="Rectangle 2"/>
          <p:cNvSpPr>
            <a:spLocks noGrp="1" noRot="1" noChangeAspect="1" noChangeArrowheads="1" noTextEdit="1"/>
          </p:cNvSpPr>
          <p:nvPr>
            <p:ph type="sldImg"/>
          </p:nvPr>
        </p:nvSpPr>
        <p:spPr>
          <a:xfrm>
            <a:off x="1558925" y="650875"/>
            <a:ext cx="3748088" cy="2811463"/>
          </a:xfrm>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59599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8AAC26-87D9-453D-A02F-E791FDCF1CBF}" type="slidenum">
              <a:rPr lang="en-US" smtClean="0"/>
              <a:pPr eaLnBrk="1" hangingPunct="1"/>
              <a:t>32</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2198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1B1684C-B37C-4C39-AECA-52CCA6A0886E}" type="slidenum">
              <a:rPr lang="en-US" smtClean="0"/>
              <a:pPr/>
              <a:t>33</a:t>
            </a:fld>
            <a:endParaRPr lang="en-US" smtClean="0"/>
          </a:p>
        </p:txBody>
      </p:sp>
      <p:sp>
        <p:nvSpPr>
          <p:cNvPr id="124932" name="Rectangle 3"/>
          <p:cNvSpPr>
            <a:spLocks noGrp="1" noChangeArrowheads="1"/>
          </p:cNvSpPr>
          <p:nvPr>
            <p:ph type="body" idx="1"/>
          </p:nvPr>
        </p:nvSpPr>
        <p:spPr/>
        <p:txBody>
          <a:bodyPr/>
          <a:lstStyle/>
          <a:p>
            <a:r>
              <a:rPr lang="en-US" dirty="0" smtClean="0"/>
              <a:t>Again, it is very important for students to learn the logical order in which variables are determined. For example, we do not need to know </a:t>
            </a:r>
            <a:r>
              <a:rPr lang="en-US" i="1" dirty="0" smtClean="0"/>
              <a:t>P</a:t>
            </a:r>
            <a:r>
              <a:rPr lang="en-US" dirty="0" smtClean="0"/>
              <a:t> in order to determine </a:t>
            </a:r>
            <a:r>
              <a:rPr lang="en-US" i="1" dirty="0" smtClean="0"/>
              <a:t>Y</a:t>
            </a:r>
            <a:r>
              <a:rPr lang="en-US" dirty="0" smtClean="0"/>
              <a:t>. We do need to know </a:t>
            </a:r>
            <a:r>
              <a:rPr lang="en-US" i="1" dirty="0" smtClean="0"/>
              <a:t>Y</a:t>
            </a:r>
            <a:r>
              <a:rPr lang="en-US" dirty="0" smtClean="0"/>
              <a:t> in order to determine </a:t>
            </a:r>
            <a:r>
              <a:rPr lang="en-US" i="1" dirty="0" smtClean="0"/>
              <a:t>L</a:t>
            </a:r>
            <a:r>
              <a:rPr lang="en-US" dirty="0" smtClean="0"/>
              <a:t>, and we need to know </a:t>
            </a:r>
            <a:r>
              <a:rPr lang="en-US" i="1" dirty="0" smtClean="0"/>
              <a:t>L</a:t>
            </a:r>
            <a:r>
              <a:rPr lang="en-US" dirty="0" smtClean="0"/>
              <a:t> and </a:t>
            </a:r>
            <a:r>
              <a:rPr lang="en-US" i="1" dirty="0" smtClean="0"/>
              <a:t>M</a:t>
            </a:r>
            <a:r>
              <a:rPr lang="en-US" dirty="0" smtClean="0"/>
              <a:t> in order to determine </a:t>
            </a:r>
            <a:r>
              <a:rPr lang="en-US" i="1" dirty="0" smtClean="0"/>
              <a:t>P</a:t>
            </a:r>
            <a:r>
              <a:rPr lang="en-US" dirty="0" smtClean="0"/>
              <a:t>.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52215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6622288-760B-49A7-8A9E-4273BF358269}" type="slidenum">
              <a:rPr lang="en-US" smtClean="0"/>
              <a:pPr/>
              <a:t>34</a:t>
            </a:fld>
            <a:endParaRPr lang="en-US" smtClean="0"/>
          </a:p>
        </p:txBody>
      </p:sp>
      <p:sp>
        <p:nvSpPr>
          <p:cNvPr id="125956" name="Rectangle 3"/>
          <p:cNvSpPr>
            <a:spLocks noGrp="1" noChangeArrowheads="1"/>
          </p:cNvSpPr>
          <p:nvPr>
            <p:ph type="body" idx="1"/>
          </p:nvPr>
        </p:nvSpPr>
        <p:spPr/>
        <p:txBody>
          <a:bodyPr/>
          <a:lstStyle/>
          <a:p>
            <a:r>
              <a:rPr lang="en-US" dirty="0" smtClean="0"/>
              <a:t>This slide shows the connection between the money market equilibrium condition and the (simpler) quantity theory of money, presented earlier in this chapter.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917553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B434AFF-1D2F-4987-B7E5-A8C520920913}" type="slidenum">
              <a:rPr lang="en-US" smtClean="0"/>
              <a:pPr/>
              <a:t>35</a:t>
            </a:fld>
            <a:endParaRPr lang="en-US" smtClean="0"/>
          </a:p>
        </p:txBody>
      </p:sp>
      <p:sp>
        <p:nvSpPr>
          <p:cNvPr id="126980" name="Rectangle 3"/>
          <p:cNvSpPr>
            <a:spLocks noGrp="1" noChangeArrowheads="1"/>
          </p:cNvSpPr>
          <p:nvPr>
            <p:ph type="body" idx="1"/>
          </p:nvPr>
        </p:nvSpPr>
        <p:spPr/>
        <p:txBody>
          <a:bodyPr/>
          <a:lstStyle/>
          <a:p>
            <a:r>
              <a:rPr lang="en-US" dirty="0" smtClean="0"/>
              <a:t>This slide and the next correspond to the subsection of Chapter 5 entitled “Future Money and Current Prices” on pp. 119-120.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6266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20052D1-5B21-469C-94DB-AC9DB1E88B97}" type="slidenum">
              <a:rPr lang="en-US" smtClean="0"/>
              <a:pPr eaLnBrk="1" hangingPunct="1"/>
              <a:t>36</a:t>
            </a:fld>
            <a:endParaRPr lang="en-US" smtClean="0"/>
          </a:p>
        </p:txBody>
      </p:sp>
      <p:sp>
        <p:nvSpPr>
          <p:cNvPr id="128003" name="Rectangle 2"/>
          <p:cNvSpPr>
            <a:spLocks noGrp="1" noRot="1" noChangeAspect="1" noChangeArrowheads="1" noTextEdit="1"/>
          </p:cNvSpPr>
          <p:nvPr>
            <p:ph type="sldImg"/>
          </p:nvPr>
        </p:nvSpPr>
        <p:spPr>
          <a:xfrm>
            <a:off x="1558925" y="650875"/>
            <a:ext cx="3748088" cy="2811463"/>
          </a:xfrm>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05896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Many of the social costs of inflation are not hard to figure out, if students “think like an economist.” </a:t>
            </a:r>
          </a:p>
          <a:p>
            <a:endParaRPr lang="en-US" dirty="0" smtClean="0"/>
          </a:p>
          <a:p>
            <a:r>
              <a:rPr lang="en-US" dirty="0" smtClean="0"/>
              <a:t>Suggestion: After you pose the question, don’t </a:t>
            </a:r>
            <a:r>
              <a:rPr lang="en-US" i="1" u="none" dirty="0" smtClean="0"/>
              <a:t>immediately</a:t>
            </a:r>
            <a:r>
              <a:rPr lang="en-US" dirty="0" smtClean="0"/>
              <a:t> ask for students to volunteer their answers. Instead, tell them to think about the question for a moment, jot down their answers, and THEN ask for volunteers. You will get more participation (quantity &amp; quality) this way, especially from students who don’t consider themselves fast thinkers. </a:t>
            </a:r>
          </a:p>
          <a:p>
            <a:endParaRPr lang="en-US" dirty="0" smtClean="0"/>
          </a:p>
          <a:p>
            <a:r>
              <a:rPr lang="en-US" dirty="0" smtClean="0"/>
              <a:t>After presenting the following slides (which describe the costs), see how many of the costs presented here were anticipated by the students’ responses to the questions on </a:t>
            </a:r>
            <a:r>
              <a:rPr lang="en-US" u="sng" dirty="0" smtClean="0"/>
              <a:t>this</a:t>
            </a:r>
            <a:r>
              <a:rPr lang="en-US" dirty="0" smtClean="0"/>
              <a:t> slide.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3304443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CF0236-0526-4B26-A7F5-C08809F203B2}" type="slidenum">
              <a:rPr lang="en-US" smtClean="0"/>
              <a:pPr/>
              <a:t>38</a:t>
            </a:fld>
            <a:endParaRPr lang="en-US" smtClean="0"/>
          </a:p>
        </p:txBody>
      </p:sp>
      <p:sp>
        <p:nvSpPr>
          <p:cNvPr id="130052" name="Rectangle 3"/>
          <p:cNvSpPr>
            <a:spLocks noGrp="1" noChangeArrowheads="1"/>
          </p:cNvSpPr>
          <p:nvPr>
            <p:ph type="body" idx="1"/>
          </p:nvPr>
        </p:nvSpPr>
        <p:spPr/>
        <p:txBody>
          <a:bodyPr/>
          <a:lstStyle/>
          <a:p>
            <a:r>
              <a:rPr lang="en-US" dirty="0" smtClean="0"/>
              <a:t>Encourage your students to check out the case study “What economists and the public say about inflation” on p.</a:t>
            </a:r>
            <a:r>
              <a:rPr lang="en-US" baseline="0" dirty="0" smtClean="0"/>
              <a:t> 121.</a:t>
            </a:r>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80307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558925" y="650875"/>
            <a:ext cx="3748088" cy="2811463"/>
          </a:xfrm>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 . . the long-run trend behavior of inflation. We will learn</a:t>
            </a:r>
            <a:r>
              <a:rPr lang="en-US" baseline="0" dirty="0" smtClean="0"/>
              <a:t> a simple theory of inflation over the long run and see that its predictions are very consistent with U.S. and international data. </a:t>
            </a:r>
            <a:endParaRPr lang="en-US" dirty="0" smtClean="0"/>
          </a:p>
          <a:p>
            <a:endParaRPr lang="en-US" dirty="0" smtClean="0"/>
          </a:p>
          <a:p>
            <a:r>
              <a:rPr lang="en-US" dirty="0" smtClean="0"/>
              <a:t>Note about the graph: </a:t>
            </a:r>
          </a:p>
          <a:p>
            <a:r>
              <a:rPr lang="en-US" dirty="0" smtClean="0"/>
              <a:t>The long-run trend line was produced in Excel, type polynomial order 3. </a:t>
            </a:r>
          </a:p>
        </p:txBody>
      </p:sp>
      <p:sp>
        <p:nvSpPr>
          <p:cNvPr id="4" name="Slide Number Placeholder 3"/>
          <p:cNvSpPr>
            <a:spLocks noGrp="1"/>
          </p:cNvSpPr>
          <p:nvPr>
            <p:ph type="sldNum" sz="quarter" idx="5"/>
          </p:nvPr>
        </p:nvSpPr>
        <p:spPr/>
        <p:txBody>
          <a:bodyPr/>
          <a:lstStyle/>
          <a:p>
            <a:pPr>
              <a:defRPr/>
            </a:pPr>
            <a:fld id="{11ACC2A1-195F-4631-8B46-BA9CF34B543D}" type="slidenum">
              <a:rPr lang="en-US">
                <a:solidFill>
                  <a:prstClr val="black"/>
                </a:solidFill>
              </a:rPr>
              <a:pPr>
                <a:defRPr/>
              </a:pPr>
              <a:t>3</a:t>
            </a:fld>
            <a:endParaRPr lang="en-US">
              <a:solidFill>
                <a:prstClr val="black"/>
              </a:solidFill>
            </a:endParaRPr>
          </a:p>
        </p:txBody>
      </p:sp>
    </p:spTree>
    <p:extLst>
      <p:ext uri="{BB962C8B-B14F-4D97-AF65-F5344CB8AC3E}">
        <p14:creationId xmlns:p14="http://schemas.microsoft.com/office/powerpoint/2010/main" val="2929162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p:txBody>
          <a:bodyPr>
            <a:normAutofit/>
          </a:bodyPr>
          <a:lstStyle/>
          <a:p>
            <a:pPr>
              <a:lnSpc>
                <a:spcPct val="110000"/>
              </a:lnSpc>
              <a:spcBef>
                <a:spcPts val="0"/>
              </a:spcBef>
              <a:defRPr/>
            </a:pPr>
            <a:r>
              <a:rPr lang="en-US" dirty="0" smtClean="0"/>
              <a:t>The CPI has risen tremendously over the past 45 years.  However, nominal wages have risen by a roughly similar magnitude.  </a:t>
            </a:r>
          </a:p>
          <a:p>
            <a:pPr>
              <a:lnSpc>
                <a:spcPct val="110000"/>
              </a:lnSpc>
              <a:spcBef>
                <a:spcPts val="0"/>
              </a:spcBef>
              <a:defRPr/>
            </a:pPr>
            <a:endParaRPr lang="en-US" dirty="0" smtClean="0"/>
          </a:p>
          <a:p>
            <a:pPr>
              <a:lnSpc>
                <a:spcPct val="110000"/>
              </a:lnSpc>
              <a:spcBef>
                <a:spcPts val="0"/>
              </a:spcBef>
              <a:defRPr/>
            </a:pPr>
            <a:r>
              <a:rPr lang="en-US" dirty="0" smtClean="0"/>
              <a:t>If the common misperception were true, then the real wage should show exactly the opposite behavior as the CPI.  It doesn’t.  While the real wage is not constant, it exhibits no downward long-term trend.  </a:t>
            </a:r>
          </a:p>
          <a:p>
            <a:pPr>
              <a:lnSpc>
                <a:spcPct val="110000"/>
              </a:lnSpc>
              <a:spcBef>
                <a:spcPts val="0"/>
              </a:spcBef>
              <a:defRPr/>
            </a:pPr>
            <a:endParaRPr lang="en-US" dirty="0" smtClean="0"/>
          </a:p>
          <a:p>
            <a:pPr>
              <a:lnSpc>
                <a:spcPct val="110000"/>
              </a:lnSpc>
              <a:spcBef>
                <a:spcPts val="0"/>
              </a:spcBef>
              <a:defRPr/>
            </a:pPr>
            <a:r>
              <a:rPr lang="en-US" dirty="0" smtClean="0"/>
              <a:t>(We wouldn’t expect the real wage to be constant over the long run – we would expect it to change in response to shifts in the labor supply and MPL curves.)</a:t>
            </a:r>
          </a:p>
          <a:p>
            <a:pPr>
              <a:lnSpc>
                <a:spcPct val="110000"/>
              </a:lnSpc>
              <a:spcBef>
                <a:spcPts val="0"/>
              </a:spcBef>
              <a:defRPr/>
            </a:pPr>
            <a:endParaRPr lang="en-US" dirty="0" smtClean="0"/>
          </a:p>
          <a:p>
            <a:pPr>
              <a:lnSpc>
                <a:spcPct val="110000"/>
              </a:lnSpc>
              <a:spcBef>
                <a:spcPts val="0"/>
              </a:spcBef>
              <a:defRPr/>
            </a:pPr>
            <a:r>
              <a:rPr lang="en-US" dirty="0" smtClean="0"/>
              <a:t>source:  BLS</a:t>
            </a:r>
          </a:p>
          <a:p>
            <a:pPr>
              <a:lnSpc>
                <a:spcPct val="110000"/>
              </a:lnSpc>
              <a:spcBef>
                <a:spcPts val="0"/>
              </a:spcBef>
              <a:defRPr/>
            </a:pPr>
            <a:r>
              <a:rPr lang="en-US" dirty="0" smtClean="0"/>
              <a:t>Obtained from: </a:t>
            </a:r>
            <a:r>
              <a:rPr lang="en-US" dirty="0" smtClean="0">
                <a:hlinkClick r:id="rId3"/>
              </a:rPr>
              <a:t>http://research.stlouisfed.org/fred2/</a:t>
            </a:r>
            <a:endParaRPr lang="en-US" dirty="0" smtClean="0"/>
          </a:p>
          <a:p>
            <a:pPr>
              <a:lnSpc>
                <a:spcPct val="110000"/>
              </a:lnSpc>
              <a:spcBef>
                <a:spcPts val="0"/>
              </a:spcBef>
              <a:defRPr/>
            </a:pPr>
            <a:r>
              <a:rPr lang="en-US" dirty="0" smtClean="0"/>
              <a:t>AHETPI = average hourly earnings:  total private industries monthly</a:t>
            </a:r>
          </a:p>
          <a:p>
            <a:pPr>
              <a:lnSpc>
                <a:spcPct val="110000"/>
              </a:lnSpc>
              <a:spcBef>
                <a:spcPts val="0"/>
              </a:spcBef>
              <a:defRPr/>
            </a:pPr>
            <a:r>
              <a:rPr lang="en-US" dirty="0" smtClean="0"/>
              <a:t>CPIAUCSL = CPI, all urban consumers, seasonally adjusted</a:t>
            </a:r>
          </a:p>
          <a:p>
            <a:pPr>
              <a:lnSpc>
                <a:spcPct val="110000"/>
              </a:lnSpc>
              <a:spcBef>
                <a:spcPts val="0"/>
              </a:spcBef>
              <a:defRPr/>
            </a:pPr>
            <a:endParaRPr lang="en-US" dirty="0" smtClean="0"/>
          </a:p>
        </p:txBody>
      </p:sp>
      <p:sp>
        <p:nvSpPr>
          <p:cNvPr id="4" name="Slide Number Placeholder 3"/>
          <p:cNvSpPr>
            <a:spLocks noGrp="1"/>
          </p:cNvSpPr>
          <p:nvPr>
            <p:ph type="sldNum" sz="quarter" idx="5"/>
          </p:nvPr>
        </p:nvSpPr>
        <p:spPr/>
        <p:txBody>
          <a:bodyPr/>
          <a:lstStyle/>
          <a:p>
            <a:pPr>
              <a:defRPr/>
            </a:pPr>
            <a:fld id="{4B9CC594-D146-4F15-9A38-0CA57C434BC3}" type="slidenum">
              <a:rPr lang="en-US">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1911343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C31865-8F89-47D5-91C1-2E72495F5CB0}" type="slidenum">
              <a:rPr lang="en-US" smtClean="0"/>
              <a:pPr eaLnBrk="1" hangingPunct="1"/>
              <a:t>40</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10147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922D4-DCE0-4F67-9EBB-FA9387F40E9D}" type="slidenum">
              <a:rPr lang="en-US" smtClean="0"/>
              <a:pPr eaLnBrk="1" hangingPunct="1"/>
              <a:t>41</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8850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EC146F6-A209-45CE-A667-F15B4CD5459B}" type="slidenum">
              <a:rPr lang="en-US" smtClean="0"/>
              <a:pPr/>
              <a:t>42</a:t>
            </a:fld>
            <a:endParaRPr lang="en-US" smtClean="0"/>
          </a:p>
        </p:txBody>
      </p:sp>
      <p:sp>
        <p:nvSpPr>
          <p:cNvPr id="134148" name="Rectangle 3"/>
          <p:cNvSpPr>
            <a:spLocks noGrp="1" noChangeArrowheads="1"/>
          </p:cNvSpPr>
          <p:nvPr>
            <p:ph type="body" idx="1"/>
          </p:nvPr>
        </p:nvSpPr>
        <p:spPr/>
        <p:txBody>
          <a:bodyPr/>
          <a:lstStyle/>
          <a:p>
            <a:r>
              <a:rPr lang="en-US" dirty="0" smtClean="0"/>
              <a:t>In the second bullet, the answer to the parenthetical</a:t>
            </a:r>
            <a:r>
              <a:rPr lang="en-US" baseline="0" dirty="0" smtClean="0"/>
              <a:t> “why?” is the Fisher effect. </a:t>
            </a:r>
            <a:r>
              <a:rPr lang="en-US" sz="1200" dirty="0" smtClean="0">
                <a:sym typeface="Symbol" pitchFamily="18" charset="2"/>
              </a:rPr>
              <a:t/>
            </a:r>
            <a:br>
              <a:rPr lang="en-US" sz="1200" dirty="0" smtClean="0">
                <a:sym typeface="Symbol" pitchFamily="18" charset="2"/>
              </a:rPr>
            </a:br>
            <a:endParaRPr lang="en-US" dirty="0" smtClean="0"/>
          </a:p>
          <a:p>
            <a:r>
              <a:rPr lang="en-US" dirty="0" smtClean="0"/>
              <a:t>Thanks to ATMs and internet banking, the </a:t>
            </a:r>
            <a:r>
              <a:rPr lang="en-US" dirty="0" err="1" smtClean="0"/>
              <a:t>shoeleather</a:t>
            </a:r>
            <a:r>
              <a:rPr lang="en-US" dirty="0" smtClean="0"/>
              <a:t> cost is likely to be very small.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699129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F251E-5738-4867-8843-CFEAB93CA39F}" type="slidenum">
              <a:rPr lang="en-US" smtClean="0"/>
              <a:pPr eaLnBrk="1" hangingPunct="1"/>
              <a:t>43</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796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63173E8-9B47-4105-A3CB-0CFFD1B3F607}" type="slidenum">
              <a:rPr lang="en-US" smtClean="0"/>
              <a:pPr eaLnBrk="1" hangingPunct="1"/>
              <a:t>44</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6628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A57AD7A-B5A1-4772-A4EF-66F198D6457D}" type="slidenum">
              <a:rPr lang="en-US" smtClean="0"/>
              <a:pPr/>
              <a:t>45</a:t>
            </a:fld>
            <a:endParaRPr lang="en-US" smtClean="0"/>
          </a:p>
        </p:txBody>
      </p:sp>
      <p:sp>
        <p:nvSpPr>
          <p:cNvPr id="137220" name="Rectangle 3"/>
          <p:cNvSpPr>
            <a:spLocks noGrp="1" noChangeArrowheads="1"/>
          </p:cNvSpPr>
          <p:nvPr>
            <p:ph type="body" idx="1"/>
          </p:nvPr>
        </p:nvSpPr>
        <p:spPr/>
        <p:txBody>
          <a:bodyPr/>
          <a:lstStyle/>
          <a:p>
            <a:r>
              <a:rPr lang="en-US" dirty="0" smtClean="0"/>
              <a:t>In the 1970s, the income tax was not adjusted for inflation. There were a lot of people who received nominal salary increases large enough to push them into a higher tax bracket, but not large enough to prevent their real salaries from falling in the face of high inflation. This led to political pressure to index the income tax brackets. </a:t>
            </a:r>
          </a:p>
          <a:p>
            <a:r>
              <a:rPr lang="en-US" dirty="0" smtClean="0"/>
              <a:t>If inflation had been higher during 1995-2000, when lots of people were earning high capital gains, then there might have been more political pressure to index the capital gains tax.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661731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60C872-3F55-4B93-9382-B5E4E06DDFD7}" type="slidenum">
              <a:rPr lang="en-US" smtClean="0"/>
              <a:pPr eaLnBrk="1" hangingPunct="1"/>
              <a:t>46</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3762375"/>
            <a:ext cx="5029200" cy="4695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ts val="0"/>
              </a:spcBef>
            </a:pPr>
            <a:r>
              <a:rPr lang="en-US" dirty="0" smtClean="0"/>
              <a:t>Examples:</a:t>
            </a:r>
          </a:p>
          <a:p>
            <a:pPr marL="285750" lvl="1" indent="-171450">
              <a:lnSpc>
                <a:spcPct val="105000"/>
              </a:lnSpc>
              <a:spcBef>
                <a:spcPts val="600"/>
              </a:spcBef>
              <a:buFontTx/>
              <a:buChar char="•"/>
            </a:pPr>
            <a:r>
              <a:rPr lang="en-US" dirty="0" smtClean="0"/>
              <a:t>Parents trying to decide how much to save for the future college expenses of their (now) young child.</a:t>
            </a:r>
          </a:p>
          <a:p>
            <a:pPr marL="285750" lvl="1" indent="-171450">
              <a:lnSpc>
                <a:spcPct val="105000"/>
              </a:lnSpc>
              <a:spcBef>
                <a:spcPts val="600"/>
              </a:spcBef>
              <a:buFontTx/>
              <a:buChar char="•"/>
            </a:pPr>
            <a:r>
              <a:rPr lang="en-US" dirty="0" smtClean="0"/>
              <a:t>Thirtysomethings trying to decide how much to save for retirement.</a:t>
            </a:r>
          </a:p>
          <a:p>
            <a:pPr marL="285750" lvl="1" indent="-171450">
              <a:lnSpc>
                <a:spcPct val="105000"/>
              </a:lnSpc>
              <a:spcBef>
                <a:spcPts val="600"/>
              </a:spcBef>
              <a:buFontTx/>
              <a:buChar char="•"/>
            </a:pPr>
            <a:r>
              <a:rPr lang="en-US" dirty="0" smtClean="0"/>
              <a:t>The CEO of a big corporation trying to decide whether to build a new factory, which will yield a revenue stream for 20 years or more. </a:t>
            </a:r>
          </a:p>
        </p:txBody>
      </p:sp>
    </p:spTree>
    <p:extLst>
      <p:ext uri="{BB962C8B-B14F-4D97-AF65-F5344CB8AC3E}">
        <p14:creationId xmlns:p14="http://schemas.microsoft.com/office/powerpoint/2010/main" val="16897948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8EE544D-9310-45C3-8B4D-5A975045468B}" type="slidenum">
              <a:rPr lang="en-US" smtClean="0"/>
              <a:pPr/>
              <a:t>47</a:t>
            </a:fld>
            <a:endParaRPr lang="en-US" smtClean="0"/>
          </a:p>
        </p:txBody>
      </p:sp>
      <p:sp>
        <p:nvSpPr>
          <p:cNvPr id="139268" name="Rectangle 3"/>
          <p:cNvSpPr>
            <a:spLocks noGrp="1" noChangeArrowheads="1"/>
          </p:cNvSpPr>
          <p:nvPr>
            <p:ph type="body" idx="1"/>
          </p:nvPr>
        </p:nvSpPr>
        <p:spPr/>
        <p:txBody>
          <a:bodyPr/>
          <a:lstStyle/>
          <a:p>
            <a:r>
              <a:rPr lang="en-US" dirty="0" smtClean="0"/>
              <a:t>Ask students this rhetorical question: Would it upset you if somebody arbitrarily took wealth away from some people and gave it to others? </a:t>
            </a:r>
          </a:p>
          <a:p>
            <a:endParaRPr lang="en-US" dirty="0" smtClean="0"/>
          </a:p>
          <a:p>
            <a:r>
              <a:rPr lang="en-US" dirty="0" smtClean="0"/>
              <a:t>This, in effect, is what’s happening when inflation turns out different than expected. </a:t>
            </a:r>
          </a:p>
          <a:p>
            <a:endParaRPr lang="en-US" dirty="0" smtClean="0"/>
          </a:p>
          <a:p>
            <a:r>
              <a:rPr lang="en-US" dirty="0" smtClean="0"/>
              <a:t>Furthermore, it’s impossible to predict when inflation will turn out higher than expected, when it will be lower, and how big the difference will be. So, these redistributions of purchasing power are arbitrary and random. </a:t>
            </a:r>
          </a:p>
          <a:p>
            <a:endParaRPr lang="en-US" dirty="0" smtClean="0"/>
          </a:p>
          <a:p>
            <a:r>
              <a:rPr lang="en-US" dirty="0" smtClean="0"/>
              <a:t>The text gives a simple numerical example on p. 123. </a:t>
            </a:r>
          </a:p>
          <a:p>
            <a:endParaRPr lang="en-US" dirty="0" smtClean="0"/>
          </a:p>
          <a:p>
            <a:r>
              <a:rPr lang="en-US" dirty="0" smtClean="0"/>
              <a:t>(In the short run, when many nominal wages are fixed by contracts, there are transfers of purchasing power between firms and their employees whenever inflation is different than expected when the contract was written and signed.)</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875361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465602-ABA6-423C-AFB5-E089A897F89D}" type="slidenum">
              <a:rPr lang="en-US" smtClean="0"/>
              <a:pPr eaLnBrk="1" hangingPunct="1"/>
              <a:t>48</a:t>
            </a:fld>
            <a:endParaRPr lang="en-US" smtClean="0"/>
          </a:p>
        </p:txBody>
      </p:sp>
      <p:sp>
        <p:nvSpPr>
          <p:cNvPr id="140291" name="Rectangle 2"/>
          <p:cNvSpPr>
            <a:spLocks noGrp="1" noRot="1" noChangeAspect="1" noChangeArrowheads="1" noTextEdit="1"/>
          </p:cNvSpPr>
          <p:nvPr>
            <p:ph type="sldImg"/>
          </p:nvPr>
        </p:nvSpPr>
        <p:spPr>
          <a:xfrm>
            <a:off x="1558925" y="650875"/>
            <a:ext cx="3748088" cy="2811463"/>
          </a:xfrm>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8292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A9E069-C144-47E8-B18C-48AB6EBB4A16}" type="slidenum">
              <a:rPr lang="en-US" smtClean="0"/>
              <a:pPr eaLnBrk="1" hangingPunct="1"/>
              <a:t>4</a:t>
            </a:fld>
            <a:endParaRPr lang="en-US" smtClean="0"/>
          </a:p>
        </p:txBody>
      </p:sp>
      <p:sp>
        <p:nvSpPr>
          <p:cNvPr id="95235" name="Rectangle 2"/>
          <p:cNvSpPr>
            <a:spLocks noGrp="1" noRot="1" noChangeAspect="1" noChangeArrowheads="1" noTextEdit="1"/>
          </p:cNvSpPr>
          <p:nvPr>
            <p:ph type="sldImg"/>
          </p:nvPr>
        </p:nvSpPr>
        <p:spPr>
          <a:xfrm>
            <a:off x="1558925" y="650875"/>
            <a:ext cx="3748088" cy="2811463"/>
          </a:xfrm>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726573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F116C43-429F-4DC5-9053-083B3340D0E3}" type="slidenum">
              <a:rPr lang="en-US" smtClean="0"/>
              <a:pPr/>
              <a:t>49</a:t>
            </a:fld>
            <a:endParaRPr lang="en-US" smtClean="0"/>
          </a:p>
        </p:txBody>
      </p:sp>
      <p:sp>
        <p:nvSpPr>
          <p:cNvPr id="141316" name="Rectangle 3"/>
          <p:cNvSpPr>
            <a:spLocks noGrp="1" noChangeArrowheads="1"/>
          </p:cNvSpPr>
          <p:nvPr>
            <p:ph type="body" idx="1"/>
          </p:nvPr>
        </p:nvSpPr>
        <p:spPr/>
        <p:txBody>
          <a:bodyPr/>
          <a:lstStyle/>
          <a:p>
            <a:r>
              <a:rPr lang="en-US" dirty="0" smtClean="0"/>
              <a:t>Students will better appreciate this point when they learn about the natural rate of unemployment in Chapter 7. In that chapter, we will see how the failure of wages to adjust contributes to a long-term unemployment problem.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26787528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3E79379-92E6-45AF-B4AF-3D5A30C37C33}" type="slidenum">
              <a:rPr lang="en-US" smtClean="0"/>
              <a:pPr/>
              <a:t>50</a:t>
            </a:fld>
            <a:endParaRPr lang="en-US" smtClean="0"/>
          </a:p>
        </p:txBody>
      </p:sp>
      <p:sp>
        <p:nvSpPr>
          <p:cNvPr id="142340" name="Rectangle 3"/>
          <p:cNvSpPr>
            <a:spLocks noGrp="1" noChangeArrowheads="1"/>
          </p:cNvSpPr>
          <p:nvPr>
            <p:ph type="body" idx="1"/>
          </p:nvPr>
        </p:nvSpPr>
        <p:spPr/>
        <p:txBody>
          <a:bodyPr/>
          <a:lstStyle/>
          <a:p>
            <a:r>
              <a:rPr lang="en-US" dirty="0" smtClean="0"/>
              <a:t>Page 126 has an excellent example of life during a hyperinflation. The example involves beer, a commodity with which your students may be somewhat familiar. </a:t>
            </a:r>
          </a:p>
          <a:p>
            <a:endParaRPr lang="en-US" dirty="0"/>
          </a:p>
          <a:p>
            <a:r>
              <a:rPr lang="en-US" dirty="0" smtClean="0"/>
              <a:t>See also the two excellent case studies: “Hyperinflation in Interwar Germany” (pp. 128) and “Hyperinflation in Zimbabwe” (pp. 130).</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735508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D29A2A-13CD-4906-9878-ABB581FCF0B7}" type="slidenum">
              <a:rPr lang="en-US" smtClean="0"/>
              <a:pPr eaLnBrk="1" hangingPunct="1"/>
              <a:t>51</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65497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1558925" y="650875"/>
            <a:ext cx="3748088" cy="2811463"/>
          </a:xfrm>
          <a:ln/>
        </p:spPr>
      </p:sp>
      <p:sp>
        <p:nvSpPr>
          <p:cNvPr id="3" name="Notes Placeholder 2"/>
          <p:cNvSpPr>
            <a:spLocks noGrp="1"/>
          </p:cNvSpPr>
          <p:nvPr>
            <p:ph type="body" idx="1"/>
          </p:nvPr>
        </p:nvSpPr>
        <p:spPr>
          <a:xfrm>
            <a:off x="685800" y="3695700"/>
            <a:ext cx="5651500" cy="5108575"/>
          </a:xfrm>
        </p:spPr>
        <p:txBody>
          <a:bodyPr>
            <a:noAutofit/>
          </a:bodyPr>
          <a:lstStyle/>
          <a:p>
            <a:pPr>
              <a:spcBef>
                <a:spcPts val="0"/>
              </a:spcBef>
              <a:defRPr/>
            </a:pPr>
            <a:r>
              <a:rPr lang="en-US" sz="1100" dirty="0" smtClean="0"/>
              <a:t>Source: World Development Indicators, World Bank. </a:t>
            </a:r>
          </a:p>
          <a:p>
            <a:pPr>
              <a:spcBef>
                <a:spcPts val="0"/>
              </a:spcBef>
              <a:defRPr/>
            </a:pPr>
            <a:endParaRPr lang="en-US" sz="1100" dirty="0" smtClean="0"/>
          </a:p>
          <a:p>
            <a:pPr>
              <a:spcBef>
                <a:spcPts val="0"/>
              </a:spcBef>
              <a:defRPr/>
            </a:pPr>
            <a:r>
              <a:rPr lang="en-US" sz="1100" dirty="0" smtClean="0"/>
              <a:t>Notes:</a:t>
            </a:r>
          </a:p>
          <a:p>
            <a:pPr marL="228600" indent="-228600">
              <a:spcBef>
                <a:spcPts val="0"/>
              </a:spcBef>
              <a:buFontTx/>
              <a:buAutoNum type="arabicPeriod"/>
              <a:defRPr/>
            </a:pPr>
            <a:r>
              <a:rPr lang="en-US" sz="1100" dirty="0" smtClean="0"/>
              <a:t>The inflation and money growth figures are computed as annual averages from the end of the first year to the end of the last year shown in each period. </a:t>
            </a:r>
          </a:p>
          <a:p>
            <a:pPr marL="228600" indent="-228600">
              <a:spcBef>
                <a:spcPts val="0"/>
              </a:spcBef>
              <a:buFontTx/>
              <a:buAutoNum type="arabicPeriod"/>
              <a:defRPr/>
            </a:pPr>
            <a:r>
              <a:rPr lang="en-US" sz="1100" dirty="0" smtClean="0"/>
              <a:t>During 2008, Zimbabwe’s hyperinflation continued and became spectacular. The table on this slide excludes 2008 data because it is missing from the WDI database. It’s easy to find estimates of Zimbabwe’s 2008 inflation, for example here: http://www.cato.org/zimbabwe. However, I cannot verify their reliability or find good data on Zimbabwe’s money supply in 2008. </a:t>
            </a:r>
            <a:endParaRPr lang="en-US" sz="1100" dirty="0"/>
          </a:p>
        </p:txBody>
      </p:sp>
      <p:sp>
        <p:nvSpPr>
          <p:cNvPr id="4" name="Slide Number Placeholder 3"/>
          <p:cNvSpPr>
            <a:spLocks noGrp="1"/>
          </p:cNvSpPr>
          <p:nvPr>
            <p:ph type="sldNum" sz="quarter" idx="5"/>
          </p:nvPr>
        </p:nvSpPr>
        <p:spPr/>
        <p:txBody>
          <a:bodyPr/>
          <a:lstStyle/>
          <a:p>
            <a:pPr>
              <a:defRPr/>
            </a:pPr>
            <a:fld id="{450726AC-4BBC-4349-961A-44771EBCACCC}" type="slidenum">
              <a:rPr lang="en-US" smtClean="0"/>
              <a:pPr>
                <a:defRPr/>
              </a:pPr>
              <a:t>52</a:t>
            </a:fld>
            <a:endParaRPr lang="en-US"/>
          </a:p>
        </p:txBody>
      </p:sp>
    </p:spTree>
    <p:extLst>
      <p:ext uri="{BB962C8B-B14F-4D97-AF65-F5344CB8AC3E}">
        <p14:creationId xmlns:p14="http://schemas.microsoft.com/office/powerpoint/2010/main" val="13421264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93FB2BC-71C0-45E9-9A5B-126B7B4B06EF}" type="slidenum">
              <a:rPr lang="en-US" smtClean="0"/>
              <a:pPr/>
              <a:t>53</a:t>
            </a:fld>
            <a:endParaRPr lang="en-US" smtClean="0"/>
          </a:p>
        </p:txBody>
      </p:sp>
      <p:sp>
        <p:nvSpPr>
          <p:cNvPr id="145412" name="Rectangle 3"/>
          <p:cNvSpPr>
            <a:spLocks noGrp="1" noChangeArrowheads="1"/>
          </p:cNvSpPr>
          <p:nvPr>
            <p:ph type="body" idx="1"/>
          </p:nvPr>
        </p:nvSpPr>
        <p:spPr/>
        <p:txBody>
          <a:bodyPr/>
          <a:lstStyle/>
          <a:p>
            <a:r>
              <a:rPr lang="en-US" dirty="0" smtClean="0"/>
              <a:t>Before revealing the contents of this slide, you might consider asking students the following question:</a:t>
            </a:r>
          </a:p>
          <a:p>
            <a:endParaRPr lang="en-US" dirty="0" smtClean="0"/>
          </a:p>
          <a:p>
            <a:r>
              <a:rPr lang="en-US" dirty="0" smtClean="0"/>
              <a:t>“Solving the problem of hyperinflation is easy. Why, then, do governments allow hyperinflation to occur?”</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4868263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C7B86C7-13E7-47CC-96FA-3260CCFF48E0}" type="slidenum">
              <a:rPr lang="en-US" smtClean="0"/>
              <a:pPr eaLnBrk="1" hangingPunct="1"/>
              <a:t>54</a:t>
            </a:fld>
            <a:endParaRPr lang="en-US" smtClean="0"/>
          </a:p>
        </p:txBody>
      </p:sp>
      <p:sp>
        <p:nvSpPr>
          <p:cNvPr id="146435" name="Rectangle 2"/>
          <p:cNvSpPr>
            <a:spLocks noGrp="1" noRot="1" noChangeAspect="1" noChangeArrowheads="1" noTextEdit="1"/>
          </p:cNvSpPr>
          <p:nvPr>
            <p:ph type="sldImg"/>
          </p:nvPr>
        </p:nvSpPr>
        <p:spPr>
          <a:xfrm>
            <a:off x="1558925" y="650875"/>
            <a:ext cx="3748088" cy="2811463"/>
          </a:xfrm>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07347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F9B9AE-2B52-4A9F-8EB9-4F15C869929D}" type="slidenum">
              <a:rPr lang="en-US" smtClean="0"/>
              <a:pPr eaLnBrk="1" hangingPunct="1"/>
              <a:t>55</a:t>
            </a:fld>
            <a:endParaRPr lang="en-US" smtClean="0"/>
          </a:p>
        </p:txBody>
      </p:sp>
      <p:sp>
        <p:nvSpPr>
          <p:cNvPr id="147459" name="Rectangle 2"/>
          <p:cNvSpPr>
            <a:spLocks noGrp="1" noRot="1" noChangeAspect="1" noChangeArrowheads="1" noTextEdit="1"/>
          </p:cNvSpPr>
          <p:nvPr>
            <p:ph type="sldImg"/>
          </p:nvPr>
        </p:nvSpPr>
        <p:spPr>
          <a:xfrm>
            <a:off x="1558925" y="650875"/>
            <a:ext cx="3748088" cy="2811463"/>
          </a:xfrm>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518205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3B48379-3C86-412B-855B-22317854D5A2}" type="slidenum">
              <a:rPr lang="en-US" smtClean="0"/>
              <a:pPr/>
              <a:t>5</a:t>
            </a:fld>
            <a:endParaRPr lang="en-US" smtClean="0"/>
          </a:p>
        </p:txBody>
      </p:sp>
      <p:sp>
        <p:nvSpPr>
          <p:cNvPr id="96260" name="Rectangle 3"/>
          <p:cNvSpPr>
            <a:spLocks noGrp="1" noChangeArrowheads="1"/>
          </p:cNvSpPr>
          <p:nvPr>
            <p:ph type="body" idx="1"/>
          </p:nvPr>
        </p:nvSpPr>
        <p:spPr/>
        <p:txBody>
          <a:bodyPr/>
          <a:lstStyle/>
          <a:p>
            <a:r>
              <a:rPr lang="en-US" dirty="0" smtClean="0"/>
              <a:t>In order for $500 billion in transactions to occur when the money supply is only $100b, each dollar must be used, on average, in five transactions.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3779310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D8DB3C-DD60-4844-872C-C1DFE1002CCC}" type="slidenum">
              <a:rPr lang="en-US" smtClean="0"/>
              <a:pPr eaLnBrk="1" hangingPunct="1"/>
              <a:t>6</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6071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B167486E-4B63-4B4E-A594-623AA9A31366}" type="slidenum">
              <a:rPr lang="en-US" smtClean="0"/>
              <a:pPr/>
              <a:t>7</a:t>
            </a:fld>
            <a:endParaRPr lang="en-US" smtClean="0"/>
          </a:p>
        </p:txBody>
      </p:sp>
      <p:sp>
        <p:nvSpPr>
          <p:cNvPr id="98308" name="Rectangle 3"/>
          <p:cNvSpPr>
            <a:spLocks noGrp="1" noChangeArrowheads="1"/>
          </p:cNvSpPr>
          <p:nvPr>
            <p:ph type="body" idx="1"/>
          </p:nvPr>
        </p:nvSpPr>
        <p:spPr/>
        <p:txBody>
          <a:bodyPr/>
          <a:lstStyle/>
          <a:p>
            <a:r>
              <a:rPr lang="en-US" dirty="0" smtClean="0"/>
              <a:t>You might ask students if they know the difference between nominal GDP and the value of transactions. </a:t>
            </a:r>
          </a:p>
          <a:p>
            <a:endParaRPr lang="en-US" dirty="0" smtClean="0"/>
          </a:p>
          <a:p>
            <a:r>
              <a:rPr lang="en-US" dirty="0" smtClean="0"/>
              <a:t>Answer: Nominal GDP includes the value of purchases of final goods; total transactions also includes the value of intermediate goods. </a:t>
            </a:r>
          </a:p>
          <a:p>
            <a:endParaRPr lang="en-US" dirty="0" smtClean="0"/>
          </a:p>
          <a:p>
            <a:r>
              <a:rPr lang="en-US" dirty="0" smtClean="0"/>
              <a:t>Even though they are different, they are highly correlated. Also, our models focus on GDP, and there’s lots of great data on GDP. So from this point on, we’ll use the income version of velocity.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32675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13D3FC-A4D8-46F4-8B94-D5C8617151B4}" type="slidenum">
              <a:rPr lang="en-US" smtClean="0"/>
              <a:pPr eaLnBrk="1" hangingPunct="1"/>
              <a:t>8</a:t>
            </a:fld>
            <a:endParaRPr lang="en-US" smtClean="0"/>
          </a:p>
        </p:txBody>
      </p:sp>
      <p:sp>
        <p:nvSpPr>
          <p:cNvPr id="99331" name="Rectangle 2"/>
          <p:cNvSpPr>
            <a:spLocks noGrp="1" noRot="1" noChangeAspect="1" noChangeArrowheads="1" noTextEdit="1"/>
          </p:cNvSpPr>
          <p:nvPr>
            <p:ph type="sldImg"/>
          </p:nvPr>
        </p:nvSpPr>
        <p:spPr>
          <a:xfrm>
            <a:off x="1558925" y="650875"/>
            <a:ext cx="3748088" cy="2811463"/>
          </a:xfrm>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4179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21928"/>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Inflation: Its Causes, Effects, and Social Costs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5</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6B8EB9"/>
        </a:solidFill>
        <a:effectLst/>
      </p:bgPr>
    </p:bg>
    <p:spTree>
      <p:nvGrpSpPr>
        <p:cNvPr id="1" name=""/>
        <p:cNvGrpSpPr/>
        <p:nvPr/>
      </p:nvGrpSpPr>
      <p:grpSpPr>
        <a:xfrm>
          <a:off x="0" y="0"/>
          <a:ext cx="0" cy="0"/>
          <a:chOff x="0" y="0"/>
          <a:chExt cx="0" cy="0"/>
        </a:xfrm>
      </p:grpSpPr>
      <p:sp>
        <p:nvSpPr>
          <p:cNvPr id="9" name="Rectangle 8"/>
          <p:cNvSpPr/>
          <p:nvPr userDrawn="1"/>
        </p:nvSpPr>
        <p:spPr>
          <a:xfrm>
            <a:off x="-1" y="3996204"/>
            <a:ext cx="9143993" cy="2861796"/>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0" name="Text Box 39"/>
          <p:cNvSpPr txBox="1">
            <a:spLocks noChangeArrowheads="1"/>
          </p:cNvSpPr>
          <p:nvPr userDrawn="1"/>
        </p:nvSpPr>
        <p:spPr bwMode="auto">
          <a:xfrm>
            <a:off x="467852" y="4134433"/>
            <a:ext cx="7347098" cy="800219"/>
          </a:xfrm>
          <a:prstGeom prst="rect">
            <a:avLst/>
          </a:prstGeom>
          <a:noFill/>
          <a:ln w="9525">
            <a:noFill/>
            <a:miter lim="800000"/>
            <a:headEnd/>
            <a:tailEnd/>
          </a:ln>
          <a:effectLst/>
        </p:spPr>
        <p:txBody>
          <a:bodyPr wrap="square" lIns="0" tIns="0" rIns="0" bIns="0">
            <a:spAutoFit/>
          </a:bodyPr>
          <a:lstStyle/>
          <a:p>
            <a:pPr>
              <a:spcBef>
                <a:spcPct val="50000"/>
              </a:spcBef>
              <a:defRPr/>
            </a:pPr>
            <a:r>
              <a:rPr lang="en-US" sz="5200" b="1" dirty="0">
                <a:solidFill>
                  <a:srgbClr val="000000"/>
                </a:solidFill>
                <a:latin typeface="Arial Narrow" pitchFamily="34" charset="0"/>
                <a:cs typeface="Arial"/>
              </a:rPr>
              <a:t>MACROECONOMICS</a:t>
            </a:r>
          </a:p>
        </p:txBody>
      </p:sp>
      <p:sp>
        <p:nvSpPr>
          <p:cNvPr id="11" name="Text Box 12"/>
          <p:cNvSpPr txBox="1">
            <a:spLocks noChangeArrowheads="1"/>
          </p:cNvSpPr>
          <p:nvPr userDrawn="1"/>
        </p:nvSpPr>
        <p:spPr bwMode="auto">
          <a:xfrm>
            <a:off x="0" y="6498597"/>
            <a:ext cx="91440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737373"/>
                </a:solidFill>
                <a:latin typeface="Times New Roman" pitchFamily="18" charset="0"/>
                <a:cs typeface="Arial"/>
              </a:rPr>
              <a:t>© </a:t>
            </a:r>
            <a:r>
              <a:rPr lang="en-US" sz="1600" i="1" dirty="0" smtClean="0">
                <a:solidFill>
                  <a:srgbClr val="737373"/>
                </a:solidFill>
                <a:latin typeface="Times New Roman" pitchFamily="18" charset="0"/>
                <a:cs typeface="Arial"/>
              </a:rPr>
              <a:t>2015 </a:t>
            </a:r>
            <a:r>
              <a:rPr lang="en-US" sz="1600" i="1" dirty="0">
                <a:solidFill>
                  <a:srgbClr val="737373"/>
                </a:solidFill>
                <a:latin typeface="Times New Roman" pitchFamily="18" charset="0"/>
                <a:cs typeface="Arial"/>
              </a:rPr>
              <a:t>Worth Publishers, all rights reserved</a:t>
            </a:r>
          </a:p>
        </p:txBody>
      </p:sp>
      <p:sp>
        <p:nvSpPr>
          <p:cNvPr id="14" name="Text Box 38"/>
          <p:cNvSpPr txBox="1">
            <a:spLocks noChangeArrowheads="1"/>
          </p:cNvSpPr>
          <p:nvPr userDrawn="1"/>
        </p:nvSpPr>
        <p:spPr bwMode="auto">
          <a:xfrm>
            <a:off x="467852" y="4973104"/>
            <a:ext cx="7347098" cy="615553"/>
          </a:xfrm>
          <a:prstGeom prst="rect">
            <a:avLst/>
          </a:prstGeom>
          <a:noFill/>
          <a:ln w="9525">
            <a:noFill/>
            <a:miter lim="800000"/>
            <a:headEnd/>
            <a:tailEnd/>
          </a:ln>
          <a:effectLst/>
        </p:spPr>
        <p:txBody>
          <a:bodyPr wrap="square" lIns="0" tIns="0" rIns="0" bIns="0">
            <a:spAutoFit/>
          </a:bodyPr>
          <a:lstStyle/>
          <a:p>
            <a:pPr>
              <a:spcBef>
                <a:spcPct val="50000"/>
              </a:spcBef>
              <a:defRPr/>
            </a:pPr>
            <a:r>
              <a:rPr lang="en-US" sz="4000" dirty="0">
                <a:solidFill>
                  <a:srgbClr val="FFFFFF"/>
                </a:solidFill>
                <a:effectLst>
                  <a:outerShdw blurRad="38100" dist="38100" dir="2700000" algn="tl">
                    <a:srgbClr val="000000">
                      <a:alpha val="43137"/>
                    </a:srgbClr>
                  </a:outerShdw>
                </a:effectLst>
                <a:latin typeface="Arial Narrow" pitchFamily="34" charset="0"/>
                <a:cs typeface="Arial"/>
              </a:rPr>
              <a:t>N. Gregory </a:t>
            </a:r>
            <a:r>
              <a:rPr lang="en-US" sz="4000" dirty="0" err="1" smtClean="0">
                <a:solidFill>
                  <a:srgbClr val="FFFFFF"/>
                </a:solidFill>
                <a:effectLst>
                  <a:outerShdw blurRad="38100" dist="38100" dir="2700000" algn="tl">
                    <a:srgbClr val="000000">
                      <a:alpha val="43137"/>
                    </a:srgbClr>
                  </a:outerShdw>
                </a:effectLst>
                <a:latin typeface="Arial Narrow" pitchFamily="34" charset="0"/>
                <a:cs typeface="Arial"/>
              </a:rPr>
              <a:t>Mankiw</a:t>
            </a:r>
            <a:endParaRPr lang="en-US" sz="4000" dirty="0">
              <a:solidFill>
                <a:srgbClr val="FFFFFF"/>
              </a:solidFill>
              <a:effectLst>
                <a:outerShdw blurRad="38100" dist="38100" dir="2700000" algn="tl">
                  <a:srgbClr val="000000">
                    <a:alpha val="43137"/>
                  </a:srgbClr>
                </a:outerShdw>
              </a:effectLst>
              <a:latin typeface="Arial Narrow" pitchFamily="34" charset="0"/>
              <a:cs typeface="Arial"/>
            </a:endParaRPr>
          </a:p>
        </p:txBody>
      </p:sp>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t="21151" b="30109"/>
          <a:stretch/>
        </p:blipFill>
        <p:spPr>
          <a:xfrm>
            <a:off x="0" y="-6552"/>
            <a:ext cx="9144000" cy="1371600"/>
          </a:xfrm>
          <a:prstGeom prst="rect">
            <a:avLst/>
          </a:prstGeom>
        </p:spPr>
      </p:pic>
      <p:sp>
        <p:nvSpPr>
          <p:cNvPr id="18" name="Rectangle 17"/>
          <p:cNvSpPr/>
          <p:nvPr userDrawn="1"/>
        </p:nvSpPr>
        <p:spPr>
          <a:xfrm>
            <a:off x="0" y="136504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9" name="Rectangle 18"/>
          <p:cNvSpPr/>
          <p:nvPr userDrawn="1"/>
        </p:nvSpPr>
        <p:spPr>
          <a:xfrm>
            <a:off x="-1" y="3959358"/>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13" name="Text Box 16"/>
          <p:cNvSpPr txBox="1">
            <a:spLocks noChangeArrowheads="1"/>
          </p:cNvSpPr>
          <p:nvPr userDrawn="1"/>
        </p:nvSpPr>
        <p:spPr bwMode="auto">
          <a:xfrm>
            <a:off x="1" y="5815094"/>
            <a:ext cx="7547211" cy="608012"/>
          </a:xfrm>
          <a:prstGeom prst="rect">
            <a:avLst/>
          </a:prstGeom>
          <a:noFill/>
          <a:ln w="9525">
            <a:noFill/>
            <a:miter lim="800000"/>
            <a:headEnd/>
            <a:tailEnd/>
          </a:ln>
          <a:effectLst/>
        </p:spPr>
        <p:txBody>
          <a:bodyPr lIns="0" tIns="0" rIns="0" bIns="0" anchor="ctr" anchorCtr="0"/>
          <a:lstStyle/>
          <a:p>
            <a:pPr algn="ctr">
              <a:spcBef>
                <a:spcPct val="20000"/>
              </a:spcBef>
              <a:defRPr/>
            </a:pPr>
            <a:r>
              <a:rPr lang="en-US" sz="2600" b="1" i="1" dirty="0" smtClean="0">
                <a:solidFill>
                  <a:srgbClr val="326496"/>
                </a:solidFill>
                <a:latin typeface="Arial Narrow" pitchFamily="34" charset="0"/>
                <a:cs typeface="Arial"/>
              </a:rPr>
              <a:t>PowerPoint</a:t>
            </a:r>
            <a:r>
              <a:rPr lang="en-US" sz="1200" b="1" i="1" dirty="0" smtClean="0">
                <a:solidFill>
                  <a:srgbClr val="326496"/>
                </a:solidFill>
                <a:latin typeface="Arial Narrow" pitchFamily="34" charset="0"/>
                <a:cs typeface="Arial"/>
              </a:rPr>
              <a:t> </a:t>
            </a:r>
            <a:r>
              <a:rPr lang="en-US" sz="2600" b="1" i="1" baseline="40000" dirty="0" smtClean="0">
                <a:solidFill>
                  <a:srgbClr val="326496"/>
                </a:solidFill>
                <a:latin typeface="Arial Narrow" pitchFamily="34" charset="0"/>
                <a:cs typeface="Arial"/>
              </a:rPr>
              <a:t>®</a:t>
            </a:r>
            <a:r>
              <a:rPr lang="en-US" sz="2600" b="1" i="1" dirty="0" smtClean="0">
                <a:solidFill>
                  <a:srgbClr val="326496"/>
                </a:solidFill>
                <a:latin typeface="Arial Narrow" pitchFamily="34" charset="0"/>
                <a:cs typeface="Arial"/>
              </a:rPr>
              <a:t> </a:t>
            </a:r>
            <a:r>
              <a:rPr lang="en-US" sz="2600" b="1" i="1" dirty="0">
                <a:solidFill>
                  <a:srgbClr val="326496"/>
                </a:solidFill>
                <a:latin typeface="Arial Narrow" pitchFamily="34" charset="0"/>
                <a:cs typeface="Arial"/>
              </a:rPr>
              <a:t>Slides by Ron Cronovich</a:t>
            </a:r>
          </a:p>
        </p:txBody>
      </p:sp>
      <p:sp>
        <p:nvSpPr>
          <p:cNvPr id="15" name="TextBox 14"/>
          <p:cNvSpPr txBox="1"/>
          <p:nvPr userDrawn="1"/>
        </p:nvSpPr>
        <p:spPr>
          <a:xfrm>
            <a:off x="7178723" y="5650170"/>
            <a:ext cx="1470797" cy="892552"/>
          </a:xfrm>
          <a:prstGeom prst="rect">
            <a:avLst/>
          </a:prstGeom>
          <a:noFill/>
          <a:ln w="12700">
            <a:solidFill>
              <a:schemeClr val="bg1"/>
            </a:solidFill>
          </a:ln>
          <a:effectLst/>
        </p:spPr>
        <p:txBody>
          <a:bodyPr wrap="square" rtlCol="0">
            <a:spAutoFit/>
          </a:bodyPr>
          <a:lstStyle/>
          <a:p>
            <a:pPr algn="ctr"/>
            <a:r>
              <a:rPr lang="en-US" sz="2600" b="1" i="1" dirty="0" smtClean="0">
                <a:solidFill>
                  <a:srgbClr val="326496"/>
                </a:solidFill>
                <a:latin typeface="Arial Narrow" pitchFamily="34" charset="0"/>
                <a:cs typeface="Arial"/>
              </a:rPr>
              <a:t>Fall 2014 update</a:t>
            </a:r>
            <a:endParaRPr lang="en-US" sz="2600" i="1" dirty="0">
              <a:solidFill>
                <a:srgbClr val="FFFFFF"/>
              </a:solidFill>
            </a:endParaRPr>
          </a:p>
        </p:txBody>
      </p:sp>
    </p:spTree>
    <p:extLst>
      <p:ext uri="{BB962C8B-B14F-4D97-AF65-F5344CB8AC3E}">
        <p14:creationId xmlns:p14="http://schemas.microsoft.com/office/powerpoint/2010/main" val="255724901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buClr>
                <a:srgbClr val="006699"/>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7384604"/>
      </p:ext>
    </p:extLst>
  </p:cSld>
  <p:clrMapOvr>
    <a:masterClrMapping/>
  </p:clrMapOvr>
  <p:transition xmlns:p14="http://schemas.microsoft.com/office/powerpoint/2010/mai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4395842"/>
      </p:ext>
    </p:extLst>
  </p:cSld>
  <p:clrMapOvr>
    <a:masterClrMapping/>
  </p:clrMapOvr>
  <p:transition xmlns:p14="http://schemas.microsoft.com/office/powerpoint/2010/mai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1989812"/>
      </p:ext>
    </p:extLst>
  </p:cSld>
  <p:clrMapOvr>
    <a:masterClrMapping/>
  </p:clrMapOvr>
  <p:transition xmlns:p14="http://schemas.microsoft.com/office/powerpoint/2010/mai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7744165"/>
      </p:ext>
    </p:extLst>
  </p:cSld>
  <p:clrMapOvr>
    <a:masterClrMapping/>
  </p:clrMapOvr>
  <p:transition xmlns:p14="http://schemas.microsoft.com/office/powerpoint/2010/mai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982647"/>
      </p:ext>
    </p:extLst>
  </p:cSld>
  <p:clrMapOvr>
    <a:masterClrMapping/>
  </p:clrMapOvr>
  <p:transition xmlns:p14="http://schemas.microsoft.com/office/powerpoint/2010/mai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3403328"/>
      </p:ext>
    </p:extLst>
  </p:cSld>
  <p:clrMapOvr>
    <a:masterClrMapping/>
  </p:clrMapOvr>
  <p:transition xmlns:p14="http://schemas.microsoft.com/office/powerpoint/2010/mai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3709834"/>
      </p:ext>
    </p:extLst>
  </p:cSld>
  <p:clrMapOvr>
    <a:masterClrMapping/>
  </p:clrMapOvr>
  <p:transition xmlns:p14="http://schemas.microsoft.com/office/powerpoint/2010/mai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5091904"/>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0239337"/>
      </p:ext>
    </p:extLst>
  </p:cSld>
  <p:clrMapOvr>
    <a:masterClrMapping/>
  </p:clrMapOvr>
  <p:transition xmlns:p14="http://schemas.microsoft.com/office/powerpoint/2010/mai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03461"/>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rgbClr val="000000">
                      <a:alpha val="67000"/>
                    </a:srgbClr>
                  </a:outerShdw>
                </a:effectLst>
                <a:latin typeface="Tahoma"/>
              </a:rPr>
              <a:t>Inflation:  Its Causes, Effects, and Social Costs</a:t>
            </a:r>
            <a:endParaRPr lang="en-US" sz="3600" b="1" dirty="0">
              <a:solidFill>
                <a:srgbClr val="FFEAD5"/>
              </a:solidFill>
              <a:effectLst>
                <a:outerShdw blurRad="12700" dist="38100" dir="2700000" algn="tl" rotWithShape="0">
                  <a:srgbClr val="000000">
                    <a:alpha val="67000"/>
                  </a:srgbClr>
                </a:outerShdw>
              </a:effectLst>
              <a:latin typeface="Tahoma"/>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smtClean="0">
                <a:solidFill>
                  <a:srgbClr val="FFFFFF"/>
                </a:solidFill>
                <a:effectLst>
                  <a:outerShdw blurRad="38100" dist="38100" dir="2700000" algn="tl">
                    <a:srgbClr val="000000">
                      <a:alpha val="43137"/>
                    </a:srgbClr>
                  </a:outerShdw>
                </a:effectLst>
                <a:latin typeface="Arial Narrow" pitchFamily="34" charset="0"/>
              </a:rPr>
              <a:t>5</a:t>
            </a:r>
            <a:endParaRPr lang="en-US" sz="8400" b="1" dirty="0">
              <a:solidFill>
                <a:srgbClr val="FFFFFF"/>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rgbClr val="FFFFFF"/>
                </a:solidFill>
                <a:effectLst>
                  <a:outerShdw blurRad="38100" dist="38100" dir="2700000" algn="tl">
                    <a:srgbClr val="000000">
                      <a:alpha val="43137"/>
                    </a:srgbClr>
                  </a:outerShdw>
                </a:effectLst>
                <a:latin typeface="Arial Narrow" pitchFamily="34" charset="0"/>
              </a:rPr>
              <a:t>CHAPTER</a:t>
            </a:r>
            <a:endParaRPr lang="en-US" sz="3200" b="1" dirty="0">
              <a:solidFill>
                <a:srgbClr val="FFFFFF"/>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3030651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5959500"/>
      </p:ext>
    </p:extLst>
  </p:cSld>
  <p:clrMapOvr>
    <a:masterClrMapping/>
  </p:clrMapOvr>
  <p:transition xmlns:p14="http://schemas.microsoft.com/office/powerpoint/2010/mai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345574"/>
      </p:ext>
    </p:extLst>
  </p:cSld>
  <p:clrMapOvr>
    <a:masterClrMapping/>
  </p:clrMapOvr>
  <p:transition xmlns:p14="http://schemas.microsoft.com/office/powerpoint/2010/mai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1804545"/>
      </p:ext>
    </p:extLst>
  </p:cSld>
  <p:clrMapOvr>
    <a:masterClrMapping/>
  </p:clrMapOvr>
  <p:transition xmlns:p14="http://schemas.microsoft.com/office/powerpoint/2010/mai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4316251"/>
      </p:ext>
    </p:extLst>
  </p:cSld>
  <p:clrMapOvr>
    <a:masterClrMapping/>
  </p:clrMapOvr>
  <p:transition xmlns:p14="http://schemas.microsoft.com/office/powerpoint/2010/mai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146307"/>
      </p:ext>
    </p:extLst>
  </p:cSld>
  <p:clrMapOvr>
    <a:masterClrMapping/>
  </p:clrMapOvr>
  <p:transition xmlns:p14="http://schemas.microsoft.com/office/powerpoint/2010/mai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1863612"/>
      </p:ext>
    </p:extLst>
  </p:cSld>
  <p:clrMapOvr>
    <a:masterClrMapping/>
  </p:clrMapOvr>
  <p:transition xmlns:p14="http://schemas.microsoft.com/office/powerpoint/2010/mai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2767050"/>
      </p:ext>
    </p:extLst>
  </p:cSld>
  <p:clrMapOvr>
    <a:masterClrMapping/>
  </p:clrMapOvr>
  <p:transition xmlns:p14="http://schemas.microsoft.com/office/powerpoint/2010/mai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3926792"/>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1159640"/>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theme" Target="../theme/theme3.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5</a:t>
            </a:r>
            <a:r>
              <a:rPr lang="en-US" sz="1700" dirty="0" smtClean="0">
                <a:solidFill>
                  <a:srgbClr val="198A46"/>
                </a:solidFill>
                <a:cs typeface="+mn-cs"/>
              </a:rPr>
              <a:t>  </a:t>
            </a:r>
            <a:r>
              <a:rPr lang="en-US" sz="2100" dirty="0" smtClean="0">
                <a:solidFill>
                  <a:srgbClr val="198A46"/>
                </a:solidFill>
                <a:cs typeface="+mn-cs"/>
              </a:rPr>
              <a:t>Inflation</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71254B"/>
                </a:solidFill>
                <a:cs typeface="Arial"/>
              </a:rPr>
              <a:pPr algn="r">
                <a:defRPr/>
              </a:pPr>
              <a:t>‹#›</a:t>
            </a:fld>
            <a:endParaRPr lang="en-US" sz="1600" dirty="0">
              <a:solidFill>
                <a:srgbClr val="71254B"/>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71254B"/>
                </a:solidFill>
                <a:cs typeface="Arial"/>
              </a:rPr>
              <a:t>CHAPTER </a:t>
            </a:r>
            <a:r>
              <a:rPr lang="en-US" sz="1700" b="1" dirty="0" smtClean="0">
                <a:solidFill>
                  <a:srgbClr val="71254B"/>
                </a:solidFill>
                <a:cs typeface="Arial"/>
              </a:rPr>
              <a:t>5</a:t>
            </a:r>
            <a:r>
              <a:rPr lang="en-US" sz="1700" dirty="0" smtClean="0">
                <a:solidFill>
                  <a:srgbClr val="71254B"/>
                </a:solidFill>
                <a:cs typeface="Arial"/>
              </a:rPr>
              <a:t>  </a:t>
            </a:r>
            <a:r>
              <a:rPr lang="en-US" sz="2100" dirty="0" smtClean="0">
                <a:solidFill>
                  <a:srgbClr val="71254B"/>
                </a:solidFill>
                <a:cs typeface="Arial"/>
              </a:rPr>
              <a:t>Inflation</a:t>
            </a:r>
            <a:endParaRPr lang="en-US" sz="2100" dirty="0">
              <a:solidFill>
                <a:srgbClr val="71254B"/>
              </a:solidFill>
              <a:cs typeface="Arial"/>
            </a:endParaRPr>
          </a:p>
        </p:txBody>
      </p:sp>
    </p:spTree>
    <p:extLst>
      <p:ext uri="{BB962C8B-B14F-4D97-AF65-F5344CB8AC3E}">
        <p14:creationId xmlns:p14="http://schemas.microsoft.com/office/powerpoint/2010/main" val="469946275"/>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6666"/>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a:t>
            </a:r>
            <a:r>
              <a:rPr lang="en-US" sz="1700" b="1" dirty="0" smtClean="0">
                <a:solidFill>
                  <a:srgbClr val="198A46"/>
                </a:solidFill>
                <a:cs typeface="Arial"/>
              </a:rPr>
              <a:t>5</a:t>
            </a:r>
            <a:r>
              <a:rPr lang="en-US" sz="1700" dirty="0" smtClean="0">
                <a:solidFill>
                  <a:srgbClr val="198A46"/>
                </a:solidFill>
                <a:cs typeface="Arial"/>
              </a:rPr>
              <a:t>    </a:t>
            </a:r>
            <a:r>
              <a:rPr lang="en-US" sz="2100" dirty="0" smtClean="0">
                <a:solidFill>
                  <a:srgbClr val="198A46"/>
                </a:solidFill>
                <a:cs typeface="Arial"/>
              </a:rPr>
              <a:t>Inflation</a:t>
            </a:r>
            <a:endParaRPr lang="en-US" sz="2100" dirty="0">
              <a:solidFill>
                <a:srgbClr val="198A46"/>
              </a:solidFill>
              <a:cs typeface="Arial"/>
            </a:endParaRPr>
          </a:p>
        </p:txBody>
      </p:sp>
    </p:spTree>
    <p:extLst>
      <p:ext uri="{BB962C8B-B14F-4D97-AF65-F5344CB8AC3E}">
        <p14:creationId xmlns:p14="http://schemas.microsoft.com/office/powerpoint/2010/main" val="173890920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3.bin"/><Relationship Id="rId5" Type="http://schemas.openxmlformats.org/officeDocument/2006/relationships/image" Target="../media/image6.wmf"/><Relationship Id="rId6" Type="http://schemas.openxmlformats.org/officeDocument/2006/relationships/oleObject" Target="../embeddings/oleObject4.bin"/><Relationship Id="rId7"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5.bin"/><Relationship Id="rId5"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6.bin"/><Relationship Id="rId5" Type="http://schemas.openxmlformats.org/officeDocument/2006/relationships/image" Target="../media/image9.wmf"/><Relationship Id="rId6" Type="http://schemas.openxmlformats.org/officeDocument/2006/relationships/oleObject" Target="../embeddings/oleObject7.bin"/><Relationship Id="rId7" Type="http://schemas.openxmlformats.org/officeDocument/2006/relationships/image" Target="../media/image1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8.bin"/><Relationship Id="rId5" Type="http://schemas.openxmlformats.org/officeDocument/2006/relationships/image" Target="../media/image11.wmf"/><Relationship Id="rId6" Type="http://schemas.openxmlformats.org/officeDocument/2006/relationships/oleObject" Target="../embeddings/oleObject9.bin"/><Relationship Id="rId7" Type="http://schemas.openxmlformats.org/officeDocument/2006/relationships/image" Target="../media/image12.wmf"/><Relationship Id="rId8" Type="http://schemas.openxmlformats.org/officeDocument/2006/relationships/oleObject" Target="../embeddings/oleObject10.bin"/><Relationship Id="rId9" Type="http://schemas.openxmlformats.org/officeDocument/2006/relationships/image" Target="../media/image1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1.bin"/><Relationship Id="rId5" Type="http://schemas.openxmlformats.org/officeDocument/2006/relationships/image" Target="../media/image14.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2.bin"/><Relationship Id="rId5" Type="http://schemas.openxmlformats.org/officeDocument/2006/relationships/image" Target="../media/image14.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chart" Target="../charts/char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chart" Target="../charts/char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chart" Target="../charts/char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3.bin"/><Relationship Id="rId5" Type="http://schemas.openxmlformats.org/officeDocument/2006/relationships/image" Target="../media/image15.wmf"/><Relationship Id="rId1" Type="http://schemas.openxmlformats.org/officeDocument/2006/relationships/vmlDrawing" Target="../drawings/vmlDrawing9.vml"/><Relationship Id="rId2"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4.bin"/><Relationship Id="rId5" Type="http://schemas.openxmlformats.org/officeDocument/2006/relationships/image" Target="../media/image15.wmf"/><Relationship Id="rId6" Type="http://schemas.openxmlformats.org/officeDocument/2006/relationships/oleObject" Target="../embeddings/oleObject15.bin"/><Relationship Id="rId7" Type="http://schemas.openxmlformats.org/officeDocument/2006/relationships/image" Target="../media/image16.wmf"/><Relationship Id="rId1" Type="http://schemas.openxmlformats.org/officeDocument/2006/relationships/vmlDrawing" Target="../drawings/vmlDrawing10.vml"/><Relationship Id="rId2"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16.bin"/><Relationship Id="rId5" Type="http://schemas.openxmlformats.org/officeDocument/2006/relationships/image" Target="../media/image17.wmf"/><Relationship Id="rId1" Type="http://schemas.openxmlformats.org/officeDocument/2006/relationships/vmlDrawing" Target="../drawings/vmlDrawing11.vml"/><Relationship Id="rId2"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7.bin"/><Relationship Id="rId5" Type="http://schemas.openxmlformats.org/officeDocument/2006/relationships/image" Target="../media/image18.wmf"/><Relationship Id="rId6" Type="http://schemas.openxmlformats.org/officeDocument/2006/relationships/oleObject" Target="../embeddings/oleObject18.bin"/><Relationship Id="rId7" Type="http://schemas.openxmlformats.org/officeDocument/2006/relationships/image" Target="../media/image19.wmf"/><Relationship Id="rId8" Type="http://schemas.openxmlformats.org/officeDocument/2006/relationships/oleObject" Target="../embeddings/oleObject19.bin"/><Relationship Id="rId9" Type="http://schemas.openxmlformats.org/officeDocument/2006/relationships/image" Target="../media/image17.wmf"/><Relationship Id="rId1" Type="http://schemas.openxmlformats.org/officeDocument/2006/relationships/vmlDrawing" Target="../drawings/vmlDrawing12.vml"/><Relationship Id="rId2"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20.bin"/><Relationship Id="rId5" Type="http://schemas.openxmlformats.org/officeDocument/2006/relationships/image" Target="../media/image20.wmf"/><Relationship Id="rId1" Type="http://schemas.openxmlformats.org/officeDocument/2006/relationships/vmlDrawing" Target="../drawings/vmlDrawing13.vml"/><Relationship Id="rId2"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21.bin"/><Relationship Id="rId5" Type="http://schemas.openxmlformats.org/officeDocument/2006/relationships/image" Target="../media/image21.wmf"/><Relationship Id="rId6" Type="http://schemas.openxmlformats.org/officeDocument/2006/relationships/oleObject" Target="../embeddings/oleObject22.bin"/><Relationship Id="rId7" Type="http://schemas.openxmlformats.org/officeDocument/2006/relationships/image" Target="../media/image22.wmf"/><Relationship Id="rId8" Type="http://schemas.openxmlformats.org/officeDocument/2006/relationships/oleObject" Target="../embeddings/oleObject23.bin"/><Relationship Id="rId9" Type="http://schemas.openxmlformats.org/officeDocument/2006/relationships/image" Target="../media/image23.wmf"/><Relationship Id="rId10" Type="http://schemas.openxmlformats.org/officeDocument/2006/relationships/oleObject" Target="../embeddings/oleObject24.bin"/><Relationship Id="rId11" Type="http://schemas.openxmlformats.org/officeDocument/2006/relationships/image" Target="../media/image20.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chart" Target="../charts/char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2.bin"/><Relationship Id="rId5"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466725" y="431800"/>
            <a:ext cx="8245475" cy="939800"/>
          </a:xfrm>
        </p:spPr>
        <p:txBody>
          <a:bodyPr/>
          <a:lstStyle/>
          <a:p>
            <a:pPr eaLnBrk="1" hangingPunct="1"/>
            <a:r>
              <a:rPr lang="en-US" sz="3200" smtClean="0"/>
              <a:t>Money demand and the quantity equation</a:t>
            </a:r>
          </a:p>
        </p:txBody>
      </p:sp>
      <p:sp>
        <p:nvSpPr>
          <p:cNvPr id="35843" name="Rectangle 5"/>
          <p:cNvSpPr>
            <a:spLocks noGrp="1" noChangeArrowheads="1"/>
          </p:cNvSpPr>
          <p:nvPr>
            <p:ph type="body" idx="1"/>
          </p:nvPr>
        </p:nvSpPr>
        <p:spPr>
          <a:xfrm>
            <a:off x="476250" y="1573213"/>
            <a:ext cx="8210550" cy="4552950"/>
          </a:xfrm>
        </p:spPr>
        <p:txBody>
          <a:bodyPr/>
          <a:lstStyle/>
          <a:p>
            <a:pPr eaLnBrk="1" hangingPunct="1"/>
            <a:r>
              <a:rPr lang="en-US" b="1" i="1" dirty="0" smtClean="0"/>
              <a:t>M</a:t>
            </a:r>
            <a:r>
              <a:rPr lang="en-US" dirty="0" smtClean="0"/>
              <a:t>/</a:t>
            </a:r>
            <a:r>
              <a:rPr lang="en-US" b="1" i="1" dirty="0" smtClean="0"/>
              <a:t>P</a:t>
            </a:r>
            <a:r>
              <a:rPr lang="en-US" dirty="0" smtClean="0"/>
              <a:t> = </a:t>
            </a:r>
            <a:r>
              <a:rPr lang="en-US" b="1" dirty="0" smtClean="0">
                <a:solidFill>
                  <a:srgbClr val="CC0000"/>
                </a:solidFill>
              </a:rPr>
              <a:t>real money balances</a:t>
            </a:r>
            <a:r>
              <a:rPr lang="en-US" dirty="0" smtClean="0"/>
              <a:t>, the purchasing power of the money supply.</a:t>
            </a:r>
          </a:p>
          <a:p>
            <a:pPr eaLnBrk="1" hangingPunct="1">
              <a:lnSpc>
                <a:spcPct val="110000"/>
              </a:lnSpc>
              <a:spcBef>
                <a:spcPct val="55000"/>
              </a:spcBef>
            </a:pPr>
            <a:r>
              <a:rPr lang="en-US" dirty="0" smtClean="0"/>
              <a:t>A simple money demand function: </a:t>
            </a:r>
            <a:br>
              <a:rPr lang="en-US" dirty="0" smtClean="0"/>
            </a:br>
            <a:r>
              <a:rPr lang="en-US" dirty="0" smtClean="0"/>
              <a:t>	(</a:t>
            </a:r>
            <a:r>
              <a:rPr lang="en-US" b="1" i="1" dirty="0" smtClean="0"/>
              <a:t>M</a:t>
            </a:r>
            <a:r>
              <a:rPr lang="en-US" dirty="0" smtClean="0"/>
              <a:t>/</a:t>
            </a:r>
            <a:r>
              <a:rPr lang="en-US" b="1" i="1" dirty="0" smtClean="0"/>
              <a:t>P</a:t>
            </a:r>
            <a:r>
              <a:rPr lang="en-US" sz="900" dirty="0" smtClean="0"/>
              <a:t> </a:t>
            </a:r>
            <a:r>
              <a:rPr lang="en-US" dirty="0" smtClean="0"/>
              <a:t>)</a:t>
            </a:r>
            <a:r>
              <a:rPr lang="en-US" baseline="30000" dirty="0" smtClean="0"/>
              <a:t>d</a:t>
            </a:r>
            <a:r>
              <a:rPr lang="en-US" dirty="0" smtClean="0"/>
              <a:t> = </a:t>
            </a:r>
            <a:r>
              <a:rPr lang="en-US" b="1" i="1" dirty="0" smtClean="0"/>
              <a:t>k</a:t>
            </a:r>
            <a:r>
              <a:rPr lang="en-US" sz="900" dirty="0" smtClean="0"/>
              <a:t> </a:t>
            </a:r>
            <a:r>
              <a:rPr lang="en-US" b="1" i="1" dirty="0" smtClean="0"/>
              <a:t>Y</a:t>
            </a:r>
            <a:r>
              <a:rPr lang="en-US" dirty="0" smtClean="0"/>
              <a:t/>
            </a:r>
            <a:br>
              <a:rPr lang="en-US" dirty="0" smtClean="0"/>
            </a:br>
            <a:r>
              <a:rPr lang="en-US" dirty="0" smtClean="0"/>
              <a:t>where</a:t>
            </a:r>
            <a:br>
              <a:rPr lang="en-US" dirty="0" smtClean="0"/>
            </a:br>
            <a:r>
              <a:rPr lang="en-US" b="1" i="1" dirty="0" smtClean="0"/>
              <a:t>k</a:t>
            </a:r>
            <a:r>
              <a:rPr lang="en-US" dirty="0" smtClean="0"/>
              <a:t> = how much money people wish to hold for each dollar of income. </a:t>
            </a:r>
            <a:br>
              <a:rPr lang="en-US" dirty="0" smtClean="0"/>
            </a:br>
            <a:r>
              <a:rPr lang="en-US" dirty="0" smtClean="0"/>
              <a:t>  (</a:t>
            </a:r>
            <a:r>
              <a:rPr lang="en-US" b="1" i="1" dirty="0" smtClean="0"/>
              <a:t>k</a:t>
            </a:r>
            <a:r>
              <a:rPr lang="en-US" dirty="0" smtClean="0"/>
              <a:t> is exogenous)</a:t>
            </a:r>
          </a:p>
        </p:txBody>
      </p:sp>
    </p:spTree>
    <p:extLst>
      <p:ext uri="{BB962C8B-B14F-4D97-AF65-F5344CB8AC3E}">
        <p14:creationId xmlns:p14="http://schemas.microsoft.com/office/powerpoint/2010/main" val="6467246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466725" y="431800"/>
            <a:ext cx="8245475" cy="939800"/>
          </a:xfrm>
        </p:spPr>
        <p:txBody>
          <a:bodyPr/>
          <a:lstStyle/>
          <a:p>
            <a:pPr eaLnBrk="1" hangingPunct="1"/>
            <a:r>
              <a:rPr lang="en-US" sz="3200" dirty="0" smtClean="0"/>
              <a:t>Money </a:t>
            </a:r>
            <a:r>
              <a:rPr lang="en-US" sz="3200" dirty="0" smtClean="0"/>
              <a:t>demand </a:t>
            </a:r>
            <a:r>
              <a:rPr lang="en-US" sz="3200" dirty="0" smtClean="0"/>
              <a:t>and the </a:t>
            </a:r>
            <a:r>
              <a:rPr lang="en-US" sz="3200" dirty="0" smtClean="0"/>
              <a:t>quantity equation</a:t>
            </a:r>
            <a:endParaRPr lang="en-US" sz="3200" dirty="0" smtClean="0"/>
          </a:p>
        </p:txBody>
      </p:sp>
      <p:sp>
        <p:nvSpPr>
          <p:cNvPr id="36867" name="Rectangle 5"/>
          <p:cNvSpPr>
            <a:spLocks noGrp="1" noChangeArrowheads="1"/>
          </p:cNvSpPr>
          <p:nvPr>
            <p:ph type="body" idx="1"/>
          </p:nvPr>
        </p:nvSpPr>
        <p:spPr>
          <a:xfrm>
            <a:off x="476250" y="1589088"/>
            <a:ext cx="8210550" cy="4537075"/>
          </a:xfrm>
        </p:spPr>
        <p:txBody>
          <a:bodyPr/>
          <a:lstStyle/>
          <a:p>
            <a:pPr eaLnBrk="1" hangingPunct="1"/>
            <a:r>
              <a:rPr lang="en-US" dirty="0" smtClean="0"/>
              <a:t>Money demand: (</a:t>
            </a:r>
            <a:r>
              <a:rPr lang="en-US" b="1" i="1" dirty="0" smtClean="0"/>
              <a:t>M</a:t>
            </a:r>
            <a:r>
              <a:rPr lang="en-US" dirty="0" smtClean="0"/>
              <a:t>/</a:t>
            </a:r>
            <a:r>
              <a:rPr lang="en-US" b="1" i="1" dirty="0" smtClean="0"/>
              <a:t>P</a:t>
            </a:r>
            <a:r>
              <a:rPr lang="en-US" sz="900" dirty="0" smtClean="0"/>
              <a:t> </a:t>
            </a:r>
            <a:r>
              <a:rPr lang="en-US" dirty="0" smtClean="0"/>
              <a:t>)</a:t>
            </a:r>
            <a:r>
              <a:rPr lang="en-US" baseline="30000" dirty="0" smtClean="0"/>
              <a:t>d</a:t>
            </a:r>
            <a:r>
              <a:rPr lang="en-US" dirty="0" smtClean="0"/>
              <a:t> = </a:t>
            </a:r>
            <a:r>
              <a:rPr lang="en-US" b="1" i="1" dirty="0" smtClean="0"/>
              <a:t>k</a:t>
            </a:r>
            <a:r>
              <a:rPr lang="en-US" sz="900" dirty="0" smtClean="0"/>
              <a:t> </a:t>
            </a:r>
            <a:r>
              <a:rPr lang="en-US" b="1" i="1" dirty="0" smtClean="0"/>
              <a:t>Y</a:t>
            </a:r>
            <a:r>
              <a:rPr lang="en-US" dirty="0" smtClean="0"/>
              <a:t> </a:t>
            </a:r>
          </a:p>
          <a:p>
            <a:pPr eaLnBrk="1" hangingPunct="1"/>
            <a:r>
              <a:rPr lang="en-US" dirty="0" smtClean="0"/>
              <a:t>Quantity equation: </a:t>
            </a:r>
            <a:r>
              <a:rPr lang="en-US" b="1" i="1" dirty="0" smtClean="0">
                <a:solidFill>
                  <a:srgbClr val="000000"/>
                </a:solidFill>
              </a:rPr>
              <a:t>M </a:t>
            </a:r>
            <a:r>
              <a:rPr lang="en-US" b="1" dirty="0">
                <a:solidFill>
                  <a:srgbClr val="000000"/>
                </a:solidFill>
                <a:latin typeface="Times New Roman"/>
                <a:ea typeface="ＭＳ ゴシック"/>
                <a:cs typeface="Times New Roman"/>
              </a:rPr>
              <a:t>× </a:t>
            </a:r>
            <a:r>
              <a:rPr lang="en-US" b="1" i="1" dirty="0" smtClean="0">
                <a:solidFill>
                  <a:srgbClr val="000000"/>
                </a:solidFill>
              </a:rPr>
              <a:t>V</a:t>
            </a:r>
            <a:r>
              <a:rPr lang="en-US" dirty="0" smtClean="0">
                <a:solidFill>
                  <a:srgbClr val="000000"/>
                </a:solidFill>
              </a:rPr>
              <a:t> = </a:t>
            </a:r>
            <a:r>
              <a:rPr lang="en-US" b="1" i="1" dirty="0" smtClean="0">
                <a:solidFill>
                  <a:srgbClr val="000000"/>
                </a:solidFill>
              </a:rPr>
              <a:t>P </a:t>
            </a:r>
            <a:r>
              <a:rPr lang="en-US" b="1" dirty="0">
                <a:solidFill>
                  <a:srgbClr val="000000"/>
                </a:solidFill>
                <a:latin typeface="Times New Roman"/>
                <a:ea typeface="ＭＳ ゴシック"/>
                <a:cs typeface="Times New Roman"/>
              </a:rPr>
              <a:t>× </a:t>
            </a:r>
            <a:r>
              <a:rPr lang="en-US" b="1" i="1" dirty="0">
                <a:solidFill>
                  <a:srgbClr val="000000"/>
                </a:solidFill>
              </a:rPr>
              <a:t>Y</a:t>
            </a:r>
            <a:endParaRPr lang="en-US" dirty="0" smtClean="0"/>
          </a:p>
          <a:p>
            <a:pPr eaLnBrk="1" hangingPunct="1"/>
            <a:r>
              <a:rPr lang="en-US" dirty="0" smtClean="0"/>
              <a:t>The connection between them: </a:t>
            </a:r>
            <a:r>
              <a:rPr lang="en-US" b="1" i="1" dirty="0" smtClean="0"/>
              <a:t>k</a:t>
            </a:r>
            <a:r>
              <a:rPr lang="en-US" dirty="0" smtClean="0"/>
              <a:t> = 1/</a:t>
            </a:r>
            <a:r>
              <a:rPr lang="en-US" b="1" i="1" dirty="0" smtClean="0"/>
              <a:t>V</a:t>
            </a:r>
          </a:p>
          <a:p>
            <a:pPr eaLnBrk="1" hangingPunct="1"/>
            <a:r>
              <a:rPr lang="en-US" dirty="0" smtClean="0"/>
              <a:t>When people hold lots of money relative </a:t>
            </a:r>
            <a:br>
              <a:rPr lang="en-US" dirty="0" smtClean="0"/>
            </a:br>
            <a:r>
              <a:rPr lang="en-US" dirty="0" smtClean="0"/>
              <a:t>to their incomes (</a:t>
            </a:r>
            <a:r>
              <a:rPr lang="en-US" b="1" i="1" dirty="0" smtClean="0"/>
              <a:t>k</a:t>
            </a:r>
            <a:r>
              <a:rPr lang="en-US" dirty="0" smtClean="0"/>
              <a:t> is large), money changes hands infrequently (</a:t>
            </a:r>
            <a:r>
              <a:rPr lang="en-US" b="1" i="1" dirty="0" smtClean="0"/>
              <a:t>V</a:t>
            </a:r>
            <a:r>
              <a:rPr lang="en-US" dirty="0" smtClean="0"/>
              <a:t> is small).</a:t>
            </a:r>
          </a:p>
        </p:txBody>
      </p:sp>
    </p:spTree>
    <p:extLst>
      <p:ext uri="{BB962C8B-B14F-4D97-AF65-F5344CB8AC3E}">
        <p14:creationId xmlns:p14="http://schemas.microsoft.com/office/powerpoint/2010/main" val="31866471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p>
            <a:pPr eaLnBrk="1" hangingPunct="1"/>
            <a:r>
              <a:rPr lang="en-US" sz="3300" dirty="0" smtClean="0"/>
              <a:t>Back to the </a:t>
            </a:r>
            <a:r>
              <a:rPr lang="en-US" sz="3300" dirty="0" smtClean="0"/>
              <a:t>quantity theory </a:t>
            </a:r>
            <a:r>
              <a:rPr lang="en-US" sz="3300" dirty="0" smtClean="0"/>
              <a:t>of </a:t>
            </a:r>
            <a:r>
              <a:rPr lang="en-US" sz="3300" dirty="0" smtClean="0"/>
              <a:t>money</a:t>
            </a:r>
            <a:endParaRPr lang="en-US" sz="3300" dirty="0" smtClean="0"/>
          </a:p>
        </p:txBody>
      </p:sp>
      <p:sp>
        <p:nvSpPr>
          <p:cNvPr id="61448" name="Rectangle 8"/>
          <p:cNvSpPr>
            <a:spLocks noGrp="1" noChangeArrowheads="1"/>
          </p:cNvSpPr>
          <p:nvPr>
            <p:ph type="body" idx="1"/>
          </p:nvPr>
        </p:nvSpPr>
        <p:spPr>
          <a:xfrm>
            <a:off x="457200" y="1420813"/>
            <a:ext cx="8229600" cy="2266950"/>
          </a:xfrm>
        </p:spPr>
        <p:txBody>
          <a:bodyPr/>
          <a:lstStyle/>
          <a:p>
            <a:pPr eaLnBrk="1" hangingPunct="1">
              <a:spcBef>
                <a:spcPct val="60000"/>
              </a:spcBef>
            </a:pPr>
            <a:r>
              <a:rPr lang="en-US" dirty="0" smtClean="0"/>
              <a:t>Starts with quantity equation</a:t>
            </a:r>
          </a:p>
          <a:p>
            <a:pPr eaLnBrk="1" hangingPunct="1">
              <a:spcBef>
                <a:spcPct val="60000"/>
              </a:spcBef>
            </a:pPr>
            <a:r>
              <a:rPr lang="en-US" dirty="0" smtClean="0"/>
              <a:t>Assumes </a:t>
            </a:r>
            <a:r>
              <a:rPr lang="en-US" b="1" i="1" dirty="0" smtClean="0"/>
              <a:t>V</a:t>
            </a:r>
            <a:r>
              <a:rPr lang="en-US" dirty="0" smtClean="0"/>
              <a:t> is constant &amp; exogenous:</a:t>
            </a:r>
          </a:p>
          <a:p>
            <a:pPr eaLnBrk="1" hangingPunct="1">
              <a:spcBef>
                <a:spcPct val="60000"/>
              </a:spcBef>
              <a:buFont typeface="Wingdings" pitchFamily="2" charset="2"/>
              <a:buNone/>
            </a:pPr>
            <a:r>
              <a:rPr lang="en-US" dirty="0" smtClean="0"/>
              <a:t>Then, quantity equation becomes:</a:t>
            </a:r>
          </a:p>
        </p:txBody>
      </p:sp>
      <p:graphicFrame>
        <p:nvGraphicFramePr>
          <p:cNvPr id="61444" name="Object 2"/>
          <p:cNvGraphicFramePr>
            <a:graphicFrameLocks noChangeAspect="1"/>
          </p:cNvGraphicFramePr>
          <p:nvPr>
            <p:extLst>
              <p:ext uri="{D42A27DB-BD31-4B8C-83A1-F6EECF244321}">
                <p14:modId xmlns:p14="http://schemas.microsoft.com/office/powerpoint/2010/main" val="2317153853"/>
              </p:ext>
            </p:extLst>
          </p:nvPr>
        </p:nvGraphicFramePr>
        <p:xfrm>
          <a:off x="6843486" y="2090511"/>
          <a:ext cx="1127125" cy="577850"/>
        </p:xfrm>
        <a:graphic>
          <a:graphicData uri="http://schemas.openxmlformats.org/presentationml/2006/ole">
            <mc:AlternateContent xmlns:mc="http://schemas.openxmlformats.org/markup-compatibility/2006">
              <mc:Choice xmlns:v="urn:schemas-microsoft-com:vml" Requires="v">
                <p:oleObj spid="_x0000_s3274" name="Equation" r:id="rId4" imgW="469800" imgH="241200" progId="Equation.DSMT4">
                  <p:embed/>
                </p:oleObj>
              </mc:Choice>
              <mc:Fallback>
                <p:oleObj name="Equation" r:id="rId4" imgW="469800" imgH="241200" progId="Equation.DSMT4">
                  <p:embed/>
                  <p:pic>
                    <p:nvPicPr>
                      <p:cNvPr id="0" name=""/>
                      <p:cNvPicPr>
                        <a:picLocks noChangeAspect="1" noChangeArrowheads="1"/>
                      </p:cNvPicPr>
                      <p:nvPr/>
                    </p:nvPicPr>
                    <p:blipFill>
                      <a:blip r:embed="rId5"/>
                      <a:srcRect/>
                      <a:stretch>
                        <a:fillRect/>
                      </a:stretch>
                    </p:blipFill>
                    <p:spPr bwMode="auto">
                      <a:xfrm>
                        <a:off x="6843486" y="2090511"/>
                        <a:ext cx="11271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3"/>
          <p:cNvGraphicFramePr>
            <a:graphicFrameLocks noChangeAspect="1"/>
          </p:cNvGraphicFramePr>
          <p:nvPr>
            <p:extLst>
              <p:ext uri="{D42A27DB-BD31-4B8C-83A1-F6EECF244321}">
                <p14:modId xmlns:p14="http://schemas.microsoft.com/office/powerpoint/2010/main" val="2740121774"/>
              </p:ext>
            </p:extLst>
          </p:nvPr>
        </p:nvGraphicFramePr>
        <p:xfrm>
          <a:off x="2651125" y="3817113"/>
          <a:ext cx="3290888" cy="665163"/>
        </p:xfrm>
        <a:graphic>
          <a:graphicData uri="http://schemas.openxmlformats.org/presentationml/2006/ole">
            <mc:AlternateContent xmlns:mc="http://schemas.openxmlformats.org/markup-compatibility/2006">
              <mc:Choice xmlns:v="urn:schemas-microsoft-com:vml" Requires="v">
                <p:oleObj spid="_x0000_s3275" name="Equation" r:id="rId6" imgW="1193760" imgH="241200" progId="Equation.DSMT4">
                  <p:embed/>
                </p:oleObj>
              </mc:Choice>
              <mc:Fallback>
                <p:oleObj name="Equation" r:id="rId6" imgW="1193760" imgH="241200" progId="Equation.DSMT4">
                  <p:embed/>
                  <p:pic>
                    <p:nvPicPr>
                      <p:cNvPr id="0" name=""/>
                      <p:cNvPicPr>
                        <a:picLocks noChangeAspect="1" noChangeArrowheads="1"/>
                      </p:cNvPicPr>
                      <p:nvPr/>
                    </p:nvPicPr>
                    <p:blipFill>
                      <a:blip r:embed="rId7"/>
                      <a:srcRect/>
                      <a:stretch>
                        <a:fillRect/>
                      </a:stretch>
                    </p:blipFill>
                    <p:spPr bwMode="auto">
                      <a:xfrm>
                        <a:off x="2651125" y="3817113"/>
                        <a:ext cx="3290888"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277575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8">
                                            <p:txEl>
                                              <p:pRg st="0" end="0"/>
                                            </p:txEl>
                                          </p:spTgt>
                                        </p:tgtEl>
                                        <p:attrNameLst>
                                          <p:attrName>style.visibility</p:attrName>
                                        </p:attrNameLst>
                                      </p:cBhvr>
                                      <p:to>
                                        <p:strVal val="visible"/>
                                      </p:to>
                                    </p:set>
                                    <p:animEffect transition="in" filter="wipe(left)">
                                      <p:cBhvr>
                                        <p:cTn id="7" dur="500"/>
                                        <p:tgtEl>
                                          <p:spTgt spid="614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8">
                                            <p:txEl>
                                              <p:pRg st="1" end="1"/>
                                            </p:txEl>
                                          </p:spTgt>
                                        </p:tgtEl>
                                        <p:attrNameLst>
                                          <p:attrName>style.visibility</p:attrName>
                                        </p:attrNameLst>
                                      </p:cBhvr>
                                      <p:to>
                                        <p:strVal val="visible"/>
                                      </p:to>
                                    </p:set>
                                    <p:animEffect transition="in" filter="wipe(left)">
                                      <p:cBhvr>
                                        <p:cTn id="12" dur="500"/>
                                        <p:tgtEl>
                                          <p:spTgt spid="61448">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448">
                                            <p:txEl>
                                              <p:pRg st="2" end="2"/>
                                            </p:txEl>
                                          </p:spTgt>
                                        </p:tgtEl>
                                        <p:attrNameLst>
                                          <p:attrName>style.visibility</p:attrName>
                                        </p:attrNameLst>
                                      </p:cBhvr>
                                      <p:to>
                                        <p:strVal val="visible"/>
                                      </p:to>
                                    </p:set>
                                    <p:animEffect transition="in" filter="wipe(left)">
                                      <p:cBhvr>
                                        <p:cTn id="21" dur="500"/>
                                        <p:tgtEl>
                                          <p:spTgt spid="61448">
                                            <p:txEl>
                                              <p:pRg st="2" end="2"/>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wipe(left)">
                                      <p:cBhvr>
                                        <p:cTn id="25"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The </a:t>
            </a:r>
            <a:r>
              <a:rPr lang="en-US" dirty="0" smtClean="0"/>
              <a:t>quantity theory </a:t>
            </a:r>
            <a:r>
              <a:rPr lang="en-US" dirty="0" smtClean="0"/>
              <a:t>of </a:t>
            </a:r>
            <a:r>
              <a:rPr lang="en-US" dirty="0" smtClean="0"/>
              <a:t>money</a:t>
            </a:r>
            <a:r>
              <a:rPr lang="en-US" sz="2700" i="1" dirty="0" smtClean="0"/>
              <a:t> </a:t>
            </a:r>
            <a:r>
              <a:rPr lang="en-US" sz="2800" i="1" dirty="0"/>
              <a:t>(continued)</a:t>
            </a:r>
            <a:endParaRPr lang="en-US" sz="2700" i="1" dirty="0" smtClean="0"/>
          </a:p>
        </p:txBody>
      </p:sp>
      <p:sp>
        <p:nvSpPr>
          <p:cNvPr id="63491" name="Rectangle 3"/>
          <p:cNvSpPr>
            <a:spLocks noGrp="1" noChangeArrowheads="1"/>
          </p:cNvSpPr>
          <p:nvPr>
            <p:ph type="body" idx="1"/>
          </p:nvPr>
        </p:nvSpPr>
        <p:spPr>
          <a:xfrm>
            <a:off x="635000" y="2055813"/>
            <a:ext cx="7823200" cy="4283075"/>
          </a:xfrm>
        </p:spPr>
        <p:txBody>
          <a:bodyPr/>
          <a:lstStyle/>
          <a:p>
            <a:pPr marL="0" indent="0" eaLnBrk="1" hangingPunct="1">
              <a:spcBef>
                <a:spcPct val="40000"/>
              </a:spcBef>
              <a:buClr>
                <a:srgbClr val="CC0000"/>
              </a:buClr>
              <a:buFont typeface="Wingdings" pitchFamily="2" charset="2"/>
              <a:buNone/>
            </a:pPr>
            <a:r>
              <a:rPr lang="en-US" sz="2700" dirty="0" smtClean="0"/>
              <a:t>How the price level is determined:</a:t>
            </a:r>
          </a:p>
          <a:p>
            <a:pPr marL="404813" lvl="1" indent="-290513" eaLnBrk="1" hangingPunct="1">
              <a:lnSpc>
                <a:spcPct val="105000"/>
              </a:lnSpc>
              <a:spcBef>
                <a:spcPct val="40000"/>
              </a:spcBef>
              <a:buClr>
                <a:srgbClr val="008000"/>
              </a:buClr>
            </a:pPr>
            <a:r>
              <a:rPr lang="en-US" dirty="0" smtClean="0"/>
              <a:t>With </a:t>
            </a:r>
            <a:r>
              <a:rPr lang="en-US" b="1" i="1" dirty="0" smtClean="0"/>
              <a:t>V</a:t>
            </a:r>
            <a:r>
              <a:rPr lang="en-US" dirty="0" smtClean="0"/>
              <a:t> constant, the money supply determines nominal GDP (</a:t>
            </a:r>
            <a:r>
              <a:rPr lang="en-US" b="1" i="1" dirty="0" smtClean="0"/>
              <a:t>P</a:t>
            </a:r>
            <a:r>
              <a:rPr lang="en-US" b="1" i="1" dirty="0">
                <a:solidFill>
                  <a:srgbClr val="000000"/>
                </a:solidFill>
              </a:rPr>
              <a:t> </a:t>
            </a:r>
            <a:r>
              <a:rPr lang="en-US" b="1" dirty="0">
                <a:solidFill>
                  <a:srgbClr val="000000"/>
                </a:solidFill>
                <a:latin typeface="Times New Roman"/>
                <a:ea typeface="ＭＳ ゴシック"/>
                <a:cs typeface="Times New Roman"/>
              </a:rPr>
              <a:t>× </a:t>
            </a:r>
            <a:r>
              <a:rPr lang="en-US" b="1" i="1" dirty="0" smtClean="0"/>
              <a:t>Y </a:t>
            </a:r>
            <a:r>
              <a:rPr lang="en-US" dirty="0" smtClean="0"/>
              <a:t>).</a:t>
            </a:r>
          </a:p>
          <a:p>
            <a:pPr marL="404813" lvl="1" indent="-290513" eaLnBrk="1" hangingPunct="1">
              <a:lnSpc>
                <a:spcPct val="105000"/>
              </a:lnSpc>
              <a:spcBef>
                <a:spcPct val="40000"/>
              </a:spcBef>
              <a:buClr>
                <a:srgbClr val="008000"/>
              </a:buClr>
            </a:pPr>
            <a:r>
              <a:rPr lang="en-US" dirty="0" smtClean="0"/>
              <a:t>Real GDP is determined by the economy’s supplies of </a:t>
            </a:r>
            <a:r>
              <a:rPr lang="en-US" b="1" i="1" dirty="0" smtClean="0"/>
              <a:t>K</a:t>
            </a:r>
            <a:r>
              <a:rPr lang="en-US" dirty="0" smtClean="0"/>
              <a:t> and </a:t>
            </a:r>
            <a:r>
              <a:rPr lang="en-US" b="1" i="1" dirty="0" smtClean="0"/>
              <a:t>L</a:t>
            </a:r>
            <a:r>
              <a:rPr lang="en-US" dirty="0" smtClean="0"/>
              <a:t> and the production function (Chapter 3).</a:t>
            </a:r>
          </a:p>
          <a:p>
            <a:pPr marL="404813" lvl="1" indent="-290513" eaLnBrk="1" hangingPunct="1">
              <a:lnSpc>
                <a:spcPct val="105000"/>
              </a:lnSpc>
              <a:spcBef>
                <a:spcPct val="40000"/>
              </a:spcBef>
              <a:buClr>
                <a:srgbClr val="008000"/>
              </a:buClr>
            </a:pPr>
            <a:r>
              <a:rPr lang="en-US" dirty="0" smtClean="0"/>
              <a:t>The price level is </a:t>
            </a:r>
            <a:br>
              <a:rPr lang="en-US" dirty="0" smtClean="0"/>
            </a:br>
            <a:r>
              <a:rPr lang="en-US" b="1" i="1" dirty="0" smtClean="0"/>
              <a:t>P</a:t>
            </a:r>
            <a:r>
              <a:rPr lang="en-US" dirty="0" smtClean="0"/>
              <a:t> = (nominal GDP)/(real GDP).</a:t>
            </a:r>
          </a:p>
        </p:txBody>
      </p:sp>
      <p:graphicFrame>
        <p:nvGraphicFramePr>
          <p:cNvPr id="38916" name="Object 2"/>
          <p:cNvGraphicFramePr>
            <a:graphicFrameLocks noChangeAspect="1"/>
          </p:cNvGraphicFramePr>
          <p:nvPr>
            <p:extLst>
              <p:ext uri="{D42A27DB-BD31-4B8C-83A1-F6EECF244321}">
                <p14:modId xmlns:p14="http://schemas.microsoft.com/office/powerpoint/2010/main" val="2422288769"/>
              </p:ext>
            </p:extLst>
          </p:nvPr>
        </p:nvGraphicFramePr>
        <p:xfrm>
          <a:off x="2860675" y="1233488"/>
          <a:ext cx="3194050" cy="646112"/>
        </p:xfrm>
        <a:graphic>
          <a:graphicData uri="http://schemas.openxmlformats.org/presentationml/2006/ole">
            <mc:AlternateContent xmlns:mc="http://schemas.openxmlformats.org/markup-compatibility/2006">
              <mc:Choice xmlns:v="urn:schemas-microsoft-com:vml" Requires="v">
                <p:oleObj spid="_x0000_s4199" name="Equation" r:id="rId4" imgW="1193760" imgH="241200" progId="Equation.DSMT4">
                  <p:embed/>
                </p:oleObj>
              </mc:Choice>
              <mc:Fallback>
                <p:oleObj name="Equation" r:id="rId4" imgW="1193760" imgH="241200" progId="Equation.DSMT4">
                  <p:embed/>
                  <p:pic>
                    <p:nvPicPr>
                      <p:cNvPr id="0" name=""/>
                      <p:cNvPicPr>
                        <a:picLocks noChangeAspect="1" noChangeArrowheads="1"/>
                      </p:cNvPicPr>
                      <p:nvPr/>
                    </p:nvPicPr>
                    <p:blipFill>
                      <a:blip r:embed="rId5"/>
                      <a:srcRect/>
                      <a:stretch>
                        <a:fillRect/>
                      </a:stretch>
                    </p:blipFill>
                    <p:spPr bwMode="auto">
                      <a:xfrm>
                        <a:off x="2860675" y="1233488"/>
                        <a:ext cx="319405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59795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left)">
                                      <p:cBhvr>
                                        <p:cTn id="2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The </a:t>
            </a:r>
            <a:r>
              <a:rPr lang="en-US" dirty="0" smtClean="0"/>
              <a:t>quantity theory </a:t>
            </a:r>
            <a:r>
              <a:rPr lang="en-US" dirty="0" smtClean="0"/>
              <a:t>of </a:t>
            </a:r>
            <a:r>
              <a:rPr lang="en-US" dirty="0" smtClean="0"/>
              <a:t>money</a:t>
            </a:r>
            <a:r>
              <a:rPr lang="en-US" sz="2700" i="1" dirty="0" smtClean="0"/>
              <a:t> </a:t>
            </a:r>
            <a:r>
              <a:rPr lang="en-US" sz="2800" i="1" dirty="0"/>
              <a:t>(continued)</a:t>
            </a:r>
            <a:endParaRPr lang="en-US" sz="2700" i="1" dirty="0" smtClean="0"/>
          </a:p>
        </p:txBody>
      </p:sp>
      <p:sp>
        <p:nvSpPr>
          <p:cNvPr id="65539" name="Rectangle 3"/>
          <p:cNvSpPr>
            <a:spLocks noGrp="1" noChangeArrowheads="1"/>
          </p:cNvSpPr>
          <p:nvPr>
            <p:ph type="body" idx="1"/>
          </p:nvPr>
        </p:nvSpPr>
        <p:spPr>
          <a:xfrm>
            <a:off x="569913" y="1420813"/>
            <a:ext cx="7813675" cy="2133600"/>
          </a:xfrm>
        </p:spPr>
        <p:txBody>
          <a:bodyPr/>
          <a:lstStyle/>
          <a:p>
            <a:pPr eaLnBrk="1" hangingPunct="1"/>
            <a:r>
              <a:rPr lang="en-US" sz="2700" i="1" dirty="0" smtClean="0"/>
              <a:t>Recall from Chapter 2: </a:t>
            </a:r>
            <a:br>
              <a:rPr lang="en-US" sz="2700" i="1" dirty="0" smtClean="0"/>
            </a:br>
            <a:r>
              <a:rPr lang="en-US" sz="2700" dirty="0" smtClean="0"/>
              <a:t>The growth rate of a product equals </a:t>
            </a:r>
            <a:br>
              <a:rPr lang="en-US" sz="2700" dirty="0" smtClean="0"/>
            </a:br>
            <a:r>
              <a:rPr lang="en-US" sz="2700" dirty="0" smtClean="0"/>
              <a:t>the sum of the growth rates. </a:t>
            </a:r>
          </a:p>
          <a:p>
            <a:pPr eaLnBrk="1" hangingPunct="1"/>
            <a:r>
              <a:rPr lang="en-US" sz="2700" dirty="0" smtClean="0"/>
              <a:t>The quantity equation in growth rates:</a:t>
            </a:r>
          </a:p>
        </p:txBody>
      </p:sp>
      <p:graphicFrame>
        <p:nvGraphicFramePr>
          <p:cNvPr id="65540" name="Object 2"/>
          <p:cNvGraphicFramePr>
            <a:graphicFrameLocks noChangeAspect="1"/>
          </p:cNvGraphicFramePr>
          <p:nvPr/>
        </p:nvGraphicFramePr>
        <p:xfrm>
          <a:off x="2443163" y="3532188"/>
          <a:ext cx="3581400" cy="844550"/>
        </p:xfrm>
        <a:graphic>
          <a:graphicData uri="http://schemas.openxmlformats.org/presentationml/2006/ole">
            <mc:AlternateContent xmlns:mc="http://schemas.openxmlformats.org/markup-compatibility/2006">
              <mc:Choice xmlns:v="urn:schemas-microsoft-com:vml" Requires="v">
                <p:oleObj spid="_x0000_s5322" name="Equation" r:id="rId4" imgW="1675673" imgH="393529" progId="Equation.DSMT4">
                  <p:embed/>
                </p:oleObj>
              </mc:Choice>
              <mc:Fallback>
                <p:oleObj name="Equation" r:id="rId4" imgW="1675673"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3532188"/>
                        <a:ext cx="35814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2930525" y="4392613"/>
            <a:ext cx="5764213" cy="1765300"/>
            <a:chOff x="1832" y="2592"/>
            <a:chExt cx="3631" cy="1112"/>
          </a:xfrm>
        </p:grpSpPr>
        <p:sp>
          <p:nvSpPr>
            <p:cNvPr id="39942" name="Line 6"/>
            <p:cNvSpPr>
              <a:spLocks noChangeShapeType="1"/>
            </p:cNvSpPr>
            <p:nvPr/>
          </p:nvSpPr>
          <p:spPr bwMode="auto">
            <a:xfrm>
              <a:off x="2400" y="2592"/>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9943" name="Object 3"/>
            <p:cNvGraphicFramePr>
              <a:graphicFrameLocks noChangeAspect="1"/>
            </p:cNvGraphicFramePr>
            <p:nvPr/>
          </p:nvGraphicFramePr>
          <p:xfrm>
            <a:off x="1832" y="2897"/>
            <a:ext cx="3631" cy="807"/>
          </p:xfrm>
          <a:graphic>
            <a:graphicData uri="http://schemas.openxmlformats.org/presentationml/2006/ole">
              <mc:AlternateContent xmlns:mc="http://schemas.openxmlformats.org/markup-compatibility/2006">
                <mc:Choice xmlns:v="urn:schemas-microsoft-com:vml" Requires="v">
                  <p:oleObj spid="_x0000_s5323" name="Equation" r:id="rId6" imgW="2743200" imgH="609600" progId="Equation.DSMT4">
                    <p:embed/>
                  </p:oleObj>
                </mc:Choice>
                <mc:Fallback>
                  <p:oleObj name="Equation" r:id="rId6" imgW="2743200" imgH="609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 y="2897"/>
                          <a:ext cx="3631" cy="807"/>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590052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strips(downRigh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strips(downRight)">
                                      <p:cBhvr>
                                        <p:cTn id="12" dur="500"/>
                                        <p:tgtEl>
                                          <p:spTgt spid="65539">
                                            <p:txEl>
                                              <p:pRg st="1" end="1"/>
                                            </p:txEl>
                                          </p:spTgt>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65540"/>
                                        </p:tgtEl>
                                        <p:attrNameLst>
                                          <p:attrName>style.visibility</p:attrName>
                                        </p:attrNameLst>
                                      </p:cBhvr>
                                      <p:to>
                                        <p:strVal val="visible"/>
                                      </p:to>
                                    </p:set>
                                    <p:animEffect transition="in" filter="strips(downRight)">
                                      <p:cBhvr>
                                        <p:cTn id="16" dur="500"/>
                                        <p:tgtEl>
                                          <p:spTgt spid="655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up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The </a:t>
            </a:r>
            <a:r>
              <a:rPr lang="en-US" dirty="0" smtClean="0"/>
              <a:t>quantity theory </a:t>
            </a:r>
            <a:r>
              <a:rPr lang="en-US" dirty="0" smtClean="0"/>
              <a:t>of </a:t>
            </a:r>
            <a:r>
              <a:rPr lang="en-US" dirty="0" smtClean="0"/>
              <a:t>money</a:t>
            </a:r>
            <a:r>
              <a:rPr lang="en-US" sz="2700" i="1" dirty="0" smtClean="0"/>
              <a:t> </a:t>
            </a:r>
            <a:r>
              <a:rPr lang="en-US" sz="2800" i="1" dirty="0"/>
              <a:t>(continued)</a:t>
            </a:r>
            <a:endParaRPr lang="en-US" sz="2700" i="1" dirty="0" smtClean="0"/>
          </a:p>
        </p:txBody>
      </p:sp>
      <p:sp>
        <p:nvSpPr>
          <p:cNvPr id="67587" name="Rectangle 3"/>
          <p:cNvSpPr>
            <a:spLocks noGrp="1" noChangeArrowheads="1"/>
          </p:cNvSpPr>
          <p:nvPr>
            <p:ph type="body" idx="1"/>
          </p:nvPr>
        </p:nvSpPr>
        <p:spPr>
          <a:xfrm>
            <a:off x="561975" y="1552575"/>
            <a:ext cx="4489450" cy="1038225"/>
          </a:xfrm>
        </p:spPr>
        <p:txBody>
          <a:bodyPr/>
          <a:lstStyle/>
          <a:p>
            <a:pPr marL="0" indent="0" eaLnBrk="1" hangingPunct="1">
              <a:lnSpc>
                <a:spcPct val="110000"/>
              </a:lnSpc>
              <a:buClr>
                <a:srgbClr val="66FF66"/>
              </a:buClr>
              <a:buNone/>
            </a:pPr>
            <a:r>
              <a:rPr lang="en-US" sz="3200" i="1" dirty="0" smtClean="0">
                <a:latin typeface="Times New Roman"/>
                <a:ea typeface="Lucida Grande"/>
                <a:cs typeface="Times New Roman"/>
              </a:rPr>
              <a:t>π</a:t>
            </a:r>
            <a:r>
              <a:rPr lang="en-US" sz="2700" dirty="0" smtClean="0">
                <a:sym typeface="Symbol" pitchFamily="18" charset="2"/>
              </a:rPr>
              <a:t> (Greek letter </a:t>
            </a:r>
            <a:r>
              <a:rPr lang="en-US" sz="2700" i="1" dirty="0" smtClean="0">
                <a:sym typeface="Symbol" pitchFamily="18" charset="2"/>
              </a:rPr>
              <a:t>pi</a:t>
            </a:r>
            <a:r>
              <a:rPr lang="en-US" sz="1100" i="1" dirty="0" smtClean="0">
                <a:sym typeface="Symbol" pitchFamily="18" charset="2"/>
              </a:rPr>
              <a:t> </a:t>
            </a:r>
            <a:r>
              <a:rPr lang="en-US" sz="2700" dirty="0" smtClean="0">
                <a:sym typeface="Symbol" pitchFamily="18" charset="2"/>
              </a:rPr>
              <a:t>) </a:t>
            </a:r>
            <a:br>
              <a:rPr lang="en-US" sz="2700" dirty="0" smtClean="0">
                <a:sym typeface="Symbol" pitchFamily="18" charset="2"/>
              </a:rPr>
            </a:br>
            <a:r>
              <a:rPr lang="en-US" sz="2700" dirty="0" smtClean="0">
                <a:sym typeface="Symbol" pitchFamily="18" charset="2"/>
              </a:rPr>
              <a:t>denotes the inflation rate:</a:t>
            </a:r>
            <a:endParaRPr lang="en-US" sz="2700" dirty="0" smtClean="0"/>
          </a:p>
        </p:txBody>
      </p:sp>
      <p:graphicFrame>
        <p:nvGraphicFramePr>
          <p:cNvPr id="67588" name="Object 2"/>
          <p:cNvGraphicFramePr>
            <a:graphicFrameLocks noChangeAspect="1"/>
          </p:cNvGraphicFramePr>
          <p:nvPr/>
        </p:nvGraphicFramePr>
        <p:xfrm>
          <a:off x="4921250" y="3000375"/>
          <a:ext cx="2646363" cy="831850"/>
        </p:xfrm>
        <a:graphic>
          <a:graphicData uri="http://schemas.openxmlformats.org/presentationml/2006/ole">
            <mc:AlternateContent xmlns:mc="http://schemas.openxmlformats.org/markup-compatibility/2006">
              <mc:Choice xmlns:v="urn:schemas-microsoft-com:vml" Requires="v">
                <p:oleObj spid="_x0000_s6445" name="Equation" r:id="rId4" imgW="1256755" imgH="393529" progId="Equation.DSMT4">
                  <p:embed/>
                </p:oleObj>
              </mc:Choice>
              <mc:Fallback>
                <p:oleObj name="Equation" r:id="rId4" imgW="1256755"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0" y="3000375"/>
                        <a:ext cx="2646363"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3"/>
          <p:cNvGraphicFramePr>
            <a:graphicFrameLocks noChangeAspect="1"/>
          </p:cNvGraphicFramePr>
          <p:nvPr/>
        </p:nvGraphicFramePr>
        <p:xfrm>
          <a:off x="5429250" y="1698625"/>
          <a:ext cx="1519238" cy="946150"/>
        </p:xfrm>
        <a:graphic>
          <a:graphicData uri="http://schemas.openxmlformats.org/presentationml/2006/ole">
            <mc:AlternateContent xmlns:mc="http://schemas.openxmlformats.org/markup-compatibility/2006">
              <mc:Choice xmlns:v="urn:schemas-microsoft-com:vml" Requires="v">
                <p:oleObj spid="_x0000_s6446" name="Equation" r:id="rId6" imgW="634725" imgH="393529" progId="Equation.DSMT4">
                  <p:embed/>
                </p:oleObj>
              </mc:Choice>
              <mc:Fallback>
                <p:oleObj name="Equation" r:id="rId6" imgW="634725"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0" y="1698625"/>
                        <a:ext cx="151923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4"/>
          <p:cNvGraphicFramePr>
            <a:graphicFrameLocks noChangeAspect="1"/>
          </p:cNvGraphicFramePr>
          <p:nvPr>
            <p:extLst>
              <p:ext uri="{D42A27DB-BD31-4B8C-83A1-F6EECF244321}">
                <p14:modId xmlns:p14="http://schemas.microsoft.com/office/powerpoint/2010/main" val="3169310919"/>
              </p:ext>
            </p:extLst>
          </p:nvPr>
        </p:nvGraphicFramePr>
        <p:xfrm>
          <a:off x="4845050" y="4306888"/>
          <a:ext cx="2706688" cy="1173162"/>
        </p:xfrm>
        <a:graphic>
          <a:graphicData uri="http://schemas.openxmlformats.org/presentationml/2006/ole">
            <mc:AlternateContent xmlns:mc="http://schemas.openxmlformats.org/markup-compatibility/2006">
              <mc:Choice xmlns:v="urn:schemas-microsoft-com:vml" Requires="v">
                <p:oleObj spid="_x0000_s6447" name="Equation" r:id="rId8" imgW="1104900" imgH="419100" progId="Equation.DSMT4">
                  <p:embed/>
                </p:oleObj>
              </mc:Choice>
              <mc:Fallback>
                <p:oleObj name="Equation" r:id="rId8" imgW="1104900" imgH="419100" progId="Equation.DSMT4">
                  <p:embed/>
                  <p:pic>
                    <p:nvPicPr>
                      <p:cNvPr id="0" name=""/>
                      <p:cNvPicPr>
                        <a:picLocks noChangeAspect="1" noChangeArrowheads="1"/>
                      </p:cNvPicPr>
                      <p:nvPr/>
                    </p:nvPicPr>
                    <p:blipFill>
                      <a:blip r:embed="rId9"/>
                      <a:srcRect l="-3999" t="-11620" r="-3999" b="-11620"/>
                      <a:stretch>
                        <a:fillRect/>
                      </a:stretch>
                    </p:blipFill>
                    <p:spPr bwMode="auto">
                      <a:xfrm>
                        <a:off x="4845050" y="4306888"/>
                        <a:ext cx="2706688" cy="1173162"/>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67591" name="Rectangle 7"/>
          <p:cNvSpPr>
            <a:spLocks noChangeArrowheads="1"/>
          </p:cNvSpPr>
          <p:nvPr/>
        </p:nvSpPr>
        <p:spPr bwMode="auto">
          <a:xfrm>
            <a:off x="561975" y="2873375"/>
            <a:ext cx="358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66FF66"/>
              </a:buClr>
              <a:buSzPct val="120000"/>
              <a:buFont typeface="Wingdings" pitchFamily="2" charset="2"/>
              <a:buNone/>
            </a:pPr>
            <a:r>
              <a:rPr lang="en-US" sz="2700"/>
              <a:t>The result from the </a:t>
            </a:r>
            <a:br>
              <a:rPr lang="en-US" sz="2700"/>
            </a:br>
            <a:r>
              <a:rPr lang="en-US" sz="2700"/>
              <a:t>preceding slide:</a:t>
            </a:r>
          </a:p>
        </p:txBody>
      </p:sp>
      <p:sp>
        <p:nvSpPr>
          <p:cNvPr id="67592" name="Rectangle 8"/>
          <p:cNvSpPr>
            <a:spLocks noChangeArrowheads="1"/>
          </p:cNvSpPr>
          <p:nvPr/>
        </p:nvSpPr>
        <p:spPr bwMode="auto">
          <a:xfrm>
            <a:off x="612775" y="4310063"/>
            <a:ext cx="2895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45000"/>
              </a:spcBef>
              <a:buClr>
                <a:srgbClr val="66FF66"/>
              </a:buClr>
              <a:buSzPct val="120000"/>
            </a:pPr>
            <a:r>
              <a:rPr lang="en-US" sz="2700" dirty="0"/>
              <a:t>Solve this result </a:t>
            </a:r>
            <a:br>
              <a:rPr lang="en-US" sz="2700" dirty="0"/>
            </a:br>
            <a:r>
              <a:rPr lang="en-US" sz="2700" dirty="0"/>
              <a:t>for </a:t>
            </a:r>
            <a:r>
              <a:rPr lang="en-US" sz="3200" i="1" kern="0" dirty="0">
                <a:solidFill>
                  <a:srgbClr val="000000"/>
                </a:solidFill>
                <a:latin typeface="Times New Roman"/>
                <a:ea typeface="Lucida Grande"/>
                <a:cs typeface="Times New Roman"/>
              </a:rPr>
              <a:t>π</a:t>
            </a:r>
            <a:r>
              <a:rPr lang="en-US" sz="2700" dirty="0" smtClean="0">
                <a:sym typeface="Symbol" pitchFamily="18" charset="2"/>
              </a:rPr>
              <a:t>:</a:t>
            </a:r>
            <a:endParaRPr lang="en-US" sz="2700" dirty="0"/>
          </a:p>
        </p:txBody>
      </p:sp>
    </p:spTree>
    <p:extLst>
      <p:ext uri="{BB962C8B-B14F-4D97-AF65-F5344CB8AC3E}">
        <p14:creationId xmlns:p14="http://schemas.microsoft.com/office/powerpoint/2010/main" val="39590462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strips(downLeft)">
                                      <p:cBhvr>
                                        <p:cTn id="7" dur="500"/>
                                        <p:tgtEl>
                                          <p:spTgt spid="67587">
                                            <p:txEl>
                                              <p:pRg st="0" end="0"/>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strips(downRight)">
                                      <p:cBhvr>
                                        <p:cTn id="11" dur="500"/>
                                        <p:tgtEl>
                                          <p:spTgt spid="675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strips(downLeft)">
                                      <p:cBhvr>
                                        <p:cTn id="16" dur="500"/>
                                        <p:tgtEl>
                                          <p:spTgt spid="67591"/>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strips(downRight)">
                                      <p:cBhvr>
                                        <p:cTn id="20" dur="500"/>
                                        <p:tgtEl>
                                          <p:spTgt spid="675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67592"/>
                                        </p:tgtEl>
                                        <p:attrNameLst>
                                          <p:attrName>style.visibility</p:attrName>
                                        </p:attrNameLst>
                                      </p:cBhvr>
                                      <p:to>
                                        <p:strVal val="visible"/>
                                      </p:to>
                                    </p:set>
                                    <p:animEffect transition="in" filter="strips(downLeft)">
                                      <p:cBhvr>
                                        <p:cTn id="25" dur="500"/>
                                        <p:tgtEl>
                                          <p:spTgt spid="67592"/>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67590"/>
                                        </p:tgtEl>
                                        <p:attrNameLst>
                                          <p:attrName>style.visibility</p:attrName>
                                        </p:attrNameLst>
                                      </p:cBhvr>
                                      <p:to>
                                        <p:strVal val="visible"/>
                                      </p:to>
                                    </p:set>
                                    <p:animEffect transition="in" filter="fade">
                                      <p:cBhvr>
                                        <p:cTn id="29"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91" grpId="0" autoUpdateAnimBg="0"/>
      <p:bldP spid="675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smtClean="0"/>
              <a:t>The </a:t>
            </a:r>
            <a:r>
              <a:rPr lang="en-US" dirty="0" smtClean="0"/>
              <a:t>quantity theory </a:t>
            </a:r>
            <a:r>
              <a:rPr lang="en-US" dirty="0" smtClean="0"/>
              <a:t>of </a:t>
            </a:r>
            <a:r>
              <a:rPr lang="en-US" dirty="0" smtClean="0"/>
              <a:t>money</a:t>
            </a:r>
            <a:r>
              <a:rPr lang="en-US" sz="2700" i="1" dirty="0" smtClean="0"/>
              <a:t> </a:t>
            </a:r>
            <a:r>
              <a:rPr lang="en-US" sz="2800" i="1" dirty="0"/>
              <a:t>(continued)</a:t>
            </a:r>
            <a:endParaRPr lang="en-US" sz="2700" i="1" dirty="0" smtClean="0"/>
          </a:p>
        </p:txBody>
      </p:sp>
      <p:sp>
        <p:nvSpPr>
          <p:cNvPr id="69635" name="Rectangle 3"/>
          <p:cNvSpPr>
            <a:spLocks noGrp="1" noChangeArrowheads="1"/>
          </p:cNvSpPr>
          <p:nvPr>
            <p:ph type="body" idx="1"/>
          </p:nvPr>
        </p:nvSpPr>
        <p:spPr>
          <a:xfrm>
            <a:off x="484188" y="2724150"/>
            <a:ext cx="7731125" cy="2597150"/>
          </a:xfrm>
        </p:spPr>
        <p:txBody>
          <a:bodyPr/>
          <a:lstStyle/>
          <a:p>
            <a:pPr eaLnBrk="1" hangingPunct="1">
              <a:spcBef>
                <a:spcPct val="50000"/>
              </a:spcBef>
            </a:pPr>
            <a:r>
              <a:rPr lang="en-US" sz="2700" dirty="0" smtClean="0"/>
              <a:t>Normal economic growth requires a certain amount of money supply growth to facilitate the growth in transactions. </a:t>
            </a:r>
          </a:p>
          <a:p>
            <a:pPr eaLnBrk="1" hangingPunct="1">
              <a:spcBef>
                <a:spcPct val="50000"/>
              </a:spcBef>
            </a:pPr>
            <a:r>
              <a:rPr lang="en-US" sz="2700" dirty="0" smtClean="0"/>
              <a:t>Money growth in excess of this amount leads to inflation. </a:t>
            </a:r>
          </a:p>
        </p:txBody>
      </p:sp>
      <p:graphicFrame>
        <p:nvGraphicFramePr>
          <p:cNvPr id="41988" name="Object 2"/>
          <p:cNvGraphicFramePr>
            <a:graphicFrameLocks noChangeAspect="1"/>
          </p:cNvGraphicFramePr>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7271" name="Equation" r:id="rId4" imgW="1143000" imgH="393700" progId="Equation.DSMT4">
                  <p:embed/>
                </p:oleObj>
              </mc:Choice>
              <mc:Fallback>
                <p:oleObj name="Equation" r:id="rId4" imgW="11430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35338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The </a:t>
            </a:r>
            <a:r>
              <a:rPr lang="en-US" dirty="0" smtClean="0"/>
              <a:t>quantity </a:t>
            </a:r>
            <a:r>
              <a:rPr lang="en-US" dirty="0"/>
              <a:t>t</a:t>
            </a:r>
            <a:r>
              <a:rPr lang="en-US" dirty="0" smtClean="0"/>
              <a:t>heory </a:t>
            </a:r>
            <a:r>
              <a:rPr lang="en-US" dirty="0" smtClean="0"/>
              <a:t>of </a:t>
            </a:r>
            <a:r>
              <a:rPr lang="en-US" dirty="0" smtClean="0"/>
              <a:t>money</a:t>
            </a:r>
            <a:r>
              <a:rPr lang="en-US" sz="2700" i="1" dirty="0" smtClean="0"/>
              <a:t> </a:t>
            </a:r>
            <a:r>
              <a:rPr lang="en-US" sz="2800" i="1" dirty="0"/>
              <a:t>(continued)</a:t>
            </a:r>
            <a:endParaRPr lang="en-US" sz="2700" i="1" dirty="0" smtClean="0"/>
          </a:p>
        </p:txBody>
      </p:sp>
      <p:sp>
        <p:nvSpPr>
          <p:cNvPr id="71683" name="Rectangle 3"/>
          <p:cNvSpPr>
            <a:spLocks noGrp="1" noChangeArrowheads="1"/>
          </p:cNvSpPr>
          <p:nvPr>
            <p:ph type="body" idx="1"/>
          </p:nvPr>
        </p:nvSpPr>
        <p:spPr>
          <a:xfrm>
            <a:off x="574675" y="2608263"/>
            <a:ext cx="7897813" cy="1484312"/>
          </a:xfrm>
          <a:noFill/>
        </p:spPr>
        <p:txBody>
          <a:bodyPr/>
          <a:lstStyle/>
          <a:p>
            <a:pPr marL="0" indent="0" eaLnBrk="1" hangingPunct="1">
              <a:lnSpc>
                <a:spcPct val="115000"/>
              </a:lnSpc>
              <a:buClr>
                <a:schemeClr val="accent1"/>
              </a:buClr>
              <a:buNone/>
            </a:pPr>
            <a:r>
              <a:rPr lang="en-US" dirty="0" smtClean="0">
                <a:latin typeface="Times New Roman"/>
                <a:ea typeface="Lucida Grande"/>
                <a:cs typeface="Times New Roman"/>
              </a:rPr>
              <a:t>Δ</a:t>
            </a:r>
            <a:r>
              <a:rPr lang="en-US" sz="2700" b="1" i="1" dirty="0" smtClean="0">
                <a:sym typeface="Symbol" pitchFamily="18" charset="2"/>
              </a:rPr>
              <a:t>Y</a:t>
            </a:r>
            <a:r>
              <a:rPr lang="en-US" sz="2700" i="1" dirty="0" smtClean="0">
                <a:sym typeface="Symbol" pitchFamily="18" charset="2"/>
              </a:rPr>
              <a:t>/</a:t>
            </a:r>
            <a:r>
              <a:rPr lang="en-US" sz="2700" b="1" i="1" dirty="0" smtClean="0">
                <a:sym typeface="Symbol" pitchFamily="18" charset="2"/>
              </a:rPr>
              <a:t>Y</a:t>
            </a:r>
            <a:r>
              <a:rPr lang="en-US" sz="2700" dirty="0" smtClean="0"/>
              <a:t> depends on growth in the factors of </a:t>
            </a:r>
            <a:br>
              <a:rPr lang="en-US" sz="2700" dirty="0" smtClean="0"/>
            </a:br>
            <a:r>
              <a:rPr lang="en-US" sz="2700" dirty="0" smtClean="0"/>
              <a:t>production and on technological progress </a:t>
            </a:r>
            <a:br>
              <a:rPr lang="en-US" sz="2700" dirty="0" smtClean="0"/>
            </a:br>
            <a:r>
              <a:rPr lang="en-US" sz="2400" dirty="0" smtClean="0"/>
              <a:t>(all of which we take as given, for now)</a:t>
            </a:r>
            <a:r>
              <a:rPr lang="en-US" sz="2700" dirty="0" smtClean="0"/>
              <a:t>.</a:t>
            </a:r>
          </a:p>
        </p:txBody>
      </p:sp>
      <p:graphicFrame>
        <p:nvGraphicFramePr>
          <p:cNvPr id="43012" name="Object 2"/>
          <p:cNvGraphicFramePr>
            <a:graphicFrameLocks noChangeAspect="1"/>
          </p:cNvGraphicFramePr>
          <p:nvPr>
            <p:extLst>
              <p:ext uri="{D42A27DB-BD31-4B8C-83A1-F6EECF244321}">
                <p14:modId xmlns:p14="http://schemas.microsoft.com/office/powerpoint/2010/main" val="2667440909"/>
              </p:ext>
            </p:extLst>
          </p:nvPr>
        </p:nvGraphicFramePr>
        <p:xfrm>
          <a:off x="3048000" y="1250950"/>
          <a:ext cx="2819400" cy="1109663"/>
        </p:xfrm>
        <a:graphic>
          <a:graphicData uri="http://schemas.openxmlformats.org/presentationml/2006/ole">
            <mc:AlternateContent xmlns:mc="http://schemas.openxmlformats.org/markup-compatibility/2006">
              <mc:Choice xmlns:v="urn:schemas-microsoft-com:vml" Requires="v">
                <p:oleObj spid="_x0000_s8295" name="Equation" r:id="rId4" imgW="1143000" imgH="393700" progId="Equation.DSMT4">
                  <p:embed/>
                </p:oleObj>
              </mc:Choice>
              <mc:Fallback>
                <p:oleObj name="Equation" r:id="rId4" imgW="11430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3999" t="-11620" r="-3999" b="-11620"/>
                      <a:stretch>
                        <a:fillRect/>
                      </a:stretch>
                    </p:blipFill>
                    <p:spPr bwMode="auto">
                      <a:xfrm>
                        <a:off x="3048000" y="1250950"/>
                        <a:ext cx="2819400" cy="1109663"/>
                      </a:xfrm>
                      <a:prstGeom prst="rect">
                        <a:avLst/>
                      </a:prstGeom>
                      <a:solidFill>
                        <a:srgbClr val="FFFFCC"/>
                      </a:solidFill>
                      <a:ln>
                        <a:noFill/>
                      </a:ln>
                      <a:effectLst>
                        <a:outerShdw dist="107763" dir="2700000" algn="ctr" rotWithShape="0">
                          <a:srgbClr val="808080"/>
                        </a:outerShdw>
                      </a:effectLst>
                      <a:extLst/>
                    </p:spPr>
                  </p:pic>
                </p:oleObj>
              </mc:Fallback>
            </mc:AlternateContent>
          </a:graphicData>
        </a:graphic>
      </p:graphicFrame>
      <p:sp>
        <p:nvSpPr>
          <p:cNvPr id="71685" name="Text Box 5"/>
          <p:cNvSpPr txBox="1">
            <a:spLocks noChangeArrowheads="1"/>
          </p:cNvSpPr>
          <p:nvPr/>
        </p:nvSpPr>
        <p:spPr bwMode="auto">
          <a:xfrm>
            <a:off x="1497720" y="4244975"/>
            <a:ext cx="6404140" cy="198437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gn="ctr">
              <a:lnSpc>
                <a:spcPct val="115000"/>
              </a:lnSpc>
              <a:spcBef>
                <a:spcPct val="45000"/>
              </a:spcBef>
              <a:buClr>
                <a:schemeClr val="accent1"/>
              </a:buClr>
              <a:buSzPct val="90000"/>
              <a:defRPr/>
            </a:pPr>
            <a:r>
              <a:rPr lang="en-US" sz="2700" i="1" dirty="0">
                <a:cs typeface="+mn-cs"/>
              </a:rPr>
              <a:t>Hence, the </a:t>
            </a:r>
            <a:r>
              <a:rPr lang="en-US" sz="2700" i="1" dirty="0" smtClean="0">
                <a:cs typeface="+mn-cs"/>
              </a:rPr>
              <a:t>quantity theory </a:t>
            </a:r>
            <a:r>
              <a:rPr lang="en-US" sz="2700" i="1" dirty="0">
                <a:cs typeface="+mn-cs"/>
              </a:rPr>
              <a:t>predicts </a:t>
            </a:r>
            <a:br>
              <a:rPr lang="en-US" sz="2700" i="1" dirty="0">
                <a:cs typeface="+mn-cs"/>
              </a:rPr>
            </a:br>
            <a:r>
              <a:rPr lang="en-US" sz="2700" i="1" dirty="0">
                <a:cs typeface="+mn-cs"/>
              </a:rPr>
              <a:t>a one-for-one relation between </a:t>
            </a:r>
            <a:br>
              <a:rPr lang="en-US" sz="2700" i="1" dirty="0">
                <a:cs typeface="+mn-cs"/>
              </a:rPr>
            </a:br>
            <a:r>
              <a:rPr lang="en-US" sz="2700" i="1" dirty="0">
                <a:cs typeface="+mn-cs"/>
              </a:rPr>
              <a:t>changes in the money growth rate and </a:t>
            </a:r>
            <a:br>
              <a:rPr lang="en-US" sz="2700" i="1" dirty="0">
                <a:cs typeface="+mn-cs"/>
              </a:rPr>
            </a:br>
            <a:r>
              <a:rPr lang="en-US" sz="2700" i="1" dirty="0">
                <a:cs typeface="+mn-cs"/>
              </a:rPr>
              <a:t>changes in the inflation rate. </a:t>
            </a:r>
            <a:endParaRPr lang="en-US" sz="2400" dirty="0">
              <a:cs typeface="+mn-cs"/>
            </a:endParaRPr>
          </a:p>
        </p:txBody>
      </p:sp>
    </p:spTree>
    <p:extLst>
      <p:ext uri="{BB962C8B-B14F-4D97-AF65-F5344CB8AC3E}">
        <p14:creationId xmlns:p14="http://schemas.microsoft.com/office/powerpoint/2010/main" val="488430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fade">
                                      <p:cBhvr>
                                        <p:cTn id="12"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P spid="7168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6725" y="357188"/>
            <a:ext cx="8245475" cy="1052512"/>
          </a:xfrm>
        </p:spPr>
        <p:txBody>
          <a:bodyPr/>
          <a:lstStyle/>
          <a:p>
            <a:pPr eaLnBrk="1" hangingPunct="1"/>
            <a:r>
              <a:rPr lang="en-US" sz="3200" dirty="0" smtClean="0"/>
              <a:t>Confronting the </a:t>
            </a:r>
            <a:r>
              <a:rPr lang="en-US" sz="3200" dirty="0"/>
              <a:t>q</a:t>
            </a:r>
            <a:r>
              <a:rPr lang="en-US" sz="3200" dirty="0" smtClean="0"/>
              <a:t>uantity theory </a:t>
            </a:r>
            <a:r>
              <a:rPr lang="en-US" sz="3200" dirty="0" smtClean="0"/>
              <a:t>with </a:t>
            </a:r>
            <a:r>
              <a:rPr lang="en-US" sz="3200" dirty="0" smtClean="0"/>
              <a:t>data</a:t>
            </a:r>
            <a:endParaRPr lang="en-US" sz="3200" dirty="0" smtClean="0"/>
          </a:p>
        </p:txBody>
      </p:sp>
      <p:sp>
        <p:nvSpPr>
          <p:cNvPr id="44035" name="Rectangle 3"/>
          <p:cNvSpPr>
            <a:spLocks noGrp="1" noChangeArrowheads="1"/>
          </p:cNvSpPr>
          <p:nvPr>
            <p:ph type="body" idx="1"/>
          </p:nvPr>
        </p:nvSpPr>
        <p:spPr>
          <a:xfrm>
            <a:off x="476250" y="1525588"/>
            <a:ext cx="8210550" cy="4484687"/>
          </a:xfrm>
        </p:spPr>
        <p:txBody>
          <a:bodyPr/>
          <a:lstStyle/>
          <a:p>
            <a:pPr marL="0" indent="0" eaLnBrk="1" hangingPunct="1">
              <a:spcBef>
                <a:spcPct val="50000"/>
              </a:spcBef>
              <a:buFont typeface="Wingdings" pitchFamily="2" charset="2"/>
              <a:buNone/>
            </a:pPr>
            <a:r>
              <a:rPr lang="en-US" dirty="0" smtClean="0"/>
              <a:t>The quantity theory of money implies:</a:t>
            </a:r>
          </a:p>
          <a:p>
            <a:pPr marL="688975" lvl="1" indent="-398463" eaLnBrk="1" hangingPunct="1">
              <a:lnSpc>
                <a:spcPct val="105000"/>
              </a:lnSpc>
              <a:spcBef>
                <a:spcPct val="50000"/>
              </a:spcBef>
              <a:buFont typeface="Wingdings" pitchFamily="2" charset="2"/>
              <a:buNone/>
            </a:pPr>
            <a:r>
              <a:rPr lang="en-US" sz="2800" b="1" dirty="0" smtClean="0">
                <a:solidFill>
                  <a:srgbClr val="CC6600"/>
                </a:solidFill>
              </a:rPr>
              <a:t>1.	</a:t>
            </a:r>
            <a:r>
              <a:rPr lang="en-US" sz="2800" dirty="0" smtClean="0"/>
              <a:t>Countries with higher money growth rates </a:t>
            </a:r>
            <a:br>
              <a:rPr lang="en-US" sz="2800" dirty="0" smtClean="0"/>
            </a:br>
            <a:r>
              <a:rPr lang="en-US" sz="2800" dirty="0" smtClean="0"/>
              <a:t>should have higher inflation rates.</a:t>
            </a:r>
          </a:p>
          <a:p>
            <a:pPr marL="688975" lvl="1" indent="-398463" eaLnBrk="1" hangingPunct="1">
              <a:lnSpc>
                <a:spcPct val="105000"/>
              </a:lnSpc>
              <a:spcBef>
                <a:spcPct val="50000"/>
              </a:spcBef>
              <a:buFont typeface="Wingdings" pitchFamily="2" charset="2"/>
              <a:buNone/>
            </a:pPr>
            <a:r>
              <a:rPr lang="en-US" sz="2800" b="1" dirty="0" smtClean="0">
                <a:solidFill>
                  <a:srgbClr val="CC6600"/>
                </a:solidFill>
              </a:rPr>
              <a:t>2.	</a:t>
            </a:r>
            <a:r>
              <a:rPr lang="en-US" sz="2800" dirty="0" smtClean="0"/>
              <a:t>The long-run trend in a country’s inflation rate should be similar to the long-run trend in the country’s money growth rate.</a:t>
            </a:r>
          </a:p>
          <a:p>
            <a:pPr marL="0" indent="0" eaLnBrk="1" hangingPunct="1">
              <a:spcBef>
                <a:spcPct val="50000"/>
              </a:spcBef>
              <a:buFont typeface="Wingdings" pitchFamily="2" charset="2"/>
              <a:buNone/>
            </a:pPr>
            <a:r>
              <a:rPr lang="en-US" i="1" dirty="0" smtClean="0"/>
              <a:t>Are the data consistent with these implications?</a:t>
            </a:r>
          </a:p>
        </p:txBody>
      </p:sp>
    </p:spTree>
    <p:extLst>
      <p:ext uri="{BB962C8B-B14F-4D97-AF65-F5344CB8AC3E}">
        <p14:creationId xmlns:p14="http://schemas.microsoft.com/office/powerpoint/2010/main" val="13345298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31" name="Chart 30"/>
          <p:cNvGraphicFramePr>
            <a:graphicFrameLocks noGrp="1"/>
          </p:cNvGraphicFramePr>
          <p:nvPr>
            <p:extLst>
              <p:ext uri="{D42A27DB-BD31-4B8C-83A1-F6EECF244321}">
                <p14:modId xmlns:p14="http://schemas.microsoft.com/office/powerpoint/2010/main" val="794328990"/>
              </p:ext>
            </p:extLst>
          </p:nvPr>
        </p:nvGraphicFramePr>
        <p:xfrm>
          <a:off x="620889" y="1016000"/>
          <a:ext cx="8230503" cy="5083048"/>
        </p:xfrm>
        <a:graphic>
          <a:graphicData uri="http://schemas.openxmlformats.org/drawingml/2006/chart">
            <c:chart xmlns:c="http://schemas.openxmlformats.org/drawingml/2006/chart" xmlns:r="http://schemas.openxmlformats.org/officeDocument/2006/relationships" r:id="rId3"/>
          </a:graphicData>
        </a:graphic>
      </p:graphicFrame>
      <p:sp>
        <p:nvSpPr>
          <p:cNvPr id="45058" name="Title 1"/>
          <p:cNvSpPr>
            <a:spLocks noGrp="1"/>
          </p:cNvSpPr>
          <p:nvPr>
            <p:ph type="title"/>
          </p:nvPr>
        </p:nvSpPr>
        <p:spPr>
          <a:xfrm>
            <a:off x="466725" y="220772"/>
            <a:ext cx="8245475" cy="939800"/>
          </a:xfrm>
        </p:spPr>
        <p:txBody>
          <a:bodyPr/>
          <a:lstStyle/>
          <a:p>
            <a:r>
              <a:rPr lang="en-US" sz="3000" dirty="0" smtClean="0">
                <a:solidFill>
                  <a:srgbClr val="336699"/>
                </a:solidFill>
              </a:rPr>
              <a:t>International </a:t>
            </a:r>
            <a:r>
              <a:rPr lang="en-US" sz="3000" dirty="0" smtClean="0">
                <a:solidFill>
                  <a:srgbClr val="336699"/>
                </a:solidFill>
              </a:rPr>
              <a:t>data </a:t>
            </a:r>
            <a:r>
              <a:rPr lang="en-US" sz="3000" dirty="0" smtClean="0">
                <a:solidFill>
                  <a:srgbClr val="336699"/>
                </a:solidFill>
              </a:rPr>
              <a:t>on </a:t>
            </a:r>
            <a:r>
              <a:rPr lang="en-US" sz="3000" dirty="0" smtClean="0">
                <a:solidFill>
                  <a:srgbClr val="336699"/>
                </a:solidFill>
              </a:rPr>
              <a:t>inflation </a:t>
            </a:r>
            <a:r>
              <a:rPr lang="en-US" sz="3000" dirty="0" smtClean="0">
                <a:solidFill>
                  <a:srgbClr val="336699"/>
                </a:solidFill>
              </a:rPr>
              <a:t>and </a:t>
            </a:r>
            <a:br>
              <a:rPr lang="en-US" sz="3000" dirty="0" smtClean="0">
                <a:solidFill>
                  <a:srgbClr val="336699"/>
                </a:solidFill>
              </a:rPr>
            </a:br>
            <a:r>
              <a:rPr lang="en-US" sz="3000" dirty="0" smtClean="0">
                <a:solidFill>
                  <a:srgbClr val="336699"/>
                </a:solidFill>
              </a:rPr>
              <a:t>money growth</a:t>
            </a:r>
            <a:endParaRPr lang="en-US" sz="3000" dirty="0" smtClean="0">
              <a:solidFill>
                <a:srgbClr val="336699"/>
              </a:solidFill>
            </a:endParaRPr>
          </a:p>
        </p:txBody>
      </p:sp>
      <p:sp>
        <p:nvSpPr>
          <p:cNvPr id="4" name="TextBox 3"/>
          <p:cNvSpPr txBox="1"/>
          <p:nvPr/>
        </p:nvSpPr>
        <p:spPr>
          <a:xfrm>
            <a:off x="90129" y="1637734"/>
            <a:ext cx="892552" cy="3548418"/>
          </a:xfrm>
          <a:prstGeom prst="rect">
            <a:avLst/>
          </a:prstGeom>
          <a:noFill/>
        </p:spPr>
        <p:txBody>
          <a:bodyPr vert="vert270">
            <a:spAutoFit/>
          </a:bodyPr>
          <a:lstStyle/>
          <a:p>
            <a:pPr algn="ctr">
              <a:defRPr/>
            </a:pPr>
            <a:r>
              <a:rPr lang="en-US" sz="2400" dirty="0">
                <a:solidFill>
                  <a:srgbClr val="000000"/>
                </a:solidFill>
              </a:rPr>
              <a:t>Inflation rate </a:t>
            </a:r>
            <a:br>
              <a:rPr lang="en-US" sz="2400" dirty="0">
                <a:solidFill>
                  <a:srgbClr val="000000"/>
                </a:solidFill>
              </a:rPr>
            </a:br>
            <a:r>
              <a:rPr lang="en-US" sz="2200" dirty="0" smtClean="0">
                <a:solidFill>
                  <a:srgbClr val="000000"/>
                </a:solidFill>
              </a:rPr>
              <a:t>(percent)</a:t>
            </a:r>
            <a:endParaRPr lang="en-US" sz="2200" dirty="0">
              <a:solidFill>
                <a:srgbClr val="000000"/>
              </a:solidFill>
            </a:endParaRPr>
          </a:p>
        </p:txBody>
      </p:sp>
      <p:sp>
        <p:nvSpPr>
          <p:cNvPr id="45061" name="TextBox 4"/>
          <p:cNvSpPr txBox="1">
            <a:spLocks noChangeArrowheads="1"/>
          </p:cNvSpPr>
          <p:nvPr/>
        </p:nvSpPr>
        <p:spPr bwMode="auto">
          <a:xfrm>
            <a:off x="3467100" y="5994400"/>
            <a:ext cx="3835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dirty="0">
                <a:solidFill>
                  <a:srgbClr val="000000"/>
                </a:solidFill>
              </a:rPr>
              <a:t>Money supply growth</a:t>
            </a:r>
            <a:br>
              <a:rPr lang="en-US" sz="2400" dirty="0">
                <a:solidFill>
                  <a:srgbClr val="000000"/>
                </a:solidFill>
              </a:rPr>
            </a:br>
            <a:r>
              <a:rPr lang="en-US" sz="2200" dirty="0">
                <a:solidFill>
                  <a:srgbClr val="000000"/>
                </a:solidFill>
              </a:rPr>
              <a:t>(</a:t>
            </a:r>
            <a:r>
              <a:rPr lang="en-US" sz="2200" dirty="0" smtClean="0">
                <a:solidFill>
                  <a:srgbClr val="000000"/>
                </a:solidFill>
              </a:rPr>
              <a:t>percent)</a:t>
            </a:r>
            <a:endParaRPr lang="en-US" sz="2200" dirty="0">
              <a:solidFill>
                <a:srgbClr val="000000"/>
              </a:solidFill>
            </a:endParaRPr>
          </a:p>
        </p:txBody>
      </p:sp>
      <p:cxnSp>
        <p:nvCxnSpPr>
          <p:cNvPr id="14" name="Straight Connector 13"/>
          <p:cNvCxnSpPr/>
          <p:nvPr/>
        </p:nvCxnSpPr>
        <p:spPr>
          <a:xfrm flipV="1">
            <a:off x="1752600" y="5186152"/>
            <a:ext cx="6899564" cy="13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3632200" y="5186152"/>
            <a:ext cx="330200" cy="1732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4318000" y="3712952"/>
            <a:ext cx="106362" cy="846348"/>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H="1" flipV="1">
            <a:off x="2060584" y="4409654"/>
            <a:ext cx="193675" cy="65764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3720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classical theory of inflation</a:t>
            </a:r>
          </a:p>
          <a:p>
            <a:pPr lvl="1">
              <a:buClr>
                <a:schemeClr val="tx1">
                  <a:lumMod val="50000"/>
                  <a:lumOff val="50000"/>
                </a:schemeClr>
              </a:buClr>
            </a:pPr>
            <a:r>
              <a:rPr lang="en-US" sz="2600" dirty="0"/>
              <a:t>causes</a:t>
            </a:r>
          </a:p>
          <a:p>
            <a:pPr lvl="1">
              <a:buClr>
                <a:schemeClr val="tx1">
                  <a:lumMod val="50000"/>
                  <a:lumOff val="50000"/>
                </a:schemeClr>
              </a:buClr>
            </a:pPr>
            <a:r>
              <a:rPr lang="en-US" sz="2600" dirty="0"/>
              <a:t>effects</a:t>
            </a:r>
          </a:p>
          <a:p>
            <a:pPr lvl="1">
              <a:buClr>
                <a:schemeClr val="tx1">
                  <a:lumMod val="50000"/>
                  <a:lumOff val="50000"/>
                </a:schemeClr>
              </a:buClr>
            </a:pPr>
            <a:r>
              <a:rPr lang="en-US" sz="2600" dirty="0"/>
              <a:t>social costs</a:t>
            </a:r>
          </a:p>
          <a:p>
            <a:pPr>
              <a:buClr>
                <a:schemeClr val="tx1">
                  <a:lumMod val="50000"/>
                  <a:lumOff val="50000"/>
                </a:schemeClr>
              </a:buClr>
            </a:pPr>
            <a:r>
              <a:rPr lang="en-US" sz="2700" dirty="0"/>
              <a:t>“Classical</a:t>
            </a:r>
            <a:r>
              <a:rPr lang="en-US" sz="2700" dirty="0" smtClean="0"/>
              <a:t>”</a:t>
            </a:r>
            <a:r>
              <a:rPr lang="en-US" sz="2400" dirty="0" smtClean="0"/>
              <a:t>—</a:t>
            </a:r>
            <a:r>
              <a:rPr lang="en-US" sz="2700" dirty="0" smtClean="0"/>
              <a:t>assumes </a:t>
            </a:r>
            <a:r>
              <a:rPr lang="en-US" sz="2700" dirty="0"/>
              <a:t>prices are flexible &amp; markets clear </a:t>
            </a:r>
          </a:p>
          <a:p>
            <a:pPr>
              <a:buClr>
                <a:schemeClr val="tx1">
                  <a:lumMod val="50000"/>
                  <a:lumOff val="50000"/>
                </a:schemeClr>
              </a:buClr>
            </a:pPr>
            <a:r>
              <a:rPr lang="en-US" sz="2700" dirty="0"/>
              <a:t>Applies to the long run </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79795247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smtClean="0">
                <a:solidFill>
                  <a:srgbClr val="336699"/>
                </a:solidFill>
                <a:latin typeface="+mj-lt"/>
              </a:rPr>
              <a:t>U.S. </a:t>
            </a:r>
            <a:r>
              <a:rPr lang="en-US" sz="3000" dirty="0" smtClean="0">
                <a:solidFill>
                  <a:srgbClr val="336699"/>
                </a:solidFill>
                <a:latin typeface="+mj-lt"/>
              </a:rPr>
              <a:t>inflation </a:t>
            </a:r>
            <a:r>
              <a:rPr lang="en-US" sz="3000" dirty="0" smtClean="0">
                <a:solidFill>
                  <a:srgbClr val="336699"/>
                </a:solidFill>
                <a:latin typeface="+mj-lt"/>
              </a:rPr>
              <a:t>and </a:t>
            </a:r>
            <a:r>
              <a:rPr lang="en-US" sz="3000" dirty="0">
                <a:solidFill>
                  <a:srgbClr val="336699"/>
                </a:solidFill>
              </a:rPr>
              <a:t>m</a:t>
            </a:r>
            <a:r>
              <a:rPr lang="en-US" sz="3000" dirty="0" smtClean="0">
                <a:solidFill>
                  <a:srgbClr val="336699"/>
                </a:solidFill>
                <a:latin typeface="+mj-lt"/>
              </a:rPr>
              <a:t>oney growth</a:t>
            </a:r>
            <a:r>
              <a:rPr lang="en-US" sz="3000" dirty="0" smtClean="0">
                <a:solidFill>
                  <a:srgbClr val="336699"/>
                </a:solidFill>
                <a:latin typeface="+mj-lt"/>
              </a:rPr>
              <a:t>, </a:t>
            </a:r>
            <a:br>
              <a:rPr lang="en-US" sz="3000" dirty="0" smtClean="0">
                <a:solidFill>
                  <a:srgbClr val="336699"/>
                </a:solidFill>
                <a:latin typeface="+mj-lt"/>
              </a:rPr>
            </a:br>
            <a:r>
              <a:rPr lang="en-US" sz="2800" dirty="0" smtClean="0">
                <a:solidFill>
                  <a:srgbClr val="336699"/>
                </a:solidFill>
              </a:rPr>
              <a:t>1960</a:t>
            </a:r>
            <a:r>
              <a:rPr lang="en-US" sz="2800" dirty="0" smtClean="0">
                <a:solidFill>
                  <a:srgbClr val="336699"/>
                </a:solidFill>
                <a:latin typeface="Arial"/>
                <a:cs typeface="Arial"/>
              </a:rPr>
              <a:t>-</a:t>
            </a:r>
            <a:r>
              <a:rPr lang="en-US" sz="2800" dirty="0" smtClean="0">
                <a:solidFill>
                  <a:srgbClr val="336699"/>
                </a:solidFill>
              </a:rPr>
              <a:t>2014</a:t>
            </a:r>
          </a:p>
        </p:txBody>
      </p:sp>
      <p:grpSp>
        <p:nvGrpSpPr>
          <p:cNvPr id="2" name="Group 119"/>
          <p:cNvGrpSpPr>
            <a:grpSpLocks/>
          </p:cNvGrpSpPr>
          <p:nvPr/>
        </p:nvGrpSpPr>
        <p:grpSpPr bwMode="auto">
          <a:xfrm>
            <a:off x="4587647" y="1631626"/>
            <a:ext cx="2322513" cy="606428"/>
            <a:chOff x="3280" y="1402"/>
            <a:chExt cx="1463" cy="382"/>
          </a:xfrm>
        </p:grpSpPr>
        <p:sp>
          <p:nvSpPr>
            <p:cNvPr id="46088" name="Text Box 120"/>
            <p:cNvSpPr txBox="1">
              <a:spLocks noChangeArrowheads="1"/>
            </p:cNvSpPr>
            <p:nvPr/>
          </p:nvSpPr>
          <p:spPr bwMode="auto">
            <a:xfrm>
              <a:off x="3324" y="1402"/>
              <a:ext cx="1419" cy="2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i="1" dirty="0">
                  <a:solidFill>
                    <a:srgbClr val="006600"/>
                  </a:solidFill>
                </a:rPr>
                <a:t>M2 growth rate</a:t>
              </a:r>
            </a:p>
          </p:txBody>
        </p:sp>
        <p:sp>
          <p:nvSpPr>
            <p:cNvPr id="46089" name="Line 121"/>
            <p:cNvSpPr>
              <a:spLocks noChangeShapeType="1"/>
            </p:cNvSpPr>
            <p:nvPr/>
          </p:nvSpPr>
          <p:spPr bwMode="auto">
            <a:xfrm flipV="1">
              <a:off x="3280" y="1637"/>
              <a:ext cx="225"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200">
                <a:solidFill>
                  <a:srgbClr val="000000"/>
                </a:solidFill>
              </a:endParaRPr>
            </a:p>
          </p:txBody>
        </p:sp>
      </p:grpSp>
      <p:grpSp>
        <p:nvGrpSpPr>
          <p:cNvPr id="3" name="Group 115"/>
          <p:cNvGrpSpPr>
            <a:grpSpLocks/>
          </p:cNvGrpSpPr>
          <p:nvPr/>
        </p:nvGrpSpPr>
        <p:grpSpPr bwMode="auto">
          <a:xfrm>
            <a:off x="3168725" y="5368105"/>
            <a:ext cx="1470627" cy="784228"/>
            <a:chOff x="2211" y="3047"/>
            <a:chExt cx="785" cy="494"/>
          </a:xfrm>
        </p:grpSpPr>
        <p:sp>
          <p:nvSpPr>
            <p:cNvPr id="46086" name="Line 116"/>
            <p:cNvSpPr>
              <a:spLocks noChangeShapeType="1"/>
            </p:cNvSpPr>
            <p:nvPr/>
          </p:nvSpPr>
          <p:spPr bwMode="auto">
            <a:xfrm flipV="1">
              <a:off x="2849" y="3047"/>
              <a:ext cx="147" cy="1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200">
                <a:solidFill>
                  <a:srgbClr val="000000"/>
                </a:solidFill>
              </a:endParaRPr>
            </a:p>
          </p:txBody>
        </p:sp>
        <p:sp>
          <p:nvSpPr>
            <p:cNvPr id="46087" name="Text Box 117"/>
            <p:cNvSpPr txBox="1">
              <a:spLocks noChangeArrowheads="1"/>
            </p:cNvSpPr>
            <p:nvPr/>
          </p:nvSpPr>
          <p:spPr bwMode="auto">
            <a:xfrm>
              <a:off x="2211" y="3095"/>
              <a:ext cx="702" cy="44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2400"/>
                </a:lnSpc>
                <a:spcBef>
                  <a:spcPts val="0"/>
                </a:spcBef>
              </a:pPr>
              <a:r>
                <a:rPr lang="en-US" sz="2200" i="1" dirty="0">
                  <a:solidFill>
                    <a:srgbClr val="C00000"/>
                  </a:solidFill>
                </a:rPr>
                <a:t>inflation rate</a:t>
              </a:r>
            </a:p>
          </p:txBody>
        </p:sp>
      </p:grpSp>
    </p:spTree>
    <p:extLst>
      <p:ext uri="{BB962C8B-B14F-4D97-AF65-F5344CB8AC3E}">
        <p14:creationId xmlns:p14="http://schemas.microsoft.com/office/powerpoint/2010/main" val="82737593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7" dur="500"/>
                                        <p:tgtEl>
                                          <p:spTgt spid="10">
                                            <p:graphicEl>
                                              <a:chart seriesIdx="0" categoryIdx="-4" bldStep="series"/>
                                            </p:graphic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15" dur="500"/>
                                        <p:tgtEl>
                                          <p:spTgt spid="10">
                                            <p:graphicEl>
                                              <a:chart seriesIdx="1" categoryIdx="-4" bldStep="series"/>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animBg="0"/>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2132833118"/>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a:solidFill>
                  <a:srgbClr val="336699"/>
                </a:solidFill>
              </a:rPr>
              <a:t>U.S. inflation and money growth, </a:t>
            </a:r>
            <a:br>
              <a:rPr lang="en-US" sz="3000" dirty="0">
                <a:solidFill>
                  <a:srgbClr val="336699"/>
                </a:solidFill>
              </a:rPr>
            </a:br>
            <a:r>
              <a:rPr lang="en-US" sz="2800" dirty="0">
                <a:solidFill>
                  <a:srgbClr val="336699"/>
                </a:solidFill>
              </a:rPr>
              <a:t>1960</a:t>
            </a:r>
            <a:r>
              <a:rPr lang="en-US" sz="2800" dirty="0">
                <a:solidFill>
                  <a:srgbClr val="336699"/>
                </a:solidFill>
                <a:latin typeface="Arial"/>
              </a:rPr>
              <a:t>-</a:t>
            </a:r>
            <a:r>
              <a:rPr lang="en-US" sz="2800" dirty="0">
                <a:solidFill>
                  <a:srgbClr val="336699"/>
                </a:solidFill>
              </a:rPr>
              <a:t>2014</a:t>
            </a:r>
            <a:endParaRPr lang="en-US" sz="3000" dirty="0" smtClean="0">
              <a:solidFill>
                <a:srgbClr val="336699"/>
              </a:solidFill>
            </a:endParaRPr>
          </a:p>
        </p:txBody>
      </p:sp>
      <p:sp>
        <p:nvSpPr>
          <p:cNvPr id="11" name="Text Box 118"/>
          <p:cNvSpPr txBox="1">
            <a:spLocks noChangeArrowheads="1"/>
          </p:cNvSpPr>
          <p:nvPr/>
        </p:nvSpPr>
        <p:spPr bwMode="auto">
          <a:xfrm>
            <a:off x="3840095" y="1034771"/>
            <a:ext cx="4699000" cy="1200150"/>
          </a:xfrm>
          <a:prstGeom prst="rect">
            <a:avLst/>
          </a:prstGeom>
          <a:solidFill>
            <a:srgbClr val="FFFFCC"/>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a:solidFill>
                  <a:srgbClr val="000000"/>
                </a:solidFill>
              </a:rPr>
              <a:t>Inflation and money growth </a:t>
            </a:r>
            <a:br>
              <a:rPr lang="en-US" sz="2400" i="1" dirty="0">
                <a:solidFill>
                  <a:srgbClr val="000000"/>
                </a:solidFill>
              </a:rPr>
            </a:br>
            <a:r>
              <a:rPr lang="en-US" sz="2400" i="1" dirty="0">
                <a:solidFill>
                  <a:srgbClr val="000000"/>
                </a:solidFill>
              </a:rPr>
              <a:t>have the same long-run trends, </a:t>
            </a:r>
            <a:br>
              <a:rPr lang="en-US" sz="2400" i="1" dirty="0">
                <a:solidFill>
                  <a:srgbClr val="000000"/>
                </a:solidFill>
              </a:rPr>
            </a:br>
            <a:r>
              <a:rPr lang="en-US" sz="2400" i="1" dirty="0">
                <a:solidFill>
                  <a:srgbClr val="000000"/>
                </a:solidFill>
              </a:rPr>
              <a:t>as the </a:t>
            </a:r>
            <a:r>
              <a:rPr lang="en-US" sz="2400" i="1" dirty="0" smtClean="0">
                <a:solidFill>
                  <a:srgbClr val="000000"/>
                </a:solidFill>
              </a:rPr>
              <a:t>quantity theory </a:t>
            </a:r>
            <a:r>
              <a:rPr lang="en-US" sz="2400" i="1" dirty="0">
                <a:solidFill>
                  <a:srgbClr val="000000"/>
                </a:solidFill>
              </a:rPr>
              <a:t>predicts.</a:t>
            </a:r>
          </a:p>
        </p:txBody>
      </p:sp>
    </p:spTree>
    <p:extLst>
      <p:ext uri="{BB962C8B-B14F-4D97-AF65-F5344CB8AC3E}">
        <p14:creationId xmlns:p14="http://schemas.microsoft.com/office/powerpoint/2010/main" val="38199717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smtClean="0"/>
              <a:t>Seigniorage</a:t>
            </a:r>
          </a:p>
        </p:txBody>
      </p:sp>
      <p:sp>
        <p:nvSpPr>
          <p:cNvPr id="86021" name="Rectangle 5"/>
          <p:cNvSpPr>
            <a:spLocks noGrp="1" noChangeArrowheads="1"/>
          </p:cNvSpPr>
          <p:nvPr>
            <p:ph type="body" idx="1"/>
          </p:nvPr>
        </p:nvSpPr>
        <p:spPr/>
        <p:txBody>
          <a:bodyPr/>
          <a:lstStyle/>
          <a:p>
            <a:pPr eaLnBrk="1" hangingPunct="1"/>
            <a:r>
              <a:rPr lang="en-US" dirty="0" smtClean="0"/>
              <a:t>To spend more without raising taxes or selling bonds, the </a:t>
            </a:r>
            <a:r>
              <a:rPr lang="en-US" dirty="0" err="1" smtClean="0"/>
              <a:t>govt</a:t>
            </a:r>
            <a:r>
              <a:rPr lang="en-US" dirty="0" smtClean="0"/>
              <a:t> </a:t>
            </a:r>
            <a:r>
              <a:rPr lang="en-US" dirty="0" smtClean="0"/>
              <a:t>can print money.</a:t>
            </a:r>
          </a:p>
          <a:p>
            <a:pPr eaLnBrk="1" hangingPunct="1"/>
            <a:r>
              <a:rPr lang="en-US" dirty="0" smtClean="0"/>
              <a:t>The “revenue” raised from printing money </a:t>
            </a:r>
            <a:br>
              <a:rPr lang="en-US" dirty="0" smtClean="0"/>
            </a:br>
            <a:r>
              <a:rPr lang="en-US" dirty="0" smtClean="0"/>
              <a:t>is called </a:t>
            </a:r>
            <a:r>
              <a:rPr lang="en-US" b="1" dirty="0" err="1" smtClean="0">
                <a:solidFill>
                  <a:srgbClr val="CC0000"/>
                </a:solidFill>
              </a:rPr>
              <a:t>seigniorage</a:t>
            </a:r>
            <a:r>
              <a:rPr lang="en-US" dirty="0" smtClean="0"/>
              <a:t>. </a:t>
            </a:r>
            <a:br>
              <a:rPr lang="en-US" dirty="0" smtClean="0"/>
            </a:br>
            <a:r>
              <a:rPr lang="en-US" dirty="0" smtClean="0"/>
              <a:t>(pronounced SEEN-your-</a:t>
            </a:r>
            <a:r>
              <a:rPr lang="en-US" dirty="0" err="1" smtClean="0"/>
              <a:t>idge</a:t>
            </a:r>
            <a:r>
              <a:rPr lang="en-US" dirty="0" smtClean="0"/>
              <a:t>).</a:t>
            </a:r>
          </a:p>
          <a:p>
            <a:pPr eaLnBrk="1" hangingPunct="1"/>
            <a:r>
              <a:rPr lang="en-US" dirty="0" smtClean="0"/>
              <a:t>The </a:t>
            </a:r>
            <a:r>
              <a:rPr lang="en-US" b="1" dirty="0" smtClean="0">
                <a:solidFill>
                  <a:srgbClr val="CC0000"/>
                </a:solidFill>
              </a:rPr>
              <a:t>inflation tax</a:t>
            </a:r>
            <a:r>
              <a:rPr lang="en-US" dirty="0" smtClean="0"/>
              <a:t>:</a:t>
            </a:r>
            <a:br>
              <a:rPr lang="en-US" dirty="0" smtClean="0"/>
            </a:br>
            <a:r>
              <a:rPr lang="en-US" dirty="0" smtClean="0"/>
              <a:t>Printing money to raise revenue causes inflation.  Inflation is like a tax on people who hold money.</a:t>
            </a:r>
          </a:p>
        </p:txBody>
      </p:sp>
    </p:spTree>
    <p:extLst>
      <p:ext uri="{BB962C8B-B14F-4D97-AF65-F5344CB8AC3E}">
        <p14:creationId xmlns:p14="http://schemas.microsoft.com/office/powerpoint/2010/main" val="8598192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Effect transition="in" filter="wipe(left)">
                                      <p:cBhvr>
                                        <p:cTn id="7" dur="500"/>
                                        <p:tgtEl>
                                          <p:spTgt spid="860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1">
                                            <p:txEl>
                                              <p:pRg st="1" end="1"/>
                                            </p:txEl>
                                          </p:spTgt>
                                        </p:tgtEl>
                                        <p:attrNameLst>
                                          <p:attrName>style.visibility</p:attrName>
                                        </p:attrNameLst>
                                      </p:cBhvr>
                                      <p:to>
                                        <p:strVal val="visible"/>
                                      </p:to>
                                    </p:set>
                                    <p:animEffect transition="in" filter="wipe(left)">
                                      <p:cBhvr>
                                        <p:cTn id="12" dur="500"/>
                                        <p:tgtEl>
                                          <p:spTgt spid="860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xEl>
                                              <p:pRg st="2" end="2"/>
                                            </p:txEl>
                                          </p:spTgt>
                                        </p:tgtEl>
                                        <p:attrNameLst>
                                          <p:attrName>style.visibility</p:attrName>
                                        </p:attrNameLst>
                                      </p:cBhvr>
                                      <p:to>
                                        <p:strVal val="visible"/>
                                      </p:to>
                                    </p:set>
                                    <p:animEffect transition="in" filter="wipe(left)">
                                      <p:cBhvr>
                                        <p:cTn id="17" dur="500"/>
                                        <p:tgtEl>
                                          <p:spTgt spid="860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Inflation and </a:t>
            </a:r>
            <a:r>
              <a:rPr lang="en-US" dirty="0" smtClean="0"/>
              <a:t>interest rates</a:t>
            </a:r>
            <a:endParaRPr lang="en-US" dirty="0" smtClean="0"/>
          </a:p>
        </p:txBody>
      </p:sp>
      <p:sp>
        <p:nvSpPr>
          <p:cNvPr id="88067" name="Rectangle 3"/>
          <p:cNvSpPr>
            <a:spLocks noGrp="1" noChangeArrowheads="1"/>
          </p:cNvSpPr>
          <p:nvPr>
            <p:ph type="body" idx="1"/>
          </p:nvPr>
        </p:nvSpPr>
        <p:spPr/>
        <p:txBody>
          <a:bodyPr/>
          <a:lstStyle/>
          <a:p>
            <a:pPr eaLnBrk="1" hangingPunct="1"/>
            <a:r>
              <a:rPr lang="en-US" dirty="0" smtClean="0"/>
              <a:t>Nominal interest rate, </a:t>
            </a:r>
            <a:r>
              <a:rPr lang="en-US" b="1" i="1" dirty="0" err="1" smtClean="0"/>
              <a:t>i</a:t>
            </a:r>
            <a:r>
              <a:rPr lang="en-US" dirty="0" smtClean="0"/>
              <a:t/>
            </a:r>
            <a:br>
              <a:rPr lang="en-US" dirty="0" smtClean="0"/>
            </a:br>
            <a:r>
              <a:rPr lang="en-US" dirty="0" smtClean="0"/>
              <a:t>not adjusted for inflation</a:t>
            </a:r>
          </a:p>
          <a:p>
            <a:pPr eaLnBrk="1" hangingPunct="1"/>
            <a:r>
              <a:rPr lang="en-US" dirty="0" smtClean="0"/>
              <a:t>Real interest rate, </a:t>
            </a:r>
            <a:r>
              <a:rPr lang="en-US" b="1" i="1" dirty="0" smtClean="0"/>
              <a:t>r</a:t>
            </a:r>
            <a:r>
              <a:rPr lang="en-US" dirty="0" smtClean="0"/>
              <a:t/>
            </a:r>
            <a:br>
              <a:rPr lang="en-US" dirty="0" smtClean="0"/>
            </a:br>
            <a:r>
              <a:rPr lang="en-US" dirty="0" smtClean="0"/>
              <a:t>adjusted for inflation:</a:t>
            </a:r>
            <a:br>
              <a:rPr lang="en-US" dirty="0" smtClean="0"/>
            </a:br>
            <a:r>
              <a:rPr lang="en-US" dirty="0" smtClean="0"/>
              <a:t>	</a:t>
            </a:r>
            <a:r>
              <a:rPr lang="en-US" b="1" i="1" dirty="0" smtClean="0"/>
              <a:t>r</a:t>
            </a:r>
            <a:r>
              <a:rPr lang="en-US" dirty="0" smtClean="0"/>
              <a:t> = </a:t>
            </a:r>
            <a:r>
              <a:rPr lang="en-US" b="1" i="1" dirty="0" err="1" smtClean="0"/>
              <a:t>i</a:t>
            </a:r>
            <a:r>
              <a:rPr lang="en-US" dirty="0" smtClean="0"/>
              <a:t> </a:t>
            </a:r>
            <a:r>
              <a:rPr lang="en-US" dirty="0" smtClean="0">
                <a:latin typeface="Times New Roman"/>
                <a:ea typeface="ＭＳ ゴシック"/>
                <a:cs typeface="Times New Roman"/>
              </a:rPr>
              <a:t>− </a:t>
            </a:r>
            <a:r>
              <a:rPr lang="en-US" sz="3200" i="1" dirty="0" smtClean="0">
                <a:solidFill>
                  <a:srgbClr val="000000"/>
                </a:solidFill>
                <a:latin typeface="Times New Roman"/>
                <a:ea typeface="Lucida Grande"/>
                <a:cs typeface="Times New Roman"/>
              </a:rPr>
              <a:t>π</a:t>
            </a:r>
            <a:endParaRPr lang="en-US" b="1" i="1" dirty="0" smtClean="0">
              <a:sym typeface="Symbol" pitchFamily="18" charset="2"/>
            </a:endParaRPr>
          </a:p>
        </p:txBody>
      </p:sp>
    </p:spTree>
    <p:extLst>
      <p:ext uri="{BB962C8B-B14F-4D97-AF65-F5344CB8AC3E}">
        <p14:creationId xmlns:p14="http://schemas.microsoft.com/office/powerpoint/2010/main" val="15455814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wipe(left)">
                                      <p:cBhvr>
                                        <p:cTn id="7" dur="500"/>
                                        <p:tgtEl>
                                          <p:spTgt spid="88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wipe(left)">
                                      <p:cBhvr>
                                        <p:cTn id="12" dur="500"/>
                                        <p:tgtEl>
                                          <p:spTgt spid="8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dirty="0" smtClean="0"/>
              <a:t>The Fisher </a:t>
            </a:r>
            <a:r>
              <a:rPr lang="en-US" dirty="0" smtClean="0"/>
              <a:t>effect</a:t>
            </a:r>
            <a:endParaRPr lang="en-US" dirty="0" smtClean="0"/>
          </a:p>
        </p:txBody>
      </p:sp>
      <p:sp>
        <p:nvSpPr>
          <p:cNvPr id="90117" name="Rectangle 5"/>
          <p:cNvSpPr>
            <a:spLocks noGrp="1" noChangeArrowheads="1"/>
          </p:cNvSpPr>
          <p:nvPr>
            <p:ph type="body" idx="1"/>
          </p:nvPr>
        </p:nvSpPr>
        <p:spPr/>
        <p:txBody>
          <a:bodyPr/>
          <a:lstStyle/>
          <a:p>
            <a:pPr eaLnBrk="1" hangingPunct="1"/>
            <a:r>
              <a:rPr lang="en-US" dirty="0" smtClean="0">
                <a:sym typeface="Symbol" pitchFamily="18" charset="2"/>
              </a:rPr>
              <a:t>The Fisher equation:</a:t>
            </a:r>
            <a:r>
              <a:rPr lang="en-US" dirty="0" smtClean="0"/>
              <a:t>  </a:t>
            </a:r>
            <a:r>
              <a:rPr lang="en-US" b="1" i="1" dirty="0" err="1" smtClean="0"/>
              <a:t>i</a:t>
            </a:r>
            <a:r>
              <a:rPr lang="en-US" dirty="0" smtClean="0"/>
              <a:t> = </a:t>
            </a:r>
            <a:r>
              <a:rPr lang="en-US" b="1" i="1" dirty="0" smtClean="0"/>
              <a:t>r</a:t>
            </a:r>
            <a:r>
              <a:rPr lang="en-US" dirty="0" smtClean="0"/>
              <a:t> + </a:t>
            </a:r>
            <a:r>
              <a:rPr lang="en-US" sz="3200" i="1" dirty="0" smtClean="0">
                <a:solidFill>
                  <a:srgbClr val="000000"/>
                </a:solidFill>
                <a:latin typeface="Times New Roman"/>
                <a:ea typeface="Lucida Grande"/>
                <a:cs typeface="Times New Roman"/>
              </a:rPr>
              <a:t>π</a:t>
            </a:r>
            <a:endParaRPr lang="en-US" b="1" i="1" dirty="0" smtClean="0">
              <a:sym typeface="Symbol" pitchFamily="18" charset="2"/>
            </a:endParaRPr>
          </a:p>
          <a:p>
            <a:pPr eaLnBrk="1" hangingPunct="1"/>
            <a:r>
              <a:rPr lang="en-US" dirty="0" smtClean="0">
                <a:sym typeface="Symbol" pitchFamily="18" charset="2"/>
              </a:rPr>
              <a:t>Chapter 3:  </a:t>
            </a:r>
            <a:r>
              <a:rPr lang="en-US" b="1" i="1" dirty="0" smtClean="0">
                <a:latin typeface="Tahoma" pitchFamily="34" charset="0"/>
                <a:sym typeface="Symbol" pitchFamily="18" charset="2"/>
              </a:rPr>
              <a:t>S</a:t>
            </a:r>
            <a:r>
              <a:rPr lang="en-US" dirty="0" smtClean="0">
                <a:sym typeface="Symbol" pitchFamily="18" charset="2"/>
              </a:rPr>
              <a:t> = </a:t>
            </a:r>
            <a:r>
              <a:rPr lang="en-US" b="1" i="1" dirty="0" smtClean="0">
                <a:latin typeface="Tahoma" pitchFamily="34" charset="0"/>
                <a:sym typeface="Symbol" pitchFamily="18" charset="2"/>
              </a:rPr>
              <a:t>I</a:t>
            </a:r>
            <a:r>
              <a:rPr lang="en-US" dirty="0" smtClean="0">
                <a:sym typeface="Symbol" pitchFamily="18" charset="2"/>
              </a:rPr>
              <a:t>  determines </a:t>
            </a:r>
            <a:r>
              <a:rPr lang="en-US" b="1" i="1" dirty="0" smtClean="0">
                <a:sym typeface="Symbol" pitchFamily="18" charset="2"/>
              </a:rPr>
              <a:t>r</a:t>
            </a:r>
            <a:r>
              <a:rPr lang="en-US" sz="900" dirty="0" smtClean="0">
                <a:sym typeface="Symbol" pitchFamily="18" charset="2"/>
              </a:rPr>
              <a:t> </a:t>
            </a:r>
            <a:r>
              <a:rPr lang="en-US" dirty="0" smtClean="0">
                <a:sym typeface="Symbol" pitchFamily="18" charset="2"/>
              </a:rPr>
              <a:t>. </a:t>
            </a:r>
          </a:p>
          <a:p>
            <a:pPr eaLnBrk="1" hangingPunct="1"/>
            <a:r>
              <a:rPr lang="en-US" dirty="0" smtClean="0">
                <a:sym typeface="Symbol" pitchFamily="18" charset="2"/>
              </a:rPr>
              <a:t>Hence, an increase in </a:t>
            </a:r>
            <a:r>
              <a:rPr lang="en-US" sz="3200" i="1" dirty="0" smtClean="0">
                <a:solidFill>
                  <a:srgbClr val="000000"/>
                </a:solidFill>
                <a:latin typeface="Times New Roman"/>
                <a:ea typeface="Lucida Grande"/>
                <a:cs typeface="Times New Roman"/>
              </a:rPr>
              <a:t>π</a:t>
            </a:r>
            <a:r>
              <a:rPr lang="en-US" dirty="0">
                <a:sym typeface="Symbol" pitchFamily="18" charset="2"/>
              </a:rPr>
              <a:t> </a:t>
            </a:r>
            <a:r>
              <a:rPr lang="en-US" dirty="0" smtClean="0">
                <a:sym typeface="Symbol" pitchFamily="18" charset="2"/>
              </a:rPr>
              <a:t>causes an equal increase in </a:t>
            </a:r>
            <a:r>
              <a:rPr lang="en-US" b="1" i="1" dirty="0" err="1" smtClean="0">
                <a:sym typeface="Symbol" pitchFamily="18" charset="2"/>
              </a:rPr>
              <a:t>i</a:t>
            </a:r>
            <a:r>
              <a:rPr lang="en-US" dirty="0" smtClean="0">
                <a:sym typeface="Symbol" pitchFamily="18" charset="2"/>
              </a:rPr>
              <a:t>.</a:t>
            </a:r>
          </a:p>
          <a:p>
            <a:pPr eaLnBrk="1" hangingPunct="1"/>
            <a:r>
              <a:rPr lang="en-US" dirty="0" smtClean="0">
                <a:sym typeface="Symbol" pitchFamily="18" charset="2"/>
              </a:rPr>
              <a:t>This one-for-one relationship is called the </a:t>
            </a:r>
            <a:r>
              <a:rPr lang="en-US" b="1" dirty="0" smtClean="0">
                <a:solidFill>
                  <a:srgbClr val="CC0000"/>
                </a:solidFill>
                <a:sym typeface="Symbol" pitchFamily="18" charset="2"/>
              </a:rPr>
              <a:t>Fisher effect</a:t>
            </a:r>
            <a:r>
              <a:rPr lang="en-US" dirty="0" smtClean="0">
                <a:sym typeface="Symbol" pitchFamily="18" charset="2"/>
              </a:rPr>
              <a:t>. </a:t>
            </a:r>
          </a:p>
        </p:txBody>
      </p:sp>
    </p:spTree>
    <p:extLst>
      <p:ext uri="{BB962C8B-B14F-4D97-AF65-F5344CB8AC3E}">
        <p14:creationId xmlns:p14="http://schemas.microsoft.com/office/powerpoint/2010/main" val="21163418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wipe(left)">
                                      <p:cBhvr>
                                        <p:cTn id="7" dur="500"/>
                                        <p:tgtEl>
                                          <p:spTgt spid="9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wipe(left)">
                                      <p:cBhvr>
                                        <p:cTn id="12" dur="500"/>
                                        <p:tgtEl>
                                          <p:spTgt spid="901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7">
                                            <p:txEl>
                                              <p:pRg st="2" end="2"/>
                                            </p:txEl>
                                          </p:spTgt>
                                        </p:tgtEl>
                                        <p:attrNameLst>
                                          <p:attrName>style.visibility</p:attrName>
                                        </p:attrNameLst>
                                      </p:cBhvr>
                                      <p:to>
                                        <p:strVal val="visible"/>
                                      </p:to>
                                    </p:set>
                                    <p:animEffect transition="in" filter="wipe(left)">
                                      <p:cBhvr>
                                        <p:cTn id="17" dur="500"/>
                                        <p:tgtEl>
                                          <p:spTgt spid="901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7">
                                            <p:txEl>
                                              <p:pRg st="3" end="3"/>
                                            </p:txEl>
                                          </p:spTgt>
                                        </p:tgtEl>
                                        <p:attrNameLst>
                                          <p:attrName>style.visibility</p:attrName>
                                        </p:attrNameLst>
                                      </p:cBhvr>
                                      <p:to>
                                        <p:strVal val="visible"/>
                                      </p:to>
                                    </p:set>
                                    <p:animEffect transition="in" filter="wipe(left)">
                                      <p:cBhvr>
                                        <p:cTn id="22" dur="500"/>
                                        <p:tgtEl>
                                          <p:spTgt spid="901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97916007"/>
              </p:ext>
            </p:extLst>
          </p:nvPr>
        </p:nvGraphicFramePr>
        <p:xfrm>
          <a:off x="0" y="1280160"/>
          <a:ext cx="9144000" cy="5532120"/>
        </p:xfrm>
        <a:graphic>
          <a:graphicData uri="http://schemas.openxmlformats.org/drawingml/2006/chart">
            <c:chart xmlns:c="http://schemas.openxmlformats.org/drawingml/2006/chart" xmlns:r="http://schemas.openxmlformats.org/officeDocument/2006/relationships" r:id="rId3"/>
          </a:graphicData>
        </a:graphic>
      </p:graphicFrame>
      <p:sp>
        <p:nvSpPr>
          <p:cNvPr id="56322" name="Title 1"/>
          <p:cNvSpPr>
            <a:spLocks noGrp="1"/>
          </p:cNvSpPr>
          <p:nvPr>
            <p:ph type="title"/>
          </p:nvPr>
        </p:nvSpPr>
        <p:spPr>
          <a:xfrm>
            <a:off x="466725" y="222890"/>
            <a:ext cx="8245475" cy="939800"/>
          </a:xfrm>
        </p:spPr>
        <p:txBody>
          <a:bodyPr/>
          <a:lstStyle/>
          <a:p>
            <a:pPr>
              <a:defRPr/>
            </a:pPr>
            <a:r>
              <a:rPr lang="en-US" sz="3000" dirty="0" smtClean="0">
                <a:solidFill>
                  <a:srgbClr val="336699"/>
                </a:solidFill>
                <a:latin typeface="+mj-lt"/>
              </a:rPr>
              <a:t>U.S. </a:t>
            </a:r>
            <a:r>
              <a:rPr lang="en-US" sz="3000" dirty="0" smtClean="0">
                <a:solidFill>
                  <a:srgbClr val="336699"/>
                </a:solidFill>
                <a:latin typeface="+mj-lt"/>
              </a:rPr>
              <a:t>inflation </a:t>
            </a:r>
            <a:r>
              <a:rPr lang="en-US" sz="3000" dirty="0" smtClean="0">
                <a:solidFill>
                  <a:srgbClr val="336699"/>
                </a:solidFill>
                <a:latin typeface="+mj-lt"/>
              </a:rPr>
              <a:t>and </a:t>
            </a:r>
            <a:r>
              <a:rPr lang="en-US" sz="3000" dirty="0" smtClean="0">
                <a:solidFill>
                  <a:srgbClr val="336699"/>
                </a:solidFill>
                <a:latin typeface="+mj-lt"/>
              </a:rPr>
              <a:t>nominal interest rates</a:t>
            </a:r>
            <a:r>
              <a:rPr lang="en-US" sz="3000" dirty="0" smtClean="0">
                <a:solidFill>
                  <a:srgbClr val="336699"/>
                </a:solidFill>
                <a:latin typeface="+mj-lt"/>
              </a:rPr>
              <a:t>, </a:t>
            </a:r>
            <a:br>
              <a:rPr lang="en-US" sz="3000" dirty="0" smtClean="0">
                <a:solidFill>
                  <a:srgbClr val="336699"/>
                </a:solidFill>
                <a:latin typeface="+mj-lt"/>
              </a:rPr>
            </a:br>
            <a:r>
              <a:rPr lang="en-US" sz="2800" dirty="0" smtClean="0">
                <a:solidFill>
                  <a:srgbClr val="336699"/>
                </a:solidFill>
              </a:rPr>
              <a:t>1960</a:t>
            </a:r>
            <a:r>
              <a:rPr lang="en-US" sz="2800" dirty="0" smtClean="0">
                <a:solidFill>
                  <a:srgbClr val="336699"/>
                </a:solidFill>
                <a:latin typeface="Arial"/>
                <a:cs typeface="Arial"/>
              </a:rPr>
              <a:t>-</a:t>
            </a:r>
            <a:r>
              <a:rPr lang="en-US" sz="2800" dirty="0" smtClean="0">
                <a:solidFill>
                  <a:srgbClr val="336699"/>
                </a:solidFill>
              </a:rPr>
              <a:t>2014</a:t>
            </a:r>
          </a:p>
        </p:txBody>
      </p:sp>
      <p:grpSp>
        <p:nvGrpSpPr>
          <p:cNvPr id="2" name="Group 14"/>
          <p:cNvGrpSpPr>
            <a:grpSpLocks/>
          </p:cNvGrpSpPr>
          <p:nvPr/>
        </p:nvGrpSpPr>
        <p:grpSpPr bwMode="auto">
          <a:xfrm>
            <a:off x="2690536" y="4873852"/>
            <a:ext cx="2008188" cy="1158875"/>
            <a:chOff x="2743200" y="4612958"/>
            <a:chExt cx="2008683" cy="1160575"/>
          </a:xfrm>
        </p:grpSpPr>
        <p:sp>
          <p:nvSpPr>
            <p:cNvPr id="51208" name="TextBox 3"/>
            <p:cNvSpPr txBox="1">
              <a:spLocks noChangeArrowheads="1"/>
            </p:cNvSpPr>
            <p:nvPr/>
          </p:nvSpPr>
          <p:spPr bwMode="auto">
            <a:xfrm>
              <a:off x="2743200" y="5311868"/>
              <a:ext cx="2008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inflation rate</a:t>
              </a:r>
            </a:p>
          </p:txBody>
        </p:sp>
        <p:cxnSp>
          <p:nvCxnSpPr>
            <p:cNvPr id="7" name="Straight Connector 6"/>
            <p:cNvCxnSpPr/>
            <p:nvPr/>
          </p:nvCxnSpPr>
          <p:spPr>
            <a:xfrm rot="5400000" flipH="1" flipV="1">
              <a:off x="3644640" y="4702362"/>
              <a:ext cx="793324" cy="614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15"/>
          <p:cNvGrpSpPr>
            <a:grpSpLocks/>
          </p:cNvGrpSpPr>
          <p:nvPr/>
        </p:nvGrpSpPr>
        <p:grpSpPr bwMode="auto">
          <a:xfrm>
            <a:off x="5093293" y="2169060"/>
            <a:ext cx="1976438" cy="1500187"/>
            <a:chOff x="5174105" y="2026169"/>
            <a:chExt cx="1976203" cy="1500546"/>
          </a:xfrm>
        </p:grpSpPr>
        <p:sp>
          <p:nvSpPr>
            <p:cNvPr id="51206" name="TextBox 4"/>
            <p:cNvSpPr txBox="1">
              <a:spLocks noChangeArrowheads="1"/>
            </p:cNvSpPr>
            <p:nvPr/>
          </p:nvSpPr>
          <p:spPr bwMode="auto">
            <a:xfrm>
              <a:off x="5174105" y="2026169"/>
              <a:ext cx="19762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i="1" dirty="0">
                  <a:solidFill>
                    <a:srgbClr val="000000"/>
                  </a:solidFill>
                </a:rPr>
                <a:t>nominal interest rate</a:t>
              </a:r>
            </a:p>
          </p:txBody>
        </p:sp>
        <p:cxnSp>
          <p:nvCxnSpPr>
            <p:cNvPr id="9" name="Straight Connector 8"/>
            <p:cNvCxnSpPr/>
            <p:nvPr/>
          </p:nvCxnSpPr>
          <p:spPr>
            <a:xfrm rot="5400000" flipH="1" flipV="1">
              <a:off x="5358106" y="2885314"/>
              <a:ext cx="711370" cy="57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29726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23" name="Chart 22"/>
          <p:cNvGraphicFramePr>
            <a:graphicFrameLocks noGrp="1"/>
          </p:cNvGraphicFramePr>
          <p:nvPr>
            <p:extLst>
              <p:ext uri="{D42A27DB-BD31-4B8C-83A1-F6EECF244321}">
                <p14:modId xmlns:p14="http://schemas.microsoft.com/office/powerpoint/2010/main" val="1788844921"/>
              </p:ext>
            </p:extLst>
          </p:nvPr>
        </p:nvGraphicFramePr>
        <p:xfrm>
          <a:off x="1684867" y="1110601"/>
          <a:ext cx="7306056" cy="5380510"/>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p:txBody>
          <a:bodyPr/>
          <a:lstStyle/>
          <a:p>
            <a:r>
              <a:rPr lang="en-US" sz="3000" dirty="0" smtClean="0">
                <a:solidFill>
                  <a:srgbClr val="336699"/>
                </a:solidFill>
              </a:rPr>
              <a:t>Inflation and </a:t>
            </a:r>
            <a:r>
              <a:rPr lang="en-US" sz="3000" dirty="0" smtClean="0">
                <a:solidFill>
                  <a:srgbClr val="336699"/>
                </a:solidFill>
              </a:rPr>
              <a:t>nominal interest rates </a:t>
            </a:r>
            <a:r>
              <a:rPr lang="en-US" sz="3000" dirty="0" smtClean="0">
                <a:solidFill>
                  <a:srgbClr val="336699"/>
                </a:solidFill>
              </a:rPr>
              <a:t/>
            </a:r>
            <a:br>
              <a:rPr lang="en-US" sz="3000" dirty="0" smtClean="0">
                <a:solidFill>
                  <a:srgbClr val="336699"/>
                </a:solidFill>
              </a:rPr>
            </a:br>
            <a:r>
              <a:rPr lang="en-US" sz="3000" dirty="0" smtClean="0">
                <a:solidFill>
                  <a:srgbClr val="336699"/>
                </a:solidFill>
              </a:rPr>
              <a:t>in 100 </a:t>
            </a:r>
            <a:r>
              <a:rPr lang="en-US" sz="3000" dirty="0" smtClean="0">
                <a:solidFill>
                  <a:srgbClr val="336699"/>
                </a:solidFill>
              </a:rPr>
              <a:t>countries</a:t>
            </a:r>
            <a:endParaRPr lang="en-US" sz="3000" dirty="0" smtClean="0">
              <a:solidFill>
                <a:srgbClr val="336699"/>
              </a:solidFill>
            </a:endParaRPr>
          </a:p>
        </p:txBody>
      </p:sp>
      <p:sp>
        <p:nvSpPr>
          <p:cNvPr id="52228" name="TextBox 3"/>
          <p:cNvSpPr txBox="1">
            <a:spLocks noChangeArrowheads="1"/>
          </p:cNvSpPr>
          <p:nvPr/>
        </p:nvSpPr>
        <p:spPr bwMode="auto">
          <a:xfrm>
            <a:off x="28045" y="1395589"/>
            <a:ext cx="17383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sz="2200" dirty="0">
                <a:solidFill>
                  <a:srgbClr val="000000"/>
                </a:solidFill>
              </a:rPr>
              <a:t>Nominal </a:t>
            </a:r>
            <a:br>
              <a:rPr lang="en-US" sz="2200" dirty="0">
                <a:solidFill>
                  <a:srgbClr val="000000"/>
                </a:solidFill>
              </a:rPr>
            </a:br>
            <a:r>
              <a:rPr lang="en-US" sz="2200" dirty="0">
                <a:solidFill>
                  <a:srgbClr val="000000"/>
                </a:solidFill>
              </a:rPr>
              <a:t>interest rate</a:t>
            </a:r>
            <a:br>
              <a:rPr lang="en-US" sz="2200" dirty="0">
                <a:solidFill>
                  <a:srgbClr val="000000"/>
                </a:solidFill>
              </a:rPr>
            </a:br>
            <a:r>
              <a:rPr lang="en-US" sz="2000" dirty="0">
                <a:solidFill>
                  <a:srgbClr val="000000"/>
                </a:solidFill>
              </a:rPr>
              <a:t>(</a:t>
            </a:r>
            <a:r>
              <a:rPr lang="en-US" sz="2000" dirty="0" smtClean="0">
                <a:solidFill>
                  <a:srgbClr val="000000"/>
                </a:solidFill>
              </a:rPr>
              <a:t>percent)</a:t>
            </a:r>
            <a:endParaRPr lang="en-US" sz="2000" dirty="0">
              <a:solidFill>
                <a:srgbClr val="000000"/>
              </a:solidFill>
            </a:endParaRPr>
          </a:p>
        </p:txBody>
      </p:sp>
      <p:sp>
        <p:nvSpPr>
          <p:cNvPr id="52229" name="TextBox 4"/>
          <p:cNvSpPr txBox="1">
            <a:spLocks noChangeArrowheads="1"/>
          </p:cNvSpPr>
          <p:nvPr/>
        </p:nvSpPr>
        <p:spPr bwMode="auto">
          <a:xfrm>
            <a:off x="3069519" y="6252734"/>
            <a:ext cx="46926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Inflation </a:t>
            </a:r>
            <a:r>
              <a:rPr lang="en-US" sz="2200" dirty="0" smtClean="0">
                <a:solidFill>
                  <a:srgbClr val="000000"/>
                </a:solidFill>
              </a:rPr>
              <a:t>rate </a:t>
            </a:r>
            <a:r>
              <a:rPr lang="en-US" sz="2000" dirty="0" smtClean="0">
                <a:solidFill>
                  <a:srgbClr val="000000"/>
                </a:solidFill>
              </a:rPr>
              <a:t>(percent)</a:t>
            </a:r>
            <a:endParaRPr lang="en-US" sz="2000" dirty="0">
              <a:solidFill>
                <a:srgbClr val="000000"/>
              </a:solidFill>
            </a:endParaRPr>
          </a:p>
        </p:txBody>
      </p:sp>
      <p:sp>
        <p:nvSpPr>
          <p:cNvPr id="25" name="Text Box 12"/>
          <p:cNvSpPr txBox="1">
            <a:spLocks noChangeArrowheads="1"/>
          </p:cNvSpPr>
          <p:nvPr/>
        </p:nvSpPr>
        <p:spPr bwMode="auto">
          <a:xfrm>
            <a:off x="6521450" y="1527973"/>
            <a:ext cx="9525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1" hangingPunct="1">
              <a:spcBef>
                <a:spcPct val="50000"/>
              </a:spcBef>
            </a:pPr>
            <a:r>
              <a:rPr lang="en-US" sz="1800" i="1" dirty="0"/>
              <a:t>Turkey</a:t>
            </a:r>
          </a:p>
        </p:txBody>
      </p:sp>
      <p:cxnSp>
        <p:nvCxnSpPr>
          <p:cNvPr id="26" name="Straight Connector 25"/>
          <p:cNvCxnSpPr/>
          <p:nvPr/>
        </p:nvCxnSpPr>
        <p:spPr>
          <a:xfrm flipH="1" flipV="1">
            <a:off x="5799668" y="2864557"/>
            <a:ext cx="380999" cy="97366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780966" y="3245556"/>
            <a:ext cx="172034" cy="747875"/>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152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Applying the </a:t>
            </a:r>
            <a:r>
              <a:rPr lang="en-US" dirty="0" smtClean="0">
                <a:solidFill>
                  <a:schemeClr val="bg1"/>
                </a:solidFill>
                <a:effectLst>
                  <a:outerShdw blurRad="38100" dist="38100" dir="2700000" algn="tl">
                    <a:srgbClr val="000000">
                      <a:alpha val="43137"/>
                    </a:srgbClr>
                  </a:outerShdw>
                </a:effectLst>
              </a:rPr>
              <a:t>theory</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20916"/>
            <a:ext cx="8210550" cy="4641747"/>
          </a:xfrm>
        </p:spPr>
        <p:txBody>
          <a:bodyPr/>
          <a:lstStyle/>
          <a:p>
            <a:pPr marL="0" indent="0" eaLnBrk="1" hangingPunct="1">
              <a:spcBef>
                <a:spcPct val="25000"/>
              </a:spcBef>
              <a:buNone/>
              <a:defRPr/>
            </a:pPr>
            <a:r>
              <a:rPr lang="en-US" sz="2700" dirty="0"/>
              <a:t>Suppose </a:t>
            </a:r>
            <a:r>
              <a:rPr lang="en-US" sz="2700" b="1" i="1" dirty="0" smtClean="0"/>
              <a:t>V</a:t>
            </a:r>
            <a:r>
              <a:rPr lang="en-US" sz="2700" dirty="0" smtClean="0"/>
              <a:t> is </a:t>
            </a:r>
            <a:r>
              <a:rPr lang="en-US" sz="2700" dirty="0"/>
              <a:t>constant, </a:t>
            </a:r>
            <a:r>
              <a:rPr lang="en-US" sz="2700" b="1" i="1" dirty="0" smtClean="0"/>
              <a:t>M</a:t>
            </a:r>
            <a:r>
              <a:rPr lang="en-US" sz="2700" dirty="0" smtClean="0"/>
              <a:t> is </a:t>
            </a:r>
            <a:r>
              <a:rPr lang="en-US" sz="2700" dirty="0"/>
              <a:t>growing 5% per year, </a:t>
            </a:r>
            <a:br>
              <a:rPr lang="en-US" sz="2700" dirty="0"/>
            </a:br>
            <a:r>
              <a:rPr lang="en-US" sz="2700" b="1" i="1" dirty="0" smtClean="0"/>
              <a:t>Y</a:t>
            </a:r>
            <a:r>
              <a:rPr lang="en-US" sz="2700" dirty="0" smtClean="0"/>
              <a:t> is </a:t>
            </a:r>
            <a:r>
              <a:rPr lang="en-US" sz="2700" dirty="0"/>
              <a:t>growing 2% per year, and </a:t>
            </a:r>
            <a:r>
              <a:rPr lang="en-US" sz="2700" b="1" i="1" dirty="0" smtClean="0"/>
              <a:t>r</a:t>
            </a:r>
            <a:r>
              <a:rPr lang="en-US" sz="2700" dirty="0" smtClean="0"/>
              <a:t> = </a:t>
            </a:r>
            <a:r>
              <a:rPr lang="en-US" sz="2700" dirty="0"/>
              <a:t>4</a:t>
            </a:r>
            <a:r>
              <a:rPr lang="en-US" sz="2700" dirty="0" smtClean="0"/>
              <a:t>. </a:t>
            </a:r>
            <a:endParaRPr lang="en-US" sz="2700" dirty="0"/>
          </a:p>
          <a:p>
            <a:pPr marL="628650" lvl="1" indent="-457200" eaLnBrk="1" hangingPunct="1">
              <a:lnSpc>
                <a:spcPct val="105000"/>
              </a:lnSpc>
              <a:spcBef>
                <a:spcPct val="40000"/>
              </a:spcBef>
              <a:buClr>
                <a:schemeClr val="accent2"/>
              </a:buClr>
              <a:buNone/>
              <a:defRPr/>
            </a:pPr>
            <a:r>
              <a:rPr lang="en-US" b="1" dirty="0">
                <a:solidFill>
                  <a:srgbClr val="5F5F5F"/>
                </a:solidFill>
              </a:rPr>
              <a:t>a.	</a:t>
            </a:r>
            <a:r>
              <a:rPr lang="en-US" dirty="0"/>
              <a:t>Solve for </a:t>
            </a:r>
            <a:r>
              <a:rPr lang="en-US" b="1" i="1" dirty="0" err="1"/>
              <a:t>i</a:t>
            </a:r>
            <a:r>
              <a:rPr lang="en-US" dirty="0"/>
              <a:t>. </a:t>
            </a:r>
          </a:p>
          <a:p>
            <a:pPr marL="628650" lvl="1" indent="-457200" eaLnBrk="1" hangingPunct="1">
              <a:lnSpc>
                <a:spcPct val="105000"/>
              </a:lnSpc>
              <a:spcBef>
                <a:spcPct val="40000"/>
              </a:spcBef>
              <a:buClr>
                <a:schemeClr val="accent2"/>
              </a:buClr>
              <a:buNone/>
              <a:defRPr/>
            </a:pPr>
            <a:r>
              <a:rPr lang="en-US" b="1" dirty="0">
                <a:solidFill>
                  <a:srgbClr val="5F5F5F"/>
                </a:solidFill>
              </a:rPr>
              <a:t>b.	</a:t>
            </a:r>
            <a:r>
              <a:rPr lang="en-US" dirty="0"/>
              <a:t>If the Fed increases the money growth rate by </a:t>
            </a:r>
            <a:br>
              <a:rPr lang="en-US" dirty="0"/>
            </a:br>
            <a:r>
              <a:rPr lang="en-US" dirty="0"/>
              <a:t>2 percentage points per year, find </a:t>
            </a:r>
            <a:r>
              <a:rPr lang="en-US" dirty="0" err="1">
                <a:latin typeface="Times New Roman"/>
                <a:ea typeface="Lucida Grande"/>
                <a:cs typeface="Times New Roman"/>
              </a:rPr>
              <a:t>Δ</a:t>
            </a:r>
            <a:r>
              <a:rPr lang="en-US" b="1" i="1" dirty="0" err="1"/>
              <a:t>i</a:t>
            </a:r>
            <a:r>
              <a:rPr lang="en-US" dirty="0"/>
              <a:t>.</a:t>
            </a:r>
          </a:p>
          <a:p>
            <a:pPr marL="628650" lvl="1" indent="-457200" eaLnBrk="1" hangingPunct="1">
              <a:lnSpc>
                <a:spcPct val="105000"/>
              </a:lnSpc>
              <a:spcBef>
                <a:spcPct val="40000"/>
              </a:spcBef>
              <a:buClr>
                <a:schemeClr val="accent2"/>
              </a:buClr>
              <a:buNone/>
              <a:defRPr/>
            </a:pPr>
            <a:r>
              <a:rPr lang="en-US" b="1" dirty="0">
                <a:solidFill>
                  <a:srgbClr val="5F5F5F"/>
                </a:solidFill>
              </a:rPr>
              <a:t>c.</a:t>
            </a:r>
            <a:r>
              <a:rPr lang="en-US" dirty="0">
                <a:solidFill>
                  <a:srgbClr val="5F5F5F"/>
                </a:solidFill>
              </a:rPr>
              <a:t>	</a:t>
            </a:r>
            <a:r>
              <a:rPr lang="en-US" dirty="0"/>
              <a:t>Suppose the growth rate of </a:t>
            </a:r>
            <a:r>
              <a:rPr lang="en-US" b="1" i="1" dirty="0" smtClean="0"/>
              <a:t>Y</a:t>
            </a:r>
            <a:r>
              <a:rPr lang="en-US" dirty="0" smtClean="0"/>
              <a:t> falls </a:t>
            </a:r>
            <a:r>
              <a:rPr lang="en-US" dirty="0"/>
              <a:t>to 1% per year</a:t>
            </a:r>
            <a:r>
              <a:rPr lang="en-US" dirty="0" smtClean="0"/>
              <a:t>. </a:t>
            </a:r>
            <a:endParaRPr lang="en-US" dirty="0"/>
          </a:p>
          <a:p>
            <a:pPr marL="958850" lvl="2" indent="-274638" eaLnBrk="1" hangingPunct="1">
              <a:lnSpc>
                <a:spcPct val="105000"/>
              </a:lnSpc>
              <a:buClr>
                <a:srgbClr val="008000"/>
              </a:buClr>
              <a:buSzPct val="100000"/>
              <a:defRPr/>
            </a:pPr>
            <a:r>
              <a:rPr lang="en-US" sz="2700" dirty="0"/>
              <a:t>What will happen to </a:t>
            </a:r>
            <a:r>
              <a:rPr lang="en-US" sz="3200" i="1" dirty="0">
                <a:solidFill>
                  <a:srgbClr val="000000"/>
                </a:solidFill>
                <a:latin typeface="Times New Roman"/>
                <a:ea typeface="Lucida Grande"/>
                <a:cs typeface="Times New Roman"/>
              </a:rPr>
              <a:t>π</a:t>
            </a:r>
            <a:r>
              <a:rPr lang="en-US" sz="2700" dirty="0" smtClean="0"/>
              <a:t>?  </a:t>
            </a:r>
            <a:endParaRPr lang="en-US" sz="2700" dirty="0"/>
          </a:p>
          <a:p>
            <a:pPr marL="958850" lvl="2" indent="-274638" eaLnBrk="1" hangingPunct="1">
              <a:lnSpc>
                <a:spcPct val="105000"/>
              </a:lnSpc>
              <a:buClr>
                <a:srgbClr val="008000"/>
              </a:buClr>
              <a:buSzPct val="100000"/>
              <a:defRPr/>
            </a:pPr>
            <a:r>
              <a:rPr lang="en-US" sz="2700" dirty="0"/>
              <a:t>What must the Fed do if it wishes to </a:t>
            </a:r>
            <a:br>
              <a:rPr lang="en-US" sz="2700" dirty="0"/>
            </a:br>
            <a:r>
              <a:rPr lang="en-US" sz="2700" dirty="0"/>
              <a:t>keep </a:t>
            </a:r>
            <a:r>
              <a:rPr lang="en-US" sz="3200" i="1" dirty="0" smtClean="0">
                <a:solidFill>
                  <a:srgbClr val="000000"/>
                </a:solidFill>
                <a:latin typeface="Times New Roman"/>
                <a:ea typeface="Lucida Grande"/>
                <a:cs typeface="Times New Roman"/>
              </a:rPr>
              <a:t>π</a:t>
            </a:r>
            <a:r>
              <a:rPr lang="en-US" sz="2700" dirty="0" smtClean="0"/>
              <a:t> constant</a:t>
            </a:r>
            <a:r>
              <a:rPr lang="en-US" sz="2700" dirty="0"/>
              <a:t>?</a:t>
            </a:r>
            <a:endParaRPr lang="en-US" dirty="0"/>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Tree>
    <p:extLst>
      <p:ext uri="{BB962C8B-B14F-4D97-AF65-F5344CB8AC3E}">
        <p14:creationId xmlns:p14="http://schemas.microsoft.com/office/powerpoint/2010/main" val="389375420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ANSWERS</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Applying the </a:t>
            </a:r>
            <a:r>
              <a:rPr lang="en-US" dirty="0" smtClean="0">
                <a:solidFill>
                  <a:schemeClr val="bg1"/>
                </a:solidFill>
                <a:effectLst>
                  <a:outerShdw blurRad="38100" dist="38100" dir="2700000" algn="tl">
                    <a:srgbClr val="000000">
                      <a:alpha val="43137"/>
                    </a:srgbClr>
                  </a:outerShdw>
                </a:effectLst>
              </a:rPr>
              <a:t>theory</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8" name="Content Placeholder 2"/>
          <p:cNvSpPr>
            <a:spLocks noGrp="1"/>
          </p:cNvSpPr>
          <p:nvPr>
            <p:ph idx="1"/>
          </p:nvPr>
        </p:nvSpPr>
        <p:spPr>
          <a:xfrm>
            <a:off x="476250" y="2411620"/>
            <a:ext cx="8210550" cy="4233966"/>
          </a:xfrm>
        </p:spPr>
        <p:txBody>
          <a:bodyPr/>
          <a:lstStyle/>
          <a:p>
            <a:pPr marL="628650" lvl="1" indent="-514350">
              <a:lnSpc>
                <a:spcPct val="105000"/>
              </a:lnSpc>
              <a:spcBef>
                <a:spcPct val="45000"/>
              </a:spcBef>
              <a:buClr>
                <a:srgbClr val="669900"/>
              </a:buClr>
              <a:buNone/>
              <a:defRPr/>
            </a:pPr>
            <a:r>
              <a:rPr lang="en-US" b="1" dirty="0">
                <a:solidFill>
                  <a:srgbClr val="5F5F5F"/>
                </a:solidFill>
              </a:rPr>
              <a:t>a.</a:t>
            </a:r>
            <a:r>
              <a:rPr lang="en-US" dirty="0">
                <a:solidFill>
                  <a:srgbClr val="5F5F5F"/>
                </a:solidFill>
              </a:rPr>
              <a:t>	</a:t>
            </a:r>
            <a:r>
              <a:rPr lang="en-US" dirty="0"/>
              <a:t>First, </a:t>
            </a:r>
            <a:r>
              <a:rPr lang="en-US" dirty="0" smtClean="0"/>
              <a:t>find </a:t>
            </a:r>
            <a:r>
              <a:rPr lang="en-US" sz="3200" i="1" dirty="0" smtClean="0">
                <a:solidFill>
                  <a:srgbClr val="000000"/>
                </a:solidFill>
                <a:latin typeface="Times New Roman"/>
                <a:ea typeface="Lucida Grande"/>
                <a:cs typeface="Times New Roman"/>
              </a:rPr>
              <a:t>π</a:t>
            </a:r>
            <a:r>
              <a:rPr lang="en-US" dirty="0" smtClean="0"/>
              <a:t> = </a:t>
            </a:r>
            <a:r>
              <a:rPr lang="en-US" dirty="0"/>
              <a:t>5 </a:t>
            </a:r>
            <a:r>
              <a:rPr lang="en-US" b="1" dirty="0">
                <a:latin typeface="Times New Roman"/>
                <a:ea typeface="ＭＳ ゴシック"/>
                <a:cs typeface="Times New Roman"/>
              </a:rPr>
              <a:t>−</a:t>
            </a:r>
            <a:r>
              <a:rPr lang="en-US" dirty="0" smtClean="0"/>
              <a:t> </a:t>
            </a:r>
            <a:r>
              <a:rPr lang="en-US" dirty="0"/>
              <a:t>2 = 3</a:t>
            </a:r>
            <a:r>
              <a:rPr lang="en-US" dirty="0" smtClean="0"/>
              <a:t>. </a:t>
            </a:r>
            <a:endParaRPr lang="en-US" dirty="0"/>
          </a:p>
          <a:p>
            <a:pPr marL="628650" lvl="1" indent="-514350">
              <a:lnSpc>
                <a:spcPct val="105000"/>
              </a:lnSpc>
              <a:buClr>
                <a:schemeClr val="accent2"/>
              </a:buClr>
              <a:buNone/>
              <a:defRPr/>
            </a:pPr>
            <a:r>
              <a:rPr lang="en-US" dirty="0"/>
              <a:t>	Then, find </a:t>
            </a:r>
            <a:r>
              <a:rPr lang="en-US" b="1" i="1" dirty="0" err="1" smtClean="0"/>
              <a:t>i</a:t>
            </a:r>
            <a:r>
              <a:rPr lang="en-US" dirty="0" smtClean="0"/>
              <a:t> = </a:t>
            </a:r>
            <a:r>
              <a:rPr lang="en-US" b="1" i="1" dirty="0"/>
              <a:t>r</a:t>
            </a:r>
            <a:r>
              <a:rPr lang="en-US" dirty="0"/>
              <a:t> + </a:t>
            </a:r>
            <a:r>
              <a:rPr lang="en-US" sz="3200" i="1" dirty="0">
                <a:solidFill>
                  <a:srgbClr val="000000"/>
                </a:solidFill>
                <a:latin typeface="Times New Roman"/>
                <a:ea typeface="Lucida Grande"/>
                <a:cs typeface="Times New Roman"/>
              </a:rPr>
              <a:t>π</a:t>
            </a:r>
            <a:r>
              <a:rPr lang="en-US" dirty="0" smtClean="0">
                <a:sym typeface="Symbol" pitchFamily="18" charset="2"/>
              </a:rPr>
              <a:t> </a:t>
            </a:r>
            <a:r>
              <a:rPr lang="en-US" dirty="0">
                <a:sym typeface="Symbol" pitchFamily="18" charset="2"/>
              </a:rPr>
              <a:t>= 4 + 3 = 7</a:t>
            </a:r>
            <a:r>
              <a:rPr lang="en-US" dirty="0" smtClean="0">
                <a:sym typeface="Symbol" pitchFamily="18" charset="2"/>
              </a:rPr>
              <a:t>. </a:t>
            </a:r>
            <a:endParaRPr lang="en-US" dirty="0"/>
          </a:p>
          <a:p>
            <a:pPr marL="628650" lvl="1" indent="-514350">
              <a:lnSpc>
                <a:spcPct val="105000"/>
              </a:lnSpc>
              <a:spcBef>
                <a:spcPct val="45000"/>
              </a:spcBef>
              <a:buClr>
                <a:schemeClr val="accent2"/>
              </a:buClr>
              <a:buNone/>
              <a:defRPr/>
            </a:pPr>
            <a:r>
              <a:rPr lang="en-US" b="1" dirty="0">
                <a:solidFill>
                  <a:srgbClr val="5F5F5F"/>
                </a:solidFill>
                <a:sym typeface="Symbol" pitchFamily="18" charset="2"/>
              </a:rPr>
              <a:t>b.</a:t>
            </a:r>
            <a:r>
              <a:rPr lang="en-US" dirty="0">
                <a:solidFill>
                  <a:srgbClr val="5F5F5F"/>
                </a:solidFill>
                <a:sym typeface="Symbol" pitchFamily="18" charset="2"/>
              </a:rPr>
              <a:t>	</a:t>
            </a:r>
            <a:r>
              <a:rPr lang="en-US" dirty="0">
                <a:sym typeface="Symbol" pitchFamily="18" charset="2"/>
              </a:rPr>
              <a:t> </a:t>
            </a:r>
            <a:r>
              <a:rPr lang="en-US" dirty="0" err="1" smtClean="0">
                <a:latin typeface="Times New Roman"/>
                <a:ea typeface="Lucida Grande"/>
                <a:cs typeface="Times New Roman"/>
              </a:rPr>
              <a:t>Δ</a:t>
            </a:r>
            <a:r>
              <a:rPr lang="en-US" b="1" i="1" dirty="0" err="1" smtClean="0"/>
              <a:t>i</a:t>
            </a:r>
            <a:r>
              <a:rPr lang="en-US" dirty="0" smtClean="0"/>
              <a:t> = </a:t>
            </a:r>
            <a:r>
              <a:rPr lang="en-US" dirty="0"/>
              <a:t>2, same as the increase in the money growth rate</a:t>
            </a:r>
            <a:r>
              <a:rPr lang="en-US" dirty="0" smtClean="0"/>
              <a:t>. </a:t>
            </a:r>
            <a:endParaRPr lang="en-US" dirty="0"/>
          </a:p>
          <a:p>
            <a:pPr marL="628650" lvl="1" indent="-514350">
              <a:lnSpc>
                <a:spcPct val="105000"/>
              </a:lnSpc>
              <a:spcBef>
                <a:spcPct val="45000"/>
              </a:spcBef>
              <a:buClr>
                <a:schemeClr val="accent2"/>
              </a:buClr>
              <a:buNone/>
              <a:defRPr/>
            </a:pPr>
            <a:r>
              <a:rPr lang="en-US" b="1" dirty="0">
                <a:solidFill>
                  <a:srgbClr val="5F5F5F"/>
                </a:solidFill>
              </a:rPr>
              <a:t>c.</a:t>
            </a:r>
            <a:r>
              <a:rPr lang="en-US" dirty="0">
                <a:solidFill>
                  <a:srgbClr val="5F5F5F"/>
                </a:solidFill>
              </a:rPr>
              <a:t>	</a:t>
            </a:r>
            <a:r>
              <a:rPr lang="en-US" dirty="0"/>
              <a:t>If the Fed does nothing, </a:t>
            </a:r>
            <a:r>
              <a:rPr lang="en-US" dirty="0" smtClean="0">
                <a:latin typeface="Times New Roman"/>
                <a:ea typeface="Lucida Grande"/>
                <a:cs typeface="Times New Roman"/>
              </a:rPr>
              <a:t>Δ</a:t>
            </a:r>
            <a:r>
              <a:rPr lang="en-US" sz="3200" i="1" dirty="0">
                <a:solidFill>
                  <a:srgbClr val="000000"/>
                </a:solidFill>
                <a:latin typeface="Times New Roman"/>
                <a:ea typeface="Lucida Grande"/>
                <a:cs typeface="Times New Roman"/>
              </a:rPr>
              <a:t>π</a:t>
            </a:r>
            <a:r>
              <a:rPr lang="en-US" dirty="0" smtClean="0">
                <a:sym typeface="Symbol" pitchFamily="18" charset="2"/>
              </a:rPr>
              <a:t> </a:t>
            </a:r>
            <a:r>
              <a:rPr lang="en-US" dirty="0">
                <a:sym typeface="Symbol" pitchFamily="18" charset="2"/>
              </a:rPr>
              <a:t>= 1</a:t>
            </a:r>
            <a:r>
              <a:rPr lang="en-US" dirty="0" smtClean="0">
                <a:sym typeface="Symbol" pitchFamily="18" charset="2"/>
              </a:rPr>
              <a:t>. </a:t>
            </a:r>
            <a:endParaRPr lang="en-US" dirty="0">
              <a:sym typeface="Symbol" pitchFamily="18" charset="2"/>
            </a:endParaRPr>
          </a:p>
          <a:p>
            <a:pPr marL="628650" lvl="1" indent="-514350">
              <a:lnSpc>
                <a:spcPct val="105000"/>
              </a:lnSpc>
              <a:buClr>
                <a:schemeClr val="accent2"/>
              </a:buClr>
              <a:buNone/>
              <a:defRPr/>
            </a:pPr>
            <a:r>
              <a:rPr lang="en-US" dirty="0">
                <a:sym typeface="Symbol" pitchFamily="18" charset="2"/>
              </a:rPr>
              <a:t>	To prevent inflation from rising, </a:t>
            </a:r>
            <a:r>
              <a:rPr lang="en-US" dirty="0" smtClean="0">
                <a:sym typeface="Symbol" pitchFamily="18" charset="2"/>
              </a:rPr>
              <a:t>the Fed </a:t>
            </a:r>
            <a:r>
              <a:rPr lang="en-US" dirty="0">
                <a:sym typeface="Symbol" pitchFamily="18" charset="2"/>
              </a:rPr>
              <a:t>must reduce the money growth rate by </a:t>
            </a:r>
            <a:r>
              <a:rPr lang="en-US" dirty="0" smtClean="0">
                <a:sym typeface="Symbol" pitchFamily="18" charset="2"/>
              </a:rPr>
              <a:t>1 </a:t>
            </a:r>
            <a:r>
              <a:rPr lang="en-US" dirty="0">
                <a:sym typeface="Symbol" pitchFamily="18" charset="2"/>
              </a:rPr>
              <a:t>percentage point per year.</a:t>
            </a:r>
            <a:endParaRPr lang="en-US" dirty="0"/>
          </a:p>
        </p:txBody>
      </p:sp>
      <p:sp>
        <p:nvSpPr>
          <p:cNvPr id="10" name="Text Box 4"/>
          <p:cNvSpPr txBox="1">
            <a:spLocks noChangeArrowheads="1"/>
          </p:cNvSpPr>
          <p:nvPr/>
        </p:nvSpPr>
        <p:spPr bwMode="auto">
          <a:xfrm>
            <a:off x="522288" y="1439863"/>
            <a:ext cx="81756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50000"/>
              </a:spcBef>
            </a:pPr>
            <a:r>
              <a:rPr lang="en-US" sz="2700" b="1" i="1" dirty="0" smtClean="0"/>
              <a:t>V</a:t>
            </a:r>
            <a:r>
              <a:rPr lang="en-US" sz="2700" dirty="0" smtClean="0"/>
              <a:t> is </a:t>
            </a:r>
            <a:r>
              <a:rPr lang="en-US" sz="2700" dirty="0"/>
              <a:t>constant, </a:t>
            </a:r>
            <a:r>
              <a:rPr lang="en-US" sz="2700" b="1" i="1" dirty="0" smtClean="0"/>
              <a:t>M</a:t>
            </a:r>
            <a:r>
              <a:rPr lang="en-US" sz="2700" dirty="0" smtClean="0"/>
              <a:t> grows </a:t>
            </a:r>
            <a:r>
              <a:rPr lang="en-US" sz="2700" dirty="0"/>
              <a:t>5% per year, </a:t>
            </a:r>
            <a:br>
              <a:rPr lang="en-US" sz="2700" dirty="0"/>
            </a:br>
            <a:r>
              <a:rPr lang="en-US" sz="2700" b="1" i="1" dirty="0" smtClean="0"/>
              <a:t>Y</a:t>
            </a:r>
            <a:r>
              <a:rPr lang="en-US" sz="2700" dirty="0" smtClean="0"/>
              <a:t> grows </a:t>
            </a:r>
            <a:r>
              <a:rPr lang="en-US" sz="2700" dirty="0"/>
              <a:t>2% per year, </a:t>
            </a:r>
            <a:r>
              <a:rPr lang="en-US" sz="2700" b="1" i="1" dirty="0" smtClean="0"/>
              <a:t>r</a:t>
            </a:r>
            <a:r>
              <a:rPr lang="en-US" sz="2700" dirty="0" smtClean="0"/>
              <a:t> = </a:t>
            </a:r>
            <a:r>
              <a:rPr lang="en-US" sz="2700" dirty="0"/>
              <a:t>4.</a:t>
            </a:r>
          </a:p>
        </p:txBody>
      </p:sp>
    </p:spTree>
    <p:extLst>
      <p:ext uri="{BB962C8B-B14F-4D97-AF65-F5344CB8AC3E}">
        <p14:creationId xmlns:p14="http://schemas.microsoft.com/office/powerpoint/2010/main" val="10291069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82613" y="376238"/>
            <a:ext cx="8129587" cy="692150"/>
          </a:xfrm>
        </p:spPr>
        <p:txBody>
          <a:bodyPr/>
          <a:lstStyle/>
          <a:p>
            <a:pPr eaLnBrk="1" hangingPunct="1"/>
            <a:r>
              <a:rPr lang="en-US" dirty="0" smtClean="0"/>
              <a:t>Two </a:t>
            </a:r>
            <a:r>
              <a:rPr lang="en-US" dirty="0" smtClean="0"/>
              <a:t>real interest rates</a:t>
            </a:r>
            <a:endParaRPr lang="en-US" dirty="0" smtClean="0"/>
          </a:p>
        </p:txBody>
      </p:sp>
      <p:sp>
        <p:nvSpPr>
          <p:cNvPr id="100355" name="Rectangle 3"/>
          <p:cNvSpPr>
            <a:spLocks noGrp="1" noChangeArrowheads="1"/>
          </p:cNvSpPr>
          <p:nvPr>
            <p:ph type="body" idx="1"/>
          </p:nvPr>
        </p:nvSpPr>
        <p:spPr>
          <a:xfrm>
            <a:off x="476250" y="1071161"/>
            <a:ext cx="7848600" cy="5238750"/>
          </a:xfrm>
        </p:spPr>
        <p:txBody>
          <a:bodyPr/>
          <a:lstStyle/>
          <a:p>
            <a:pPr eaLnBrk="1" hangingPunct="1">
              <a:spcBef>
                <a:spcPts val="600"/>
              </a:spcBef>
              <a:buFont typeface="Wingdings" pitchFamily="2" charset="2"/>
              <a:buNone/>
            </a:pPr>
            <a:r>
              <a:rPr lang="en-US" dirty="0" smtClean="0">
                <a:sym typeface="Symbol" pitchFamily="18" charset="2"/>
              </a:rPr>
              <a:t>Notation:</a:t>
            </a:r>
          </a:p>
          <a:p>
            <a:pPr eaLnBrk="1" hangingPunct="1">
              <a:spcBef>
                <a:spcPts val="600"/>
              </a:spcBef>
            </a:pPr>
            <a:r>
              <a:rPr lang="en-US" sz="3200" i="1" dirty="0" smtClean="0">
                <a:solidFill>
                  <a:srgbClr val="000000"/>
                </a:solidFill>
                <a:latin typeface="Times New Roman"/>
                <a:ea typeface="Lucida Grande"/>
                <a:cs typeface="Times New Roman"/>
              </a:rPr>
              <a:t>π</a:t>
            </a:r>
            <a:r>
              <a:rPr lang="en-US" sz="1000" b="1" i="1" dirty="0" smtClean="0">
                <a:sym typeface="Symbol" pitchFamily="18" charset="2"/>
              </a:rPr>
              <a:t> </a:t>
            </a:r>
            <a:r>
              <a:rPr lang="en-US" dirty="0" smtClean="0">
                <a:sym typeface="Symbol" pitchFamily="18" charset="2"/>
              </a:rPr>
              <a:t>= actual inflation rate </a:t>
            </a:r>
            <a:br>
              <a:rPr lang="en-US" dirty="0" smtClean="0">
                <a:sym typeface="Symbol" pitchFamily="18" charset="2"/>
              </a:rPr>
            </a:br>
            <a:r>
              <a:rPr lang="en-US" dirty="0" smtClean="0">
                <a:sym typeface="Symbol" pitchFamily="18" charset="2"/>
              </a:rPr>
              <a:t>	 (not known until after it has occurred)</a:t>
            </a:r>
          </a:p>
          <a:p>
            <a:pPr eaLnBrk="1" hangingPunct="1">
              <a:spcBef>
                <a:spcPts val="600"/>
              </a:spcBef>
            </a:pPr>
            <a:r>
              <a:rPr lang="en-US"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dirty="0" smtClean="0">
                <a:sym typeface="Symbol" pitchFamily="18" charset="2"/>
              </a:rPr>
              <a:t> = expected inflation rate</a:t>
            </a:r>
          </a:p>
          <a:p>
            <a:pPr eaLnBrk="1" hangingPunct="1">
              <a:spcBef>
                <a:spcPts val="1400"/>
              </a:spcBef>
              <a:buFont typeface="Wingdings" pitchFamily="2" charset="2"/>
              <a:buNone/>
            </a:pPr>
            <a:r>
              <a:rPr lang="en-US" dirty="0" smtClean="0">
                <a:sym typeface="Symbol" pitchFamily="18" charset="2"/>
              </a:rPr>
              <a:t>Two real interest rates:</a:t>
            </a:r>
          </a:p>
          <a:p>
            <a:pPr eaLnBrk="1" hangingPunct="1">
              <a:lnSpc>
                <a:spcPct val="100000"/>
              </a:lnSpc>
              <a:spcBef>
                <a:spcPts val="400"/>
              </a:spcBef>
            </a:pPr>
            <a:r>
              <a:rPr lang="en-US" b="1" i="1" dirty="0" err="1" smtClean="0">
                <a:sym typeface="Symbol" pitchFamily="18" charset="2"/>
              </a:rPr>
              <a:t>i</a:t>
            </a:r>
            <a:r>
              <a:rPr lang="en-US" dirty="0" smtClean="0">
                <a:sym typeface="Symbol" pitchFamily="18" charset="2"/>
              </a:rPr>
              <a:t> – </a:t>
            </a:r>
            <a:r>
              <a:rPr lang="en-US"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dirty="0" smtClean="0">
                <a:sym typeface="Symbol" pitchFamily="18" charset="2"/>
              </a:rPr>
              <a:t> = </a:t>
            </a:r>
            <a:r>
              <a:rPr lang="en-US" b="1" i="1" dirty="0" smtClean="0">
                <a:solidFill>
                  <a:srgbClr val="CC0000"/>
                </a:solidFill>
                <a:sym typeface="Symbol" pitchFamily="18" charset="2"/>
              </a:rPr>
              <a:t>ex ante</a:t>
            </a:r>
            <a:r>
              <a:rPr lang="en-US" sz="900" dirty="0" smtClean="0">
                <a:sym typeface="Symbol" pitchFamily="18" charset="2"/>
              </a:rPr>
              <a:t>  </a:t>
            </a:r>
            <a:r>
              <a:rPr lang="en-US" dirty="0" smtClean="0">
                <a:sym typeface="Symbol" pitchFamily="18" charset="2"/>
              </a:rPr>
              <a:t>real interest rate: </a:t>
            </a:r>
            <a:br>
              <a:rPr lang="en-US" dirty="0" smtClean="0">
                <a:sym typeface="Symbol" pitchFamily="18" charset="2"/>
              </a:rPr>
            </a:br>
            <a:r>
              <a:rPr lang="en-US" dirty="0" smtClean="0">
                <a:sym typeface="Symbol" pitchFamily="18" charset="2"/>
              </a:rPr>
              <a:t>the real interest rate people expect at the time they buy a bond or take out a loan</a:t>
            </a:r>
          </a:p>
          <a:p>
            <a:pPr eaLnBrk="1" hangingPunct="1">
              <a:lnSpc>
                <a:spcPct val="100000"/>
              </a:lnSpc>
              <a:spcBef>
                <a:spcPts val="400"/>
              </a:spcBef>
            </a:pPr>
            <a:r>
              <a:rPr lang="en-US" b="1" i="1" dirty="0" err="1" smtClean="0">
                <a:sym typeface="Symbol" pitchFamily="18" charset="2"/>
              </a:rPr>
              <a:t>i</a:t>
            </a:r>
            <a:r>
              <a:rPr lang="en-US" dirty="0" smtClean="0">
                <a:sym typeface="Symbol" pitchFamily="18" charset="2"/>
              </a:rPr>
              <a:t> – </a:t>
            </a:r>
            <a:r>
              <a:rPr lang="en-US" sz="3200" i="1" dirty="0" smtClean="0">
                <a:solidFill>
                  <a:srgbClr val="000000"/>
                </a:solidFill>
                <a:latin typeface="Times New Roman"/>
                <a:ea typeface="Lucida Grande"/>
                <a:cs typeface="Times New Roman"/>
              </a:rPr>
              <a:t>π</a:t>
            </a:r>
            <a:r>
              <a:rPr lang="en-US" dirty="0" smtClean="0">
                <a:sym typeface="Symbol" pitchFamily="18" charset="2"/>
              </a:rPr>
              <a:t> = </a:t>
            </a:r>
            <a:r>
              <a:rPr lang="en-US" b="1" i="1" dirty="0" smtClean="0">
                <a:solidFill>
                  <a:srgbClr val="CC0000"/>
                </a:solidFill>
                <a:sym typeface="Symbol" pitchFamily="18" charset="2"/>
              </a:rPr>
              <a:t>ex post</a:t>
            </a:r>
            <a:r>
              <a:rPr lang="en-US" sz="900" b="1" dirty="0" smtClean="0">
                <a:sym typeface="Symbol" pitchFamily="18" charset="2"/>
              </a:rPr>
              <a:t>   </a:t>
            </a:r>
            <a:r>
              <a:rPr lang="en-US" dirty="0" smtClean="0">
                <a:sym typeface="Symbol" pitchFamily="18" charset="2"/>
              </a:rPr>
              <a:t>real interest rate:</a:t>
            </a:r>
            <a:br>
              <a:rPr lang="en-US" dirty="0" smtClean="0">
                <a:sym typeface="Symbol" pitchFamily="18" charset="2"/>
              </a:rPr>
            </a:br>
            <a:r>
              <a:rPr lang="en-US" dirty="0" smtClean="0">
                <a:sym typeface="Symbol" pitchFamily="18" charset="2"/>
              </a:rPr>
              <a:t>the real interest rate actually realized</a:t>
            </a:r>
          </a:p>
        </p:txBody>
      </p:sp>
    </p:spTree>
    <p:extLst>
      <p:ext uri="{BB962C8B-B14F-4D97-AF65-F5344CB8AC3E}">
        <p14:creationId xmlns:p14="http://schemas.microsoft.com/office/powerpoint/2010/main" val="16744193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wipe(left)">
                                      <p:cBhvr>
                                        <p:cTn id="7" dur="500"/>
                                        <p:tgtEl>
                                          <p:spTgt spid="10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1" end="1"/>
                                            </p:txEl>
                                          </p:spTgt>
                                        </p:tgtEl>
                                        <p:attrNameLst>
                                          <p:attrName>style.visibility</p:attrName>
                                        </p:attrNameLst>
                                      </p:cBhvr>
                                      <p:to>
                                        <p:strVal val="visible"/>
                                      </p:to>
                                    </p:set>
                                    <p:animEffect transition="in" filter="wipe(left)">
                                      <p:cBhvr>
                                        <p:cTn id="12" dur="500"/>
                                        <p:tgtEl>
                                          <p:spTgt spid="10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2" end="2"/>
                                            </p:txEl>
                                          </p:spTgt>
                                        </p:tgtEl>
                                        <p:attrNameLst>
                                          <p:attrName>style.visibility</p:attrName>
                                        </p:attrNameLst>
                                      </p:cBhvr>
                                      <p:to>
                                        <p:strVal val="visible"/>
                                      </p:to>
                                    </p:set>
                                    <p:animEffect transition="in" filter="wipe(left)">
                                      <p:cBhvr>
                                        <p:cTn id="17" dur="500"/>
                                        <p:tgtEl>
                                          <p:spTgt spid="10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55">
                                            <p:txEl>
                                              <p:pRg st="3" end="3"/>
                                            </p:txEl>
                                          </p:spTgt>
                                        </p:tgtEl>
                                        <p:attrNameLst>
                                          <p:attrName>style.visibility</p:attrName>
                                        </p:attrNameLst>
                                      </p:cBhvr>
                                      <p:to>
                                        <p:strVal val="visible"/>
                                      </p:to>
                                    </p:set>
                                    <p:animEffect transition="in" filter="wipe(left)">
                                      <p:cBhvr>
                                        <p:cTn id="22" dur="500"/>
                                        <p:tgtEl>
                                          <p:spTgt spid="100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55">
                                            <p:txEl>
                                              <p:pRg st="4" end="4"/>
                                            </p:txEl>
                                          </p:spTgt>
                                        </p:tgtEl>
                                        <p:attrNameLst>
                                          <p:attrName>style.visibility</p:attrName>
                                        </p:attrNameLst>
                                      </p:cBhvr>
                                      <p:to>
                                        <p:strVal val="visible"/>
                                      </p:to>
                                    </p:set>
                                    <p:animEffect transition="in" filter="wipe(left)">
                                      <p:cBhvr>
                                        <p:cTn id="27" dur="500"/>
                                        <p:tgtEl>
                                          <p:spTgt spid="100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0355">
                                            <p:txEl>
                                              <p:pRg st="5" end="5"/>
                                            </p:txEl>
                                          </p:spTgt>
                                        </p:tgtEl>
                                        <p:attrNameLst>
                                          <p:attrName>style.visibility</p:attrName>
                                        </p:attrNameLst>
                                      </p:cBhvr>
                                      <p:to>
                                        <p:strVal val="visible"/>
                                      </p:to>
                                    </p:set>
                                    <p:animEffect transition="in" filter="wipe(left)">
                                      <p:cBhvr>
                                        <p:cTn id="32" dur="500"/>
                                        <p:tgtEl>
                                          <p:spTgt spid="100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1309156532"/>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smtClean="0">
                <a:solidFill>
                  <a:srgbClr val="336699"/>
                </a:solidFill>
              </a:rPr>
              <a:t>U.S. </a:t>
            </a:r>
            <a:r>
              <a:rPr lang="en-US" sz="3000" dirty="0" smtClean="0">
                <a:solidFill>
                  <a:srgbClr val="336699"/>
                </a:solidFill>
              </a:rPr>
              <a:t>inflation </a:t>
            </a:r>
            <a:r>
              <a:rPr lang="en-US" sz="3000" dirty="0" smtClean="0">
                <a:solidFill>
                  <a:srgbClr val="336699"/>
                </a:solidFill>
              </a:rPr>
              <a:t>and its </a:t>
            </a:r>
            <a:r>
              <a:rPr lang="en-US" sz="3000" dirty="0" smtClean="0">
                <a:solidFill>
                  <a:srgbClr val="336699"/>
                </a:solidFill>
              </a:rPr>
              <a:t>trend</a:t>
            </a:r>
            <a:r>
              <a:rPr lang="en-US" sz="3000" dirty="0" smtClean="0">
                <a:solidFill>
                  <a:srgbClr val="336699"/>
                </a:solidFill>
              </a:rPr>
              <a:t>, </a:t>
            </a:r>
            <a:br>
              <a:rPr lang="en-US" sz="3000" dirty="0" smtClean="0">
                <a:solidFill>
                  <a:srgbClr val="336699"/>
                </a:solidFill>
              </a:rPr>
            </a:br>
            <a:r>
              <a:rPr lang="en-US" sz="2800" dirty="0" smtClean="0">
                <a:solidFill>
                  <a:srgbClr val="336699"/>
                </a:solidFill>
              </a:rPr>
              <a:t>1960</a:t>
            </a:r>
            <a:r>
              <a:rPr lang="en-US" sz="2800" dirty="0" smtClean="0">
                <a:solidFill>
                  <a:srgbClr val="336699"/>
                </a:solidFill>
                <a:latin typeface="Arial"/>
                <a:cs typeface="Arial"/>
              </a:rPr>
              <a:t>-</a:t>
            </a:r>
            <a:r>
              <a:rPr lang="en-US" sz="2800" dirty="0" smtClean="0">
                <a:solidFill>
                  <a:srgbClr val="336699"/>
                </a:solidFill>
              </a:rPr>
              <a:t>2014</a:t>
            </a:r>
          </a:p>
        </p:txBody>
      </p:sp>
      <p:grpSp>
        <p:nvGrpSpPr>
          <p:cNvPr id="11" name="Group 71"/>
          <p:cNvGrpSpPr>
            <a:grpSpLocks/>
          </p:cNvGrpSpPr>
          <p:nvPr/>
        </p:nvGrpSpPr>
        <p:grpSpPr bwMode="auto">
          <a:xfrm>
            <a:off x="4298017" y="2316696"/>
            <a:ext cx="2624138" cy="830263"/>
            <a:chOff x="2936" y="913"/>
            <a:chExt cx="1653" cy="523"/>
          </a:xfrm>
        </p:grpSpPr>
        <p:sp>
          <p:nvSpPr>
            <p:cNvPr id="12" name="Line 72"/>
            <p:cNvSpPr>
              <a:spLocks noChangeShapeType="1"/>
            </p:cNvSpPr>
            <p:nvPr/>
          </p:nvSpPr>
          <p:spPr bwMode="auto">
            <a:xfrm flipV="1">
              <a:off x="2936" y="1152"/>
              <a:ext cx="478" cy="2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73"/>
            <p:cNvSpPr txBox="1">
              <a:spLocks noChangeArrowheads="1"/>
            </p:cNvSpPr>
            <p:nvPr/>
          </p:nvSpPr>
          <p:spPr bwMode="auto">
            <a:xfrm>
              <a:off x="3301" y="913"/>
              <a:ext cx="1288" cy="52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i="1" dirty="0">
                  <a:solidFill>
                    <a:srgbClr val="000000"/>
                  </a:solidFill>
                </a:rPr>
                <a:t>% change in </a:t>
              </a:r>
              <a:r>
                <a:rPr lang="en-US" sz="2400" i="1" dirty="0" smtClean="0">
                  <a:solidFill>
                    <a:srgbClr val="000000"/>
                  </a:solidFill>
                </a:rPr>
                <a:t/>
              </a:r>
              <a:br>
                <a:rPr lang="en-US" sz="2400" i="1" dirty="0" smtClean="0">
                  <a:solidFill>
                    <a:srgbClr val="000000"/>
                  </a:solidFill>
                </a:rPr>
              </a:br>
              <a:r>
                <a:rPr lang="en-US" sz="2400" i="1" dirty="0" smtClean="0">
                  <a:solidFill>
                    <a:srgbClr val="000000"/>
                  </a:solidFill>
                </a:rPr>
                <a:t>GDP deflator</a:t>
              </a:r>
              <a:endParaRPr lang="en-US" sz="2400" i="1" dirty="0">
                <a:solidFill>
                  <a:srgbClr val="000000"/>
                </a:solidFill>
              </a:endParaRPr>
            </a:p>
          </p:txBody>
        </p:sp>
      </p:grpSp>
    </p:spTree>
    <p:extLst>
      <p:ext uri="{BB962C8B-B14F-4D97-AF65-F5344CB8AC3E}">
        <p14:creationId xmlns:p14="http://schemas.microsoft.com/office/powerpoint/2010/main" val="26464511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466725" y="284163"/>
            <a:ext cx="8245475" cy="1104900"/>
          </a:xfrm>
        </p:spPr>
        <p:txBody>
          <a:bodyPr/>
          <a:lstStyle/>
          <a:p>
            <a:pPr eaLnBrk="1" hangingPunct="1"/>
            <a:r>
              <a:rPr lang="en-US" dirty="0" smtClean="0"/>
              <a:t>Money </a:t>
            </a:r>
            <a:r>
              <a:rPr lang="en-US" dirty="0" smtClean="0"/>
              <a:t>demand </a:t>
            </a:r>
            <a:r>
              <a:rPr lang="en-US" dirty="0" smtClean="0"/>
              <a:t>and </a:t>
            </a:r>
            <a:r>
              <a:rPr lang="en-US" dirty="0" smtClean="0"/>
              <a:t>the nominal interest rate</a:t>
            </a:r>
            <a:endParaRPr lang="en-US" dirty="0" smtClean="0"/>
          </a:p>
        </p:txBody>
      </p:sp>
      <p:sp>
        <p:nvSpPr>
          <p:cNvPr id="56323" name="Rectangle 5"/>
          <p:cNvSpPr>
            <a:spLocks noGrp="1" noChangeArrowheads="1"/>
          </p:cNvSpPr>
          <p:nvPr>
            <p:ph type="body" idx="1"/>
          </p:nvPr>
        </p:nvSpPr>
        <p:spPr>
          <a:xfrm>
            <a:off x="476250" y="1579563"/>
            <a:ext cx="8210550" cy="4665662"/>
          </a:xfrm>
        </p:spPr>
        <p:txBody>
          <a:bodyPr/>
          <a:lstStyle/>
          <a:p>
            <a:pPr eaLnBrk="1" hangingPunct="1"/>
            <a:r>
              <a:rPr lang="en-US" dirty="0" smtClean="0"/>
              <a:t>In the quantity theory of money, </a:t>
            </a:r>
            <a:br>
              <a:rPr lang="en-US" dirty="0" smtClean="0"/>
            </a:br>
            <a:r>
              <a:rPr lang="en-US" dirty="0" smtClean="0"/>
              <a:t>the demand for real money balances </a:t>
            </a:r>
            <a:br>
              <a:rPr lang="en-US" dirty="0" smtClean="0"/>
            </a:br>
            <a:r>
              <a:rPr lang="en-US" dirty="0" smtClean="0"/>
              <a:t>depends only on real income </a:t>
            </a:r>
            <a:r>
              <a:rPr lang="en-US" b="1" i="1" dirty="0" smtClean="0"/>
              <a:t>Y</a:t>
            </a:r>
            <a:r>
              <a:rPr lang="en-US" dirty="0" smtClean="0"/>
              <a:t>. </a:t>
            </a:r>
          </a:p>
          <a:p>
            <a:pPr eaLnBrk="1" hangingPunct="1"/>
            <a:r>
              <a:rPr lang="en-US" dirty="0" smtClean="0"/>
              <a:t>Another determinant of money demand: </a:t>
            </a:r>
            <a:br>
              <a:rPr lang="en-US" dirty="0" smtClean="0"/>
            </a:br>
            <a:r>
              <a:rPr lang="en-US" dirty="0" smtClean="0"/>
              <a:t>the nominal interest rate, </a:t>
            </a:r>
            <a:r>
              <a:rPr lang="en-US" b="1" i="1" dirty="0" smtClean="0"/>
              <a:t>i</a:t>
            </a:r>
            <a:r>
              <a:rPr lang="en-US" dirty="0" smtClean="0"/>
              <a:t>. </a:t>
            </a:r>
          </a:p>
          <a:p>
            <a:pPr lvl="1" eaLnBrk="1" hangingPunct="1"/>
            <a:r>
              <a:rPr lang="en-US" dirty="0" smtClean="0"/>
              <a:t>the opportunity cost of holding money (instead of bonds or other interest-earning assets). </a:t>
            </a:r>
          </a:p>
          <a:p>
            <a:pPr eaLnBrk="1" hangingPunct="1"/>
            <a:r>
              <a:rPr lang="en-US" dirty="0" smtClean="0"/>
              <a:t>So, </a:t>
            </a:r>
            <a:r>
              <a:rPr lang="en-US" dirty="0" smtClean="0">
                <a:sym typeface="Symbol" pitchFamily="18" charset="2"/>
              </a:rPr>
              <a:t>money demand depends negatively on </a:t>
            </a:r>
            <a:r>
              <a:rPr lang="en-US" b="1" i="1" dirty="0" err="1" smtClean="0"/>
              <a:t>i</a:t>
            </a:r>
            <a:r>
              <a:rPr lang="en-US" dirty="0" smtClean="0">
                <a:sym typeface="Symbol" pitchFamily="18" charset="2"/>
              </a:rPr>
              <a:t>. </a:t>
            </a:r>
          </a:p>
        </p:txBody>
      </p:sp>
    </p:spTree>
    <p:extLst>
      <p:ext uri="{BB962C8B-B14F-4D97-AF65-F5344CB8AC3E}">
        <p14:creationId xmlns:p14="http://schemas.microsoft.com/office/powerpoint/2010/main" val="300600236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smtClean="0"/>
              <a:t>The </a:t>
            </a:r>
            <a:r>
              <a:rPr lang="en-US" dirty="0" smtClean="0"/>
              <a:t>money demand function</a:t>
            </a:r>
            <a:endParaRPr lang="en-US" dirty="0" smtClean="0"/>
          </a:p>
        </p:txBody>
      </p:sp>
      <p:sp>
        <p:nvSpPr>
          <p:cNvPr id="104451" name="Rectangle 3"/>
          <p:cNvSpPr>
            <a:spLocks noGrp="1" noChangeArrowheads="1"/>
          </p:cNvSpPr>
          <p:nvPr>
            <p:ph type="body" idx="4294967295"/>
          </p:nvPr>
        </p:nvSpPr>
        <p:spPr>
          <a:xfrm>
            <a:off x="623888" y="2071688"/>
            <a:ext cx="8031162" cy="4318000"/>
          </a:xfrm>
        </p:spPr>
        <p:txBody>
          <a:bodyPr/>
          <a:lstStyle/>
          <a:p>
            <a:pPr marL="0" indent="0" defTabSz="736600" eaLnBrk="1" hangingPunct="1">
              <a:buClr>
                <a:srgbClr val="339933"/>
              </a:buClr>
              <a:buFont typeface="Wingdings" pitchFamily="2" charset="2"/>
              <a:buNone/>
            </a:pPr>
            <a:r>
              <a:rPr lang="en-US" sz="2700" dirty="0" smtClean="0"/>
              <a:t>(</a:t>
            </a:r>
            <a:r>
              <a:rPr lang="en-US" sz="2700" b="1" i="1" dirty="0" smtClean="0"/>
              <a:t>M</a:t>
            </a:r>
            <a:r>
              <a:rPr lang="en-US" sz="2700" i="1" dirty="0" smtClean="0"/>
              <a:t>/</a:t>
            </a:r>
            <a:r>
              <a:rPr lang="en-US" sz="2700" b="1" i="1" dirty="0" smtClean="0"/>
              <a:t>P</a:t>
            </a:r>
            <a:r>
              <a:rPr lang="en-US" sz="900" b="1" i="1" dirty="0" smtClean="0"/>
              <a:t> </a:t>
            </a:r>
            <a:r>
              <a:rPr lang="en-US" sz="2700" dirty="0" smtClean="0"/>
              <a:t>)</a:t>
            </a:r>
            <a:r>
              <a:rPr lang="en-US" sz="2700" baseline="30000" dirty="0" smtClean="0"/>
              <a:t>d</a:t>
            </a:r>
            <a:r>
              <a:rPr lang="en-US" sz="2700" dirty="0" smtClean="0"/>
              <a:t> = real money demand, depends</a:t>
            </a:r>
          </a:p>
          <a:p>
            <a:pPr marL="566738" lvl="1" indent="-290513" defTabSz="736600" eaLnBrk="1" hangingPunct="1">
              <a:buClr>
                <a:srgbClr val="339933"/>
              </a:buClr>
              <a:buSzPct val="110000"/>
            </a:pPr>
            <a:r>
              <a:rPr lang="en-US" dirty="0" smtClean="0"/>
              <a:t>negatively on </a:t>
            </a:r>
            <a:r>
              <a:rPr lang="en-US" b="1" i="1" dirty="0" err="1" smtClean="0"/>
              <a:t>i</a:t>
            </a:r>
            <a:r>
              <a:rPr lang="en-US" b="1" i="1" dirty="0" smtClean="0"/>
              <a:t> </a:t>
            </a:r>
            <a:endParaRPr lang="en-US" dirty="0" smtClean="0"/>
          </a:p>
          <a:p>
            <a:pPr marL="1028700" lvl="2" defTabSz="736600" eaLnBrk="1" hangingPunct="1">
              <a:buClr>
                <a:srgbClr val="339933"/>
              </a:buClr>
              <a:buSzPct val="110000"/>
              <a:buFont typeface="Wingdings" pitchFamily="2" charset="2"/>
              <a:buNone/>
            </a:pPr>
            <a:r>
              <a:rPr lang="en-US" sz="2700" b="1" i="1" dirty="0" err="1" smtClean="0"/>
              <a:t>i</a:t>
            </a:r>
            <a:r>
              <a:rPr lang="en-US" sz="2700" dirty="0" smtClean="0"/>
              <a:t> is the opp. cost of holding money</a:t>
            </a:r>
          </a:p>
          <a:p>
            <a:pPr marL="566738" lvl="1" indent="-290513" defTabSz="736600" eaLnBrk="1" hangingPunct="1">
              <a:buClr>
                <a:srgbClr val="339933"/>
              </a:buClr>
              <a:buSzPct val="110000"/>
            </a:pPr>
            <a:r>
              <a:rPr lang="en-US" dirty="0" smtClean="0"/>
              <a:t>positively on </a:t>
            </a:r>
            <a:r>
              <a:rPr lang="en-US" b="1" i="1" dirty="0" smtClean="0"/>
              <a:t>Y </a:t>
            </a:r>
            <a:endParaRPr lang="en-US" dirty="0" smtClean="0"/>
          </a:p>
          <a:p>
            <a:pPr marL="1028700" lvl="2" defTabSz="736600" eaLnBrk="1" hangingPunct="1">
              <a:buClr>
                <a:srgbClr val="339933"/>
              </a:buClr>
              <a:buSzPct val="110000"/>
              <a:buFont typeface="Wingdings" pitchFamily="2" charset="2"/>
              <a:buNone/>
            </a:pPr>
            <a:r>
              <a:rPr lang="en-US" sz="2700" dirty="0" smtClean="0"/>
              <a:t>higher </a:t>
            </a:r>
            <a:r>
              <a:rPr lang="en-US" sz="2700" b="1" i="1" dirty="0" smtClean="0"/>
              <a:t>Y</a:t>
            </a:r>
            <a:r>
              <a:rPr lang="en-US" sz="2700" dirty="0" smtClean="0"/>
              <a:t> </a:t>
            </a:r>
            <a:r>
              <a:rPr lang="en-US" sz="2700" dirty="0" smtClean="0">
                <a:sym typeface="Symbol" pitchFamily="18" charset="2"/>
              </a:rPr>
              <a:t>increases spending on </a:t>
            </a:r>
            <a:r>
              <a:rPr lang="en-US" sz="2700" dirty="0" err="1" smtClean="0">
                <a:sym typeface="Symbol" pitchFamily="18" charset="2"/>
              </a:rPr>
              <a:t>g&amp;s</a:t>
            </a:r>
            <a:r>
              <a:rPr lang="en-US" sz="2700" dirty="0" smtClean="0">
                <a:sym typeface="Symbol" pitchFamily="18" charset="2"/>
              </a:rPr>
              <a:t>, </a:t>
            </a:r>
          </a:p>
          <a:p>
            <a:pPr marL="1028700" lvl="2" defTabSz="736600" eaLnBrk="1" hangingPunct="1">
              <a:buClr>
                <a:srgbClr val="339933"/>
              </a:buClr>
              <a:buSzPct val="110000"/>
              <a:buFont typeface="Wingdings" pitchFamily="2" charset="2"/>
              <a:buNone/>
            </a:pPr>
            <a:r>
              <a:rPr lang="en-US" sz="2700" dirty="0" smtClean="0">
                <a:sym typeface="Symbol" pitchFamily="18" charset="2"/>
              </a:rPr>
              <a:t>so increases need for money</a:t>
            </a:r>
            <a:endParaRPr lang="en-US" sz="2700" i="1" dirty="0" smtClean="0"/>
          </a:p>
          <a:p>
            <a:pPr marL="0" indent="0" defTabSz="736600" eaLnBrk="1" hangingPunct="1">
              <a:spcBef>
                <a:spcPct val="50000"/>
              </a:spcBef>
              <a:buClr>
                <a:srgbClr val="339933"/>
              </a:buClr>
              <a:buSzTx/>
              <a:buFont typeface="Wingdings" pitchFamily="2" charset="2"/>
              <a:buNone/>
            </a:pPr>
            <a:r>
              <a:rPr lang="en-US" sz="2700" dirty="0" smtClean="0"/>
              <a:t>(“</a:t>
            </a:r>
            <a:r>
              <a:rPr lang="en-US" sz="2700" b="1" i="1" dirty="0" smtClean="0"/>
              <a:t>L</a:t>
            </a:r>
            <a:r>
              <a:rPr lang="en-US" sz="2700" dirty="0" smtClean="0"/>
              <a:t>” is used for the money demand function because money is the most </a:t>
            </a:r>
            <a:r>
              <a:rPr lang="en-US" sz="2700" u="sng" dirty="0" smtClean="0"/>
              <a:t>l</a:t>
            </a:r>
            <a:r>
              <a:rPr lang="en-US" sz="2700" dirty="0" smtClean="0"/>
              <a:t>iquid asset.)</a:t>
            </a:r>
          </a:p>
        </p:txBody>
      </p:sp>
      <p:graphicFrame>
        <p:nvGraphicFramePr>
          <p:cNvPr id="57348"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9319" name="Equation" r:id="rId4" imgW="1219200" imgH="228600" progId="Equation.DSMT4">
                  <p:embed/>
                </p:oleObj>
              </mc:Choice>
              <mc:Fallback>
                <p:oleObj name="Equation" r:id="rId4" imgW="12192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32380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wipe(left)">
                                      <p:cBhvr>
                                        <p:cTn id="7" dur="500"/>
                                        <p:tgtEl>
                                          <p:spTgt spid="104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wipe(left)">
                                      <p:cBhvr>
                                        <p:cTn id="12" dur="500"/>
                                        <p:tgtEl>
                                          <p:spTgt spid="104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wipe(left)">
                                      <p:cBhvr>
                                        <p:cTn id="17" dur="500"/>
                                        <p:tgtEl>
                                          <p:spTgt spid="104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wipe(left)">
                                      <p:cBhvr>
                                        <p:cTn id="22" dur="500"/>
                                        <p:tgtEl>
                                          <p:spTgt spid="1044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wipe(left)">
                                      <p:cBhvr>
                                        <p:cTn id="27" dur="500"/>
                                        <p:tgtEl>
                                          <p:spTgt spid="1044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1">
                                            <p:txEl>
                                              <p:pRg st="5" end="5"/>
                                            </p:txEl>
                                          </p:spTgt>
                                        </p:tgtEl>
                                        <p:attrNameLst>
                                          <p:attrName>style.visibility</p:attrName>
                                        </p:attrNameLst>
                                      </p:cBhvr>
                                      <p:to>
                                        <p:strVal val="visible"/>
                                      </p:to>
                                    </p:set>
                                    <p:animEffect transition="in" filter="wipe(left)">
                                      <p:cBhvr>
                                        <p:cTn id="32" dur="500"/>
                                        <p:tgtEl>
                                          <p:spTgt spid="1044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451">
                                            <p:txEl>
                                              <p:pRg st="6" end="6"/>
                                            </p:txEl>
                                          </p:spTgt>
                                        </p:tgtEl>
                                        <p:attrNameLst>
                                          <p:attrName>style.visibility</p:attrName>
                                        </p:attrNameLst>
                                      </p:cBhvr>
                                      <p:to>
                                        <p:strVal val="visible"/>
                                      </p:to>
                                    </p:set>
                                    <p:animEffect transition="in" filter="wipe(left)">
                                      <p:cBhvr>
                                        <p:cTn id="37" dur="500"/>
                                        <p:tgtEl>
                                          <p:spTgt spid="104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4"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smtClean="0"/>
              <a:t>The </a:t>
            </a:r>
            <a:r>
              <a:rPr lang="en-US" dirty="0" smtClean="0"/>
              <a:t>money demand function</a:t>
            </a:r>
            <a:endParaRPr lang="en-US" dirty="0" smtClean="0"/>
          </a:p>
        </p:txBody>
      </p:sp>
      <p:sp>
        <p:nvSpPr>
          <p:cNvPr id="106499" name="Rectangle 3"/>
          <p:cNvSpPr>
            <a:spLocks noGrp="1" noChangeArrowheads="1"/>
          </p:cNvSpPr>
          <p:nvPr>
            <p:ph type="body" idx="4294967295"/>
          </p:nvPr>
        </p:nvSpPr>
        <p:spPr>
          <a:xfrm>
            <a:off x="669925" y="2798763"/>
            <a:ext cx="7648575" cy="3416300"/>
          </a:xfrm>
        </p:spPr>
        <p:txBody>
          <a:bodyPr/>
          <a:lstStyle/>
          <a:p>
            <a:pPr marL="0" indent="0" defTabSz="736600" eaLnBrk="1" hangingPunct="1">
              <a:buClr>
                <a:srgbClr val="339933"/>
              </a:buClr>
              <a:buFont typeface="Wingdings" pitchFamily="2" charset="2"/>
              <a:buNone/>
            </a:pPr>
            <a:r>
              <a:rPr lang="en-US" sz="2700" dirty="0" smtClean="0"/>
              <a:t>When people are deciding whether to hold money or bonds, they don’t know what inflation will turn out to be. </a:t>
            </a:r>
          </a:p>
          <a:p>
            <a:pPr marL="0" indent="0" defTabSz="736600" eaLnBrk="1" hangingPunct="1">
              <a:buClr>
                <a:srgbClr val="339933"/>
              </a:buClr>
              <a:buNone/>
            </a:pPr>
            <a:r>
              <a:rPr lang="en-US" sz="2700" dirty="0" smtClean="0"/>
              <a:t>Hence, the nominal interest rate relevant for money demand is </a:t>
            </a:r>
            <a:r>
              <a:rPr lang="en-US" sz="2700" b="1" i="1" dirty="0" smtClean="0"/>
              <a:t>r</a:t>
            </a:r>
            <a:r>
              <a:rPr lang="en-US" sz="2700" dirty="0" smtClean="0"/>
              <a:t> + </a:t>
            </a:r>
            <a:r>
              <a:rPr lang="en-US" sz="2700" i="1" dirty="0" smtClean="0"/>
              <a:t>E</a:t>
            </a:r>
            <a:r>
              <a:rPr lang="en-US" sz="3200" i="1" dirty="0">
                <a:solidFill>
                  <a:srgbClr val="000000"/>
                </a:solidFill>
                <a:latin typeface="Times New Roman"/>
                <a:ea typeface="Lucida Grande"/>
                <a:cs typeface="Times New Roman"/>
              </a:rPr>
              <a:t>π</a:t>
            </a:r>
            <a:r>
              <a:rPr lang="en-US" sz="2700" dirty="0" smtClean="0">
                <a:sym typeface="Symbol" pitchFamily="18" charset="2"/>
              </a:rPr>
              <a:t>.</a:t>
            </a:r>
            <a:endParaRPr lang="en-US" sz="2700" dirty="0" smtClean="0"/>
          </a:p>
        </p:txBody>
      </p:sp>
      <p:graphicFrame>
        <p:nvGraphicFramePr>
          <p:cNvPr id="58372" name="Object 2"/>
          <p:cNvGraphicFramePr>
            <a:graphicFrameLocks noChangeAspect="1"/>
          </p:cNvGraphicFramePr>
          <p:nvPr/>
        </p:nvGraphicFramePr>
        <p:xfrm>
          <a:off x="2743200" y="1184275"/>
          <a:ext cx="3670300" cy="687388"/>
        </p:xfrm>
        <a:graphic>
          <a:graphicData uri="http://schemas.openxmlformats.org/presentationml/2006/ole">
            <mc:AlternateContent xmlns:mc="http://schemas.openxmlformats.org/markup-compatibility/2006">
              <mc:Choice xmlns:v="urn:schemas-microsoft-com:vml" Requires="v">
                <p:oleObj spid="_x0000_s10442" name="Equation" r:id="rId4" imgW="1219200" imgH="228600" progId="Equation.DSMT4">
                  <p:embed/>
                </p:oleObj>
              </mc:Choice>
              <mc:Fallback>
                <p:oleObj name="Equation" r:id="rId4" imgW="12192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84275"/>
                        <a:ext cx="36703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3"/>
          <p:cNvGraphicFramePr>
            <a:graphicFrameLocks noChangeAspect="1"/>
          </p:cNvGraphicFramePr>
          <p:nvPr/>
        </p:nvGraphicFramePr>
        <p:xfrm>
          <a:off x="4370388" y="1951038"/>
          <a:ext cx="3136900" cy="611187"/>
        </p:xfrm>
        <a:graphic>
          <a:graphicData uri="http://schemas.openxmlformats.org/presentationml/2006/ole">
            <mc:AlternateContent xmlns:mc="http://schemas.openxmlformats.org/markup-compatibility/2006">
              <mc:Choice xmlns:v="urn:schemas-microsoft-com:vml" Requires="v">
                <p:oleObj spid="_x0000_s10443" name="Equation" r:id="rId6" imgW="1040948" imgH="203112" progId="Equation.DSMT4">
                  <p:embed/>
                </p:oleObj>
              </mc:Choice>
              <mc:Fallback>
                <p:oleObj name="Equation" r:id="rId6" imgW="104094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0388" y="1951038"/>
                        <a:ext cx="313690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964866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Effect transition="in" filter="wipe(left)">
                                      <p:cBhvr>
                                        <p:cTn id="7" dur="500"/>
                                        <p:tgtEl>
                                          <p:spTgt spid="106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1" end="1"/>
                                            </p:txEl>
                                          </p:spTgt>
                                        </p:tgtEl>
                                        <p:attrNameLst>
                                          <p:attrName>style.visibility</p:attrName>
                                        </p:attrNameLst>
                                      </p:cBhvr>
                                      <p:to>
                                        <p:strVal val="visible"/>
                                      </p:to>
                                    </p:set>
                                    <p:animEffect transition="in" filter="wipe(left)">
                                      <p:cBhvr>
                                        <p:cTn id="12" dur="500"/>
                                        <p:tgtEl>
                                          <p:spTgt spid="106499">
                                            <p:txEl>
                                              <p:pRg st="1" end="1"/>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06501"/>
                                        </p:tgtEl>
                                        <p:attrNameLst>
                                          <p:attrName>style.visibility</p:attrName>
                                        </p:attrNameLst>
                                      </p:cBhvr>
                                      <p:to>
                                        <p:strVal val="visible"/>
                                      </p:to>
                                    </p:set>
                                    <p:animEffect transition="in" filter="fade">
                                      <p:cBhvr>
                                        <p:cTn id="16"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Equilibrium</a:t>
            </a:r>
          </a:p>
        </p:txBody>
      </p:sp>
      <p:graphicFrame>
        <p:nvGraphicFramePr>
          <p:cNvPr id="593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1367" name="Equation" r:id="rId4" imgW="1307532" imgH="393529" progId="Equation.DSMT4">
                  <p:embed/>
                </p:oleObj>
              </mc:Choice>
              <mc:Fallback>
                <p:oleObj name="Equation" r:id="rId4" imgW="1307532"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838200" y="1905000"/>
            <a:ext cx="2667000" cy="1587500"/>
            <a:chOff x="528" y="1200"/>
            <a:chExt cx="1680" cy="1000"/>
          </a:xfrm>
        </p:grpSpPr>
        <p:sp>
          <p:nvSpPr>
            <p:cNvPr id="59401" name="Line 5"/>
            <p:cNvSpPr>
              <a:spLocks noChangeShapeType="1"/>
            </p:cNvSpPr>
            <p:nvPr/>
          </p:nvSpPr>
          <p:spPr bwMode="auto">
            <a:xfrm flipH="1">
              <a:off x="1344" y="1200"/>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2" name="Text Box 6"/>
            <p:cNvSpPr txBox="1">
              <a:spLocks noChangeArrowheads="1"/>
            </p:cNvSpPr>
            <p:nvPr/>
          </p:nvSpPr>
          <p:spPr bwMode="auto">
            <a:xfrm>
              <a:off x="528" y="1678"/>
              <a:ext cx="1680" cy="52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The supply of real money balances</a:t>
              </a:r>
              <a:endParaRPr lang="en-US" sz="2300" b="1" i="1"/>
            </a:p>
          </p:txBody>
        </p:sp>
      </p:grpSp>
      <p:grpSp>
        <p:nvGrpSpPr>
          <p:cNvPr id="3" name="Group 7"/>
          <p:cNvGrpSpPr>
            <a:grpSpLocks/>
          </p:cNvGrpSpPr>
          <p:nvPr/>
        </p:nvGrpSpPr>
        <p:grpSpPr bwMode="auto">
          <a:xfrm>
            <a:off x="4046538" y="2084388"/>
            <a:ext cx="3268662" cy="1666875"/>
            <a:chOff x="2544" y="1296"/>
            <a:chExt cx="2016" cy="1050"/>
          </a:xfrm>
        </p:grpSpPr>
        <p:sp>
          <p:nvSpPr>
            <p:cNvPr id="59398" name="Line 8"/>
            <p:cNvSpPr>
              <a:spLocks noChangeShapeType="1"/>
            </p:cNvSpPr>
            <p:nvPr/>
          </p:nvSpPr>
          <p:spPr bwMode="auto">
            <a:xfrm flipH="1" flipV="1">
              <a:off x="3189" y="1296"/>
              <a:ext cx="363"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99" name="Text Box 9"/>
            <p:cNvSpPr txBox="1">
              <a:spLocks noChangeArrowheads="1"/>
            </p:cNvSpPr>
            <p:nvPr/>
          </p:nvSpPr>
          <p:spPr bwMode="auto">
            <a:xfrm>
              <a:off x="3216" y="1824"/>
              <a:ext cx="1344" cy="52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pPr>
              <a:r>
                <a:rPr lang="en-US" sz="2300"/>
                <a:t>Real money demand</a:t>
              </a:r>
              <a:endParaRPr lang="en-US" sz="2300" b="1" i="1"/>
            </a:p>
          </p:txBody>
        </p:sp>
        <p:sp>
          <p:nvSpPr>
            <p:cNvPr id="59400" name="Line 10"/>
            <p:cNvSpPr>
              <a:spLocks noChangeShapeType="1"/>
            </p:cNvSpPr>
            <p:nvPr/>
          </p:nvSpPr>
          <p:spPr bwMode="auto">
            <a:xfrm>
              <a:off x="2544" y="1296"/>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8922476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3100" i="1" dirty="0" smtClean="0"/>
              <a:t>What determines what?</a:t>
            </a:r>
          </a:p>
        </p:txBody>
      </p:sp>
      <p:sp>
        <p:nvSpPr>
          <p:cNvPr id="110595" name="Rectangle 3"/>
          <p:cNvSpPr>
            <a:spLocks noGrp="1" noChangeArrowheads="1"/>
          </p:cNvSpPr>
          <p:nvPr>
            <p:ph type="body" idx="4294967295"/>
          </p:nvPr>
        </p:nvSpPr>
        <p:spPr>
          <a:xfrm>
            <a:off x="1023938" y="2438400"/>
            <a:ext cx="7315200" cy="3243263"/>
          </a:xfrm>
        </p:spPr>
        <p:txBody>
          <a:bodyPr/>
          <a:lstStyle/>
          <a:p>
            <a:pPr marL="0" indent="0" eaLnBrk="1" hangingPunct="1">
              <a:lnSpc>
                <a:spcPct val="110000"/>
              </a:lnSpc>
              <a:buFont typeface="Wingdings" pitchFamily="2" charset="2"/>
              <a:buNone/>
              <a:tabLst>
                <a:tab pos="577850" algn="ctr"/>
                <a:tab pos="1833563" algn="l"/>
              </a:tabLst>
            </a:pPr>
            <a:r>
              <a:rPr lang="en-US" sz="2700" u="sng" smtClean="0"/>
              <a:t>variable	how determined </a:t>
            </a:r>
            <a:r>
              <a:rPr lang="en-US" sz="2600" i="1" u="sng" smtClean="0"/>
              <a:t>(in the long run)</a:t>
            </a:r>
          </a:p>
          <a:p>
            <a:pPr marL="0" indent="0" eaLnBrk="1" hangingPunct="1">
              <a:lnSpc>
                <a:spcPct val="110000"/>
              </a:lnSpc>
              <a:buFont typeface="Wingdings" pitchFamily="2" charset="2"/>
              <a:buNone/>
              <a:tabLst>
                <a:tab pos="577850" algn="ctr"/>
                <a:tab pos="1833563" algn="l"/>
              </a:tabLst>
            </a:pPr>
            <a:r>
              <a:rPr lang="en-US" sz="2700" smtClean="0"/>
              <a:t>	</a:t>
            </a:r>
            <a:r>
              <a:rPr lang="en-US" sz="2700" b="1" i="1" smtClean="0"/>
              <a:t>M</a:t>
            </a:r>
            <a:r>
              <a:rPr lang="en-US" sz="2700" smtClean="0"/>
              <a:t>	exogenous (the Fed)</a:t>
            </a:r>
          </a:p>
          <a:p>
            <a:pPr marL="0" indent="0" eaLnBrk="1" hangingPunct="1">
              <a:lnSpc>
                <a:spcPct val="120000"/>
              </a:lnSpc>
              <a:buFont typeface="Wingdings" pitchFamily="2" charset="2"/>
              <a:buNone/>
              <a:tabLst>
                <a:tab pos="577850" algn="ctr"/>
                <a:tab pos="1833563" algn="l"/>
              </a:tabLst>
            </a:pPr>
            <a:r>
              <a:rPr lang="en-US" sz="2700" smtClean="0"/>
              <a:t>	</a:t>
            </a:r>
            <a:r>
              <a:rPr lang="en-US" sz="2700" b="1" i="1" smtClean="0"/>
              <a:t>r</a:t>
            </a:r>
            <a:r>
              <a:rPr lang="en-US" sz="2700" smtClean="0"/>
              <a:t>	adjusts to ensure </a:t>
            </a:r>
            <a:r>
              <a:rPr lang="en-US" sz="2700" b="1" i="1" smtClean="0">
                <a:latin typeface="Tahoma" pitchFamily="34" charset="0"/>
              </a:rPr>
              <a:t>S</a:t>
            </a:r>
            <a:r>
              <a:rPr lang="en-US" sz="2700" smtClean="0">
                <a:latin typeface="Tahoma" pitchFamily="34" charset="0"/>
              </a:rPr>
              <a:t> = </a:t>
            </a:r>
            <a:r>
              <a:rPr lang="en-US" sz="2700" b="1" i="1" smtClean="0">
                <a:latin typeface="Tahoma" pitchFamily="34" charset="0"/>
              </a:rPr>
              <a:t>I</a:t>
            </a:r>
          </a:p>
          <a:p>
            <a:pPr marL="0" indent="0" eaLnBrk="1" hangingPunct="1">
              <a:lnSpc>
                <a:spcPct val="120000"/>
              </a:lnSpc>
              <a:buFont typeface="Wingdings" pitchFamily="2" charset="2"/>
              <a:buNone/>
              <a:tabLst>
                <a:tab pos="577850" algn="ctr"/>
                <a:tab pos="1833563" algn="l"/>
              </a:tabLst>
            </a:pPr>
            <a:r>
              <a:rPr lang="en-US" sz="2700" smtClean="0"/>
              <a:t>	</a:t>
            </a:r>
            <a:r>
              <a:rPr lang="en-US" sz="2700" b="1" i="1" smtClean="0"/>
              <a:t>Y</a:t>
            </a:r>
            <a:r>
              <a:rPr lang="en-US" sz="2700" smtClean="0"/>
              <a:t> </a:t>
            </a:r>
          </a:p>
          <a:p>
            <a:pPr marL="0" indent="0" eaLnBrk="1" hangingPunct="1">
              <a:lnSpc>
                <a:spcPct val="110000"/>
              </a:lnSpc>
              <a:buFont typeface="Wingdings" pitchFamily="2" charset="2"/>
              <a:buNone/>
              <a:tabLst>
                <a:tab pos="577850" algn="ctr"/>
                <a:tab pos="1833563" algn="l"/>
              </a:tabLst>
            </a:pPr>
            <a:r>
              <a:rPr lang="en-US" sz="2700" b="1" i="1" smtClean="0"/>
              <a:t>	P</a:t>
            </a:r>
            <a:r>
              <a:rPr lang="en-US" sz="2700" smtClean="0"/>
              <a:t> 	adjusts to ensure</a:t>
            </a:r>
          </a:p>
        </p:txBody>
      </p:sp>
      <p:graphicFrame>
        <p:nvGraphicFramePr>
          <p:cNvPr id="110597" name="Object 3"/>
          <p:cNvGraphicFramePr>
            <a:graphicFrameLocks noChangeAspect="1"/>
          </p:cNvGraphicFramePr>
          <p:nvPr/>
        </p:nvGraphicFramePr>
        <p:xfrm>
          <a:off x="2941638" y="4421188"/>
          <a:ext cx="2071687" cy="568325"/>
        </p:xfrm>
        <a:graphic>
          <a:graphicData uri="http://schemas.openxmlformats.org/presentationml/2006/ole">
            <mc:AlternateContent xmlns:mc="http://schemas.openxmlformats.org/markup-compatibility/2006">
              <mc:Choice xmlns:v="urn:schemas-microsoft-com:vml" Requires="v">
                <p:oleObj spid="_x0000_s12589" name="Equation" r:id="rId4" imgW="926698" imgH="253890" progId="Equation.DSMT4">
                  <p:embed/>
                </p:oleObj>
              </mc:Choice>
              <mc:Fallback>
                <p:oleObj name="Equation" r:id="rId4" imgW="926698"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638" y="4421188"/>
                        <a:ext cx="2071687"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4"/>
          <p:cNvGraphicFramePr>
            <a:graphicFrameLocks noChangeAspect="1"/>
          </p:cNvGraphicFramePr>
          <p:nvPr/>
        </p:nvGraphicFramePr>
        <p:xfrm>
          <a:off x="5670550" y="4902200"/>
          <a:ext cx="1909763" cy="862013"/>
        </p:xfrm>
        <a:graphic>
          <a:graphicData uri="http://schemas.openxmlformats.org/presentationml/2006/ole">
            <mc:AlternateContent xmlns:mc="http://schemas.openxmlformats.org/markup-compatibility/2006">
              <mc:Choice xmlns:v="urn:schemas-microsoft-com:vml" Requires="v">
                <p:oleObj spid="_x0000_s12590" name="Equation" r:id="rId6" imgW="901309" imgH="406224" progId="Equation.DSMT4">
                  <p:embed/>
                </p:oleObj>
              </mc:Choice>
              <mc:Fallback>
                <p:oleObj name="Equation" r:id="rId6" imgW="901309" imgH="406224"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550" y="4902200"/>
                        <a:ext cx="1909763"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2591" name="Equation" r:id="rId8" imgW="1307532" imgH="393529" progId="Equation.DSMT4">
                  <p:embed/>
                </p:oleObj>
              </mc:Choice>
              <mc:Fallback>
                <p:oleObj name="Equation" r:id="rId8" imgW="1307532" imgH="39352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36576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animEffect transition="in" filter="wipe(left)">
                                      <p:cBhvr>
                                        <p:cTn id="7" dur="500"/>
                                        <p:tgtEl>
                                          <p:spTgt spid="110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pRg st="2" end="2"/>
                                            </p:txEl>
                                          </p:spTgt>
                                        </p:tgtEl>
                                        <p:attrNameLst>
                                          <p:attrName>style.visibility</p:attrName>
                                        </p:attrNameLst>
                                      </p:cBhvr>
                                      <p:to>
                                        <p:strVal val="visible"/>
                                      </p:to>
                                    </p:set>
                                    <p:animEffect transition="in" filter="wipe(left)">
                                      <p:cBhvr>
                                        <p:cTn id="12" dur="500"/>
                                        <p:tgtEl>
                                          <p:spTgt spid="110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pRg st="3" end="3"/>
                                            </p:txEl>
                                          </p:spTgt>
                                        </p:tgtEl>
                                        <p:attrNameLst>
                                          <p:attrName>style.visibility</p:attrName>
                                        </p:attrNameLst>
                                      </p:cBhvr>
                                      <p:to>
                                        <p:strVal val="visible"/>
                                      </p:to>
                                    </p:set>
                                    <p:animEffect transition="in" filter="wipe(left)">
                                      <p:cBhvr>
                                        <p:cTn id="17" dur="500"/>
                                        <p:tgtEl>
                                          <p:spTgt spid="110595">
                                            <p:txEl>
                                              <p:pRg st="3" end="3"/>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10597"/>
                                        </p:tgtEl>
                                        <p:attrNameLst>
                                          <p:attrName>style.visibility</p:attrName>
                                        </p:attrNameLst>
                                      </p:cBhvr>
                                      <p:to>
                                        <p:strVal val="visible"/>
                                      </p:to>
                                    </p:set>
                                    <p:animEffect transition="in" filter="wipe(left)">
                                      <p:cBhvr>
                                        <p:cTn id="21" dur="500"/>
                                        <p:tgtEl>
                                          <p:spTgt spid="1105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595">
                                            <p:txEl>
                                              <p:pRg st="4" end="4"/>
                                            </p:txEl>
                                          </p:spTgt>
                                        </p:tgtEl>
                                        <p:attrNameLst>
                                          <p:attrName>style.visibility</p:attrName>
                                        </p:attrNameLst>
                                      </p:cBhvr>
                                      <p:to>
                                        <p:strVal val="visible"/>
                                      </p:to>
                                    </p:set>
                                    <p:animEffect transition="in" filter="wipe(left)">
                                      <p:cBhvr>
                                        <p:cTn id="26" dur="500"/>
                                        <p:tgtEl>
                                          <p:spTgt spid="110595">
                                            <p:txEl>
                                              <p:pRg st="4" end="4"/>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10599"/>
                                        </p:tgtEl>
                                        <p:attrNameLst>
                                          <p:attrName>style.visibility</p:attrName>
                                        </p:attrNameLst>
                                      </p:cBhvr>
                                      <p:to>
                                        <p:strVal val="visible"/>
                                      </p:to>
                                    </p:set>
                                    <p:animEffect transition="in" filter="wipe(left)">
                                      <p:cBhvr>
                                        <p:cTn id="30" dur="500"/>
                                        <p:tgtEl>
                                          <p:spTgt spid="110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How </a:t>
            </a:r>
            <a:r>
              <a:rPr lang="en-US" i="1" dirty="0" smtClean="0"/>
              <a:t>P</a:t>
            </a:r>
            <a:r>
              <a:rPr lang="en-US" dirty="0" smtClean="0"/>
              <a:t> </a:t>
            </a:r>
            <a:r>
              <a:rPr lang="en-US" dirty="0" smtClean="0"/>
              <a:t>responds </a:t>
            </a:r>
            <a:r>
              <a:rPr lang="en-US" dirty="0" smtClean="0"/>
              <a:t>to </a:t>
            </a:r>
            <a:r>
              <a:rPr lang="en-US" sz="3600" b="0" dirty="0" smtClean="0">
                <a:latin typeface="Times New Roman"/>
                <a:ea typeface="Lucida Grande"/>
                <a:cs typeface="Times New Roman"/>
              </a:rPr>
              <a:t>Δ</a:t>
            </a:r>
            <a:r>
              <a:rPr lang="en-US" i="1" dirty="0" smtClean="0">
                <a:sym typeface="Symbol" pitchFamily="18" charset="2"/>
              </a:rPr>
              <a:t>M</a:t>
            </a:r>
            <a:endParaRPr lang="en-US" i="1" dirty="0" smtClean="0"/>
          </a:p>
        </p:txBody>
      </p:sp>
      <p:sp>
        <p:nvSpPr>
          <p:cNvPr id="61443" name="Rectangle 3"/>
          <p:cNvSpPr>
            <a:spLocks noGrp="1" noChangeArrowheads="1"/>
          </p:cNvSpPr>
          <p:nvPr>
            <p:ph type="body" idx="4294967295"/>
          </p:nvPr>
        </p:nvSpPr>
        <p:spPr>
          <a:xfrm>
            <a:off x="606777" y="2604029"/>
            <a:ext cx="7564438" cy="3263900"/>
          </a:xfrm>
        </p:spPr>
        <p:txBody>
          <a:bodyPr/>
          <a:lstStyle/>
          <a:p>
            <a:pPr eaLnBrk="1" hangingPunct="1">
              <a:lnSpc>
                <a:spcPct val="120000"/>
              </a:lnSpc>
            </a:pPr>
            <a:r>
              <a:rPr lang="en-US" sz="2700" dirty="0" smtClean="0"/>
              <a:t>For given values of </a:t>
            </a:r>
            <a:r>
              <a:rPr lang="en-US" sz="2700" b="1" i="1" dirty="0" smtClean="0"/>
              <a:t>r</a:t>
            </a:r>
            <a:r>
              <a:rPr lang="en-US" sz="2700" dirty="0" smtClean="0"/>
              <a:t>, </a:t>
            </a:r>
            <a:r>
              <a:rPr lang="en-US" sz="2700" b="1" i="1" dirty="0" smtClean="0"/>
              <a:t>Y</a:t>
            </a:r>
            <a:r>
              <a:rPr lang="en-US" sz="2700" dirty="0" smtClean="0"/>
              <a:t>, and </a:t>
            </a:r>
            <a:r>
              <a:rPr lang="en-US" sz="2700" i="1" dirty="0" smtClean="0"/>
              <a:t>E</a:t>
            </a:r>
            <a:r>
              <a:rPr lang="en-US" sz="3200" i="1" dirty="0">
                <a:solidFill>
                  <a:srgbClr val="000000"/>
                </a:solidFill>
                <a:latin typeface="Times New Roman"/>
                <a:ea typeface="Lucida Grande"/>
                <a:cs typeface="Times New Roman"/>
              </a:rPr>
              <a:t>π</a:t>
            </a:r>
            <a:r>
              <a:rPr lang="en-US" sz="900" b="1" i="1" dirty="0" smtClean="0">
                <a:sym typeface="Symbol" pitchFamily="18" charset="2"/>
              </a:rPr>
              <a:t> </a:t>
            </a:r>
            <a:r>
              <a:rPr lang="en-US" sz="2700" dirty="0" smtClean="0"/>
              <a:t>, </a:t>
            </a:r>
          </a:p>
          <a:p>
            <a:pPr eaLnBrk="1" hangingPunct="1">
              <a:lnSpc>
                <a:spcPct val="120000"/>
              </a:lnSpc>
              <a:spcBef>
                <a:spcPct val="10000"/>
              </a:spcBef>
              <a:buClr>
                <a:schemeClr val="accent2"/>
              </a:buClr>
              <a:buFont typeface="Wingdings" pitchFamily="2" charset="2"/>
              <a:buNone/>
            </a:pPr>
            <a:r>
              <a:rPr lang="en-US" sz="2700" dirty="0" smtClean="0"/>
              <a:t>	a change in </a:t>
            </a:r>
            <a:r>
              <a:rPr lang="en-US" sz="2700" b="1" i="1" dirty="0" smtClean="0"/>
              <a:t>M</a:t>
            </a:r>
            <a:r>
              <a:rPr lang="en-US" sz="2700" dirty="0" smtClean="0"/>
              <a:t> causes </a:t>
            </a:r>
            <a:r>
              <a:rPr lang="en-US" sz="2700" b="1" i="1" dirty="0" smtClean="0"/>
              <a:t>P</a:t>
            </a:r>
            <a:r>
              <a:rPr lang="en-US" sz="2700" dirty="0" smtClean="0"/>
              <a:t> to change by the same percentage</a:t>
            </a:r>
            <a:r>
              <a:rPr lang="en-US" sz="2700" dirty="0" smtClean="0">
                <a:latin typeface="Arial"/>
                <a:cs typeface="Arial"/>
              </a:rPr>
              <a:t>—</a:t>
            </a:r>
            <a:r>
              <a:rPr lang="en-US" sz="2700" dirty="0" smtClean="0"/>
              <a:t>just like in the quantity theory of money. </a:t>
            </a:r>
          </a:p>
        </p:txBody>
      </p:sp>
      <p:graphicFrame>
        <p:nvGraphicFramePr>
          <p:cNvPr id="61444"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3415" name="Equation" r:id="rId4" imgW="1307532" imgH="393529" progId="Equation.DSMT4">
                  <p:embed/>
                </p:oleObj>
              </mc:Choice>
              <mc:Fallback>
                <p:oleObj name="Equation" r:id="rId4" imgW="1307532"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074306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6725" y="236538"/>
            <a:ext cx="8245475" cy="809946"/>
          </a:xfrm>
        </p:spPr>
        <p:txBody>
          <a:bodyPr/>
          <a:lstStyle/>
          <a:p>
            <a:pPr eaLnBrk="1" hangingPunct="1"/>
            <a:r>
              <a:rPr lang="en-US" sz="3000" i="1" dirty="0" smtClean="0"/>
              <a:t>What about </a:t>
            </a:r>
            <a:r>
              <a:rPr lang="en-US" sz="3000" i="1" dirty="0" smtClean="0">
                <a:sym typeface="Symbol" pitchFamily="18" charset="2"/>
              </a:rPr>
              <a:t>expected inflation</a:t>
            </a:r>
            <a:r>
              <a:rPr lang="en-US" sz="3000" i="1" dirty="0" smtClean="0"/>
              <a:t>? </a:t>
            </a:r>
            <a:endParaRPr lang="en-US" sz="3000" i="1" dirty="0" smtClean="0">
              <a:solidFill>
                <a:srgbClr val="FF0000"/>
              </a:solidFill>
            </a:endParaRPr>
          </a:p>
        </p:txBody>
      </p:sp>
      <p:sp>
        <p:nvSpPr>
          <p:cNvPr id="62467" name="Rectangle 3"/>
          <p:cNvSpPr>
            <a:spLocks noGrp="1" noChangeArrowheads="1"/>
          </p:cNvSpPr>
          <p:nvPr>
            <p:ph type="body" idx="1"/>
          </p:nvPr>
        </p:nvSpPr>
        <p:spPr>
          <a:xfrm>
            <a:off x="468539" y="1103569"/>
            <a:ext cx="8167461" cy="5077097"/>
          </a:xfrm>
          <a:solidFill>
            <a:schemeClr val="bg1">
              <a:alpha val="50195"/>
            </a:schemeClr>
          </a:solidFill>
        </p:spPr>
        <p:txBody>
          <a:bodyPr/>
          <a:lstStyle/>
          <a:p>
            <a:pPr eaLnBrk="1" hangingPunct="1"/>
            <a:r>
              <a:rPr lang="en-US" sz="2700" dirty="0" smtClean="0">
                <a:sym typeface="Symbol" pitchFamily="18" charset="2"/>
              </a:rPr>
              <a:t>Over the long run, people don’t consistently </a:t>
            </a:r>
            <a:br>
              <a:rPr lang="en-US" sz="2700" dirty="0" smtClean="0">
                <a:sym typeface="Symbol" pitchFamily="18" charset="2"/>
              </a:rPr>
            </a:br>
            <a:r>
              <a:rPr lang="en-US" sz="2700" dirty="0" smtClean="0">
                <a:sym typeface="Symbol" pitchFamily="18" charset="2"/>
              </a:rPr>
              <a:t>over- or under-forecast inflation, </a:t>
            </a:r>
            <a:br>
              <a:rPr lang="en-US" sz="2700" dirty="0" smtClean="0">
                <a:sym typeface="Symbol" pitchFamily="18" charset="2"/>
              </a:rPr>
            </a:br>
            <a:r>
              <a:rPr lang="en-US" sz="2700" dirty="0" smtClean="0">
                <a:sym typeface="Symbol" pitchFamily="18" charset="2"/>
              </a:rPr>
              <a:t>so  </a:t>
            </a:r>
            <a:r>
              <a:rPr lang="en-US" sz="2700"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sz="900" b="1" i="1" dirty="0" smtClean="0">
                <a:sym typeface="Symbol" pitchFamily="18" charset="2"/>
              </a:rPr>
              <a:t>  </a:t>
            </a:r>
            <a:r>
              <a:rPr lang="en-US" sz="2700" dirty="0" smtClean="0">
                <a:sym typeface="Symbol" pitchFamily="18" charset="2"/>
              </a:rPr>
              <a:t>= </a:t>
            </a:r>
            <a:r>
              <a:rPr lang="en-US" sz="3200" i="1" dirty="0" smtClean="0">
                <a:solidFill>
                  <a:srgbClr val="000000"/>
                </a:solidFill>
                <a:latin typeface="Times New Roman"/>
                <a:ea typeface="Lucida Grande"/>
                <a:cs typeface="Times New Roman"/>
              </a:rPr>
              <a:t>π</a:t>
            </a:r>
            <a:r>
              <a:rPr lang="en-US" sz="1000" dirty="0" smtClean="0">
                <a:sym typeface="Symbol" pitchFamily="18" charset="2"/>
              </a:rPr>
              <a:t>  </a:t>
            </a:r>
            <a:r>
              <a:rPr lang="en-US" sz="1000" dirty="0" smtClean="0">
                <a:sym typeface="Symbol" pitchFamily="18" charset="2"/>
              </a:rPr>
              <a:t> </a:t>
            </a:r>
            <a:r>
              <a:rPr lang="en-US" sz="2700" dirty="0" smtClean="0">
                <a:sym typeface="Symbol" pitchFamily="18" charset="2"/>
              </a:rPr>
              <a:t>on </a:t>
            </a:r>
            <a:r>
              <a:rPr lang="en-US" sz="2700" dirty="0" smtClean="0">
                <a:sym typeface="Symbol" pitchFamily="18" charset="2"/>
              </a:rPr>
              <a:t>average. </a:t>
            </a:r>
          </a:p>
          <a:p>
            <a:pPr eaLnBrk="1" hangingPunct="1">
              <a:spcBef>
                <a:spcPts val="1200"/>
              </a:spcBef>
            </a:pPr>
            <a:r>
              <a:rPr lang="en-US" sz="2700" dirty="0" smtClean="0">
                <a:sym typeface="Symbol" pitchFamily="18" charset="2"/>
              </a:rPr>
              <a:t>In the short run, </a:t>
            </a:r>
            <a:r>
              <a:rPr lang="en-US" sz="2700"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sz="900" b="1" i="1" dirty="0" smtClean="0">
                <a:sym typeface="Symbol" pitchFamily="18" charset="2"/>
              </a:rPr>
              <a:t>   </a:t>
            </a:r>
            <a:r>
              <a:rPr lang="en-US" sz="2700" dirty="0" smtClean="0">
                <a:sym typeface="Symbol" pitchFamily="18" charset="2"/>
              </a:rPr>
              <a:t>may change when people </a:t>
            </a:r>
            <a:br>
              <a:rPr lang="en-US" sz="2700" dirty="0" smtClean="0">
                <a:sym typeface="Symbol" pitchFamily="18" charset="2"/>
              </a:rPr>
            </a:br>
            <a:r>
              <a:rPr lang="en-US" sz="2700" dirty="0" smtClean="0">
                <a:sym typeface="Symbol" pitchFamily="18" charset="2"/>
              </a:rPr>
              <a:t>get new information. </a:t>
            </a:r>
          </a:p>
          <a:p>
            <a:pPr eaLnBrk="1" hangingPunct="1">
              <a:spcBef>
                <a:spcPts val="1200"/>
              </a:spcBef>
            </a:pPr>
            <a:r>
              <a:rPr lang="en-US" sz="2700" i="1" dirty="0" smtClean="0">
                <a:sym typeface="Symbol" pitchFamily="18" charset="2"/>
              </a:rPr>
              <a:t>E.g.</a:t>
            </a:r>
            <a:r>
              <a:rPr lang="en-US" sz="2700" dirty="0" smtClean="0">
                <a:sym typeface="Symbol" pitchFamily="18" charset="2"/>
              </a:rPr>
              <a:t>: The Fed announces it will increase </a:t>
            </a:r>
            <a:r>
              <a:rPr lang="en-US" sz="2700" b="1" i="1" dirty="0" smtClean="0">
                <a:sym typeface="Symbol" pitchFamily="18" charset="2"/>
              </a:rPr>
              <a:t>M</a:t>
            </a:r>
            <a:r>
              <a:rPr lang="en-US" sz="2700" dirty="0" smtClean="0">
                <a:sym typeface="Symbol" pitchFamily="18" charset="2"/>
              </a:rPr>
              <a:t> </a:t>
            </a:r>
            <a:br>
              <a:rPr lang="en-US" sz="2700" dirty="0" smtClean="0">
                <a:sym typeface="Symbol" pitchFamily="18" charset="2"/>
              </a:rPr>
            </a:br>
            <a:r>
              <a:rPr lang="en-US" sz="2700" dirty="0" smtClean="0">
                <a:sym typeface="Symbol" pitchFamily="18" charset="2"/>
              </a:rPr>
              <a:t>next year. People will expect next year’s </a:t>
            </a:r>
            <a:r>
              <a:rPr lang="en-US" sz="2700" b="1" i="1" dirty="0" smtClean="0">
                <a:sym typeface="Symbol" pitchFamily="18" charset="2"/>
              </a:rPr>
              <a:t>P</a:t>
            </a:r>
            <a:r>
              <a:rPr lang="en-US" sz="2700" dirty="0" smtClean="0">
                <a:sym typeface="Symbol" pitchFamily="18" charset="2"/>
              </a:rPr>
              <a:t> to be higher, so </a:t>
            </a:r>
            <a:r>
              <a:rPr lang="en-US" sz="2700"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sz="2700" dirty="0" smtClean="0">
                <a:sym typeface="Symbol" pitchFamily="18" charset="2"/>
              </a:rPr>
              <a:t> rises. </a:t>
            </a:r>
          </a:p>
          <a:p>
            <a:pPr eaLnBrk="1" hangingPunct="1">
              <a:spcBef>
                <a:spcPts val="1200"/>
              </a:spcBef>
            </a:pPr>
            <a:r>
              <a:rPr lang="en-US" sz="2700" dirty="0" smtClean="0">
                <a:sym typeface="Symbol" pitchFamily="18" charset="2"/>
              </a:rPr>
              <a:t>This affects </a:t>
            </a:r>
            <a:r>
              <a:rPr lang="en-US" sz="2700" b="1" i="1" dirty="0" smtClean="0">
                <a:sym typeface="Symbol" pitchFamily="18" charset="2"/>
              </a:rPr>
              <a:t>P</a:t>
            </a:r>
            <a:r>
              <a:rPr lang="en-US" sz="2700" dirty="0" smtClean="0">
                <a:sym typeface="Symbol" pitchFamily="18" charset="2"/>
              </a:rPr>
              <a:t> now, even though </a:t>
            </a:r>
            <a:r>
              <a:rPr lang="en-US" sz="2700" b="1" i="1" dirty="0" smtClean="0">
                <a:sym typeface="Symbol" pitchFamily="18" charset="2"/>
              </a:rPr>
              <a:t>M</a:t>
            </a:r>
            <a:r>
              <a:rPr lang="en-US" sz="2700" dirty="0" smtClean="0">
                <a:sym typeface="Symbol" pitchFamily="18" charset="2"/>
              </a:rPr>
              <a:t> hasn’t changed yet...   </a:t>
            </a:r>
            <a:endParaRPr lang="en-US" sz="2700" i="1" dirty="0" smtClean="0">
              <a:sym typeface="Symbol" pitchFamily="18" charset="2"/>
            </a:endParaRPr>
          </a:p>
        </p:txBody>
      </p:sp>
    </p:spTree>
    <p:extLst>
      <p:ext uri="{BB962C8B-B14F-4D97-AF65-F5344CB8AC3E}">
        <p14:creationId xmlns:p14="http://schemas.microsoft.com/office/powerpoint/2010/main" val="386338757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3200" dirty="0" smtClean="0"/>
              <a:t>How </a:t>
            </a:r>
            <a:r>
              <a:rPr lang="en-US" sz="3200" i="1" dirty="0" smtClean="0"/>
              <a:t>P</a:t>
            </a:r>
            <a:r>
              <a:rPr lang="en-US" sz="3200" dirty="0" smtClean="0"/>
              <a:t> </a:t>
            </a:r>
            <a:r>
              <a:rPr lang="en-US" sz="1200" dirty="0" smtClean="0"/>
              <a:t> </a:t>
            </a:r>
            <a:r>
              <a:rPr lang="en-US" sz="3200" dirty="0" smtClean="0"/>
              <a:t>responds to </a:t>
            </a:r>
            <a:r>
              <a:rPr lang="en-US" b="0" dirty="0" smtClean="0">
                <a:latin typeface="Times New Roman"/>
                <a:ea typeface="Lucida Grande"/>
                <a:cs typeface="Times New Roman"/>
              </a:rPr>
              <a:t>Δ</a:t>
            </a:r>
            <a:r>
              <a:rPr lang="en-US" sz="3200" i="1" dirty="0" smtClean="0">
                <a:sym typeface="Symbol" pitchFamily="18" charset="2"/>
              </a:rPr>
              <a:t>E</a:t>
            </a:r>
            <a:r>
              <a:rPr lang="en-US" sz="1000" i="1" dirty="0" smtClean="0">
                <a:sym typeface="Symbol" pitchFamily="18" charset="2"/>
              </a:rPr>
              <a:t> </a:t>
            </a:r>
            <a:r>
              <a:rPr lang="en-US" sz="4000" i="1" dirty="0" smtClean="0">
                <a:latin typeface="Times New Roman"/>
                <a:ea typeface="Lucida Grande"/>
                <a:cs typeface="Times New Roman"/>
              </a:rPr>
              <a:t>π</a:t>
            </a:r>
            <a:endParaRPr lang="en-US" sz="3700" baseline="30000" dirty="0" smtClean="0">
              <a:sym typeface="Symbol" pitchFamily="18" charset="2"/>
            </a:endParaRPr>
          </a:p>
        </p:txBody>
      </p:sp>
      <p:graphicFrame>
        <p:nvGraphicFramePr>
          <p:cNvPr id="116740" name="Object 3"/>
          <p:cNvGraphicFramePr>
            <a:graphicFrameLocks noChangeAspect="1"/>
          </p:cNvGraphicFramePr>
          <p:nvPr/>
        </p:nvGraphicFramePr>
        <p:xfrm>
          <a:off x="1474788" y="3160713"/>
          <a:ext cx="5229225" cy="527050"/>
        </p:xfrm>
        <a:graphic>
          <a:graphicData uri="http://schemas.openxmlformats.org/presentationml/2006/ole">
            <mc:AlternateContent xmlns:mc="http://schemas.openxmlformats.org/markup-compatibility/2006">
              <mc:Choice xmlns:v="urn:schemas-microsoft-com:vml" Requires="v">
                <p:oleObj spid="_x0000_s14736" name="Equation" r:id="rId4" imgW="2273300" imgH="228600" progId="Equation.DSMT4">
                  <p:embed/>
                </p:oleObj>
              </mc:Choice>
              <mc:Fallback>
                <p:oleObj name="Equation" r:id="rId4" imgW="22733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3160713"/>
                        <a:ext cx="522922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1" name="Object 4"/>
          <p:cNvGraphicFramePr>
            <a:graphicFrameLocks noChangeAspect="1"/>
          </p:cNvGraphicFramePr>
          <p:nvPr/>
        </p:nvGraphicFramePr>
        <p:xfrm>
          <a:off x="2460625" y="3749675"/>
          <a:ext cx="2251075" cy="642938"/>
        </p:xfrm>
        <a:graphic>
          <a:graphicData uri="http://schemas.openxmlformats.org/presentationml/2006/ole">
            <mc:AlternateContent xmlns:mc="http://schemas.openxmlformats.org/markup-compatibility/2006">
              <mc:Choice xmlns:v="urn:schemas-microsoft-com:vml" Requires="v">
                <p:oleObj spid="_x0000_s14737" name="Equation" r:id="rId6" imgW="977900" imgH="279400" progId="Equation.DSMT4">
                  <p:embed/>
                </p:oleObj>
              </mc:Choice>
              <mc:Fallback>
                <p:oleObj name="Equation" r:id="rId6" imgW="977900" imgH="279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0625" y="3749675"/>
                        <a:ext cx="22510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6742" name="Object 5"/>
          <p:cNvGraphicFramePr>
            <a:graphicFrameLocks noChangeAspect="1"/>
          </p:cNvGraphicFramePr>
          <p:nvPr/>
        </p:nvGraphicFramePr>
        <p:xfrm>
          <a:off x="2484438" y="4492625"/>
          <a:ext cx="4576762" cy="1035050"/>
        </p:xfrm>
        <a:graphic>
          <a:graphicData uri="http://schemas.openxmlformats.org/presentationml/2006/ole">
            <mc:AlternateContent xmlns:mc="http://schemas.openxmlformats.org/markup-compatibility/2006">
              <mc:Choice xmlns:v="urn:schemas-microsoft-com:vml" Requires="v">
                <p:oleObj spid="_x0000_s14738" name="Equation" r:id="rId8" imgW="2019300" imgH="457200" progId="Equation.DSMT4">
                  <p:embed/>
                </p:oleObj>
              </mc:Choice>
              <mc:Fallback>
                <p:oleObj name="Equation" r:id="rId8" imgW="20193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4492625"/>
                        <a:ext cx="4576762"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4" name="Rectangle 7"/>
          <p:cNvSpPr>
            <a:spLocks noGrp="1" noChangeArrowheads="1"/>
          </p:cNvSpPr>
          <p:nvPr>
            <p:ph type="body" idx="1"/>
          </p:nvPr>
        </p:nvSpPr>
        <p:spPr>
          <a:xfrm>
            <a:off x="523875" y="2514600"/>
            <a:ext cx="6732588" cy="666750"/>
          </a:xfrm>
          <a:noFill/>
        </p:spPr>
        <p:txBody>
          <a:bodyPr/>
          <a:lstStyle/>
          <a:p>
            <a:pPr eaLnBrk="1" hangingPunct="1">
              <a:lnSpc>
                <a:spcPct val="110000"/>
              </a:lnSpc>
            </a:pPr>
            <a:r>
              <a:rPr lang="en-US" sz="2700" smtClean="0"/>
              <a:t>For given values of </a:t>
            </a:r>
            <a:r>
              <a:rPr lang="en-US" sz="2700" b="1" i="1" smtClean="0"/>
              <a:t>r</a:t>
            </a:r>
            <a:r>
              <a:rPr lang="en-US" sz="2700" smtClean="0"/>
              <a:t>, </a:t>
            </a:r>
            <a:r>
              <a:rPr lang="en-US" sz="2700" b="1" i="1" smtClean="0"/>
              <a:t>Y</a:t>
            </a:r>
            <a:r>
              <a:rPr lang="en-US" sz="2700" smtClean="0"/>
              <a:t>, and </a:t>
            </a:r>
            <a:r>
              <a:rPr lang="en-US" sz="2700" b="1" i="1" smtClean="0"/>
              <a:t>M</a:t>
            </a:r>
            <a:r>
              <a:rPr lang="en-US" sz="2700" smtClean="0"/>
              <a:t> ,</a:t>
            </a:r>
          </a:p>
        </p:txBody>
      </p:sp>
      <p:graphicFrame>
        <p:nvGraphicFramePr>
          <p:cNvPr id="63495" name="Object 2"/>
          <p:cNvGraphicFramePr>
            <a:graphicFrameLocks noChangeAspect="1"/>
          </p:cNvGraphicFramePr>
          <p:nvPr/>
        </p:nvGraphicFramePr>
        <p:xfrm>
          <a:off x="2849563" y="1273175"/>
          <a:ext cx="3370262" cy="1012825"/>
        </p:xfrm>
        <a:graphic>
          <a:graphicData uri="http://schemas.openxmlformats.org/presentationml/2006/ole">
            <mc:AlternateContent xmlns:mc="http://schemas.openxmlformats.org/markup-compatibility/2006">
              <mc:Choice xmlns:v="urn:schemas-microsoft-com:vml" Requires="v">
                <p:oleObj spid="_x0000_s14739" name="Equation" r:id="rId10" imgW="1307532" imgH="393529" progId="Equation.DSMT4">
                  <p:embed/>
                </p:oleObj>
              </mc:Choice>
              <mc:Fallback>
                <p:oleObj name="Equation" r:id="rId10" imgW="1307532" imgH="39352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9563" y="1273175"/>
                        <a:ext cx="33702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6705251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strips(downRigh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strips(downRight)">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strips(downRight)">
                                      <p:cBhvr>
                                        <p:cTn id="17" dur="5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Discussion Question</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algn="ctr" eaLnBrk="1" hangingPunct="1">
              <a:buNone/>
              <a:defRPr/>
            </a:pPr>
            <a:r>
              <a:rPr lang="en-US" b="1" i="1" dirty="0">
                <a:solidFill>
                  <a:srgbClr val="FF0000"/>
                </a:solidFill>
              </a:rPr>
              <a:t>Why is inflation bad</a:t>
            </a:r>
            <a:r>
              <a:rPr lang="en-US" b="1" i="1" dirty="0" smtClean="0">
                <a:solidFill>
                  <a:srgbClr val="FF0000"/>
                </a:solidFill>
              </a:rPr>
              <a:t>? </a:t>
            </a:r>
            <a:endParaRPr lang="en-US" b="1" i="1" dirty="0">
              <a:solidFill>
                <a:srgbClr val="FF0000"/>
              </a:solidFill>
            </a:endParaRPr>
          </a:p>
          <a:p>
            <a:pPr eaLnBrk="1" hangingPunct="1">
              <a:buClr>
                <a:srgbClr val="5F5F5F"/>
              </a:buClr>
              <a:defRPr/>
            </a:pPr>
            <a:r>
              <a:rPr lang="en-US" dirty="0"/>
              <a:t>What costs does inflation impose on society</a:t>
            </a:r>
            <a:r>
              <a:rPr lang="en-US" dirty="0" smtClean="0"/>
              <a:t>? List </a:t>
            </a:r>
            <a:r>
              <a:rPr lang="en-US" dirty="0"/>
              <a:t>all the ones you can think of.</a:t>
            </a:r>
          </a:p>
          <a:p>
            <a:pPr eaLnBrk="1" hangingPunct="1">
              <a:buClr>
                <a:srgbClr val="5F5F5F"/>
              </a:buClr>
              <a:defRPr/>
            </a:pPr>
            <a:r>
              <a:rPr lang="en-US" dirty="0"/>
              <a:t>Focus on the long run.</a:t>
            </a:r>
          </a:p>
          <a:p>
            <a:pPr eaLnBrk="1" hangingPunct="1">
              <a:buClr>
                <a:srgbClr val="5F5F5F"/>
              </a:buClr>
              <a:defRPr/>
            </a:pPr>
            <a:r>
              <a:rPr lang="en-US" dirty="0"/>
              <a:t>Think like an economist.</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37</a:t>
            </a:fld>
            <a:endParaRPr lang="en-US" sz="1600" dirty="0">
              <a:solidFill>
                <a:srgbClr val="006666"/>
              </a:solidFill>
              <a:cs typeface="Arial"/>
            </a:endParaRPr>
          </a:p>
        </p:txBody>
      </p:sp>
    </p:spTree>
    <p:extLst>
      <p:ext uri="{BB962C8B-B14F-4D97-AF65-F5344CB8AC3E}">
        <p14:creationId xmlns:p14="http://schemas.microsoft.com/office/powerpoint/2010/main" val="246024848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p>
            <a:pPr eaLnBrk="1" hangingPunct="1"/>
            <a:r>
              <a:rPr lang="en-US" dirty="0" smtClean="0"/>
              <a:t>A </a:t>
            </a:r>
            <a:r>
              <a:rPr lang="en-US" dirty="0" smtClean="0"/>
              <a:t>common misperception</a:t>
            </a:r>
            <a:endParaRPr lang="en-US" dirty="0" smtClean="0"/>
          </a:p>
        </p:txBody>
      </p:sp>
      <p:sp>
        <p:nvSpPr>
          <p:cNvPr id="120837" name="Rectangle 5"/>
          <p:cNvSpPr>
            <a:spLocks noGrp="1" noChangeArrowheads="1"/>
          </p:cNvSpPr>
          <p:nvPr>
            <p:ph type="body" idx="1"/>
          </p:nvPr>
        </p:nvSpPr>
        <p:spPr>
          <a:xfrm>
            <a:off x="457200" y="1312863"/>
            <a:ext cx="8229600" cy="4822825"/>
          </a:xfrm>
        </p:spPr>
        <p:txBody>
          <a:bodyPr/>
          <a:lstStyle/>
          <a:p>
            <a:pPr eaLnBrk="1" hangingPunct="1"/>
            <a:r>
              <a:rPr lang="en-US" dirty="0" smtClean="0"/>
              <a:t>Common misperception: </a:t>
            </a:r>
            <a:br>
              <a:rPr lang="en-US" dirty="0" smtClean="0"/>
            </a:br>
            <a:r>
              <a:rPr lang="en-US" i="1" dirty="0" smtClean="0"/>
              <a:t>inflation reduces real wages</a:t>
            </a:r>
          </a:p>
          <a:p>
            <a:pPr eaLnBrk="1" hangingPunct="1"/>
            <a:r>
              <a:rPr lang="en-US" dirty="0" smtClean="0"/>
              <a:t>This is true only in the short run, when nominal wages are fixed by contracts.</a:t>
            </a:r>
          </a:p>
          <a:p>
            <a:pPr eaLnBrk="1" hangingPunct="1"/>
            <a:r>
              <a:rPr lang="en-US" dirty="0" smtClean="0"/>
              <a:t>(Chapter 3) In the long run, the real wage is determined by labor supply and the marginal product of labor, not the price level or inflation rate. </a:t>
            </a:r>
          </a:p>
          <a:p>
            <a:pPr eaLnBrk="1" hangingPunct="1"/>
            <a:r>
              <a:rPr lang="en-US" dirty="0" smtClean="0"/>
              <a:t>Consider the data . . .</a:t>
            </a:r>
          </a:p>
        </p:txBody>
      </p:sp>
    </p:spTree>
    <p:extLst>
      <p:ext uri="{BB962C8B-B14F-4D97-AF65-F5344CB8AC3E}">
        <p14:creationId xmlns:p14="http://schemas.microsoft.com/office/powerpoint/2010/main" val="8473250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7">
                                            <p:txEl>
                                              <p:pRg st="0" end="0"/>
                                            </p:txEl>
                                          </p:spTgt>
                                        </p:tgtEl>
                                        <p:attrNameLst>
                                          <p:attrName>style.visibility</p:attrName>
                                        </p:attrNameLst>
                                      </p:cBhvr>
                                      <p:to>
                                        <p:strVal val="visible"/>
                                      </p:to>
                                    </p:set>
                                    <p:animEffect transition="in" filter="wipe(left)">
                                      <p:cBhvr>
                                        <p:cTn id="7" dur="500"/>
                                        <p:tgtEl>
                                          <p:spTgt spid="120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7">
                                            <p:txEl>
                                              <p:pRg st="1" end="1"/>
                                            </p:txEl>
                                          </p:spTgt>
                                        </p:tgtEl>
                                        <p:attrNameLst>
                                          <p:attrName>style.visibility</p:attrName>
                                        </p:attrNameLst>
                                      </p:cBhvr>
                                      <p:to>
                                        <p:strVal val="visible"/>
                                      </p:to>
                                    </p:set>
                                    <p:animEffect transition="in" filter="wipe(left)">
                                      <p:cBhvr>
                                        <p:cTn id="12" dur="500"/>
                                        <p:tgtEl>
                                          <p:spTgt spid="1208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7">
                                            <p:txEl>
                                              <p:pRg st="2" end="2"/>
                                            </p:txEl>
                                          </p:spTgt>
                                        </p:tgtEl>
                                        <p:attrNameLst>
                                          <p:attrName>style.visibility</p:attrName>
                                        </p:attrNameLst>
                                      </p:cBhvr>
                                      <p:to>
                                        <p:strVal val="visible"/>
                                      </p:to>
                                    </p:set>
                                    <p:animEffect transition="in" filter="wipe(left)">
                                      <p:cBhvr>
                                        <p:cTn id="17" dur="500"/>
                                        <p:tgtEl>
                                          <p:spTgt spid="1208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7">
                                            <p:txEl>
                                              <p:pRg st="3" end="3"/>
                                            </p:txEl>
                                          </p:spTgt>
                                        </p:tgtEl>
                                        <p:attrNameLst>
                                          <p:attrName>style.visibility</p:attrName>
                                        </p:attrNameLst>
                                      </p:cBhvr>
                                      <p:to>
                                        <p:strVal val="visible"/>
                                      </p:to>
                                    </p:set>
                                    <p:animEffect transition="in" filter="wipe(left)">
                                      <p:cBhvr>
                                        <p:cTn id="22" dur="500"/>
                                        <p:tgtEl>
                                          <p:spTgt spid="1208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101263349"/>
              </p:ext>
            </p:extLst>
          </p:nvPr>
        </p:nvGraphicFramePr>
        <p:xfrm>
          <a:off x="0" y="1243584"/>
          <a:ext cx="9144000" cy="5614416"/>
        </p:xfrm>
        <a:graphic>
          <a:graphicData uri="http://schemas.openxmlformats.org/drawingml/2006/chart">
            <c:chart xmlns:c="http://schemas.openxmlformats.org/drawingml/2006/chart" xmlns:r="http://schemas.openxmlformats.org/officeDocument/2006/relationships" r:id="rId3"/>
          </a:graphicData>
        </a:graphic>
      </p:graphicFrame>
      <p:sp>
        <p:nvSpPr>
          <p:cNvPr id="52226" name="Title 1"/>
          <p:cNvSpPr>
            <a:spLocks noGrp="1"/>
          </p:cNvSpPr>
          <p:nvPr>
            <p:ph type="title"/>
          </p:nvPr>
        </p:nvSpPr>
        <p:spPr>
          <a:xfrm>
            <a:off x="466725" y="220772"/>
            <a:ext cx="8245475" cy="939800"/>
          </a:xfrm>
        </p:spPr>
        <p:txBody>
          <a:bodyPr/>
          <a:lstStyle/>
          <a:p>
            <a:pPr>
              <a:defRPr/>
            </a:pPr>
            <a:r>
              <a:rPr lang="en-US" sz="3000" dirty="0" smtClean="0">
                <a:solidFill>
                  <a:srgbClr val="336699"/>
                </a:solidFill>
              </a:rPr>
              <a:t>U.S. </a:t>
            </a:r>
            <a:r>
              <a:rPr lang="en-US" sz="3000" dirty="0">
                <a:solidFill>
                  <a:srgbClr val="336699"/>
                </a:solidFill>
              </a:rPr>
              <a:t>i</a:t>
            </a:r>
            <a:r>
              <a:rPr lang="en-US" sz="3000" dirty="0" smtClean="0">
                <a:solidFill>
                  <a:srgbClr val="336699"/>
                </a:solidFill>
              </a:rPr>
              <a:t>nflation </a:t>
            </a:r>
            <a:r>
              <a:rPr lang="en-US" sz="3000" dirty="0" smtClean="0">
                <a:solidFill>
                  <a:srgbClr val="336699"/>
                </a:solidFill>
              </a:rPr>
              <a:t>and its </a:t>
            </a:r>
            <a:r>
              <a:rPr lang="en-US" sz="3000" dirty="0" smtClean="0">
                <a:solidFill>
                  <a:srgbClr val="336699"/>
                </a:solidFill>
              </a:rPr>
              <a:t>trend</a:t>
            </a:r>
            <a:r>
              <a:rPr lang="en-US" sz="3000" dirty="0" smtClean="0">
                <a:solidFill>
                  <a:srgbClr val="336699"/>
                </a:solidFill>
              </a:rPr>
              <a:t>, </a:t>
            </a:r>
            <a:br>
              <a:rPr lang="en-US" sz="3000" dirty="0" smtClean="0">
                <a:solidFill>
                  <a:srgbClr val="336699"/>
                </a:solidFill>
              </a:rPr>
            </a:br>
            <a:r>
              <a:rPr lang="en-US" sz="2800" dirty="0" smtClean="0">
                <a:solidFill>
                  <a:srgbClr val="336699"/>
                </a:solidFill>
              </a:rPr>
              <a:t>1960</a:t>
            </a:r>
            <a:r>
              <a:rPr lang="en-US" sz="2800" dirty="0" smtClean="0">
                <a:solidFill>
                  <a:srgbClr val="336699"/>
                </a:solidFill>
                <a:latin typeface="Arial"/>
                <a:cs typeface="Arial"/>
              </a:rPr>
              <a:t>-</a:t>
            </a:r>
            <a:r>
              <a:rPr lang="en-US" sz="2800" dirty="0" smtClean="0">
                <a:solidFill>
                  <a:srgbClr val="336699"/>
                </a:solidFill>
              </a:rPr>
              <a:t>2014</a:t>
            </a:r>
          </a:p>
        </p:txBody>
      </p:sp>
    </p:spTree>
    <p:extLst>
      <p:ext uri="{BB962C8B-B14F-4D97-AF65-F5344CB8AC3E}">
        <p14:creationId xmlns:p14="http://schemas.microsoft.com/office/powerpoint/2010/main" val="177284698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0" name="Chart 9"/>
          <p:cNvGraphicFramePr>
            <a:graphicFrameLocks noGrp="1"/>
          </p:cNvGraphicFramePr>
          <p:nvPr>
            <p:extLst>
              <p:ext uri="{D42A27DB-BD31-4B8C-83A1-F6EECF244321}">
                <p14:modId xmlns:p14="http://schemas.microsoft.com/office/powerpoint/2010/main" val="3004591922"/>
              </p:ext>
            </p:extLst>
          </p:nvPr>
        </p:nvGraphicFramePr>
        <p:xfrm>
          <a:off x="630936" y="1115568"/>
          <a:ext cx="7909560" cy="5568696"/>
        </p:xfrm>
        <a:graphic>
          <a:graphicData uri="http://schemas.openxmlformats.org/drawingml/2006/chart">
            <c:chart xmlns:c="http://schemas.openxmlformats.org/drawingml/2006/chart" xmlns:r="http://schemas.openxmlformats.org/officeDocument/2006/relationships" r:id="rId3"/>
          </a:graphicData>
        </a:graphic>
      </p:graphicFrame>
      <p:sp>
        <p:nvSpPr>
          <p:cNvPr id="66562" name="Title 1"/>
          <p:cNvSpPr>
            <a:spLocks noGrp="1"/>
          </p:cNvSpPr>
          <p:nvPr>
            <p:ph type="title"/>
          </p:nvPr>
        </p:nvSpPr>
        <p:spPr>
          <a:xfrm>
            <a:off x="425450" y="166797"/>
            <a:ext cx="8245475" cy="939800"/>
          </a:xfrm>
        </p:spPr>
        <p:txBody>
          <a:bodyPr/>
          <a:lstStyle/>
          <a:p>
            <a:r>
              <a:rPr lang="en-US" sz="3000" dirty="0" smtClean="0">
                <a:solidFill>
                  <a:srgbClr val="336699"/>
                </a:solidFill>
              </a:rPr>
              <a:t>The CPI and </a:t>
            </a:r>
            <a:r>
              <a:rPr lang="en-US" sz="3000" dirty="0" smtClean="0">
                <a:solidFill>
                  <a:srgbClr val="336699"/>
                </a:solidFill>
              </a:rPr>
              <a:t>average hourly earnings</a:t>
            </a:r>
            <a:r>
              <a:rPr lang="en-US" sz="3000" dirty="0" smtClean="0">
                <a:solidFill>
                  <a:srgbClr val="336699"/>
                </a:solidFill>
              </a:rPr>
              <a:t>, </a:t>
            </a:r>
            <a:br>
              <a:rPr lang="en-US" sz="3000" dirty="0" smtClean="0">
                <a:solidFill>
                  <a:srgbClr val="336699"/>
                </a:solidFill>
              </a:rPr>
            </a:br>
            <a:r>
              <a:rPr lang="en-US" sz="2700" dirty="0" smtClean="0">
                <a:solidFill>
                  <a:srgbClr val="336699"/>
                </a:solidFill>
              </a:rPr>
              <a:t>1965</a:t>
            </a:r>
            <a:r>
              <a:rPr lang="en-US" sz="2700" dirty="0" smtClean="0">
                <a:solidFill>
                  <a:srgbClr val="336699"/>
                </a:solidFill>
                <a:latin typeface="Arial"/>
                <a:cs typeface="Arial"/>
              </a:rPr>
              <a:t>–</a:t>
            </a:r>
            <a:r>
              <a:rPr lang="en-US" sz="2700" dirty="0" smtClean="0">
                <a:solidFill>
                  <a:srgbClr val="336699"/>
                </a:solidFill>
              </a:rPr>
              <a:t>2015</a:t>
            </a:r>
          </a:p>
        </p:txBody>
      </p:sp>
      <p:sp>
        <p:nvSpPr>
          <p:cNvPr id="66563" name="TextBox 6"/>
          <p:cNvSpPr txBox="1">
            <a:spLocks noChangeArrowheads="1"/>
          </p:cNvSpPr>
          <p:nvPr/>
        </p:nvSpPr>
        <p:spPr bwMode="auto">
          <a:xfrm rot="-5400000">
            <a:off x="-869000" y="3424238"/>
            <a:ext cx="244633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200" dirty="0">
                <a:solidFill>
                  <a:srgbClr val="000000"/>
                </a:solidFill>
              </a:rPr>
              <a:t>1965 = 100</a:t>
            </a:r>
          </a:p>
        </p:txBody>
      </p:sp>
      <p:sp>
        <p:nvSpPr>
          <p:cNvPr id="66564" name="TextBox 7"/>
          <p:cNvSpPr txBox="1">
            <a:spLocks noChangeArrowheads="1"/>
          </p:cNvSpPr>
          <p:nvPr/>
        </p:nvSpPr>
        <p:spPr bwMode="auto">
          <a:xfrm rot="5400000">
            <a:off x="6731324" y="3448481"/>
            <a:ext cx="413529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0000"/>
                </a:solidFill>
              </a:rPr>
              <a:t>Hourly wage in </a:t>
            </a:r>
            <a:r>
              <a:rPr lang="en-US" sz="2200" dirty="0" smtClean="0">
                <a:solidFill>
                  <a:srgbClr val="000000"/>
                </a:solidFill>
              </a:rPr>
              <a:t>2014 </a:t>
            </a:r>
            <a:r>
              <a:rPr lang="en-US" sz="2200" dirty="0">
                <a:solidFill>
                  <a:srgbClr val="000000"/>
                </a:solidFill>
              </a:rPr>
              <a:t>dollars</a:t>
            </a:r>
          </a:p>
        </p:txBody>
      </p:sp>
      <p:sp>
        <p:nvSpPr>
          <p:cNvPr id="66565" name="AutoShape 7"/>
          <p:cNvSpPr>
            <a:spLocks noChangeAspect="1" noChangeArrowheads="1" noTextEdit="1"/>
          </p:cNvSpPr>
          <p:nvPr/>
        </p:nvSpPr>
        <p:spPr bwMode="auto">
          <a:xfrm>
            <a:off x="723900" y="1119188"/>
            <a:ext cx="7807325" cy="566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7" name="TextBox 55"/>
          <p:cNvSpPr txBox="1">
            <a:spLocks noChangeArrowheads="1"/>
          </p:cNvSpPr>
          <p:nvPr/>
        </p:nvSpPr>
        <p:spPr bwMode="auto">
          <a:xfrm>
            <a:off x="2971075" y="1280015"/>
            <a:ext cx="39784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6600"/>
                </a:solidFill>
                <a:latin typeface="Arial"/>
                <a:cs typeface="Arial"/>
              </a:rPr>
              <a:t>Real average hourly earnings in </a:t>
            </a:r>
            <a:r>
              <a:rPr lang="en-US" sz="2200" i="1" dirty="0" smtClean="0">
                <a:solidFill>
                  <a:srgbClr val="006600"/>
                </a:solidFill>
                <a:latin typeface="Arial"/>
                <a:cs typeface="Arial"/>
              </a:rPr>
              <a:t>2014 </a:t>
            </a:r>
            <a:r>
              <a:rPr lang="en-US" sz="2200" i="1" dirty="0">
                <a:solidFill>
                  <a:srgbClr val="006600"/>
                </a:solidFill>
                <a:latin typeface="Arial"/>
                <a:cs typeface="Arial"/>
              </a:rPr>
              <a:t>dollars, right scale</a:t>
            </a:r>
          </a:p>
        </p:txBody>
      </p:sp>
      <p:sp>
        <p:nvSpPr>
          <p:cNvPr id="8" name="TextBox 54"/>
          <p:cNvSpPr txBox="1">
            <a:spLocks noChangeArrowheads="1"/>
          </p:cNvSpPr>
          <p:nvPr/>
        </p:nvSpPr>
        <p:spPr bwMode="auto">
          <a:xfrm>
            <a:off x="5084641" y="3658189"/>
            <a:ext cx="251159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0000FF"/>
                </a:solidFill>
                <a:latin typeface="Arial"/>
                <a:cs typeface="Arial"/>
              </a:rPr>
              <a:t>Nominal average </a:t>
            </a:r>
            <a:br>
              <a:rPr lang="en-US" sz="2200" i="1" dirty="0">
                <a:solidFill>
                  <a:srgbClr val="0000FF"/>
                </a:solidFill>
                <a:latin typeface="Arial"/>
                <a:cs typeface="Arial"/>
              </a:rPr>
            </a:br>
            <a:r>
              <a:rPr lang="en-US" sz="2200" i="1" dirty="0">
                <a:solidFill>
                  <a:srgbClr val="0000FF"/>
                </a:solidFill>
                <a:latin typeface="Arial"/>
                <a:cs typeface="Arial"/>
              </a:rPr>
              <a:t>hourly earnings, (1965 = 100)</a:t>
            </a:r>
          </a:p>
        </p:txBody>
      </p:sp>
      <p:sp>
        <p:nvSpPr>
          <p:cNvPr id="9" name="TextBox 53"/>
          <p:cNvSpPr txBox="1">
            <a:spLocks noChangeArrowheads="1"/>
          </p:cNvSpPr>
          <p:nvPr/>
        </p:nvSpPr>
        <p:spPr bwMode="auto">
          <a:xfrm>
            <a:off x="2353226" y="5381721"/>
            <a:ext cx="23973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200" i="1" dirty="0">
                <a:solidFill>
                  <a:srgbClr val="FF0000"/>
                </a:solidFill>
                <a:latin typeface="Arial"/>
                <a:cs typeface="Arial"/>
              </a:rPr>
              <a:t>CPI </a:t>
            </a:r>
            <a:r>
              <a:rPr lang="en-US" sz="2200" i="1" dirty="0" smtClean="0">
                <a:solidFill>
                  <a:srgbClr val="FF0000"/>
                </a:solidFill>
                <a:latin typeface="Arial"/>
                <a:cs typeface="Arial"/>
              </a:rPr>
              <a:t>(</a:t>
            </a:r>
            <a:r>
              <a:rPr lang="en-US" sz="2200" i="1" dirty="0">
                <a:solidFill>
                  <a:srgbClr val="FF0000"/>
                </a:solidFill>
                <a:latin typeface="Arial"/>
                <a:cs typeface="Arial"/>
              </a:rPr>
              <a:t>1965 = 100)</a:t>
            </a:r>
          </a:p>
        </p:txBody>
      </p:sp>
    </p:spTree>
    <p:extLst>
      <p:ext uri="{BB962C8B-B14F-4D97-AF65-F5344CB8AC3E}">
        <p14:creationId xmlns:p14="http://schemas.microsoft.com/office/powerpoint/2010/main" val="21548824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smtClean="0"/>
              <a:t>The </a:t>
            </a:r>
            <a:r>
              <a:rPr lang="en-US" dirty="0" smtClean="0"/>
              <a:t>classical view </a:t>
            </a:r>
            <a:r>
              <a:rPr lang="en-US" dirty="0" smtClean="0"/>
              <a:t>of </a:t>
            </a:r>
            <a:r>
              <a:rPr lang="en-US" dirty="0" smtClean="0"/>
              <a:t>inflation</a:t>
            </a:r>
            <a:endParaRPr lang="en-US" dirty="0" smtClean="0"/>
          </a:p>
        </p:txBody>
      </p:sp>
      <p:sp>
        <p:nvSpPr>
          <p:cNvPr id="67587" name="Rectangle 3"/>
          <p:cNvSpPr>
            <a:spLocks noGrp="1" noChangeArrowheads="1"/>
          </p:cNvSpPr>
          <p:nvPr>
            <p:ph type="body" idx="1"/>
          </p:nvPr>
        </p:nvSpPr>
        <p:spPr>
          <a:xfrm>
            <a:off x="479425" y="1589088"/>
            <a:ext cx="8123238" cy="1557337"/>
          </a:xfrm>
        </p:spPr>
        <p:txBody>
          <a:bodyPr/>
          <a:lstStyle/>
          <a:p>
            <a:pPr eaLnBrk="1" hangingPunct="1"/>
            <a:r>
              <a:rPr lang="en-US" i="1" dirty="0" smtClean="0"/>
              <a:t>The classical view: </a:t>
            </a:r>
            <a:br>
              <a:rPr lang="en-US" i="1" dirty="0" smtClean="0"/>
            </a:br>
            <a:r>
              <a:rPr lang="en-US" dirty="0" smtClean="0"/>
              <a:t>A change in the price level is merely a change in the units of measurement.</a:t>
            </a:r>
          </a:p>
        </p:txBody>
      </p:sp>
      <p:sp>
        <p:nvSpPr>
          <p:cNvPr id="124932" name="Rectangle 4"/>
          <p:cNvSpPr>
            <a:spLocks noChangeArrowheads="1"/>
          </p:cNvSpPr>
          <p:nvPr/>
        </p:nvSpPr>
        <p:spPr bwMode="auto">
          <a:xfrm>
            <a:off x="1871663" y="3390900"/>
            <a:ext cx="51816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3100" i="1" dirty="0"/>
              <a:t>Then, why is inflation </a:t>
            </a:r>
            <a:br>
              <a:rPr lang="en-US" sz="3100" i="1" dirty="0"/>
            </a:br>
            <a:r>
              <a:rPr lang="en-US" sz="3100" i="1" dirty="0"/>
              <a:t>a social problem?</a:t>
            </a:r>
          </a:p>
        </p:txBody>
      </p:sp>
    </p:spTree>
    <p:extLst>
      <p:ext uri="{BB962C8B-B14F-4D97-AF65-F5344CB8AC3E}">
        <p14:creationId xmlns:p14="http://schemas.microsoft.com/office/powerpoint/2010/main" val="37054513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fade">
                                      <p:cBhvr>
                                        <p:cTn id="7"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smtClean="0"/>
              <a:t>The </a:t>
            </a:r>
            <a:r>
              <a:rPr lang="en-US" dirty="0" smtClean="0"/>
              <a:t>social costs </a:t>
            </a:r>
            <a:r>
              <a:rPr lang="en-US" dirty="0" smtClean="0"/>
              <a:t>of </a:t>
            </a:r>
            <a:r>
              <a:rPr lang="en-US" dirty="0" smtClean="0"/>
              <a:t>inflation</a:t>
            </a:r>
            <a:endParaRPr lang="en-US" dirty="0" smtClean="0"/>
          </a:p>
        </p:txBody>
      </p:sp>
      <p:sp>
        <p:nvSpPr>
          <p:cNvPr id="68611" name="Rectangle 3"/>
          <p:cNvSpPr>
            <a:spLocks noGrp="1" noChangeArrowheads="1"/>
          </p:cNvSpPr>
          <p:nvPr>
            <p:ph type="body" idx="1"/>
          </p:nvPr>
        </p:nvSpPr>
        <p:spPr>
          <a:xfrm>
            <a:off x="573088" y="1519238"/>
            <a:ext cx="7399337" cy="3189287"/>
          </a:xfrm>
        </p:spPr>
        <p:txBody>
          <a:bodyPr/>
          <a:lstStyle/>
          <a:p>
            <a:pPr marL="461963" indent="-461963" eaLnBrk="1" hangingPunct="1">
              <a:buFont typeface="Wingdings" pitchFamily="2" charset="2"/>
              <a:buNone/>
            </a:pPr>
            <a:r>
              <a:rPr lang="en-US" dirty="0" smtClean="0"/>
              <a:t>…fall into two categories:</a:t>
            </a:r>
          </a:p>
          <a:p>
            <a:pPr marL="461963" indent="-461963" eaLnBrk="1" hangingPunct="1">
              <a:buFont typeface="Wingdings" pitchFamily="2" charset="2"/>
              <a:buNone/>
            </a:pPr>
            <a:r>
              <a:rPr lang="en-US" sz="2500" b="1" dirty="0" smtClean="0">
                <a:solidFill>
                  <a:srgbClr val="CC6600"/>
                </a:solidFill>
              </a:rPr>
              <a:t>1. 	</a:t>
            </a:r>
            <a:r>
              <a:rPr lang="en-US" dirty="0" smtClean="0"/>
              <a:t>costs when inflation is expected</a:t>
            </a:r>
          </a:p>
          <a:p>
            <a:pPr marL="461963" indent="-461963" eaLnBrk="1" hangingPunct="1">
              <a:buFont typeface="Wingdings" pitchFamily="2" charset="2"/>
              <a:buNone/>
            </a:pPr>
            <a:r>
              <a:rPr lang="en-US" sz="2500" b="1" dirty="0" smtClean="0">
                <a:solidFill>
                  <a:srgbClr val="CC6600"/>
                </a:solidFill>
              </a:rPr>
              <a:t>2. 	</a:t>
            </a:r>
            <a:r>
              <a:rPr lang="en-US" dirty="0" smtClean="0"/>
              <a:t>costs when inflation is different than people had expected </a:t>
            </a:r>
          </a:p>
        </p:txBody>
      </p:sp>
    </p:spTree>
    <p:extLst>
      <p:ext uri="{BB962C8B-B14F-4D97-AF65-F5344CB8AC3E}">
        <p14:creationId xmlns:p14="http://schemas.microsoft.com/office/powerpoint/2010/main" val="278110280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lnSpc>
                <a:spcPct val="100000"/>
              </a:lnSpc>
            </a:pPr>
            <a:r>
              <a:rPr lang="en-US" sz="2900" dirty="0" smtClean="0"/>
              <a:t>The </a:t>
            </a:r>
            <a:r>
              <a:rPr lang="en-US" sz="2900" dirty="0" smtClean="0"/>
              <a:t>costs </a:t>
            </a:r>
            <a:r>
              <a:rPr lang="en-US" sz="2900" dirty="0" smtClean="0"/>
              <a:t>of </a:t>
            </a:r>
            <a:r>
              <a:rPr lang="en-US" sz="2900" dirty="0" smtClean="0"/>
              <a:t>expected inflation</a:t>
            </a:r>
            <a:r>
              <a:rPr lang="en-US" sz="2900" dirty="0" smtClean="0"/>
              <a:t>: </a:t>
            </a:r>
            <a:br>
              <a:rPr lang="en-US" sz="2900" dirty="0" smtClean="0"/>
            </a:br>
            <a:r>
              <a:rPr lang="en-US" sz="2500" dirty="0" smtClean="0">
                <a:solidFill>
                  <a:srgbClr val="990033"/>
                </a:solidFill>
              </a:rPr>
              <a:t>1.</a:t>
            </a:r>
            <a:r>
              <a:rPr lang="en-US" sz="2900" dirty="0" smtClean="0">
                <a:solidFill>
                  <a:srgbClr val="990033"/>
                </a:solidFill>
              </a:rPr>
              <a:t> </a:t>
            </a:r>
            <a:r>
              <a:rPr lang="en-US" sz="2900" dirty="0" err="1" smtClean="0">
                <a:solidFill>
                  <a:srgbClr val="990033"/>
                </a:solidFill>
              </a:rPr>
              <a:t>Shoeleather</a:t>
            </a:r>
            <a:r>
              <a:rPr lang="en-US" sz="2900" dirty="0" smtClean="0">
                <a:solidFill>
                  <a:srgbClr val="990033"/>
                </a:solidFill>
              </a:rPr>
              <a:t> Cost</a:t>
            </a:r>
          </a:p>
        </p:txBody>
      </p:sp>
      <p:sp>
        <p:nvSpPr>
          <p:cNvPr id="129027" name="Rectangle 3"/>
          <p:cNvSpPr>
            <a:spLocks noGrp="1" noChangeArrowheads="1"/>
          </p:cNvSpPr>
          <p:nvPr>
            <p:ph type="body" idx="1"/>
          </p:nvPr>
        </p:nvSpPr>
        <p:spPr>
          <a:xfrm>
            <a:off x="492125" y="1389063"/>
            <a:ext cx="8045098" cy="4921250"/>
          </a:xfrm>
        </p:spPr>
        <p:txBody>
          <a:bodyPr/>
          <a:lstStyle/>
          <a:p>
            <a:pPr eaLnBrk="1" hangingPunct="1"/>
            <a:r>
              <a:rPr lang="en-US" sz="2700" dirty="0" smtClean="0">
                <a:sym typeface="Symbol" pitchFamily="18" charset="2"/>
              </a:rPr>
              <a:t>Definition: the costs and inconveniences of reducing money balances to avoid the inflation tax.</a:t>
            </a:r>
          </a:p>
          <a:p>
            <a:pPr eaLnBrk="1" hangingPunct="1"/>
            <a:r>
              <a:rPr lang="en-US" sz="2700" dirty="0" smtClean="0">
                <a:sym typeface="Symbol" pitchFamily="18" charset="2"/>
              </a:rPr>
              <a:t>If </a:t>
            </a:r>
            <a:r>
              <a:rPr lang="en-US" sz="2700" i="1" dirty="0" smtClean="0">
                <a:solidFill>
                  <a:srgbClr val="000000"/>
                </a:solidFill>
                <a:latin typeface="Times New Roman"/>
                <a:ea typeface="Lucida Grande"/>
                <a:cs typeface="Times New Roman"/>
              </a:rPr>
              <a:t>π</a:t>
            </a:r>
            <a:r>
              <a:rPr lang="en-US" sz="2700" dirty="0" smtClean="0">
                <a:sym typeface="Symbol" pitchFamily="18" charset="2"/>
              </a:rPr>
              <a:t> increases, </a:t>
            </a:r>
            <a:r>
              <a:rPr lang="en-US" sz="2700" b="1" i="1" dirty="0" err="1" smtClean="0">
                <a:sym typeface="Symbol" pitchFamily="18" charset="2"/>
              </a:rPr>
              <a:t>i</a:t>
            </a:r>
            <a:r>
              <a:rPr lang="en-US" sz="2700" dirty="0" smtClean="0">
                <a:sym typeface="Symbol" pitchFamily="18" charset="2"/>
              </a:rPr>
              <a:t> increases (why?), </a:t>
            </a:r>
            <a:br>
              <a:rPr lang="en-US" sz="2700" dirty="0" smtClean="0">
                <a:sym typeface="Symbol" pitchFamily="18" charset="2"/>
              </a:rPr>
            </a:br>
            <a:r>
              <a:rPr lang="en-US" sz="2700" dirty="0" smtClean="0">
                <a:sym typeface="Symbol" pitchFamily="18" charset="2"/>
              </a:rPr>
              <a:t>so people reduce their real money balances. </a:t>
            </a:r>
          </a:p>
          <a:p>
            <a:pPr eaLnBrk="1" hangingPunct="1"/>
            <a:r>
              <a:rPr lang="en-US" sz="2700" dirty="0" smtClean="0"/>
              <a:t>Remember: In long run, inflation does not </a:t>
            </a:r>
            <a:br>
              <a:rPr lang="en-US" sz="2700" dirty="0" smtClean="0"/>
            </a:br>
            <a:r>
              <a:rPr lang="en-US" sz="2700" dirty="0" smtClean="0"/>
              <a:t>affect real income or real spending.</a:t>
            </a:r>
          </a:p>
          <a:p>
            <a:pPr eaLnBrk="1" hangingPunct="1"/>
            <a:r>
              <a:rPr lang="en-US" sz="2700" dirty="0" smtClean="0">
                <a:sym typeface="Symbol" pitchFamily="18" charset="2"/>
              </a:rPr>
              <a:t>So, same monthly spending but lower average money holdings means more frequent trips to the bank to withdraw smaller amounts of cash. </a:t>
            </a:r>
          </a:p>
        </p:txBody>
      </p:sp>
    </p:spTree>
    <p:extLst>
      <p:ext uri="{BB962C8B-B14F-4D97-AF65-F5344CB8AC3E}">
        <p14:creationId xmlns:p14="http://schemas.microsoft.com/office/powerpoint/2010/main" val="33093865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wipe(left)">
                                      <p:cBhvr>
                                        <p:cTn id="7" dur="500"/>
                                        <p:tgtEl>
                                          <p:spTgt spid="129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wipe(left)">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wipe(left)">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wipe(left)">
                                      <p:cBhvr>
                                        <p:cTn id="22" dur="500"/>
                                        <p:tgtEl>
                                          <p:spTgt spid="129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lnSpc>
                <a:spcPct val="100000"/>
              </a:lnSpc>
            </a:pPr>
            <a:r>
              <a:rPr lang="en-US" sz="2900" dirty="0" smtClean="0"/>
              <a:t>The </a:t>
            </a:r>
            <a:r>
              <a:rPr lang="en-US" sz="2900" dirty="0" smtClean="0"/>
              <a:t>costs </a:t>
            </a:r>
            <a:r>
              <a:rPr lang="en-US" sz="2900" dirty="0" smtClean="0"/>
              <a:t>of </a:t>
            </a:r>
            <a:r>
              <a:rPr lang="en-US" sz="2900" dirty="0" smtClean="0"/>
              <a:t>expected inflation</a:t>
            </a:r>
            <a:r>
              <a:rPr lang="en-US" sz="2900" dirty="0" smtClean="0"/>
              <a:t>: </a:t>
            </a:r>
            <a:br>
              <a:rPr lang="en-US" sz="2900" dirty="0" smtClean="0"/>
            </a:br>
            <a:r>
              <a:rPr lang="en-US" sz="2900" dirty="0" smtClean="0"/>
              <a:t> </a:t>
            </a:r>
            <a:r>
              <a:rPr lang="en-US" sz="2500" dirty="0" smtClean="0">
                <a:solidFill>
                  <a:srgbClr val="990033"/>
                </a:solidFill>
              </a:rPr>
              <a:t>2.</a:t>
            </a:r>
            <a:r>
              <a:rPr lang="en-US" sz="2900" dirty="0" smtClean="0">
                <a:solidFill>
                  <a:srgbClr val="990033"/>
                </a:solidFill>
              </a:rPr>
              <a:t> Menu Costs</a:t>
            </a:r>
          </a:p>
        </p:txBody>
      </p:sp>
      <p:sp>
        <p:nvSpPr>
          <p:cNvPr id="131075" name="Rectangle 3"/>
          <p:cNvSpPr>
            <a:spLocks noGrp="1" noChangeArrowheads="1"/>
          </p:cNvSpPr>
          <p:nvPr>
            <p:ph type="body" idx="1"/>
          </p:nvPr>
        </p:nvSpPr>
        <p:spPr>
          <a:xfrm>
            <a:off x="450850" y="1481138"/>
            <a:ext cx="7467600" cy="4724400"/>
          </a:xfrm>
        </p:spPr>
        <p:txBody>
          <a:bodyPr/>
          <a:lstStyle/>
          <a:p>
            <a:pPr eaLnBrk="1" hangingPunct="1"/>
            <a:r>
              <a:rPr lang="en-US" dirty="0" smtClean="0">
                <a:sym typeface="Symbol" pitchFamily="18" charset="2"/>
              </a:rPr>
              <a:t>Definition: The costs of changing prices.</a:t>
            </a:r>
          </a:p>
          <a:p>
            <a:pPr eaLnBrk="1" hangingPunct="1">
              <a:spcBef>
                <a:spcPct val="50000"/>
              </a:spcBef>
            </a:pPr>
            <a:r>
              <a:rPr lang="en-US" dirty="0" smtClean="0">
                <a:sym typeface="Symbol" pitchFamily="18" charset="2"/>
              </a:rPr>
              <a:t>Examples:</a:t>
            </a:r>
          </a:p>
          <a:p>
            <a:pPr lvl="1" eaLnBrk="1" hangingPunct="1">
              <a:lnSpc>
                <a:spcPct val="105000"/>
              </a:lnSpc>
              <a:buClr>
                <a:srgbClr val="339933"/>
              </a:buClr>
              <a:buSzTx/>
            </a:pPr>
            <a:r>
              <a:rPr lang="en-US" dirty="0" smtClean="0"/>
              <a:t>cost of printing new menus</a:t>
            </a:r>
          </a:p>
          <a:p>
            <a:pPr lvl="1" eaLnBrk="1" hangingPunct="1">
              <a:lnSpc>
                <a:spcPct val="105000"/>
              </a:lnSpc>
              <a:buClr>
                <a:srgbClr val="339933"/>
              </a:buClr>
              <a:buSzTx/>
            </a:pPr>
            <a:r>
              <a:rPr lang="en-US" dirty="0" smtClean="0"/>
              <a:t>cost of printing &amp; mailing new catalogs</a:t>
            </a:r>
          </a:p>
          <a:p>
            <a:pPr eaLnBrk="1" hangingPunct="1">
              <a:spcBef>
                <a:spcPct val="55000"/>
              </a:spcBef>
            </a:pPr>
            <a:r>
              <a:rPr lang="en-US" dirty="0" smtClean="0">
                <a:sym typeface="Symbol" pitchFamily="18" charset="2"/>
              </a:rPr>
              <a:t>The higher is inflation, the more frequently firms must change their prices and incur these costs.  </a:t>
            </a:r>
          </a:p>
          <a:p>
            <a:pPr lvl="1" eaLnBrk="1" hangingPunct="1">
              <a:lnSpc>
                <a:spcPct val="105000"/>
              </a:lnSpc>
              <a:buClr>
                <a:srgbClr val="0066CC"/>
              </a:buClr>
              <a:buSzTx/>
              <a:buFont typeface="Wingdings" pitchFamily="2" charset="2"/>
              <a:buNone/>
            </a:pPr>
            <a:endParaRPr lang="en-US" sz="2800" dirty="0" smtClean="0"/>
          </a:p>
        </p:txBody>
      </p:sp>
    </p:spTree>
    <p:extLst>
      <p:ext uri="{BB962C8B-B14F-4D97-AF65-F5344CB8AC3E}">
        <p14:creationId xmlns:p14="http://schemas.microsoft.com/office/powerpoint/2010/main" val="41613600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wipe(left)">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wipe(left)">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wipe(left)">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wipe(left)">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wipe(left)">
                                      <p:cBhvr>
                                        <p:cTn id="27"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lnSpc>
                <a:spcPct val="100000"/>
              </a:lnSpc>
            </a:pPr>
            <a:r>
              <a:rPr lang="en-US" sz="2900" dirty="0" smtClean="0"/>
              <a:t>The </a:t>
            </a:r>
            <a:r>
              <a:rPr lang="en-US" sz="2900" dirty="0" smtClean="0"/>
              <a:t>costs </a:t>
            </a:r>
            <a:r>
              <a:rPr lang="en-US" sz="2900" dirty="0" smtClean="0"/>
              <a:t>of </a:t>
            </a:r>
            <a:r>
              <a:rPr lang="en-US" sz="2900" dirty="0" smtClean="0"/>
              <a:t>expected inflation</a:t>
            </a:r>
            <a:r>
              <a:rPr lang="en-US" sz="2900" dirty="0" smtClean="0"/>
              <a:t>: </a:t>
            </a:r>
            <a:br>
              <a:rPr lang="en-US" sz="2900" dirty="0" smtClean="0"/>
            </a:br>
            <a:r>
              <a:rPr lang="en-US" sz="2500" dirty="0" smtClean="0">
                <a:solidFill>
                  <a:srgbClr val="990033"/>
                </a:solidFill>
              </a:rPr>
              <a:t>3.</a:t>
            </a:r>
            <a:r>
              <a:rPr lang="en-US" sz="2900" dirty="0" smtClean="0">
                <a:solidFill>
                  <a:srgbClr val="990033"/>
                </a:solidFill>
              </a:rPr>
              <a:t> Relative Price Distortions</a:t>
            </a:r>
          </a:p>
        </p:txBody>
      </p:sp>
      <p:sp>
        <p:nvSpPr>
          <p:cNvPr id="133123" name="Rectangle 3"/>
          <p:cNvSpPr>
            <a:spLocks noGrp="1" noChangeArrowheads="1"/>
          </p:cNvSpPr>
          <p:nvPr>
            <p:ph type="body" idx="1"/>
          </p:nvPr>
        </p:nvSpPr>
        <p:spPr>
          <a:xfrm>
            <a:off x="433388" y="1366838"/>
            <a:ext cx="8510587" cy="5105400"/>
          </a:xfrm>
        </p:spPr>
        <p:txBody>
          <a:bodyPr/>
          <a:lstStyle/>
          <a:p>
            <a:pPr eaLnBrk="1" hangingPunct="1"/>
            <a:r>
              <a:rPr lang="en-US" sz="2700" dirty="0" smtClean="0"/>
              <a:t>Firms facing menu costs change prices infrequently.</a:t>
            </a:r>
          </a:p>
          <a:p>
            <a:pPr eaLnBrk="1" hangingPunct="1"/>
            <a:r>
              <a:rPr lang="en-US" sz="2700" dirty="0" smtClean="0"/>
              <a:t>Example: </a:t>
            </a:r>
            <a:br>
              <a:rPr lang="en-US" sz="2700" dirty="0" smtClean="0"/>
            </a:br>
            <a:r>
              <a:rPr lang="en-US" sz="2700" dirty="0" smtClean="0"/>
              <a:t>A firm issues new catalog each January. </a:t>
            </a:r>
            <a:br>
              <a:rPr lang="en-US" sz="2700" dirty="0" smtClean="0"/>
            </a:br>
            <a:r>
              <a:rPr lang="en-US" sz="2700" dirty="0" smtClean="0"/>
              <a:t>As the general price level rises throughout the year, the firm’s relative price will fall. </a:t>
            </a:r>
          </a:p>
          <a:p>
            <a:pPr eaLnBrk="1" hangingPunct="1"/>
            <a:r>
              <a:rPr lang="en-US" sz="2700" dirty="0" smtClean="0"/>
              <a:t>Different firms change their prices at different times, leading to relative price distortions . . . </a:t>
            </a:r>
          </a:p>
          <a:p>
            <a:pPr eaLnBrk="1" hangingPunct="1">
              <a:spcBef>
                <a:spcPct val="20000"/>
              </a:spcBef>
              <a:buClr>
                <a:srgbClr val="0066CC"/>
              </a:buClr>
              <a:buFont typeface="Wingdings" pitchFamily="2" charset="2"/>
              <a:buNone/>
            </a:pPr>
            <a:r>
              <a:rPr lang="en-US" sz="2700" dirty="0" smtClean="0"/>
              <a:t>	. . . causing microeconomic inefficiencies in the allocation of resources. </a:t>
            </a:r>
          </a:p>
        </p:txBody>
      </p:sp>
    </p:spTree>
    <p:extLst>
      <p:ext uri="{BB962C8B-B14F-4D97-AF65-F5344CB8AC3E}">
        <p14:creationId xmlns:p14="http://schemas.microsoft.com/office/powerpoint/2010/main" val="19856811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wipe(left)">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wipe(left)">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wipe(left)">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wipe(left)">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lnSpc>
                <a:spcPct val="100000"/>
              </a:lnSpc>
            </a:pPr>
            <a:r>
              <a:rPr lang="en-US" sz="2900" dirty="0" smtClean="0"/>
              <a:t>The </a:t>
            </a:r>
            <a:r>
              <a:rPr lang="en-US" sz="2900" dirty="0" smtClean="0"/>
              <a:t>costs </a:t>
            </a:r>
            <a:r>
              <a:rPr lang="en-US" sz="2900" dirty="0" smtClean="0"/>
              <a:t>of </a:t>
            </a:r>
            <a:r>
              <a:rPr lang="en-US" sz="2900" dirty="0" smtClean="0"/>
              <a:t>expected inflation</a:t>
            </a:r>
            <a:r>
              <a:rPr lang="en-US" sz="2900" dirty="0" smtClean="0"/>
              <a:t>: </a:t>
            </a:r>
            <a:br>
              <a:rPr lang="en-US" sz="2900" dirty="0" smtClean="0"/>
            </a:br>
            <a:r>
              <a:rPr lang="en-US" sz="2900" dirty="0" smtClean="0"/>
              <a:t> </a:t>
            </a:r>
            <a:r>
              <a:rPr lang="en-US" sz="2500" dirty="0" smtClean="0">
                <a:solidFill>
                  <a:srgbClr val="990033"/>
                </a:solidFill>
              </a:rPr>
              <a:t>4.</a:t>
            </a:r>
            <a:r>
              <a:rPr lang="en-US" sz="2900" dirty="0" smtClean="0">
                <a:solidFill>
                  <a:srgbClr val="990033"/>
                </a:solidFill>
              </a:rPr>
              <a:t> Unfair Tax Treatment</a:t>
            </a:r>
          </a:p>
        </p:txBody>
      </p:sp>
      <p:sp>
        <p:nvSpPr>
          <p:cNvPr id="135171" name="Rectangle 3"/>
          <p:cNvSpPr>
            <a:spLocks noGrp="1" noChangeArrowheads="1"/>
          </p:cNvSpPr>
          <p:nvPr>
            <p:ph type="body" idx="1"/>
          </p:nvPr>
        </p:nvSpPr>
        <p:spPr>
          <a:xfrm>
            <a:off x="504825" y="1252834"/>
            <a:ext cx="7848600" cy="5105400"/>
          </a:xfrm>
        </p:spPr>
        <p:txBody>
          <a:bodyPr/>
          <a:lstStyle/>
          <a:p>
            <a:pPr marL="0" indent="0" eaLnBrk="1" hangingPunct="1">
              <a:spcBef>
                <a:spcPct val="10000"/>
              </a:spcBef>
              <a:buFont typeface="Wingdings" pitchFamily="2" charset="2"/>
              <a:buNone/>
            </a:pPr>
            <a:r>
              <a:rPr lang="en-US" sz="2700" dirty="0" smtClean="0">
                <a:sym typeface="Symbol" pitchFamily="18" charset="2"/>
              </a:rPr>
              <a:t>Some taxes are not adjusted to account for inflation, such as the capital gains tax. </a:t>
            </a:r>
          </a:p>
          <a:p>
            <a:pPr marL="0" indent="0" eaLnBrk="1" hangingPunct="1">
              <a:spcBef>
                <a:spcPct val="30000"/>
              </a:spcBef>
              <a:buFont typeface="Wingdings" pitchFamily="2" charset="2"/>
              <a:buNone/>
            </a:pPr>
            <a:r>
              <a:rPr lang="en-US" sz="2700" dirty="0" smtClean="0">
                <a:sym typeface="Symbol" pitchFamily="18" charset="2"/>
              </a:rPr>
              <a:t>Example:</a:t>
            </a:r>
          </a:p>
          <a:p>
            <a:pPr marL="569913" lvl="1" indent="-341313" eaLnBrk="1" hangingPunct="1">
              <a:lnSpc>
                <a:spcPct val="105000"/>
              </a:lnSpc>
              <a:spcBef>
                <a:spcPts val="900"/>
              </a:spcBef>
            </a:pPr>
            <a:r>
              <a:rPr lang="en-US" dirty="0" smtClean="0">
                <a:sym typeface="Symbol" pitchFamily="18" charset="2"/>
              </a:rPr>
              <a:t>Jan 1: you buy $10,000 worth of Apple stock</a:t>
            </a:r>
          </a:p>
          <a:p>
            <a:pPr marL="569913" lvl="1" indent="-341313" eaLnBrk="1" hangingPunct="1">
              <a:lnSpc>
                <a:spcPct val="105000"/>
              </a:lnSpc>
              <a:spcBef>
                <a:spcPts val="900"/>
              </a:spcBef>
            </a:pPr>
            <a:r>
              <a:rPr lang="en-US" dirty="0" smtClean="0">
                <a:sym typeface="Symbol" pitchFamily="18" charset="2"/>
              </a:rPr>
              <a:t>Dec 31: you sell the stock for $11,000, </a:t>
            </a:r>
            <a:br>
              <a:rPr lang="en-US" dirty="0" smtClean="0">
                <a:sym typeface="Symbol" pitchFamily="18" charset="2"/>
              </a:rPr>
            </a:br>
            <a:r>
              <a:rPr lang="en-US" dirty="0" smtClean="0">
                <a:sym typeface="Symbol" pitchFamily="18" charset="2"/>
              </a:rPr>
              <a:t>so your nominal capital gain is $1,000 (10%). </a:t>
            </a:r>
          </a:p>
          <a:p>
            <a:pPr marL="569913" lvl="1" indent="-341313" eaLnBrk="1" hangingPunct="1">
              <a:lnSpc>
                <a:spcPct val="105000"/>
              </a:lnSpc>
              <a:spcBef>
                <a:spcPts val="900"/>
              </a:spcBef>
            </a:pPr>
            <a:r>
              <a:rPr lang="en-US" dirty="0" smtClean="0">
                <a:sym typeface="Symbol" pitchFamily="18" charset="2"/>
              </a:rPr>
              <a:t>Suppose </a:t>
            </a:r>
            <a:r>
              <a:rPr lang="en-US" sz="3200" i="1" dirty="0" smtClean="0">
                <a:solidFill>
                  <a:srgbClr val="000000"/>
                </a:solidFill>
                <a:latin typeface="Times New Roman"/>
                <a:ea typeface="Lucida Grande"/>
                <a:cs typeface="Times New Roman"/>
              </a:rPr>
              <a:t>π</a:t>
            </a:r>
            <a:r>
              <a:rPr lang="en-US" dirty="0" smtClean="0">
                <a:sym typeface="Symbol" pitchFamily="18" charset="2"/>
              </a:rPr>
              <a:t> = 10% during the year. </a:t>
            </a:r>
            <a:br>
              <a:rPr lang="en-US" dirty="0" smtClean="0">
                <a:sym typeface="Symbol" pitchFamily="18" charset="2"/>
              </a:rPr>
            </a:br>
            <a:r>
              <a:rPr lang="en-US" dirty="0" smtClean="0">
                <a:sym typeface="Symbol" pitchFamily="18" charset="2"/>
              </a:rPr>
              <a:t>Your real capital gain is $0. </a:t>
            </a:r>
          </a:p>
          <a:p>
            <a:pPr marL="569913" lvl="1" indent="-341313" eaLnBrk="1" hangingPunct="1">
              <a:lnSpc>
                <a:spcPct val="105000"/>
              </a:lnSpc>
              <a:spcBef>
                <a:spcPts val="900"/>
              </a:spcBef>
            </a:pPr>
            <a:r>
              <a:rPr lang="en-US" dirty="0" smtClean="0">
                <a:sym typeface="Symbol" pitchFamily="18" charset="2"/>
              </a:rPr>
              <a:t>Yet, you must pay taxes on your $1,000 nominal gain!</a:t>
            </a:r>
          </a:p>
        </p:txBody>
      </p:sp>
    </p:spTree>
    <p:extLst>
      <p:ext uri="{BB962C8B-B14F-4D97-AF65-F5344CB8AC3E}">
        <p14:creationId xmlns:p14="http://schemas.microsoft.com/office/powerpoint/2010/main" val="4746318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wipe(left)">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wipe(left)">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wipe(left)">
                                      <p:cBhvr>
                                        <p:cTn id="22" dur="500"/>
                                        <p:tgtEl>
                                          <p:spTgt spid="135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171">
                                            <p:txEl>
                                              <p:pRg st="4" end="4"/>
                                            </p:txEl>
                                          </p:spTgt>
                                        </p:tgtEl>
                                        <p:attrNameLst>
                                          <p:attrName>style.visibility</p:attrName>
                                        </p:attrNameLst>
                                      </p:cBhvr>
                                      <p:to>
                                        <p:strVal val="visible"/>
                                      </p:to>
                                    </p:set>
                                    <p:animEffect transition="in" filter="wipe(left)">
                                      <p:cBhvr>
                                        <p:cTn id="27" dur="500"/>
                                        <p:tgtEl>
                                          <p:spTgt spid="135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5171">
                                            <p:txEl>
                                              <p:pRg st="5" end="5"/>
                                            </p:txEl>
                                          </p:spTgt>
                                        </p:tgtEl>
                                        <p:attrNameLst>
                                          <p:attrName>style.visibility</p:attrName>
                                        </p:attrNameLst>
                                      </p:cBhvr>
                                      <p:to>
                                        <p:strVal val="visible"/>
                                      </p:to>
                                    </p:set>
                                    <p:animEffect transition="in" filter="wipe(left)">
                                      <p:cBhvr>
                                        <p:cTn id="32" dur="500"/>
                                        <p:tgtEl>
                                          <p:spTgt spid="135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lnSpc>
                <a:spcPct val="100000"/>
              </a:lnSpc>
            </a:pPr>
            <a:r>
              <a:rPr lang="en-US" sz="2900" dirty="0" smtClean="0"/>
              <a:t>The </a:t>
            </a:r>
            <a:r>
              <a:rPr lang="en-US" sz="2900" dirty="0" smtClean="0"/>
              <a:t>costs </a:t>
            </a:r>
            <a:r>
              <a:rPr lang="en-US" sz="2900" dirty="0" smtClean="0"/>
              <a:t>of </a:t>
            </a:r>
            <a:r>
              <a:rPr lang="en-US" sz="2900" dirty="0" smtClean="0"/>
              <a:t>expected inflation</a:t>
            </a:r>
            <a:r>
              <a:rPr lang="en-US" sz="2900" dirty="0" smtClean="0"/>
              <a:t>: </a:t>
            </a:r>
            <a:br>
              <a:rPr lang="en-US" sz="2900" dirty="0" smtClean="0"/>
            </a:br>
            <a:r>
              <a:rPr lang="en-US" sz="2900" dirty="0" smtClean="0"/>
              <a:t> </a:t>
            </a:r>
            <a:r>
              <a:rPr lang="en-US" sz="2500" dirty="0" smtClean="0">
                <a:solidFill>
                  <a:srgbClr val="990033"/>
                </a:solidFill>
              </a:rPr>
              <a:t>5.</a:t>
            </a:r>
            <a:r>
              <a:rPr lang="en-US" sz="2900" dirty="0" smtClean="0">
                <a:solidFill>
                  <a:srgbClr val="990033"/>
                </a:solidFill>
              </a:rPr>
              <a:t> General Inconvenience</a:t>
            </a:r>
          </a:p>
        </p:txBody>
      </p:sp>
      <p:sp>
        <p:nvSpPr>
          <p:cNvPr id="137219" name="Rectangle 3"/>
          <p:cNvSpPr>
            <a:spLocks noGrp="1" noChangeArrowheads="1"/>
          </p:cNvSpPr>
          <p:nvPr>
            <p:ph type="body" idx="1"/>
          </p:nvPr>
        </p:nvSpPr>
        <p:spPr>
          <a:xfrm>
            <a:off x="488950" y="1509713"/>
            <a:ext cx="7696200" cy="2819400"/>
          </a:xfrm>
        </p:spPr>
        <p:txBody>
          <a:bodyPr/>
          <a:lstStyle/>
          <a:p>
            <a:pPr eaLnBrk="1" hangingPunct="1"/>
            <a:r>
              <a:rPr lang="en-US" dirty="0" smtClean="0">
                <a:sym typeface="Symbol" pitchFamily="18" charset="2"/>
              </a:rPr>
              <a:t>Inflation makes it harder to compare nominal values from different time periods.</a:t>
            </a:r>
          </a:p>
          <a:p>
            <a:pPr eaLnBrk="1" hangingPunct="1"/>
            <a:r>
              <a:rPr lang="en-US" dirty="0" smtClean="0">
                <a:sym typeface="Symbol" pitchFamily="18" charset="2"/>
              </a:rPr>
              <a:t>This complicates long-range financial planning. </a:t>
            </a:r>
          </a:p>
          <a:p>
            <a:pPr eaLnBrk="1" hangingPunct="1">
              <a:buClr>
                <a:srgbClr val="0066CC"/>
              </a:buClr>
              <a:buFont typeface="Wingdings" pitchFamily="2" charset="2"/>
              <a:buNone/>
            </a:pPr>
            <a:endParaRPr lang="en-US" dirty="0" smtClean="0"/>
          </a:p>
        </p:txBody>
      </p:sp>
    </p:spTree>
    <p:extLst>
      <p:ext uri="{BB962C8B-B14F-4D97-AF65-F5344CB8AC3E}">
        <p14:creationId xmlns:p14="http://schemas.microsoft.com/office/powerpoint/2010/main" val="412630249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92125" y="342900"/>
            <a:ext cx="8161338" cy="857250"/>
          </a:xfrm>
        </p:spPr>
        <p:txBody>
          <a:bodyPr/>
          <a:lstStyle/>
          <a:p>
            <a:pPr eaLnBrk="1" hangingPunct="1">
              <a:lnSpc>
                <a:spcPct val="100000"/>
              </a:lnSpc>
            </a:pPr>
            <a:r>
              <a:rPr lang="en-US" sz="2800" dirty="0" smtClean="0"/>
              <a:t>Additional </a:t>
            </a:r>
            <a:r>
              <a:rPr lang="en-US" sz="2800" dirty="0" smtClean="0"/>
              <a:t>cost </a:t>
            </a:r>
            <a:r>
              <a:rPr lang="en-US" sz="2800" dirty="0" smtClean="0"/>
              <a:t>of </a:t>
            </a:r>
            <a:r>
              <a:rPr lang="en-US" sz="2800" i="1" dirty="0" smtClean="0"/>
              <a:t>unexpected</a:t>
            </a:r>
            <a:r>
              <a:rPr lang="en-US" sz="2800" dirty="0" smtClean="0"/>
              <a:t> inflation</a:t>
            </a:r>
            <a:r>
              <a:rPr lang="en-US" sz="2800" dirty="0" smtClean="0"/>
              <a:t>: </a:t>
            </a:r>
            <a:br>
              <a:rPr lang="en-US" sz="2800" dirty="0" smtClean="0"/>
            </a:br>
            <a:r>
              <a:rPr lang="en-US" sz="2800" dirty="0" smtClean="0">
                <a:solidFill>
                  <a:srgbClr val="990033"/>
                </a:solidFill>
              </a:rPr>
              <a:t>Arbitrary Redistribution of Purchasing Power</a:t>
            </a:r>
          </a:p>
        </p:txBody>
      </p:sp>
      <p:sp>
        <p:nvSpPr>
          <p:cNvPr id="139267" name="Rectangle 3"/>
          <p:cNvSpPr>
            <a:spLocks noGrp="1" noChangeArrowheads="1"/>
          </p:cNvSpPr>
          <p:nvPr>
            <p:ph type="body" idx="1"/>
          </p:nvPr>
        </p:nvSpPr>
        <p:spPr>
          <a:xfrm>
            <a:off x="420688" y="1273768"/>
            <a:ext cx="7696200" cy="5105400"/>
          </a:xfrm>
        </p:spPr>
        <p:txBody>
          <a:bodyPr/>
          <a:lstStyle/>
          <a:p>
            <a:pPr marL="344488" indent="-344488" eaLnBrk="1" hangingPunct="1">
              <a:defRPr/>
            </a:pPr>
            <a:r>
              <a:rPr lang="en-US" sz="2700" dirty="0" smtClean="0">
                <a:sym typeface="Symbol" pitchFamily="18" charset="2"/>
              </a:rPr>
              <a:t>Many long-term contracts not indexed, </a:t>
            </a:r>
            <a:br>
              <a:rPr lang="en-US" sz="2700" dirty="0" smtClean="0">
                <a:sym typeface="Symbol" pitchFamily="18" charset="2"/>
              </a:rPr>
            </a:br>
            <a:r>
              <a:rPr lang="en-US" sz="2700" dirty="0" smtClean="0">
                <a:sym typeface="Symbol" pitchFamily="18" charset="2"/>
              </a:rPr>
              <a:t>but based on </a:t>
            </a:r>
            <a:r>
              <a:rPr lang="en-US" sz="2700"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sz="2700" dirty="0" smtClean="0">
                <a:sym typeface="Symbol" pitchFamily="18" charset="2"/>
              </a:rPr>
              <a:t>.</a:t>
            </a:r>
          </a:p>
          <a:p>
            <a:pPr marL="344488" indent="-344488" eaLnBrk="1" hangingPunct="1">
              <a:spcBef>
                <a:spcPts val="600"/>
              </a:spcBef>
              <a:defRPr/>
            </a:pPr>
            <a:r>
              <a:rPr lang="en-US" sz="2700" dirty="0" smtClean="0">
                <a:sym typeface="Symbol" pitchFamily="18" charset="2"/>
              </a:rPr>
              <a:t>If </a:t>
            </a:r>
            <a:r>
              <a:rPr lang="en-US" sz="3200" i="1" dirty="0" smtClean="0">
                <a:solidFill>
                  <a:srgbClr val="000000"/>
                </a:solidFill>
                <a:latin typeface="Times New Roman"/>
                <a:ea typeface="Lucida Grande"/>
                <a:cs typeface="Times New Roman"/>
              </a:rPr>
              <a:t>π </a:t>
            </a:r>
            <a:r>
              <a:rPr lang="en-US" sz="2700" dirty="0" smtClean="0">
                <a:sym typeface="Symbol" pitchFamily="18" charset="2"/>
              </a:rPr>
              <a:t>turns out different from </a:t>
            </a:r>
            <a:r>
              <a:rPr lang="en-US" sz="2700" i="1" dirty="0" smtClean="0">
                <a:sym typeface="Symbol" pitchFamily="18" charset="2"/>
              </a:rPr>
              <a:t>E</a:t>
            </a:r>
            <a:r>
              <a:rPr lang="en-US" sz="3200" i="1" dirty="0">
                <a:solidFill>
                  <a:srgbClr val="000000"/>
                </a:solidFill>
                <a:latin typeface="Times New Roman"/>
                <a:ea typeface="Lucida Grande"/>
                <a:cs typeface="Times New Roman"/>
              </a:rPr>
              <a:t>π</a:t>
            </a:r>
            <a:r>
              <a:rPr lang="en-US" sz="1100" dirty="0" smtClean="0">
                <a:sym typeface="Symbol" pitchFamily="18" charset="2"/>
              </a:rPr>
              <a:t> </a:t>
            </a:r>
            <a:r>
              <a:rPr lang="en-US" sz="2700" dirty="0" smtClean="0">
                <a:sym typeface="Symbol" pitchFamily="18" charset="2"/>
              </a:rPr>
              <a:t>, then some gain at others’ expense. </a:t>
            </a:r>
          </a:p>
          <a:p>
            <a:pPr marL="344488" indent="-344488" eaLnBrk="1" hangingPunct="1">
              <a:spcBef>
                <a:spcPts val="600"/>
              </a:spcBef>
              <a:buFont typeface="Wingdings" pitchFamily="2" charset="2"/>
              <a:buNone/>
              <a:defRPr/>
            </a:pPr>
            <a:r>
              <a:rPr lang="en-US" sz="2700" dirty="0" smtClean="0">
                <a:sym typeface="Symbol" pitchFamily="18" charset="2"/>
              </a:rPr>
              <a:t>	Example: borrowers &amp; lenders </a:t>
            </a:r>
          </a:p>
          <a:p>
            <a:pPr marL="747713" lvl="1" indent="-288925" eaLnBrk="1" hangingPunct="1">
              <a:lnSpc>
                <a:spcPct val="105000"/>
              </a:lnSpc>
              <a:spcBef>
                <a:spcPts val="300"/>
              </a:spcBef>
              <a:buSzPct val="105000"/>
              <a:defRPr/>
            </a:pPr>
            <a:r>
              <a:rPr lang="en-US" sz="2600" dirty="0" smtClean="0"/>
              <a:t>If </a:t>
            </a:r>
            <a:r>
              <a:rPr lang="en-US" sz="3200" i="1" dirty="0" smtClean="0">
                <a:solidFill>
                  <a:srgbClr val="000000"/>
                </a:solidFill>
                <a:latin typeface="Times New Roman"/>
                <a:ea typeface="Lucida Grande"/>
                <a:cs typeface="Times New Roman"/>
              </a:rPr>
              <a:t>π </a:t>
            </a:r>
            <a:r>
              <a:rPr lang="en-US" sz="2600" dirty="0" smtClean="0">
                <a:sym typeface="Symbol" pitchFamily="18" charset="2"/>
              </a:rPr>
              <a:t>&gt; </a:t>
            </a:r>
            <a:r>
              <a:rPr lang="en-US" sz="2400" i="1" dirty="0" smtClean="0">
                <a:sym typeface="Symbol" pitchFamily="18" charset="2"/>
              </a:rPr>
              <a:t>E</a:t>
            </a:r>
            <a:r>
              <a:rPr lang="en-US" sz="3200" i="1" dirty="0">
                <a:solidFill>
                  <a:srgbClr val="000000"/>
                </a:solidFill>
                <a:latin typeface="Times New Roman"/>
                <a:ea typeface="Lucida Grande"/>
                <a:cs typeface="Times New Roman"/>
              </a:rPr>
              <a:t>π</a:t>
            </a:r>
            <a:r>
              <a:rPr lang="en-US" sz="1050" dirty="0" smtClean="0">
                <a:sym typeface="Symbol" pitchFamily="18" charset="2"/>
              </a:rPr>
              <a:t> </a:t>
            </a:r>
            <a:r>
              <a:rPr lang="en-US" sz="2600" dirty="0" smtClean="0">
                <a:sym typeface="Symbol" pitchFamily="18" charset="2"/>
              </a:rPr>
              <a:t>, then (</a:t>
            </a:r>
            <a:r>
              <a:rPr lang="en-US" sz="2600" b="1" i="1" dirty="0" err="1" smtClean="0">
                <a:sym typeface="Symbol" pitchFamily="18" charset="2"/>
              </a:rPr>
              <a:t>i</a:t>
            </a:r>
            <a:r>
              <a:rPr lang="en-US" sz="2600" dirty="0" smtClean="0">
                <a:latin typeface="Arial"/>
                <a:cs typeface="Arial"/>
                <a:sym typeface="Symbol" pitchFamily="18" charset="2"/>
              </a:rPr>
              <a:t> </a:t>
            </a:r>
            <a:r>
              <a:rPr lang="en-US" sz="2600" dirty="0" smtClean="0">
                <a:latin typeface="Arial"/>
                <a:ea typeface="ＭＳ ゴシック"/>
                <a:cs typeface="Arial"/>
              </a:rPr>
              <a:t>− </a:t>
            </a:r>
            <a:r>
              <a:rPr lang="en-US" sz="3200" i="1" dirty="0" smtClean="0">
                <a:solidFill>
                  <a:srgbClr val="000000"/>
                </a:solidFill>
                <a:latin typeface="Times New Roman"/>
                <a:ea typeface="Lucida Grande"/>
                <a:cs typeface="Times New Roman"/>
              </a:rPr>
              <a:t>π</a:t>
            </a:r>
            <a:r>
              <a:rPr lang="en-US" sz="2600" dirty="0" smtClean="0">
                <a:sym typeface="Symbol" pitchFamily="18" charset="2"/>
              </a:rPr>
              <a:t>) &lt; (</a:t>
            </a:r>
            <a:r>
              <a:rPr lang="en-US" sz="2600" b="1" i="1" dirty="0" err="1" smtClean="0">
                <a:sym typeface="Symbol" pitchFamily="18" charset="2"/>
              </a:rPr>
              <a:t>i</a:t>
            </a:r>
            <a:r>
              <a:rPr lang="en-US" sz="2600" dirty="0" smtClean="0">
                <a:latin typeface="Arial"/>
                <a:cs typeface="Arial"/>
                <a:sym typeface="Symbol" pitchFamily="18" charset="2"/>
              </a:rPr>
              <a:t> </a:t>
            </a:r>
            <a:r>
              <a:rPr lang="en-US" sz="2600" dirty="0" smtClean="0">
                <a:latin typeface="Arial"/>
                <a:ea typeface="ＭＳ ゴシック"/>
                <a:cs typeface="Arial"/>
              </a:rPr>
              <a:t>−</a:t>
            </a:r>
            <a:r>
              <a:rPr lang="en-US" sz="2600" dirty="0" smtClean="0">
                <a:latin typeface="Arial"/>
                <a:cs typeface="Arial"/>
                <a:sym typeface="Symbol" pitchFamily="18" charset="2"/>
              </a:rPr>
              <a:t> </a:t>
            </a:r>
            <a:r>
              <a:rPr lang="en-US" sz="2400" i="1" dirty="0" smtClean="0">
                <a:sym typeface="Symbol" pitchFamily="18" charset="2"/>
              </a:rPr>
              <a:t>E</a:t>
            </a:r>
            <a:r>
              <a:rPr lang="en-US" sz="3200" i="1" dirty="0">
                <a:solidFill>
                  <a:srgbClr val="000000"/>
                </a:solidFill>
                <a:latin typeface="Times New Roman"/>
                <a:ea typeface="Lucida Grande"/>
                <a:cs typeface="Times New Roman"/>
              </a:rPr>
              <a:t>π</a:t>
            </a:r>
            <a:r>
              <a:rPr lang="en-US" sz="1050" dirty="0" smtClean="0">
                <a:sym typeface="Symbol" pitchFamily="18" charset="2"/>
              </a:rPr>
              <a:t> </a:t>
            </a:r>
            <a:r>
              <a:rPr lang="en-US" sz="2600" dirty="0" smtClean="0">
                <a:sym typeface="Symbol" pitchFamily="18" charset="2"/>
              </a:rPr>
              <a:t>) </a:t>
            </a:r>
            <a:br>
              <a:rPr lang="en-US" sz="2600" dirty="0" smtClean="0">
                <a:sym typeface="Symbol" pitchFamily="18" charset="2"/>
              </a:rPr>
            </a:br>
            <a:r>
              <a:rPr lang="en-US" sz="2600" dirty="0" smtClean="0">
                <a:sym typeface="Symbol" pitchFamily="18" charset="2"/>
              </a:rPr>
              <a:t>and purchasing power is transferred from lenders to borrowers.</a:t>
            </a:r>
          </a:p>
          <a:p>
            <a:pPr marL="747713" lvl="1" indent="-288925" eaLnBrk="1" hangingPunct="1">
              <a:lnSpc>
                <a:spcPct val="105000"/>
              </a:lnSpc>
              <a:spcBef>
                <a:spcPts val="300"/>
              </a:spcBef>
              <a:buSzPct val="105000"/>
              <a:defRPr/>
            </a:pPr>
            <a:r>
              <a:rPr lang="en-US" sz="2600" dirty="0" smtClean="0"/>
              <a:t>If </a:t>
            </a:r>
            <a:r>
              <a:rPr lang="en-US" sz="3200" i="1" dirty="0" smtClean="0">
                <a:solidFill>
                  <a:srgbClr val="000000"/>
                </a:solidFill>
                <a:latin typeface="Times New Roman"/>
                <a:ea typeface="Lucida Grande"/>
                <a:cs typeface="Times New Roman"/>
              </a:rPr>
              <a:t>π </a:t>
            </a:r>
            <a:r>
              <a:rPr lang="en-US" sz="2600" dirty="0" smtClean="0">
                <a:sym typeface="Symbol" pitchFamily="18" charset="2"/>
              </a:rPr>
              <a:t>&lt; </a:t>
            </a:r>
            <a:r>
              <a:rPr lang="en-US" sz="2400" i="1" dirty="0" smtClean="0">
                <a:sym typeface="Symbol" pitchFamily="18" charset="2"/>
              </a:rPr>
              <a:t>E</a:t>
            </a:r>
            <a:r>
              <a:rPr lang="en-US" sz="1050" dirty="0" smtClean="0">
                <a:sym typeface="Symbol" pitchFamily="18" charset="2"/>
              </a:rPr>
              <a:t> </a:t>
            </a:r>
            <a:r>
              <a:rPr lang="en-US" sz="3200" i="1" dirty="0">
                <a:solidFill>
                  <a:srgbClr val="000000"/>
                </a:solidFill>
                <a:latin typeface="Times New Roman"/>
                <a:ea typeface="Lucida Grande"/>
                <a:cs typeface="Times New Roman"/>
              </a:rPr>
              <a:t>π</a:t>
            </a:r>
            <a:r>
              <a:rPr lang="en-US" sz="2600" dirty="0" smtClean="0">
                <a:sym typeface="Symbol" pitchFamily="18" charset="2"/>
              </a:rPr>
              <a:t>, then purchasing power is transferred from borrowers to lenders.</a:t>
            </a:r>
          </a:p>
        </p:txBody>
      </p:sp>
    </p:spTree>
    <p:extLst>
      <p:ext uri="{BB962C8B-B14F-4D97-AF65-F5344CB8AC3E}">
        <p14:creationId xmlns:p14="http://schemas.microsoft.com/office/powerpoint/2010/main" val="376218468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500"/>
                                        <p:tgtEl>
                                          <p:spTgt spid="139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19113" y="363538"/>
            <a:ext cx="7716837" cy="914400"/>
          </a:xfrm>
        </p:spPr>
        <p:txBody>
          <a:bodyPr/>
          <a:lstStyle/>
          <a:p>
            <a:pPr eaLnBrk="1" hangingPunct="1">
              <a:lnSpc>
                <a:spcPct val="90000"/>
              </a:lnSpc>
            </a:pPr>
            <a:r>
              <a:rPr lang="en-US" sz="2900" dirty="0" smtClean="0"/>
              <a:t>Additional </a:t>
            </a:r>
            <a:r>
              <a:rPr lang="en-US" sz="2900" dirty="0" smtClean="0"/>
              <a:t>cost </a:t>
            </a:r>
            <a:r>
              <a:rPr lang="en-US" sz="2900" dirty="0" smtClean="0"/>
              <a:t>of </a:t>
            </a:r>
            <a:r>
              <a:rPr lang="en-US" sz="2900" dirty="0" smtClean="0"/>
              <a:t>high inflation</a:t>
            </a:r>
            <a:r>
              <a:rPr lang="en-US" sz="2900" dirty="0" smtClean="0"/>
              <a:t>: </a:t>
            </a:r>
            <a:br>
              <a:rPr lang="en-US" sz="2900" dirty="0" smtClean="0"/>
            </a:br>
            <a:r>
              <a:rPr lang="en-US" sz="2900" dirty="0" smtClean="0">
                <a:solidFill>
                  <a:srgbClr val="990033"/>
                </a:solidFill>
              </a:rPr>
              <a:t>Increased Uncertainty</a:t>
            </a:r>
          </a:p>
        </p:txBody>
      </p:sp>
      <p:sp>
        <p:nvSpPr>
          <p:cNvPr id="141315" name="Rectangle 3"/>
          <p:cNvSpPr>
            <a:spLocks noGrp="1" noChangeArrowheads="1"/>
          </p:cNvSpPr>
          <p:nvPr>
            <p:ph type="body" idx="1"/>
          </p:nvPr>
        </p:nvSpPr>
        <p:spPr>
          <a:xfrm>
            <a:off x="503237" y="1393825"/>
            <a:ext cx="8339442" cy="5000625"/>
          </a:xfrm>
        </p:spPr>
        <p:txBody>
          <a:bodyPr/>
          <a:lstStyle/>
          <a:p>
            <a:pPr eaLnBrk="1" hangingPunct="1">
              <a:spcBef>
                <a:spcPct val="65000"/>
              </a:spcBef>
            </a:pPr>
            <a:r>
              <a:rPr lang="en-US" dirty="0" smtClean="0">
                <a:sym typeface="Symbol" pitchFamily="18" charset="2"/>
              </a:rPr>
              <a:t>When inflation is high, it’s more variable and unpredictable: </a:t>
            </a:r>
            <a:br>
              <a:rPr lang="en-US" dirty="0" smtClean="0">
                <a:sym typeface="Symbol" pitchFamily="18" charset="2"/>
              </a:rPr>
            </a:br>
            <a:r>
              <a:rPr lang="en-US" sz="3200" i="1" dirty="0" smtClean="0">
                <a:solidFill>
                  <a:srgbClr val="000000"/>
                </a:solidFill>
                <a:latin typeface="Times New Roman"/>
                <a:ea typeface="Lucida Grande"/>
                <a:cs typeface="Times New Roman"/>
              </a:rPr>
              <a:t>π</a:t>
            </a:r>
            <a:r>
              <a:rPr lang="en-US" dirty="0" smtClean="0">
                <a:sym typeface="Symbol" pitchFamily="18" charset="2"/>
              </a:rPr>
              <a:t> turns out different from </a:t>
            </a:r>
            <a:r>
              <a:rPr lang="en-US" i="1" dirty="0" smtClean="0">
                <a:sym typeface="Symbol" pitchFamily="18" charset="2"/>
              </a:rPr>
              <a:t>E</a:t>
            </a:r>
            <a:r>
              <a:rPr lang="en-US" sz="3200" i="1" dirty="0" smtClean="0">
                <a:solidFill>
                  <a:srgbClr val="000000"/>
                </a:solidFill>
                <a:latin typeface="Times New Roman"/>
                <a:ea typeface="Lucida Grande"/>
                <a:cs typeface="Times New Roman"/>
              </a:rPr>
              <a:t>π</a:t>
            </a:r>
            <a:r>
              <a:rPr lang="en-US" dirty="0" smtClean="0">
                <a:sym typeface="Symbol" pitchFamily="18" charset="2"/>
              </a:rPr>
              <a:t> more often, </a:t>
            </a:r>
            <a:br>
              <a:rPr lang="en-US" dirty="0" smtClean="0">
                <a:sym typeface="Symbol" pitchFamily="18" charset="2"/>
              </a:rPr>
            </a:br>
            <a:r>
              <a:rPr lang="en-US" dirty="0" smtClean="0">
                <a:sym typeface="Symbol" pitchFamily="18" charset="2"/>
              </a:rPr>
              <a:t>and the differences tend to be larger,</a:t>
            </a:r>
            <a:br>
              <a:rPr lang="en-US" dirty="0" smtClean="0">
                <a:sym typeface="Symbol" pitchFamily="18" charset="2"/>
              </a:rPr>
            </a:br>
            <a:r>
              <a:rPr lang="en-US" i="1" dirty="0" smtClean="0">
                <a:sym typeface="Symbol" pitchFamily="18" charset="2"/>
              </a:rPr>
              <a:t>though not systematically positive or negative. </a:t>
            </a:r>
          </a:p>
          <a:p>
            <a:pPr eaLnBrk="1" hangingPunct="1">
              <a:spcBef>
                <a:spcPct val="55000"/>
              </a:spcBef>
            </a:pPr>
            <a:r>
              <a:rPr lang="en-US" dirty="0" smtClean="0">
                <a:sym typeface="Symbol" pitchFamily="18" charset="2"/>
              </a:rPr>
              <a:t>So, arbitrary redistributions of wealth more likely. </a:t>
            </a:r>
          </a:p>
          <a:p>
            <a:pPr eaLnBrk="1" hangingPunct="1">
              <a:spcBef>
                <a:spcPct val="55000"/>
              </a:spcBef>
            </a:pPr>
            <a:r>
              <a:rPr lang="en-US" dirty="0" smtClean="0">
                <a:sym typeface="Symbol" pitchFamily="18" charset="2"/>
              </a:rPr>
              <a:t>This increases uncertainty, making risk-averse people worse off. </a:t>
            </a:r>
          </a:p>
        </p:txBody>
      </p:sp>
    </p:spTree>
    <p:extLst>
      <p:ext uri="{BB962C8B-B14F-4D97-AF65-F5344CB8AC3E}">
        <p14:creationId xmlns:p14="http://schemas.microsoft.com/office/powerpoint/2010/main" val="15925198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5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The </a:t>
            </a:r>
            <a:r>
              <a:rPr lang="en-US" dirty="0" smtClean="0"/>
              <a:t>quantity theory </a:t>
            </a:r>
            <a:r>
              <a:rPr lang="en-US" dirty="0" smtClean="0"/>
              <a:t>of </a:t>
            </a:r>
            <a:r>
              <a:rPr lang="en-US" dirty="0" smtClean="0"/>
              <a:t>money</a:t>
            </a:r>
            <a:endParaRPr lang="en-US" dirty="0" smtClean="0"/>
          </a:p>
        </p:txBody>
      </p:sp>
      <p:sp>
        <p:nvSpPr>
          <p:cNvPr id="30723" name="Rectangle 3"/>
          <p:cNvSpPr>
            <a:spLocks noGrp="1" noChangeArrowheads="1"/>
          </p:cNvSpPr>
          <p:nvPr>
            <p:ph type="body" idx="1"/>
          </p:nvPr>
        </p:nvSpPr>
        <p:spPr/>
        <p:txBody>
          <a:bodyPr/>
          <a:lstStyle/>
          <a:p>
            <a:pPr eaLnBrk="1" hangingPunct="1"/>
            <a:r>
              <a:rPr lang="en-US" dirty="0" smtClean="0"/>
              <a:t>A simple theory linking the inflation rate to the growth rate of the money supply.</a:t>
            </a:r>
          </a:p>
          <a:p>
            <a:pPr eaLnBrk="1" hangingPunct="1"/>
            <a:r>
              <a:rPr lang="en-US" dirty="0" smtClean="0"/>
              <a:t>Begins with the concept of </a:t>
            </a:r>
            <a:r>
              <a:rPr lang="en-US" b="1" dirty="0" smtClean="0">
                <a:solidFill>
                  <a:srgbClr val="CC0000"/>
                </a:solidFill>
              </a:rPr>
              <a:t>velocity</a:t>
            </a:r>
            <a:r>
              <a:rPr lang="en-US" dirty="0" smtClean="0"/>
              <a:t>…</a:t>
            </a:r>
          </a:p>
        </p:txBody>
      </p:sp>
    </p:spTree>
    <p:extLst>
      <p:ext uri="{BB962C8B-B14F-4D97-AF65-F5344CB8AC3E}">
        <p14:creationId xmlns:p14="http://schemas.microsoft.com/office/powerpoint/2010/main" val="12834568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dirty="0" smtClean="0"/>
              <a:t>One </a:t>
            </a:r>
            <a:r>
              <a:rPr lang="en-US" i="1" dirty="0" smtClean="0"/>
              <a:t>benefit</a:t>
            </a:r>
            <a:r>
              <a:rPr lang="en-US" dirty="0" smtClean="0"/>
              <a:t> </a:t>
            </a:r>
            <a:r>
              <a:rPr lang="en-US" dirty="0" smtClean="0"/>
              <a:t>of </a:t>
            </a:r>
            <a:r>
              <a:rPr lang="en-US" dirty="0" smtClean="0"/>
              <a:t>inflation</a:t>
            </a:r>
            <a:endParaRPr lang="en-US" dirty="0" smtClean="0"/>
          </a:p>
        </p:txBody>
      </p:sp>
      <p:sp>
        <p:nvSpPr>
          <p:cNvPr id="76803" name="Rectangle 5"/>
          <p:cNvSpPr>
            <a:spLocks noGrp="1" noChangeArrowheads="1"/>
          </p:cNvSpPr>
          <p:nvPr>
            <p:ph type="body" idx="1"/>
          </p:nvPr>
        </p:nvSpPr>
        <p:spPr/>
        <p:txBody>
          <a:bodyPr/>
          <a:lstStyle/>
          <a:p>
            <a:pPr eaLnBrk="1" hangingPunct="1"/>
            <a:r>
              <a:rPr lang="en-US" dirty="0" smtClean="0"/>
              <a:t>Nominal wages are rarely reduced, even when the equilibrium real wage falls. </a:t>
            </a:r>
            <a:br>
              <a:rPr lang="en-US" dirty="0" smtClean="0"/>
            </a:br>
            <a:r>
              <a:rPr lang="en-US" dirty="0" smtClean="0"/>
              <a:t>	This hinders labor market clearing. </a:t>
            </a:r>
          </a:p>
          <a:p>
            <a:pPr eaLnBrk="1" hangingPunct="1"/>
            <a:r>
              <a:rPr lang="en-US" dirty="0" smtClean="0"/>
              <a:t>Inflation allows the real wages to reach equilibrium levels without nominal wage cuts.</a:t>
            </a:r>
          </a:p>
          <a:p>
            <a:pPr eaLnBrk="1" hangingPunct="1"/>
            <a:r>
              <a:rPr lang="en-US" dirty="0" smtClean="0"/>
              <a:t>Therefore, moderate inflation improves the functioning of labor markets. </a:t>
            </a:r>
          </a:p>
        </p:txBody>
      </p:sp>
    </p:spTree>
    <p:extLst>
      <p:ext uri="{BB962C8B-B14F-4D97-AF65-F5344CB8AC3E}">
        <p14:creationId xmlns:p14="http://schemas.microsoft.com/office/powerpoint/2010/main" val="194874157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Hyperinflation</a:t>
            </a:r>
          </a:p>
        </p:txBody>
      </p:sp>
      <p:sp>
        <p:nvSpPr>
          <p:cNvPr id="145411" name="Rectangle 3"/>
          <p:cNvSpPr>
            <a:spLocks noGrp="1" noChangeArrowheads="1"/>
          </p:cNvSpPr>
          <p:nvPr>
            <p:ph type="body" idx="1"/>
          </p:nvPr>
        </p:nvSpPr>
        <p:spPr>
          <a:xfrm>
            <a:off x="498475" y="1199444"/>
            <a:ext cx="8169275" cy="4985456"/>
          </a:xfrm>
        </p:spPr>
        <p:txBody>
          <a:bodyPr/>
          <a:lstStyle/>
          <a:p>
            <a:pPr eaLnBrk="1" hangingPunct="1">
              <a:spcBef>
                <a:spcPts val="1800"/>
              </a:spcBef>
            </a:pPr>
            <a:r>
              <a:rPr lang="en-US" sz="2900" dirty="0" smtClean="0"/>
              <a:t>Common definition: </a:t>
            </a:r>
            <a:r>
              <a:rPr lang="en-US" sz="3400" i="1" dirty="0" smtClean="0">
                <a:solidFill>
                  <a:srgbClr val="000000"/>
                </a:solidFill>
                <a:latin typeface="Times New Roman"/>
                <a:ea typeface="Lucida Grande"/>
                <a:cs typeface="Times New Roman"/>
              </a:rPr>
              <a:t>π</a:t>
            </a:r>
            <a:r>
              <a:rPr lang="en-US" sz="2900" dirty="0" smtClean="0">
                <a:sym typeface="Symbol" pitchFamily="18" charset="2"/>
              </a:rPr>
              <a:t> </a:t>
            </a:r>
            <a:r>
              <a:rPr lang="en-US" sz="3200" dirty="0" smtClean="0">
                <a:ea typeface="ＭＳ ゴシック"/>
                <a:cs typeface="ＭＳ ゴシック"/>
              </a:rPr>
              <a:t>≥ </a:t>
            </a:r>
            <a:r>
              <a:rPr lang="en-US" sz="2900" dirty="0" smtClean="0"/>
              <a:t>50% per month</a:t>
            </a:r>
          </a:p>
          <a:p>
            <a:pPr eaLnBrk="1" hangingPunct="1">
              <a:spcBef>
                <a:spcPts val="1800"/>
              </a:spcBef>
            </a:pPr>
            <a:r>
              <a:rPr lang="en-US" sz="2900" dirty="0" smtClean="0"/>
              <a:t>All the costs of moderate inflation described </a:t>
            </a:r>
            <a:br>
              <a:rPr lang="en-US" sz="2900" dirty="0" smtClean="0"/>
            </a:br>
            <a:r>
              <a:rPr lang="en-US" sz="2900" dirty="0" smtClean="0"/>
              <a:t>above become </a:t>
            </a:r>
            <a:r>
              <a:rPr lang="en-US" sz="3600" b="1" i="1" dirty="0" smtClean="0">
                <a:solidFill>
                  <a:srgbClr val="FF0000"/>
                </a:solidFill>
                <a:latin typeface="Comic Sans MS" pitchFamily="66" charset="0"/>
              </a:rPr>
              <a:t>HUGE</a:t>
            </a:r>
            <a:r>
              <a:rPr lang="en-US" sz="4100" b="1" dirty="0" smtClean="0">
                <a:latin typeface="Comic Sans MS" pitchFamily="66" charset="0"/>
              </a:rPr>
              <a:t> </a:t>
            </a:r>
            <a:r>
              <a:rPr lang="en-US" sz="2900" dirty="0" smtClean="0"/>
              <a:t>under hyperinflation. </a:t>
            </a:r>
          </a:p>
          <a:p>
            <a:pPr eaLnBrk="1" hangingPunct="1">
              <a:spcBef>
                <a:spcPts val="1800"/>
              </a:spcBef>
            </a:pPr>
            <a:r>
              <a:rPr lang="en-US" sz="2900" dirty="0" smtClean="0"/>
              <a:t>Money ceases to function as a store of value, and may not serve its other functions (unit of account, medium of exchange). </a:t>
            </a:r>
          </a:p>
          <a:p>
            <a:pPr eaLnBrk="1" hangingPunct="1">
              <a:spcBef>
                <a:spcPts val="1800"/>
              </a:spcBef>
            </a:pPr>
            <a:r>
              <a:rPr lang="en-US" sz="2900" dirty="0" smtClean="0"/>
              <a:t>People may conduct transactions with barter or a stable foreign currency. </a:t>
            </a:r>
          </a:p>
        </p:txBody>
      </p:sp>
    </p:spTree>
    <p:extLst>
      <p:ext uri="{BB962C8B-B14F-4D97-AF65-F5344CB8AC3E}">
        <p14:creationId xmlns:p14="http://schemas.microsoft.com/office/powerpoint/2010/main" val="317765279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wipe(left)">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wipe(left)">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wipe(left)">
                                      <p:cBhvr>
                                        <p:cTn id="22" dur="500"/>
                                        <p:tgtEl>
                                          <p:spTgt spid="145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Grp="1" noChangeArrowheads="1"/>
          </p:cNvSpPr>
          <p:nvPr>
            <p:ph type="title"/>
          </p:nvPr>
        </p:nvSpPr>
        <p:spPr/>
        <p:txBody>
          <a:bodyPr/>
          <a:lstStyle/>
          <a:p>
            <a:pPr eaLnBrk="1" hangingPunct="1"/>
            <a:r>
              <a:rPr lang="en-US" smtClean="0"/>
              <a:t>What causes hyperinflation?</a:t>
            </a:r>
          </a:p>
        </p:txBody>
      </p:sp>
      <p:sp>
        <p:nvSpPr>
          <p:cNvPr id="78851" name="Rectangle 5"/>
          <p:cNvSpPr>
            <a:spLocks noGrp="1" noChangeArrowheads="1"/>
          </p:cNvSpPr>
          <p:nvPr>
            <p:ph type="body" idx="1"/>
          </p:nvPr>
        </p:nvSpPr>
        <p:spPr/>
        <p:txBody>
          <a:bodyPr/>
          <a:lstStyle/>
          <a:p>
            <a:pPr eaLnBrk="1" hangingPunct="1"/>
            <a:r>
              <a:rPr lang="en-US" dirty="0" smtClean="0"/>
              <a:t>Hyperinflation is caused by excessive money supply growth.</a:t>
            </a:r>
          </a:p>
          <a:p>
            <a:pPr eaLnBrk="1" hangingPunct="1"/>
            <a:r>
              <a:rPr lang="en-US" dirty="0" smtClean="0"/>
              <a:t>When the central bank prints money, the price level rises.</a:t>
            </a:r>
          </a:p>
          <a:p>
            <a:pPr eaLnBrk="1" hangingPunct="1"/>
            <a:r>
              <a:rPr lang="en-US" dirty="0" smtClean="0"/>
              <a:t>If it prints money rapidly enough, the result is hyperinflation. </a:t>
            </a:r>
          </a:p>
        </p:txBody>
      </p:sp>
    </p:spTree>
    <p:extLst>
      <p:ext uri="{BB962C8B-B14F-4D97-AF65-F5344CB8AC3E}">
        <p14:creationId xmlns:p14="http://schemas.microsoft.com/office/powerpoint/2010/main" val="391554232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79874" name="Title 1"/>
          <p:cNvSpPr>
            <a:spLocks noGrp="1"/>
          </p:cNvSpPr>
          <p:nvPr>
            <p:ph type="title"/>
          </p:nvPr>
        </p:nvSpPr>
        <p:spPr>
          <a:xfrm>
            <a:off x="466725" y="146159"/>
            <a:ext cx="8245475" cy="661988"/>
          </a:xfrm>
        </p:spPr>
        <p:txBody>
          <a:bodyPr/>
          <a:lstStyle/>
          <a:p>
            <a:r>
              <a:rPr lang="en-US" sz="2800" dirty="0" smtClean="0">
                <a:solidFill>
                  <a:srgbClr val="336699"/>
                </a:solidFill>
              </a:rPr>
              <a:t>A </a:t>
            </a:r>
            <a:r>
              <a:rPr lang="en-US" sz="2800" dirty="0" smtClean="0">
                <a:solidFill>
                  <a:srgbClr val="336699"/>
                </a:solidFill>
              </a:rPr>
              <a:t>few examples </a:t>
            </a:r>
            <a:r>
              <a:rPr lang="en-US" sz="2800" dirty="0" smtClean="0">
                <a:solidFill>
                  <a:srgbClr val="336699"/>
                </a:solidFill>
              </a:rPr>
              <a:t>of </a:t>
            </a:r>
            <a:r>
              <a:rPr lang="en-US" sz="2800" dirty="0" smtClean="0">
                <a:solidFill>
                  <a:srgbClr val="336699"/>
                </a:solidFill>
              </a:rPr>
              <a:t>hyperinflation</a:t>
            </a:r>
            <a:endParaRPr lang="en-US" sz="2800" dirty="0" smtClean="0">
              <a:solidFill>
                <a:srgbClr val="3366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5823729"/>
              </p:ext>
            </p:extLst>
          </p:nvPr>
        </p:nvGraphicFramePr>
        <p:xfrm>
          <a:off x="476250" y="854075"/>
          <a:ext cx="8210550" cy="5768976"/>
        </p:xfrm>
        <a:graphic>
          <a:graphicData uri="http://schemas.openxmlformats.org/drawingml/2006/table">
            <a:tbl>
              <a:tblPr>
                <a:tableStyleId>{5C22544A-7EE6-4342-B048-85BDC9FD1C3A}</a:tableStyleId>
              </a:tblPr>
              <a:tblGrid>
                <a:gridCol w="2446831"/>
                <a:gridCol w="1658444"/>
                <a:gridCol w="2014146"/>
                <a:gridCol w="2091129"/>
              </a:tblGrid>
              <a:tr h="782252">
                <a:tc>
                  <a:txBody>
                    <a:bodyPr/>
                    <a:lstStyle/>
                    <a:p>
                      <a:r>
                        <a:rPr lang="en-US" sz="2200" b="1" i="1" dirty="0" smtClean="0"/>
                        <a:t>country</a:t>
                      </a:r>
                      <a:endParaRPr lang="en-US" sz="2200" b="1"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smtClean="0"/>
                        <a:t>period</a:t>
                      </a:r>
                      <a:endParaRPr lang="en-US" sz="2200" b="1"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smtClean="0"/>
                        <a:t>CPI Inflation</a:t>
                      </a:r>
                      <a:r>
                        <a:rPr lang="en-US" sz="2200" b="1" i="1" baseline="0" dirty="0" smtClean="0"/>
                        <a:t> </a:t>
                      </a:r>
                      <a:br>
                        <a:rPr lang="en-US" sz="2200" b="1" i="1" baseline="0" dirty="0" smtClean="0"/>
                      </a:br>
                      <a:r>
                        <a:rPr lang="en-US" sz="2200" b="0" i="1" baseline="0" dirty="0" smtClean="0"/>
                        <a:t>% per year</a:t>
                      </a:r>
                      <a:endParaRPr lang="en-US" sz="2200" b="0"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1" i="1" dirty="0" smtClean="0"/>
                        <a:t>M2 Growth </a:t>
                      </a:r>
                      <a:br>
                        <a:rPr lang="en-US" sz="2200" b="1" i="1" dirty="0" smtClean="0"/>
                      </a:br>
                      <a:r>
                        <a:rPr lang="en-US" sz="2200" b="0" i="1" dirty="0" smtClean="0"/>
                        <a:t>% per year</a:t>
                      </a:r>
                      <a:endParaRPr lang="en-US" sz="2200" b="0" i="1"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Israel</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1983-85</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338%</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305%</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Brazil</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1987-94</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1,256</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1,451</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Bolivia</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1983-86</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1,818</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1,727</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Ukraine</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1992-94</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2,089</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1,029</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Argentina</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1988-90</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2,671</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1,583</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82252">
                <a:tc>
                  <a:txBody>
                    <a:bodyPr/>
                    <a:lstStyle/>
                    <a:p>
                      <a:r>
                        <a:rPr lang="en-US" sz="2200" dirty="0" smtClean="0"/>
                        <a:t>Dem. Republic </a:t>
                      </a:r>
                      <a:br>
                        <a:rPr lang="en-US" sz="2200" dirty="0" smtClean="0"/>
                      </a:br>
                      <a:r>
                        <a:rPr lang="en-US" sz="2200" dirty="0" smtClean="0"/>
                        <a:t>of Congo / Zaire</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1990-96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3,039</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2,373</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Angola</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1995-96</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4,145</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4,106</a:t>
                      </a:r>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Peru</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1988-90</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5,050</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3,517</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25559">
                <a:tc>
                  <a:txBody>
                    <a:bodyPr/>
                    <a:lstStyle/>
                    <a:p>
                      <a:r>
                        <a:rPr lang="en-US" sz="2200" dirty="0" smtClean="0"/>
                        <a:t>Zimbabwe</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2005-07</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5,316</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smtClean="0"/>
                        <a:t>9,914</a:t>
                      </a:r>
                      <a:endParaRPr lang="en-US" sz="2200" dirty="0"/>
                    </a:p>
                  </a:txBody>
                  <a:tcPr marT="45716" marB="45716"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5498010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368300" y="250825"/>
            <a:ext cx="8502650" cy="895350"/>
          </a:xfrm>
        </p:spPr>
        <p:txBody>
          <a:bodyPr/>
          <a:lstStyle/>
          <a:p>
            <a:pPr eaLnBrk="1" hangingPunct="1"/>
            <a:r>
              <a:rPr lang="en-US" sz="3300" dirty="0" smtClean="0"/>
              <a:t>Why </a:t>
            </a:r>
            <a:r>
              <a:rPr lang="en-US" sz="3300" dirty="0" smtClean="0"/>
              <a:t>governments create hyperinflation</a:t>
            </a:r>
            <a:endParaRPr lang="en-US" sz="3300" dirty="0" smtClean="0"/>
          </a:p>
        </p:txBody>
      </p:sp>
      <p:sp>
        <p:nvSpPr>
          <p:cNvPr id="151557" name="Rectangle 5"/>
          <p:cNvSpPr>
            <a:spLocks noGrp="1" noChangeArrowheads="1"/>
          </p:cNvSpPr>
          <p:nvPr>
            <p:ph type="body" idx="1"/>
          </p:nvPr>
        </p:nvSpPr>
        <p:spPr>
          <a:xfrm>
            <a:off x="454479" y="1480910"/>
            <a:ext cx="8210550" cy="4364718"/>
          </a:xfrm>
        </p:spPr>
        <p:txBody>
          <a:bodyPr/>
          <a:lstStyle/>
          <a:p>
            <a:pPr eaLnBrk="1" hangingPunct="1"/>
            <a:r>
              <a:rPr lang="en-US" dirty="0" smtClean="0"/>
              <a:t>When a government cannot raise taxes or sell bonds, it must finance spending increases by printing money.</a:t>
            </a:r>
          </a:p>
          <a:p>
            <a:pPr eaLnBrk="1" hangingPunct="1"/>
            <a:r>
              <a:rPr lang="en-US" dirty="0" smtClean="0"/>
              <a:t>In theory, the solution to hyperinflation is simple: stop printing money.</a:t>
            </a:r>
          </a:p>
          <a:p>
            <a:pPr eaLnBrk="1" hangingPunct="1"/>
            <a:r>
              <a:rPr lang="en-US" dirty="0" smtClean="0"/>
              <a:t>In the real world, this requires drastic and painful fiscal restraint. </a:t>
            </a:r>
          </a:p>
        </p:txBody>
      </p:sp>
    </p:spTree>
    <p:extLst>
      <p:ext uri="{BB962C8B-B14F-4D97-AF65-F5344CB8AC3E}">
        <p14:creationId xmlns:p14="http://schemas.microsoft.com/office/powerpoint/2010/main" val="30296537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7">
                                            <p:txEl>
                                              <p:pRg st="0" end="0"/>
                                            </p:txEl>
                                          </p:spTgt>
                                        </p:tgtEl>
                                        <p:attrNameLst>
                                          <p:attrName>style.visibility</p:attrName>
                                        </p:attrNameLst>
                                      </p:cBhvr>
                                      <p:to>
                                        <p:strVal val="visible"/>
                                      </p:to>
                                    </p:set>
                                    <p:animEffect transition="in" filter="wipe(left)">
                                      <p:cBhvr>
                                        <p:cTn id="7" dur="500"/>
                                        <p:tgtEl>
                                          <p:spTgt spid="1515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7">
                                            <p:txEl>
                                              <p:pRg st="1" end="1"/>
                                            </p:txEl>
                                          </p:spTgt>
                                        </p:tgtEl>
                                        <p:attrNameLst>
                                          <p:attrName>style.visibility</p:attrName>
                                        </p:attrNameLst>
                                      </p:cBhvr>
                                      <p:to>
                                        <p:strVal val="visible"/>
                                      </p:to>
                                    </p:set>
                                    <p:animEffect transition="in" filter="wipe(left)">
                                      <p:cBhvr>
                                        <p:cTn id="12" dur="500"/>
                                        <p:tgtEl>
                                          <p:spTgt spid="1515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7">
                                            <p:txEl>
                                              <p:pRg st="2" end="2"/>
                                            </p:txEl>
                                          </p:spTgt>
                                        </p:tgtEl>
                                        <p:attrNameLst>
                                          <p:attrName>style.visibility</p:attrName>
                                        </p:attrNameLst>
                                      </p:cBhvr>
                                      <p:to>
                                        <p:strVal val="visible"/>
                                      </p:to>
                                    </p:set>
                                    <p:animEffect transition="in" filter="wipe(left)">
                                      <p:cBhvr>
                                        <p:cTn id="17" dur="500"/>
                                        <p:tgtEl>
                                          <p:spTgt spid="1515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a:xfrm>
            <a:off x="628650" y="430213"/>
            <a:ext cx="7829550" cy="762000"/>
          </a:xfrm>
        </p:spPr>
        <p:txBody>
          <a:bodyPr/>
          <a:lstStyle/>
          <a:p>
            <a:pPr eaLnBrk="1" hangingPunct="1"/>
            <a:r>
              <a:rPr lang="en-US" dirty="0" smtClean="0"/>
              <a:t>The </a:t>
            </a:r>
            <a:r>
              <a:rPr lang="en-US" dirty="0" smtClean="0"/>
              <a:t>classical dichotomy</a:t>
            </a:r>
            <a:endParaRPr lang="en-US" dirty="0" smtClean="0"/>
          </a:p>
        </p:txBody>
      </p:sp>
      <p:sp>
        <p:nvSpPr>
          <p:cNvPr id="153605" name="Rectangle 5"/>
          <p:cNvSpPr>
            <a:spLocks noGrp="1" noChangeArrowheads="1"/>
          </p:cNvSpPr>
          <p:nvPr>
            <p:ph type="body" idx="1"/>
          </p:nvPr>
        </p:nvSpPr>
        <p:spPr>
          <a:xfrm>
            <a:off x="585788" y="1292225"/>
            <a:ext cx="8001000" cy="3086100"/>
          </a:xfrm>
        </p:spPr>
        <p:txBody>
          <a:bodyPr/>
          <a:lstStyle/>
          <a:p>
            <a:pPr marL="0" indent="0" eaLnBrk="1" hangingPunct="1">
              <a:buNone/>
            </a:pPr>
            <a:r>
              <a:rPr lang="en-US" sz="2700" b="1" i="1" dirty="0" smtClean="0">
                <a:solidFill>
                  <a:srgbClr val="CC0000"/>
                </a:solidFill>
              </a:rPr>
              <a:t>Real variables</a:t>
            </a:r>
            <a:r>
              <a:rPr lang="en-US" sz="2700" dirty="0" smtClean="0"/>
              <a:t>:</a:t>
            </a:r>
            <a:r>
              <a:rPr lang="en-US" sz="2700" i="1" dirty="0" smtClean="0">
                <a:solidFill>
                  <a:srgbClr val="CC0000"/>
                </a:solidFill>
              </a:rPr>
              <a:t> </a:t>
            </a:r>
            <a:r>
              <a:rPr lang="en-US" sz="2700" dirty="0" smtClean="0"/>
              <a:t>Measured in physical units</a:t>
            </a:r>
            <a:r>
              <a:rPr lang="en-US" sz="2400" dirty="0"/>
              <a:t>—</a:t>
            </a:r>
            <a:r>
              <a:rPr lang="en-US" sz="2700" dirty="0" smtClean="0"/>
              <a:t>quantities and relative prices, </a:t>
            </a:r>
            <a:r>
              <a:rPr lang="en-US" sz="2700" i="1" dirty="0" smtClean="0"/>
              <a:t>for example:</a:t>
            </a:r>
            <a:r>
              <a:rPr lang="en-US" sz="2700" dirty="0" smtClean="0"/>
              <a:t> </a:t>
            </a:r>
          </a:p>
          <a:p>
            <a:pPr marL="635000" lvl="1" indent="-290513" eaLnBrk="1" hangingPunct="1">
              <a:spcBef>
                <a:spcPct val="25000"/>
              </a:spcBef>
              <a:buSzPct val="110000"/>
            </a:pPr>
            <a:r>
              <a:rPr lang="en-US" dirty="0" smtClean="0"/>
              <a:t>quantity of output produced</a:t>
            </a:r>
          </a:p>
          <a:p>
            <a:pPr marL="635000" lvl="1" indent="-290513" eaLnBrk="1" hangingPunct="1">
              <a:spcBef>
                <a:spcPct val="25000"/>
              </a:spcBef>
              <a:buSzPct val="110000"/>
            </a:pPr>
            <a:r>
              <a:rPr lang="en-US" dirty="0" smtClean="0"/>
              <a:t>real wage: output earned per hour of work</a:t>
            </a:r>
          </a:p>
          <a:p>
            <a:pPr marL="635000" lvl="1" indent="-290513" eaLnBrk="1" hangingPunct="1">
              <a:spcBef>
                <a:spcPct val="25000"/>
              </a:spcBef>
              <a:buSzPct val="110000"/>
            </a:pPr>
            <a:r>
              <a:rPr lang="en-US" dirty="0" smtClean="0"/>
              <a:t>real interest rate: output earned in the future </a:t>
            </a:r>
            <a:br>
              <a:rPr lang="en-US" dirty="0" smtClean="0"/>
            </a:br>
            <a:r>
              <a:rPr lang="en-US" dirty="0" smtClean="0"/>
              <a:t>by lending one unit of output today</a:t>
            </a:r>
          </a:p>
        </p:txBody>
      </p:sp>
      <p:sp>
        <p:nvSpPr>
          <p:cNvPr id="153608" name="Rectangle 8"/>
          <p:cNvSpPr>
            <a:spLocks noChangeArrowheads="1"/>
          </p:cNvSpPr>
          <p:nvPr/>
        </p:nvSpPr>
        <p:spPr bwMode="auto">
          <a:xfrm>
            <a:off x="685574" y="2296154"/>
            <a:ext cx="8183562"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spcBef>
                <a:spcPct val="50000"/>
              </a:spcBef>
              <a:buClr>
                <a:srgbClr val="008080"/>
              </a:buClr>
              <a:buSzPct val="120000"/>
              <a:buFont typeface="Wingdings" pitchFamily="2" charset="2"/>
              <a:buNone/>
            </a:pPr>
            <a:r>
              <a:rPr lang="en-US" sz="2700" b="1" i="1" dirty="0">
                <a:solidFill>
                  <a:srgbClr val="CC0000"/>
                </a:solidFill>
              </a:rPr>
              <a:t>Nominal variables</a:t>
            </a:r>
            <a:r>
              <a:rPr lang="en-US" sz="2700" i="1" dirty="0" smtClean="0"/>
              <a:t>:</a:t>
            </a:r>
            <a:r>
              <a:rPr lang="en-US" sz="2700" dirty="0" smtClean="0">
                <a:solidFill>
                  <a:srgbClr val="CC0000"/>
                </a:solidFill>
              </a:rPr>
              <a:t> </a:t>
            </a:r>
            <a:r>
              <a:rPr lang="en-US" sz="2700" dirty="0" smtClean="0"/>
              <a:t>Measured </a:t>
            </a:r>
            <a:r>
              <a:rPr lang="en-US" sz="2700" dirty="0"/>
              <a:t>in money units, </a:t>
            </a:r>
            <a:r>
              <a:rPr lang="en-US" sz="2700" i="1" dirty="0"/>
              <a:t>e.g.,</a:t>
            </a:r>
          </a:p>
          <a:p>
            <a:pPr marL="463550" lvl="1" indent="-279400">
              <a:spcBef>
                <a:spcPct val="25000"/>
              </a:spcBef>
              <a:buClr>
                <a:srgbClr val="FF6600"/>
              </a:buClr>
              <a:buSzPct val="110000"/>
              <a:buFont typeface="Wingdings" pitchFamily="2" charset="2"/>
              <a:buChar char="§"/>
            </a:pPr>
            <a:r>
              <a:rPr lang="en-US" sz="2700" dirty="0"/>
              <a:t>nominal wage</a:t>
            </a:r>
            <a:r>
              <a:rPr lang="en-US" sz="2700" dirty="0" smtClean="0"/>
              <a:t>: Dollars </a:t>
            </a:r>
            <a:r>
              <a:rPr lang="en-US" sz="2700" dirty="0"/>
              <a:t>per hour of work.</a:t>
            </a:r>
          </a:p>
          <a:p>
            <a:pPr marL="463550" lvl="1" indent="-279400">
              <a:spcBef>
                <a:spcPct val="25000"/>
              </a:spcBef>
              <a:buClr>
                <a:srgbClr val="FF6600"/>
              </a:buClr>
              <a:buSzPct val="110000"/>
              <a:buFont typeface="Wingdings" pitchFamily="2" charset="2"/>
              <a:buChar char="§"/>
            </a:pPr>
            <a:r>
              <a:rPr lang="en-US" sz="2700" dirty="0"/>
              <a:t>nominal interest rate</a:t>
            </a:r>
            <a:r>
              <a:rPr lang="en-US" sz="2700" dirty="0" smtClean="0"/>
              <a:t>: Dollars </a:t>
            </a:r>
            <a:r>
              <a:rPr lang="en-US" sz="2700" dirty="0"/>
              <a:t>earned in future </a:t>
            </a:r>
            <a:br>
              <a:rPr lang="en-US" sz="2700" dirty="0"/>
            </a:br>
            <a:r>
              <a:rPr lang="en-US" sz="2700" dirty="0"/>
              <a:t>by lending one dollar today.</a:t>
            </a:r>
          </a:p>
          <a:p>
            <a:pPr marL="463550" lvl="1" indent="-279400">
              <a:spcBef>
                <a:spcPct val="25000"/>
              </a:spcBef>
              <a:buClr>
                <a:srgbClr val="FF6600"/>
              </a:buClr>
              <a:buSzPct val="110000"/>
              <a:buFont typeface="Wingdings" pitchFamily="2" charset="2"/>
              <a:buChar char="§"/>
            </a:pPr>
            <a:r>
              <a:rPr lang="en-US" sz="2700" dirty="0"/>
              <a:t>the price level</a:t>
            </a:r>
            <a:r>
              <a:rPr lang="en-US" sz="2700" dirty="0" smtClean="0"/>
              <a:t>: The </a:t>
            </a:r>
            <a:r>
              <a:rPr lang="en-US" sz="2700" dirty="0"/>
              <a:t>amount of dollars needed </a:t>
            </a:r>
            <a:br>
              <a:rPr lang="en-US" sz="2700" dirty="0"/>
            </a:br>
            <a:r>
              <a:rPr lang="en-US" sz="2700" dirty="0"/>
              <a:t>to buy a representative basket of goods.</a:t>
            </a:r>
          </a:p>
        </p:txBody>
      </p:sp>
    </p:spTree>
    <p:extLst>
      <p:ext uri="{BB962C8B-B14F-4D97-AF65-F5344CB8AC3E}">
        <p14:creationId xmlns:p14="http://schemas.microsoft.com/office/powerpoint/2010/main" val="40617079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3605">
                                            <p:txEl>
                                              <p:pRg st="0" end="0"/>
                                            </p:txEl>
                                          </p:spTgt>
                                        </p:tgtEl>
                                        <p:attrNameLst>
                                          <p:attrName>style.visibility</p:attrName>
                                        </p:attrNameLst>
                                      </p:cBhvr>
                                      <p:to>
                                        <p:strVal val="visible"/>
                                      </p:to>
                                    </p:set>
                                    <p:animEffect transition="in" filter="strips(downRight)">
                                      <p:cBhvr>
                                        <p:cTn id="7" dur="500"/>
                                        <p:tgtEl>
                                          <p:spTgt spid="153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3605">
                                            <p:txEl>
                                              <p:pRg st="1" end="1"/>
                                            </p:txEl>
                                          </p:spTgt>
                                        </p:tgtEl>
                                        <p:attrNameLst>
                                          <p:attrName>style.visibility</p:attrName>
                                        </p:attrNameLst>
                                      </p:cBhvr>
                                      <p:to>
                                        <p:strVal val="visible"/>
                                      </p:to>
                                    </p:set>
                                    <p:animEffect transition="in" filter="strips(downRight)">
                                      <p:cBhvr>
                                        <p:cTn id="12" dur="500"/>
                                        <p:tgtEl>
                                          <p:spTgt spid="153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3605">
                                            <p:txEl>
                                              <p:pRg st="2" end="2"/>
                                            </p:txEl>
                                          </p:spTgt>
                                        </p:tgtEl>
                                        <p:attrNameLst>
                                          <p:attrName>style.visibility</p:attrName>
                                        </p:attrNameLst>
                                      </p:cBhvr>
                                      <p:to>
                                        <p:strVal val="visible"/>
                                      </p:to>
                                    </p:set>
                                    <p:animEffect transition="in" filter="strips(downRight)">
                                      <p:cBhvr>
                                        <p:cTn id="17" dur="500"/>
                                        <p:tgtEl>
                                          <p:spTgt spid="15360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3605">
                                            <p:txEl>
                                              <p:pRg st="3" end="3"/>
                                            </p:txEl>
                                          </p:spTgt>
                                        </p:tgtEl>
                                        <p:attrNameLst>
                                          <p:attrName>style.visibility</p:attrName>
                                        </p:attrNameLst>
                                      </p:cBhvr>
                                      <p:to>
                                        <p:strVal val="visible"/>
                                      </p:to>
                                    </p:set>
                                    <p:animEffect transition="in" filter="strips(downRight)">
                                      <p:cBhvr>
                                        <p:cTn id="22" dur="500"/>
                                        <p:tgtEl>
                                          <p:spTgt spid="15360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50"/>
                                        <p:tgtEl>
                                          <p:spTgt spid="153605">
                                            <p:txEl>
                                              <p:pRg st="1" end="1"/>
                                            </p:txEl>
                                          </p:spTgt>
                                        </p:tgtEl>
                                      </p:cBhvr>
                                    </p:animEffect>
                                    <p:set>
                                      <p:cBhvr>
                                        <p:cTn id="27" dur="1" fill="hold">
                                          <p:stCondLst>
                                            <p:cond delay="249"/>
                                          </p:stCondLst>
                                        </p:cTn>
                                        <p:tgtEl>
                                          <p:spTgt spid="153605">
                                            <p:txEl>
                                              <p:pRg st="1" end="1"/>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50"/>
                                        <p:tgtEl>
                                          <p:spTgt spid="153605">
                                            <p:txEl>
                                              <p:pRg st="2" end="2"/>
                                            </p:txEl>
                                          </p:spTgt>
                                        </p:tgtEl>
                                      </p:cBhvr>
                                    </p:animEffect>
                                    <p:set>
                                      <p:cBhvr>
                                        <p:cTn id="30" dur="1" fill="hold">
                                          <p:stCondLst>
                                            <p:cond delay="249"/>
                                          </p:stCondLst>
                                        </p:cTn>
                                        <p:tgtEl>
                                          <p:spTgt spid="153605">
                                            <p:txEl>
                                              <p:pRg st="2" end="2"/>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50"/>
                                        <p:tgtEl>
                                          <p:spTgt spid="153605">
                                            <p:txEl>
                                              <p:pRg st="3" end="3"/>
                                            </p:txEl>
                                          </p:spTgt>
                                        </p:tgtEl>
                                      </p:cBhvr>
                                    </p:animEffect>
                                    <p:set>
                                      <p:cBhvr>
                                        <p:cTn id="33" dur="1" fill="hold">
                                          <p:stCondLst>
                                            <p:cond delay="249"/>
                                          </p:stCondLst>
                                        </p:cTn>
                                        <p:tgtEl>
                                          <p:spTgt spid="153605">
                                            <p:txEl>
                                              <p:pRg st="3" end="3"/>
                                            </p:txEl>
                                          </p:spTgt>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3608">
                                            <p:txEl>
                                              <p:pRg st="0" end="0"/>
                                            </p:txEl>
                                          </p:spTgt>
                                        </p:tgtEl>
                                        <p:attrNameLst>
                                          <p:attrName>style.visibility</p:attrName>
                                        </p:attrNameLst>
                                      </p:cBhvr>
                                      <p:to>
                                        <p:strVal val="visible"/>
                                      </p:to>
                                    </p:set>
                                    <p:animEffect transition="in" filter="wipe(left)">
                                      <p:cBhvr>
                                        <p:cTn id="38" dur="500"/>
                                        <p:tgtEl>
                                          <p:spTgt spid="153608">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3608">
                                            <p:txEl>
                                              <p:pRg st="1" end="1"/>
                                            </p:txEl>
                                          </p:spTgt>
                                        </p:tgtEl>
                                        <p:attrNameLst>
                                          <p:attrName>style.visibility</p:attrName>
                                        </p:attrNameLst>
                                      </p:cBhvr>
                                      <p:to>
                                        <p:strVal val="visible"/>
                                      </p:to>
                                    </p:set>
                                    <p:animEffect transition="in" filter="wipe(left)">
                                      <p:cBhvr>
                                        <p:cTn id="43" dur="500"/>
                                        <p:tgtEl>
                                          <p:spTgt spid="153608">
                                            <p:txEl>
                                              <p:pRg st="1" end="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53608">
                                            <p:txEl>
                                              <p:pRg st="2" end="2"/>
                                            </p:txEl>
                                          </p:spTgt>
                                        </p:tgtEl>
                                        <p:attrNameLst>
                                          <p:attrName>style.visibility</p:attrName>
                                        </p:attrNameLst>
                                      </p:cBhvr>
                                      <p:to>
                                        <p:strVal val="visible"/>
                                      </p:to>
                                    </p:set>
                                    <p:animEffect transition="in" filter="wipe(left)">
                                      <p:cBhvr>
                                        <p:cTn id="48" dur="500"/>
                                        <p:tgtEl>
                                          <p:spTgt spid="153608">
                                            <p:txEl>
                                              <p:pRg st="2" end="2"/>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53608">
                                            <p:txEl>
                                              <p:pRg st="3" end="3"/>
                                            </p:txEl>
                                          </p:spTgt>
                                        </p:tgtEl>
                                        <p:attrNameLst>
                                          <p:attrName>style.visibility</p:attrName>
                                        </p:attrNameLst>
                                      </p:cBhvr>
                                      <p:to>
                                        <p:strVal val="visible"/>
                                      </p:to>
                                    </p:set>
                                    <p:animEffect transition="in" filter="wipe(left)">
                                      <p:cBhvr>
                                        <p:cTn id="53" dur="500"/>
                                        <p:tgtEl>
                                          <p:spTgt spid="1536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uild="p" bldLvl="4" autoUpdateAnimBg="0"/>
      <p:bldP spid="153608"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7063" y="431800"/>
            <a:ext cx="7354887" cy="762000"/>
          </a:xfrm>
        </p:spPr>
        <p:txBody>
          <a:bodyPr/>
          <a:lstStyle/>
          <a:p>
            <a:pPr eaLnBrk="1" hangingPunct="1"/>
            <a:r>
              <a:rPr lang="en-US" dirty="0" smtClean="0"/>
              <a:t>The </a:t>
            </a:r>
            <a:r>
              <a:rPr lang="en-US" dirty="0" smtClean="0"/>
              <a:t>classical dichotomy</a:t>
            </a:r>
            <a:endParaRPr lang="en-US" dirty="0" smtClean="0"/>
          </a:p>
        </p:txBody>
      </p:sp>
      <p:sp>
        <p:nvSpPr>
          <p:cNvPr id="155651" name="Rectangle 3"/>
          <p:cNvSpPr>
            <a:spLocks noGrp="1" noChangeArrowheads="1"/>
          </p:cNvSpPr>
          <p:nvPr>
            <p:ph type="body" idx="1"/>
          </p:nvPr>
        </p:nvSpPr>
        <p:spPr>
          <a:xfrm>
            <a:off x="444148" y="1326801"/>
            <a:ext cx="8149519" cy="5164138"/>
          </a:xfrm>
        </p:spPr>
        <p:txBody>
          <a:bodyPr/>
          <a:lstStyle/>
          <a:p>
            <a:pPr eaLnBrk="1" hangingPunct="1">
              <a:spcBef>
                <a:spcPct val="40000"/>
              </a:spcBef>
            </a:pPr>
            <a:r>
              <a:rPr lang="en-US" dirty="0" smtClean="0"/>
              <a:t>Recall: Real variables were explained in Chapter 3, nominal ones in Chapter 5.  </a:t>
            </a:r>
          </a:p>
          <a:p>
            <a:pPr eaLnBrk="1" hangingPunct="1">
              <a:spcBef>
                <a:spcPts val="1200"/>
              </a:spcBef>
            </a:pPr>
            <a:r>
              <a:rPr lang="en-US" b="1" i="1" dirty="0" smtClean="0">
                <a:solidFill>
                  <a:srgbClr val="CC0000"/>
                </a:solidFill>
              </a:rPr>
              <a:t>Classical dichotomy</a:t>
            </a:r>
            <a:r>
              <a:rPr lang="en-US" dirty="0" smtClean="0"/>
              <a:t>: </a:t>
            </a:r>
            <a:br>
              <a:rPr lang="en-US" dirty="0" smtClean="0"/>
            </a:br>
            <a:r>
              <a:rPr lang="en-US" dirty="0" smtClean="0"/>
              <a:t>the theoretical separation of real and nominal variables in the classical model, which implies nominal variables do not affect real variables.  </a:t>
            </a:r>
          </a:p>
          <a:p>
            <a:pPr eaLnBrk="1" hangingPunct="1">
              <a:spcBef>
                <a:spcPts val="1200"/>
              </a:spcBef>
            </a:pPr>
            <a:r>
              <a:rPr lang="en-US" b="1" i="1" dirty="0" smtClean="0">
                <a:solidFill>
                  <a:srgbClr val="CC0000"/>
                </a:solidFill>
              </a:rPr>
              <a:t>Neutrality of money</a:t>
            </a:r>
            <a:r>
              <a:rPr lang="en-US" dirty="0" smtClean="0"/>
              <a:t>: Changes in the money supply do not affect real variables. </a:t>
            </a:r>
          </a:p>
          <a:p>
            <a:pPr eaLnBrk="1" hangingPunct="1">
              <a:spcBef>
                <a:spcPct val="20000"/>
              </a:spcBef>
              <a:buFont typeface="Wingdings" pitchFamily="2" charset="2"/>
              <a:buNone/>
            </a:pPr>
            <a:r>
              <a:rPr lang="en-US" dirty="0" smtClean="0"/>
              <a:t>	In the real world, money is approximately neutral in the long run. </a:t>
            </a:r>
          </a:p>
        </p:txBody>
      </p:sp>
    </p:spTree>
    <p:extLst>
      <p:ext uri="{BB962C8B-B14F-4D97-AF65-F5344CB8AC3E}">
        <p14:creationId xmlns:p14="http://schemas.microsoft.com/office/powerpoint/2010/main" val="30715930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wipe(left)">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wipe(left)">
                                      <p:cBhvr>
                                        <p:cTn id="12" dur="500"/>
                                        <p:tgtEl>
                                          <p:spTgt spid="15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wipe(left)">
                                      <p:cBhvr>
                                        <p:cTn id="17" dur="500"/>
                                        <p:tgtEl>
                                          <p:spTgt spid="15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wipe(left)">
                                      <p:cBhvr>
                                        <p:cTn id="22"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4"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Velocity</a:t>
            </a:r>
            <a:r>
              <a:rPr lang="en-US" sz="2700" dirty="0" smtClean="0"/>
              <a:t>: the </a:t>
            </a:r>
            <a:r>
              <a:rPr lang="en-US" sz="2700" dirty="0"/>
              <a:t>ratio of nominal expenditure to money supply, the rate at which money changes hands</a:t>
            </a:r>
          </a:p>
          <a:p>
            <a:pPr>
              <a:buClr>
                <a:schemeClr val="tx1">
                  <a:lumMod val="50000"/>
                  <a:lumOff val="50000"/>
                </a:schemeClr>
              </a:buClr>
            </a:pPr>
            <a:r>
              <a:rPr lang="en-US" sz="2700" dirty="0"/>
              <a:t>Quantity theory of money</a:t>
            </a:r>
          </a:p>
          <a:p>
            <a:pPr lvl="1">
              <a:buClr>
                <a:schemeClr val="tx1">
                  <a:lumMod val="50000"/>
                  <a:lumOff val="50000"/>
                </a:schemeClr>
              </a:buClr>
            </a:pPr>
            <a:r>
              <a:rPr lang="en-US" sz="2600" dirty="0"/>
              <a:t>assumes velocity is constant</a:t>
            </a:r>
          </a:p>
          <a:p>
            <a:pPr lvl="1">
              <a:buClr>
                <a:schemeClr val="tx1">
                  <a:lumMod val="50000"/>
                  <a:lumOff val="50000"/>
                </a:schemeClr>
              </a:buClr>
            </a:pPr>
            <a:r>
              <a:rPr lang="en-US" sz="2600" dirty="0"/>
              <a:t>concludes that the money growth rate determines the inflation rate</a:t>
            </a:r>
          </a:p>
          <a:p>
            <a:pPr lvl="1">
              <a:buClr>
                <a:schemeClr val="tx1">
                  <a:lumMod val="50000"/>
                  <a:lumOff val="50000"/>
                </a:schemeClr>
              </a:buClr>
            </a:pPr>
            <a:r>
              <a:rPr lang="en-US" sz="2600" dirty="0"/>
              <a:t>applies in the long run</a:t>
            </a:r>
          </a:p>
          <a:p>
            <a:pPr lvl="1">
              <a:buClr>
                <a:schemeClr val="tx1">
                  <a:lumMod val="50000"/>
                  <a:lumOff val="50000"/>
                </a:schemeClr>
              </a:buClr>
            </a:pPr>
            <a:r>
              <a:rPr lang="en-US" sz="2600" dirty="0"/>
              <a:t>consistent with cross-country and time-series data</a:t>
            </a: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56</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Nominal interest rate</a:t>
            </a:r>
          </a:p>
          <a:p>
            <a:pPr lvl="1">
              <a:buClr>
                <a:schemeClr val="tx1">
                  <a:lumMod val="50000"/>
                  <a:lumOff val="50000"/>
                </a:schemeClr>
              </a:buClr>
            </a:pPr>
            <a:r>
              <a:rPr lang="en-US" sz="2600" dirty="0"/>
              <a:t>equals real interest rate + inflation rate</a:t>
            </a:r>
          </a:p>
          <a:p>
            <a:pPr lvl="1">
              <a:buClr>
                <a:schemeClr val="tx1">
                  <a:lumMod val="50000"/>
                  <a:lumOff val="50000"/>
                </a:schemeClr>
              </a:buClr>
            </a:pPr>
            <a:r>
              <a:rPr lang="en-US" sz="2600" dirty="0"/>
              <a:t>the opp. cost of holding money</a:t>
            </a:r>
          </a:p>
          <a:p>
            <a:pPr>
              <a:buClr>
                <a:schemeClr val="tx1">
                  <a:lumMod val="50000"/>
                  <a:lumOff val="50000"/>
                </a:schemeClr>
              </a:buClr>
            </a:pPr>
            <a:r>
              <a:rPr lang="en-US" sz="2700" dirty="0"/>
              <a:t>Fisher effect</a:t>
            </a:r>
            <a:r>
              <a:rPr lang="en-US" sz="2700" dirty="0" smtClean="0"/>
              <a:t>: Nominal </a:t>
            </a:r>
            <a:r>
              <a:rPr lang="en-US" sz="2700" dirty="0"/>
              <a:t>interest rate moves </a:t>
            </a:r>
            <a:br>
              <a:rPr lang="en-US" sz="2700" dirty="0"/>
            </a:br>
            <a:r>
              <a:rPr lang="en-US" sz="2700" dirty="0"/>
              <a:t>one-for-one with expected inflation</a:t>
            </a:r>
            <a:r>
              <a:rPr lang="en-US" sz="2700" dirty="0" smtClean="0"/>
              <a:t>. </a:t>
            </a:r>
            <a:endParaRPr lang="en-US" sz="2700" dirty="0"/>
          </a:p>
          <a:p>
            <a:pPr>
              <a:buClr>
                <a:schemeClr val="tx1">
                  <a:lumMod val="50000"/>
                  <a:lumOff val="50000"/>
                </a:schemeClr>
              </a:buClr>
            </a:pPr>
            <a:r>
              <a:rPr lang="en-US" sz="2700" dirty="0"/>
              <a:t>Money demand</a:t>
            </a:r>
          </a:p>
          <a:p>
            <a:pPr lvl="1">
              <a:buClr>
                <a:schemeClr val="tx1">
                  <a:lumMod val="50000"/>
                  <a:lumOff val="50000"/>
                </a:schemeClr>
              </a:buClr>
            </a:pPr>
            <a:r>
              <a:rPr lang="en-US" sz="2600" dirty="0"/>
              <a:t>depends only on income in the quantity theory</a:t>
            </a:r>
          </a:p>
          <a:p>
            <a:pPr lvl="1">
              <a:buClr>
                <a:schemeClr val="tx1">
                  <a:lumMod val="50000"/>
                  <a:lumOff val="50000"/>
                </a:schemeClr>
              </a:buClr>
            </a:pPr>
            <a:r>
              <a:rPr lang="en-US" sz="2600" dirty="0"/>
              <a:t>also depends on the nominal interest rate </a:t>
            </a:r>
          </a:p>
          <a:p>
            <a:pPr lvl="1">
              <a:buClr>
                <a:schemeClr val="tx1">
                  <a:lumMod val="50000"/>
                  <a:lumOff val="50000"/>
                </a:schemeClr>
              </a:buClr>
            </a:pPr>
            <a:r>
              <a:rPr lang="en-US" sz="2600" dirty="0"/>
              <a:t>if so, then changes in expected inflation affect the current price </a:t>
            </a:r>
            <a:r>
              <a:rPr lang="en-US" sz="2600" dirty="0" smtClean="0"/>
              <a:t>level </a:t>
            </a:r>
            <a:endParaRPr lang="en-US" sz="2600"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9284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Costs of inflation</a:t>
            </a:r>
          </a:p>
          <a:p>
            <a:pPr>
              <a:buClr>
                <a:schemeClr val="tx1">
                  <a:lumMod val="50000"/>
                  <a:lumOff val="50000"/>
                </a:schemeClr>
              </a:buClr>
            </a:pPr>
            <a:r>
              <a:rPr lang="en-US" sz="2700" i="1" dirty="0"/>
              <a:t>Expected inflation</a:t>
            </a:r>
            <a:r>
              <a:rPr lang="en-US" sz="2700" dirty="0"/>
              <a:t/>
            </a:r>
            <a:br>
              <a:rPr lang="en-US" sz="2700" dirty="0"/>
            </a:br>
            <a:r>
              <a:rPr lang="en-US" sz="2700" dirty="0" err="1"/>
              <a:t>shoeleather</a:t>
            </a:r>
            <a:r>
              <a:rPr lang="en-US" sz="2700" dirty="0"/>
              <a:t> costs, menu costs, </a:t>
            </a:r>
            <a:br>
              <a:rPr lang="en-US" sz="2700" dirty="0"/>
            </a:br>
            <a:r>
              <a:rPr lang="en-US" sz="2700" dirty="0"/>
              <a:t>tax &amp; relative price distortions, </a:t>
            </a:r>
            <a:br>
              <a:rPr lang="en-US" sz="2700" dirty="0"/>
            </a:br>
            <a:r>
              <a:rPr lang="en-US" sz="2700" dirty="0"/>
              <a:t>inconvenience of correcting figures for inflation</a:t>
            </a:r>
          </a:p>
          <a:p>
            <a:pPr>
              <a:buClr>
                <a:schemeClr val="tx1">
                  <a:lumMod val="50000"/>
                  <a:lumOff val="50000"/>
                </a:schemeClr>
              </a:buClr>
            </a:pPr>
            <a:r>
              <a:rPr lang="en-US" sz="2700" i="1" dirty="0"/>
              <a:t>Unexpected inflation</a:t>
            </a:r>
            <a:r>
              <a:rPr lang="en-US" sz="2700" dirty="0"/>
              <a:t/>
            </a:r>
            <a:br>
              <a:rPr lang="en-US" sz="2700" dirty="0"/>
            </a:br>
            <a:r>
              <a:rPr lang="en-US" sz="2700" dirty="0"/>
              <a:t>all of the above plus arbitrary redistributions of wealth between debtors and creditors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25590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smtClean="0"/>
              <a:t>Velocity</a:t>
            </a:r>
          </a:p>
        </p:txBody>
      </p:sp>
      <p:sp>
        <p:nvSpPr>
          <p:cNvPr id="49157" name="Rectangle 5"/>
          <p:cNvSpPr>
            <a:spLocks noGrp="1" noChangeArrowheads="1"/>
          </p:cNvSpPr>
          <p:nvPr>
            <p:ph type="body" idx="1"/>
          </p:nvPr>
        </p:nvSpPr>
        <p:spPr>
          <a:xfrm>
            <a:off x="476250" y="1146175"/>
            <a:ext cx="8210550" cy="4884738"/>
          </a:xfrm>
        </p:spPr>
        <p:txBody>
          <a:bodyPr/>
          <a:lstStyle/>
          <a:p>
            <a:pPr eaLnBrk="1" hangingPunct="1"/>
            <a:r>
              <a:rPr lang="en-US" dirty="0" smtClean="0"/>
              <a:t>Basic concept: the rate at which money circulates</a:t>
            </a:r>
          </a:p>
          <a:p>
            <a:pPr eaLnBrk="1" hangingPunct="1"/>
            <a:r>
              <a:rPr lang="en-US" dirty="0" smtClean="0"/>
              <a:t>Definition: the number of times the average dollar bill changes hands in a given time period</a:t>
            </a:r>
          </a:p>
          <a:p>
            <a:pPr eaLnBrk="1" hangingPunct="1"/>
            <a:r>
              <a:rPr lang="en-US" dirty="0" smtClean="0"/>
              <a:t>Example: In 2015, </a:t>
            </a:r>
          </a:p>
          <a:p>
            <a:pPr lvl="1" eaLnBrk="1" hangingPunct="1"/>
            <a:r>
              <a:rPr lang="en-US" dirty="0" smtClean="0"/>
              <a:t>$500 billion in transactions</a:t>
            </a:r>
          </a:p>
          <a:p>
            <a:pPr lvl="1" eaLnBrk="1" hangingPunct="1"/>
            <a:r>
              <a:rPr lang="en-US" dirty="0" smtClean="0"/>
              <a:t>money supply = $100 billion</a:t>
            </a:r>
          </a:p>
          <a:p>
            <a:pPr lvl="1" eaLnBrk="1" hangingPunct="1"/>
            <a:r>
              <a:rPr lang="en-US" dirty="0" smtClean="0"/>
              <a:t>The average dollar is used in five transactions in 2015</a:t>
            </a:r>
          </a:p>
          <a:p>
            <a:pPr lvl="1" eaLnBrk="1" hangingPunct="1"/>
            <a:r>
              <a:rPr lang="en-US" dirty="0" smtClean="0"/>
              <a:t>So, velocity = 5</a:t>
            </a:r>
          </a:p>
        </p:txBody>
      </p:sp>
    </p:spTree>
    <p:extLst>
      <p:ext uri="{BB962C8B-B14F-4D97-AF65-F5344CB8AC3E}">
        <p14:creationId xmlns:p14="http://schemas.microsoft.com/office/powerpoint/2010/main" val="34942886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wipe(left)">
                                      <p:cBhvr>
                                        <p:cTn id="7" dur="500"/>
                                        <p:tgtEl>
                                          <p:spTgt spid="491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xEl>
                                              <p:pRg st="1" end="1"/>
                                            </p:txEl>
                                          </p:spTgt>
                                        </p:tgtEl>
                                        <p:attrNameLst>
                                          <p:attrName>style.visibility</p:attrName>
                                        </p:attrNameLst>
                                      </p:cBhvr>
                                      <p:to>
                                        <p:strVal val="visible"/>
                                      </p:to>
                                    </p:set>
                                    <p:animEffect transition="in" filter="wipe(left)">
                                      <p:cBhvr>
                                        <p:cTn id="12" dur="500"/>
                                        <p:tgtEl>
                                          <p:spTgt spid="4915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xEl>
                                              <p:pRg st="2" end="2"/>
                                            </p:txEl>
                                          </p:spTgt>
                                        </p:tgtEl>
                                        <p:attrNameLst>
                                          <p:attrName>style.visibility</p:attrName>
                                        </p:attrNameLst>
                                      </p:cBhvr>
                                      <p:to>
                                        <p:strVal val="visible"/>
                                      </p:to>
                                    </p:set>
                                    <p:animEffect transition="in" filter="wipe(left)">
                                      <p:cBhvr>
                                        <p:cTn id="17" dur="500"/>
                                        <p:tgtEl>
                                          <p:spTgt spid="4915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7">
                                            <p:txEl>
                                              <p:pRg st="3" end="3"/>
                                            </p:txEl>
                                          </p:spTgt>
                                        </p:tgtEl>
                                        <p:attrNameLst>
                                          <p:attrName>style.visibility</p:attrName>
                                        </p:attrNameLst>
                                      </p:cBhvr>
                                      <p:to>
                                        <p:strVal val="visible"/>
                                      </p:to>
                                    </p:set>
                                    <p:animEffect transition="in" filter="wipe(left)">
                                      <p:cBhvr>
                                        <p:cTn id="22" dur="500"/>
                                        <p:tgtEl>
                                          <p:spTgt spid="4915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7">
                                            <p:txEl>
                                              <p:pRg st="4" end="4"/>
                                            </p:txEl>
                                          </p:spTgt>
                                        </p:tgtEl>
                                        <p:attrNameLst>
                                          <p:attrName>style.visibility</p:attrName>
                                        </p:attrNameLst>
                                      </p:cBhvr>
                                      <p:to>
                                        <p:strVal val="visible"/>
                                      </p:to>
                                    </p:set>
                                    <p:animEffect transition="in" filter="wipe(left)">
                                      <p:cBhvr>
                                        <p:cTn id="27" dur="500"/>
                                        <p:tgtEl>
                                          <p:spTgt spid="4915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7">
                                            <p:txEl>
                                              <p:pRg st="5" end="5"/>
                                            </p:txEl>
                                          </p:spTgt>
                                        </p:tgtEl>
                                        <p:attrNameLst>
                                          <p:attrName>style.visibility</p:attrName>
                                        </p:attrNameLst>
                                      </p:cBhvr>
                                      <p:to>
                                        <p:strVal val="visible"/>
                                      </p:to>
                                    </p:set>
                                    <p:animEffect transition="in" filter="wipe(left)">
                                      <p:cBhvr>
                                        <p:cTn id="32" dur="500"/>
                                        <p:tgtEl>
                                          <p:spTgt spid="4915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7">
                                            <p:txEl>
                                              <p:pRg st="6" end="6"/>
                                            </p:txEl>
                                          </p:spTgt>
                                        </p:tgtEl>
                                        <p:attrNameLst>
                                          <p:attrName>style.visibility</p:attrName>
                                        </p:attrNameLst>
                                      </p:cBhvr>
                                      <p:to>
                                        <p:strVal val="visible"/>
                                      </p:to>
                                    </p:set>
                                    <p:animEffect transition="in" filter="wipe(left)">
                                      <p:cBhvr>
                                        <p:cTn id="37"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Hyperinflation</a:t>
            </a:r>
          </a:p>
          <a:p>
            <a:pPr>
              <a:buClr>
                <a:schemeClr val="tx1">
                  <a:lumMod val="50000"/>
                  <a:lumOff val="50000"/>
                </a:schemeClr>
              </a:buClr>
            </a:pPr>
            <a:r>
              <a:rPr lang="en-US" sz="2700" dirty="0"/>
              <a:t>caused by rapid money supply growth when money printed to finance </a:t>
            </a:r>
            <a:r>
              <a:rPr lang="en-US" sz="2700" dirty="0" err="1" smtClean="0"/>
              <a:t>govt</a:t>
            </a:r>
            <a:r>
              <a:rPr lang="en-US" sz="2700" dirty="0" smtClean="0"/>
              <a:t> </a:t>
            </a:r>
            <a:r>
              <a:rPr lang="en-US" sz="2700" dirty="0"/>
              <a:t>budget deficits</a:t>
            </a:r>
          </a:p>
          <a:p>
            <a:pPr>
              <a:buClr>
                <a:schemeClr val="tx1">
                  <a:lumMod val="50000"/>
                  <a:lumOff val="50000"/>
                </a:schemeClr>
              </a:buClr>
            </a:pPr>
            <a:r>
              <a:rPr lang="en-US" sz="2700" dirty="0"/>
              <a:t>stopping it requires fiscal reforms to eliminate </a:t>
            </a:r>
            <a:br>
              <a:rPr lang="en-US" sz="2700" dirty="0"/>
            </a:br>
            <a:r>
              <a:rPr lang="en-US" sz="2700" dirty="0" err="1" smtClean="0"/>
              <a:t>govt’s</a:t>
            </a:r>
            <a:r>
              <a:rPr lang="en-US" sz="2700" dirty="0" smtClean="0"/>
              <a:t> </a:t>
            </a:r>
            <a:r>
              <a:rPr lang="en-US" sz="2700" dirty="0"/>
              <a:t>need for printing money</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59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690383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Classical dichotomy</a:t>
            </a:r>
          </a:p>
          <a:p>
            <a:pPr>
              <a:buClr>
                <a:schemeClr val="tx1">
                  <a:lumMod val="50000"/>
                  <a:lumOff val="50000"/>
                </a:schemeClr>
              </a:buClr>
            </a:pPr>
            <a:r>
              <a:rPr lang="en-US" sz="2700" dirty="0"/>
              <a:t>In classical theory, money is neutral—does not affect real variables</a:t>
            </a:r>
            <a:r>
              <a:rPr lang="en-US" sz="2700" dirty="0" smtClean="0"/>
              <a:t>. </a:t>
            </a:r>
            <a:endParaRPr lang="en-US" sz="2700" dirty="0"/>
          </a:p>
          <a:p>
            <a:pPr>
              <a:buClr>
                <a:schemeClr val="tx1">
                  <a:lumMod val="50000"/>
                  <a:lumOff val="50000"/>
                </a:schemeClr>
              </a:buClr>
            </a:pPr>
            <a:r>
              <a:rPr lang="en-US" sz="2700" dirty="0"/>
              <a:t>So, we can study how real variables are determined w/o reference to nominal ones.</a:t>
            </a:r>
          </a:p>
          <a:p>
            <a:pPr>
              <a:buClr>
                <a:schemeClr val="tx1">
                  <a:lumMod val="50000"/>
                  <a:lumOff val="50000"/>
                </a:schemeClr>
              </a:buClr>
            </a:pPr>
            <a:r>
              <a:rPr lang="en-US" sz="2700" dirty="0"/>
              <a:t>Then, money market </a:t>
            </a:r>
            <a:r>
              <a:rPr lang="en-US" sz="2700" dirty="0" err="1"/>
              <a:t>eq’m</a:t>
            </a:r>
            <a:r>
              <a:rPr lang="en-US" sz="2700" dirty="0"/>
              <a:t> determines price level and all nominal variables</a:t>
            </a:r>
            <a:r>
              <a:rPr lang="en-US" sz="2700" dirty="0" smtClean="0"/>
              <a:t>. </a:t>
            </a:r>
            <a:endParaRPr lang="en-US" sz="2700" dirty="0"/>
          </a:p>
          <a:p>
            <a:pPr>
              <a:buClr>
                <a:schemeClr val="tx1">
                  <a:lumMod val="50000"/>
                  <a:lumOff val="50000"/>
                </a:schemeClr>
              </a:buClr>
            </a:pPr>
            <a:r>
              <a:rPr lang="en-US" sz="2700" dirty="0"/>
              <a:t>Most economists believe the economy works this way in the long run.</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551198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Velocity </a:t>
            </a:r>
            <a:r>
              <a:rPr lang="en-US" sz="3000" i="1" dirty="0" smtClean="0"/>
              <a:t>(continued)</a:t>
            </a:r>
          </a:p>
        </p:txBody>
      </p:sp>
      <p:sp>
        <p:nvSpPr>
          <p:cNvPr id="51203" name="Rectangle 3"/>
          <p:cNvSpPr>
            <a:spLocks noGrp="1" noChangeArrowheads="1"/>
          </p:cNvSpPr>
          <p:nvPr>
            <p:ph type="body" idx="1"/>
          </p:nvPr>
        </p:nvSpPr>
        <p:spPr/>
        <p:txBody>
          <a:bodyPr/>
          <a:lstStyle/>
          <a:p>
            <a:pPr eaLnBrk="1" hangingPunct="1"/>
            <a:r>
              <a:rPr lang="en-US" dirty="0" smtClean="0"/>
              <a:t>This suggests the following definition:</a:t>
            </a:r>
          </a:p>
        </p:txBody>
      </p:sp>
      <p:graphicFrame>
        <p:nvGraphicFramePr>
          <p:cNvPr id="51204" name="Object 2"/>
          <p:cNvGraphicFramePr>
            <a:graphicFrameLocks noChangeAspect="1"/>
          </p:cNvGraphicFramePr>
          <p:nvPr/>
        </p:nvGraphicFramePr>
        <p:xfrm>
          <a:off x="4021138" y="2062163"/>
          <a:ext cx="1112837" cy="930275"/>
        </p:xfrm>
        <a:graphic>
          <a:graphicData uri="http://schemas.openxmlformats.org/presentationml/2006/ole">
            <mc:AlternateContent xmlns:mc="http://schemas.openxmlformats.org/markup-compatibility/2006">
              <mc:Choice xmlns:v="urn:schemas-microsoft-com:vml" Requires="v">
                <p:oleObj spid="_x0000_s1127" name="Equation" r:id="rId4" imgW="469696" imgH="393529" progId="Equation.DSMT4">
                  <p:embed/>
                </p:oleObj>
              </mc:Choice>
              <mc:Fallback>
                <p:oleObj name="Equation" r:id="rId4" imgW="469696"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1138" y="2062163"/>
                        <a:ext cx="1112837"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5"/>
          <p:cNvSpPr txBox="1">
            <a:spLocks noChangeArrowheads="1"/>
          </p:cNvSpPr>
          <p:nvPr/>
        </p:nvSpPr>
        <p:spPr bwMode="auto">
          <a:xfrm>
            <a:off x="1003300" y="2940050"/>
            <a:ext cx="617220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1963" indent="-4619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30000"/>
              </a:spcBef>
              <a:buSzPct val="110000"/>
              <a:buFont typeface="Wingdings" pitchFamily="2" charset="2"/>
              <a:buNone/>
            </a:pPr>
            <a:r>
              <a:rPr lang="en-US" sz="2800"/>
              <a:t>where </a:t>
            </a:r>
          </a:p>
          <a:p>
            <a:pPr eaLnBrk="1" hangingPunct="1">
              <a:spcBef>
                <a:spcPct val="30000"/>
              </a:spcBef>
              <a:buSzPct val="110000"/>
              <a:buFont typeface="Wingdings" pitchFamily="2" charset="2"/>
              <a:buNone/>
            </a:pPr>
            <a:r>
              <a:rPr lang="en-US" sz="2800"/>
              <a:t>	</a:t>
            </a:r>
            <a:r>
              <a:rPr lang="en-US" sz="2800" b="1" i="1"/>
              <a:t>V</a:t>
            </a:r>
            <a:r>
              <a:rPr lang="en-US" sz="2800"/>
              <a:t> = velocity</a:t>
            </a:r>
          </a:p>
          <a:p>
            <a:pPr eaLnBrk="1" hangingPunct="1">
              <a:spcBef>
                <a:spcPct val="30000"/>
              </a:spcBef>
              <a:buSzPct val="110000"/>
              <a:buFont typeface="Wingdings" pitchFamily="2" charset="2"/>
              <a:buNone/>
            </a:pPr>
            <a:r>
              <a:rPr lang="en-US" sz="2800"/>
              <a:t>	</a:t>
            </a:r>
            <a:r>
              <a:rPr lang="en-US" sz="2800" b="1" i="1"/>
              <a:t>T</a:t>
            </a:r>
            <a:r>
              <a:rPr lang="en-US" sz="2800"/>
              <a:t> = value of all transactions</a:t>
            </a:r>
          </a:p>
          <a:p>
            <a:pPr eaLnBrk="1" hangingPunct="1">
              <a:spcBef>
                <a:spcPct val="30000"/>
              </a:spcBef>
              <a:buSzPct val="110000"/>
              <a:buFont typeface="Wingdings" pitchFamily="2" charset="2"/>
              <a:buNone/>
            </a:pPr>
            <a:r>
              <a:rPr lang="en-US" sz="2800"/>
              <a:t>	</a:t>
            </a:r>
            <a:r>
              <a:rPr lang="en-US" sz="2800" b="1" i="1"/>
              <a:t>M</a:t>
            </a:r>
            <a:r>
              <a:rPr lang="en-US" sz="2800"/>
              <a:t> = money supply</a:t>
            </a:r>
          </a:p>
          <a:p>
            <a:pPr eaLnBrk="1" hangingPunct="1">
              <a:spcBef>
                <a:spcPct val="30000"/>
              </a:spcBef>
            </a:pPr>
            <a:endParaRPr lang="en-US" sz="2800"/>
          </a:p>
        </p:txBody>
      </p:sp>
    </p:spTree>
    <p:extLst>
      <p:ext uri="{BB962C8B-B14F-4D97-AF65-F5344CB8AC3E}">
        <p14:creationId xmlns:p14="http://schemas.microsoft.com/office/powerpoint/2010/main" val="39943585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fade">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left)">
                                      <p:cBhvr>
                                        <p:cTn id="1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P spid="512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Velocity </a:t>
            </a:r>
            <a:r>
              <a:rPr lang="en-US" sz="3000" i="1" dirty="0"/>
              <a:t>(continued)</a:t>
            </a:r>
            <a:endParaRPr lang="en-US" sz="3000" dirty="0" smtClean="0"/>
          </a:p>
        </p:txBody>
      </p:sp>
      <p:sp>
        <p:nvSpPr>
          <p:cNvPr id="33795" name="Rectangle 3"/>
          <p:cNvSpPr>
            <a:spLocks noGrp="1" noChangeArrowheads="1"/>
          </p:cNvSpPr>
          <p:nvPr>
            <p:ph type="body" idx="1"/>
          </p:nvPr>
        </p:nvSpPr>
        <p:spPr/>
        <p:txBody>
          <a:bodyPr/>
          <a:lstStyle/>
          <a:p>
            <a:pPr eaLnBrk="1" hangingPunct="1"/>
            <a:r>
              <a:rPr lang="en-US" dirty="0" smtClean="0"/>
              <a:t>Use nominal GDP as a proxy for total transactions. </a:t>
            </a:r>
          </a:p>
          <a:p>
            <a:pPr eaLnBrk="1" hangingPunct="1">
              <a:buFont typeface="Wingdings" pitchFamily="2" charset="2"/>
              <a:buNone/>
            </a:pPr>
            <a:r>
              <a:rPr lang="en-US" dirty="0" smtClean="0"/>
              <a:t>		Then, </a:t>
            </a:r>
          </a:p>
        </p:txBody>
      </p:sp>
      <p:graphicFrame>
        <p:nvGraphicFramePr>
          <p:cNvPr id="53252" name="Object 2"/>
          <p:cNvGraphicFramePr>
            <a:graphicFrameLocks noChangeAspect="1"/>
          </p:cNvGraphicFramePr>
          <p:nvPr/>
        </p:nvGraphicFramePr>
        <p:xfrm>
          <a:off x="3381375" y="2305050"/>
          <a:ext cx="1582738" cy="923925"/>
        </p:xfrm>
        <a:graphic>
          <a:graphicData uri="http://schemas.openxmlformats.org/presentationml/2006/ole">
            <mc:AlternateContent xmlns:mc="http://schemas.openxmlformats.org/markup-compatibility/2006">
              <mc:Choice xmlns:v="urn:schemas-microsoft-com:vml" Requires="v">
                <p:oleObj spid="_x0000_s2151" name="Equation" r:id="rId4" imgW="672808" imgH="393529" progId="Equation.DSMT4">
                  <p:embed/>
                </p:oleObj>
              </mc:Choice>
              <mc:Fallback>
                <p:oleObj name="Equation" r:id="rId4" imgW="672808" imgH="39352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2305050"/>
                        <a:ext cx="1582738"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5"/>
          <p:cNvSpPr>
            <a:spLocks noChangeArrowheads="1"/>
          </p:cNvSpPr>
          <p:nvPr/>
        </p:nvSpPr>
        <p:spPr bwMode="auto">
          <a:xfrm>
            <a:off x="1219200" y="3200400"/>
            <a:ext cx="746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a:lnSpc>
                <a:spcPct val="120000"/>
              </a:lnSpc>
              <a:buClr>
                <a:srgbClr val="008080"/>
              </a:buClr>
              <a:buSzPct val="120000"/>
              <a:buFont typeface="Wingdings" pitchFamily="2" charset="2"/>
              <a:buNone/>
              <a:tabLst>
                <a:tab pos="803275" algn="ctr"/>
                <a:tab pos="1428750" algn="l"/>
                <a:tab pos="5945188" algn="ctr"/>
              </a:tabLst>
            </a:pPr>
            <a:r>
              <a:rPr lang="en-US" sz="2600" dirty="0"/>
              <a:t>where</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P</a:t>
            </a:r>
            <a:r>
              <a:rPr lang="en-US" sz="2600" dirty="0"/>
              <a:t> 	= price of </a:t>
            </a:r>
            <a:r>
              <a:rPr lang="en-US" sz="2600" dirty="0" smtClean="0"/>
              <a:t>output </a:t>
            </a:r>
            <a:r>
              <a:rPr lang="en-US" sz="2600" dirty="0"/>
              <a:t>	 (GDP deflator)</a:t>
            </a:r>
          </a:p>
          <a:p>
            <a:pPr marL="287338" indent="-287338">
              <a:lnSpc>
                <a:spcPct val="130000"/>
              </a:lnSpc>
              <a:buClr>
                <a:srgbClr val="008080"/>
              </a:buClr>
              <a:buSzPct val="120000"/>
              <a:buFont typeface="Wingdings" pitchFamily="2" charset="2"/>
              <a:buNone/>
              <a:tabLst>
                <a:tab pos="803275" algn="ctr"/>
                <a:tab pos="1428750" algn="l"/>
                <a:tab pos="5945188" algn="ctr"/>
              </a:tabLst>
            </a:pPr>
            <a:r>
              <a:rPr lang="en-US" sz="2600" dirty="0"/>
              <a:t>		 </a:t>
            </a:r>
            <a:r>
              <a:rPr lang="en-US" sz="2600" b="1" i="1" dirty="0"/>
              <a:t>Y</a:t>
            </a:r>
            <a:r>
              <a:rPr lang="en-US" sz="2600" dirty="0"/>
              <a:t> 	= quantity of output 	(real GDP)</a:t>
            </a:r>
          </a:p>
          <a:p>
            <a:pPr marL="287338" indent="-287338">
              <a:lnSpc>
                <a:spcPct val="130000"/>
              </a:lnSpc>
              <a:buClr>
                <a:srgbClr val="008080"/>
              </a:buClr>
              <a:buSzPct val="120000"/>
              <a:tabLst>
                <a:tab pos="803275" algn="ctr"/>
                <a:tab pos="1428750" algn="l"/>
                <a:tab pos="5945188" algn="ctr"/>
              </a:tabLst>
            </a:pPr>
            <a:r>
              <a:rPr lang="en-US" sz="2600" b="1" i="1" dirty="0"/>
              <a:t>		</a:t>
            </a:r>
            <a:r>
              <a:rPr lang="en-US" sz="2600" b="1" i="1" dirty="0" smtClean="0"/>
              <a:t>P</a:t>
            </a:r>
            <a:r>
              <a:rPr lang="en-US" sz="2800" b="1" i="1" kern="0" dirty="0" smtClean="0">
                <a:solidFill>
                  <a:srgbClr val="000000"/>
                </a:solidFill>
                <a:latin typeface="Arial"/>
                <a:cs typeface="Arial"/>
              </a:rPr>
              <a:t> </a:t>
            </a:r>
            <a:r>
              <a:rPr lang="en-US" sz="2800" b="1" kern="0" dirty="0">
                <a:solidFill>
                  <a:srgbClr val="000000"/>
                </a:solidFill>
                <a:latin typeface="Times New Roman"/>
                <a:ea typeface="ＭＳ ゴシック"/>
                <a:cs typeface="Times New Roman"/>
              </a:rPr>
              <a:t>× </a:t>
            </a:r>
            <a:r>
              <a:rPr lang="en-US" sz="2600" b="1" i="1" dirty="0" smtClean="0"/>
              <a:t>Y</a:t>
            </a:r>
            <a:r>
              <a:rPr lang="en-US" sz="2600" dirty="0" smtClean="0"/>
              <a:t> </a:t>
            </a:r>
            <a:r>
              <a:rPr lang="en-US" sz="2600" dirty="0"/>
              <a:t>	= value of output 	 (nominal GDP)</a:t>
            </a:r>
          </a:p>
        </p:txBody>
      </p:sp>
    </p:spTree>
    <p:extLst>
      <p:ext uri="{BB962C8B-B14F-4D97-AF65-F5344CB8AC3E}">
        <p14:creationId xmlns:p14="http://schemas.microsoft.com/office/powerpoint/2010/main" val="425339952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fade">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3">
                                            <p:txEl>
                                              <p:pRg st="0" end="0"/>
                                            </p:txEl>
                                          </p:spTgt>
                                        </p:tgtEl>
                                        <p:attrNameLst>
                                          <p:attrName>style.visibility</p:attrName>
                                        </p:attrNameLst>
                                      </p:cBhvr>
                                      <p:to>
                                        <p:strVal val="visible"/>
                                      </p:to>
                                    </p:set>
                                    <p:animEffect transition="in" filter="wipe(left)">
                                      <p:cBhvr>
                                        <p:cTn id="12" dur="500"/>
                                        <p:tgtEl>
                                          <p:spTgt spid="53253">
                                            <p:txEl>
                                              <p:pRg st="0" end="0"/>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3253">
                                            <p:txEl>
                                              <p:pRg st="1" end="1"/>
                                            </p:txEl>
                                          </p:spTgt>
                                        </p:tgtEl>
                                        <p:attrNameLst>
                                          <p:attrName>style.visibility</p:attrName>
                                        </p:attrNameLst>
                                      </p:cBhvr>
                                      <p:to>
                                        <p:strVal val="visible"/>
                                      </p:to>
                                    </p:set>
                                    <p:animEffect transition="in" filter="wipe(left)">
                                      <p:cBhvr>
                                        <p:cTn id="16" dur="500"/>
                                        <p:tgtEl>
                                          <p:spTgt spid="5325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253">
                                            <p:txEl>
                                              <p:pRg st="2" end="2"/>
                                            </p:txEl>
                                          </p:spTgt>
                                        </p:tgtEl>
                                        <p:attrNameLst>
                                          <p:attrName>style.visibility</p:attrName>
                                        </p:attrNameLst>
                                      </p:cBhvr>
                                      <p:to>
                                        <p:strVal val="visible"/>
                                      </p:to>
                                    </p:set>
                                    <p:animEffect transition="in" filter="wipe(left)">
                                      <p:cBhvr>
                                        <p:cTn id="21" dur="500"/>
                                        <p:tgtEl>
                                          <p:spTgt spid="5325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3253">
                                            <p:txEl>
                                              <p:pRg st="3" end="3"/>
                                            </p:txEl>
                                          </p:spTgt>
                                        </p:tgtEl>
                                        <p:attrNameLst>
                                          <p:attrName>style.visibility</p:attrName>
                                        </p:attrNameLst>
                                      </p:cBhvr>
                                      <p:to>
                                        <p:strVal val="visible"/>
                                      </p:to>
                                    </p:set>
                                    <p:animEffect transition="in" filter="wipe(left)">
                                      <p:cBhvr>
                                        <p:cTn id="26" dur="500"/>
                                        <p:tgtEl>
                                          <p:spTgt spid="532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The quantity equation</a:t>
            </a:r>
          </a:p>
        </p:txBody>
      </p:sp>
      <p:sp>
        <p:nvSpPr>
          <p:cNvPr id="55299" name="Rectangle 3"/>
          <p:cNvSpPr>
            <a:spLocks noGrp="1" noChangeArrowheads="1"/>
          </p:cNvSpPr>
          <p:nvPr>
            <p:ph type="body" idx="1"/>
          </p:nvPr>
        </p:nvSpPr>
        <p:spPr>
          <a:xfrm>
            <a:off x="457200" y="1198563"/>
            <a:ext cx="8062913" cy="4630737"/>
          </a:xfrm>
        </p:spPr>
        <p:txBody>
          <a:bodyPr/>
          <a:lstStyle/>
          <a:p>
            <a:pPr eaLnBrk="1" hangingPunct="1"/>
            <a:r>
              <a:rPr lang="en-US" dirty="0" smtClean="0"/>
              <a:t>The </a:t>
            </a:r>
            <a:r>
              <a:rPr lang="en-US" b="1" dirty="0" smtClean="0">
                <a:solidFill>
                  <a:srgbClr val="CC0000"/>
                </a:solidFill>
              </a:rPr>
              <a:t>quantity equation</a:t>
            </a:r>
            <a:r>
              <a:rPr lang="en-US" dirty="0" smtClean="0"/>
              <a:t/>
            </a:r>
            <a:br>
              <a:rPr lang="en-US" dirty="0" smtClean="0"/>
            </a:br>
            <a:r>
              <a:rPr lang="en-US" dirty="0" smtClean="0"/>
              <a:t>			</a:t>
            </a:r>
            <a:r>
              <a:rPr lang="en-US" b="1" i="1" dirty="0" smtClean="0"/>
              <a:t>M </a:t>
            </a:r>
            <a:r>
              <a:rPr lang="en-US" b="1" dirty="0" smtClean="0">
                <a:latin typeface="Times New Roman"/>
                <a:ea typeface="ＭＳ ゴシック"/>
                <a:cs typeface="Times New Roman"/>
              </a:rPr>
              <a:t>× </a:t>
            </a:r>
            <a:r>
              <a:rPr lang="en-US" b="1" i="1" dirty="0" smtClean="0"/>
              <a:t>V</a:t>
            </a:r>
            <a:r>
              <a:rPr lang="en-US" dirty="0" smtClean="0"/>
              <a:t> = </a:t>
            </a:r>
            <a:r>
              <a:rPr lang="en-US" b="1" i="1" dirty="0" smtClean="0"/>
              <a:t>P </a:t>
            </a:r>
            <a:r>
              <a:rPr lang="en-US" b="1" dirty="0">
                <a:latin typeface="Times New Roman"/>
                <a:ea typeface="ＭＳ ゴシック"/>
                <a:cs typeface="Times New Roman"/>
              </a:rPr>
              <a:t>× </a:t>
            </a:r>
            <a:r>
              <a:rPr lang="en-US" b="1" i="1" dirty="0" smtClean="0"/>
              <a:t>Y</a:t>
            </a:r>
            <a:r>
              <a:rPr lang="en-US" dirty="0" smtClean="0">
                <a:solidFill>
                  <a:srgbClr val="660033"/>
                </a:solidFill>
              </a:rPr>
              <a:t/>
            </a:r>
            <a:br>
              <a:rPr lang="en-US" dirty="0" smtClean="0">
                <a:solidFill>
                  <a:srgbClr val="660033"/>
                </a:solidFill>
              </a:rPr>
            </a:br>
            <a:r>
              <a:rPr lang="en-US" dirty="0" smtClean="0"/>
              <a:t>follows from the preceding definition of velocity.</a:t>
            </a:r>
          </a:p>
          <a:p>
            <a:pPr eaLnBrk="1" hangingPunct="1">
              <a:spcBef>
                <a:spcPct val="60000"/>
              </a:spcBef>
            </a:pPr>
            <a:r>
              <a:rPr lang="en-US" dirty="0" smtClean="0"/>
              <a:t>It is an </a:t>
            </a:r>
            <a:r>
              <a:rPr lang="en-US" i="1" dirty="0" smtClean="0"/>
              <a:t>identity:</a:t>
            </a:r>
            <a:r>
              <a:rPr lang="en-US" dirty="0" smtClean="0"/>
              <a:t> </a:t>
            </a:r>
            <a:br>
              <a:rPr lang="en-US" dirty="0" smtClean="0"/>
            </a:br>
            <a:r>
              <a:rPr lang="en-US" dirty="0" smtClean="0"/>
              <a:t>it holds by definition of the variables.</a:t>
            </a:r>
          </a:p>
        </p:txBody>
      </p:sp>
    </p:spTree>
    <p:extLst>
      <p:ext uri="{BB962C8B-B14F-4D97-AF65-F5344CB8AC3E}">
        <p14:creationId xmlns:p14="http://schemas.microsoft.com/office/powerpoint/2010/main" val="40534357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6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2600</TotalTime>
  <Words>4360</Words>
  <Application>Microsoft Macintosh PowerPoint</Application>
  <PresentationFormat>On-screen Show (4:3)</PresentationFormat>
  <Paragraphs>549</Paragraphs>
  <Slides>61</Slides>
  <Notes>61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65" baseType="lpstr">
      <vt:lpstr>14_Default Design</vt:lpstr>
      <vt:lpstr>15_Default Design</vt:lpstr>
      <vt:lpstr>16_Default Design</vt:lpstr>
      <vt:lpstr>Equation</vt:lpstr>
      <vt:lpstr>PowerPoint Presentation</vt:lpstr>
      <vt:lpstr>IN THIS CHAPTER, YOU WILL LEARN:</vt:lpstr>
      <vt:lpstr>U.S. inflation and its trend,  1960-2014</vt:lpstr>
      <vt:lpstr>U.S. inflation and its trend,  1960-2014</vt:lpstr>
      <vt:lpstr>The quantity theory of money</vt:lpstr>
      <vt:lpstr>Velocity</vt:lpstr>
      <vt:lpstr>Velocity (continued)</vt:lpstr>
      <vt:lpstr>Velocity (continued)</vt:lpstr>
      <vt:lpstr>The quantity equation</vt:lpstr>
      <vt:lpstr>Money demand and the quantity equation</vt:lpstr>
      <vt:lpstr>Money demand and the quantity equation</vt:lpstr>
      <vt:lpstr>Back to the quantity theory of money</vt:lpstr>
      <vt:lpstr>The quantity theory of money (continued)</vt:lpstr>
      <vt:lpstr>The quantity theory of money (continued)</vt:lpstr>
      <vt:lpstr>The quantity theory of money (continued)</vt:lpstr>
      <vt:lpstr>The quantity theory of money (continued)</vt:lpstr>
      <vt:lpstr>The quantity theory of money (continued)</vt:lpstr>
      <vt:lpstr>Confronting the quantity theory with data</vt:lpstr>
      <vt:lpstr>International data on inflation and  money growth</vt:lpstr>
      <vt:lpstr>U.S. inflation and money growth,  1960-2014</vt:lpstr>
      <vt:lpstr>U.S. inflation and money growth,  1960-2014</vt:lpstr>
      <vt:lpstr>Seigniorage</vt:lpstr>
      <vt:lpstr>Inflation and interest rates</vt:lpstr>
      <vt:lpstr>The Fisher effect</vt:lpstr>
      <vt:lpstr>U.S. inflation and nominal interest rates,  1960-2014</vt:lpstr>
      <vt:lpstr>Inflation and nominal interest rates  in 100 countries</vt:lpstr>
      <vt:lpstr>NOW YOU TRY Applying the theory</vt:lpstr>
      <vt:lpstr>ANSWERS Applying the theory</vt:lpstr>
      <vt:lpstr>Two real interest rates</vt:lpstr>
      <vt:lpstr>Money demand and the nominal interest rate</vt:lpstr>
      <vt:lpstr>The money demand function</vt:lpstr>
      <vt:lpstr>The money demand function</vt:lpstr>
      <vt:lpstr>Equilibrium</vt:lpstr>
      <vt:lpstr>What determines what?</vt:lpstr>
      <vt:lpstr>How P responds to ΔM</vt:lpstr>
      <vt:lpstr>What about expected inflation? </vt:lpstr>
      <vt:lpstr>How P  responds to ΔE π</vt:lpstr>
      <vt:lpstr>NOW YOU TRY Discussion Question</vt:lpstr>
      <vt:lpstr>A common misperception</vt:lpstr>
      <vt:lpstr>The CPI and average hourly earnings,  1965–2015</vt:lpstr>
      <vt:lpstr>The classical view of inflation</vt:lpstr>
      <vt:lpstr>The social costs of inflation</vt:lpstr>
      <vt:lpstr>The costs of expected inflation:  1. Shoeleather Cost</vt:lpstr>
      <vt:lpstr>The costs of expected inflation:   2. Menu Costs</vt:lpstr>
      <vt:lpstr>The costs of expected inflation:  3. Relative Price Distortions</vt:lpstr>
      <vt:lpstr>The costs of expected inflation:   4. Unfair Tax Treatment</vt:lpstr>
      <vt:lpstr>The costs of expected inflation:   5. General Inconvenience</vt:lpstr>
      <vt:lpstr>Additional cost of unexpected inflation:  Arbitrary Redistribution of Purchasing Power</vt:lpstr>
      <vt:lpstr>Additional cost of high inflation:  Increased Uncertainty</vt:lpstr>
      <vt:lpstr>One benefit of inflation</vt:lpstr>
      <vt:lpstr>Hyperinflation</vt:lpstr>
      <vt:lpstr>What causes hyperinflation?</vt:lpstr>
      <vt:lpstr>A few examples of hyperinflation</vt:lpstr>
      <vt:lpstr>Why governments create hyperinflation</vt:lpstr>
      <vt:lpstr>The classical dichotomy</vt:lpstr>
      <vt:lpstr>The classical dichotomy</vt:lpstr>
      <vt:lpstr>CHAPTER SUMMARY</vt:lpstr>
      <vt:lpstr>CHAPTER SUMMARY</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301</cp:revision>
  <dcterms:created xsi:type="dcterms:W3CDTF">2006-04-29T00:50:43Z</dcterms:created>
  <dcterms:modified xsi:type="dcterms:W3CDTF">2015-05-28T18:09:02Z</dcterms:modified>
</cp:coreProperties>
</file>