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notesSlides/notesSlide6.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2.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notesSlides/notesSlide14.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notesSlides/notesSlide18.xml" ContentType="application/vnd.openxmlformats-officedocument.presentationml.notesSlide+xml"/>
  <Override PartName="/ppt/embeddings/oleObject17.bin" ContentType="application/vnd.openxmlformats-officedocument.oleObject"/>
  <Override PartName="/ppt/notesSlides/notesSlide19.xml" ContentType="application/vnd.openxmlformats-officedocument.presentationml.notesSlide+xml"/>
  <Override PartName="/ppt/notesSlides/notesSlide20.xml" ContentType="application/vnd.openxmlformats-officedocument.presentationml.notesSlide+xml"/>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notesSlides/notesSlide21.xml" ContentType="application/vnd.openxmlformats-officedocument.presentationml.notesSlide+xml"/>
  <Override PartName="/ppt/charts/chart3.xml" ContentType="application/vnd.openxmlformats-officedocument.drawingml.chart+xml"/>
  <Override PartName="/ppt/notesSlides/notesSlide22.xml" ContentType="application/vnd.openxmlformats-officedocument.presentationml.notesSlide+xml"/>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notesSlides/notesSlide23.xml" ContentType="application/vnd.openxmlformats-officedocument.presentationml.notesSlide+xml"/>
  <Override PartName="/ppt/embeddings/oleObject30.bin" ContentType="application/vnd.openxmlformats-officedocument.oleObject"/>
  <Override PartName="/ppt/notesSlides/notesSlide24.xml" ContentType="application/vnd.openxmlformats-officedocument.presentationml.notesSlide+xml"/>
  <Override PartName="/ppt/embeddings/oleObject31.bin" ContentType="application/vnd.openxmlformats-officedocument.oleObject"/>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notesSlides/notesSlide29.xml" ContentType="application/vnd.openxmlformats-officedocument.presentationml.notesSlide+xml"/>
  <Override PartName="/ppt/embeddings/oleObject36.bin" ContentType="application/vnd.openxmlformats-officedocument.oleObject"/>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4.xml" ContentType="application/vnd.openxmlformats-officedocument.drawingml.chart+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embeddings/oleObject37.bin" ContentType="application/vnd.openxmlformats-officedocument.oleObject"/>
  <Override PartName="/ppt/notesSlides/notesSlide37.xml" ContentType="application/vnd.openxmlformats-officedocument.presentationml.notesSlide+xml"/>
  <Override PartName="/ppt/embeddings/oleObject38.bin" ContentType="application/vnd.openxmlformats-officedocument.oleObject"/>
  <Override PartName="/ppt/notesSlides/notesSlide38.xml" ContentType="application/vnd.openxmlformats-officedocument.presentationml.notesSlide+xml"/>
  <Override PartName="/ppt/embeddings/oleObject39.bin" ContentType="application/vnd.openxmlformats-officedocument.oleObject"/>
  <Override PartName="/ppt/notesSlides/notesSlide39.xml" ContentType="application/vnd.openxmlformats-officedocument.presentationml.notesSlide+xml"/>
  <Override PartName="/ppt/notesSlides/notesSlide40.xml" ContentType="application/vnd.openxmlformats-officedocument.presentationml.notesSlide+xml"/>
  <Override PartName="/ppt/embeddings/oleObject40.bin" ContentType="application/vnd.openxmlformats-officedocument.oleObject"/>
  <Override PartName="/ppt/embeddings/oleObject41.bin" ContentType="application/vnd.openxmlformats-officedocument.oleObject"/>
  <Override PartName="/ppt/notesSlides/notesSlide41.xml" ContentType="application/vnd.openxmlformats-officedocument.presentationml.notesSlide+xml"/>
  <Override PartName="/ppt/embeddings/oleObject42.bin" ContentType="application/vnd.openxmlformats-officedocument.oleObject"/>
  <Override PartName="/ppt/embeddings/oleObject43.bin" ContentType="application/vnd.openxmlformats-officedocument.oleObject"/>
  <Override PartName="/ppt/notesSlides/notesSlide42.xml" ContentType="application/vnd.openxmlformats-officedocument.presentationml.notesSlide+xml"/>
  <Override PartName="/ppt/embeddings/oleObject44.bin" ContentType="application/vnd.openxmlformats-officedocument.oleObject"/>
  <Override PartName="/ppt/notesSlides/notesSlide43.xml" ContentType="application/vnd.openxmlformats-officedocument.presentationml.notesSlide+xml"/>
  <Override PartName="/ppt/embeddings/oleObject45.bin" ContentType="application/vnd.openxmlformats-officedocument.oleObject"/>
  <Override PartName="/ppt/embeddings/oleObject46.bin" ContentType="application/vnd.openxmlformats-officedocument.oleObject"/>
  <Override PartName="/ppt/notesSlides/notesSlide44.xml" ContentType="application/vnd.openxmlformats-officedocument.presentationml.notesSlide+xml"/>
  <Override PartName="/ppt/embeddings/oleObject47.bin" ContentType="application/vnd.openxmlformats-officedocument.oleObject"/>
  <Override PartName="/ppt/notesSlides/notesSlide45.xml" ContentType="application/vnd.openxmlformats-officedocument.presentationml.notesSlide+xml"/>
  <Override PartName="/ppt/embeddings/oleObject48.bin" ContentType="application/vnd.openxmlformats-officedocument.oleObject"/>
  <Override PartName="/ppt/notesSlides/notesSlide46.xml" ContentType="application/vnd.openxmlformats-officedocument.presentationml.notesSlide+xml"/>
  <Override PartName="/ppt/embeddings/oleObject49.bin" ContentType="application/vnd.openxmlformats-officedocument.oleObject"/>
  <Override PartName="/ppt/embeddings/oleObject50.bin" ContentType="application/vnd.openxmlformats-officedocument.oleObject"/>
  <Override PartName="/ppt/notesSlides/notesSlide47.xml" ContentType="application/vnd.openxmlformats-officedocument.presentationml.notesSlide+xml"/>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notesSlides/notesSlide48.xml" ContentType="application/vnd.openxmlformats-officedocument.presentationml.notesSlide+xml"/>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notesSlides/notesSlide49.xml" ContentType="application/vnd.openxmlformats-officedocument.presentationml.notesSlide+xml"/>
  <Override PartName="/ppt/charts/chart5.xml" ContentType="application/vnd.openxmlformats-officedocument.drawingml.chart+xml"/>
  <Override PartName="/ppt/drawings/drawing1.xml" ContentType="application/vnd.openxmlformats-officedocument.drawingml.chartshape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embeddings/oleObject58.bin" ContentType="application/vnd.openxmlformats-officedocument.oleObject"/>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0" r:id="rId1"/>
    <p:sldMasterId id="2147483812" r:id="rId2"/>
    <p:sldMasterId id="2147483824" r:id="rId3"/>
    <p:sldMasterId id="2147483836" r:id="rId4"/>
    <p:sldMasterId id="2147483848" r:id="rId5"/>
    <p:sldMasterId id="2147483860" r:id="rId6"/>
    <p:sldMasterId id="2147483872" r:id="rId7"/>
    <p:sldMasterId id="2147483884" r:id="rId8"/>
  </p:sldMasterIdLst>
  <p:notesMasterIdLst>
    <p:notesMasterId r:id="rId70"/>
  </p:notesMasterIdLst>
  <p:sldIdLst>
    <p:sldId id="374" r:id="rId9"/>
    <p:sldId id="377" r:id="rId10"/>
    <p:sldId id="410" r:id="rId11"/>
    <p:sldId id="411" r:id="rId12"/>
    <p:sldId id="412" r:id="rId13"/>
    <p:sldId id="413" r:id="rId14"/>
    <p:sldId id="465" r:id="rId15"/>
    <p:sldId id="415" r:id="rId16"/>
    <p:sldId id="416" r:id="rId17"/>
    <p:sldId id="417" r:id="rId18"/>
    <p:sldId id="418" r:id="rId19"/>
    <p:sldId id="419" r:id="rId20"/>
    <p:sldId id="420" r:id="rId21"/>
    <p:sldId id="421" r:id="rId22"/>
    <p:sldId id="422" r:id="rId23"/>
    <p:sldId id="423" r:id="rId24"/>
    <p:sldId id="424" r:id="rId25"/>
    <p:sldId id="466" r:id="rId26"/>
    <p:sldId id="426" r:id="rId27"/>
    <p:sldId id="427" r:id="rId28"/>
    <p:sldId id="467" r:id="rId29"/>
    <p:sldId id="429" r:id="rId30"/>
    <p:sldId id="430" r:id="rId31"/>
    <p:sldId id="431" r:id="rId32"/>
    <p:sldId id="432" r:id="rId33"/>
    <p:sldId id="468" r:id="rId34"/>
    <p:sldId id="469" r:id="rId35"/>
    <p:sldId id="435" r:id="rId36"/>
    <p:sldId id="436" r:id="rId37"/>
    <p:sldId id="437" r:id="rId38"/>
    <p:sldId id="438" r:id="rId39"/>
    <p:sldId id="439" r:id="rId40"/>
    <p:sldId id="440" r:id="rId41"/>
    <p:sldId id="441" r:id="rId42"/>
    <p:sldId id="442" r:id="rId43"/>
    <p:sldId id="443" r:id="rId44"/>
    <p:sldId id="444" r:id="rId45"/>
    <p:sldId id="445" r:id="rId46"/>
    <p:sldId id="446" r:id="rId47"/>
    <p:sldId id="470" r:id="rId48"/>
    <p:sldId id="471" r:id="rId49"/>
    <p:sldId id="472" r:id="rId50"/>
    <p:sldId id="473" r:id="rId51"/>
    <p:sldId id="451" r:id="rId52"/>
    <p:sldId id="452" r:id="rId53"/>
    <p:sldId id="453" r:id="rId54"/>
    <p:sldId id="454" r:id="rId55"/>
    <p:sldId id="455" r:id="rId56"/>
    <p:sldId id="457" r:id="rId57"/>
    <p:sldId id="458" r:id="rId58"/>
    <p:sldId id="459" r:id="rId59"/>
    <p:sldId id="460" r:id="rId60"/>
    <p:sldId id="461" r:id="rId61"/>
    <p:sldId id="462" r:id="rId62"/>
    <p:sldId id="463" r:id="rId63"/>
    <p:sldId id="464" r:id="rId64"/>
    <p:sldId id="378" r:id="rId65"/>
    <p:sldId id="406" r:id="rId66"/>
    <p:sldId id="407" r:id="rId67"/>
    <p:sldId id="408" r:id="rId68"/>
    <p:sldId id="409" r:id="rId6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3172">
          <p15:clr>
            <a:srgbClr val="A4A3A4"/>
          </p15:clr>
        </p15:guide>
        <p15:guide id="2" pos="496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E50D"/>
    <a:srgbClr val="E3DE07"/>
    <a:srgbClr val="FFD1D2"/>
    <a:srgbClr val="FFBDB2"/>
    <a:srgbClr val="C9D6E5"/>
    <a:srgbClr val="0E5229"/>
    <a:srgbClr val="043333"/>
    <a:srgbClr val="198A46"/>
    <a:srgbClr val="22B35B"/>
    <a:srgbClr val="0000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76" autoAdjust="0"/>
    <p:restoredTop sz="76295" autoAdjust="0"/>
  </p:normalViewPr>
  <p:slideViewPr>
    <p:cSldViewPr snapToGrid="0">
      <p:cViewPr>
        <p:scale>
          <a:sx n="90" d="100"/>
          <a:sy n="90" d="100"/>
        </p:scale>
        <p:origin x="-480" y="-528"/>
      </p:cViewPr>
      <p:guideLst>
        <p:guide orient="horz" pos="3172"/>
        <p:guide pos="4969"/>
      </p:guideLst>
    </p:cSldViewPr>
  </p:slideViewPr>
  <p:outlineViewPr>
    <p:cViewPr>
      <p:scale>
        <a:sx n="33" d="100"/>
        <a:sy n="33" d="100"/>
      </p:scale>
      <p:origin x="42" y="2610"/>
    </p:cViewPr>
  </p:outlineViewPr>
  <p:notesTextViewPr>
    <p:cViewPr>
      <p:scale>
        <a:sx n="100" d="100"/>
        <a:sy n="100" d="100"/>
      </p:scale>
      <p:origin x="0" y="0"/>
    </p:cViewPr>
  </p:notesTextViewPr>
  <p:sorterViewPr>
    <p:cViewPr>
      <p:scale>
        <a:sx n="100" d="100"/>
        <a:sy n="100" d="100"/>
      </p:scale>
      <p:origin x="0" y="8448"/>
    </p:cViewPr>
  </p:sorterViewPr>
  <p:notesViewPr>
    <p:cSldViewPr snapToGrid="0">
      <p:cViewPr>
        <p:scale>
          <a:sx n="80" d="100"/>
          <a:sy n="80" d="100"/>
        </p:scale>
        <p:origin x="-1368" y="-72"/>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slide" Target="slides/slide60.xml"/><Relationship Id="rId69" Type="http://schemas.openxmlformats.org/officeDocument/2006/relationships/slide" Target="slides/slide6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 Target="slides/slide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70" Type="http://schemas.openxmlformats.org/officeDocument/2006/relationships/notesMaster" Target="notesMasters/notesMaster1.xml"/><Relationship Id="rId71" Type="http://schemas.openxmlformats.org/officeDocument/2006/relationships/printerSettings" Target="printerSettings/printerSettings1.bin"/><Relationship Id="rId72" Type="http://schemas.openxmlformats.org/officeDocument/2006/relationships/presProps" Target="presProps.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jacinto\Desktop\Powerpoints\Chapter%206\Imports%20and%20exports%20of%20selected%20countrie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jacinto\Desktop\Powerpoints\Chapter%206\Saving,%20investment,%20and%20the%20trade%20balance%202015%20(Correct%20versio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jacinto\Desktop\Powerpoints\Chapter%206\NX%20and%20the%20federal%20budget%20deficit%202015.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Sjacinto\Desktop\Powerpoints\Chapter%206\net%20exports%20and%20the%20real%20exchange%20rate.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Sjacinto\Desktop\Mankiw%202015%20PPTs\data%20from%20the%20textbook%20author\Ch6Data9e%20(1).xls" TargetMode="External"/><Relationship Id="rId2"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2023919843001"/>
          <c:y val="0.0322681742328505"/>
          <c:w val="0.886507910084178"/>
          <c:h val="0.843045902055453"/>
        </c:manualLayout>
      </c:layout>
      <c:barChart>
        <c:barDir val="col"/>
        <c:grouping val="clustered"/>
        <c:varyColors val="0"/>
        <c:ser>
          <c:idx val="0"/>
          <c:order val="0"/>
          <c:tx>
            <c:strRef>
              <c:f>Sheet1!$B$4</c:f>
              <c:strCache>
                <c:ptCount val="1"/>
                <c:pt idx="0">
                  <c:v>Exports</c:v>
                </c:pt>
              </c:strCache>
            </c:strRef>
          </c:tx>
          <c:spPr>
            <a:solidFill>
              <a:srgbClr val="008080"/>
            </a:solidFill>
          </c:spPr>
          <c:invertIfNegative val="0"/>
          <c:cat>
            <c:strRef>
              <c:f>Sheet1!$A$5:$A$11</c:f>
              <c:strCache>
                <c:ptCount val="7"/>
                <c:pt idx="0">
                  <c:v>Australia</c:v>
                </c:pt>
                <c:pt idx="1">
                  <c:v>China</c:v>
                </c:pt>
                <c:pt idx="2">
                  <c:v>Germany</c:v>
                </c:pt>
                <c:pt idx="3">
                  <c:v>Greece</c:v>
                </c:pt>
                <c:pt idx="4">
                  <c:v>S. Korea</c:v>
                </c:pt>
                <c:pt idx="5">
                  <c:v>Mexico</c:v>
                </c:pt>
                <c:pt idx="6">
                  <c:v>United States</c:v>
                </c:pt>
              </c:strCache>
            </c:strRef>
          </c:cat>
          <c:val>
            <c:numRef>
              <c:f>Sheet1!$B$5:$B$11</c:f>
              <c:numCache>
                <c:formatCode>General</c:formatCode>
                <c:ptCount val="7"/>
                <c:pt idx="0">
                  <c:v>19.88265182676022</c:v>
                </c:pt>
                <c:pt idx="1">
                  <c:v>26.41192341676325</c:v>
                </c:pt>
                <c:pt idx="2">
                  <c:v>45.56455287099392</c:v>
                </c:pt>
                <c:pt idx="3">
                  <c:v>30.22780341814754</c:v>
                </c:pt>
                <c:pt idx="4">
                  <c:v>53.92463474099568</c:v>
                </c:pt>
                <c:pt idx="5">
                  <c:v>31.7488279547765</c:v>
                </c:pt>
                <c:pt idx="6">
                  <c:v>13.49109320674376</c:v>
                </c:pt>
              </c:numCache>
            </c:numRef>
          </c:val>
        </c:ser>
        <c:ser>
          <c:idx val="1"/>
          <c:order val="1"/>
          <c:tx>
            <c:strRef>
              <c:f>Sheet1!$C$4</c:f>
              <c:strCache>
                <c:ptCount val="1"/>
                <c:pt idx="0">
                  <c:v>Imports</c:v>
                </c:pt>
              </c:strCache>
            </c:strRef>
          </c:tx>
          <c:spPr>
            <a:solidFill>
              <a:srgbClr val="990099"/>
            </a:solidFill>
          </c:spPr>
          <c:invertIfNegative val="0"/>
          <c:cat>
            <c:strRef>
              <c:f>Sheet1!$A$5:$A$11</c:f>
              <c:strCache>
                <c:ptCount val="7"/>
                <c:pt idx="0">
                  <c:v>Australia</c:v>
                </c:pt>
                <c:pt idx="1">
                  <c:v>China</c:v>
                </c:pt>
                <c:pt idx="2">
                  <c:v>Germany</c:v>
                </c:pt>
                <c:pt idx="3">
                  <c:v>Greece</c:v>
                </c:pt>
                <c:pt idx="4">
                  <c:v>S. Korea</c:v>
                </c:pt>
                <c:pt idx="5">
                  <c:v>Mexico</c:v>
                </c:pt>
                <c:pt idx="6">
                  <c:v>United States</c:v>
                </c:pt>
              </c:strCache>
            </c:strRef>
          </c:cat>
          <c:val>
            <c:numRef>
              <c:f>Sheet1!$C$5:$C$11</c:f>
              <c:numCache>
                <c:formatCode>General</c:formatCode>
                <c:ptCount val="7"/>
                <c:pt idx="0">
                  <c:v>21.1130718816735</c:v>
                </c:pt>
                <c:pt idx="1">
                  <c:v>23.84827765383799</c:v>
                </c:pt>
                <c:pt idx="2">
                  <c:v>39.75386904338165</c:v>
                </c:pt>
                <c:pt idx="3">
                  <c:v>33.19209813744944</c:v>
                </c:pt>
                <c:pt idx="4">
                  <c:v>48.86166699351326</c:v>
                </c:pt>
                <c:pt idx="5">
                  <c:v>32.41067665098434</c:v>
                </c:pt>
                <c:pt idx="6">
                  <c:v>16.52184803287194</c:v>
                </c:pt>
              </c:numCache>
            </c:numRef>
          </c:val>
        </c:ser>
        <c:dLbls>
          <c:showLegendKey val="0"/>
          <c:showVal val="0"/>
          <c:showCatName val="0"/>
          <c:showSerName val="0"/>
          <c:showPercent val="0"/>
          <c:showBubbleSize val="0"/>
        </c:dLbls>
        <c:gapWidth val="150"/>
        <c:axId val="-2138228232"/>
        <c:axId val="2133991000"/>
      </c:barChart>
      <c:catAx>
        <c:axId val="-2138228232"/>
        <c:scaling>
          <c:orientation val="minMax"/>
        </c:scaling>
        <c:delete val="0"/>
        <c:axPos val="b"/>
        <c:numFmt formatCode="General" sourceLinked="0"/>
        <c:majorTickMark val="out"/>
        <c:minorTickMark val="none"/>
        <c:tickLblPos val="nextTo"/>
        <c:txPr>
          <a:bodyPr/>
          <a:lstStyle/>
          <a:p>
            <a:pPr>
              <a:defRPr sz="1800">
                <a:latin typeface="Arial" pitchFamily="34" charset="0"/>
                <a:cs typeface="Arial" pitchFamily="34" charset="0"/>
              </a:defRPr>
            </a:pPr>
            <a:endParaRPr lang="en-US"/>
          </a:p>
        </c:txPr>
        <c:crossAx val="2133991000"/>
        <c:crosses val="autoZero"/>
        <c:auto val="1"/>
        <c:lblAlgn val="ctr"/>
        <c:lblOffset val="100"/>
        <c:noMultiLvlLbl val="0"/>
      </c:catAx>
      <c:valAx>
        <c:axId val="2133991000"/>
        <c:scaling>
          <c:orientation val="minMax"/>
        </c:scaling>
        <c:delete val="0"/>
        <c:axPos val="l"/>
        <c:majorGridlines>
          <c:spPr>
            <a:ln>
              <a:solidFill>
                <a:srgbClr val="868686"/>
              </a:solidFill>
            </a:ln>
          </c:spPr>
        </c:majorGridlines>
        <c:title>
          <c:tx>
            <c:rich>
              <a:bodyPr rot="-5400000" vert="horz"/>
              <a:lstStyle/>
              <a:p>
                <a:pPr>
                  <a:defRPr sz="2000">
                    <a:latin typeface="Arial" pitchFamily="34" charset="0"/>
                    <a:cs typeface="Arial" pitchFamily="34" charset="0"/>
                  </a:defRPr>
                </a:pPr>
                <a:r>
                  <a:rPr lang="en-US" sz="2000" dirty="0">
                    <a:latin typeface="Arial" pitchFamily="34" charset="0"/>
                    <a:cs typeface="Arial" pitchFamily="34" charset="0"/>
                  </a:rPr>
                  <a:t>Percent of GDP</a:t>
                </a:r>
              </a:p>
            </c:rich>
          </c:tx>
          <c:layout>
            <c:manualLayout>
              <c:xMode val="edge"/>
              <c:yMode val="edge"/>
              <c:x val="0.0109714960170661"/>
              <c:y val="0.272287096443191"/>
            </c:manualLayout>
          </c:layout>
          <c:overlay val="0"/>
        </c:title>
        <c:numFmt formatCode="General" sourceLinked="1"/>
        <c:majorTickMark val="out"/>
        <c:minorTickMark val="none"/>
        <c:tickLblPos val="nextTo"/>
        <c:txPr>
          <a:bodyPr/>
          <a:lstStyle/>
          <a:p>
            <a:pPr>
              <a:defRPr sz="1800">
                <a:latin typeface="Arial" pitchFamily="34" charset="0"/>
                <a:cs typeface="Arial" pitchFamily="34" charset="0"/>
              </a:defRPr>
            </a:pPr>
            <a:endParaRPr lang="en-US"/>
          </a:p>
        </c:txPr>
        <c:crossAx val="-2138228232"/>
        <c:crosses val="autoZero"/>
        <c:crossBetween val="between"/>
      </c:valAx>
      <c:spPr>
        <a:solidFill>
          <a:schemeClr val="bg1"/>
        </a:solidFill>
        <a:ln>
          <a:solidFill>
            <a:schemeClr val="tx1"/>
          </a:solidFill>
        </a:ln>
      </c:spPr>
    </c:plotArea>
    <c:legend>
      <c:legendPos val="r"/>
      <c:legendEntry>
        <c:idx val="0"/>
        <c:txPr>
          <a:bodyPr/>
          <a:lstStyle/>
          <a:p>
            <a:pPr>
              <a:defRPr sz="2200">
                <a:latin typeface="Arial" pitchFamily="34" charset="0"/>
                <a:cs typeface="Arial" pitchFamily="34" charset="0"/>
              </a:defRPr>
            </a:pPr>
            <a:endParaRPr lang="en-US"/>
          </a:p>
        </c:txPr>
      </c:legendEntry>
      <c:legendEntry>
        <c:idx val="1"/>
        <c:txPr>
          <a:bodyPr/>
          <a:lstStyle/>
          <a:p>
            <a:pPr>
              <a:defRPr sz="2200">
                <a:latin typeface="Arial" pitchFamily="34" charset="0"/>
                <a:cs typeface="Arial" pitchFamily="34" charset="0"/>
              </a:defRPr>
            </a:pPr>
            <a:endParaRPr lang="en-US"/>
          </a:p>
        </c:txPr>
      </c:legendEntry>
      <c:layout>
        <c:manualLayout>
          <c:xMode val="edge"/>
          <c:yMode val="edge"/>
          <c:x val="0.765401060431751"/>
          <c:y val="0.078488693928691"/>
          <c:w val="0.187527483265039"/>
          <c:h val="0.174295538820005"/>
        </c:manualLayout>
      </c:layout>
      <c:overlay val="1"/>
      <c:spPr>
        <a:solidFill>
          <a:srgbClr val="FFECD9"/>
        </a:solidFill>
        <a:effectLst>
          <a:outerShdw blurRad="50800" dist="38100" dir="2700000" algn="ctr" rotWithShape="0">
            <a:schemeClr val="tx1">
              <a:alpha val="40000"/>
            </a:schemeClr>
          </a:outerShdw>
        </a:effectLst>
      </c:sp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330020164401"/>
          <c:y val="0.0215891078263335"/>
          <c:w val="0.745207275950853"/>
          <c:h val="0.856218131285144"/>
        </c:manualLayout>
      </c:layout>
      <c:scatterChart>
        <c:scatterStyle val="lineMarker"/>
        <c:varyColors val="0"/>
        <c:ser>
          <c:idx val="0"/>
          <c:order val="0"/>
          <c:tx>
            <c:strRef>
              <c:f>Sheet1!$G$4</c:f>
              <c:strCache>
                <c:ptCount val="1"/>
                <c:pt idx="0">
                  <c:v>S/Y</c:v>
                </c:pt>
              </c:strCache>
            </c:strRef>
          </c:tx>
          <c:spPr>
            <a:ln w="44450" cap="rnd">
              <a:solidFill>
                <a:srgbClr val="339966"/>
              </a:solidFill>
              <a:round/>
            </a:ln>
            <a:effectLst/>
          </c:spPr>
          <c:marker>
            <c:symbol val="none"/>
          </c:marker>
          <c:xVal>
            <c:numRef>
              <c:f>Sheet1!$F$5:$F$223</c:f>
              <c:numCache>
                <c:formatCode>0.00</c:formatCode>
                <c:ptCount val="219"/>
                <c:pt idx="0">
                  <c:v>1960.0</c:v>
                </c:pt>
                <c:pt idx="1">
                  <c:v>1960.25</c:v>
                </c:pt>
                <c:pt idx="2">
                  <c:v>1960.5</c:v>
                </c:pt>
                <c:pt idx="3">
                  <c:v>1960.75</c:v>
                </c:pt>
                <c:pt idx="4">
                  <c:v>1961.0</c:v>
                </c:pt>
                <c:pt idx="5">
                  <c:v>1961.25</c:v>
                </c:pt>
                <c:pt idx="6">
                  <c:v>1961.5</c:v>
                </c:pt>
                <c:pt idx="7">
                  <c:v>1961.75</c:v>
                </c:pt>
                <c:pt idx="8">
                  <c:v>1962.0</c:v>
                </c:pt>
                <c:pt idx="9">
                  <c:v>1962.25</c:v>
                </c:pt>
                <c:pt idx="10">
                  <c:v>1962.5</c:v>
                </c:pt>
                <c:pt idx="11">
                  <c:v>1962.75</c:v>
                </c:pt>
                <c:pt idx="12">
                  <c:v>1963.0</c:v>
                </c:pt>
                <c:pt idx="13">
                  <c:v>1963.25</c:v>
                </c:pt>
                <c:pt idx="14">
                  <c:v>1963.5</c:v>
                </c:pt>
                <c:pt idx="15">
                  <c:v>1963.75</c:v>
                </c:pt>
                <c:pt idx="16">
                  <c:v>1964.0</c:v>
                </c:pt>
                <c:pt idx="17">
                  <c:v>1964.25</c:v>
                </c:pt>
                <c:pt idx="18">
                  <c:v>1964.5</c:v>
                </c:pt>
                <c:pt idx="19">
                  <c:v>1964.75</c:v>
                </c:pt>
                <c:pt idx="20">
                  <c:v>1965.0</c:v>
                </c:pt>
                <c:pt idx="21">
                  <c:v>1965.25</c:v>
                </c:pt>
                <c:pt idx="22">
                  <c:v>1965.5</c:v>
                </c:pt>
                <c:pt idx="23">
                  <c:v>1965.75</c:v>
                </c:pt>
                <c:pt idx="24">
                  <c:v>1966.0</c:v>
                </c:pt>
                <c:pt idx="25">
                  <c:v>1966.25</c:v>
                </c:pt>
                <c:pt idx="26">
                  <c:v>1966.5</c:v>
                </c:pt>
                <c:pt idx="27">
                  <c:v>1966.75</c:v>
                </c:pt>
                <c:pt idx="28">
                  <c:v>1967.0</c:v>
                </c:pt>
                <c:pt idx="29">
                  <c:v>1967.25</c:v>
                </c:pt>
                <c:pt idx="30">
                  <c:v>1967.5</c:v>
                </c:pt>
                <c:pt idx="31">
                  <c:v>1967.75</c:v>
                </c:pt>
                <c:pt idx="32">
                  <c:v>1968.0</c:v>
                </c:pt>
                <c:pt idx="33">
                  <c:v>1968.25</c:v>
                </c:pt>
                <c:pt idx="34">
                  <c:v>1968.5</c:v>
                </c:pt>
                <c:pt idx="35">
                  <c:v>1968.75</c:v>
                </c:pt>
                <c:pt idx="36">
                  <c:v>1969.0</c:v>
                </c:pt>
                <c:pt idx="37">
                  <c:v>1969.25</c:v>
                </c:pt>
                <c:pt idx="38">
                  <c:v>1969.5</c:v>
                </c:pt>
                <c:pt idx="39">
                  <c:v>1969.75</c:v>
                </c:pt>
                <c:pt idx="40">
                  <c:v>1970.0</c:v>
                </c:pt>
                <c:pt idx="41">
                  <c:v>1970.25</c:v>
                </c:pt>
                <c:pt idx="42">
                  <c:v>1970.5</c:v>
                </c:pt>
                <c:pt idx="43">
                  <c:v>1970.75</c:v>
                </c:pt>
                <c:pt idx="44">
                  <c:v>1971.0</c:v>
                </c:pt>
                <c:pt idx="45">
                  <c:v>1971.25</c:v>
                </c:pt>
                <c:pt idx="46">
                  <c:v>1971.5</c:v>
                </c:pt>
                <c:pt idx="47">
                  <c:v>1971.75</c:v>
                </c:pt>
                <c:pt idx="48">
                  <c:v>1972.0</c:v>
                </c:pt>
                <c:pt idx="49">
                  <c:v>1972.25</c:v>
                </c:pt>
                <c:pt idx="50">
                  <c:v>1972.5</c:v>
                </c:pt>
                <c:pt idx="51">
                  <c:v>1972.75</c:v>
                </c:pt>
                <c:pt idx="52">
                  <c:v>1973.0</c:v>
                </c:pt>
                <c:pt idx="53">
                  <c:v>1973.25</c:v>
                </c:pt>
                <c:pt idx="54">
                  <c:v>1973.5</c:v>
                </c:pt>
                <c:pt idx="55">
                  <c:v>1973.75</c:v>
                </c:pt>
                <c:pt idx="56">
                  <c:v>1974.0</c:v>
                </c:pt>
                <c:pt idx="57">
                  <c:v>1974.25</c:v>
                </c:pt>
                <c:pt idx="58">
                  <c:v>1974.5</c:v>
                </c:pt>
                <c:pt idx="59">
                  <c:v>1974.75</c:v>
                </c:pt>
                <c:pt idx="60">
                  <c:v>1975.0</c:v>
                </c:pt>
                <c:pt idx="61">
                  <c:v>1975.25</c:v>
                </c:pt>
                <c:pt idx="62">
                  <c:v>1975.5</c:v>
                </c:pt>
                <c:pt idx="63">
                  <c:v>1975.75</c:v>
                </c:pt>
                <c:pt idx="64">
                  <c:v>1976.0</c:v>
                </c:pt>
                <c:pt idx="65">
                  <c:v>1976.25</c:v>
                </c:pt>
                <c:pt idx="66">
                  <c:v>1976.5</c:v>
                </c:pt>
                <c:pt idx="67">
                  <c:v>1976.75</c:v>
                </c:pt>
                <c:pt idx="68">
                  <c:v>1977.0</c:v>
                </c:pt>
                <c:pt idx="69">
                  <c:v>1977.25</c:v>
                </c:pt>
                <c:pt idx="70">
                  <c:v>1977.5</c:v>
                </c:pt>
                <c:pt idx="71">
                  <c:v>1977.75</c:v>
                </c:pt>
                <c:pt idx="72">
                  <c:v>1978.0</c:v>
                </c:pt>
                <c:pt idx="73">
                  <c:v>1978.25</c:v>
                </c:pt>
                <c:pt idx="74">
                  <c:v>1978.5</c:v>
                </c:pt>
                <c:pt idx="75">
                  <c:v>1978.75</c:v>
                </c:pt>
                <c:pt idx="76">
                  <c:v>1979.0</c:v>
                </c:pt>
                <c:pt idx="77">
                  <c:v>1979.25</c:v>
                </c:pt>
                <c:pt idx="78">
                  <c:v>1979.5</c:v>
                </c:pt>
                <c:pt idx="79">
                  <c:v>1979.75</c:v>
                </c:pt>
                <c:pt idx="80">
                  <c:v>1980.0</c:v>
                </c:pt>
                <c:pt idx="81">
                  <c:v>1980.25</c:v>
                </c:pt>
                <c:pt idx="82">
                  <c:v>1980.5</c:v>
                </c:pt>
                <c:pt idx="83">
                  <c:v>1980.75</c:v>
                </c:pt>
                <c:pt idx="84">
                  <c:v>1981.0</c:v>
                </c:pt>
                <c:pt idx="85">
                  <c:v>1981.25</c:v>
                </c:pt>
                <c:pt idx="86">
                  <c:v>1981.5</c:v>
                </c:pt>
                <c:pt idx="87">
                  <c:v>1981.75</c:v>
                </c:pt>
                <c:pt idx="88">
                  <c:v>1982.0</c:v>
                </c:pt>
                <c:pt idx="89">
                  <c:v>1982.25</c:v>
                </c:pt>
                <c:pt idx="90">
                  <c:v>1982.5</c:v>
                </c:pt>
                <c:pt idx="91">
                  <c:v>1982.75</c:v>
                </c:pt>
                <c:pt idx="92">
                  <c:v>1983.0</c:v>
                </c:pt>
                <c:pt idx="93">
                  <c:v>1983.25</c:v>
                </c:pt>
                <c:pt idx="94">
                  <c:v>1983.5</c:v>
                </c:pt>
                <c:pt idx="95">
                  <c:v>1983.75</c:v>
                </c:pt>
                <c:pt idx="96">
                  <c:v>1984.0</c:v>
                </c:pt>
                <c:pt idx="97">
                  <c:v>1984.25</c:v>
                </c:pt>
                <c:pt idx="98">
                  <c:v>1984.5</c:v>
                </c:pt>
                <c:pt idx="99">
                  <c:v>1984.75</c:v>
                </c:pt>
                <c:pt idx="100">
                  <c:v>1985.0</c:v>
                </c:pt>
                <c:pt idx="101">
                  <c:v>1985.25</c:v>
                </c:pt>
                <c:pt idx="102">
                  <c:v>1985.5</c:v>
                </c:pt>
                <c:pt idx="103">
                  <c:v>1985.75</c:v>
                </c:pt>
                <c:pt idx="104">
                  <c:v>1986.0</c:v>
                </c:pt>
                <c:pt idx="105">
                  <c:v>1986.25</c:v>
                </c:pt>
                <c:pt idx="106">
                  <c:v>1986.5</c:v>
                </c:pt>
                <c:pt idx="107">
                  <c:v>1986.75</c:v>
                </c:pt>
                <c:pt idx="108">
                  <c:v>1987.0</c:v>
                </c:pt>
                <c:pt idx="109">
                  <c:v>1987.25</c:v>
                </c:pt>
                <c:pt idx="110">
                  <c:v>1987.5</c:v>
                </c:pt>
                <c:pt idx="111">
                  <c:v>1987.75</c:v>
                </c:pt>
                <c:pt idx="112">
                  <c:v>1988.0</c:v>
                </c:pt>
                <c:pt idx="113">
                  <c:v>1988.25</c:v>
                </c:pt>
                <c:pt idx="114">
                  <c:v>1988.5</c:v>
                </c:pt>
                <c:pt idx="115">
                  <c:v>1988.75</c:v>
                </c:pt>
                <c:pt idx="116">
                  <c:v>1989.0</c:v>
                </c:pt>
                <c:pt idx="117">
                  <c:v>1989.25</c:v>
                </c:pt>
                <c:pt idx="118">
                  <c:v>1989.5</c:v>
                </c:pt>
                <c:pt idx="119">
                  <c:v>1989.75</c:v>
                </c:pt>
                <c:pt idx="120">
                  <c:v>1990.0</c:v>
                </c:pt>
                <c:pt idx="121">
                  <c:v>1990.25</c:v>
                </c:pt>
                <c:pt idx="122">
                  <c:v>1990.5</c:v>
                </c:pt>
                <c:pt idx="123">
                  <c:v>1990.75</c:v>
                </c:pt>
                <c:pt idx="124">
                  <c:v>1991.0</c:v>
                </c:pt>
                <c:pt idx="125">
                  <c:v>1991.25</c:v>
                </c:pt>
                <c:pt idx="126">
                  <c:v>1991.5</c:v>
                </c:pt>
                <c:pt idx="127">
                  <c:v>1991.75</c:v>
                </c:pt>
                <c:pt idx="128">
                  <c:v>1992.0</c:v>
                </c:pt>
                <c:pt idx="129">
                  <c:v>1992.25</c:v>
                </c:pt>
                <c:pt idx="130">
                  <c:v>1992.5</c:v>
                </c:pt>
                <c:pt idx="131">
                  <c:v>1992.75</c:v>
                </c:pt>
                <c:pt idx="132">
                  <c:v>1993.0</c:v>
                </c:pt>
                <c:pt idx="133">
                  <c:v>1993.25</c:v>
                </c:pt>
                <c:pt idx="134">
                  <c:v>1993.5</c:v>
                </c:pt>
                <c:pt idx="135">
                  <c:v>1993.75</c:v>
                </c:pt>
                <c:pt idx="136">
                  <c:v>1994.0</c:v>
                </c:pt>
                <c:pt idx="137">
                  <c:v>1994.25</c:v>
                </c:pt>
                <c:pt idx="138">
                  <c:v>1994.5</c:v>
                </c:pt>
                <c:pt idx="139">
                  <c:v>1994.75</c:v>
                </c:pt>
                <c:pt idx="140">
                  <c:v>1995.0</c:v>
                </c:pt>
                <c:pt idx="141">
                  <c:v>1995.25</c:v>
                </c:pt>
                <c:pt idx="142">
                  <c:v>1995.5</c:v>
                </c:pt>
                <c:pt idx="143">
                  <c:v>1995.75</c:v>
                </c:pt>
                <c:pt idx="144">
                  <c:v>1996.0</c:v>
                </c:pt>
                <c:pt idx="145">
                  <c:v>1996.25</c:v>
                </c:pt>
                <c:pt idx="146">
                  <c:v>1996.5</c:v>
                </c:pt>
                <c:pt idx="147">
                  <c:v>1996.75</c:v>
                </c:pt>
                <c:pt idx="148">
                  <c:v>1997.0</c:v>
                </c:pt>
                <c:pt idx="149">
                  <c:v>1997.25</c:v>
                </c:pt>
                <c:pt idx="150">
                  <c:v>1997.5</c:v>
                </c:pt>
                <c:pt idx="151">
                  <c:v>1997.75</c:v>
                </c:pt>
                <c:pt idx="152">
                  <c:v>1998.0</c:v>
                </c:pt>
                <c:pt idx="153">
                  <c:v>1998.25</c:v>
                </c:pt>
                <c:pt idx="154">
                  <c:v>1998.5</c:v>
                </c:pt>
                <c:pt idx="155">
                  <c:v>1998.75</c:v>
                </c:pt>
                <c:pt idx="156">
                  <c:v>1999.0</c:v>
                </c:pt>
                <c:pt idx="157">
                  <c:v>1999.25</c:v>
                </c:pt>
                <c:pt idx="158">
                  <c:v>1999.5</c:v>
                </c:pt>
                <c:pt idx="159">
                  <c:v>1999.75</c:v>
                </c:pt>
                <c:pt idx="160">
                  <c:v>2000.0</c:v>
                </c:pt>
                <c:pt idx="161">
                  <c:v>2000.25</c:v>
                </c:pt>
                <c:pt idx="162">
                  <c:v>2000.5</c:v>
                </c:pt>
                <c:pt idx="163">
                  <c:v>2000.75</c:v>
                </c:pt>
                <c:pt idx="164">
                  <c:v>2001.0</c:v>
                </c:pt>
                <c:pt idx="165">
                  <c:v>2001.25</c:v>
                </c:pt>
                <c:pt idx="166">
                  <c:v>2001.5</c:v>
                </c:pt>
                <c:pt idx="167">
                  <c:v>2001.75</c:v>
                </c:pt>
                <c:pt idx="168">
                  <c:v>2002.0</c:v>
                </c:pt>
                <c:pt idx="169">
                  <c:v>2002.25</c:v>
                </c:pt>
                <c:pt idx="170">
                  <c:v>2002.5</c:v>
                </c:pt>
                <c:pt idx="171">
                  <c:v>2002.75</c:v>
                </c:pt>
                <c:pt idx="172">
                  <c:v>2003.0</c:v>
                </c:pt>
                <c:pt idx="173">
                  <c:v>2003.25</c:v>
                </c:pt>
                <c:pt idx="174">
                  <c:v>2003.5</c:v>
                </c:pt>
                <c:pt idx="175">
                  <c:v>2003.75</c:v>
                </c:pt>
                <c:pt idx="176">
                  <c:v>2004.0</c:v>
                </c:pt>
                <c:pt idx="177">
                  <c:v>2004.25</c:v>
                </c:pt>
                <c:pt idx="178">
                  <c:v>2004.5</c:v>
                </c:pt>
                <c:pt idx="179">
                  <c:v>2004.75</c:v>
                </c:pt>
                <c:pt idx="180">
                  <c:v>2005.0</c:v>
                </c:pt>
                <c:pt idx="181">
                  <c:v>2005.25</c:v>
                </c:pt>
                <c:pt idx="182">
                  <c:v>2005.5</c:v>
                </c:pt>
                <c:pt idx="183">
                  <c:v>2005.75</c:v>
                </c:pt>
                <c:pt idx="184">
                  <c:v>2006.0</c:v>
                </c:pt>
                <c:pt idx="185">
                  <c:v>2006.25</c:v>
                </c:pt>
                <c:pt idx="186">
                  <c:v>2006.5</c:v>
                </c:pt>
                <c:pt idx="187">
                  <c:v>2006.75</c:v>
                </c:pt>
                <c:pt idx="188">
                  <c:v>2007.0</c:v>
                </c:pt>
                <c:pt idx="189">
                  <c:v>2007.25</c:v>
                </c:pt>
                <c:pt idx="190">
                  <c:v>2007.5</c:v>
                </c:pt>
                <c:pt idx="191">
                  <c:v>2007.75</c:v>
                </c:pt>
                <c:pt idx="192">
                  <c:v>2008.0</c:v>
                </c:pt>
                <c:pt idx="193">
                  <c:v>2008.25</c:v>
                </c:pt>
                <c:pt idx="194">
                  <c:v>2008.5</c:v>
                </c:pt>
                <c:pt idx="195">
                  <c:v>2008.75</c:v>
                </c:pt>
                <c:pt idx="196">
                  <c:v>2009.0</c:v>
                </c:pt>
                <c:pt idx="197">
                  <c:v>2009.25</c:v>
                </c:pt>
                <c:pt idx="198">
                  <c:v>2009.5</c:v>
                </c:pt>
                <c:pt idx="199">
                  <c:v>2009.75</c:v>
                </c:pt>
                <c:pt idx="200">
                  <c:v>2010.0</c:v>
                </c:pt>
                <c:pt idx="201">
                  <c:v>2010.25</c:v>
                </c:pt>
                <c:pt idx="202">
                  <c:v>2010.5</c:v>
                </c:pt>
                <c:pt idx="203">
                  <c:v>2010.75</c:v>
                </c:pt>
                <c:pt idx="204">
                  <c:v>2011.0</c:v>
                </c:pt>
                <c:pt idx="205">
                  <c:v>2011.25</c:v>
                </c:pt>
                <c:pt idx="206">
                  <c:v>2011.5</c:v>
                </c:pt>
                <c:pt idx="207">
                  <c:v>2011.75</c:v>
                </c:pt>
                <c:pt idx="208">
                  <c:v>2012.0</c:v>
                </c:pt>
                <c:pt idx="209">
                  <c:v>2012.25</c:v>
                </c:pt>
                <c:pt idx="210">
                  <c:v>2012.5</c:v>
                </c:pt>
                <c:pt idx="211">
                  <c:v>2012.75</c:v>
                </c:pt>
                <c:pt idx="212">
                  <c:v>2013.0</c:v>
                </c:pt>
                <c:pt idx="213">
                  <c:v>2013.25</c:v>
                </c:pt>
                <c:pt idx="214">
                  <c:v>2013.5</c:v>
                </c:pt>
                <c:pt idx="215">
                  <c:v>2013.75</c:v>
                </c:pt>
                <c:pt idx="216">
                  <c:v>2014.0</c:v>
                </c:pt>
                <c:pt idx="217">
                  <c:v>2014.25</c:v>
                </c:pt>
                <c:pt idx="218">
                  <c:v>2014.5</c:v>
                </c:pt>
              </c:numCache>
            </c:numRef>
          </c:xVal>
          <c:yVal>
            <c:numRef>
              <c:f>Sheet1!$G$5:$G$223</c:f>
              <c:numCache>
                <c:formatCode>0.0%</c:formatCode>
                <c:ptCount val="219"/>
                <c:pt idx="0">
                  <c:v>0.244984354868397</c:v>
                </c:pt>
                <c:pt idx="1">
                  <c:v>0.232909526441865</c:v>
                </c:pt>
                <c:pt idx="2">
                  <c:v>0.232783882783883</c:v>
                </c:pt>
                <c:pt idx="3">
                  <c:v>0.224542598410645</c:v>
                </c:pt>
                <c:pt idx="4">
                  <c:v>0.228430115405752</c:v>
                </c:pt>
                <c:pt idx="5">
                  <c:v>0.228022963760316</c:v>
                </c:pt>
                <c:pt idx="6">
                  <c:v>0.236888419570574</c:v>
                </c:pt>
                <c:pt idx="7">
                  <c:v>0.241231086657497</c:v>
                </c:pt>
                <c:pt idx="8">
                  <c:v>0.237903225806452</c:v>
                </c:pt>
                <c:pt idx="9">
                  <c:v>0.235811483571192</c:v>
                </c:pt>
                <c:pt idx="10">
                  <c:v>0.237040682414698</c:v>
                </c:pt>
                <c:pt idx="11">
                  <c:v>0.237481650627956</c:v>
                </c:pt>
                <c:pt idx="12">
                  <c:v>0.239601734382528</c:v>
                </c:pt>
                <c:pt idx="13">
                  <c:v>0.243589743589744</c:v>
                </c:pt>
                <c:pt idx="14">
                  <c:v>0.23984496124031</c:v>
                </c:pt>
                <c:pt idx="15">
                  <c:v>0.24282223579719</c:v>
                </c:pt>
                <c:pt idx="16">
                  <c:v>0.241245715988675</c:v>
                </c:pt>
                <c:pt idx="17">
                  <c:v>0.239424206815511</c:v>
                </c:pt>
                <c:pt idx="18">
                  <c:v>0.240184757505774</c:v>
                </c:pt>
                <c:pt idx="19">
                  <c:v>0.247422680412371</c:v>
                </c:pt>
                <c:pt idx="20">
                  <c:v>0.251251390433815</c:v>
                </c:pt>
                <c:pt idx="21">
                  <c:v>0.249453850354997</c:v>
                </c:pt>
                <c:pt idx="22">
                  <c:v>0.244201546254332</c:v>
                </c:pt>
                <c:pt idx="23">
                  <c:v>0.239166990040098</c:v>
                </c:pt>
                <c:pt idx="24">
                  <c:v>0.243697478991597</c:v>
                </c:pt>
                <c:pt idx="25">
                  <c:v>0.241328047571853</c:v>
                </c:pt>
                <c:pt idx="26">
                  <c:v>0.237938596491228</c:v>
                </c:pt>
                <c:pt idx="27">
                  <c:v>0.241106719367589</c:v>
                </c:pt>
                <c:pt idx="28">
                  <c:v>0.233569739952719</c:v>
                </c:pt>
                <c:pt idx="29">
                  <c:v>0.227940312536717</c:v>
                </c:pt>
                <c:pt idx="30">
                  <c:v>0.232864066466651</c:v>
                </c:pt>
                <c:pt idx="31">
                  <c:v>0.235960144927536</c:v>
                </c:pt>
                <c:pt idx="32">
                  <c:v>0.22741740752936</c:v>
                </c:pt>
                <c:pt idx="33">
                  <c:v>0.22855922247143</c:v>
                </c:pt>
                <c:pt idx="34">
                  <c:v>0.226189226084217</c:v>
                </c:pt>
                <c:pt idx="35">
                  <c:v>0.228223894443872</c:v>
                </c:pt>
                <c:pt idx="36">
                  <c:v>0.230962427164959</c:v>
                </c:pt>
                <c:pt idx="37">
                  <c:v>0.228495155230374</c:v>
                </c:pt>
                <c:pt idx="38">
                  <c:v>0.230717054263566</c:v>
                </c:pt>
                <c:pt idx="39">
                  <c:v>0.224079946190064</c:v>
                </c:pt>
                <c:pt idx="40">
                  <c:v>0.215662078785002</c:v>
                </c:pt>
                <c:pt idx="41">
                  <c:v>0.214746285393888</c:v>
                </c:pt>
                <c:pt idx="42">
                  <c:v>0.212310519062931</c:v>
                </c:pt>
                <c:pt idx="43">
                  <c:v>0.205863490609253</c:v>
                </c:pt>
                <c:pt idx="44">
                  <c:v>0.209702935489541</c:v>
                </c:pt>
                <c:pt idx="45">
                  <c:v>0.20976367086424</c:v>
                </c:pt>
                <c:pt idx="46">
                  <c:v>0.211048038634246</c:v>
                </c:pt>
                <c:pt idx="47">
                  <c:v>0.212550268096515</c:v>
                </c:pt>
                <c:pt idx="48">
                  <c:v>0.213405738369266</c:v>
                </c:pt>
                <c:pt idx="49">
                  <c:v>0.209038658373356</c:v>
                </c:pt>
                <c:pt idx="50">
                  <c:v>0.216184881743701</c:v>
                </c:pt>
                <c:pt idx="51">
                  <c:v>0.226876876876877</c:v>
                </c:pt>
                <c:pt idx="52">
                  <c:v>0.229086695154632</c:v>
                </c:pt>
                <c:pt idx="53">
                  <c:v>0.228908013544018</c:v>
                </c:pt>
                <c:pt idx="54">
                  <c:v>0.235871380846325</c:v>
                </c:pt>
                <c:pt idx="55">
                  <c:v>0.244540599012913</c:v>
                </c:pt>
                <c:pt idx="56">
                  <c:v>0.238107981534756</c:v>
                </c:pt>
                <c:pt idx="57">
                  <c:v>0.225589883978621</c:v>
                </c:pt>
                <c:pt idx="58">
                  <c:v>0.221376487143405</c:v>
                </c:pt>
                <c:pt idx="59">
                  <c:v>0.217716781035558</c:v>
                </c:pt>
                <c:pt idx="60">
                  <c:v>0.203754013336626</c:v>
                </c:pt>
                <c:pt idx="61">
                  <c:v>0.19898575223376</c:v>
                </c:pt>
                <c:pt idx="62">
                  <c:v>0.210234566460497</c:v>
                </c:pt>
                <c:pt idx="63">
                  <c:v>0.211280366951696</c:v>
                </c:pt>
                <c:pt idx="64">
                  <c:v>0.215127432173198</c:v>
                </c:pt>
                <c:pt idx="65">
                  <c:v>0.215089665571652</c:v>
                </c:pt>
                <c:pt idx="66">
                  <c:v>0.212906638455435</c:v>
                </c:pt>
                <c:pt idx="67">
                  <c:v>0.208161370202229</c:v>
                </c:pt>
                <c:pt idx="68">
                  <c:v>0.206875784190715</c:v>
                </c:pt>
                <c:pt idx="69">
                  <c:v>0.220464032618192</c:v>
                </c:pt>
                <c:pt idx="70">
                  <c:v>0.226912928759895</c:v>
                </c:pt>
                <c:pt idx="71">
                  <c:v>0.226080140176142</c:v>
                </c:pt>
                <c:pt idx="72">
                  <c:v>0.227690496672251</c:v>
                </c:pt>
                <c:pt idx="73">
                  <c:v>0.231704185568775</c:v>
                </c:pt>
                <c:pt idx="74">
                  <c:v>0.233940556088207</c:v>
                </c:pt>
                <c:pt idx="75">
                  <c:v>0.236524051244863</c:v>
                </c:pt>
                <c:pt idx="76">
                  <c:v>0.240914836467056</c:v>
                </c:pt>
                <c:pt idx="77">
                  <c:v>0.235871951924188</c:v>
                </c:pt>
                <c:pt idx="78">
                  <c:v>0.23030257639305</c:v>
                </c:pt>
                <c:pt idx="79">
                  <c:v>0.226315596733438</c:v>
                </c:pt>
                <c:pt idx="80">
                  <c:v>0.22023958519578</c:v>
                </c:pt>
                <c:pt idx="81">
                  <c:v>0.215936283438694</c:v>
                </c:pt>
                <c:pt idx="82">
                  <c:v>0.217482517482517</c:v>
                </c:pt>
                <c:pt idx="83">
                  <c:v>0.227158844162352</c:v>
                </c:pt>
                <c:pt idx="84">
                  <c:v>0.226770547289099</c:v>
                </c:pt>
                <c:pt idx="85">
                  <c:v>0.22751239225839</c:v>
                </c:pt>
                <c:pt idx="86">
                  <c:v>0.238317183858702</c:v>
                </c:pt>
                <c:pt idx="87">
                  <c:v>0.235419521851683</c:v>
                </c:pt>
                <c:pt idx="88">
                  <c:v>0.226281385545849</c:v>
                </c:pt>
                <c:pt idx="89">
                  <c:v>0.229520007204395</c:v>
                </c:pt>
                <c:pt idx="90">
                  <c:v>0.217486858127172</c:v>
                </c:pt>
                <c:pt idx="91">
                  <c:v>0.197781559950701</c:v>
                </c:pt>
                <c:pt idx="92">
                  <c:v>0.199264431227193</c:v>
                </c:pt>
                <c:pt idx="93">
                  <c:v>0.196383726770467</c:v>
                </c:pt>
                <c:pt idx="94">
                  <c:v>0.191425398802914</c:v>
                </c:pt>
                <c:pt idx="95">
                  <c:v>0.203840783962488</c:v>
                </c:pt>
                <c:pt idx="96">
                  <c:v>0.219203639337559</c:v>
                </c:pt>
                <c:pt idx="97">
                  <c:v>0.21813200498132</c:v>
                </c:pt>
                <c:pt idx="98">
                  <c:v>0.220531389147135</c:v>
                </c:pt>
                <c:pt idx="99">
                  <c:v>0.217812710965378</c:v>
                </c:pt>
                <c:pt idx="100">
                  <c:v>0.210785933443474</c:v>
                </c:pt>
                <c:pt idx="101">
                  <c:v>0.207028798549613</c:v>
                </c:pt>
                <c:pt idx="102">
                  <c:v>0.197719929003777</c:v>
                </c:pt>
                <c:pt idx="103">
                  <c:v>0.19831128876513</c:v>
                </c:pt>
                <c:pt idx="104">
                  <c:v>0.199123176051192</c:v>
                </c:pt>
                <c:pt idx="105">
                  <c:v>0.191934492448191</c:v>
                </c:pt>
                <c:pt idx="106">
                  <c:v>0.182223569140185</c:v>
                </c:pt>
                <c:pt idx="107">
                  <c:v>0.183278365528762</c:v>
                </c:pt>
                <c:pt idx="108">
                  <c:v>0.190469152485115</c:v>
                </c:pt>
                <c:pt idx="109">
                  <c:v>0.192678626983304</c:v>
                </c:pt>
                <c:pt idx="110">
                  <c:v>0.196735027038057</c:v>
                </c:pt>
                <c:pt idx="111">
                  <c:v>0.201783901089056</c:v>
                </c:pt>
                <c:pt idx="112">
                  <c:v>0.202903390562999</c:v>
                </c:pt>
                <c:pt idx="113">
                  <c:v>0.205983447587227</c:v>
                </c:pt>
                <c:pt idx="114">
                  <c:v>0.207585621285027</c:v>
                </c:pt>
                <c:pt idx="115">
                  <c:v>0.205960056903209</c:v>
                </c:pt>
                <c:pt idx="116">
                  <c:v>0.208416253573109</c:v>
                </c:pt>
                <c:pt idx="117">
                  <c:v>0.197178594271907</c:v>
                </c:pt>
                <c:pt idx="118">
                  <c:v>0.193168289095875</c:v>
                </c:pt>
                <c:pt idx="119">
                  <c:v>0.189003019051254</c:v>
                </c:pt>
                <c:pt idx="120">
                  <c:v>0.18800502478441</c:v>
                </c:pt>
                <c:pt idx="121">
                  <c:v>0.190737610256582</c:v>
                </c:pt>
                <c:pt idx="122">
                  <c:v>0.184161207396965</c:v>
                </c:pt>
                <c:pt idx="123">
                  <c:v>0.184749223847393</c:v>
                </c:pt>
                <c:pt idx="124">
                  <c:v>0.199127978992221</c:v>
                </c:pt>
                <c:pt idx="125">
                  <c:v>0.186926232176574</c:v>
                </c:pt>
                <c:pt idx="126">
                  <c:v>0.181364981345684</c:v>
                </c:pt>
                <c:pt idx="127">
                  <c:v>0.183109582278279</c:v>
                </c:pt>
                <c:pt idx="128">
                  <c:v>0.182046138415246</c:v>
                </c:pt>
                <c:pt idx="129">
                  <c:v>0.181476518337107</c:v>
                </c:pt>
                <c:pt idx="130">
                  <c:v>0.17145676763076</c:v>
                </c:pt>
                <c:pt idx="131">
                  <c:v>0.17044911610129</c:v>
                </c:pt>
                <c:pt idx="132">
                  <c:v>0.16823745591417</c:v>
                </c:pt>
                <c:pt idx="133">
                  <c:v>0.171825582757409</c:v>
                </c:pt>
                <c:pt idx="134">
                  <c:v>0.166188696735321</c:v>
                </c:pt>
                <c:pt idx="135">
                  <c:v>0.172804572858605</c:v>
                </c:pt>
                <c:pt idx="136">
                  <c:v>0.17321300954276</c:v>
                </c:pt>
                <c:pt idx="137">
                  <c:v>0.179055819967537</c:v>
                </c:pt>
                <c:pt idx="138">
                  <c:v>0.178352352325123</c:v>
                </c:pt>
                <c:pt idx="139">
                  <c:v>0.180226570545829</c:v>
                </c:pt>
                <c:pt idx="140">
                  <c:v>0.185545969013823</c:v>
                </c:pt>
                <c:pt idx="141">
                  <c:v>0.183710502439217</c:v>
                </c:pt>
                <c:pt idx="142">
                  <c:v>0.186764419645754</c:v>
                </c:pt>
                <c:pt idx="143">
                  <c:v>0.189973716263863</c:v>
                </c:pt>
                <c:pt idx="144">
                  <c:v>0.192889992525117</c:v>
                </c:pt>
                <c:pt idx="145">
                  <c:v>0.193822489611115</c:v>
                </c:pt>
                <c:pt idx="146">
                  <c:v>0.195930873881603</c:v>
                </c:pt>
                <c:pt idx="147">
                  <c:v>0.198103075864898</c:v>
                </c:pt>
                <c:pt idx="148">
                  <c:v>0.20255650373121</c:v>
                </c:pt>
                <c:pt idx="149">
                  <c:v>0.207123563184789</c:v>
                </c:pt>
                <c:pt idx="150">
                  <c:v>0.209438781380151</c:v>
                </c:pt>
                <c:pt idx="151">
                  <c:v>0.209437547648578</c:v>
                </c:pt>
                <c:pt idx="152">
                  <c:v>0.21508037391588</c:v>
                </c:pt>
                <c:pt idx="153">
                  <c:v>0.213181095534037</c:v>
                </c:pt>
                <c:pt idx="154">
                  <c:v>0.21433335155524</c:v>
                </c:pt>
                <c:pt idx="155">
                  <c:v>0.207984387230985</c:v>
                </c:pt>
                <c:pt idx="156">
                  <c:v>0.215462946300981</c:v>
                </c:pt>
                <c:pt idx="157">
                  <c:v>0.207879041540232</c:v>
                </c:pt>
                <c:pt idx="158">
                  <c:v>0.203319502074689</c:v>
                </c:pt>
                <c:pt idx="159">
                  <c:v>0.203060617966774</c:v>
                </c:pt>
                <c:pt idx="160">
                  <c:v>0.21337852656764</c:v>
                </c:pt>
                <c:pt idx="161">
                  <c:v>0.206668417929035</c:v>
                </c:pt>
                <c:pt idx="162">
                  <c:v>0.206837623341765</c:v>
                </c:pt>
                <c:pt idx="163">
                  <c:v>0.197664314429495</c:v>
                </c:pt>
                <c:pt idx="164">
                  <c:v>0.204023562775383</c:v>
                </c:pt>
                <c:pt idx="165">
                  <c:v>0.200001879981952</c:v>
                </c:pt>
                <c:pt idx="166">
                  <c:v>0.192377461346868</c:v>
                </c:pt>
                <c:pt idx="167">
                  <c:v>0.182660050648052</c:v>
                </c:pt>
                <c:pt idx="168">
                  <c:v>0.185529424795097</c:v>
                </c:pt>
                <c:pt idx="169">
                  <c:v>0.182298716025899</c:v>
                </c:pt>
                <c:pt idx="170">
                  <c:v>0.177927172898678</c:v>
                </c:pt>
                <c:pt idx="171">
                  <c:v>0.179623192060376</c:v>
                </c:pt>
                <c:pt idx="172">
                  <c:v>0.172910303559185</c:v>
                </c:pt>
                <c:pt idx="173">
                  <c:v>0.173744800232176</c:v>
                </c:pt>
                <c:pt idx="174">
                  <c:v>0.170708208961643</c:v>
                </c:pt>
                <c:pt idx="175">
                  <c:v>0.174268837587164</c:v>
                </c:pt>
                <c:pt idx="176">
                  <c:v>0.172733642521104</c:v>
                </c:pt>
                <c:pt idx="177">
                  <c:v>0.176006041998457</c:v>
                </c:pt>
                <c:pt idx="178">
                  <c:v>0.178950006872741</c:v>
                </c:pt>
                <c:pt idx="179">
                  <c:v>0.172024008533537</c:v>
                </c:pt>
                <c:pt idx="180">
                  <c:v>0.176623457705425</c:v>
                </c:pt>
                <c:pt idx="181">
                  <c:v>0.176127823895299</c:v>
                </c:pt>
                <c:pt idx="182">
                  <c:v>0.176306662425977</c:v>
                </c:pt>
                <c:pt idx="183">
                  <c:v>0.183610330603216</c:v>
                </c:pt>
                <c:pt idx="184">
                  <c:v>0.195107298024017</c:v>
                </c:pt>
                <c:pt idx="185">
                  <c:v>0.191336106320381</c:v>
                </c:pt>
                <c:pt idx="186">
                  <c:v>0.189157709314448</c:v>
                </c:pt>
                <c:pt idx="187">
                  <c:v>0.188441960985042</c:v>
                </c:pt>
                <c:pt idx="188">
                  <c:v>0.180071944467864</c:v>
                </c:pt>
                <c:pt idx="189">
                  <c:v>0.17807145878258</c:v>
                </c:pt>
                <c:pt idx="190">
                  <c:v>0.168617061435719</c:v>
                </c:pt>
                <c:pt idx="191">
                  <c:v>0.164477402572641</c:v>
                </c:pt>
                <c:pt idx="192">
                  <c:v>0.161612718496905</c:v>
                </c:pt>
                <c:pt idx="193">
                  <c:v>0.154107878215081</c:v>
                </c:pt>
                <c:pt idx="194">
                  <c:v>0.151674189853803</c:v>
                </c:pt>
                <c:pt idx="195">
                  <c:v>0.150585227389879</c:v>
                </c:pt>
                <c:pt idx="196">
                  <c:v>0.146754357302262</c:v>
                </c:pt>
                <c:pt idx="197">
                  <c:v>0.141565088839921</c:v>
                </c:pt>
                <c:pt idx="198">
                  <c:v>0.138604431281763</c:v>
                </c:pt>
                <c:pt idx="199">
                  <c:v>0.147969656403391</c:v>
                </c:pt>
                <c:pt idx="200">
                  <c:v>0.145002758648875</c:v>
                </c:pt>
                <c:pt idx="201">
                  <c:v>0.147623013580861</c:v>
                </c:pt>
                <c:pt idx="202">
                  <c:v>0.155548324113244</c:v>
                </c:pt>
                <c:pt idx="203">
                  <c:v>0.154502238972568</c:v>
                </c:pt>
                <c:pt idx="204">
                  <c:v>0.152036959260815</c:v>
                </c:pt>
                <c:pt idx="205">
                  <c:v>0.152326190583989</c:v>
                </c:pt>
                <c:pt idx="206">
                  <c:v>0.159195745199556</c:v>
                </c:pt>
                <c:pt idx="207">
                  <c:v>0.164013354196626</c:v>
                </c:pt>
                <c:pt idx="208">
                  <c:v>0.173227211481215</c:v>
                </c:pt>
                <c:pt idx="209">
                  <c:v>0.17373421064077</c:v>
                </c:pt>
                <c:pt idx="210">
                  <c:v>0.171382207770654</c:v>
                </c:pt>
                <c:pt idx="211">
                  <c:v>0.180848002449105</c:v>
                </c:pt>
                <c:pt idx="212">
                  <c:v>0.177549932131084</c:v>
                </c:pt>
                <c:pt idx="213">
                  <c:v>0.18189202849716</c:v>
                </c:pt>
                <c:pt idx="214">
                  <c:v>0.182239528694962</c:v>
                </c:pt>
                <c:pt idx="215">
                  <c:v>0.182014603327029</c:v>
                </c:pt>
                <c:pt idx="216">
                  <c:v>0.176067824454353</c:v>
                </c:pt>
                <c:pt idx="217">
                  <c:v>0.181674957583592</c:v>
                </c:pt>
                <c:pt idx="218">
                  <c:v>0.181740701598882</c:v>
                </c:pt>
              </c:numCache>
            </c:numRef>
          </c:yVal>
          <c:smooth val="0"/>
        </c:ser>
        <c:ser>
          <c:idx val="1"/>
          <c:order val="1"/>
          <c:tx>
            <c:strRef>
              <c:f>Sheet1!$H$4</c:f>
              <c:strCache>
                <c:ptCount val="1"/>
                <c:pt idx="0">
                  <c:v>I/Y</c:v>
                </c:pt>
              </c:strCache>
            </c:strRef>
          </c:tx>
          <c:spPr>
            <a:ln w="44450" cap="rnd">
              <a:solidFill>
                <a:srgbClr val="993366"/>
              </a:solidFill>
              <a:round/>
            </a:ln>
            <a:effectLst/>
          </c:spPr>
          <c:marker>
            <c:symbol val="none"/>
          </c:marker>
          <c:xVal>
            <c:numRef>
              <c:f>Sheet1!$F$5:$F$223</c:f>
              <c:numCache>
                <c:formatCode>0.00</c:formatCode>
                <c:ptCount val="219"/>
                <c:pt idx="0">
                  <c:v>1960.0</c:v>
                </c:pt>
                <c:pt idx="1">
                  <c:v>1960.25</c:v>
                </c:pt>
                <c:pt idx="2">
                  <c:v>1960.5</c:v>
                </c:pt>
                <c:pt idx="3">
                  <c:v>1960.75</c:v>
                </c:pt>
                <c:pt idx="4">
                  <c:v>1961.0</c:v>
                </c:pt>
                <c:pt idx="5">
                  <c:v>1961.25</c:v>
                </c:pt>
                <c:pt idx="6">
                  <c:v>1961.5</c:v>
                </c:pt>
                <c:pt idx="7">
                  <c:v>1961.75</c:v>
                </c:pt>
                <c:pt idx="8">
                  <c:v>1962.0</c:v>
                </c:pt>
                <c:pt idx="9">
                  <c:v>1962.25</c:v>
                </c:pt>
                <c:pt idx="10">
                  <c:v>1962.5</c:v>
                </c:pt>
                <c:pt idx="11">
                  <c:v>1962.75</c:v>
                </c:pt>
                <c:pt idx="12">
                  <c:v>1963.0</c:v>
                </c:pt>
                <c:pt idx="13">
                  <c:v>1963.25</c:v>
                </c:pt>
                <c:pt idx="14">
                  <c:v>1963.5</c:v>
                </c:pt>
                <c:pt idx="15">
                  <c:v>1963.75</c:v>
                </c:pt>
                <c:pt idx="16">
                  <c:v>1964.0</c:v>
                </c:pt>
                <c:pt idx="17">
                  <c:v>1964.25</c:v>
                </c:pt>
                <c:pt idx="18">
                  <c:v>1964.5</c:v>
                </c:pt>
                <c:pt idx="19">
                  <c:v>1964.75</c:v>
                </c:pt>
                <c:pt idx="20">
                  <c:v>1965.0</c:v>
                </c:pt>
                <c:pt idx="21">
                  <c:v>1965.25</c:v>
                </c:pt>
                <c:pt idx="22">
                  <c:v>1965.5</c:v>
                </c:pt>
                <c:pt idx="23">
                  <c:v>1965.75</c:v>
                </c:pt>
                <c:pt idx="24">
                  <c:v>1966.0</c:v>
                </c:pt>
                <c:pt idx="25">
                  <c:v>1966.25</c:v>
                </c:pt>
                <c:pt idx="26">
                  <c:v>1966.5</c:v>
                </c:pt>
                <c:pt idx="27">
                  <c:v>1966.75</c:v>
                </c:pt>
                <c:pt idx="28">
                  <c:v>1967.0</c:v>
                </c:pt>
                <c:pt idx="29">
                  <c:v>1967.25</c:v>
                </c:pt>
                <c:pt idx="30">
                  <c:v>1967.5</c:v>
                </c:pt>
                <c:pt idx="31">
                  <c:v>1967.75</c:v>
                </c:pt>
                <c:pt idx="32">
                  <c:v>1968.0</c:v>
                </c:pt>
                <c:pt idx="33">
                  <c:v>1968.25</c:v>
                </c:pt>
                <c:pt idx="34">
                  <c:v>1968.5</c:v>
                </c:pt>
                <c:pt idx="35">
                  <c:v>1968.75</c:v>
                </c:pt>
                <c:pt idx="36">
                  <c:v>1969.0</c:v>
                </c:pt>
                <c:pt idx="37">
                  <c:v>1969.25</c:v>
                </c:pt>
                <c:pt idx="38">
                  <c:v>1969.5</c:v>
                </c:pt>
                <c:pt idx="39">
                  <c:v>1969.75</c:v>
                </c:pt>
                <c:pt idx="40">
                  <c:v>1970.0</c:v>
                </c:pt>
                <c:pt idx="41">
                  <c:v>1970.25</c:v>
                </c:pt>
                <c:pt idx="42">
                  <c:v>1970.5</c:v>
                </c:pt>
                <c:pt idx="43">
                  <c:v>1970.75</c:v>
                </c:pt>
                <c:pt idx="44">
                  <c:v>1971.0</c:v>
                </c:pt>
                <c:pt idx="45">
                  <c:v>1971.25</c:v>
                </c:pt>
                <c:pt idx="46">
                  <c:v>1971.5</c:v>
                </c:pt>
                <c:pt idx="47">
                  <c:v>1971.75</c:v>
                </c:pt>
                <c:pt idx="48">
                  <c:v>1972.0</c:v>
                </c:pt>
                <c:pt idx="49">
                  <c:v>1972.25</c:v>
                </c:pt>
                <c:pt idx="50">
                  <c:v>1972.5</c:v>
                </c:pt>
                <c:pt idx="51">
                  <c:v>1972.75</c:v>
                </c:pt>
                <c:pt idx="52">
                  <c:v>1973.0</c:v>
                </c:pt>
                <c:pt idx="53">
                  <c:v>1973.25</c:v>
                </c:pt>
                <c:pt idx="54">
                  <c:v>1973.5</c:v>
                </c:pt>
                <c:pt idx="55">
                  <c:v>1973.75</c:v>
                </c:pt>
                <c:pt idx="56">
                  <c:v>1974.0</c:v>
                </c:pt>
                <c:pt idx="57">
                  <c:v>1974.25</c:v>
                </c:pt>
                <c:pt idx="58">
                  <c:v>1974.5</c:v>
                </c:pt>
                <c:pt idx="59">
                  <c:v>1974.75</c:v>
                </c:pt>
                <c:pt idx="60">
                  <c:v>1975.0</c:v>
                </c:pt>
                <c:pt idx="61">
                  <c:v>1975.25</c:v>
                </c:pt>
                <c:pt idx="62">
                  <c:v>1975.5</c:v>
                </c:pt>
                <c:pt idx="63">
                  <c:v>1975.75</c:v>
                </c:pt>
                <c:pt idx="64">
                  <c:v>1976.0</c:v>
                </c:pt>
                <c:pt idx="65">
                  <c:v>1976.25</c:v>
                </c:pt>
                <c:pt idx="66">
                  <c:v>1976.5</c:v>
                </c:pt>
                <c:pt idx="67">
                  <c:v>1976.75</c:v>
                </c:pt>
                <c:pt idx="68">
                  <c:v>1977.0</c:v>
                </c:pt>
                <c:pt idx="69">
                  <c:v>1977.25</c:v>
                </c:pt>
                <c:pt idx="70">
                  <c:v>1977.5</c:v>
                </c:pt>
                <c:pt idx="71">
                  <c:v>1977.75</c:v>
                </c:pt>
                <c:pt idx="72">
                  <c:v>1978.0</c:v>
                </c:pt>
                <c:pt idx="73">
                  <c:v>1978.25</c:v>
                </c:pt>
                <c:pt idx="74">
                  <c:v>1978.5</c:v>
                </c:pt>
                <c:pt idx="75">
                  <c:v>1978.75</c:v>
                </c:pt>
                <c:pt idx="76">
                  <c:v>1979.0</c:v>
                </c:pt>
                <c:pt idx="77">
                  <c:v>1979.25</c:v>
                </c:pt>
                <c:pt idx="78">
                  <c:v>1979.5</c:v>
                </c:pt>
                <c:pt idx="79">
                  <c:v>1979.75</c:v>
                </c:pt>
                <c:pt idx="80">
                  <c:v>1980.0</c:v>
                </c:pt>
                <c:pt idx="81">
                  <c:v>1980.25</c:v>
                </c:pt>
                <c:pt idx="82">
                  <c:v>1980.5</c:v>
                </c:pt>
                <c:pt idx="83">
                  <c:v>1980.75</c:v>
                </c:pt>
                <c:pt idx="84">
                  <c:v>1981.0</c:v>
                </c:pt>
                <c:pt idx="85">
                  <c:v>1981.25</c:v>
                </c:pt>
                <c:pt idx="86">
                  <c:v>1981.5</c:v>
                </c:pt>
                <c:pt idx="87">
                  <c:v>1981.75</c:v>
                </c:pt>
                <c:pt idx="88">
                  <c:v>1982.0</c:v>
                </c:pt>
                <c:pt idx="89">
                  <c:v>1982.25</c:v>
                </c:pt>
                <c:pt idx="90">
                  <c:v>1982.5</c:v>
                </c:pt>
                <c:pt idx="91">
                  <c:v>1982.75</c:v>
                </c:pt>
                <c:pt idx="92">
                  <c:v>1983.0</c:v>
                </c:pt>
                <c:pt idx="93">
                  <c:v>1983.25</c:v>
                </c:pt>
                <c:pt idx="94">
                  <c:v>1983.5</c:v>
                </c:pt>
                <c:pt idx="95">
                  <c:v>1983.75</c:v>
                </c:pt>
                <c:pt idx="96">
                  <c:v>1984.0</c:v>
                </c:pt>
                <c:pt idx="97">
                  <c:v>1984.25</c:v>
                </c:pt>
                <c:pt idx="98">
                  <c:v>1984.5</c:v>
                </c:pt>
                <c:pt idx="99">
                  <c:v>1984.75</c:v>
                </c:pt>
                <c:pt idx="100">
                  <c:v>1985.0</c:v>
                </c:pt>
                <c:pt idx="101">
                  <c:v>1985.25</c:v>
                </c:pt>
                <c:pt idx="102">
                  <c:v>1985.5</c:v>
                </c:pt>
                <c:pt idx="103">
                  <c:v>1985.75</c:v>
                </c:pt>
                <c:pt idx="104">
                  <c:v>1986.0</c:v>
                </c:pt>
                <c:pt idx="105">
                  <c:v>1986.25</c:v>
                </c:pt>
                <c:pt idx="106">
                  <c:v>1986.5</c:v>
                </c:pt>
                <c:pt idx="107">
                  <c:v>1986.75</c:v>
                </c:pt>
                <c:pt idx="108">
                  <c:v>1987.0</c:v>
                </c:pt>
                <c:pt idx="109">
                  <c:v>1987.25</c:v>
                </c:pt>
                <c:pt idx="110">
                  <c:v>1987.5</c:v>
                </c:pt>
                <c:pt idx="111">
                  <c:v>1987.75</c:v>
                </c:pt>
                <c:pt idx="112">
                  <c:v>1988.0</c:v>
                </c:pt>
                <c:pt idx="113">
                  <c:v>1988.25</c:v>
                </c:pt>
                <c:pt idx="114">
                  <c:v>1988.5</c:v>
                </c:pt>
                <c:pt idx="115">
                  <c:v>1988.75</c:v>
                </c:pt>
                <c:pt idx="116">
                  <c:v>1989.0</c:v>
                </c:pt>
                <c:pt idx="117">
                  <c:v>1989.25</c:v>
                </c:pt>
                <c:pt idx="118">
                  <c:v>1989.5</c:v>
                </c:pt>
                <c:pt idx="119">
                  <c:v>1989.75</c:v>
                </c:pt>
                <c:pt idx="120">
                  <c:v>1990.0</c:v>
                </c:pt>
                <c:pt idx="121">
                  <c:v>1990.25</c:v>
                </c:pt>
                <c:pt idx="122">
                  <c:v>1990.5</c:v>
                </c:pt>
                <c:pt idx="123">
                  <c:v>1990.75</c:v>
                </c:pt>
                <c:pt idx="124">
                  <c:v>1991.0</c:v>
                </c:pt>
                <c:pt idx="125">
                  <c:v>1991.25</c:v>
                </c:pt>
                <c:pt idx="126">
                  <c:v>1991.5</c:v>
                </c:pt>
                <c:pt idx="127">
                  <c:v>1991.75</c:v>
                </c:pt>
                <c:pt idx="128">
                  <c:v>1992.0</c:v>
                </c:pt>
                <c:pt idx="129">
                  <c:v>1992.25</c:v>
                </c:pt>
                <c:pt idx="130">
                  <c:v>1992.5</c:v>
                </c:pt>
                <c:pt idx="131">
                  <c:v>1992.75</c:v>
                </c:pt>
                <c:pt idx="132">
                  <c:v>1993.0</c:v>
                </c:pt>
                <c:pt idx="133">
                  <c:v>1993.25</c:v>
                </c:pt>
                <c:pt idx="134">
                  <c:v>1993.5</c:v>
                </c:pt>
                <c:pt idx="135">
                  <c:v>1993.75</c:v>
                </c:pt>
                <c:pt idx="136">
                  <c:v>1994.0</c:v>
                </c:pt>
                <c:pt idx="137">
                  <c:v>1994.25</c:v>
                </c:pt>
                <c:pt idx="138">
                  <c:v>1994.5</c:v>
                </c:pt>
                <c:pt idx="139">
                  <c:v>1994.75</c:v>
                </c:pt>
                <c:pt idx="140">
                  <c:v>1995.0</c:v>
                </c:pt>
                <c:pt idx="141">
                  <c:v>1995.25</c:v>
                </c:pt>
                <c:pt idx="142">
                  <c:v>1995.5</c:v>
                </c:pt>
                <c:pt idx="143">
                  <c:v>1995.75</c:v>
                </c:pt>
                <c:pt idx="144">
                  <c:v>1996.0</c:v>
                </c:pt>
                <c:pt idx="145">
                  <c:v>1996.25</c:v>
                </c:pt>
                <c:pt idx="146">
                  <c:v>1996.5</c:v>
                </c:pt>
                <c:pt idx="147">
                  <c:v>1996.75</c:v>
                </c:pt>
                <c:pt idx="148">
                  <c:v>1997.0</c:v>
                </c:pt>
                <c:pt idx="149">
                  <c:v>1997.25</c:v>
                </c:pt>
                <c:pt idx="150">
                  <c:v>1997.5</c:v>
                </c:pt>
                <c:pt idx="151">
                  <c:v>1997.75</c:v>
                </c:pt>
                <c:pt idx="152">
                  <c:v>1998.0</c:v>
                </c:pt>
                <c:pt idx="153">
                  <c:v>1998.25</c:v>
                </c:pt>
                <c:pt idx="154">
                  <c:v>1998.5</c:v>
                </c:pt>
                <c:pt idx="155">
                  <c:v>1998.75</c:v>
                </c:pt>
                <c:pt idx="156">
                  <c:v>1999.0</c:v>
                </c:pt>
                <c:pt idx="157">
                  <c:v>1999.25</c:v>
                </c:pt>
                <c:pt idx="158">
                  <c:v>1999.5</c:v>
                </c:pt>
                <c:pt idx="159">
                  <c:v>1999.75</c:v>
                </c:pt>
                <c:pt idx="160">
                  <c:v>2000.0</c:v>
                </c:pt>
                <c:pt idx="161">
                  <c:v>2000.25</c:v>
                </c:pt>
                <c:pt idx="162">
                  <c:v>2000.5</c:v>
                </c:pt>
                <c:pt idx="163">
                  <c:v>2000.75</c:v>
                </c:pt>
                <c:pt idx="164">
                  <c:v>2001.0</c:v>
                </c:pt>
                <c:pt idx="165">
                  <c:v>2001.25</c:v>
                </c:pt>
                <c:pt idx="166">
                  <c:v>2001.5</c:v>
                </c:pt>
                <c:pt idx="167">
                  <c:v>2001.75</c:v>
                </c:pt>
                <c:pt idx="168">
                  <c:v>2002.0</c:v>
                </c:pt>
                <c:pt idx="169">
                  <c:v>2002.25</c:v>
                </c:pt>
                <c:pt idx="170">
                  <c:v>2002.5</c:v>
                </c:pt>
                <c:pt idx="171">
                  <c:v>2002.75</c:v>
                </c:pt>
                <c:pt idx="172">
                  <c:v>2003.0</c:v>
                </c:pt>
                <c:pt idx="173">
                  <c:v>2003.25</c:v>
                </c:pt>
                <c:pt idx="174">
                  <c:v>2003.5</c:v>
                </c:pt>
                <c:pt idx="175">
                  <c:v>2003.75</c:v>
                </c:pt>
                <c:pt idx="176">
                  <c:v>2004.0</c:v>
                </c:pt>
                <c:pt idx="177">
                  <c:v>2004.25</c:v>
                </c:pt>
                <c:pt idx="178">
                  <c:v>2004.5</c:v>
                </c:pt>
                <c:pt idx="179">
                  <c:v>2004.75</c:v>
                </c:pt>
                <c:pt idx="180">
                  <c:v>2005.0</c:v>
                </c:pt>
                <c:pt idx="181">
                  <c:v>2005.25</c:v>
                </c:pt>
                <c:pt idx="182">
                  <c:v>2005.5</c:v>
                </c:pt>
                <c:pt idx="183">
                  <c:v>2005.75</c:v>
                </c:pt>
                <c:pt idx="184">
                  <c:v>2006.0</c:v>
                </c:pt>
                <c:pt idx="185">
                  <c:v>2006.25</c:v>
                </c:pt>
                <c:pt idx="186">
                  <c:v>2006.5</c:v>
                </c:pt>
                <c:pt idx="187">
                  <c:v>2006.75</c:v>
                </c:pt>
                <c:pt idx="188">
                  <c:v>2007.0</c:v>
                </c:pt>
                <c:pt idx="189">
                  <c:v>2007.25</c:v>
                </c:pt>
                <c:pt idx="190">
                  <c:v>2007.5</c:v>
                </c:pt>
                <c:pt idx="191">
                  <c:v>2007.75</c:v>
                </c:pt>
                <c:pt idx="192">
                  <c:v>2008.0</c:v>
                </c:pt>
                <c:pt idx="193">
                  <c:v>2008.25</c:v>
                </c:pt>
                <c:pt idx="194">
                  <c:v>2008.5</c:v>
                </c:pt>
                <c:pt idx="195">
                  <c:v>2008.75</c:v>
                </c:pt>
                <c:pt idx="196">
                  <c:v>2009.0</c:v>
                </c:pt>
                <c:pt idx="197">
                  <c:v>2009.25</c:v>
                </c:pt>
                <c:pt idx="198">
                  <c:v>2009.5</c:v>
                </c:pt>
                <c:pt idx="199">
                  <c:v>2009.75</c:v>
                </c:pt>
                <c:pt idx="200">
                  <c:v>2010.0</c:v>
                </c:pt>
                <c:pt idx="201">
                  <c:v>2010.25</c:v>
                </c:pt>
                <c:pt idx="202">
                  <c:v>2010.5</c:v>
                </c:pt>
                <c:pt idx="203">
                  <c:v>2010.75</c:v>
                </c:pt>
                <c:pt idx="204">
                  <c:v>2011.0</c:v>
                </c:pt>
                <c:pt idx="205">
                  <c:v>2011.25</c:v>
                </c:pt>
                <c:pt idx="206">
                  <c:v>2011.5</c:v>
                </c:pt>
                <c:pt idx="207">
                  <c:v>2011.75</c:v>
                </c:pt>
                <c:pt idx="208">
                  <c:v>2012.0</c:v>
                </c:pt>
                <c:pt idx="209">
                  <c:v>2012.25</c:v>
                </c:pt>
                <c:pt idx="210">
                  <c:v>2012.5</c:v>
                </c:pt>
                <c:pt idx="211">
                  <c:v>2012.75</c:v>
                </c:pt>
                <c:pt idx="212">
                  <c:v>2013.0</c:v>
                </c:pt>
                <c:pt idx="213">
                  <c:v>2013.25</c:v>
                </c:pt>
                <c:pt idx="214">
                  <c:v>2013.5</c:v>
                </c:pt>
                <c:pt idx="215">
                  <c:v>2013.75</c:v>
                </c:pt>
                <c:pt idx="216">
                  <c:v>2014.0</c:v>
                </c:pt>
                <c:pt idx="217">
                  <c:v>2014.25</c:v>
                </c:pt>
                <c:pt idx="218">
                  <c:v>2014.5</c:v>
                </c:pt>
              </c:numCache>
            </c:numRef>
          </c:xVal>
          <c:yVal>
            <c:numRef>
              <c:f>Sheet1!$H$5:$H$223</c:f>
              <c:numCache>
                <c:formatCode>0.0%</c:formatCode>
                <c:ptCount val="219"/>
                <c:pt idx="0">
                  <c:v>0.242223449291368</c:v>
                </c:pt>
                <c:pt idx="1">
                  <c:v>0.225354707941773</c:v>
                </c:pt>
                <c:pt idx="2">
                  <c:v>0.225641025641026</c:v>
                </c:pt>
                <c:pt idx="3">
                  <c:v>0.208464239512105</c:v>
                </c:pt>
                <c:pt idx="4">
                  <c:v>0.216156805275692</c:v>
                </c:pt>
                <c:pt idx="5">
                  <c:v>0.219949766774309</c:v>
                </c:pt>
                <c:pt idx="6">
                  <c:v>0.230200633579725</c:v>
                </c:pt>
                <c:pt idx="7">
                  <c:v>0.231258596973865</c:v>
                </c:pt>
                <c:pt idx="8">
                  <c:v>0.235215053763441</c:v>
                </c:pt>
                <c:pt idx="9">
                  <c:v>0.230003318951211</c:v>
                </c:pt>
                <c:pt idx="10">
                  <c:v>0.231791338582677</c:v>
                </c:pt>
                <c:pt idx="11">
                  <c:v>0.22573805251998</c:v>
                </c:pt>
                <c:pt idx="12">
                  <c:v>0.229484502970933</c:v>
                </c:pt>
                <c:pt idx="13">
                  <c:v>0.229819563152897</c:v>
                </c:pt>
                <c:pt idx="14">
                  <c:v>0.233178294573643</c:v>
                </c:pt>
                <c:pt idx="15">
                  <c:v>0.232590103848503</c:v>
                </c:pt>
                <c:pt idx="16">
                  <c:v>0.232752197884071</c:v>
                </c:pt>
                <c:pt idx="17">
                  <c:v>0.230611045828437</c:v>
                </c:pt>
                <c:pt idx="18">
                  <c:v>0.229792147806005</c:v>
                </c:pt>
                <c:pt idx="19">
                  <c:v>0.231529209621993</c:v>
                </c:pt>
                <c:pt idx="20">
                  <c:v>0.240127919911012</c:v>
                </c:pt>
                <c:pt idx="21">
                  <c:v>0.237438558164937</c:v>
                </c:pt>
                <c:pt idx="22">
                  <c:v>0.240069314849374</c:v>
                </c:pt>
                <c:pt idx="23">
                  <c:v>0.236968050704954</c:v>
                </c:pt>
                <c:pt idx="24">
                  <c:v>0.245955098457293</c:v>
                </c:pt>
                <c:pt idx="25">
                  <c:v>0.24207135777998</c:v>
                </c:pt>
                <c:pt idx="26">
                  <c:v>0.240497076023392</c:v>
                </c:pt>
                <c:pt idx="27">
                  <c:v>0.242064917954246</c:v>
                </c:pt>
                <c:pt idx="28">
                  <c:v>0.237234042553192</c:v>
                </c:pt>
                <c:pt idx="29">
                  <c:v>0.227940312536717</c:v>
                </c:pt>
                <c:pt idx="30">
                  <c:v>0.231710131548581</c:v>
                </c:pt>
                <c:pt idx="31">
                  <c:v>0.233129528985507</c:v>
                </c:pt>
                <c:pt idx="32">
                  <c:v>0.231149160355614</c:v>
                </c:pt>
                <c:pt idx="33">
                  <c:v>0.233365374345829</c:v>
                </c:pt>
                <c:pt idx="34">
                  <c:v>0.2259792082327</c:v>
                </c:pt>
                <c:pt idx="35">
                  <c:v>0.227089990722606</c:v>
                </c:pt>
                <c:pt idx="36">
                  <c:v>0.234980912196102</c:v>
                </c:pt>
                <c:pt idx="37">
                  <c:v>0.229780502274076</c:v>
                </c:pt>
                <c:pt idx="38">
                  <c:v>0.230135658914729</c:v>
                </c:pt>
                <c:pt idx="39">
                  <c:v>0.219659844335543</c:v>
                </c:pt>
                <c:pt idx="40">
                  <c:v>0.215567157095396</c:v>
                </c:pt>
                <c:pt idx="41">
                  <c:v>0.215213531445659</c:v>
                </c:pt>
                <c:pt idx="42">
                  <c:v>0.215066605420303</c:v>
                </c:pt>
                <c:pt idx="43">
                  <c:v>0.20870361887311</c:v>
                </c:pt>
                <c:pt idx="44">
                  <c:v>0.2175250483389</c:v>
                </c:pt>
                <c:pt idx="45">
                  <c:v>0.220545109539417</c:v>
                </c:pt>
                <c:pt idx="46">
                  <c:v>0.221299669575532</c:v>
                </c:pt>
                <c:pt idx="47">
                  <c:v>0.215231233243968</c:v>
                </c:pt>
                <c:pt idx="48">
                  <c:v>0.221267628464905</c:v>
                </c:pt>
                <c:pt idx="49">
                  <c:v>0.226596330997559</c:v>
                </c:pt>
                <c:pt idx="50">
                  <c:v>0.225846344102643</c:v>
                </c:pt>
                <c:pt idx="51">
                  <c:v>0.226951951951952</c:v>
                </c:pt>
                <c:pt idx="52">
                  <c:v>0.232128630404867</c:v>
                </c:pt>
                <c:pt idx="53">
                  <c:v>0.235468397291196</c:v>
                </c:pt>
                <c:pt idx="54">
                  <c:v>0.228911469933185</c:v>
                </c:pt>
                <c:pt idx="55">
                  <c:v>0.234669731593537</c:v>
                </c:pt>
                <c:pt idx="56">
                  <c:v>0.227002073994782</c:v>
                </c:pt>
                <c:pt idx="57">
                  <c:v>0.230413244687785</c:v>
                </c:pt>
                <c:pt idx="58">
                  <c:v>0.223295381860049</c:v>
                </c:pt>
                <c:pt idx="59">
                  <c:v>0.225077978789769</c:v>
                </c:pt>
                <c:pt idx="60">
                  <c:v>0.202148678686095</c:v>
                </c:pt>
                <c:pt idx="61">
                  <c:v>0.194699347983579</c:v>
                </c:pt>
                <c:pt idx="62">
                  <c:v>0.204574629478352</c:v>
                </c:pt>
                <c:pt idx="63">
                  <c:v>0.20731638258112</c:v>
                </c:pt>
                <c:pt idx="64">
                  <c:v>0.217922718553028</c:v>
                </c:pt>
                <c:pt idx="65">
                  <c:v>0.221498195917928</c:v>
                </c:pt>
                <c:pt idx="66">
                  <c:v>0.220576567045755</c:v>
                </c:pt>
                <c:pt idx="67">
                  <c:v>0.21956252579447</c:v>
                </c:pt>
                <c:pt idx="68">
                  <c:v>0.226750313676286</c:v>
                </c:pt>
                <c:pt idx="69">
                  <c:v>0.234880108727308</c:v>
                </c:pt>
                <c:pt idx="70">
                  <c:v>0.239257444402563</c:v>
                </c:pt>
                <c:pt idx="71">
                  <c:v>0.237746115184212</c:v>
                </c:pt>
                <c:pt idx="72">
                  <c:v>0.239235749535926</c:v>
                </c:pt>
                <c:pt idx="73">
                  <c:v>0.246340837113755</c:v>
                </c:pt>
                <c:pt idx="74">
                  <c:v>0.250990037100338</c:v>
                </c:pt>
                <c:pt idx="75">
                  <c:v>0.253686246072033</c:v>
                </c:pt>
                <c:pt idx="76">
                  <c:v>0.251066519197346</c:v>
                </c:pt>
                <c:pt idx="77">
                  <c:v>0.252821757386648</c:v>
                </c:pt>
                <c:pt idx="78">
                  <c:v>0.251273217495506</c:v>
                </c:pt>
                <c:pt idx="79">
                  <c:v>0.247592192478119</c:v>
                </c:pt>
                <c:pt idx="80">
                  <c:v>0.246844269622743</c:v>
                </c:pt>
                <c:pt idx="81">
                  <c:v>0.233579770706097</c:v>
                </c:pt>
                <c:pt idx="82">
                  <c:v>0.22006993006993</c:v>
                </c:pt>
                <c:pt idx="83">
                  <c:v>0.230633038249541</c:v>
                </c:pt>
                <c:pt idx="84">
                  <c:v>0.244523915958873</c:v>
                </c:pt>
                <c:pt idx="85">
                  <c:v>0.238436523221671</c:v>
                </c:pt>
                <c:pt idx="86">
                  <c:v>0.244695204219306</c:v>
                </c:pt>
                <c:pt idx="87">
                  <c:v>0.242211055276382</c:v>
                </c:pt>
                <c:pt idx="88">
                  <c:v>0.225578838047529</c:v>
                </c:pt>
                <c:pt idx="89">
                  <c:v>0.225197370395942</c:v>
                </c:pt>
                <c:pt idx="90">
                  <c:v>0.222892102996644</c:v>
                </c:pt>
                <c:pt idx="91">
                  <c:v>0.20916720464816</c:v>
                </c:pt>
                <c:pt idx="92">
                  <c:v>0.209780766025917</c:v>
                </c:pt>
                <c:pt idx="93">
                  <c:v>0.21795301077069</c:v>
                </c:pt>
                <c:pt idx="94">
                  <c:v>0.223952549901146</c:v>
                </c:pt>
                <c:pt idx="95">
                  <c:v>0.23621611654066</c:v>
                </c:pt>
                <c:pt idx="96">
                  <c:v>0.249105499897771</c:v>
                </c:pt>
                <c:pt idx="97">
                  <c:v>0.251232876712329</c:v>
                </c:pt>
                <c:pt idx="98">
                  <c:v>0.252703430053335</c:v>
                </c:pt>
                <c:pt idx="99">
                  <c:v>0.249975889671135</c:v>
                </c:pt>
                <c:pt idx="100">
                  <c:v>0.240193533160255</c:v>
                </c:pt>
                <c:pt idx="101">
                  <c:v>0.243056039792669</c:v>
                </c:pt>
                <c:pt idx="102">
                  <c:v>0.238679288217358</c:v>
                </c:pt>
                <c:pt idx="103">
                  <c:v>0.24383014080079</c:v>
                </c:pt>
                <c:pt idx="104">
                  <c:v>0.241790846489383</c:v>
                </c:pt>
                <c:pt idx="105">
                  <c:v>0.239265015806112</c:v>
                </c:pt>
                <c:pt idx="106">
                  <c:v>0.23424105983202</c:v>
                </c:pt>
                <c:pt idx="107">
                  <c:v>0.232321069088105</c:v>
                </c:pt>
                <c:pt idx="108">
                  <c:v>0.236180904522613</c:v>
                </c:pt>
                <c:pt idx="109">
                  <c:v>0.234014310899098</c:v>
                </c:pt>
                <c:pt idx="110">
                  <c:v>0.231711049892868</c:v>
                </c:pt>
                <c:pt idx="111">
                  <c:v>0.239890895335178</c:v>
                </c:pt>
                <c:pt idx="112">
                  <c:v>0.228283502926963</c:v>
                </c:pt>
                <c:pt idx="113">
                  <c:v>0.229083856596962</c:v>
                </c:pt>
                <c:pt idx="114">
                  <c:v>0.226568544202283</c:v>
                </c:pt>
                <c:pt idx="115">
                  <c:v>0.226430432131838</c:v>
                </c:pt>
                <c:pt idx="116">
                  <c:v>0.229547345949271</c:v>
                </c:pt>
                <c:pt idx="117">
                  <c:v>0.225374884514249</c:v>
                </c:pt>
                <c:pt idx="118">
                  <c:v>0.222617130051124</c:v>
                </c:pt>
                <c:pt idx="119">
                  <c:v>0.220651004615331</c:v>
                </c:pt>
                <c:pt idx="120">
                  <c:v>0.220258708494602</c:v>
                </c:pt>
                <c:pt idx="121">
                  <c:v>0.218119738229535</c:v>
                </c:pt>
                <c:pt idx="122">
                  <c:v>0.214180280288581</c:v>
                </c:pt>
                <c:pt idx="123">
                  <c:v>0.206398485879833</c:v>
                </c:pt>
                <c:pt idx="124">
                  <c:v>0.200729987283027</c:v>
                </c:pt>
                <c:pt idx="125">
                  <c:v>0.19885734748356</c:v>
                </c:pt>
                <c:pt idx="126">
                  <c:v>0.199890647111797</c:v>
                </c:pt>
                <c:pt idx="127">
                  <c:v>0.202841081012215</c:v>
                </c:pt>
                <c:pt idx="128">
                  <c:v>0.197012913741224</c:v>
                </c:pt>
                <c:pt idx="129">
                  <c:v>0.201900713152504</c:v>
                </c:pt>
                <c:pt idx="130">
                  <c:v>0.20018219084491</c:v>
                </c:pt>
                <c:pt idx="131">
                  <c:v>0.201594601051123</c:v>
                </c:pt>
                <c:pt idx="132">
                  <c:v>0.2033579324857</c:v>
                </c:pt>
                <c:pt idx="133">
                  <c:v>0.203203701534497</c:v>
                </c:pt>
                <c:pt idx="134">
                  <c:v>0.200950146287767</c:v>
                </c:pt>
                <c:pt idx="135">
                  <c:v>0.205792856330338</c:v>
                </c:pt>
                <c:pt idx="136">
                  <c:v>0.20813306615473</c:v>
                </c:pt>
                <c:pt idx="137">
                  <c:v>0.213953616330573</c:v>
                </c:pt>
                <c:pt idx="138">
                  <c:v>0.211348829617943</c:v>
                </c:pt>
                <c:pt idx="139">
                  <c:v>0.215054770152607</c:v>
                </c:pt>
                <c:pt idx="140">
                  <c:v>0.216399613004122</c:v>
                </c:pt>
                <c:pt idx="141">
                  <c:v>0.21221843811227</c:v>
                </c:pt>
                <c:pt idx="142">
                  <c:v>0.208901576591189</c:v>
                </c:pt>
                <c:pt idx="143">
                  <c:v>0.210795563818193</c:v>
                </c:pt>
                <c:pt idx="144">
                  <c:v>0.211577200339537</c:v>
                </c:pt>
                <c:pt idx="145">
                  <c:v>0.215406562054208</c:v>
                </c:pt>
                <c:pt idx="146">
                  <c:v>0.220137271724476</c:v>
                </c:pt>
                <c:pt idx="147">
                  <c:v>0.217868735745918</c:v>
                </c:pt>
                <c:pt idx="148">
                  <c:v>0.220456790564264</c:v>
                </c:pt>
                <c:pt idx="149">
                  <c:v>0.224499818753727</c:v>
                </c:pt>
                <c:pt idx="150">
                  <c:v>0.225108723164362</c:v>
                </c:pt>
                <c:pt idx="151">
                  <c:v>0.224366487261473</c:v>
                </c:pt>
                <c:pt idx="152">
                  <c:v>0.229130341856306</c:v>
                </c:pt>
                <c:pt idx="153">
                  <c:v>0.225877461171579</c:v>
                </c:pt>
                <c:pt idx="154">
                  <c:v>0.228666703110479</c:v>
                </c:pt>
                <c:pt idx="155">
                  <c:v>0.230202558521076</c:v>
                </c:pt>
                <c:pt idx="156">
                  <c:v>0.233606080172751</c:v>
                </c:pt>
                <c:pt idx="157">
                  <c:v>0.231244114261798</c:v>
                </c:pt>
                <c:pt idx="158">
                  <c:v>0.232849067677069</c:v>
                </c:pt>
                <c:pt idx="159">
                  <c:v>0.23495632725844</c:v>
                </c:pt>
                <c:pt idx="160">
                  <c:v>0.232638819659057</c:v>
                </c:pt>
                <c:pt idx="161">
                  <c:v>0.239115417919306</c:v>
                </c:pt>
                <c:pt idx="162">
                  <c:v>0.236294823025084</c:v>
                </c:pt>
                <c:pt idx="163">
                  <c:v>0.234647594129274</c:v>
                </c:pt>
                <c:pt idx="164">
                  <c:v>0.225464165738811</c:v>
                </c:pt>
                <c:pt idx="165">
                  <c:v>0.224535644457813</c:v>
                </c:pt>
                <c:pt idx="166">
                  <c:v>0.220311104845153</c:v>
                </c:pt>
                <c:pt idx="167">
                  <c:v>0.211852765551849</c:v>
                </c:pt>
                <c:pt idx="168">
                  <c:v>0.216384848261094</c:v>
                </c:pt>
                <c:pt idx="169">
                  <c:v>0.216281962175806</c:v>
                </c:pt>
                <c:pt idx="170">
                  <c:v>0.215255819010428</c:v>
                </c:pt>
                <c:pt idx="171">
                  <c:v>0.215151569732884</c:v>
                </c:pt>
                <c:pt idx="172">
                  <c:v>0.215091584224539</c:v>
                </c:pt>
                <c:pt idx="173">
                  <c:v>0.213847872162664</c:v>
                </c:pt>
                <c:pt idx="174">
                  <c:v>0.216815339222888</c:v>
                </c:pt>
                <c:pt idx="175">
                  <c:v>0.220465777537066</c:v>
                </c:pt>
                <c:pt idx="176">
                  <c:v>0.21941209836175</c:v>
                </c:pt>
                <c:pt idx="177">
                  <c:v>0.225515950547556</c:v>
                </c:pt>
                <c:pt idx="178">
                  <c:v>0.22685705507087</c:v>
                </c:pt>
                <c:pt idx="179">
                  <c:v>0.229052236073299</c:v>
                </c:pt>
                <c:pt idx="180">
                  <c:v>0.232040706431398</c:v>
                </c:pt>
                <c:pt idx="181">
                  <c:v>0.229619010181824</c:v>
                </c:pt>
                <c:pt idx="182">
                  <c:v>0.230708649491875</c:v>
                </c:pt>
                <c:pt idx="183">
                  <c:v>0.236436599509775</c:v>
                </c:pt>
                <c:pt idx="184">
                  <c:v>0.236934844566229</c:v>
                </c:pt>
                <c:pt idx="185">
                  <c:v>0.235561384947608</c:v>
                </c:pt>
                <c:pt idx="186">
                  <c:v>0.232965452780674</c:v>
                </c:pt>
                <c:pt idx="187">
                  <c:v>0.228004322356822</c:v>
                </c:pt>
                <c:pt idx="188">
                  <c:v>0.22551499311469</c:v>
                </c:pt>
                <c:pt idx="189">
                  <c:v>0.22621911900321</c:v>
                </c:pt>
                <c:pt idx="190">
                  <c:v>0.223443173160738</c:v>
                </c:pt>
                <c:pt idx="191">
                  <c:v>0.218987695178171</c:v>
                </c:pt>
                <c:pt idx="192">
                  <c:v>0.213956532409806</c:v>
                </c:pt>
                <c:pt idx="193">
                  <c:v>0.211030851279282</c:v>
                </c:pt>
                <c:pt idx="194">
                  <c:v>0.20761301623661</c:v>
                </c:pt>
                <c:pt idx="195">
                  <c:v>0.198743633976866</c:v>
                </c:pt>
                <c:pt idx="196">
                  <c:v>0.181793533047366</c:v>
                </c:pt>
                <c:pt idx="197">
                  <c:v>0.172784580625366</c:v>
                </c:pt>
                <c:pt idx="198">
                  <c:v>0.16947879950779</c:v>
                </c:pt>
                <c:pt idx="199">
                  <c:v>0.176439089692102</c:v>
                </c:pt>
                <c:pt idx="200">
                  <c:v>0.178794504498982</c:v>
                </c:pt>
                <c:pt idx="201">
                  <c:v>0.184570745402523</c:v>
                </c:pt>
                <c:pt idx="202">
                  <c:v>0.187618294958725</c:v>
                </c:pt>
                <c:pt idx="203">
                  <c:v>0.184665992567399</c:v>
                </c:pt>
                <c:pt idx="204">
                  <c:v>0.181193563628727</c:v>
                </c:pt>
                <c:pt idx="205">
                  <c:v>0.18445239281025</c:v>
                </c:pt>
                <c:pt idx="206">
                  <c:v>0.183850748375259</c:v>
                </c:pt>
                <c:pt idx="207">
                  <c:v>0.192109114175847</c:v>
                </c:pt>
                <c:pt idx="208">
                  <c:v>0.192316610785573</c:v>
                </c:pt>
                <c:pt idx="209">
                  <c:v>0.193666237954109</c:v>
                </c:pt>
                <c:pt idx="210">
                  <c:v>0.191813828839073</c:v>
                </c:pt>
                <c:pt idx="211">
                  <c:v>0.18907699372417</c:v>
                </c:pt>
                <c:pt idx="212">
                  <c:v>0.190014785728136</c:v>
                </c:pt>
                <c:pt idx="213">
                  <c:v>0.192067006835467</c:v>
                </c:pt>
                <c:pt idx="214">
                  <c:v>0.196037291892629</c:v>
                </c:pt>
                <c:pt idx="215">
                  <c:v>0.195681068958854</c:v>
                </c:pt>
                <c:pt idx="216">
                  <c:v>0.192971133536728</c:v>
                </c:pt>
                <c:pt idx="217">
                  <c:v>0.198214471208781</c:v>
                </c:pt>
                <c:pt idx="218">
                  <c:v>0.198757940431141</c:v>
                </c:pt>
              </c:numCache>
            </c:numRef>
          </c:yVal>
          <c:smooth val="0"/>
        </c:ser>
        <c:dLbls>
          <c:showLegendKey val="0"/>
          <c:showVal val="0"/>
          <c:showCatName val="0"/>
          <c:showSerName val="0"/>
          <c:showPercent val="0"/>
          <c:showBubbleSize val="0"/>
        </c:dLbls>
        <c:axId val="-2120721624"/>
        <c:axId val="-2135981128"/>
      </c:scatterChart>
      <c:scatterChart>
        <c:scatterStyle val="lineMarker"/>
        <c:varyColors val="0"/>
        <c:ser>
          <c:idx val="2"/>
          <c:order val="2"/>
          <c:tx>
            <c:strRef>
              <c:f>Sheet1!$I$4</c:f>
              <c:strCache>
                <c:ptCount val="1"/>
                <c:pt idx="0">
                  <c:v>NX/Y</c:v>
                </c:pt>
              </c:strCache>
            </c:strRef>
          </c:tx>
          <c:spPr>
            <a:ln w="44450" cap="rnd">
              <a:solidFill>
                <a:srgbClr val="996633"/>
              </a:solidFill>
              <a:round/>
            </a:ln>
            <a:effectLst/>
          </c:spPr>
          <c:marker>
            <c:symbol val="none"/>
          </c:marker>
          <c:xVal>
            <c:numRef>
              <c:f>Sheet1!$F$5:$F$223</c:f>
              <c:numCache>
                <c:formatCode>0.00</c:formatCode>
                <c:ptCount val="219"/>
                <c:pt idx="0">
                  <c:v>1960.0</c:v>
                </c:pt>
                <c:pt idx="1">
                  <c:v>1960.25</c:v>
                </c:pt>
                <c:pt idx="2">
                  <c:v>1960.5</c:v>
                </c:pt>
                <c:pt idx="3">
                  <c:v>1960.75</c:v>
                </c:pt>
                <c:pt idx="4">
                  <c:v>1961.0</c:v>
                </c:pt>
                <c:pt idx="5">
                  <c:v>1961.25</c:v>
                </c:pt>
                <c:pt idx="6">
                  <c:v>1961.5</c:v>
                </c:pt>
                <c:pt idx="7">
                  <c:v>1961.75</c:v>
                </c:pt>
                <c:pt idx="8">
                  <c:v>1962.0</c:v>
                </c:pt>
                <c:pt idx="9">
                  <c:v>1962.25</c:v>
                </c:pt>
                <c:pt idx="10">
                  <c:v>1962.5</c:v>
                </c:pt>
                <c:pt idx="11">
                  <c:v>1962.75</c:v>
                </c:pt>
                <c:pt idx="12">
                  <c:v>1963.0</c:v>
                </c:pt>
                <c:pt idx="13">
                  <c:v>1963.25</c:v>
                </c:pt>
                <c:pt idx="14">
                  <c:v>1963.5</c:v>
                </c:pt>
                <c:pt idx="15">
                  <c:v>1963.75</c:v>
                </c:pt>
                <c:pt idx="16">
                  <c:v>1964.0</c:v>
                </c:pt>
                <c:pt idx="17">
                  <c:v>1964.25</c:v>
                </c:pt>
                <c:pt idx="18">
                  <c:v>1964.5</c:v>
                </c:pt>
                <c:pt idx="19">
                  <c:v>1964.75</c:v>
                </c:pt>
                <c:pt idx="20">
                  <c:v>1965.0</c:v>
                </c:pt>
                <c:pt idx="21">
                  <c:v>1965.25</c:v>
                </c:pt>
                <c:pt idx="22">
                  <c:v>1965.5</c:v>
                </c:pt>
                <c:pt idx="23">
                  <c:v>1965.75</c:v>
                </c:pt>
                <c:pt idx="24">
                  <c:v>1966.0</c:v>
                </c:pt>
                <c:pt idx="25">
                  <c:v>1966.25</c:v>
                </c:pt>
                <c:pt idx="26">
                  <c:v>1966.5</c:v>
                </c:pt>
                <c:pt idx="27">
                  <c:v>1966.75</c:v>
                </c:pt>
                <c:pt idx="28">
                  <c:v>1967.0</c:v>
                </c:pt>
                <c:pt idx="29">
                  <c:v>1967.25</c:v>
                </c:pt>
                <c:pt idx="30">
                  <c:v>1967.5</c:v>
                </c:pt>
                <c:pt idx="31">
                  <c:v>1967.75</c:v>
                </c:pt>
                <c:pt idx="32">
                  <c:v>1968.0</c:v>
                </c:pt>
                <c:pt idx="33">
                  <c:v>1968.25</c:v>
                </c:pt>
                <c:pt idx="34">
                  <c:v>1968.5</c:v>
                </c:pt>
                <c:pt idx="35">
                  <c:v>1968.75</c:v>
                </c:pt>
                <c:pt idx="36">
                  <c:v>1969.0</c:v>
                </c:pt>
                <c:pt idx="37">
                  <c:v>1969.25</c:v>
                </c:pt>
                <c:pt idx="38">
                  <c:v>1969.5</c:v>
                </c:pt>
                <c:pt idx="39">
                  <c:v>1969.75</c:v>
                </c:pt>
                <c:pt idx="40">
                  <c:v>1970.0</c:v>
                </c:pt>
                <c:pt idx="41">
                  <c:v>1970.25</c:v>
                </c:pt>
                <c:pt idx="42">
                  <c:v>1970.5</c:v>
                </c:pt>
                <c:pt idx="43">
                  <c:v>1970.75</c:v>
                </c:pt>
                <c:pt idx="44">
                  <c:v>1971.0</c:v>
                </c:pt>
                <c:pt idx="45">
                  <c:v>1971.25</c:v>
                </c:pt>
                <c:pt idx="46">
                  <c:v>1971.5</c:v>
                </c:pt>
                <c:pt idx="47">
                  <c:v>1971.75</c:v>
                </c:pt>
                <c:pt idx="48">
                  <c:v>1972.0</c:v>
                </c:pt>
                <c:pt idx="49">
                  <c:v>1972.25</c:v>
                </c:pt>
                <c:pt idx="50">
                  <c:v>1972.5</c:v>
                </c:pt>
                <c:pt idx="51">
                  <c:v>1972.75</c:v>
                </c:pt>
                <c:pt idx="52">
                  <c:v>1973.0</c:v>
                </c:pt>
                <c:pt idx="53">
                  <c:v>1973.25</c:v>
                </c:pt>
                <c:pt idx="54">
                  <c:v>1973.5</c:v>
                </c:pt>
                <c:pt idx="55">
                  <c:v>1973.75</c:v>
                </c:pt>
                <c:pt idx="56">
                  <c:v>1974.0</c:v>
                </c:pt>
                <c:pt idx="57">
                  <c:v>1974.25</c:v>
                </c:pt>
                <c:pt idx="58">
                  <c:v>1974.5</c:v>
                </c:pt>
                <c:pt idx="59">
                  <c:v>1974.75</c:v>
                </c:pt>
                <c:pt idx="60">
                  <c:v>1975.0</c:v>
                </c:pt>
                <c:pt idx="61">
                  <c:v>1975.25</c:v>
                </c:pt>
                <c:pt idx="62">
                  <c:v>1975.5</c:v>
                </c:pt>
                <c:pt idx="63">
                  <c:v>1975.75</c:v>
                </c:pt>
                <c:pt idx="64">
                  <c:v>1976.0</c:v>
                </c:pt>
                <c:pt idx="65">
                  <c:v>1976.25</c:v>
                </c:pt>
                <c:pt idx="66">
                  <c:v>1976.5</c:v>
                </c:pt>
                <c:pt idx="67">
                  <c:v>1976.75</c:v>
                </c:pt>
                <c:pt idx="68">
                  <c:v>1977.0</c:v>
                </c:pt>
                <c:pt idx="69">
                  <c:v>1977.25</c:v>
                </c:pt>
                <c:pt idx="70">
                  <c:v>1977.5</c:v>
                </c:pt>
                <c:pt idx="71">
                  <c:v>1977.75</c:v>
                </c:pt>
                <c:pt idx="72">
                  <c:v>1978.0</c:v>
                </c:pt>
                <c:pt idx="73">
                  <c:v>1978.25</c:v>
                </c:pt>
                <c:pt idx="74">
                  <c:v>1978.5</c:v>
                </c:pt>
                <c:pt idx="75">
                  <c:v>1978.75</c:v>
                </c:pt>
                <c:pt idx="76">
                  <c:v>1979.0</c:v>
                </c:pt>
                <c:pt idx="77">
                  <c:v>1979.25</c:v>
                </c:pt>
                <c:pt idx="78">
                  <c:v>1979.5</c:v>
                </c:pt>
                <c:pt idx="79">
                  <c:v>1979.75</c:v>
                </c:pt>
                <c:pt idx="80">
                  <c:v>1980.0</c:v>
                </c:pt>
                <c:pt idx="81">
                  <c:v>1980.25</c:v>
                </c:pt>
                <c:pt idx="82">
                  <c:v>1980.5</c:v>
                </c:pt>
                <c:pt idx="83">
                  <c:v>1980.75</c:v>
                </c:pt>
                <c:pt idx="84">
                  <c:v>1981.0</c:v>
                </c:pt>
                <c:pt idx="85">
                  <c:v>1981.25</c:v>
                </c:pt>
                <c:pt idx="86">
                  <c:v>1981.5</c:v>
                </c:pt>
                <c:pt idx="87">
                  <c:v>1981.75</c:v>
                </c:pt>
                <c:pt idx="88">
                  <c:v>1982.0</c:v>
                </c:pt>
                <c:pt idx="89">
                  <c:v>1982.25</c:v>
                </c:pt>
                <c:pt idx="90">
                  <c:v>1982.5</c:v>
                </c:pt>
                <c:pt idx="91">
                  <c:v>1982.75</c:v>
                </c:pt>
                <c:pt idx="92">
                  <c:v>1983.0</c:v>
                </c:pt>
                <c:pt idx="93">
                  <c:v>1983.25</c:v>
                </c:pt>
                <c:pt idx="94">
                  <c:v>1983.5</c:v>
                </c:pt>
                <c:pt idx="95">
                  <c:v>1983.75</c:v>
                </c:pt>
                <c:pt idx="96">
                  <c:v>1984.0</c:v>
                </c:pt>
                <c:pt idx="97">
                  <c:v>1984.25</c:v>
                </c:pt>
                <c:pt idx="98">
                  <c:v>1984.5</c:v>
                </c:pt>
                <c:pt idx="99">
                  <c:v>1984.75</c:v>
                </c:pt>
                <c:pt idx="100">
                  <c:v>1985.0</c:v>
                </c:pt>
                <c:pt idx="101">
                  <c:v>1985.25</c:v>
                </c:pt>
                <c:pt idx="102">
                  <c:v>1985.5</c:v>
                </c:pt>
                <c:pt idx="103">
                  <c:v>1985.75</c:v>
                </c:pt>
                <c:pt idx="104">
                  <c:v>1986.0</c:v>
                </c:pt>
                <c:pt idx="105">
                  <c:v>1986.25</c:v>
                </c:pt>
                <c:pt idx="106">
                  <c:v>1986.5</c:v>
                </c:pt>
                <c:pt idx="107">
                  <c:v>1986.75</c:v>
                </c:pt>
                <c:pt idx="108">
                  <c:v>1987.0</c:v>
                </c:pt>
                <c:pt idx="109">
                  <c:v>1987.25</c:v>
                </c:pt>
                <c:pt idx="110">
                  <c:v>1987.5</c:v>
                </c:pt>
                <c:pt idx="111">
                  <c:v>1987.75</c:v>
                </c:pt>
                <c:pt idx="112">
                  <c:v>1988.0</c:v>
                </c:pt>
                <c:pt idx="113">
                  <c:v>1988.25</c:v>
                </c:pt>
                <c:pt idx="114">
                  <c:v>1988.5</c:v>
                </c:pt>
                <c:pt idx="115">
                  <c:v>1988.75</c:v>
                </c:pt>
                <c:pt idx="116">
                  <c:v>1989.0</c:v>
                </c:pt>
                <c:pt idx="117">
                  <c:v>1989.25</c:v>
                </c:pt>
                <c:pt idx="118">
                  <c:v>1989.5</c:v>
                </c:pt>
                <c:pt idx="119">
                  <c:v>1989.75</c:v>
                </c:pt>
                <c:pt idx="120">
                  <c:v>1990.0</c:v>
                </c:pt>
                <c:pt idx="121">
                  <c:v>1990.25</c:v>
                </c:pt>
                <c:pt idx="122">
                  <c:v>1990.5</c:v>
                </c:pt>
                <c:pt idx="123">
                  <c:v>1990.75</c:v>
                </c:pt>
                <c:pt idx="124">
                  <c:v>1991.0</c:v>
                </c:pt>
                <c:pt idx="125">
                  <c:v>1991.25</c:v>
                </c:pt>
                <c:pt idx="126">
                  <c:v>1991.5</c:v>
                </c:pt>
                <c:pt idx="127">
                  <c:v>1991.75</c:v>
                </c:pt>
                <c:pt idx="128">
                  <c:v>1992.0</c:v>
                </c:pt>
                <c:pt idx="129">
                  <c:v>1992.25</c:v>
                </c:pt>
                <c:pt idx="130">
                  <c:v>1992.5</c:v>
                </c:pt>
                <c:pt idx="131">
                  <c:v>1992.75</c:v>
                </c:pt>
                <c:pt idx="132">
                  <c:v>1993.0</c:v>
                </c:pt>
                <c:pt idx="133">
                  <c:v>1993.25</c:v>
                </c:pt>
                <c:pt idx="134">
                  <c:v>1993.5</c:v>
                </c:pt>
                <c:pt idx="135">
                  <c:v>1993.75</c:v>
                </c:pt>
                <c:pt idx="136">
                  <c:v>1994.0</c:v>
                </c:pt>
                <c:pt idx="137">
                  <c:v>1994.25</c:v>
                </c:pt>
                <c:pt idx="138">
                  <c:v>1994.5</c:v>
                </c:pt>
                <c:pt idx="139">
                  <c:v>1994.75</c:v>
                </c:pt>
                <c:pt idx="140">
                  <c:v>1995.0</c:v>
                </c:pt>
                <c:pt idx="141">
                  <c:v>1995.25</c:v>
                </c:pt>
                <c:pt idx="142">
                  <c:v>1995.5</c:v>
                </c:pt>
                <c:pt idx="143">
                  <c:v>1995.75</c:v>
                </c:pt>
                <c:pt idx="144">
                  <c:v>1996.0</c:v>
                </c:pt>
                <c:pt idx="145">
                  <c:v>1996.25</c:v>
                </c:pt>
                <c:pt idx="146">
                  <c:v>1996.5</c:v>
                </c:pt>
                <c:pt idx="147">
                  <c:v>1996.75</c:v>
                </c:pt>
                <c:pt idx="148">
                  <c:v>1997.0</c:v>
                </c:pt>
                <c:pt idx="149">
                  <c:v>1997.25</c:v>
                </c:pt>
                <c:pt idx="150">
                  <c:v>1997.5</c:v>
                </c:pt>
                <c:pt idx="151">
                  <c:v>1997.75</c:v>
                </c:pt>
                <c:pt idx="152">
                  <c:v>1998.0</c:v>
                </c:pt>
                <c:pt idx="153">
                  <c:v>1998.25</c:v>
                </c:pt>
                <c:pt idx="154">
                  <c:v>1998.5</c:v>
                </c:pt>
                <c:pt idx="155">
                  <c:v>1998.75</c:v>
                </c:pt>
                <c:pt idx="156">
                  <c:v>1999.0</c:v>
                </c:pt>
                <c:pt idx="157">
                  <c:v>1999.25</c:v>
                </c:pt>
                <c:pt idx="158">
                  <c:v>1999.5</c:v>
                </c:pt>
                <c:pt idx="159">
                  <c:v>1999.75</c:v>
                </c:pt>
                <c:pt idx="160">
                  <c:v>2000.0</c:v>
                </c:pt>
                <c:pt idx="161">
                  <c:v>2000.25</c:v>
                </c:pt>
                <c:pt idx="162">
                  <c:v>2000.5</c:v>
                </c:pt>
                <c:pt idx="163">
                  <c:v>2000.75</c:v>
                </c:pt>
                <c:pt idx="164">
                  <c:v>2001.0</c:v>
                </c:pt>
                <c:pt idx="165">
                  <c:v>2001.25</c:v>
                </c:pt>
                <c:pt idx="166">
                  <c:v>2001.5</c:v>
                </c:pt>
                <c:pt idx="167">
                  <c:v>2001.75</c:v>
                </c:pt>
                <c:pt idx="168">
                  <c:v>2002.0</c:v>
                </c:pt>
                <c:pt idx="169">
                  <c:v>2002.25</c:v>
                </c:pt>
                <c:pt idx="170">
                  <c:v>2002.5</c:v>
                </c:pt>
                <c:pt idx="171">
                  <c:v>2002.75</c:v>
                </c:pt>
                <c:pt idx="172">
                  <c:v>2003.0</c:v>
                </c:pt>
                <c:pt idx="173">
                  <c:v>2003.25</c:v>
                </c:pt>
                <c:pt idx="174">
                  <c:v>2003.5</c:v>
                </c:pt>
                <c:pt idx="175">
                  <c:v>2003.75</c:v>
                </c:pt>
                <c:pt idx="176">
                  <c:v>2004.0</c:v>
                </c:pt>
                <c:pt idx="177">
                  <c:v>2004.25</c:v>
                </c:pt>
                <c:pt idx="178">
                  <c:v>2004.5</c:v>
                </c:pt>
                <c:pt idx="179">
                  <c:v>2004.75</c:v>
                </c:pt>
                <c:pt idx="180">
                  <c:v>2005.0</c:v>
                </c:pt>
                <c:pt idx="181">
                  <c:v>2005.25</c:v>
                </c:pt>
                <c:pt idx="182">
                  <c:v>2005.5</c:v>
                </c:pt>
                <c:pt idx="183">
                  <c:v>2005.75</c:v>
                </c:pt>
                <c:pt idx="184">
                  <c:v>2006.0</c:v>
                </c:pt>
                <c:pt idx="185">
                  <c:v>2006.25</c:v>
                </c:pt>
                <c:pt idx="186">
                  <c:v>2006.5</c:v>
                </c:pt>
                <c:pt idx="187">
                  <c:v>2006.75</c:v>
                </c:pt>
                <c:pt idx="188">
                  <c:v>2007.0</c:v>
                </c:pt>
                <c:pt idx="189">
                  <c:v>2007.25</c:v>
                </c:pt>
                <c:pt idx="190">
                  <c:v>2007.5</c:v>
                </c:pt>
                <c:pt idx="191">
                  <c:v>2007.75</c:v>
                </c:pt>
                <c:pt idx="192">
                  <c:v>2008.0</c:v>
                </c:pt>
                <c:pt idx="193">
                  <c:v>2008.25</c:v>
                </c:pt>
                <c:pt idx="194">
                  <c:v>2008.5</c:v>
                </c:pt>
                <c:pt idx="195">
                  <c:v>2008.75</c:v>
                </c:pt>
                <c:pt idx="196">
                  <c:v>2009.0</c:v>
                </c:pt>
                <c:pt idx="197">
                  <c:v>2009.25</c:v>
                </c:pt>
                <c:pt idx="198">
                  <c:v>2009.5</c:v>
                </c:pt>
                <c:pt idx="199">
                  <c:v>2009.75</c:v>
                </c:pt>
                <c:pt idx="200">
                  <c:v>2010.0</c:v>
                </c:pt>
                <c:pt idx="201">
                  <c:v>2010.25</c:v>
                </c:pt>
                <c:pt idx="202">
                  <c:v>2010.5</c:v>
                </c:pt>
                <c:pt idx="203">
                  <c:v>2010.75</c:v>
                </c:pt>
                <c:pt idx="204">
                  <c:v>2011.0</c:v>
                </c:pt>
                <c:pt idx="205">
                  <c:v>2011.25</c:v>
                </c:pt>
                <c:pt idx="206">
                  <c:v>2011.5</c:v>
                </c:pt>
                <c:pt idx="207">
                  <c:v>2011.75</c:v>
                </c:pt>
                <c:pt idx="208">
                  <c:v>2012.0</c:v>
                </c:pt>
                <c:pt idx="209">
                  <c:v>2012.25</c:v>
                </c:pt>
                <c:pt idx="210">
                  <c:v>2012.5</c:v>
                </c:pt>
                <c:pt idx="211">
                  <c:v>2012.75</c:v>
                </c:pt>
                <c:pt idx="212">
                  <c:v>2013.0</c:v>
                </c:pt>
                <c:pt idx="213">
                  <c:v>2013.25</c:v>
                </c:pt>
                <c:pt idx="214">
                  <c:v>2013.5</c:v>
                </c:pt>
                <c:pt idx="215">
                  <c:v>2013.75</c:v>
                </c:pt>
                <c:pt idx="216">
                  <c:v>2014.0</c:v>
                </c:pt>
                <c:pt idx="217">
                  <c:v>2014.25</c:v>
                </c:pt>
                <c:pt idx="218">
                  <c:v>2014.5</c:v>
                </c:pt>
              </c:numCache>
            </c:numRef>
          </c:xVal>
          <c:yVal>
            <c:numRef>
              <c:f>Sheet1!$I$5:$I$223</c:f>
              <c:numCache>
                <c:formatCode>0.0%</c:formatCode>
                <c:ptCount val="219"/>
                <c:pt idx="0">
                  <c:v>0.00276090557702927</c:v>
                </c:pt>
                <c:pt idx="1">
                  <c:v>0.00755481850009215</c:v>
                </c:pt>
                <c:pt idx="2">
                  <c:v>0.00714285714285712</c:v>
                </c:pt>
                <c:pt idx="3">
                  <c:v>0.01607835889854</c:v>
                </c:pt>
                <c:pt idx="4">
                  <c:v>0.0122733101300604</c:v>
                </c:pt>
                <c:pt idx="5">
                  <c:v>0.00807319698600645</c:v>
                </c:pt>
                <c:pt idx="6">
                  <c:v>0.00668778599084827</c:v>
                </c:pt>
                <c:pt idx="7">
                  <c:v>0.00997248968363137</c:v>
                </c:pt>
                <c:pt idx="8">
                  <c:v>0.00268817204301075</c:v>
                </c:pt>
                <c:pt idx="9">
                  <c:v>0.00580816461998007</c:v>
                </c:pt>
                <c:pt idx="10">
                  <c:v>0.005249343832021</c:v>
                </c:pt>
                <c:pt idx="11">
                  <c:v>0.0117435981079758</c:v>
                </c:pt>
                <c:pt idx="12">
                  <c:v>0.0101172314115946</c:v>
                </c:pt>
                <c:pt idx="13">
                  <c:v>0.0137701804368471</c:v>
                </c:pt>
                <c:pt idx="14">
                  <c:v>0.00666666666666665</c:v>
                </c:pt>
                <c:pt idx="15">
                  <c:v>0.0102321319486866</c:v>
                </c:pt>
                <c:pt idx="16">
                  <c:v>0.00849351810460442</c:v>
                </c:pt>
                <c:pt idx="17">
                  <c:v>0.00881316098707405</c:v>
                </c:pt>
                <c:pt idx="18">
                  <c:v>0.0103926096997691</c:v>
                </c:pt>
                <c:pt idx="19">
                  <c:v>0.0158934707903781</c:v>
                </c:pt>
                <c:pt idx="20">
                  <c:v>0.0111234705228031</c:v>
                </c:pt>
                <c:pt idx="21">
                  <c:v>0.0120152921900601</c:v>
                </c:pt>
                <c:pt idx="22">
                  <c:v>0.00413223140495869</c:v>
                </c:pt>
                <c:pt idx="23">
                  <c:v>0.00219893933514426</c:v>
                </c:pt>
                <c:pt idx="24">
                  <c:v>-0.00225761946569672</c:v>
                </c:pt>
                <c:pt idx="25">
                  <c:v>-0.000743310208126846</c:v>
                </c:pt>
                <c:pt idx="26">
                  <c:v>-0.00255847953216373</c:v>
                </c:pt>
                <c:pt idx="27">
                  <c:v>-0.00095819858665705</c:v>
                </c:pt>
                <c:pt idx="28">
                  <c:v>-0.00366430260047279</c:v>
                </c:pt>
                <c:pt idx="29">
                  <c:v>0.0</c:v>
                </c:pt>
                <c:pt idx="30">
                  <c:v>0.00115393491807061</c:v>
                </c:pt>
                <c:pt idx="31">
                  <c:v>0.00283061594202899</c:v>
                </c:pt>
                <c:pt idx="32">
                  <c:v>-0.00373175282625399</c:v>
                </c:pt>
                <c:pt idx="33">
                  <c:v>-0.00480615187439925</c:v>
                </c:pt>
                <c:pt idx="34">
                  <c:v>0.000210017851517391</c:v>
                </c:pt>
                <c:pt idx="35">
                  <c:v>0.00113390372126584</c:v>
                </c:pt>
                <c:pt idx="36">
                  <c:v>-0.00401848503114327</c:v>
                </c:pt>
                <c:pt idx="37">
                  <c:v>-0.00128534704370181</c:v>
                </c:pt>
                <c:pt idx="38">
                  <c:v>0.000581395348837222</c:v>
                </c:pt>
                <c:pt idx="39">
                  <c:v>0.00442010185452099</c:v>
                </c:pt>
                <c:pt idx="40">
                  <c:v>9.49216896060923E-5</c:v>
                </c:pt>
                <c:pt idx="41">
                  <c:v>-0.000467246051770842</c:v>
                </c:pt>
                <c:pt idx="42">
                  <c:v>-0.00275608635737254</c:v>
                </c:pt>
                <c:pt idx="43">
                  <c:v>-0.00284012826385707</c:v>
                </c:pt>
                <c:pt idx="44">
                  <c:v>-0.00782211284935841</c:v>
                </c:pt>
                <c:pt idx="45">
                  <c:v>-0.0107814386751768</c:v>
                </c:pt>
                <c:pt idx="46">
                  <c:v>-0.0102516309412861</c:v>
                </c:pt>
                <c:pt idx="47">
                  <c:v>-0.00268096514745306</c:v>
                </c:pt>
                <c:pt idx="48">
                  <c:v>-0.00786189009563948</c:v>
                </c:pt>
                <c:pt idx="49">
                  <c:v>-0.0175576726242028</c:v>
                </c:pt>
                <c:pt idx="50">
                  <c:v>-0.00966146235894264</c:v>
                </c:pt>
                <c:pt idx="51">
                  <c:v>-7.50750750750651E-5</c:v>
                </c:pt>
                <c:pt idx="52">
                  <c:v>-0.00304193525023538</c:v>
                </c:pt>
                <c:pt idx="53">
                  <c:v>-0.00656038374717835</c:v>
                </c:pt>
                <c:pt idx="54">
                  <c:v>0.00695991091314033</c:v>
                </c:pt>
                <c:pt idx="55">
                  <c:v>0.00987086741937665</c:v>
                </c:pt>
                <c:pt idx="56">
                  <c:v>0.0111059075399746</c:v>
                </c:pt>
                <c:pt idx="57">
                  <c:v>-0.00482336070916437</c:v>
                </c:pt>
                <c:pt idx="58">
                  <c:v>-0.00191889471664319</c:v>
                </c:pt>
                <c:pt idx="59">
                  <c:v>-0.00736119775421085</c:v>
                </c:pt>
                <c:pt idx="60">
                  <c:v>0.00160533465053103</c:v>
                </c:pt>
                <c:pt idx="61">
                  <c:v>0.00428640425018115</c:v>
                </c:pt>
                <c:pt idx="62">
                  <c:v>0.00565993698214493</c:v>
                </c:pt>
                <c:pt idx="63">
                  <c:v>0.00396398437057591</c:v>
                </c:pt>
                <c:pt idx="64">
                  <c:v>-0.00279528637983012</c:v>
                </c:pt>
                <c:pt idx="65">
                  <c:v>-0.00640853034627606</c:v>
                </c:pt>
                <c:pt idx="66">
                  <c:v>-0.00766992859032004</c:v>
                </c:pt>
                <c:pt idx="67">
                  <c:v>-0.011401155592241</c:v>
                </c:pt>
                <c:pt idx="68">
                  <c:v>-0.0198745294855709</c:v>
                </c:pt>
                <c:pt idx="69">
                  <c:v>-0.0144160761091156</c:v>
                </c:pt>
                <c:pt idx="70">
                  <c:v>-0.0123445156426687</c:v>
                </c:pt>
                <c:pt idx="71">
                  <c:v>-0.0116659750080693</c:v>
                </c:pt>
                <c:pt idx="72">
                  <c:v>-0.0115452528636754</c:v>
                </c:pt>
                <c:pt idx="73">
                  <c:v>-0.0146366515449799</c:v>
                </c:pt>
                <c:pt idx="74">
                  <c:v>-0.0170494810121306</c:v>
                </c:pt>
                <c:pt idx="75">
                  <c:v>-0.0171621948271694</c:v>
                </c:pt>
                <c:pt idx="76">
                  <c:v>-0.0101516827302892</c:v>
                </c:pt>
                <c:pt idx="77">
                  <c:v>-0.01694980546246</c:v>
                </c:pt>
                <c:pt idx="78">
                  <c:v>-0.0209706411024566</c:v>
                </c:pt>
                <c:pt idx="79">
                  <c:v>-0.0212765957446809</c:v>
                </c:pt>
                <c:pt idx="80">
                  <c:v>-0.0266046844269623</c:v>
                </c:pt>
                <c:pt idx="81">
                  <c:v>-0.0176434872674024</c:v>
                </c:pt>
                <c:pt idx="82">
                  <c:v>-0.00258741258741257</c:v>
                </c:pt>
                <c:pt idx="83">
                  <c:v>-0.00347419408718888</c:v>
                </c:pt>
                <c:pt idx="84">
                  <c:v>-0.0177533686697745</c:v>
                </c:pt>
                <c:pt idx="85">
                  <c:v>-0.010924130963281</c:v>
                </c:pt>
                <c:pt idx="86">
                  <c:v>-0.00637802036060345</c:v>
                </c:pt>
                <c:pt idx="87">
                  <c:v>-0.00679153342469924</c:v>
                </c:pt>
                <c:pt idx="88">
                  <c:v>0.000702547498319994</c:v>
                </c:pt>
                <c:pt idx="89">
                  <c:v>0.00432263680845313</c:v>
                </c:pt>
                <c:pt idx="90">
                  <c:v>-0.00540524486947225</c:v>
                </c:pt>
                <c:pt idx="91">
                  <c:v>-0.0113856446974588</c:v>
                </c:pt>
                <c:pt idx="92">
                  <c:v>-0.0105163347987243</c:v>
                </c:pt>
                <c:pt idx="93">
                  <c:v>-0.0215692840002232</c:v>
                </c:pt>
                <c:pt idx="94">
                  <c:v>-0.0325271510982314</c:v>
                </c:pt>
                <c:pt idx="95">
                  <c:v>-0.0323753325781724</c:v>
                </c:pt>
                <c:pt idx="96">
                  <c:v>-0.0299018605602126</c:v>
                </c:pt>
                <c:pt idx="97">
                  <c:v>-0.0331008717310088</c:v>
                </c:pt>
                <c:pt idx="98">
                  <c:v>-0.0321720409061996</c:v>
                </c:pt>
                <c:pt idx="99">
                  <c:v>-0.0321631787057575</c:v>
                </c:pt>
                <c:pt idx="100">
                  <c:v>-0.0294075997167807</c:v>
                </c:pt>
                <c:pt idx="101">
                  <c:v>-0.036027241243056</c:v>
                </c:pt>
                <c:pt idx="102">
                  <c:v>-0.0409593592135803</c:v>
                </c:pt>
                <c:pt idx="103">
                  <c:v>-0.0455188520356605</c:v>
                </c:pt>
                <c:pt idx="104">
                  <c:v>-0.0426676704381906</c:v>
                </c:pt>
                <c:pt idx="105">
                  <c:v>-0.0473305233579207</c:v>
                </c:pt>
                <c:pt idx="106">
                  <c:v>-0.0520174906918348</c:v>
                </c:pt>
                <c:pt idx="107">
                  <c:v>-0.0490427035593438</c:v>
                </c:pt>
                <c:pt idx="108">
                  <c:v>-0.0457117520374984</c:v>
                </c:pt>
                <c:pt idx="109">
                  <c:v>-0.0413356839157938</c:v>
                </c:pt>
                <c:pt idx="110">
                  <c:v>-0.0349760228548107</c:v>
                </c:pt>
                <c:pt idx="111">
                  <c:v>-0.0381069942461226</c:v>
                </c:pt>
                <c:pt idx="112">
                  <c:v>-0.0253801123639649</c:v>
                </c:pt>
                <c:pt idx="113">
                  <c:v>-0.0231004090097356</c:v>
                </c:pt>
                <c:pt idx="114">
                  <c:v>-0.0189829229172564</c:v>
                </c:pt>
                <c:pt idx="115">
                  <c:v>-0.020470375228629</c:v>
                </c:pt>
                <c:pt idx="116">
                  <c:v>-0.0211310923761624</c:v>
                </c:pt>
                <c:pt idx="117">
                  <c:v>-0.0281962902423424</c:v>
                </c:pt>
                <c:pt idx="118">
                  <c:v>-0.029448840955249</c:v>
                </c:pt>
                <c:pt idx="119">
                  <c:v>-0.0316479855640768</c:v>
                </c:pt>
                <c:pt idx="120">
                  <c:v>-0.0322536837101922</c:v>
                </c:pt>
                <c:pt idx="121">
                  <c:v>-0.0273821279729526</c:v>
                </c:pt>
                <c:pt idx="122">
                  <c:v>-0.0300190728916162</c:v>
                </c:pt>
                <c:pt idx="123">
                  <c:v>-0.0216492620324407</c:v>
                </c:pt>
                <c:pt idx="124">
                  <c:v>-0.00160200829080578</c:v>
                </c:pt>
                <c:pt idx="125">
                  <c:v>-0.0119311153069861</c:v>
                </c:pt>
                <c:pt idx="126">
                  <c:v>-0.0185256657661135</c:v>
                </c:pt>
                <c:pt idx="127">
                  <c:v>-0.0197314987339353</c:v>
                </c:pt>
                <c:pt idx="128">
                  <c:v>-0.0149667753259779</c:v>
                </c:pt>
                <c:pt idx="129">
                  <c:v>-0.0204241948153967</c:v>
                </c:pt>
                <c:pt idx="130">
                  <c:v>-0.0287254232141502</c:v>
                </c:pt>
                <c:pt idx="131">
                  <c:v>-0.0311454849498328</c:v>
                </c:pt>
                <c:pt idx="132">
                  <c:v>-0.0351204765715302</c:v>
                </c:pt>
                <c:pt idx="133">
                  <c:v>-0.031378118777088</c:v>
                </c:pt>
                <c:pt idx="134">
                  <c:v>-0.0347614495524463</c:v>
                </c:pt>
                <c:pt idx="135">
                  <c:v>-0.0329882834717325</c:v>
                </c:pt>
                <c:pt idx="136">
                  <c:v>-0.0349200566119698</c:v>
                </c:pt>
                <c:pt idx="137">
                  <c:v>-0.0348977963630361</c:v>
                </c:pt>
                <c:pt idx="138">
                  <c:v>-0.0329964772928199</c:v>
                </c:pt>
                <c:pt idx="139">
                  <c:v>-0.0348281996067784</c:v>
                </c:pt>
                <c:pt idx="140">
                  <c:v>-0.0308536439902986</c:v>
                </c:pt>
                <c:pt idx="141">
                  <c:v>-0.0285079356730529</c:v>
                </c:pt>
                <c:pt idx="142">
                  <c:v>-0.0221371569454357</c:v>
                </c:pt>
                <c:pt idx="143">
                  <c:v>-0.0208218475543304</c:v>
                </c:pt>
                <c:pt idx="144">
                  <c:v>-0.0186872078144202</c:v>
                </c:pt>
                <c:pt idx="145">
                  <c:v>-0.0215840724430937</c:v>
                </c:pt>
                <c:pt idx="146">
                  <c:v>-0.0242063978428729</c:v>
                </c:pt>
                <c:pt idx="147">
                  <c:v>-0.0197656598810199</c:v>
                </c:pt>
                <c:pt idx="148">
                  <c:v>-0.0179002868330536</c:v>
                </c:pt>
                <c:pt idx="149">
                  <c:v>-0.0173762555689379</c:v>
                </c:pt>
                <c:pt idx="150">
                  <c:v>-0.0156699417842104</c:v>
                </c:pt>
                <c:pt idx="151">
                  <c:v>-0.0149289396128944</c:v>
                </c:pt>
                <c:pt idx="152">
                  <c:v>-0.0140499679404254</c:v>
                </c:pt>
                <c:pt idx="153">
                  <c:v>-0.0126963656375421</c:v>
                </c:pt>
                <c:pt idx="154">
                  <c:v>-0.0143333515552397</c:v>
                </c:pt>
                <c:pt idx="155">
                  <c:v>-0.0222181712900908</c:v>
                </c:pt>
                <c:pt idx="156">
                  <c:v>-0.0181431338717702</c:v>
                </c:pt>
                <c:pt idx="157">
                  <c:v>-0.0233650727215654</c:v>
                </c:pt>
                <c:pt idx="158">
                  <c:v>-0.0295295656023805</c:v>
                </c:pt>
                <c:pt idx="159">
                  <c:v>-0.0318957092916654</c:v>
                </c:pt>
                <c:pt idx="160">
                  <c:v>-0.0192602930914166</c:v>
                </c:pt>
                <c:pt idx="161">
                  <c:v>-0.0324469999902708</c:v>
                </c:pt>
                <c:pt idx="162">
                  <c:v>-0.0294571996833182</c:v>
                </c:pt>
                <c:pt idx="163">
                  <c:v>-0.0369832796997794</c:v>
                </c:pt>
                <c:pt idx="164">
                  <c:v>-0.0214406029634282</c:v>
                </c:pt>
                <c:pt idx="165">
                  <c:v>-0.024533764475861</c:v>
                </c:pt>
                <c:pt idx="166">
                  <c:v>-0.0279336434982847</c:v>
                </c:pt>
                <c:pt idx="167">
                  <c:v>-0.0291927149037967</c:v>
                </c:pt>
                <c:pt idx="168">
                  <c:v>-0.0308554234659972</c:v>
                </c:pt>
                <c:pt idx="169">
                  <c:v>-0.0339832461499067</c:v>
                </c:pt>
                <c:pt idx="170">
                  <c:v>-0.0373286461117504</c:v>
                </c:pt>
                <c:pt idx="171">
                  <c:v>-0.0355283776725085</c:v>
                </c:pt>
                <c:pt idx="172">
                  <c:v>-0.0421812806653547</c:v>
                </c:pt>
                <c:pt idx="173">
                  <c:v>-0.040103071930488</c:v>
                </c:pt>
                <c:pt idx="174">
                  <c:v>-0.046107130261245</c:v>
                </c:pt>
                <c:pt idx="175">
                  <c:v>-0.0461969399499018</c:v>
                </c:pt>
                <c:pt idx="176">
                  <c:v>-0.0466784558406459</c:v>
                </c:pt>
                <c:pt idx="177">
                  <c:v>-0.0495099085490994</c:v>
                </c:pt>
                <c:pt idx="178">
                  <c:v>-0.047907048198129</c:v>
                </c:pt>
                <c:pt idx="179">
                  <c:v>-0.0570282275397621</c:v>
                </c:pt>
                <c:pt idx="180">
                  <c:v>-0.055417248725973</c:v>
                </c:pt>
                <c:pt idx="181">
                  <c:v>-0.0534911862865247</c:v>
                </c:pt>
                <c:pt idx="182">
                  <c:v>-0.0544019870658973</c:v>
                </c:pt>
                <c:pt idx="183">
                  <c:v>-0.0528262689065583</c:v>
                </c:pt>
                <c:pt idx="184">
                  <c:v>-0.0418275465422122</c:v>
                </c:pt>
                <c:pt idx="185">
                  <c:v>-0.0442252786272265</c:v>
                </c:pt>
                <c:pt idx="186">
                  <c:v>-0.0438077434662257</c:v>
                </c:pt>
                <c:pt idx="187">
                  <c:v>-0.0395623613717795</c:v>
                </c:pt>
                <c:pt idx="188">
                  <c:v>-0.0454430486468257</c:v>
                </c:pt>
                <c:pt idx="189">
                  <c:v>-0.0481476602206306</c:v>
                </c:pt>
                <c:pt idx="190">
                  <c:v>-0.0548261117250184</c:v>
                </c:pt>
                <c:pt idx="191">
                  <c:v>-0.0545102926055307</c:v>
                </c:pt>
                <c:pt idx="192">
                  <c:v>-0.0523438139129012</c:v>
                </c:pt>
                <c:pt idx="193">
                  <c:v>-0.0569229730642003</c:v>
                </c:pt>
                <c:pt idx="194">
                  <c:v>-0.0559388263828067</c:v>
                </c:pt>
                <c:pt idx="195">
                  <c:v>-0.0481584065869868</c:v>
                </c:pt>
                <c:pt idx="196">
                  <c:v>-0.0350391757451039</c:v>
                </c:pt>
                <c:pt idx="197">
                  <c:v>-0.0312194917854453</c:v>
                </c:pt>
                <c:pt idx="198">
                  <c:v>-0.0308743682260274</c:v>
                </c:pt>
                <c:pt idx="199">
                  <c:v>-0.0284694332887104</c:v>
                </c:pt>
                <c:pt idx="200">
                  <c:v>-0.0337917458501066</c:v>
                </c:pt>
                <c:pt idx="201">
                  <c:v>-0.0369477318216622</c:v>
                </c:pt>
                <c:pt idx="202">
                  <c:v>-0.0320699708454811</c:v>
                </c:pt>
                <c:pt idx="203">
                  <c:v>-0.0301637535948313</c:v>
                </c:pt>
                <c:pt idx="204">
                  <c:v>-0.0291566043679126</c:v>
                </c:pt>
                <c:pt idx="205">
                  <c:v>-0.0321262022262611</c:v>
                </c:pt>
                <c:pt idx="206">
                  <c:v>-0.024655003175703</c:v>
                </c:pt>
                <c:pt idx="207">
                  <c:v>-0.0280957599792212</c:v>
                </c:pt>
                <c:pt idx="208">
                  <c:v>-0.0190893993043587</c:v>
                </c:pt>
                <c:pt idx="209">
                  <c:v>-0.0199320273133392</c:v>
                </c:pt>
                <c:pt idx="210">
                  <c:v>-0.0204316210684189</c:v>
                </c:pt>
                <c:pt idx="211">
                  <c:v>-0.00822899127506504</c:v>
                </c:pt>
                <c:pt idx="212">
                  <c:v>-0.0124648535970525</c:v>
                </c:pt>
                <c:pt idx="213">
                  <c:v>-0.0101749783383075</c:v>
                </c:pt>
                <c:pt idx="214">
                  <c:v>-0.0137977631976672</c:v>
                </c:pt>
                <c:pt idx="215">
                  <c:v>-0.0136664656318252</c:v>
                </c:pt>
                <c:pt idx="216">
                  <c:v>-0.016903309082375</c:v>
                </c:pt>
                <c:pt idx="217">
                  <c:v>-0.016539513625189</c:v>
                </c:pt>
                <c:pt idx="218">
                  <c:v>-0.0170172388322594</c:v>
                </c:pt>
              </c:numCache>
            </c:numRef>
          </c:yVal>
          <c:smooth val="0"/>
        </c:ser>
        <c:dLbls>
          <c:showLegendKey val="0"/>
          <c:showVal val="0"/>
          <c:showCatName val="0"/>
          <c:showSerName val="0"/>
          <c:showPercent val="0"/>
          <c:showBubbleSize val="0"/>
        </c:dLbls>
        <c:axId val="-2092747336"/>
        <c:axId val="-2094754184"/>
      </c:scatterChart>
      <c:valAx>
        <c:axId val="-2120721624"/>
        <c:scaling>
          <c:orientation val="minMax"/>
          <c:max val="2015.0"/>
          <c:min val="1960.0"/>
        </c:scaling>
        <c:delete val="0"/>
        <c:axPos val="b"/>
        <c:majorGridlines>
          <c:spPr>
            <a:ln w="9525" cap="flat" cmpd="sng" algn="ctr">
              <a:noFill/>
              <a:round/>
            </a:ln>
            <a:effectLst/>
          </c:spPr>
        </c:majorGridlines>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7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135981128"/>
        <c:crosses val="autoZero"/>
        <c:crossBetween val="midCat"/>
        <c:majorUnit val="5.0"/>
      </c:valAx>
      <c:valAx>
        <c:axId val="-21359811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sz="2000" dirty="0">
                    <a:solidFill>
                      <a:sysClr val="windowText" lastClr="000000"/>
                    </a:solidFill>
                    <a:latin typeface="Arial" panose="020B0604020202020204" pitchFamily="34" charset="0"/>
                    <a:cs typeface="Arial" panose="020B0604020202020204" pitchFamily="34" charset="0"/>
                  </a:rPr>
                  <a:t>Saving, Investment </a:t>
                </a:r>
                <a:r>
                  <a:rPr lang="en-US" sz="2000" dirty="0" smtClean="0">
                    <a:solidFill>
                      <a:sysClr val="windowText" lastClr="000000"/>
                    </a:solidFill>
                    <a:latin typeface="Arial" panose="020B0604020202020204" pitchFamily="34" charset="0"/>
                    <a:cs typeface="Arial" panose="020B0604020202020204" pitchFamily="34" charset="0"/>
                  </a:rPr>
                  <a:t>(% of </a:t>
                </a:r>
                <a:r>
                  <a:rPr lang="en-US" sz="2000" dirty="0">
                    <a:solidFill>
                      <a:sysClr val="windowText" lastClr="000000"/>
                    </a:solidFill>
                    <a:latin typeface="Arial" panose="020B0604020202020204" pitchFamily="34" charset="0"/>
                    <a:cs typeface="Arial" panose="020B0604020202020204" pitchFamily="34" charset="0"/>
                  </a:rPr>
                  <a:t>GDP)</a:t>
                </a:r>
              </a:p>
            </c:rich>
          </c:tx>
          <c:layout>
            <c:manualLayout>
              <c:xMode val="edge"/>
              <c:yMode val="edge"/>
              <c:x val="0.0103759488015068"/>
              <c:y val="0.111739715023347"/>
            </c:manualLayout>
          </c:layout>
          <c:overlay val="0"/>
          <c:spPr>
            <a:noFill/>
            <a:ln>
              <a:noFill/>
            </a:ln>
            <a:effectLst/>
          </c:spPr>
        </c:title>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7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120721624"/>
        <c:crosses val="autoZero"/>
        <c:crossBetween val="midCat"/>
      </c:valAx>
      <c:valAx>
        <c:axId val="-2094754184"/>
        <c:scaling>
          <c:orientation val="minMax"/>
          <c:max val="0.2"/>
          <c:min val="-0.1"/>
        </c:scaling>
        <c:delete val="0"/>
        <c:axPos val="r"/>
        <c:title>
          <c:tx>
            <c:rich>
              <a:bodyPr rot="-5400000" spcFirstLastPara="1" vertOverflow="ellipsis" vert="horz" wrap="square" anchor="ctr" anchorCtr="1"/>
              <a:lstStyle/>
              <a:p>
                <a:pPr>
                  <a:defRPr sz="2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sz="2000">
                    <a:solidFill>
                      <a:sysClr val="windowText" lastClr="000000"/>
                    </a:solidFill>
                    <a:latin typeface="Arial" panose="020B0604020202020204" pitchFamily="34" charset="0"/>
                    <a:cs typeface="Arial" panose="020B0604020202020204" pitchFamily="34" charset="0"/>
                  </a:rPr>
                  <a:t>Trade</a:t>
                </a:r>
                <a:r>
                  <a:rPr lang="en-US" sz="2000" baseline="0">
                    <a:solidFill>
                      <a:sysClr val="windowText" lastClr="000000"/>
                    </a:solidFill>
                    <a:latin typeface="Arial" panose="020B0604020202020204" pitchFamily="34" charset="0"/>
                    <a:cs typeface="Arial" panose="020B0604020202020204" pitchFamily="34" charset="0"/>
                  </a:rPr>
                  <a:t> Balance (% of GDP)</a:t>
                </a:r>
                <a:endParaRPr lang="en-US" sz="2000">
                  <a:solidFill>
                    <a:sysClr val="windowText" lastClr="000000"/>
                  </a:solidFill>
                  <a:latin typeface="Arial" panose="020B0604020202020204" pitchFamily="34" charset="0"/>
                  <a:cs typeface="Arial" panose="020B0604020202020204" pitchFamily="34" charset="0"/>
                </a:endParaRPr>
              </a:p>
            </c:rich>
          </c:tx>
          <c:layout/>
          <c:overlay val="0"/>
          <c:spPr>
            <a:noFill/>
            <a:ln>
              <a:noFill/>
            </a:ln>
            <a:effectLst/>
          </c:spPr>
        </c:title>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7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092747336"/>
        <c:crosses val="max"/>
        <c:crossBetween val="midCat"/>
      </c:valAx>
      <c:valAx>
        <c:axId val="-2092747336"/>
        <c:scaling>
          <c:orientation val="minMax"/>
        </c:scaling>
        <c:delete val="1"/>
        <c:axPos val="b"/>
        <c:numFmt formatCode="0.00" sourceLinked="1"/>
        <c:majorTickMark val="out"/>
        <c:minorTickMark val="none"/>
        <c:tickLblPos val="nextTo"/>
        <c:crossAx val="-2094754184"/>
        <c:crosses val="autoZero"/>
        <c:crossBetween val="midCat"/>
      </c:valAx>
      <c:spPr>
        <a:solidFill>
          <a:schemeClr val="bg1"/>
        </a:solidFill>
        <a:ln>
          <a:solidFill>
            <a:schemeClr val="tx1"/>
          </a:solid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937990230833786"/>
          <c:y val="0.037886607564859"/>
          <c:w val="0.83027088165967"/>
          <c:h val="0.827428360248072"/>
        </c:manualLayout>
      </c:layout>
      <c:scatterChart>
        <c:scatterStyle val="lineMarker"/>
        <c:varyColors val="0"/>
        <c:ser>
          <c:idx val="0"/>
          <c:order val="0"/>
          <c:tx>
            <c:v>Federal budget deficit (% of GDP)</c:v>
          </c:tx>
          <c:spPr>
            <a:ln w="38100">
              <a:solidFill>
                <a:srgbClr val="CC6600"/>
              </a:solidFill>
              <a:prstDash val="solid"/>
            </a:ln>
          </c:spPr>
          <c:marker>
            <c:symbol val="none"/>
          </c:marker>
          <c:xVal>
            <c:numRef>
              <c:f>Sheet1!$O$8:$O$206</c:f>
              <c:numCache>
                <c:formatCode>0.00</c:formatCode>
                <c:ptCount val="199"/>
                <c:pt idx="0">
                  <c:v>1965.0</c:v>
                </c:pt>
                <c:pt idx="1">
                  <c:v>1965.25</c:v>
                </c:pt>
                <c:pt idx="2">
                  <c:v>1965.5</c:v>
                </c:pt>
                <c:pt idx="3">
                  <c:v>1965.75</c:v>
                </c:pt>
                <c:pt idx="4">
                  <c:v>1966.0</c:v>
                </c:pt>
                <c:pt idx="5">
                  <c:v>1966.25</c:v>
                </c:pt>
                <c:pt idx="6">
                  <c:v>1966.5</c:v>
                </c:pt>
                <c:pt idx="7">
                  <c:v>1966.75</c:v>
                </c:pt>
                <c:pt idx="8">
                  <c:v>1967.0</c:v>
                </c:pt>
                <c:pt idx="9">
                  <c:v>1967.25</c:v>
                </c:pt>
                <c:pt idx="10">
                  <c:v>1967.5</c:v>
                </c:pt>
                <c:pt idx="11">
                  <c:v>1967.75</c:v>
                </c:pt>
                <c:pt idx="12">
                  <c:v>1968.0</c:v>
                </c:pt>
                <c:pt idx="13">
                  <c:v>1968.25</c:v>
                </c:pt>
                <c:pt idx="14">
                  <c:v>1968.5</c:v>
                </c:pt>
                <c:pt idx="15">
                  <c:v>1968.75</c:v>
                </c:pt>
                <c:pt idx="16">
                  <c:v>1969.0</c:v>
                </c:pt>
                <c:pt idx="17">
                  <c:v>1969.25</c:v>
                </c:pt>
                <c:pt idx="18">
                  <c:v>1969.5</c:v>
                </c:pt>
                <c:pt idx="19">
                  <c:v>1969.75</c:v>
                </c:pt>
                <c:pt idx="20">
                  <c:v>1970.0</c:v>
                </c:pt>
                <c:pt idx="21">
                  <c:v>1970.25</c:v>
                </c:pt>
                <c:pt idx="22">
                  <c:v>1970.5</c:v>
                </c:pt>
                <c:pt idx="23">
                  <c:v>1970.75</c:v>
                </c:pt>
                <c:pt idx="24">
                  <c:v>1971.0</c:v>
                </c:pt>
                <c:pt idx="25">
                  <c:v>1971.25</c:v>
                </c:pt>
                <c:pt idx="26">
                  <c:v>1971.5</c:v>
                </c:pt>
                <c:pt idx="27">
                  <c:v>1971.75</c:v>
                </c:pt>
                <c:pt idx="28">
                  <c:v>1972.0</c:v>
                </c:pt>
                <c:pt idx="29">
                  <c:v>1972.25</c:v>
                </c:pt>
                <c:pt idx="30">
                  <c:v>1972.5</c:v>
                </c:pt>
                <c:pt idx="31">
                  <c:v>1972.75</c:v>
                </c:pt>
                <c:pt idx="32">
                  <c:v>1973.0</c:v>
                </c:pt>
                <c:pt idx="33">
                  <c:v>1973.25</c:v>
                </c:pt>
                <c:pt idx="34">
                  <c:v>1973.5</c:v>
                </c:pt>
                <c:pt idx="35">
                  <c:v>1973.75</c:v>
                </c:pt>
                <c:pt idx="36">
                  <c:v>1974.0</c:v>
                </c:pt>
                <c:pt idx="37">
                  <c:v>1974.25</c:v>
                </c:pt>
                <c:pt idx="38">
                  <c:v>1974.5</c:v>
                </c:pt>
                <c:pt idx="39">
                  <c:v>1974.75</c:v>
                </c:pt>
                <c:pt idx="40">
                  <c:v>1975.0</c:v>
                </c:pt>
                <c:pt idx="41">
                  <c:v>1975.25</c:v>
                </c:pt>
                <c:pt idx="42">
                  <c:v>1975.5</c:v>
                </c:pt>
                <c:pt idx="43">
                  <c:v>1975.75</c:v>
                </c:pt>
                <c:pt idx="44">
                  <c:v>1976.0</c:v>
                </c:pt>
                <c:pt idx="45">
                  <c:v>1976.25</c:v>
                </c:pt>
                <c:pt idx="46">
                  <c:v>1976.5</c:v>
                </c:pt>
                <c:pt idx="47">
                  <c:v>1976.75</c:v>
                </c:pt>
                <c:pt idx="48">
                  <c:v>1977.0</c:v>
                </c:pt>
                <c:pt idx="49">
                  <c:v>1977.25</c:v>
                </c:pt>
                <c:pt idx="50">
                  <c:v>1977.5</c:v>
                </c:pt>
                <c:pt idx="51">
                  <c:v>1977.75</c:v>
                </c:pt>
                <c:pt idx="52">
                  <c:v>1978.0</c:v>
                </c:pt>
                <c:pt idx="53">
                  <c:v>1978.25</c:v>
                </c:pt>
                <c:pt idx="54">
                  <c:v>1978.5</c:v>
                </c:pt>
                <c:pt idx="55">
                  <c:v>1978.75</c:v>
                </c:pt>
                <c:pt idx="56">
                  <c:v>1979.0</c:v>
                </c:pt>
                <c:pt idx="57">
                  <c:v>1979.25</c:v>
                </c:pt>
                <c:pt idx="58">
                  <c:v>1979.5</c:v>
                </c:pt>
                <c:pt idx="59">
                  <c:v>1979.75</c:v>
                </c:pt>
                <c:pt idx="60">
                  <c:v>1980.0</c:v>
                </c:pt>
                <c:pt idx="61">
                  <c:v>1980.25</c:v>
                </c:pt>
                <c:pt idx="62">
                  <c:v>1980.5</c:v>
                </c:pt>
                <c:pt idx="63">
                  <c:v>1980.75</c:v>
                </c:pt>
                <c:pt idx="64">
                  <c:v>1981.0</c:v>
                </c:pt>
                <c:pt idx="65">
                  <c:v>1981.25</c:v>
                </c:pt>
                <c:pt idx="66">
                  <c:v>1981.5</c:v>
                </c:pt>
                <c:pt idx="67">
                  <c:v>1981.75</c:v>
                </c:pt>
                <c:pt idx="68">
                  <c:v>1982.0</c:v>
                </c:pt>
                <c:pt idx="69">
                  <c:v>1982.25</c:v>
                </c:pt>
                <c:pt idx="70">
                  <c:v>1982.5</c:v>
                </c:pt>
                <c:pt idx="71">
                  <c:v>1982.75</c:v>
                </c:pt>
                <c:pt idx="72">
                  <c:v>1983.0</c:v>
                </c:pt>
                <c:pt idx="73">
                  <c:v>1983.25</c:v>
                </c:pt>
                <c:pt idx="74">
                  <c:v>1983.5</c:v>
                </c:pt>
                <c:pt idx="75">
                  <c:v>1983.75</c:v>
                </c:pt>
                <c:pt idx="76">
                  <c:v>1984.0</c:v>
                </c:pt>
                <c:pt idx="77">
                  <c:v>1984.25</c:v>
                </c:pt>
                <c:pt idx="78">
                  <c:v>1984.5</c:v>
                </c:pt>
                <c:pt idx="79">
                  <c:v>1984.75</c:v>
                </c:pt>
                <c:pt idx="80">
                  <c:v>1985.0</c:v>
                </c:pt>
                <c:pt idx="81">
                  <c:v>1985.25</c:v>
                </c:pt>
                <c:pt idx="82">
                  <c:v>1985.5</c:v>
                </c:pt>
                <c:pt idx="83">
                  <c:v>1985.75</c:v>
                </c:pt>
                <c:pt idx="84">
                  <c:v>1986.0</c:v>
                </c:pt>
                <c:pt idx="85">
                  <c:v>1986.25</c:v>
                </c:pt>
                <c:pt idx="86">
                  <c:v>1986.5</c:v>
                </c:pt>
                <c:pt idx="87">
                  <c:v>1986.75</c:v>
                </c:pt>
                <c:pt idx="88">
                  <c:v>1987.0</c:v>
                </c:pt>
                <c:pt idx="89">
                  <c:v>1987.25</c:v>
                </c:pt>
                <c:pt idx="90">
                  <c:v>1987.5</c:v>
                </c:pt>
                <c:pt idx="91">
                  <c:v>1987.75</c:v>
                </c:pt>
                <c:pt idx="92">
                  <c:v>1988.0</c:v>
                </c:pt>
                <c:pt idx="93">
                  <c:v>1988.25</c:v>
                </c:pt>
                <c:pt idx="94">
                  <c:v>1988.5</c:v>
                </c:pt>
                <c:pt idx="95">
                  <c:v>1988.75</c:v>
                </c:pt>
                <c:pt idx="96">
                  <c:v>1989.0</c:v>
                </c:pt>
                <c:pt idx="97">
                  <c:v>1989.25</c:v>
                </c:pt>
                <c:pt idx="98">
                  <c:v>1989.5</c:v>
                </c:pt>
                <c:pt idx="99">
                  <c:v>1989.75</c:v>
                </c:pt>
                <c:pt idx="100">
                  <c:v>1990.0</c:v>
                </c:pt>
                <c:pt idx="101">
                  <c:v>1990.25</c:v>
                </c:pt>
                <c:pt idx="102">
                  <c:v>1990.5</c:v>
                </c:pt>
                <c:pt idx="103">
                  <c:v>1990.75</c:v>
                </c:pt>
                <c:pt idx="104">
                  <c:v>1991.0</c:v>
                </c:pt>
                <c:pt idx="105">
                  <c:v>1991.25</c:v>
                </c:pt>
                <c:pt idx="106">
                  <c:v>1991.5</c:v>
                </c:pt>
                <c:pt idx="107">
                  <c:v>1991.75</c:v>
                </c:pt>
                <c:pt idx="108">
                  <c:v>1992.0</c:v>
                </c:pt>
                <c:pt idx="109">
                  <c:v>1992.25</c:v>
                </c:pt>
                <c:pt idx="110">
                  <c:v>1992.5</c:v>
                </c:pt>
                <c:pt idx="111">
                  <c:v>1992.75</c:v>
                </c:pt>
                <c:pt idx="112">
                  <c:v>1993.0</c:v>
                </c:pt>
                <c:pt idx="113">
                  <c:v>1993.25</c:v>
                </c:pt>
                <c:pt idx="114">
                  <c:v>1993.5</c:v>
                </c:pt>
                <c:pt idx="115">
                  <c:v>1993.75</c:v>
                </c:pt>
                <c:pt idx="116">
                  <c:v>1994.0</c:v>
                </c:pt>
                <c:pt idx="117">
                  <c:v>1994.25</c:v>
                </c:pt>
                <c:pt idx="118">
                  <c:v>1994.5</c:v>
                </c:pt>
                <c:pt idx="119">
                  <c:v>1994.75</c:v>
                </c:pt>
                <c:pt idx="120">
                  <c:v>1995.0</c:v>
                </c:pt>
                <c:pt idx="121">
                  <c:v>1995.25</c:v>
                </c:pt>
                <c:pt idx="122">
                  <c:v>1995.5</c:v>
                </c:pt>
                <c:pt idx="123">
                  <c:v>1995.75</c:v>
                </c:pt>
                <c:pt idx="124">
                  <c:v>1996.0</c:v>
                </c:pt>
                <c:pt idx="125">
                  <c:v>1996.25</c:v>
                </c:pt>
                <c:pt idx="126">
                  <c:v>1996.5</c:v>
                </c:pt>
                <c:pt idx="127">
                  <c:v>1996.75</c:v>
                </c:pt>
                <c:pt idx="128">
                  <c:v>1997.0</c:v>
                </c:pt>
                <c:pt idx="129">
                  <c:v>1997.25</c:v>
                </c:pt>
                <c:pt idx="130">
                  <c:v>1997.5</c:v>
                </c:pt>
                <c:pt idx="131">
                  <c:v>1997.75</c:v>
                </c:pt>
                <c:pt idx="132">
                  <c:v>1998.0</c:v>
                </c:pt>
                <c:pt idx="133">
                  <c:v>1998.25</c:v>
                </c:pt>
                <c:pt idx="134">
                  <c:v>1998.5</c:v>
                </c:pt>
                <c:pt idx="135">
                  <c:v>1998.75</c:v>
                </c:pt>
                <c:pt idx="136">
                  <c:v>1999.0</c:v>
                </c:pt>
                <c:pt idx="137">
                  <c:v>1999.25</c:v>
                </c:pt>
                <c:pt idx="138">
                  <c:v>1999.5</c:v>
                </c:pt>
                <c:pt idx="139">
                  <c:v>1999.75</c:v>
                </c:pt>
                <c:pt idx="140">
                  <c:v>2000.0</c:v>
                </c:pt>
                <c:pt idx="141">
                  <c:v>2000.25</c:v>
                </c:pt>
                <c:pt idx="142">
                  <c:v>2000.5</c:v>
                </c:pt>
                <c:pt idx="143">
                  <c:v>2000.75</c:v>
                </c:pt>
                <c:pt idx="144">
                  <c:v>2001.0</c:v>
                </c:pt>
                <c:pt idx="145">
                  <c:v>2001.25</c:v>
                </c:pt>
                <c:pt idx="146">
                  <c:v>2001.5</c:v>
                </c:pt>
                <c:pt idx="147">
                  <c:v>2001.75</c:v>
                </c:pt>
                <c:pt idx="148">
                  <c:v>2002.0</c:v>
                </c:pt>
                <c:pt idx="149">
                  <c:v>2002.25</c:v>
                </c:pt>
                <c:pt idx="150">
                  <c:v>2002.5</c:v>
                </c:pt>
                <c:pt idx="151">
                  <c:v>2002.75</c:v>
                </c:pt>
                <c:pt idx="152">
                  <c:v>2003.0</c:v>
                </c:pt>
                <c:pt idx="153">
                  <c:v>2003.25</c:v>
                </c:pt>
                <c:pt idx="154">
                  <c:v>2003.5</c:v>
                </c:pt>
                <c:pt idx="155">
                  <c:v>2003.75</c:v>
                </c:pt>
                <c:pt idx="156">
                  <c:v>2004.0</c:v>
                </c:pt>
                <c:pt idx="157">
                  <c:v>2004.25</c:v>
                </c:pt>
                <c:pt idx="158">
                  <c:v>2004.5</c:v>
                </c:pt>
                <c:pt idx="159">
                  <c:v>2004.75</c:v>
                </c:pt>
                <c:pt idx="160">
                  <c:v>2005.0</c:v>
                </c:pt>
                <c:pt idx="161">
                  <c:v>2005.25</c:v>
                </c:pt>
                <c:pt idx="162">
                  <c:v>2005.5</c:v>
                </c:pt>
                <c:pt idx="163">
                  <c:v>2005.75</c:v>
                </c:pt>
                <c:pt idx="164">
                  <c:v>2006.0</c:v>
                </c:pt>
                <c:pt idx="165">
                  <c:v>2006.25</c:v>
                </c:pt>
                <c:pt idx="166">
                  <c:v>2006.5</c:v>
                </c:pt>
                <c:pt idx="167">
                  <c:v>2006.75</c:v>
                </c:pt>
                <c:pt idx="168">
                  <c:v>2007.0</c:v>
                </c:pt>
                <c:pt idx="169">
                  <c:v>2007.25</c:v>
                </c:pt>
                <c:pt idx="170">
                  <c:v>2007.5</c:v>
                </c:pt>
                <c:pt idx="171">
                  <c:v>2007.75</c:v>
                </c:pt>
                <c:pt idx="172">
                  <c:v>2008.0</c:v>
                </c:pt>
                <c:pt idx="173">
                  <c:v>2008.25</c:v>
                </c:pt>
                <c:pt idx="174">
                  <c:v>2008.5</c:v>
                </c:pt>
                <c:pt idx="175">
                  <c:v>2008.75</c:v>
                </c:pt>
                <c:pt idx="176">
                  <c:v>2009.0</c:v>
                </c:pt>
                <c:pt idx="177">
                  <c:v>2009.25</c:v>
                </c:pt>
                <c:pt idx="178">
                  <c:v>2009.5</c:v>
                </c:pt>
                <c:pt idx="179">
                  <c:v>2009.75</c:v>
                </c:pt>
                <c:pt idx="180">
                  <c:v>2010.0</c:v>
                </c:pt>
                <c:pt idx="181">
                  <c:v>2010.25</c:v>
                </c:pt>
                <c:pt idx="182">
                  <c:v>2010.5</c:v>
                </c:pt>
                <c:pt idx="183">
                  <c:v>2010.75</c:v>
                </c:pt>
                <c:pt idx="184">
                  <c:v>2011.0</c:v>
                </c:pt>
                <c:pt idx="185">
                  <c:v>2011.25</c:v>
                </c:pt>
                <c:pt idx="186">
                  <c:v>2011.5</c:v>
                </c:pt>
                <c:pt idx="187">
                  <c:v>2011.75</c:v>
                </c:pt>
                <c:pt idx="188">
                  <c:v>2012.0</c:v>
                </c:pt>
                <c:pt idx="189">
                  <c:v>2012.25</c:v>
                </c:pt>
                <c:pt idx="190">
                  <c:v>2012.5</c:v>
                </c:pt>
                <c:pt idx="191">
                  <c:v>2012.75</c:v>
                </c:pt>
                <c:pt idx="192">
                  <c:v>2013.0</c:v>
                </c:pt>
                <c:pt idx="193">
                  <c:v>2013.25</c:v>
                </c:pt>
                <c:pt idx="194">
                  <c:v>2013.5</c:v>
                </c:pt>
                <c:pt idx="195">
                  <c:v>2013.75</c:v>
                </c:pt>
                <c:pt idx="196">
                  <c:v>2014.0</c:v>
                </c:pt>
                <c:pt idx="197">
                  <c:v>2014.25</c:v>
                </c:pt>
                <c:pt idx="198">
                  <c:v>2014.5</c:v>
                </c:pt>
              </c:numCache>
            </c:numRef>
          </c:xVal>
          <c:yVal>
            <c:numRef>
              <c:f>Sheet1!$N$8:$N$206</c:f>
              <c:numCache>
                <c:formatCode>General</c:formatCode>
                <c:ptCount val="199"/>
                <c:pt idx="0">
                  <c:v>0.00125139043381536</c:v>
                </c:pt>
                <c:pt idx="1">
                  <c:v>0.00273074822501365</c:v>
                </c:pt>
                <c:pt idx="2">
                  <c:v>0.0125299920021327</c:v>
                </c:pt>
                <c:pt idx="3">
                  <c:v>0.0124175397749321</c:v>
                </c:pt>
                <c:pt idx="4">
                  <c:v>0.00501693214599273</c:v>
                </c:pt>
                <c:pt idx="5">
                  <c:v>0.00706144697720517</c:v>
                </c:pt>
                <c:pt idx="6">
                  <c:v>0.0095029239766082</c:v>
                </c:pt>
                <c:pt idx="7">
                  <c:v>0.0123368068032099</c:v>
                </c:pt>
                <c:pt idx="8">
                  <c:v>0.0228132387706856</c:v>
                </c:pt>
                <c:pt idx="9">
                  <c:v>0.023968981318294</c:v>
                </c:pt>
                <c:pt idx="10">
                  <c:v>0.0216939764597277</c:v>
                </c:pt>
                <c:pt idx="11">
                  <c:v>0.0220788043478261</c:v>
                </c:pt>
                <c:pt idx="12">
                  <c:v>0.0185490066952036</c:v>
                </c:pt>
                <c:pt idx="13">
                  <c:v>0.0198654277475168</c:v>
                </c:pt>
                <c:pt idx="14">
                  <c:v>0.0106059015016276</c:v>
                </c:pt>
                <c:pt idx="15">
                  <c:v>0.00958664055252034</c:v>
                </c:pt>
                <c:pt idx="16">
                  <c:v>-0.00221016676712881</c:v>
                </c:pt>
                <c:pt idx="17">
                  <c:v>0.00148309274273285</c:v>
                </c:pt>
                <c:pt idx="18">
                  <c:v>0.00833333333333333</c:v>
                </c:pt>
                <c:pt idx="19">
                  <c:v>0.0121072355145575</c:v>
                </c:pt>
                <c:pt idx="20">
                  <c:v>0.0211675367821547</c:v>
                </c:pt>
                <c:pt idx="21">
                  <c:v>0.0304644425754602</c:v>
                </c:pt>
                <c:pt idx="22">
                  <c:v>0.0362884703720717</c:v>
                </c:pt>
                <c:pt idx="23">
                  <c:v>0.0408612001832341</c:v>
                </c:pt>
                <c:pt idx="24">
                  <c:v>0.0399894533309896</c:v>
                </c:pt>
                <c:pt idx="25">
                  <c:v>0.0451957909263412</c:v>
                </c:pt>
                <c:pt idx="26">
                  <c:v>0.0438024231127679</c:v>
                </c:pt>
                <c:pt idx="27">
                  <c:v>0.0449061662198391</c:v>
                </c:pt>
                <c:pt idx="28">
                  <c:v>0.0370400389041984</c:v>
                </c:pt>
                <c:pt idx="29">
                  <c:v>0.0404692543894181</c:v>
                </c:pt>
                <c:pt idx="30">
                  <c:v>0.0314577214407173</c:v>
                </c:pt>
                <c:pt idx="31">
                  <c:v>0.0433933933933934</c:v>
                </c:pt>
                <c:pt idx="32">
                  <c:v>0.0290432389367712</c:v>
                </c:pt>
                <c:pt idx="33">
                  <c:v>0.0287810383747178</c:v>
                </c:pt>
                <c:pt idx="34">
                  <c:v>0.0254732739420935</c:v>
                </c:pt>
                <c:pt idx="35">
                  <c:v>0.0225136907578933</c:v>
                </c:pt>
                <c:pt idx="36">
                  <c:v>0.0236167792868134</c:v>
                </c:pt>
                <c:pt idx="37">
                  <c:v>0.0247034284969365</c:v>
                </c:pt>
                <c:pt idx="38">
                  <c:v>0.02309069975694</c:v>
                </c:pt>
                <c:pt idx="39">
                  <c:v>0.0331877729257642</c:v>
                </c:pt>
                <c:pt idx="40">
                  <c:v>0.0463694739441837</c:v>
                </c:pt>
                <c:pt idx="41">
                  <c:v>0.0799323834822507</c:v>
                </c:pt>
                <c:pt idx="42">
                  <c:v>0.0523398296183919</c:v>
                </c:pt>
                <c:pt idx="43">
                  <c:v>0.0513619117730336</c:v>
                </c:pt>
                <c:pt idx="44">
                  <c:v>0.0442861057824061</c:v>
                </c:pt>
                <c:pt idx="45">
                  <c:v>0.0410361354946416</c:v>
                </c:pt>
                <c:pt idx="46">
                  <c:v>0.0420523670986512</c:v>
                </c:pt>
                <c:pt idx="47">
                  <c:v>0.0428188196450681</c:v>
                </c:pt>
                <c:pt idx="48">
                  <c:v>0.0362358845671268</c:v>
                </c:pt>
                <c:pt idx="49">
                  <c:v>0.0322298805941171</c:v>
                </c:pt>
                <c:pt idx="50">
                  <c:v>0.034442140972484</c:v>
                </c:pt>
                <c:pt idx="51">
                  <c:v>0.0350440355973625</c:v>
                </c:pt>
                <c:pt idx="52">
                  <c:v>0.0353601666138452</c:v>
                </c:pt>
                <c:pt idx="53">
                  <c:v>0.0252075665496876</c:v>
                </c:pt>
                <c:pt idx="54">
                  <c:v>0.0220934595022719</c:v>
                </c:pt>
                <c:pt idx="55">
                  <c:v>0.0198211264201112</c:v>
                </c:pt>
                <c:pt idx="56">
                  <c:v>0.0156422815610681</c:v>
                </c:pt>
                <c:pt idx="57">
                  <c:v>0.0151007357756462</c:v>
                </c:pt>
                <c:pt idx="58">
                  <c:v>0.0167765128819653</c:v>
                </c:pt>
                <c:pt idx="59">
                  <c:v>0.0198850111692973</c:v>
                </c:pt>
                <c:pt idx="60">
                  <c:v>0.0227069551224745</c:v>
                </c:pt>
                <c:pt idx="61">
                  <c:v>0.0312154005500196</c:v>
                </c:pt>
                <c:pt idx="62">
                  <c:v>0.0350699300699301</c:v>
                </c:pt>
                <c:pt idx="63">
                  <c:v>0.031301152497077</c:v>
                </c:pt>
                <c:pt idx="64">
                  <c:v>0.0229261127785938</c:v>
                </c:pt>
                <c:pt idx="65">
                  <c:v>0.0238689104284406</c:v>
                </c:pt>
                <c:pt idx="66">
                  <c:v>0.025328100085858</c:v>
                </c:pt>
                <c:pt idx="67">
                  <c:v>0.0345058626465662</c:v>
                </c:pt>
                <c:pt idx="68">
                  <c:v>0.0406866638157493</c:v>
                </c:pt>
                <c:pt idx="69">
                  <c:v>0.0418155074595503</c:v>
                </c:pt>
                <c:pt idx="70">
                  <c:v>0.0522111015413857</c:v>
                </c:pt>
                <c:pt idx="71">
                  <c:v>0.0616820235929338</c:v>
                </c:pt>
                <c:pt idx="72">
                  <c:v>0.0594776312386863</c:v>
                </c:pt>
                <c:pt idx="73">
                  <c:v>0.0560299123835035</c:v>
                </c:pt>
                <c:pt idx="74">
                  <c:v>0.0588792893318528</c:v>
                </c:pt>
                <c:pt idx="75">
                  <c:v>0.0513421669608282</c:v>
                </c:pt>
                <c:pt idx="76">
                  <c:v>0.0459261909629932</c:v>
                </c:pt>
                <c:pt idx="77">
                  <c:v>0.0470734744707348</c:v>
                </c:pt>
                <c:pt idx="78">
                  <c:v>0.0478054508978813</c:v>
                </c:pt>
                <c:pt idx="79">
                  <c:v>0.0494743948307455</c:v>
                </c:pt>
                <c:pt idx="80">
                  <c:v>0.0396034930375265</c:v>
                </c:pt>
                <c:pt idx="81">
                  <c:v>0.0504613811217256</c:v>
                </c:pt>
                <c:pt idx="82">
                  <c:v>0.0446229463432394</c:v>
                </c:pt>
                <c:pt idx="83">
                  <c:v>0.0452493768386068</c:v>
                </c:pt>
                <c:pt idx="84">
                  <c:v>0.0446161681022076</c:v>
                </c:pt>
                <c:pt idx="85">
                  <c:v>0.0492184755883386</c:v>
                </c:pt>
                <c:pt idx="86">
                  <c:v>0.0497662135249805</c:v>
                </c:pt>
                <c:pt idx="87">
                  <c:v>0.0417826701503405</c:v>
                </c:pt>
                <c:pt idx="88">
                  <c:v>0.0411089058739073</c:v>
                </c:pt>
                <c:pt idx="89">
                  <c:v>0.0293477133672094</c:v>
                </c:pt>
                <c:pt idx="90">
                  <c:v>0.0313029282726253</c:v>
                </c:pt>
                <c:pt idx="91">
                  <c:v>0.0324725745117168</c:v>
                </c:pt>
                <c:pt idx="92">
                  <c:v>0.0321769536007544</c:v>
                </c:pt>
                <c:pt idx="93">
                  <c:v>0.029917237936133</c:v>
                </c:pt>
                <c:pt idx="94">
                  <c:v>0.0285309934899519</c:v>
                </c:pt>
                <c:pt idx="95">
                  <c:v>0.029301457682857</c:v>
                </c:pt>
                <c:pt idx="96">
                  <c:v>0.0246770633570937</c:v>
                </c:pt>
                <c:pt idx="97">
                  <c:v>0.0281074550493924</c:v>
                </c:pt>
                <c:pt idx="98">
                  <c:v>0.0286259541984733</c:v>
                </c:pt>
                <c:pt idx="99">
                  <c:v>0.0292362147343582</c:v>
                </c:pt>
                <c:pt idx="100">
                  <c:v>0.0331364161064711</c:v>
                </c:pt>
                <c:pt idx="101">
                  <c:v>0.0337590171891476</c:v>
                </c:pt>
                <c:pt idx="102">
                  <c:v>0.0326229372253089</c:v>
                </c:pt>
                <c:pt idx="103">
                  <c:v>0.0348480069065131</c:v>
                </c:pt>
                <c:pt idx="104">
                  <c:v>0.0304051264265306</c:v>
                </c:pt>
                <c:pt idx="105">
                  <c:v>0.0397324044534149</c:v>
                </c:pt>
                <c:pt idx="106">
                  <c:v>0.043306959989708</c:v>
                </c:pt>
                <c:pt idx="107">
                  <c:v>0.0457535075565748</c:v>
                </c:pt>
                <c:pt idx="108">
                  <c:v>0.0508870361083249</c:v>
                </c:pt>
                <c:pt idx="109">
                  <c:v>0.05104508417664</c:v>
                </c:pt>
                <c:pt idx="110">
                  <c:v>0.0522128596371366</c:v>
                </c:pt>
                <c:pt idx="111">
                  <c:v>0.0493460344003822</c:v>
                </c:pt>
                <c:pt idx="112">
                  <c:v>0.0504727186508995</c:v>
                </c:pt>
                <c:pt idx="113">
                  <c:v>0.0448049666159072</c:v>
                </c:pt>
                <c:pt idx="114">
                  <c:v>0.0459430491584832</c:v>
                </c:pt>
                <c:pt idx="115">
                  <c:v>0.0403111136389489</c:v>
                </c:pt>
                <c:pt idx="116">
                  <c:v>0.0373442820509227</c:v>
                </c:pt>
                <c:pt idx="117">
                  <c:v>0.0325731106770475</c:v>
                </c:pt>
                <c:pt idx="118">
                  <c:v>0.0346286196156305</c:v>
                </c:pt>
                <c:pt idx="119">
                  <c:v>0.0343600786443217</c:v>
                </c:pt>
                <c:pt idx="120">
                  <c:v>0.0336633400925079</c:v>
                </c:pt>
                <c:pt idx="121">
                  <c:v>0.0317821404620705</c:v>
                </c:pt>
                <c:pt idx="122">
                  <c:v>0.0318172970868747</c:v>
                </c:pt>
                <c:pt idx="123">
                  <c:v>0.0285018270401949</c:v>
                </c:pt>
                <c:pt idx="124">
                  <c:v>0.0282651936501501</c:v>
                </c:pt>
                <c:pt idx="125">
                  <c:v>0.0223159461638653</c:v>
                </c:pt>
                <c:pt idx="126">
                  <c:v>0.020786861134943</c:v>
                </c:pt>
                <c:pt idx="127">
                  <c:v>0.0170626636579745</c:v>
                </c:pt>
                <c:pt idx="128">
                  <c:v>0.0143654562549839</c:v>
                </c:pt>
                <c:pt idx="129">
                  <c:v>0.0119856406178744</c:v>
                </c:pt>
                <c:pt idx="130">
                  <c:v>0.00790400147265239</c:v>
                </c:pt>
                <c:pt idx="131">
                  <c:v>0.00827236211781574</c:v>
                </c:pt>
                <c:pt idx="132">
                  <c:v>0.00254226801804334</c:v>
                </c:pt>
                <c:pt idx="133">
                  <c:v>0.000978353919530385</c:v>
                </c:pt>
                <c:pt idx="134">
                  <c:v>-0.00237249221013503</c:v>
                </c:pt>
                <c:pt idx="135">
                  <c:v>-0.00219822640659682</c:v>
                </c:pt>
                <c:pt idx="136">
                  <c:v>-0.00502799800997131</c:v>
                </c:pt>
                <c:pt idx="137">
                  <c:v>-0.00657109971748456</c:v>
                </c:pt>
                <c:pt idx="138">
                  <c:v>-0.00736179895596306</c:v>
                </c:pt>
                <c:pt idx="139">
                  <c:v>-0.00854313375847512</c:v>
                </c:pt>
                <c:pt idx="140">
                  <c:v>-0.0175655468049048</c:v>
                </c:pt>
                <c:pt idx="141">
                  <c:v>-0.0142436005954292</c:v>
                </c:pt>
                <c:pt idx="142">
                  <c:v>-0.014839631567768</c:v>
                </c:pt>
                <c:pt idx="143">
                  <c:v>-0.0143044030442214</c:v>
                </c:pt>
                <c:pt idx="144">
                  <c:v>-0.0123714087227948</c:v>
                </c:pt>
                <c:pt idx="145">
                  <c:v>-0.00871371634832308</c:v>
                </c:pt>
                <c:pt idx="146">
                  <c:v>0.0122374171718596</c:v>
                </c:pt>
                <c:pt idx="147">
                  <c:v>0.00324259669385963</c:v>
                </c:pt>
                <c:pt idx="148">
                  <c:v>0.021044081813483</c:v>
                </c:pt>
                <c:pt idx="149">
                  <c:v>0.024371730621502</c:v>
                </c:pt>
                <c:pt idx="150">
                  <c:v>0.0250881119134555</c:v>
                </c:pt>
                <c:pt idx="151">
                  <c:v>0.0279724058430447</c:v>
                </c:pt>
                <c:pt idx="152">
                  <c:v>0.0296880704535133</c:v>
                </c:pt>
                <c:pt idx="153">
                  <c:v>0.0353364348720835</c:v>
                </c:pt>
                <c:pt idx="154">
                  <c:v>0.0406448116575341</c:v>
                </c:pt>
                <c:pt idx="155">
                  <c:v>0.034180150294496</c:v>
                </c:pt>
                <c:pt idx="156">
                  <c:v>0.0367855593740616</c:v>
                </c:pt>
                <c:pt idx="157">
                  <c:v>0.0330175513487776</c:v>
                </c:pt>
                <c:pt idx="158">
                  <c:v>0.0301672906037501</c:v>
                </c:pt>
                <c:pt idx="159">
                  <c:v>0.0302972409291366</c:v>
                </c:pt>
                <c:pt idx="160">
                  <c:v>0.0244191763503126</c:v>
                </c:pt>
                <c:pt idx="161">
                  <c:v>0.0239014652268751</c:v>
                </c:pt>
                <c:pt idx="162">
                  <c:v>0.0233086464628107</c:v>
                </c:pt>
                <c:pt idx="163">
                  <c:v>0.0215295629820051</c:v>
                </c:pt>
                <c:pt idx="164">
                  <c:v>0.0177743261361721</c:v>
                </c:pt>
                <c:pt idx="165">
                  <c:v>0.0176959086363571</c:v>
                </c:pt>
                <c:pt idx="166">
                  <c:v>0.0168314340151706</c:v>
                </c:pt>
                <c:pt idx="167">
                  <c:v>0.0133154183017687</c:v>
                </c:pt>
                <c:pt idx="168">
                  <c:v>0.0150212179973583</c:v>
                </c:pt>
                <c:pt idx="169">
                  <c:v>0.0174660075022708</c:v>
                </c:pt>
                <c:pt idx="170">
                  <c:v>0.019691551644852</c:v>
                </c:pt>
                <c:pt idx="171">
                  <c:v>0.0211027353884496</c:v>
                </c:pt>
                <c:pt idx="172">
                  <c:v>0.0278830683646478</c:v>
                </c:pt>
                <c:pt idx="173">
                  <c:v>0.0526902045500574</c:v>
                </c:pt>
                <c:pt idx="174">
                  <c:v>0.0447079431381796</c:v>
                </c:pt>
                <c:pt idx="175">
                  <c:v>0.046928157581839</c:v>
                </c:pt>
                <c:pt idx="176">
                  <c:v>0.072316965496145</c:v>
                </c:pt>
                <c:pt idx="177">
                  <c:v>0.093072717636886</c:v>
                </c:pt>
                <c:pt idx="178">
                  <c:v>0.0932209870621033</c:v>
                </c:pt>
                <c:pt idx="179">
                  <c:v>0.0878453986887722</c:v>
                </c:pt>
                <c:pt idx="180">
                  <c:v>0.0920843805981841</c:v>
                </c:pt>
                <c:pt idx="181">
                  <c:v>0.0898942815308357</c:v>
                </c:pt>
                <c:pt idx="182">
                  <c:v>0.0876163026225785</c:v>
                </c:pt>
                <c:pt idx="183">
                  <c:v>0.085704718257147</c:v>
                </c:pt>
                <c:pt idx="184">
                  <c:v>0.0811371272574549</c:v>
                </c:pt>
                <c:pt idx="185">
                  <c:v>0.0849368406755105</c:v>
                </c:pt>
                <c:pt idx="186">
                  <c:v>0.0789948098106768</c:v>
                </c:pt>
                <c:pt idx="187">
                  <c:v>0.0757540243137603</c:v>
                </c:pt>
                <c:pt idx="188">
                  <c:v>0.0672578572995331</c:v>
                </c:pt>
                <c:pt idx="189">
                  <c:v>0.0682274289051675</c:v>
                </c:pt>
                <c:pt idx="190">
                  <c:v>0.0677488951312012</c:v>
                </c:pt>
                <c:pt idx="191">
                  <c:v>0.0638604010408694</c:v>
                </c:pt>
                <c:pt idx="192">
                  <c:v>0.0452116055846422</c:v>
                </c:pt>
                <c:pt idx="193">
                  <c:v>0.033768171753153</c:v>
                </c:pt>
                <c:pt idx="194">
                  <c:v>0.0444397029450638</c:v>
                </c:pt>
                <c:pt idx="195">
                  <c:v>0.0315780844697657</c:v>
                </c:pt>
                <c:pt idx="196">
                  <c:v>0.0328620042243605</c:v>
                </c:pt>
                <c:pt idx="197">
                  <c:v>0.0345448459736153</c:v>
                </c:pt>
                <c:pt idx="198">
                  <c:v>0.0353469925794611</c:v>
                </c:pt>
              </c:numCache>
            </c:numRef>
          </c:yVal>
          <c:smooth val="0"/>
        </c:ser>
        <c:dLbls>
          <c:showLegendKey val="0"/>
          <c:showVal val="0"/>
          <c:showCatName val="0"/>
          <c:showSerName val="0"/>
          <c:showPercent val="0"/>
          <c:showBubbleSize val="0"/>
        </c:dLbls>
        <c:axId val="-2092179304"/>
        <c:axId val="-2094667544"/>
      </c:scatterChart>
      <c:scatterChart>
        <c:scatterStyle val="lineMarker"/>
        <c:varyColors val="0"/>
        <c:ser>
          <c:idx val="1"/>
          <c:order val="1"/>
          <c:tx>
            <c:v>Net exports (% of GDP) (Right Axis)</c:v>
          </c:tx>
          <c:spPr>
            <a:ln w="38100">
              <a:solidFill>
                <a:srgbClr val="006666"/>
              </a:solidFill>
              <a:prstDash val="solid"/>
            </a:ln>
          </c:spPr>
          <c:marker>
            <c:symbol val="none"/>
          </c:marker>
          <c:xVal>
            <c:numRef>
              <c:f>Sheet1!$O$8:$O$206</c:f>
              <c:numCache>
                <c:formatCode>0.00</c:formatCode>
                <c:ptCount val="199"/>
                <c:pt idx="0">
                  <c:v>1965.0</c:v>
                </c:pt>
                <c:pt idx="1">
                  <c:v>1965.25</c:v>
                </c:pt>
                <c:pt idx="2">
                  <c:v>1965.5</c:v>
                </c:pt>
                <c:pt idx="3">
                  <c:v>1965.75</c:v>
                </c:pt>
                <c:pt idx="4">
                  <c:v>1966.0</c:v>
                </c:pt>
                <c:pt idx="5">
                  <c:v>1966.25</c:v>
                </c:pt>
                <c:pt idx="6">
                  <c:v>1966.5</c:v>
                </c:pt>
                <c:pt idx="7">
                  <c:v>1966.75</c:v>
                </c:pt>
                <c:pt idx="8">
                  <c:v>1967.0</c:v>
                </c:pt>
                <c:pt idx="9">
                  <c:v>1967.25</c:v>
                </c:pt>
                <c:pt idx="10">
                  <c:v>1967.5</c:v>
                </c:pt>
                <c:pt idx="11">
                  <c:v>1967.75</c:v>
                </c:pt>
                <c:pt idx="12">
                  <c:v>1968.0</c:v>
                </c:pt>
                <c:pt idx="13">
                  <c:v>1968.25</c:v>
                </c:pt>
                <c:pt idx="14">
                  <c:v>1968.5</c:v>
                </c:pt>
                <c:pt idx="15">
                  <c:v>1968.75</c:v>
                </c:pt>
                <c:pt idx="16">
                  <c:v>1969.0</c:v>
                </c:pt>
                <c:pt idx="17">
                  <c:v>1969.25</c:v>
                </c:pt>
                <c:pt idx="18">
                  <c:v>1969.5</c:v>
                </c:pt>
                <c:pt idx="19">
                  <c:v>1969.75</c:v>
                </c:pt>
                <c:pt idx="20">
                  <c:v>1970.0</c:v>
                </c:pt>
                <c:pt idx="21">
                  <c:v>1970.25</c:v>
                </c:pt>
                <c:pt idx="22">
                  <c:v>1970.5</c:v>
                </c:pt>
                <c:pt idx="23">
                  <c:v>1970.75</c:v>
                </c:pt>
                <c:pt idx="24">
                  <c:v>1971.0</c:v>
                </c:pt>
                <c:pt idx="25">
                  <c:v>1971.25</c:v>
                </c:pt>
                <c:pt idx="26">
                  <c:v>1971.5</c:v>
                </c:pt>
                <c:pt idx="27">
                  <c:v>1971.75</c:v>
                </c:pt>
                <c:pt idx="28">
                  <c:v>1972.0</c:v>
                </c:pt>
                <c:pt idx="29">
                  <c:v>1972.25</c:v>
                </c:pt>
                <c:pt idx="30">
                  <c:v>1972.5</c:v>
                </c:pt>
                <c:pt idx="31">
                  <c:v>1972.75</c:v>
                </c:pt>
                <c:pt idx="32">
                  <c:v>1973.0</c:v>
                </c:pt>
                <c:pt idx="33">
                  <c:v>1973.25</c:v>
                </c:pt>
                <c:pt idx="34">
                  <c:v>1973.5</c:v>
                </c:pt>
                <c:pt idx="35">
                  <c:v>1973.75</c:v>
                </c:pt>
                <c:pt idx="36">
                  <c:v>1974.0</c:v>
                </c:pt>
                <c:pt idx="37">
                  <c:v>1974.25</c:v>
                </c:pt>
                <c:pt idx="38">
                  <c:v>1974.5</c:v>
                </c:pt>
                <c:pt idx="39">
                  <c:v>1974.75</c:v>
                </c:pt>
                <c:pt idx="40">
                  <c:v>1975.0</c:v>
                </c:pt>
                <c:pt idx="41">
                  <c:v>1975.25</c:v>
                </c:pt>
                <c:pt idx="42">
                  <c:v>1975.5</c:v>
                </c:pt>
                <c:pt idx="43">
                  <c:v>1975.75</c:v>
                </c:pt>
                <c:pt idx="44">
                  <c:v>1976.0</c:v>
                </c:pt>
                <c:pt idx="45">
                  <c:v>1976.25</c:v>
                </c:pt>
                <c:pt idx="46">
                  <c:v>1976.5</c:v>
                </c:pt>
                <c:pt idx="47">
                  <c:v>1976.75</c:v>
                </c:pt>
                <c:pt idx="48">
                  <c:v>1977.0</c:v>
                </c:pt>
                <c:pt idx="49">
                  <c:v>1977.25</c:v>
                </c:pt>
                <c:pt idx="50">
                  <c:v>1977.5</c:v>
                </c:pt>
                <c:pt idx="51">
                  <c:v>1977.75</c:v>
                </c:pt>
                <c:pt idx="52">
                  <c:v>1978.0</c:v>
                </c:pt>
                <c:pt idx="53">
                  <c:v>1978.25</c:v>
                </c:pt>
                <c:pt idx="54">
                  <c:v>1978.5</c:v>
                </c:pt>
                <c:pt idx="55">
                  <c:v>1978.75</c:v>
                </c:pt>
                <c:pt idx="56">
                  <c:v>1979.0</c:v>
                </c:pt>
                <c:pt idx="57">
                  <c:v>1979.25</c:v>
                </c:pt>
                <c:pt idx="58">
                  <c:v>1979.5</c:v>
                </c:pt>
                <c:pt idx="59">
                  <c:v>1979.75</c:v>
                </c:pt>
                <c:pt idx="60">
                  <c:v>1980.0</c:v>
                </c:pt>
                <c:pt idx="61">
                  <c:v>1980.25</c:v>
                </c:pt>
                <c:pt idx="62">
                  <c:v>1980.5</c:v>
                </c:pt>
                <c:pt idx="63">
                  <c:v>1980.75</c:v>
                </c:pt>
                <c:pt idx="64">
                  <c:v>1981.0</c:v>
                </c:pt>
                <c:pt idx="65">
                  <c:v>1981.25</c:v>
                </c:pt>
                <c:pt idx="66">
                  <c:v>1981.5</c:v>
                </c:pt>
                <c:pt idx="67">
                  <c:v>1981.75</c:v>
                </c:pt>
                <c:pt idx="68">
                  <c:v>1982.0</c:v>
                </c:pt>
                <c:pt idx="69">
                  <c:v>1982.25</c:v>
                </c:pt>
                <c:pt idx="70">
                  <c:v>1982.5</c:v>
                </c:pt>
                <c:pt idx="71">
                  <c:v>1982.75</c:v>
                </c:pt>
                <c:pt idx="72">
                  <c:v>1983.0</c:v>
                </c:pt>
                <c:pt idx="73">
                  <c:v>1983.25</c:v>
                </c:pt>
                <c:pt idx="74">
                  <c:v>1983.5</c:v>
                </c:pt>
                <c:pt idx="75">
                  <c:v>1983.75</c:v>
                </c:pt>
                <c:pt idx="76">
                  <c:v>1984.0</c:v>
                </c:pt>
                <c:pt idx="77">
                  <c:v>1984.25</c:v>
                </c:pt>
                <c:pt idx="78">
                  <c:v>1984.5</c:v>
                </c:pt>
                <c:pt idx="79">
                  <c:v>1984.75</c:v>
                </c:pt>
                <c:pt idx="80">
                  <c:v>1985.0</c:v>
                </c:pt>
                <c:pt idx="81">
                  <c:v>1985.25</c:v>
                </c:pt>
                <c:pt idx="82">
                  <c:v>1985.5</c:v>
                </c:pt>
                <c:pt idx="83">
                  <c:v>1985.75</c:v>
                </c:pt>
                <c:pt idx="84">
                  <c:v>1986.0</c:v>
                </c:pt>
                <c:pt idx="85">
                  <c:v>1986.25</c:v>
                </c:pt>
                <c:pt idx="86">
                  <c:v>1986.5</c:v>
                </c:pt>
                <c:pt idx="87">
                  <c:v>1986.75</c:v>
                </c:pt>
                <c:pt idx="88">
                  <c:v>1987.0</c:v>
                </c:pt>
                <c:pt idx="89">
                  <c:v>1987.25</c:v>
                </c:pt>
                <c:pt idx="90">
                  <c:v>1987.5</c:v>
                </c:pt>
                <c:pt idx="91">
                  <c:v>1987.75</c:v>
                </c:pt>
                <c:pt idx="92">
                  <c:v>1988.0</c:v>
                </c:pt>
                <c:pt idx="93">
                  <c:v>1988.25</c:v>
                </c:pt>
                <c:pt idx="94">
                  <c:v>1988.5</c:v>
                </c:pt>
                <c:pt idx="95">
                  <c:v>1988.75</c:v>
                </c:pt>
                <c:pt idx="96">
                  <c:v>1989.0</c:v>
                </c:pt>
                <c:pt idx="97">
                  <c:v>1989.25</c:v>
                </c:pt>
                <c:pt idx="98">
                  <c:v>1989.5</c:v>
                </c:pt>
                <c:pt idx="99">
                  <c:v>1989.75</c:v>
                </c:pt>
                <c:pt idx="100">
                  <c:v>1990.0</c:v>
                </c:pt>
                <c:pt idx="101">
                  <c:v>1990.25</c:v>
                </c:pt>
                <c:pt idx="102">
                  <c:v>1990.5</c:v>
                </c:pt>
                <c:pt idx="103">
                  <c:v>1990.75</c:v>
                </c:pt>
                <c:pt idx="104">
                  <c:v>1991.0</c:v>
                </c:pt>
                <c:pt idx="105">
                  <c:v>1991.25</c:v>
                </c:pt>
                <c:pt idx="106">
                  <c:v>1991.5</c:v>
                </c:pt>
                <c:pt idx="107">
                  <c:v>1991.75</c:v>
                </c:pt>
                <c:pt idx="108">
                  <c:v>1992.0</c:v>
                </c:pt>
                <c:pt idx="109">
                  <c:v>1992.25</c:v>
                </c:pt>
                <c:pt idx="110">
                  <c:v>1992.5</c:v>
                </c:pt>
                <c:pt idx="111">
                  <c:v>1992.75</c:v>
                </c:pt>
                <c:pt idx="112">
                  <c:v>1993.0</c:v>
                </c:pt>
                <c:pt idx="113">
                  <c:v>1993.25</c:v>
                </c:pt>
                <c:pt idx="114">
                  <c:v>1993.5</c:v>
                </c:pt>
                <c:pt idx="115">
                  <c:v>1993.75</c:v>
                </c:pt>
                <c:pt idx="116">
                  <c:v>1994.0</c:v>
                </c:pt>
                <c:pt idx="117">
                  <c:v>1994.25</c:v>
                </c:pt>
                <c:pt idx="118">
                  <c:v>1994.5</c:v>
                </c:pt>
                <c:pt idx="119">
                  <c:v>1994.75</c:v>
                </c:pt>
                <c:pt idx="120">
                  <c:v>1995.0</c:v>
                </c:pt>
                <c:pt idx="121">
                  <c:v>1995.25</c:v>
                </c:pt>
                <c:pt idx="122">
                  <c:v>1995.5</c:v>
                </c:pt>
                <c:pt idx="123">
                  <c:v>1995.75</c:v>
                </c:pt>
                <c:pt idx="124">
                  <c:v>1996.0</c:v>
                </c:pt>
                <c:pt idx="125">
                  <c:v>1996.25</c:v>
                </c:pt>
                <c:pt idx="126">
                  <c:v>1996.5</c:v>
                </c:pt>
                <c:pt idx="127">
                  <c:v>1996.75</c:v>
                </c:pt>
                <c:pt idx="128">
                  <c:v>1997.0</c:v>
                </c:pt>
                <c:pt idx="129">
                  <c:v>1997.25</c:v>
                </c:pt>
                <c:pt idx="130">
                  <c:v>1997.5</c:v>
                </c:pt>
                <c:pt idx="131">
                  <c:v>1997.75</c:v>
                </c:pt>
                <c:pt idx="132">
                  <c:v>1998.0</c:v>
                </c:pt>
                <c:pt idx="133">
                  <c:v>1998.25</c:v>
                </c:pt>
                <c:pt idx="134">
                  <c:v>1998.5</c:v>
                </c:pt>
                <c:pt idx="135">
                  <c:v>1998.75</c:v>
                </c:pt>
                <c:pt idx="136">
                  <c:v>1999.0</c:v>
                </c:pt>
                <c:pt idx="137">
                  <c:v>1999.25</c:v>
                </c:pt>
                <c:pt idx="138">
                  <c:v>1999.5</c:v>
                </c:pt>
                <c:pt idx="139">
                  <c:v>1999.75</c:v>
                </c:pt>
                <c:pt idx="140">
                  <c:v>2000.0</c:v>
                </c:pt>
                <c:pt idx="141">
                  <c:v>2000.25</c:v>
                </c:pt>
                <c:pt idx="142">
                  <c:v>2000.5</c:v>
                </c:pt>
                <c:pt idx="143">
                  <c:v>2000.75</c:v>
                </c:pt>
                <c:pt idx="144">
                  <c:v>2001.0</c:v>
                </c:pt>
                <c:pt idx="145">
                  <c:v>2001.25</c:v>
                </c:pt>
                <c:pt idx="146">
                  <c:v>2001.5</c:v>
                </c:pt>
                <c:pt idx="147">
                  <c:v>2001.75</c:v>
                </c:pt>
                <c:pt idx="148">
                  <c:v>2002.0</c:v>
                </c:pt>
                <c:pt idx="149">
                  <c:v>2002.25</c:v>
                </c:pt>
                <c:pt idx="150">
                  <c:v>2002.5</c:v>
                </c:pt>
                <c:pt idx="151">
                  <c:v>2002.75</c:v>
                </c:pt>
                <c:pt idx="152">
                  <c:v>2003.0</c:v>
                </c:pt>
                <c:pt idx="153">
                  <c:v>2003.25</c:v>
                </c:pt>
                <c:pt idx="154">
                  <c:v>2003.5</c:v>
                </c:pt>
                <c:pt idx="155">
                  <c:v>2003.75</c:v>
                </c:pt>
                <c:pt idx="156">
                  <c:v>2004.0</c:v>
                </c:pt>
                <c:pt idx="157">
                  <c:v>2004.25</c:v>
                </c:pt>
                <c:pt idx="158">
                  <c:v>2004.5</c:v>
                </c:pt>
                <c:pt idx="159">
                  <c:v>2004.75</c:v>
                </c:pt>
                <c:pt idx="160">
                  <c:v>2005.0</c:v>
                </c:pt>
                <c:pt idx="161">
                  <c:v>2005.25</c:v>
                </c:pt>
                <c:pt idx="162">
                  <c:v>2005.5</c:v>
                </c:pt>
                <c:pt idx="163">
                  <c:v>2005.75</c:v>
                </c:pt>
                <c:pt idx="164">
                  <c:v>2006.0</c:v>
                </c:pt>
                <c:pt idx="165">
                  <c:v>2006.25</c:v>
                </c:pt>
                <c:pt idx="166">
                  <c:v>2006.5</c:v>
                </c:pt>
                <c:pt idx="167">
                  <c:v>2006.75</c:v>
                </c:pt>
                <c:pt idx="168">
                  <c:v>2007.0</c:v>
                </c:pt>
                <c:pt idx="169">
                  <c:v>2007.25</c:v>
                </c:pt>
                <c:pt idx="170">
                  <c:v>2007.5</c:v>
                </c:pt>
                <c:pt idx="171">
                  <c:v>2007.75</c:v>
                </c:pt>
                <c:pt idx="172">
                  <c:v>2008.0</c:v>
                </c:pt>
                <c:pt idx="173">
                  <c:v>2008.25</c:v>
                </c:pt>
                <c:pt idx="174">
                  <c:v>2008.5</c:v>
                </c:pt>
                <c:pt idx="175">
                  <c:v>2008.75</c:v>
                </c:pt>
                <c:pt idx="176">
                  <c:v>2009.0</c:v>
                </c:pt>
                <c:pt idx="177">
                  <c:v>2009.25</c:v>
                </c:pt>
                <c:pt idx="178">
                  <c:v>2009.5</c:v>
                </c:pt>
                <c:pt idx="179">
                  <c:v>2009.75</c:v>
                </c:pt>
                <c:pt idx="180">
                  <c:v>2010.0</c:v>
                </c:pt>
                <c:pt idx="181">
                  <c:v>2010.25</c:v>
                </c:pt>
                <c:pt idx="182">
                  <c:v>2010.5</c:v>
                </c:pt>
                <c:pt idx="183">
                  <c:v>2010.75</c:v>
                </c:pt>
                <c:pt idx="184">
                  <c:v>2011.0</c:v>
                </c:pt>
                <c:pt idx="185">
                  <c:v>2011.25</c:v>
                </c:pt>
                <c:pt idx="186">
                  <c:v>2011.5</c:v>
                </c:pt>
                <c:pt idx="187">
                  <c:v>2011.75</c:v>
                </c:pt>
                <c:pt idx="188">
                  <c:v>2012.0</c:v>
                </c:pt>
                <c:pt idx="189">
                  <c:v>2012.25</c:v>
                </c:pt>
                <c:pt idx="190">
                  <c:v>2012.5</c:v>
                </c:pt>
                <c:pt idx="191">
                  <c:v>2012.75</c:v>
                </c:pt>
                <c:pt idx="192">
                  <c:v>2013.0</c:v>
                </c:pt>
                <c:pt idx="193">
                  <c:v>2013.25</c:v>
                </c:pt>
                <c:pt idx="194">
                  <c:v>2013.5</c:v>
                </c:pt>
                <c:pt idx="195">
                  <c:v>2013.75</c:v>
                </c:pt>
                <c:pt idx="196">
                  <c:v>2014.0</c:v>
                </c:pt>
                <c:pt idx="197">
                  <c:v>2014.25</c:v>
                </c:pt>
                <c:pt idx="198">
                  <c:v>2014.5</c:v>
                </c:pt>
              </c:numCache>
            </c:numRef>
          </c:xVal>
          <c:yVal>
            <c:numRef>
              <c:f>Sheet1!$L$8:$L$206</c:f>
              <c:numCache>
                <c:formatCode>General</c:formatCode>
                <c:ptCount val="199"/>
                <c:pt idx="0">
                  <c:v>0.00639599555061179</c:v>
                </c:pt>
                <c:pt idx="1">
                  <c:v>0.0102403058438012</c:v>
                </c:pt>
                <c:pt idx="2">
                  <c:v>0.00653159157557985</c:v>
                </c:pt>
                <c:pt idx="3">
                  <c:v>0.00711421549605484</c:v>
                </c:pt>
                <c:pt idx="4">
                  <c:v>0.005518625360592</c:v>
                </c:pt>
                <c:pt idx="5">
                  <c:v>0.00644202180376611</c:v>
                </c:pt>
                <c:pt idx="6">
                  <c:v>0.00268031189083821</c:v>
                </c:pt>
                <c:pt idx="7">
                  <c:v>0.00431189363995688</c:v>
                </c:pt>
                <c:pt idx="8">
                  <c:v>0.00543735224586288</c:v>
                </c:pt>
                <c:pt idx="9">
                  <c:v>0.00528727529080014</c:v>
                </c:pt>
                <c:pt idx="10">
                  <c:v>0.0033464112624048</c:v>
                </c:pt>
                <c:pt idx="11">
                  <c:v>0.00249094202898551</c:v>
                </c:pt>
                <c:pt idx="12">
                  <c:v>0.00120733179672923</c:v>
                </c:pt>
                <c:pt idx="13">
                  <c:v>0.00202926412474634</c:v>
                </c:pt>
                <c:pt idx="14">
                  <c:v>0.00136511603486296</c:v>
                </c:pt>
                <c:pt idx="15">
                  <c:v>0.00113390372126585</c:v>
                </c:pt>
                <c:pt idx="16">
                  <c:v>0.000200924251557163</c:v>
                </c:pt>
                <c:pt idx="17">
                  <c:v>0.00118647419418628</c:v>
                </c:pt>
                <c:pt idx="18">
                  <c:v>0.000968992248062015</c:v>
                </c:pt>
                <c:pt idx="19">
                  <c:v>0.00317094263476506</c:v>
                </c:pt>
                <c:pt idx="20">
                  <c:v>0.00322733744660655</c:v>
                </c:pt>
                <c:pt idx="21">
                  <c:v>0.00504625735912532</c:v>
                </c:pt>
                <c:pt idx="22">
                  <c:v>0.00349104271933854</c:v>
                </c:pt>
                <c:pt idx="23">
                  <c:v>0.00293174530462666</c:v>
                </c:pt>
                <c:pt idx="24">
                  <c:v>0.00386711197046933</c:v>
                </c:pt>
                <c:pt idx="25">
                  <c:v>-0.000172503018802829</c:v>
                </c:pt>
                <c:pt idx="26">
                  <c:v>-8.47242226552572E-5</c:v>
                </c:pt>
                <c:pt idx="27">
                  <c:v>-0.00142426273458445</c:v>
                </c:pt>
                <c:pt idx="28">
                  <c:v>-0.00283676446749878</c:v>
                </c:pt>
                <c:pt idx="29">
                  <c:v>-0.00338556019211086</c:v>
                </c:pt>
                <c:pt idx="30">
                  <c:v>-0.00200958417066007</c:v>
                </c:pt>
                <c:pt idx="31">
                  <c:v>-0.00232732732732733</c:v>
                </c:pt>
                <c:pt idx="32">
                  <c:v>-0.00101397841674513</c:v>
                </c:pt>
                <c:pt idx="33">
                  <c:v>0.00176354401805869</c:v>
                </c:pt>
                <c:pt idx="34">
                  <c:v>0.0044543429844098</c:v>
                </c:pt>
                <c:pt idx="35">
                  <c:v>0.00608478128591711</c:v>
                </c:pt>
                <c:pt idx="36">
                  <c:v>0.00428179567806249</c:v>
                </c:pt>
                <c:pt idx="37">
                  <c:v>-0.00175987485334376</c:v>
                </c:pt>
                <c:pt idx="38">
                  <c:v>-0.00447742100550083</c:v>
                </c:pt>
                <c:pt idx="39">
                  <c:v>0.0</c:v>
                </c:pt>
                <c:pt idx="40">
                  <c:v>0.0101877006668313</c:v>
                </c:pt>
                <c:pt idx="41">
                  <c:v>0.0130403284230862</c:v>
                </c:pt>
                <c:pt idx="42">
                  <c:v>0.00700198389543704</c:v>
                </c:pt>
                <c:pt idx="43">
                  <c:v>0.00781471204484965</c:v>
                </c:pt>
                <c:pt idx="44">
                  <c:v>0.00257604823239244</c:v>
                </c:pt>
                <c:pt idx="45">
                  <c:v>-0.000269265980935968</c:v>
                </c:pt>
                <c:pt idx="46">
                  <c:v>-0.00216873842898704</c:v>
                </c:pt>
                <c:pt idx="47">
                  <c:v>-0.00340486999587288</c:v>
                </c:pt>
                <c:pt idx="48">
                  <c:v>-0.0105897114178168</c:v>
                </c:pt>
                <c:pt idx="49">
                  <c:v>-0.0102417241044559</c:v>
                </c:pt>
                <c:pt idx="50">
                  <c:v>-0.00970599321522805</c:v>
                </c:pt>
                <c:pt idx="51">
                  <c:v>-0.0136487296537096</c:v>
                </c:pt>
                <c:pt idx="52">
                  <c:v>-0.017521619051931</c:v>
                </c:pt>
                <c:pt idx="53">
                  <c:v>-0.00967217324317384</c:v>
                </c:pt>
                <c:pt idx="54">
                  <c:v>-0.00992121388969944</c:v>
                </c:pt>
                <c:pt idx="55">
                  <c:v>-0.00660704214003706</c:v>
                </c:pt>
                <c:pt idx="56">
                  <c:v>-0.00718912940432928</c:v>
                </c:pt>
                <c:pt idx="57">
                  <c:v>-0.00855194730151393</c:v>
                </c:pt>
                <c:pt idx="58">
                  <c:v>-0.00861294188136608</c:v>
                </c:pt>
                <c:pt idx="59">
                  <c:v>-0.00981433332112645</c:v>
                </c:pt>
                <c:pt idx="60">
                  <c:v>-0.0128017164312534</c:v>
                </c:pt>
                <c:pt idx="61">
                  <c:v>-0.00542876531304689</c:v>
                </c:pt>
                <c:pt idx="62">
                  <c:v>0.00192307692307692</c:v>
                </c:pt>
                <c:pt idx="63">
                  <c:v>-0.0022381827292467</c:v>
                </c:pt>
                <c:pt idx="64">
                  <c:v>-0.00456606424420461</c:v>
                </c:pt>
                <c:pt idx="65">
                  <c:v>-0.00426230543365011</c:v>
                </c:pt>
                <c:pt idx="66">
                  <c:v>-0.00233043051637434</c:v>
                </c:pt>
                <c:pt idx="67">
                  <c:v>-0.00450738541190802</c:v>
                </c:pt>
                <c:pt idx="68">
                  <c:v>-0.0049789235750504</c:v>
                </c:pt>
                <c:pt idx="69">
                  <c:v>-0.0013208056914718</c:v>
                </c:pt>
                <c:pt idx="70">
                  <c:v>-0.00879094769980102</c:v>
                </c:pt>
                <c:pt idx="71">
                  <c:v>-0.00868595574857679</c:v>
                </c:pt>
                <c:pt idx="72">
                  <c:v>-0.00703962302100394</c:v>
                </c:pt>
                <c:pt idx="73">
                  <c:v>-0.0126681176404933</c:v>
                </c:pt>
                <c:pt idx="74">
                  <c:v>-0.0176583701216044</c:v>
                </c:pt>
                <c:pt idx="75">
                  <c:v>-0.0188087774294671</c:v>
                </c:pt>
                <c:pt idx="76">
                  <c:v>-0.0242792884890615</c:v>
                </c:pt>
                <c:pt idx="77">
                  <c:v>-0.0259775840597758</c:v>
                </c:pt>
                <c:pt idx="78">
                  <c:v>-0.0253951167001027</c:v>
                </c:pt>
                <c:pt idx="79">
                  <c:v>-0.0259909345163468</c:v>
                </c:pt>
                <c:pt idx="80">
                  <c:v>-0.0215482652820392</c:v>
                </c:pt>
                <c:pt idx="81">
                  <c:v>-0.0265904283755201</c:v>
                </c:pt>
                <c:pt idx="82">
                  <c:v>-0.0266008282892641</c:v>
                </c:pt>
                <c:pt idx="83">
                  <c:v>-0.0299566594058072</c:v>
                </c:pt>
                <c:pt idx="84">
                  <c:v>-0.027898943825698</c:v>
                </c:pt>
                <c:pt idx="85">
                  <c:v>-0.0282973305233579</c:v>
                </c:pt>
                <c:pt idx="86">
                  <c:v>-0.0300891852108408</c:v>
                </c:pt>
                <c:pt idx="87">
                  <c:v>-0.0286118130809098</c:v>
                </c:pt>
                <c:pt idx="88">
                  <c:v>-0.0298129301972045</c:v>
                </c:pt>
                <c:pt idx="89">
                  <c:v>-0.0304884372083377</c:v>
                </c:pt>
                <c:pt idx="90">
                  <c:v>-0.0296908478726661</c:v>
                </c:pt>
                <c:pt idx="91">
                  <c:v>-0.0289485734764171</c:v>
                </c:pt>
                <c:pt idx="92">
                  <c:v>-0.0243586217734648</c:v>
                </c:pt>
                <c:pt idx="93">
                  <c:v>-0.0204696891141963</c:v>
                </c:pt>
                <c:pt idx="94">
                  <c:v>-0.0187376167562978</c:v>
                </c:pt>
                <c:pt idx="95">
                  <c:v>-0.0198976481238569</c:v>
                </c:pt>
                <c:pt idx="96">
                  <c:v>-0.0182726055650034</c:v>
                </c:pt>
                <c:pt idx="97">
                  <c:v>-0.0156705280363869</c:v>
                </c:pt>
                <c:pt idx="98">
                  <c:v>-0.0131486798795434</c:v>
                </c:pt>
                <c:pt idx="99">
                  <c:v>-0.0143665197626401</c:v>
                </c:pt>
                <c:pt idx="100">
                  <c:v>-0.0150234263597474</c:v>
                </c:pt>
                <c:pt idx="101">
                  <c:v>-0.0115152225216329</c:v>
                </c:pt>
                <c:pt idx="102">
                  <c:v>-0.0124388423584045</c:v>
                </c:pt>
                <c:pt idx="103">
                  <c:v>-0.0131323360948317</c:v>
                </c:pt>
                <c:pt idx="104">
                  <c:v>-0.00777882376257246</c:v>
                </c:pt>
                <c:pt idx="105">
                  <c:v>-0.00377628751871867</c:v>
                </c:pt>
                <c:pt idx="106">
                  <c:v>-0.00339315579570307</c:v>
                </c:pt>
                <c:pt idx="107">
                  <c:v>-0.00367875400124218</c:v>
                </c:pt>
                <c:pt idx="108">
                  <c:v>-0.00321276328986961</c:v>
                </c:pt>
                <c:pt idx="109">
                  <c:v>-0.00505213868736811</c:v>
                </c:pt>
                <c:pt idx="110">
                  <c:v>-0.00584528960753056</c:v>
                </c:pt>
                <c:pt idx="111">
                  <c:v>-0.00703236980410893</c:v>
                </c:pt>
                <c:pt idx="112">
                  <c:v>-0.00825405293263389</c:v>
                </c:pt>
                <c:pt idx="113">
                  <c:v>-0.00925383624223966</c:v>
                </c:pt>
                <c:pt idx="114">
                  <c:v>-0.00990701312244721</c:v>
                </c:pt>
                <c:pt idx="115">
                  <c:v>-0.0104368103742464</c:v>
                </c:pt>
                <c:pt idx="116">
                  <c:v>-0.0112943682300352</c:v>
                </c:pt>
                <c:pt idx="117">
                  <c:v>-0.0124625161627555</c:v>
                </c:pt>
                <c:pt idx="118">
                  <c:v>-0.0131795492566952</c:v>
                </c:pt>
                <c:pt idx="119">
                  <c:v>-0.0136290074498107</c:v>
                </c:pt>
                <c:pt idx="120">
                  <c:v>-0.0139557075265397</c:v>
                </c:pt>
                <c:pt idx="121">
                  <c:v>-0.0143986114215835</c:v>
                </c:pt>
                <c:pt idx="122">
                  <c:v>-0.00965418802309738</c:v>
                </c:pt>
                <c:pt idx="123">
                  <c:v>-0.00894929162125777</c:v>
                </c:pt>
                <c:pt idx="124">
                  <c:v>-0.0112503325689526</c:v>
                </c:pt>
                <c:pt idx="125">
                  <c:v>-0.0116231470569993</c:v>
                </c:pt>
                <c:pt idx="126">
                  <c:v>-0.0139968133349675</c:v>
                </c:pt>
                <c:pt idx="127">
                  <c:v>-0.0107154493127873</c:v>
                </c:pt>
                <c:pt idx="128">
                  <c:v>-0.0129491436664643</c:v>
                </c:pt>
                <c:pt idx="129">
                  <c:v>-0.00996269834773559</c:v>
                </c:pt>
                <c:pt idx="130">
                  <c:v>-0.0111369336616121</c:v>
                </c:pt>
                <c:pt idx="131">
                  <c:v>-0.0133131549901574</c:v>
                </c:pt>
                <c:pt idx="132">
                  <c:v>-0.0152086122141355</c:v>
                </c:pt>
                <c:pt idx="133">
                  <c:v>-0.0180439592204298</c:v>
                </c:pt>
                <c:pt idx="134">
                  <c:v>-0.0190892691193353</c:v>
                </c:pt>
                <c:pt idx="135">
                  <c:v>-0.0191621004321391</c:v>
                </c:pt>
                <c:pt idx="136">
                  <c:v>-0.022070264949032</c:v>
                </c:pt>
                <c:pt idx="137">
                  <c:v>-0.0256775138641833</c:v>
                </c:pt>
                <c:pt idx="138">
                  <c:v>-0.028427869814565</c:v>
                </c:pt>
                <c:pt idx="139">
                  <c:v>-0.0298707448041023</c:v>
                </c:pt>
                <c:pt idx="140">
                  <c:v>-0.0351709699930216</c:v>
                </c:pt>
                <c:pt idx="141">
                  <c:v>-0.034986330424292</c:v>
                </c:pt>
                <c:pt idx="142">
                  <c:v>-0.0375094135593875</c:v>
                </c:pt>
                <c:pt idx="143">
                  <c:v>-0.038425178805038</c:v>
                </c:pt>
                <c:pt idx="144">
                  <c:v>-0.0372760061286056</c:v>
                </c:pt>
                <c:pt idx="145">
                  <c:v>-0.0337738757707926</c:v>
                </c:pt>
                <c:pt idx="146">
                  <c:v>-0.0344659053526951</c:v>
                </c:pt>
                <c:pt idx="147">
                  <c:v>-0.0333604328446077</c:v>
                </c:pt>
                <c:pt idx="148">
                  <c:v>-0.0346396662482463</c:v>
                </c:pt>
                <c:pt idx="149">
                  <c:v>-0.0380436770677104</c:v>
                </c:pt>
                <c:pt idx="150">
                  <c:v>-0.0391044749073579</c:v>
                </c:pt>
                <c:pt idx="151">
                  <c:v>-0.0434986220933374</c:v>
                </c:pt>
                <c:pt idx="152">
                  <c:v>-0.0446656752833902</c:v>
                </c:pt>
                <c:pt idx="153">
                  <c:v>-0.0440957900569006</c:v>
                </c:pt>
                <c:pt idx="154">
                  <c:v>-0.043001780629844</c:v>
                </c:pt>
                <c:pt idx="155">
                  <c:v>-0.0433027553990928</c:v>
                </c:pt>
                <c:pt idx="156">
                  <c:v>-0.0455940742717961</c:v>
                </c:pt>
                <c:pt idx="157">
                  <c:v>-0.0499121611637415</c:v>
                </c:pt>
                <c:pt idx="158">
                  <c:v>-0.0515859860766351</c:v>
                </c:pt>
                <c:pt idx="159">
                  <c:v>-0.0544490614701247</c:v>
                </c:pt>
                <c:pt idx="160">
                  <c:v>-0.0528184677337537</c:v>
                </c:pt>
                <c:pt idx="161">
                  <c:v>-0.0531135107637524</c:v>
                </c:pt>
                <c:pt idx="162">
                  <c:v>-0.0553864328229361</c:v>
                </c:pt>
                <c:pt idx="163">
                  <c:v>-0.0588494649369283</c:v>
                </c:pt>
                <c:pt idx="164">
                  <c:v>-0.0569423176959315</c:v>
                </c:pt>
                <c:pt idx="165">
                  <c:v>-0.0566385020072755</c:v>
                </c:pt>
                <c:pt idx="166">
                  <c:v>-0.0579214149620736</c:v>
                </c:pt>
                <c:pt idx="167">
                  <c:v>-0.0511431496331684</c:v>
                </c:pt>
                <c:pt idx="168">
                  <c:v>-0.0511831492566675</c:v>
                </c:pt>
                <c:pt idx="169">
                  <c:v>-0.0508240710566276</c:v>
                </c:pt>
                <c:pt idx="170">
                  <c:v>-0.0488754058079439</c:v>
                </c:pt>
                <c:pt idx="171">
                  <c:v>-0.0477075715170953</c:v>
                </c:pt>
                <c:pt idx="172">
                  <c:v>-0.0515939025387909</c:v>
                </c:pt>
                <c:pt idx="173">
                  <c:v>-0.0512657800580571</c:v>
                </c:pt>
                <c:pt idx="174">
                  <c:v>-0.0521188438994812</c:v>
                </c:pt>
                <c:pt idx="175">
                  <c:v>-0.0414023464078791</c:v>
                </c:pt>
                <c:pt idx="176">
                  <c:v>-0.027384784376977</c:v>
                </c:pt>
                <c:pt idx="177">
                  <c:v>-0.0238277872304817</c:v>
                </c:pt>
                <c:pt idx="178">
                  <c:v>-0.0281978017394206</c:v>
                </c:pt>
                <c:pt idx="179">
                  <c:v>-0.0302474856691724</c:v>
                </c:pt>
                <c:pt idx="180">
                  <c:v>-0.0332876964260171</c:v>
                </c:pt>
                <c:pt idx="181">
                  <c:v>-0.0351409803473799</c:v>
                </c:pt>
                <c:pt idx="182">
                  <c:v>-0.0355299946206924</c:v>
                </c:pt>
                <c:pt idx="183">
                  <c:v>-0.033072448162204</c:v>
                </c:pt>
                <c:pt idx="184">
                  <c:v>-0.0369133242335153</c:v>
                </c:pt>
                <c:pt idx="185">
                  <c:v>-0.0379602739814629</c:v>
                </c:pt>
                <c:pt idx="186">
                  <c:v>-0.036722674519314</c:v>
                </c:pt>
                <c:pt idx="187">
                  <c:v>-0.0378896821726543</c:v>
                </c:pt>
                <c:pt idx="188">
                  <c:v>-0.0385297527653307</c:v>
                </c:pt>
                <c:pt idx="189">
                  <c:v>-0.0365648319011849</c:v>
                </c:pt>
                <c:pt idx="190">
                  <c:v>-0.0332966580408018</c:v>
                </c:pt>
                <c:pt idx="191">
                  <c:v>-0.0323404255319149</c:v>
                </c:pt>
                <c:pt idx="192">
                  <c:v>-0.0319953461314718</c:v>
                </c:pt>
                <c:pt idx="193">
                  <c:v>-0.0320111678059112</c:v>
                </c:pt>
                <c:pt idx="194">
                  <c:v>-0.0302211316773647</c:v>
                </c:pt>
                <c:pt idx="195">
                  <c:v>-0.02710457129808</c:v>
                </c:pt>
                <c:pt idx="196">
                  <c:v>-0.0315653602440742</c:v>
                </c:pt>
                <c:pt idx="197">
                  <c:v>-0.0316940016851144</c:v>
                </c:pt>
                <c:pt idx="198">
                  <c:v>-0.0293469243968681</c:v>
                </c:pt>
              </c:numCache>
            </c:numRef>
          </c:yVal>
          <c:smooth val="0"/>
        </c:ser>
        <c:dLbls>
          <c:showLegendKey val="0"/>
          <c:showVal val="0"/>
          <c:showCatName val="0"/>
          <c:showSerName val="0"/>
          <c:showPercent val="0"/>
          <c:showBubbleSize val="0"/>
        </c:dLbls>
        <c:axId val="-2071833880"/>
        <c:axId val="-2118484216"/>
      </c:scatterChart>
      <c:valAx>
        <c:axId val="-2092179304"/>
        <c:scaling>
          <c:orientation val="minMax"/>
          <c:max val="2015.0"/>
          <c:min val="1965.0"/>
        </c:scaling>
        <c:delete val="0"/>
        <c:axPos val="b"/>
        <c:numFmt formatCode="0" sourceLinked="0"/>
        <c:majorTickMark val="out"/>
        <c:minorTickMark val="none"/>
        <c:tickLblPos val="low"/>
        <c:txPr>
          <a:bodyPr/>
          <a:lstStyle/>
          <a:p>
            <a:pPr>
              <a:defRPr sz="1900">
                <a:latin typeface="Arial" pitchFamily="34" charset="0"/>
                <a:cs typeface="Arial" pitchFamily="34" charset="0"/>
              </a:defRPr>
            </a:pPr>
            <a:endParaRPr lang="en-US"/>
          </a:p>
        </c:txPr>
        <c:crossAx val="-2094667544"/>
        <c:crossesAt val="-10000.0"/>
        <c:crossBetween val="midCat"/>
        <c:majorUnit val="5.0"/>
        <c:minorUnit val="1.0"/>
      </c:valAx>
      <c:valAx>
        <c:axId val="-2094667544"/>
        <c:scaling>
          <c:orientation val="minMax"/>
          <c:max val="0.1"/>
          <c:min val="-0.04"/>
        </c:scaling>
        <c:delete val="0"/>
        <c:axPos val="l"/>
        <c:title>
          <c:tx>
            <c:rich>
              <a:bodyPr/>
              <a:lstStyle/>
              <a:p>
                <a:pPr>
                  <a:defRPr b="0"/>
                </a:pPr>
                <a:endParaRPr lang="en-US"/>
              </a:p>
            </c:rich>
          </c:tx>
          <c:layout/>
          <c:overlay val="0"/>
        </c:title>
        <c:numFmt formatCode="0%" sourceLinked="0"/>
        <c:majorTickMark val="out"/>
        <c:minorTickMark val="none"/>
        <c:tickLblPos val="nextTo"/>
        <c:txPr>
          <a:bodyPr/>
          <a:lstStyle/>
          <a:p>
            <a:pPr>
              <a:defRPr sz="1900">
                <a:latin typeface="Arial" pitchFamily="34" charset="0"/>
                <a:cs typeface="Arial" pitchFamily="34" charset="0"/>
              </a:defRPr>
            </a:pPr>
            <a:endParaRPr lang="en-US"/>
          </a:p>
        </c:txPr>
        <c:crossAx val="-2092179304"/>
        <c:crosses val="autoZero"/>
        <c:crossBetween val="midCat"/>
        <c:majorUnit val="0.02"/>
      </c:valAx>
      <c:valAx>
        <c:axId val="-2118484216"/>
        <c:scaling>
          <c:orientation val="minMax"/>
          <c:max val="0.02"/>
          <c:min val="-0.06"/>
        </c:scaling>
        <c:delete val="0"/>
        <c:axPos val="r"/>
        <c:numFmt formatCode="0%" sourceLinked="0"/>
        <c:majorTickMark val="out"/>
        <c:minorTickMark val="none"/>
        <c:tickLblPos val="nextTo"/>
        <c:txPr>
          <a:bodyPr/>
          <a:lstStyle/>
          <a:p>
            <a:pPr>
              <a:defRPr sz="1900">
                <a:latin typeface="Arial" pitchFamily="34" charset="0"/>
                <a:cs typeface="Arial" pitchFamily="34" charset="0"/>
              </a:defRPr>
            </a:pPr>
            <a:endParaRPr lang="en-US"/>
          </a:p>
        </c:txPr>
        <c:crossAx val="-2071833880"/>
        <c:crosses val="max"/>
        <c:crossBetween val="midCat"/>
        <c:majorUnit val="0.02"/>
        <c:minorUnit val="0.002"/>
      </c:valAx>
      <c:valAx>
        <c:axId val="-2071833880"/>
        <c:scaling>
          <c:orientation val="minMax"/>
        </c:scaling>
        <c:delete val="1"/>
        <c:axPos val="b"/>
        <c:numFmt formatCode="0.00" sourceLinked="1"/>
        <c:majorTickMark val="out"/>
        <c:minorTickMark val="none"/>
        <c:tickLblPos val="nextTo"/>
        <c:crossAx val="-2118484216"/>
        <c:crosses val="autoZero"/>
        <c:crossBetween val="midCat"/>
      </c:valAx>
      <c:spPr>
        <a:solidFill>
          <a:schemeClr val="bg1"/>
        </a:solidFill>
        <a:ln>
          <a:solidFill>
            <a:schemeClr val="tx1"/>
          </a:solidFill>
        </a:ln>
      </c:spPr>
    </c:plotArea>
    <c:plotVisOnly val="1"/>
    <c:dispBlanksAs val="gap"/>
    <c:showDLblsOverMax val="0"/>
  </c:chart>
  <c:spPr>
    <a:noFill/>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911051445779381"/>
          <c:y val="0.038026340196624"/>
          <c:w val="0.821118262915184"/>
          <c:h val="0.842793544796884"/>
        </c:manualLayout>
      </c:layout>
      <c:scatterChart>
        <c:scatterStyle val="lineMarker"/>
        <c:varyColors val="0"/>
        <c:ser>
          <c:idx val="1"/>
          <c:order val="1"/>
          <c:tx>
            <c:strRef>
              <c:f>Sheet1!$L$7</c:f>
              <c:strCache>
                <c:ptCount val="1"/>
                <c:pt idx="0">
                  <c:v>Var 1 (Next Exports)</c:v>
                </c:pt>
              </c:strCache>
            </c:strRef>
          </c:tx>
          <c:spPr>
            <a:ln w="38100" cap="rnd">
              <a:solidFill>
                <a:srgbClr val="008080"/>
              </a:solidFill>
              <a:round/>
            </a:ln>
            <a:effectLst/>
          </c:spPr>
          <c:marker>
            <c:symbol val="none"/>
          </c:marker>
          <c:xVal>
            <c:numRef>
              <c:f>Sheet1!$J$8:$J$186</c:f>
              <c:numCache>
                <c:formatCode>0.00</c:formatCode>
                <c:ptCount val="179"/>
                <c:pt idx="0">
                  <c:v>1970.0</c:v>
                </c:pt>
                <c:pt idx="1">
                  <c:v>1970.25</c:v>
                </c:pt>
                <c:pt idx="2">
                  <c:v>1970.5</c:v>
                </c:pt>
                <c:pt idx="3">
                  <c:v>1970.75</c:v>
                </c:pt>
                <c:pt idx="4">
                  <c:v>1971.0</c:v>
                </c:pt>
                <c:pt idx="5">
                  <c:v>1971.25</c:v>
                </c:pt>
                <c:pt idx="6">
                  <c:v>1971.5</c:v>
                </c:pt>
                <c:pt idx="7">
                  <c:v>1971.75</c:v>
                </c:pt>
                <c:pt idx="8">
                  <c:v>1972.0</c:v>
                </c:pt>
                <c:pt idx="9">
                  <c:v>1972.25</c:v>
                </c:pt>
                <c:pt idx="10">
                  <c:v>1972.5</c:v>
                </c:pt>
                <c:pt idx="11">
                  <c:v>1972.75</c:v>
                </c:pt>
                <c:pt idx="12">
                  <c:v>1973.0</c:v>
                </c:pt>
                <c:pt idx="13">
                  <c:v>1973.25</c:v>
                </c:pt>
                <c:pt idx="14">
                  <c:v>1973.5</c:v>
                </c:pt>
                <c:pt idx="15">
                  <c:v>1973.75</c:v>
                </c:pt>
                <c:pt idx="16">
                  <c:v>1974.0</c:v>
                </c:pt>
                <c:pt idx="17">
                  <c:v>1974.25</c:v>
                </c:pt>
                <c:pt idx="18">
                  <c:v>1974.5</c:v>
                </c:pt>
                <c:pt idx="19">
                  <c:v>1974.75</c:v>
                </c:pt>
                <c:pt idx="20">
                  <c:v>1975.0</c:v>
                </c:pt>
                <c:pt idx="21">
                  <c:v>1975.25</c:v>
                </c:pt>
                <c:pt idx="22">
                  <c:v>1975.5</c:v>
                </c:pt>
                <c:pt idx="23">
                  <c:v>1975.75</c:v>
                </c:pt>
                <c:pt idx="24">
                  <c:v>1976.0</c:v>
                </c:pt>
                <c:pt idx="25">
                  <c:v>1976.25</c:v>
                </c:pt>
                <c:pt idx="26">
                  <c:v>1976.5</c:v>
                </c:pt>
                <c:pt idx="27">
                  <c:v>1976.75</c:v>
                </c:pt>
                <c:pt idx="28">
                  <c:v>1977.0</c:v>
                </c:pt>
                <c:pt idx="29">
                  <c:v>1977.25</c:v>
                </c:pt>
                <c:pt idx="30">
                  <c:v>1977.5</c:v>
                </c:pt>
                <c:pt idx="31">
                  <c:v>1977.75</c:v>
                </c:pt>
                <c:pt idx="32">
                  <c:v>1978.0</c:v>
                </c:pt>
                <c:pt idx="33">
                  <c:v>1978.25</c:v>
                </c:pt>
                <c:pt idx="34">
                  <c:v>1978.5</c:v>
                </c:pt>
                <c:pt idx="35">
                  <c:v>1978.75</c:v>
                </c:pt>
                <c:pt idx="36">
                  <c:v>1979.0</c:v>
                </c:pt>
                <c:pt idx="37">
                  <c:v>1979.25</c:v>
                </c:pt>
                <c:pt idx="38">
                  <c:v>1979.5</c:v>
                </c:pt>
                <c:pt idx="39">
                  <c:v>1979.75</c:v>
                </c:pt>
                <c:pt idx="40">
                  <c:v>1980.0</c:v>
                </c:pt>
                <c:pt idx="41">
                  <c:v>1980.25</c:v>
                </c:pt>
                <c:pt idx="42">
                  <c:v>1980.5</c:v>
                </c:pt>
                <c:pt idx="43">
                  <c:v>1980.75</c:v>
                </c:pt>
                <c:pt idx="44">
                  <c:v>1981.0</c:v>
                </c:pt>
                <c:pt idx="45">
                  <c:v>1981.25</c:v>
                </c:pt>
                <c:pt idx="46">
                  <c:v>1981.5</c:v>
                </c:pt>
                <c:pt idx="47">
                  <c:v>1981.75</c:v>
                </c:pt>
                <c:pt idx="48">
                  <c:v>1982.0</c:v>
                </c:pt>
                <c:pt idx="49">
                  <c:v>1982.25</c:v>
                </c:pt>
                <c:pt idx="50">
                  <c:v>1982.5</c:v>
                </c:pt>
                <c:pt idx="51">
                  <c:v>1982.75</c:v>
                </c:pt>
                <c:pt idx="52">
                  <c:v>1983.0</c:v>
                </c:pt>
                <c:pt idx="53">
                  <c:v>1983.25</c:v>
                </c:pt>
                <c:pt idx="54">
                  <c:v>1983.5</c:v>
                </c:pt>
                <c:pt idx="55">
                  <c:v>1983.75</c:v>
                </c:pt>
                <c:pt idx="56">
                  <c:v>1984.0</c:v>
                </c:pt>
                <c:pt idx="57">
                  <c:v>1984.25</c:v>
                </c:pt>
                <c:pt idx="58">
                  <c:v>1984.5</c:v>
                </c:pt>
                <c:pt idx="59">
                  <c:v>1984.75</c:v>
                </c:pt>
                <c:pt idx="60">
                  <c:v>1985.0</c:v>
                </c:pt>
                <c:pt idx="61">
                  <c:v>1985.25</c:v>
                </c:pt>
                <c:pt idx="62">
                  <c:v>1985.5</c:v>
                </c:pt>
                <c:pt idx="63">
                  <c:v>1985.75</c:v>
                </c:pt>
                <c:pt idx="64">
                  <c:v>1986.0</c:v>
                </c:pt>
                <c:pt idx="65">
                  <c:v>1986.25</c:v>
                </c:pt>
                <c:pt idx="66">
                  <c:v>1986.5</c:v>
                </c:pt>
                <c:pt idx="67">
                  <c:v>1986.75</c:v>
                </c:pt>
                <c:pt idx="68">
                  <c:v>1987.0</c:v>
                </c:pt>
                <c:pt idx="69">
                  <c:v>1987.25</c:v>
                </c:pt>
                <c:pt idx="70">
                  <c:v>1987.5</c:v>
                </c:pt>
                <c:pt idx="71">
                  <c:v>1987.75</c:v>
                </c:pt>
                <c:pt idx="72">
                  <c:v>1988.0</c:v>
                </c:pt>
                <c:pt idx="73">
                  <c:v>1988.25</c:v>
                </c:pt>
                <c:pt idx="74">
                  <c:v>1988.5</c:v>
                </c:pt>
                <c:pt idx="75">
                  <c:v>1988.75</c:v>
                </c:pt>
                <c:pt idx="76">
                  <c:v>1989.0</c:v>
                </c:pt>
                <c:pt idx="77">
                  <c:v>1989.25</c:v>
                </c:pt>
                <c:pt idx="78">
                  <c:v>1989.5</c:v>
                </c:pt>
                <c:pt idx="79">
                  <c:v>1989.75</c:v>
                </c:pt>
                <c:pt idx="80">
                  <c:v>1990.0</c:v>
                </c:pt>
                <c:pt idx="81">
                  <c:v>1990.25</c:v>
                </c:pt>
                <c:pt idx="82">
                  <c:v>1990.5</c:v>
                </c:pt>
                <c:pt idx="83">
                  <c:v>1990.75</c:v>
                </c:pt>
                <c:pt idx="84">
                  <c:v>1991.0</c:v>
                </c:pt>
                <c:pt idx="85">
                  <c:v>1991.25</c:v>
                </c:pt>
                <c:pt idx="86">
                  <c:v>1991.5</c:v>
                </c:pt>
                <c:pt idx="87">
                  <c:v>1991.75</c:v>
                </c:pt>
                <c:pt idx="88">
                  <c:v>1992.0</c:v>
                </c:pt>
                <c:pt idx="89">
                  <c:v>1992.25</c:v>
                </c:pt>
                <c:pt idx="90">
                  <c:v>1992.5</c:v>
                </c:pt>
                <c:pt idx="91">
                  <c:v>1992.75</c:v>
                </c:pt>
                <c:pt idx="92">
                  <c:v>1993.0</c:v>
                </c:pt>
                <c:pt idx="93">
                  <c:v>1993.25</c:v>
                </c:pt>
                <c:pt idx="94">
                  <c:v>1993.5</c:v>
                </c:pt>
                <c:pt idx="95">
                  <c:v>1993.75</c:v>
                </c:pt>
                <c:pt idx="96">
                  <c:v>1994.0</c:v>
                </c:pt>
                <c:pt idx="97">
                  <c:v>1994.25</c:v>
                </c:pt>
                <c:pt idx="98">
                  <c:v>1994.5</c:v>
                </c:pt>
                <c:pt idx="99">
                  <c:v>1994.75</c:v>
                </c:pt>
                <c:pt idx="100">
                  <c:v>1995.0</c:v>
                </c:pt>
                <c:pt idx="101">
                  <c:v>1995.25</c:v>
                </c:pt>
                <c:pt idx="102">
                  <c:v>1995.5</c:v>
                </c:pt>
                <c:pt idx="103">
                  <c:v>1995.75</c:v>
                </c:pt>
                <c:pt idx="104">
                  <c:v>1996.0</c:v>
                </c:pt>
                <c:pt idx="105">
                  <c:v>1996.25</c:v>
                </c:pt>
                <c:pt idx="106">
                  <c:v>1996.5</c:v>
                </c:pt>
                <c:pt idx="107">
                  <c:v>1996.75</c:v>
                </c:pt>
                <c:pt idx="108">
                  <c:v>1997.0</c:v>
                </c:pt>
                <c:pt idx="109">
                  <c:v>1997.25</c:v>
                </c:pt>
                <c:pt idx="110">
                  <c:v>1997.5</c:v>
                </c:pt>
                <c:pt idx="111">
                  <c:v>1997.75</c:v>
                </c:pt>
                <c:pt idx="112">
                  <c:v>1998.0</c:v>
                </c:pt>
                <c:pt idx="113">
                  <c:v>1998.25</c:v>
                </c:pt>
                <c:pt idx="114">
                  <c:v>1998.5</c:v>
                </c:pt>
                <c:pt idx="115">
                  <c:v>1998.75</c:v>
                </c:pt>
                <c:pt idx="116">
                  <c:v>1999.0</c:v>
                </c:pt>
                <c:pt idx="117">
                  <c:v>1999.25</c:v>
                </c:pt>
                <c:pt idx="118">
                  <c:v>1999.5</c:v>
                </c:pt>
                <c:pt idx="119">
                  <c:v>1999.75</c:v>
                </c:pt>
                <c:pt idx="120">
                  <c:v>2000.0</c:v>
                </c:pt>
                <c:pt idx="121">
                  <c:v>2000.25</c:v>
                </c:pt>
                <c:pt idx="122">
                  <c:v>2000.5</c:v>
                </c:pt>
                <c:pt idx="123">
                  <c:v>2000.75</c:v>
                </c:pt>
                <c:pt idx="124">
                  <c:v>2001.0</c:v>
                </c:pt>
                <c:pt idx="125">
                  <c:v>2001.25</c:v>
                </c:pt>
                <c:pt idx="126">
                  <c:v>2001.5</c:v>
                </c:pt>
                <c:pt idx="127">
                  <c:v>2001.75</c:v>
                </c:pt>
                <c:pt idx="128">
                  <c:v>2002.0</c:v>
                </c:pt>
                <c:pt idx="129">
                  <c:v>2002.25</c:v>
                </c:pt>
                <c:pt idx="130">
                  <c:v>2002.5</c:v>
                </c:pt>
                <c:pt idx="131">
                  <c:v>2002.75</c:v>
                </c:pt>
                <c:pt idx="132">
                  <c:v>2003.0</c:v>
                </c:pt>
                <c:pt idx="133">
                  <c:v>2003.25</c:v>
                </c:pt>
                <c:pt idx="134">
                  <c:v>2003.5</c:v>
                </c:pt>
                <c:pt idx="135">
                  <c:v>2003.75</c:v>
                </c:pt>
                <c:pt idx="136">
                  <c:v>2004.0</c:v>
                </c:pt>
                <c:pt idx="137">
                  <c:v>2004.25</c:v>
                </c:pt>
                <c:pt idx="138">
                  <c:v>2004.5</c:v>
                </c:pt>
                <c:pt idx="139">
                  <c:v>2004.75</c:v>
                </c:pt>
                <c:pt idx="140">
                  <c:v>2005.0</c:v>
                </c:pt>
                <c:pt idx="141">
                  <c:v>2005.25</c:v>
                </c:pt>
                <c:pt idx="142">
                  <c:v>2005.5</c:v>
                </c:pt>
                <c:pt idx="143">
                  <c:v>2005.75</c:v>
                </c:pt>
                <c:pt idx="144">
                  <c:v>2006.0</c:v>
                </c:pt>
                <c:pt idx="145">
                  <c:v>2006.25</c:v>
                </c:pt>
                <c:pt idx="146">
                  <c:v>2006.5</c:v>
                </c:pt>
                <c:pt idx="147">
                  <c:v>2006.75</c:v>
                </c:pt>
                <c:pt idx="148">
                  <c:v>2007.0</c:v>
                </c:pt>
                <c:pt idx="149">
                  <c:v>2007.25</c:v>
                </c:pt>
                <c:pt idx="150">
                  <c:v>2007.5</c:v>
                </c:pt>
                <c:pt idx="151">
                  <c:v>2007.75</c:v>
                </c:pt>
                <c:pt idx="152">
                  <c:v>2008.0</c:v>
                </c:pt>
                <c:pt idx="153">
                  <c:v>2008.25</c:v>
                </c:pt>
                <c:pt idx="154">
                  <c:v>2008.5</c:v>
                </c:pt>
                <c:pt idx="155">
                  <c:v>2008.75</c:v>
                </c:pt>
                <c:pt idx="156">
                  <c:v>2009.0</c:v>
                </c:pt>
                <c:pt idx="157">
                  <c:v>2009.25</c:v>
                </c:pt>
                <c:pt idx="158">
                  <c:v>2009.5</c:v>
                </c:pt>
                <c:pt idx="159">
                  <c:v>2009.75</c:v>
                </c:pt>
                <c:pt idx="160">
                  <c:v>2010.0</c:v>
                </c:pt>
                <c:pt idx="161">
                  <c:v>2010.25</c:v>
                </c:pt>
                <c:pt idx="162">
                  <c:v>2010.5</c:v>
                </c:pt>
                <c:pt idx="163">
                  <c:v>2010.75</c:v>
                </c:pt>
                <c:pt idx="164">
                  <c:v>2011.0</c:v>
                </c:pt>
                <c:pt idx="165">
                  <c:v>2011.25</c:v>
                </c:pt>
                <c:pt idx="166">
                  <c:v>2011.5</c:v>
                </c:pt>
                <c:pt idx="167">
                  <c:v>2011.75</c:v>
                </c:pt>
                <c:pt idx="168">
                  <c:v>2012.0</c:v>
                </c:pt>
                <c:pt idx="169">
                  <c:v>2012.25</c:v>
                </c:pt>
                <c:pt idx="170">
                  <c:v>2012.5</c:v>
                </c:pt>
                <c:pt idx="171">
                  <c:v>2012.75</c:v>
                </c:pt>
                <c:pt idx="172">
                  <c:v>2013.0</c:v>
                </c:pt>
                <c:pt idx="173">
                  <c:v>2013.25</c:v>
                </c:pt>
                <c:pt idx="174">
                  <c:v>2013.5</c:v>
                </c:pt>
                <c:pt idx="175">
                  <c:v>2013.75</c:v>
                </c:pt>
                <c:pt idx="176">
                  <c:v>2014.0</c:v>
                </c:pt>
                <c:pt idx="177">
                  <c:v>2014.25</c:v>
                </c:pt>
                <c:pt idx="178">
                  <c:v>2014.5</c:v>
                </c:pt>
              </c:numCache>
            </c:numRef>
          </c:xVal>
          <c:yVal>
            <c:numRef>
              <c:f>Sheet1!$L$8:$L$186</c:f>
              <c:numCache>
                <c:formatCode>General</c:formatCode>
                <c:ptCount val="179"/>
                <c:pt idx="12">
                  <c:v>-0.00101397841674513</c:v>
                </c:pt>
                <c:pt idx="13">
                  <c:v>0.00176354401805869</c:v>
                </c:pt>
                <c:pt idx="14">
                  <c:v>0.0044543429844098</c:v>
                </c:pt>
                <c:pt idx="15">
                  <c:v>0.00608478128591711</c:v>
                </c:pt>
                <c:pt idx="16">
                  <c:v>0.00428179567806249</c:v>
                </c:pt>
                <c:pt idx="17">
                  <c:v>-0.00175987485334376</c:v>
                </c:pt>
                <c:pt idx="18">
                  <c:v>-0.00447742100550083</c:v>
                </c:pt>
                <c:pt idx="19">
                  <c:v>0.0</c:v>
                </c:pt>
                <c:pt idx="20">
                  <c:v>0.0101877006668313</c:v>
                </c:pt>
                <c:pt idx="21">
                  <c:v>0.0130403284230862</c:v>
                </c:pt>
                <c:pt idx="22">
                  <c:v>0.00700198389543704</c:v>
                </c:pt>
                <c:pt idx="23">
                  <c:v>0.00781471204484965</c:v>
                </c:pt>
                <c:pt idx="24">
                  <c:v>0.00257604823239244</c:v>
                </c:pt>
                <c:pt idx="25">
                  <c:v>-0.000269265980935968</c:v>
                </c:pt>
                <c:pt idx="26">
                  <c:v>-0.00216873842898704</c:v>
                </c:pt>
                <c:pt idx="27">
                  <c:v>-0.00340486999587288</c:v>
                </c:pt>
                <c:pt idx="28">
                  <c:v>-0.0105897114178168</c:v>
                </c:pt>
                <c:pt idx="29">
                  <c:v>-0.0102417241044559</c:v>
                </c:pt>
                <c:pt idx="30">
                  <c:v>-0.00970599321522805</c:v>
                </c:pt>
                <c:pt idx="31">
                  <c:v>-0.0136487296537096</c:v>
                </c:pt>
                <c:pt idx="32">
                  <c:v>-0.017521619051931</c:v>
                </c:pt>
                <c:pt idx="33">
                  <c:v>-0.00967217324317384</c:v>
                </c:pt>
                <c:pt idx="34">
                  <c:v>-0.00992121388969944</c:v>
                </c:pt>
                <c:pt idx="35">
                  <c:v>-0.00660704214003706</c:v>
                </c:pt>
                <c:pt idx="36">
                  <c:v>-0.00718912940432928</c:v>
                </c:pt>
                <c:pt idx="37">
                  <c:v>-0.00855194730151393</c:v>
                </c:pt>
                <c:pt idx="38">
                  <c:v>-0.00861294188136608</c:v>
                </c:pt>
                <c:pt idx="39">
                  <c:v>-0.00981433332112645</c:v>
                </c:pt>
                <c:pt idx="40">
                  <c:v>-0.0128017164312534</c:v>
                </c:pt>
                <c:pt idx="41">
                  <c:v>-0.00542876531304689</c:v>
                </c:pt>
                <c:pt idx="42">
                  <c:v>0.00192307692307692</c:v>
                </c:pt>
                <c:pt idx="43">
                  <c:v>-0.0022381827292467</c:v>
                </c:pt>
                <c:pt idx="44">
                  <c:v>-0.00456606424420461</c:v>
                </c:pt>
                <c:pt idx="45">
                  <c:v>-0.00426230543365011</c:v>
                </c:pt>
                <c:pt idx="46">
                  <c:v>-0.00233043051637434</c:v>
                </c:pt>
                <c:pt idx="47">
                  <c:v>-0.00450738541190802</c:v>
                </c:pt>
                <c:pt idx="48">
                  <c:v>-0.0049789235750504</c:v>
                </c:pt>
                <c:pt idx="49">
                  <c:v>-0.0013208056914718</c:v>
                </c:pt>
                <c:pt idx="50">
                  <c:v>-0.00879094769980102</c:v>
                </c:pt>
                <c:pt idx="51">
                  <c:v>-0.00868595574857679</c:v>
                </c:pt>
                <c:pt idx="52">
                  <c:v>-0.00703962302100394</c:v>
                </c:pt>
                <c:pt idx="53">
                  <c:v>-0.0126681176404933</c:v>
                </c:pt>
                <c:pt idx="54">
                  <c:v>-0.0176583701216044</c:v>
                </c:pt>
                <c:pt idx="55">
                  <c:v>-0.0188087774294671</c:v>
                </c:pt>
                <c:pt idx="56">
                  <c:v>-0.0242792884890615</c:v>
                </c:pt>
                <c:pt idx="57">
                  <c:v>-0.0259775840597758</c:v>
                </c:pt>
                <c:pt idx="58">
                  <c:v>-0.0253951167001027</c:v>
                </c:pt>
                <c:pt idx="59">
                  <c:v>-0.0259909345163468</c:v>
                </c:pt>
                <c:pt idx="60">
                  <c:v>-0.0215482652820392</c:v>
                </c:pt>
                <c:pt idx="61">
                  <c:v>-0.0265904283755201</c:v>
                </c:pt>
                <c:pt idx="62">
                  <c:v>-0.0266008282892641</c:v>
                </c:pt>
                <c:pt idx="63">
                  <c:v>-0.0299566594058072</c:v>
                </c:pt>
                <c:pt idx="64">
                  <c:v>-0.027898943825698</c:v>
                </c:pt>
                <c:pt idx="65">
                  <c:v>-0.0282973305233579</c:v>
                </c:pt>
                <c:pt idx="66">
                  <c:v>-0.0300891852108408</c:v>
                </c:pt>
                <c:pt idx="67">
                  <c:v>-0.0286118130809098</c:v>
                </c:pt>
                <c:pt idx="68">
                  <c:v>-0.0298129301972045</c:v>
                </c:pt>
                <c:pt idx="69">
                  <c:v>-0.0304884372083377</c:v>
                </c:pt>
                <c:pt idx="70">
                  <c:v>-0.0296908478726661</c:v>
                </c:pt>
                <c:pt idx="71">
                  <c:v>-0.0289485734764171</c:v>
                </c:pt>
                <c:pt idx="72">
                  <c:v>-0.0243586217734648</c:v>
                </c:pt>
                <c:pt idx="73">
                  <c:v>-0.0204696891141963</c:v>
                </c:pt>
                <c:pt idx="74">
                  <c:v>-0.0187376167562978</c:v>
                </c:pt>
                <c:pt idx="75">
                  <c:v>-0.0198976481238569</c:v>
                </c:pt>
                <c:pt idx="76">
                  <c:v>-0.0182726055650034</c:v>
                </c:pt>
                <c:pt idx="77">
                  <c:v>-0.0156705280363869</c:v>
                </c:pt>
                <c:pt idx="78">
                  <c:v>-0.0131486798795434</c:v>
                </c:pt>
                <c:pt idx="79">
                  <c:v>-0.0143665197626401</c:v>
                </c:pt>
                <c:pt idx="80">
                  <c:v>-0.0150234263597474</c:v>
                </c:pt>
                <c:pt idx="81">
                  <c:v>-0.0115152225216329</c:v>
                </c:pt>
                <c:pt idx="82">
                  <c:v>-0.0124388423584045</c:v>
                </c:pt>
                <c:pt idx="83">
                  <c:v>-0.0131323360948317</c:v>
                </c:pt>
                <c:pt idx="84">
                  <c:v>-0.00777882376257246</c:v>
                </c:pt>
                <c:pt idx="85">
                  <c:v>-0.00377628751871867</c:v>
                </c:pt>
                <c:pt idx="86">
                  <c:v>-0.00339315579570307</c:v>
                </c:pt>
                <c:pt idx="87">
                  <c:v>-0.00367875400124218</c:v>
                </c:pt>
                <c:pt idx="88">
                  <c:v>-0.00321276328986961</c:v>
                </c:pt>
                <c:pt idx="89">
                  <c:v>-0.00505213868736811</c:v>
                </c:pt>
                <c:pt idx="90">
                  <c:v>-0.00584528960753056</c:v>
                </c:pt>
                <c:pt idx="91">
                  <c:v>-0.00703236980410893</c:v>
                </c:pt>
                <c:pt idx="92">
                  <c:v>-0.00825405293263389</c:v>
                </c:pt>
                <c:pt idx="93">
                  <c:v>-0.00925383624223966</c:v>
                </c:pt>
                <c:pt idx="94">
                  <c:v>-0.00990701312244721</c:v>
                </c:pt>
                <c:pt idx="95">
                  <c:v>-0.0104368103742464</c:v>
                </c:pt>
                <c:pt idx="96">
                  <c:v>-0.0112943682300352</c:v>
                </c:pt>
                <c:pt idx="97">
                  <c:v>-0.0124625161627555</c:v>
                </c:pt>
                <c:pt idx="98">
                  <c:v>-0.0131795492566952</c:v>
                </c:pt>
                <c:pt idx="99">
                  <c:v>-0.0136290074498107</c:v>
                </c:pt>
                <c:pt idx="100">
                  <c:v>-0.0139557075265397</c:v>
                </c:pt>
                <c:pt idx="101">
                  <c:v>-0.0143986114215835</c:v>
                </c:pt>
                <c:pt idx="102">
                  <c:v>-0.00965418802309738</c:v>
                </c:pt>
                <c:pt idx="103">
                  <c:v>-0.00894929162125777</c:v>
                </c:pt>
                <c:pt idx="104">
                  <c:v>-0.0112503325689526</c:v>
                </c:pt>
                <c:pt idx="105">
                  <c:v>-0.0116231470569993</c:v>
                </c:pt>
                <c:pt idx="106">
                  <c:v>-0.0139968133349675</c:v>
                </c:pt>
                <c:pt idx="107">
                  <c:v>-0.0107154493127873</c:v>
                </c:pt>
                <c:pt idx="108">
                  <c:v>-0.0129491436664643</c:v>
                </c:pt>
                <c:pt idx="109">
                  <c:v>-0.00996269834773559</c:v>
                </c:pt>
                <c:pt idx="110">
                  <c:v>-0.0111369336616121</c:v>
                </c:pt>
                <c:pt idx="111">
                  <c:v>-0.0133131549901574</c:v>
                </c:pt>
                <c:pt idx="112">
                  <c:v>-0.0152086122141355</c:v>
                </c:pt>
                <c:pt idx="113">
                  <c:v>-0.0180439592204298</c:v>
                </c:pt>
                <c:pt idx="114">
                  <c:v>-0.0190892691193353</c:v>
                </c:pt>
                <c:pt idx="115">
                  <c:v>-0.0191621004321391</c:v>
                </c:pt>
                <c:pt idx="116">
                  <c:v>-0.022070264949032</c:v>
                </c:pt>
                <c:pt idx="117">
                  <c:v>-0.0256775138641833</c:v>
                </c:pt>
                <c:pt idx="118">
                  <c:v>-0.028427869814565</c:v>
                </c:pt>
                <c:pt idx="119">
                  <c:v>-0.0298707448041023</c:v>
                </c:pt>
                <c:pt idx="120">
                  <c:v>-0.0351709699930216</c:v>
                </c:pt>
                <c:pt idx="121">
                  <c:v>-0.034986330424292</c:v>
                </c:pt>
                <c:pt idx="122">
                  <c:v>-0.0375094135593875</c:v>
                </c:pt>
                <c:pt idx="123">
                  <c:v>-0.038425178805038</c:v>
                </c:pt>
                <c:pt idx="124">
                  <c:v>-0.0372760061286056</c:v>
                </c:pt>
                <c:pt idx="125">
                  <c:v>-0.0337738757707926</c:v>
                </c:pt>
                <c:pt idx="126">
                  <c:v>-0.0344659053526951</c:v>
                </c:pt>
                <c:pt idx="127">
                  <c:v>-0.0333604328446077</c:v>
                </c:pt>
                <c:pt idx="128">
                  <c:v>-0.0346396662482463</c:v>
                </c:pt>
                <c:pt idx="129">
                  <c:v>-0.0380436770677104</c:v>
                </c:pt>
                <c:pt idx="130">
                  <c:v>-0.0391044749073579</c:v>
                </c:pt>
                <c:pt idx="131">
                  <c:v>-0.0434986220933374</c:v>
                </c:pt>
                <c:pt idx="132">
                  <c:v>-0.0446656752833902</c:v>
                </c:pt>
                <c:pt idx="133">
                  <c:v>-0.0440957900569006</c:v>
                </c:pt>
                <c:pt idx="134">
                  <c:v>-0.043001780629844</c:v>
                </c:pt>
                <c:pt idx="135">
                  <c:v>-0.0433027553990928</c:v>
                </c:pt>
                <c:pt idx="136">
                  <c:v>-0.0455940742717961</c:v>
                </c:pt>
                <c:pt idx="137">
                  <c:v>-0.0499121611637415</c:v>
                </c:pt>
                <c:pt idx="138">
                  <c:v>-0.0515859860766351</c:v>
                </c:pt>
                <c:pt idx="139">
                  <c:v>-0.0544490614701247</c:v>
                </c:pt>
                <c:pt idx="140">
                  <c:v>-0.0528184677337537</c:v>
                </c:pt>
                <c:pt idx="141">
                  <c:v>-0.0531135107637524</c:v>
                </c:pt>
                <c:pt idx="142">
                  <c:v>-0.0553864328229361</c:v>
                </c:pt>
                <c:pt idx="143">
                  <c:v>-0.0588494649369283</c:v>
                </c:pt>
                <c:pt idx="144">
                  <c:v>-0.0569423176959315</c:v>
                </c:pt>
                <c:pt idx="145">
                  <c:v>-0.0566385020072755</c:v>
                </c:pt>
                <c:pt idx="146">
                  <c:v>-0.0579214149620736</c:v>
                </c:pt>
                <c:pt idx="147">
                  <c:v>-0.0511431496331684</c:v>
                </c:pt>
                <c:pt idx="148">
                  <c:v>-0.0511831492566675</c:v>
                </c:pt>
                <c:pt idx="149">
                  <c:v>-0.0508240710566276</c:v>
                </c:pt>
                <c:pt idx="150">
                  <c:v>-0.0488754058079439</c:v>
                </c:pt>
                <c:pt idx="151">
                  <c:v>-0.0477075715170953</c:v>
                </c:pt>
                <c:pt idx="152">
                  <c:v>-0.0515939025387909</c:v>
                </c:pt>
                <c:pt idx="153">
                  <c:v>-0.0512657800580571</c:v>
                </c:pt>
                <c:pt idx="154">
                  <c:v>-0.0521188438994812</c:v>
                </c:pt>
                <c:pt idx="155">
                  <c:v>-0.0414023464078791</c:v>
                </c:pt>
                <c:pt idx="156">
                  <c:v>-0.027384784376977</c:v>
                </c:pt>
                <c:pt idx="157">
                  <c:v>-0.0238277872304817</c:v>
                </c:pt>
                <c:pt idx="158">
                  <c:v>-0.0281978017394206</c:v>
                </c:pt>
                <c:pt idx="159">
                  <c:v>-0.0302474856691724</c:v>
                </c:pt>
                <c:pt idx="160">
                  <c:v>-0.0332876964260171</c:v>
                </c:pt>
                <c:pt idx="161">
                  <c:v>-0.0351409803473799</c:v>
                </c:pt>
                <c:pt idx="162">
                  <c:v>-0.0355299946206924</c:v>
                </c:pt>
                <c:pt idx="163">
                  <c:v>-0.033072448162204</c:v>
                </c:pt>
                <c:pt idx="164">
                  <c:v>-0.0369133242335153</c:v>
                </c:pt>
                <c:pt idx="165">
                  <c:v>-0.0379602739814629</c:v>
                </c:pt>
                <c:pt idx="166">
                  <c:v>-0.036722674519314</c:v>
                </c:pt>
                <c:pt idx="167">
                  <c:v>-0.0378896821726543</c:v>
                </c:pt>
                <c:pt idx="168">
                  <c:v>-0.0385297527653307</c:v>
                </c:pt>
                <c:pt idx="169">
                  <c:v>-0.0365648319011849</c:v>
                </c:pt>
                <c:pt idx="170">
                  <c:v>-0.0332966580408018</c:v>
                </c:pt>
                <c:pt idx="171">
                  <c:v>-0.0323404255319149</c:v>
                </c:pt>
                <c:pt idx="172">
                  <c:v>-0.0319953461314718</c:v>
                </c:pt>
                <c:pt idx="173">
                  <c:v>-0.0320111678059112</c:v>
                </c:pt>
                <c:pt idx="174">
                  <c:v>-0.0302211316773647</c:v>
                </c:pt>
                <c:pt idx="175">
                  <c:v>-0.02710457129808</c:v>
                </c:pt>
                <c:pt idx="176">
                  <c:v>-0.0315653602440742</c:v>
                </c:pt>
                <c:pt idx="177">
                  <c:v>-0.0316940016851144</c:v>
                </c:pt>
                <c:pt idx="178">
                  <c:v>-0.0293469243968681</c:v>
                </c:pt>
              </c:numCache>
            </c:numRef>
          </c:yVal>
          <c:smooth val="0"/>
        </c:ser>
        <c:dLbls>
          <c:showLegendKey val="0"/>
          <c:showVal val="0"/>
          <c:showCatName val="0"/>
          <c:showSerName val="0"/>
          <c:showPercent val="0"/>
          <c:showBubbleSize val="0"/>
        </c:dLbls>
        <c:axId val="-2090737800"/>
        <c:axId val="-2090267848"/>
      </c:scatterChart>
      <c:scatterChart>
        <c:scatterStyle val="lineMarker"/>
        <c:varyColors val="0"/>
        <c:ser>
          <c:idx val="0"/>
          <c:order val="0"/>
          <c:tx>
            <c:strRef>
              <c:f>Sheet1!$K$7</c:f>
              <c:strCache>
                <c:ptCount val="1"/>
                <c:pt idx="0">
                  <c:v>Var 2 RTWDI</c:v>
                </c:pt>
              </c:strCache>
            </c:strRef>
          </c:tx>
          <c:spPr>
            <a:ln w="38100" cap="rnd">
              <a:solidFill>
                <a:srgbClr val="CC3300"/>
              </a:solidFill>
              <a:round/>
            </a:ln>
            <a:effectLst/>
          </c:spPr>
          <c:marker>
            <c:symbol val="none"/>
          </c:marker>
          <c:xVal>
            <c:numRef>
              <c:f>Sheet1!$J$8:$J$186</c:f>
              <c:numCache>
                <c:formatCode>0.00</c:formatCode>
                <c:ptCount val="179"/>
                <c:pt idx="0">
                  <c:v>1970.0</c:v>
                </c:pt>
                <c:pt idx="1">
                  <c:v>1970.25</c:v>
                </c:pt>
                <c:pt idx="2">
                  <c:v>1970.5</c:v>
                </c:pt>
                <c:pt idx="3">
                  <c:v>1970.75</c:v>
                </c:pt>
                <c:pt idx="4">
                  <c:v>1971.0</c:v>
                </c:pt>
                <c:pt idx="5">
                  <c:v>1971.25</c:v>
                </c:pt>
                <c:pt idx="6">
                  <c:v>1971.5</c:v>
                </c:pt>
                <c:pt idx="7">
                  <c:v>1971.75</c:v>
                </c:pt>
                <c:pt idx="8">
                  <c:v>1972.0</c:v>
                </c:pt>
                <c:pt idx="9">
                  <c:v>1972.25</c:v>
                </c:pt>
                <c:pt idx="10">
                  <c:v>1972.5</c:v>
                </c:pt>
                <c:pt idx="11">
                  <c:v>1972.75</c:v>
                </c:pt>
                <c:pt idx="12">
                  <c:v>1973.0</c:v>
                </c:pt>
                <c:pt idx="13">
                  <c:v>1973.25</c:v>
                </c:pt>
                <c:pt idx="14">
                  <c:v>1973.5</c:v>
                </c:pt>
                <c:pt idx="15">
                  <c:v>1973.75</c:v>
                </c:pt>
                <c:pt idx="16">
                  <c:v>1974.0</c:v>
                </c:pt>
                <c:pt idx="17">
                  <c:v>1974.25</c:v>
                </c:pt>
                <c:pt idx="18">
                  <c:v>1974.5</c:v>
                </c:pt>
                <c:pt idx="19">
                  <c:v>1974.75</c:v>
                </c:pt>
                <c:pt idx="20">
                  <c:v>1975.0</c:v>
                </c:pt>
                <c:pt idx="21">
                  <c:v>1975.25</c:v>
                </c:pt>
                <c:pt idx="22">
                  <c:v>1975.5</c:v>
                </c:pt>
                <c:pt idx="23">
                  <c:v>1975.75</c:v>
                </c:pt>
                <c:pt idx="24">
                  <c:v>1976.0</c:v>
                </c:pt>
                <c:pt idx="25">
                  <c:v>1976.25</c:v>
                </c:pt>
                <c:pt idx="26">
                  <c:v>1976.5</c:v>
                </c:pt>
                <c:pt idx="27">
                  <c:v>1976.75</c:v>
                </c:pt>
                <c:pt idx="28">
                  <c:v>1977.0</c:v>
                </c:pt>
                <c:pt idx="29">
                  <c:v>1977.25</c:v>
                </c:pt>
                <c:pt idx="30">
                  <c:v>1977.5</c:v>
                </c:pt>
                <c:pt idx="31">
                  <c:v>1977.75</c:v>
                </c:pt>
                <c:pt idx="32">
                  <c:v>1978.0</c:v>
                </c:pt>
                <c:pt idx="33">
                  <c:v>1978.25</c:v>
                </c:pt>
                <c:pt idx="34">
                  <c:v>1978.5</c:v>
                </c:pt>
                <c:pt idx="35">
                  <c:v>1978.75</c:v>
                </c:pt>
                <c:pt idx="36">
                  <c:v>1979.0</c:v>
                </c:pt>
                <c:pt idx="37">
                  <c:v>1979.25</c:v>
                </c:pt>
                <c:pt idx="38">
                  <c:v>1979.5</c:v>
                </c:pt>
                <c:pt idx="39">
                  <c:v>1979.75</c:v>
                </c:pt>
                <c:pt idx="40">
                  <c:v>1980.0</c:v>
                </c:pt>
                <c:pt idx="41">
                  <c:v>1980.25</c:v>
                </c:pt>
                <c:pt idx="42">
                  <c:v>1980.5</c:v>
                </c:pt>
                <c:pt idx="43">
                  <c:v>1980.75</c:v>
                </c:pt>
                <c:pt idx="44">
                  <c:v>1981.0</c:v>
                </c:pt>
                <c:pt idx="45">
                  <c:v>1981.25</c:v>
                </c:pt>
                <c:pt idx="46">
                  <c:v>1981.5</c:v>
                </c:pt>
                <c:pt idx="47">
                  <c:v>1981.75</c:v>
                </c:pt>
                <c:pt idx="48">
                  <c:v>1982.0</c:v>
                </c:pt>
                <c:pt idx="49">
                  <c:v>1982.25</c:v>
                </c:pt>
                <c:pt idx="50">
                  <c:v>1982.5</c:v>
                </c:pt>
                <c:pt idx="51">
                  <c:v>1982.75</c:v>
                </c:pt>
                <c:pt idx="52">
                  <c:v>1983.0</c:v>
                </c:pt>
                <c:pt idx="53">
                  <c:v>1983.25</c:v>
                </c:pt>
                <c:pt idx="54">
                  <c:v>1983.5</c:v>
                </c:pt>
                <c:pt idx="55">
                  <c:v>1983.75</c:v>
                </c:pt>
                <c:pt idx="56">
                  <c:v>1984.0</c:v>
                </c:pt>
                <c:pt idx="57">
                  <c:v>1984.25</c:v>
                </c:pt>
                <c:pt idx="58">
                  <c:v>1984.5</c:v>
                </c:pt>
                <c:pt idx="59">
                  <c:v>1984.75</c:v>
                </c:pt>
                <c:pt idx="60">
                  <c:v>1985.0</c:v>
                </c:pt>
                <c:pt idx="61">
                  <c:v>1985.25</c:v>
                </c:pt>
                <c:pt idx="62">
                  <c:v>1985.5</c:v>
                </c:pt>
                <c:pt idx="63">
                  <c:v>1985.75</c:v>
                </c:pt>
                <c:pt idx="64">
                  <c:v>1986.0</c:v>
                </c:pt>
                <c:pt idx="65">
                  <c:v>1986.25</c:v>
                </c:pt>
                <c:pt idx="66">
                  <c:v>1986.5</c:v>
                </c:pt>
                <c:pt idx="67">
                  <c:v>1986.75</c:v>
                </c:pt>
                <c:pt idx="68">
                  <c:v>1987.0</c:v>
                </c:pt>
                <c:pt idx="69">
                  <c:v>1987.25</c:v>
                </c:pt>
                <c:pt idx="70">
                  <c:v>1987.5</c:v>
                </c:pt>
                <c:pt idx="71">
                  <c:v>1987.75</c:v>
                </c:pt>
                <c:pt idx="72">
                  <c:v>1988.0</c:v>
                </c:pt>
                <c:pt idx="73">
                  <c:v>1988.25</c:v>
                </c:pt>
                <c:pt idx="74">
                  <c:v>1988.5</c:v>
                </c:pt>
                <c:pt idx="75">
                  <c:v>1988.75</c:v>
                </c:pt>
                <c:pt idx="76">
                  <c:v>1989.0</c:v>
                </c:pt>
                <c:pt idx="77">
                  <c:v>1989.25</c:v>
                </c:pt>
                <c:pt idx="78">
                  <c:v>1989.5</c:v>
                </c:pt>
                <c:pt idx="79">
                  <c:v>1989.75</c:v>
                </c:pt>
                <c:pt idx="80">
                  <c:v>1990.0</c:v>
                </c:pt>
                <c:pt idx="81">
                  <c:v>1990.25</c:v>
                </c:pt>
                <c:pt idx="82">
                  <c:v>1990.5</c:v>
                </c:pt>
                <c:pt idx="83">
                  <c:v>1990.75</c:v>
                </c:pt>
                <c:pt idx="84">
                  <c:v>1991.0</c:v>
                </c:pt>
                <c:pt idx="85">
                  <c:v>1991.25</c:v>
                </c:pt>
                <c:pt idx="86">
                  <c:v>1991.5</c:v>
                </c:pt>
                <c:pt idx="87">
                  <c:v>1991.75</c:v>
                </c:pt>
                <c:pt idx="88">
                  <c:v>1992.0</c:v>
                </c:pt>
                <c:pt idx="89">
                  <c:v>1992.25</c:v>
                </c:pt>
                <c:pt idx="90">
                  <c:v>1992.5</c:v>
                </c:pt>
                <c:pt idx="91">
                  <c:v>1992.75</c:v>
                </c:pt>
                <c:pt idx="92">
                  <c:v>1993.0</c:v>
                </c:pt>
                <c:pt idx="93">
                  <c:v>1993.25</c:v>
                </c:pt>
                <c:pt idx="94">
                  <c:v>1993.5</c:v>
                </c:pt>
                <c:pt idx="95">
                  <c:v>1993.75</c:v>
                </c:pt>
                <c:pt idx="96">
                  <c:v>1994.0</c:v>
                </c:pt>
                <c:pt idx="97">
                  <c:v>1994.25</c:v>
                </c:pt>
                <c:pt idx="98">
                  <c:v>1994.5</c:v>
                </c:pt>
                <c:pt idx="99">
                  <c:v>1994.75</c:v>
                </c:pt>
                <c:pt idx="100">
                  <c:v>1995.0</c:v>
                </c:pt>
                <c:pt idx="101">
                  <c:v>1995.25</c:v>
                </c:pt>
                <c:pt idx="102">
                  <c:v>1995.5</c:v>
                </c:pt>
                <c:pt idx="103">
                  <c:v>1995.75</c:v>
                </c:pt>
                <c:pt idx="104">
                  <c:v>1996.0</c:v>
                </c:pt>
                <c:pt idx="105">
                  <c:v>1996.25</c:v>
                </c:pt>
                <c:pt idx="106">
                  <c:v>1996.5</c:v>
                </c:pt>
                <c:pt idx="107">
                  <c:v>1996.75</c:v>
                </c:pt>
                <c:pt idx="108">
                  <c:v>1997.0</c:v>
                </c:pt>
                <c:pt idx="109">
                  <c:v>1997.25</c:v>
                </c:pt>
                <c:pt idx="110">
                  <c:v>1997.5</c:v>
                </c:pt>
                <c:pt idx="111">
                  <c:v>1997.75</c:v>
                </c:pt>
                <c:pt idx="112">
                  <c:v>1998.0</c:v>
                </c:pt>
                <c:pt idx="113">
                  <c:v>1998.25</c:v>
                </c:pt>
                <c:pt idx="114">
                  <c:v>1998.5</c:v>
                </c:pt>
                <c:pt idx="115">
                  <c:v>1998.75</c:v>
                </c:pt>
                <c:pt idx="116">
                  <c:v>1999.0</c:v>
                </c:pt>
                <c:pt idx="117">
                  <c:v>1999.25</c:v>
                </c:pt>
                <c:pt idx="118">
                  <c:v>1999.5</c:v>
                </c:pt>
                <c:pt idx="119">
                  <c:v>1999.75</c:v>
                </c:pt>
                <c:pt idx="120">
                  <c:v>2000.0</c:v>
                </c:pt>
                <c:pt idx="121">
                  <c:v>2000.25</c:v>
                </c:pt>
                <c:pt idx="122">
                  <c:v>2000.5</c:v>
                </c:pt>
                <c:pt idx="123">
                  <c:v>2000.75</c:v>
                </c:pt>
                <c:pt idx="124">
                  <c:v>2001.0</c:v>
                </c:pt>
                <c:pt idx="125">
                  <c:v>2001.25</c:v>
                </c:pt>
                <c:pt idx="126">
                  <c:v>2001.5</c:v>
                </c:pt>
                <c:pt idx="127">
                  <c:v>2001.75</c:v>
                </c:pt>
                <c:pt idx="128">
                  <c:v>2002.0</c:v>
                </c:pt>
                <c:pt idx="129">
                  <c:v>2002.25</c:v>
                </c:pt>
                <c:pt idx="130">
                  <c:v>2002.5</c:v>
                </c:pt>
                <c:pt idx="131">
                  <c:v>2002.75</c:v>
                </c:pt>
                <c:pt idx="132">
                  <c:v>2003.0</c:v>
                </c:pt>
                <c:pt idx="133">
                  <c:v>2003.25</c:v>
                </c:pt>
                <c:pt idx="134">
                  <c:v>2003.5</c:v>
                </c:pt>
                <c:pt idx="135">
                  <c:v>2003.75</c:v>
                </c:pt>
                <c:pt idx="136">
                  <c:v>2004.0</c:v>
                </c:pt>
                <c:pt idx="137">
                  <c:v>2004.25</c:v>
                </c:pt>
                <c:pt idx="138">
                  <c:v>2004.5</c:v>
                </c:pt>
                <c:pt idx="139">
                  <c:v>2004.75</c:v>
                </c:pt>
                <c:pt idx="140">
                  <c:v>2005.0</c:v>
                </c:pt>
                <c:pt idx="141">
                  <c:v>2005.25</c:v>
                </c:pt>
                <c:pt idx="142">
                  <c:v>2005.5</c:v>
                </c:pt>
                <c:pt idx="143">
                  <c:v>2005.75</c:v>
                </c:pt>
                <c:pt idx="144">
                  <c:v>2006.0</c:v>
                </c:pt>
                <c:pt idx="145">
                  <c:v>2006.25</c:v>
                </c:pt>
                <c:pt idx="146">
                  <c:v>2006.5</c:v>
                </c:pt>
                <c:pt idx="147">
                  <c:v>2006.75</c:v>
                </c:pt>
                <c:pt idx="148">
                  <c:v>2007.0</c:v>
                </c:pt>
                <c:pt idx="149">
                  <c:v>2007.25</c:v>
                </c:pt>
                <c:pt idx="150">
                  <c:v>2007.5</c:v>
                </c:pt>
                <c:pt idx="151">
                  <c:v>2007.75</c:v>
                </c:pt>
                <c:pt idx="152">
                  <c:v>2008.0</c:v>
                </c:pt>
                <c:pt idx="153">
                  <c:v>2008.25</c:v>
                </c:pt>
                <c:pt idx="154">
                  <c:v>2008.5</c:v>
                </c:pt>
                <c:pt idx="155">
                  <c:v>2008.75</c:v>
                </c:pt>
                <c:pt idx="156">
                  <c:v>2009.0</c:v>
                </c:pt>
                <c:pt idx="157">
                  <c:v>2009.25</c:v>
                </c:pt>
                <c:pt idx="158">
                  <c:v>2009.5</c:v>
                </c:pt>
                <c:pt idx="159">
                  <c:v>2009.75</c:v>
                </c:pt>
                <c:pt idx="160">
                  <c:v>2010.0</c:v>
                </c:pt>
                <c:pt idx="161">
                  <c:v>2010.25</c:v>
                </c:pt>
                <c:pt idx="162">
                  <c:v>2010.5</c:v>
                </c:pt>
                <c:pt idx="163">
                  <c:v>2010.75</c:v>
                </c:pt>
                <c:pt idx="164">
                  <c:v>2011.0</c:v>
                </c:pt>
                <c:pt idx="165">
                  <c:v>2011.25</c:v>
                </c:pt>
                <c:pt idx="166">
                  <c:v>2011.5</c:v>
                </c:pt>
                <c:pt idx="167">
                  <c:v>2011.75</c:v>
                </c:pt>
                <c:pt idx="168">
                  <c:v>2012.0</c:v>
                </c:pt>
                <c:pt idx="169">
                  <c:v>2012.25</c:v>
                </c:pt>
                <c:pt idx="170">
                  <c:v>2012.5</c:v>
                </c:pt>
                <c:pt idx="171">
                  <c:v>2012.75</c:v>
                </c:pt>
                <c:pt idx="172">
                  <c:v>2013.0</c:v>
                </c:pt>
                <c:pt idx="173">
                  <c:v>2013.25</c:v>
                </c:pt>
                <c:pt idx="174">
                  <c:v>2013.5</c:v>
                </c:pt>
                <c:pt idx="175">
                  <c:v>2013.75</c:v>
                </c:pt>
                <c:pt idx="176">
                  <c:v>2014.0</c:v>
                </c:pt>
                <c:pt idx="177">
                  <c:v>2014.25</c:v>
                </c:pt>
                <c:pt idx="178">
                  <c:v>2014.5</c:v>
                </c:pt>
              </c:numCache>
            </c:numRef>
          </c:xVal>
          <c:yVal>
            <c:numRef>
              <c:f>Sheet1!$K$8:$K$186</c:f>
              <c:numCache>
                <c:formatCode>General</c:formatCode>
                <c:ptCount val="179"/>
                <c:pt idx="12" formatCode="0.0">
                  <c:v>103.5542</c:v>
                </c:pt>
                <c:pt idx="13" formatCode="0.0">
                  <c:v>99.0408</c:v>
                </c:pt>
                <c:pt idx="14" formatCode="0.0">
                  <c:v>95.82559999999998</c:v>
                </c:pt>
                <c:pt idx="15" formatCode="0.0">
                  <c:v>97.4663</c:v>
                </c:pt>
                <c:pt idx="16" formatCode="0.0">
                  <c:v>97.5677</c:v>
                </c:pt>
                <c:pt idx="17" formatCode="0.0">
                  <c:v>94.07829999999998</c:v>
                </c:pt>
                <c:pt idx="18" formatCode="0.0">
                  <c:v>95.6641</c:v>
                </c:pt>
                <c:pt idx="19" formatCode="0.0">
                  <c:v>95.22979999999998</c:v>
                </c:pt>
                <c:pt idx="20" formatCode="0.0">
                  <c:v>93.0373</c:v>
                </c:pt>
                <c:pt idx="21" formatCode="0.0">
                  <c:v>92.6193</c:v>
                </c:pt>
                <c:pt idx="22" formatCode="0.0">
                  <c:v>95.8816</c:v>
                </c:pt>
                <c:pt idx="23" formatCode="0.0">
                  <c:v>96.2696</c:v>
                </c:pt>
                <c:pt idx="24" formatCode="0.0">
                  <c:v>94.8461</c:v>
                </c:pt>
                <c:pt idx="25" formatCode="0.0">
                  <c:v>94.5274</c:v>
                </c:pt>
                <c:pt idx="26" formatCode="0.0">
                  <c:v>94.118</c:v>
                </c:pt>
                <c:pt idx="27" formatCode="0.0">
                  <c:v>94.5517</c:v>
                </c:pt>
                <c:pt idx="28" formatCode="0.0">
                  <c:v>94.08809999999998</c:v>
                </c:pt>
                <c:pt idx="29" formatCode="0.0">
                  <c:v>93.82779999999998</c:v>
                </c:pt>
                <c:pt idx="30" formatCode="0.0">
                  <c:v>92.77279999999995</c:v>
                </c:pt>
                <c:pt idx="31" formatCode="0.0">
                  <c:v>90.8453</c:v>
                </c:pt>
                <c:pt idx="32" formatCode="0.0">
                  <c:v>88.86770000000001</c:v>
                </c:pt>
                <c:pt idx="33" formatCode="0.0">
                  <c:v>89.0176</c:v>
                </c:pt>
                <c:pt idx="34" formatCode="0.0">
                  <c:v>85.8969</c:v>
                </c:pt>
                <c:pt idx="35" formatCode="0.0">
                  <c:v>85.4289</c:v>
                </c:pt>
                <c:pt idx="36" formatCode="0.0">
                  <c:v>86.8667</c:v>
                </c:pt>
                <c:pt idx="37" formatCode="0.0">
                  <c:v>88.9848</c:v>
                </c:pt>
                <c:pt idx="38" formatCode="0.0">
                  <c:v>88.1212</c:v>
                </c:pt>
                <c:pt idx="39" formatCode="0.0">
                  <c:v>89.68649999999998</c:v>
                </c:pt>
                <c:pt idx="40" formatCode="0.0">
                  <c:v>90.3436</c:v>
                </c:pt>
                <c:pt idx="41" formatCode="0.0">
                  <c:v>90.7978</c:v>
                </c:pt>
                <c:pt idx="42" formatCode="0.0">
                  <c:v>88.3119</c:v>
                </c:pt>
                <c:pt idx="43" formatCode="0.0">
                  <c:v>89.5608</c:v>
                </c:pt>
                <c:pt idx="44" formatCode="0.0">
                  <c:v>91.3961</c:v>
                </c:pt>
                <c:pt idx="45" formatCode="0.0">
                  <c:v>96.2055</c:v>
                </c:pt>
                <c:pt idx="46" formatCode="0.0">
                  <c:v>100.7804</c:v>
                </c:pt>
                <c:pt idx="47" formatCode="0.0">
                  <c:v>97.9461</c:v>
                </c:pt>
                <c:pt idx="48" formatCode="0.0">
                  <c:v>100.7904</c:v>
                </c:pt>
                <c:pt idx="49" formatCode="0.0">
                  <c:v>104.3794</c:v>
                </c:pt>
                <c:pt idx="50" formatCode="0.0">
                  <c:v>109.8755</c:v>
                </c:pt>
                <c:pt idx="51" formatCode="0.0">
                  <c:v>109.354</c:v>
                </c:pt>
                <c:pt idx="52" formatCode="0.0">
                  <c:v>107.0455</c:v>
                </c:pt>
                <c:pt idx="53" formatCode="0.0">
                  <c:v>109.711</c:v>
                </c:pt>
                <c:pt idx="54" formatCode="0.0">
                  <c:v>112.5841</c:v>
                </c:pt>
                <c:pt idx="55" formatCode="0.0">
                  <c:v>112.9269</c:v>
                </c:pt>
                <c:pt idx="56" formatCode="0.0">
                  <c:v>113.5285</c:v>
                </c:pt>
                <c:pt idx="57" formatCode="0.0">
                  <c:v>114.9934</c:v>
                </c:pt>
                <c:pt idx="58" formatCode="0.0">
                  <c:v>120.3292</c:v>
                </c:pt>
                <c:pt idx="59" formatCode="0.0">
                  <c:v>122.7943</c:v>
                </c:pt>
                <c:pt idx="60" formatCode="0.0">
                  <c:v>127.077</c:v>
                </c:pt>
                <c:pt idx="61" formatCode="0.0">
                  <c:v>125.2951</c:v>
                </c:pt>
                <c:pt idx="62" formatCode="0.0">
                  <c:v>121.8671</c:v>
                </c:pt>
                <c:pt idx="63" formatCode="0.0">
                  <c:v>116.6878</c:v>
                </c:pt>
                <c:pt idx="64" formatCode="0.0">
                  <c:v>111.865</c:v>
                </c:pt>
                <c:pt idx="65" formatCode="0.0">
                  <c:v>107.5694</c:v>
                </c:pt>
                <c:pt idx="66" formatCode="0.0">
                  <c:v>104.9707</c:v>
                </c:pt>
                <c:pt idx="67" formatCode="0.0">
                  <c:v>105.1762</c:v>
                </c:pt>
                <c:pt idx="68" formatCode="0.0">
                  <c:v>101.3849</c:v>
                </c:pt>
                <c:pt idx="69" formatCode="0.0">
                  <c:v>98.6242</c:v>
                </c:pt>
                <c:pt idx="70" formatCode="0.0">
                  <c:v>99.52289999999998</c:v>
                </c:pt>
                <c:pt idx="71" formatCode="0.0">
                  <c:v>95.0954</c:v>
                </c:pt>
                <c:pt idx="72" formatCode="0.0">
                  <c:v>91.9669</c:v>
                </c:pt>
                <c:pt idx="73" formatCode="0.0">
                  <c:v>90.9998</c:v>
                </c:pt>
                <c:pt idx="74" formatCode="0.0">
                  <c:v>94.367</c:v>
                </c:pt>
                <c:pt idx="75" formatCode="0.0">
                  <c:v>90.95670000000001</c:v>
                </c:pt>
                <c:pt idx="76" formatCode="0.0">
                  <c:v>91.8091</c:v>
                </c:pt>
                <c:pt idx="77" formatCode="0.0">
                  <c:v>94.7035</c:v>
                </c:pt>
                <c:pt idx="78" formatCode="0.0">
                  <c:v>94.8952</c:v>
                </c:pt>
                <c:pt idx="79" formatCode="0.0">
                  <c:v>93.774</c:v>
                </c:pt>
                <c:pt idx="80" formatCode="0.0">
                  <c:v>93.30529999999997</c:v>
                </c:pt>
                <c:pt idx="81" formatCode="0.0">
                  <c:v>93.44130000000002</c:v>
                </c:pt>
                <c:pt idx="82" formatCode="0.0">
                  <c:v>90.418</c:v>
                </c:pt>
                <c:pt idx="83" formatCode="0.0">
                  <c:v>87.7265</c:v>
                </c:pt>
                <c:pt idx="84" formatCode="0.0">
                  <c:v>88.21270000000001</c:v>
                </c:pt>
                <c:pt idx="85" formatCode="0.0">
                  <c:v>91.3442</c:v>
                </c:pt>
                <c:pt idx="86" formatCode="0.0">
                  <c:v>90.9962</c:v>
                </c:pt>
                <c:pt idx="87" formatCode="0.0">
                  <c:v>88.16279999999995</c:v>
                </c:pt>
                <c:pt idx="88" formatCode="0.0">
                  <c:v>88.2068</c:v>
                </c:pt>
                <c:pt idx="89" formatCode="0.0">
                  <c:v>88.206</c:v>
                </c:pt>
                <c:pt idx="90" formatCode="0.0">
                  <c:v>85.65509999999995</c:v>
                </c:pt>
                <c:pt idx="91" formatCode="0.0">
                  <c:v>89.07299999999998</c:v>
                </c:pt>
                <c:pt idx="92" formatCode="0.0">
                  <c:v>90.4703</c:v>
                </c:pt>
                <c:pt idx="93" formatCode="0.0">
                  <c:v>88.2745</c:v>
                </c:pt>
                <c:pt idx="94" formatCode="0.0">
                  <c:v>88.60899999999998</c:v>
                </c:pt>
                <c:pt idx="95" formatCode="0.0">
                  <c:v>89.15949999999998</c:v>
                </c:pt>
                <c:pt idx="96" formatCode="0.0">
                  <c:v>91.0001</c:v>
                </c:pt>
                <c:pt idx="97" formatCode="0.0">
                  <c:v>90.0687</c:v>
                </c:pt>
                <c:pt idx="98" formatCode="0.0">
                  <c:v>87.78239999999998</c:v>
                </c:pt>
                <c:pt idx="99" formatCode="0.0">
                  <c:v>86.97579999999998</c:v>
                </c:pt>
                <c:pt idx="100" formatCode="0.0">
                  <c:v>88.7575</c:v>
                </c:pt>
                <c:pt idx="101" formatCode="0.0">
                  <c:v>84.4302</c:v>
                </c:pt>
                <c:pt idx="102" formatCode="0.0">
                  <c:v>85.5931</c:v>
                </c:pt>
                <c:pt idx="103" formatCode="0.0">
                  <c:v>87.2666</c:v>
                </c:pt>
                <c:pt idx="104" formatCode="0.0">
                  <c:v>88.2386</c:v>
                </c:pt>
                <c:pt idx="105" formatCode="0.0">
                  <c:v>88.522</c:v>
                </c:pt>
                <c:pt idx="106" formatCode="0.0">
                  <c:v>88.43530000000001</c:v>
                </c:pt>
                <c:pt idx="107" formatCode="0.0">
                  <c:v>88.8665</c:v>
                </c:pt>
                <c:pt idx="108" formatCode="0.0">
                  <c:v>91.18289999999995</c:v>
                </c:pt>
                <c:pt idx="109" formatCode="0.0">
                  <c:v>91.792</c:v>
                </c:pt>
                <c:pt idx="110" formatCode="0.0">
                  <c:v>93.275</c:v>
                </c:pt>
                <c:pt idx="111" formatCode="0.0">
                  <c:v>96.6579</c:v>
                </c:pt>
                <c:pt idx="112" formatCode="0.0">
                  <c:v>100.8523</c:v>
                </c:pt>
                <c:pt idx="113" formatCode="0.0">
                  <c:v>101.0245</c:v>
                </c:pt>
                <c:pt idx="114" formatCode="0.0">
                  <c:v>103.5029</c:v>
                </c:pt>
                <c:pt idx="115" formatCode="0.0">
                  <c:v>99.4214</c:v>
                </c:pt>
                <c:pt idx="116" formatCode="0.0">
                  <c:v>99.9624</c:v>
                </c:pt>
                <c:pt idx="117" formatCode="0.0">
                  <c:v>100.9669</c:v>
                </c:pt>
                <c:pt idx="118" formatCode="0.0">
                  <c:v>100.64</c:v>
                </c:pt>
                <c:pt idx="119" formatCode="0.0">
                  <c:v>99.7876</c:v>
                </c:pt>
                <c:pt idx="120" formatCode="0.0">
                  <c:v>100.8938</c:v>
                </c:pt>
                <c:pt idx="121" formatCode="0.0">
                  <c:v>103.4298</c:v>
                </c:pt>
                <c:pt idx="122" formatCode="0.0">
                  <c:v>104.6885</c:v>
                </c:pt>
                <c:pt idx="123" formatCode="0.0">
                  <c:v>107.4573</c:v>
                </c:pt>
                <c:pt idx="124" formatCode="0.0">
                  <c:v>108.5199</c:v>
                </c:pt>
                <c:pt idx="125" formatCode="0.0">
                  <c:v>110.7803</c:v>
                </c:pt>
                <c:pt idx="126" formatCode="0.0">
                  <c:v>110.3703</c:v>
                </c:pt>
                <c:pt idx="127" formatCode="0.0">
                  <c:v>110.7896</c:v>
                </c:pt>
                <c:pt idx="128" formatCode="0.0">
                  <c:v>112.3772</c:v>
                </c:pt>
                <c:pt idx="129" formatCode="0.0">
                  <c:v>110.558</c:v>
                </c:pt>
                <c:pt idx="130" formatCode="0.0">
                  <c:v>108.6942</c:v>
                </c:pt>
                <c:pt idx="131" formatCode="0.0">
                  <c:v>109.4596</c:v>
                </c:pt>
                <c:pt idx="132" formatCode="0.0">
                  <c:v>107.2772</c:v>
                </c:pt>
                <c:pt idx="133" formatCode="0.0">
                  <c:v>103.2944</c:v>
                </c:pt>
                <c:pt idx="134" formatCode="0.0">
                  <c:v>103.5983</c:v>
                </c:pt>
                <c:pt idx="135" formatCode="0.0">
                  <c:v>100.3027</c:v>
                </c:pt>
                <c:pt idx="136" formatCode="0.0">
                  <c:v>98.4908</c:v>
                </c:pt>
                <c:pt idx="137" formatCode="0.0">
                  <c:v>100.8046</c:v>
                </c:pt>
                <c:pt idx="138" formatCode="0.0">
                  <c:v>99.9398</c:v>
                </c:pt>
                <c:pt idx="139" formatCode="0.0">
                  <c:v>96.709</c:v>
                </c:pt>
                <c:pt idx="140" formatCode="0.0">
                  <c:v>95.62659999999998</c:v>
                </c:pt>
                <c:pt idx="141" formatCode="0.0">
                  <c:v>96.8453</c:v>
                </c:pt>
                <c:pt idx="142" formatCode="0.0">
                  <c:v>97.9124</c:v>
                </c:pt>
                <c:pt idx="143" formatCode="0.0">
                  <c:v>98.9242</c:v>
                </c:pt>
                <c:pt idx="144" formatCode="0.0">
                  <c:v>97.4818</c:v>
                </c:pt>
                <c:pt idx="145" formatCode="0.0">
                  <c:v>96.32039999999998</c:v>
                </c:pt>
                <c:pt idx="146" formatCode="0.0">
                  <c:v>96.2885</c:v>
                </c:pt>
                <c:pt idx="147" formatCode="0.0">
                  <c:v>94.77869999999998</c:v>
                </c:pt>
                <c:pt idx="148" formatCode="0.0">
                  <c:v>94.7777</c:v>
                </c:pt>
                <c:pt idx="149" formatCode="0.0">
                  <c:v>92.9168</c:v>
                </c:pt>
                <c:pt idx="150" formatCode="0.0">
                  <c:v>90.9648</c:v>
                </c:pt>
                <c:pt idx="151" formatCode="0.0">
                  <c:v>87.85939999999998</c:v>
                </c:pt>
                <c:pt idx="152" formatCode="0.0">
                  <c:v>86.0109</c:v>
                </c:pt>
                <c:pt idx="153" formatCode="0.0">
                  <c:v>84.534</c:v>
                </c:pt>
                <c:pt idx="154" formatCode="0.0">
                  <c:v>86.70070000000001</c:v>
                </c:pt>
                <c:pt idx="155" formatCode="0.0">
                  <c:v>93.8983</c:v>
                </c:pt>
                <c:pt idx="156" formatCode="0.0">
                  <c:v>95.8483</c:v>
                </c:pt>
                <c:pt idx="157" formatCode="0.0">
                  <c:v>92.4025</c:v>
                </c:pt>
                <c:pt idx="158" formatCode="0.0">
                  <c:v>89.7492</c:v>
                </c:pt>
                <c:pt idx="159" formatCode="0.0">
                  <c:v>87.5436</c:v>
                </c:pt>
                <c:pt idx="160" formatCode="0.0">
                  <c:v>87.9978</c:v>
                </c:pt>
                <c:pt idx="161" formatCode="0.0">
                  <c:v>88.6945</c:v>
                </c:pt>
                <c:pt idx="162" formatCode="0.0">
                  <c:v>87.45579999999998</c:v>
                </c:pt>
                <c:pt idx="163" formatCode="0.0">
                  <c:v>84.332</c:v>
                </c:pt>
                <c:pt idx="164" formatCode="0.0">
                  <c:v>83.16986666666665</c:v>
                </c:pt>
                <c:pt idx="165" formatCode="0.0">
                  <c:v>81.70093333333334</c:v>
                </c:pt>
                <c:pt idx="166" formatCode="0.0">
                  <c:v>80.9975</c:v>
                </c:pt>
                <c:pt idx="167" formatCode="0.0">
                  <c:v>81.69023333333331</c:v>
                </c:pt>
                <c:pt idx="168" formatCode="0.0">
                  <c:v>83.99173333333333</c:v>
                </c:pt>
                <c:pt idx="169" formatCode="0.0">
                  <c:v>84.73086666666667</c:v>
                </c:pt>
                <c:pt idx="170" formatCode="0.0">
                  <c:v>83.81493333333333</c:v>
                </c:pt>
                <c:pt idx="171" formatCode="0.0">
                  <c:v>84.23996666666666</c:v>
                </c:pt>
                <c:pt idx="172" formatCode="0.0">
                  <c:v>85.7128</c:v>
                </c:pt>
                <c:pt idx="173" formatCode="0.0">
                  <c:v>84.94433333333333</c:v>
                </c:pt>
                <c:pt idx="174" formatCode="0.0">
                  <c:v>83.93296666666667</c:v>
                </c:pt>
                <c:pt idx="175" formatCode="0.0">
                  <c:v>83.52146666666665</c:v>
                </c:pt>
                <c:pt idx="176" formatCode="0.0">
                  <c:v>83.91210000000002</c:v>
                </c:pt>
                <c:pt idx="177" formatCode="0.0">
                  <c:v>84.2581</c:v>
                </c:pt>
                <c:pt idx="178" formatCode="0.0">
                  <c:v>84.91653333333333</c:v>
                </c:pt>
              </c:numCache>
            </c:numRef>
          </c:yVal>
          <c:smooth val="0"/>
        </c:ser>
        <c:dLbls>
          <c:showLegendKey val="0"/>
          <c:showVal val="0"/>
          <c:showCatName val="0"/>
          <c:showSerName val="0"/>
          <c:showPercent val="0"/>
          <c:showBubbleSize val="0"/>
        </c:dLbls>
        <c:axId val="-2090268936"/>
        <c:axId val="-2090607640"/>
      </c:scatterChart>
      <c:valAx>
        <c:axId val="-2090737800"/>
        <c:scaling>
          <c:orientation val="minMax"/>
          <c:max val="2015.0"/>
          <c:min val="1970.0"/>
        </c:scaling>
        <c:delete val="0"/>
        <c:axPos val="b"/>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2090267848"/>
        <c:crossesAt val="-1000.0"/>
        <c:crossBetween val="midCat"/>
        <c:majorUnit val="5.0"/>
      </c:valAx>
      <c:valAx>
        <c:axId val="-2090267848"/>
        <c:scaling>
          <c:orientation val="minMax"/>
          <c:max val="0.0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2090737800"/>
        <c:crossesAt val="-10000.0"/>
        <c:crossBetween val="midCat"/>
        <c:minorUnit val="0.005"/>
      </c:valAx>
      <c:valAx>
        <c:axId val="-2090607640"/>
        <c:scaling>
          <c:orientation val="minMax"/>
        </c:scaling>
        <c:delete val="0"/>
        <c:axPos val="r"/>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2090268936"/>
        <c:crosses val="max"/>
        <c:crossBetween val="midCat"/>
      </c:valAx>
      <c:valAx>
        <c:axId val="-2090268936"/>
        <c:scaling>
          <c:orientation val="minMax"/>
        </c:scaling>
        <c:delete val="1"/>
        <c:axPos val="b"/>
        <c:numFmt formatCode="0.00" sourceLinked="1"/>
        <c:majorTickMark val="out"/>
        <c:minorTickMark val="none"/>
        <c:tickLblPos val="nextTo"/>
        <c:crossAx val="-2090607640"/>
        <c:crosses val="autoZero"/>
        <c:crossBetween val="midCat"/>
      </c:valAx>
      <c:spPr>
        <a:solidFill>
          <a:schemeClr val="bg1"/>
        </a:solidFill>
        <a:ln>
          <a:solidFill>
            <a:schemeClr val="tx1"/>
          </a:solid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13077943282567"/>
          <c:y val="0.0379947039308852"/>
          <c:w val="0.849457512078506"/>
          <c:h val="0.856661937745812"/>
        </c:manualLayout>
      </c:layout>
      <c:scatterChart>
        <c:scatterStyle val="lineMarker"/>
        <c:varyColors val="0"/>
        <c:ser>
          <c:idx val="0"/>
          <c:order val="0"/>
          <c:tx>
            <c:strRef>
              <c:f>'Fig 6-13 Data'!$C$12</c:f>
              <c:strCache>
                <c:ptCount val="1"/>
                <c:pt idx="0">
                  <c:v>Avg ch. in nom. ex. Rate (%)</c:v>
                </c:pt>
              </c:strCache>
            </c:strRef>
          </c:tx>
          <c:spPr>
            <a:ln w="47625">
              <a:noFill/>
            </a:ln>
            <a:effectLst/>
          </c:spPr>
          <c:marker>
            <c:symbol val="square"/>
            <c:size val="9"/>
            <c:spPr>
              <a:solidFill>
                <a:srgbClr val="990099"/>
              </a:solidFill>
              <a:ln w="3175">
                <a:solidFill>
                  <a:srgbClr val="B6DCDF"/>
                </a:solidFill>
              </a:ln>
              <a:effectLst/>
            </c:spPr>
          </c:marker>
          <c:dLbls>
            <c:dLbl>
              <c:idx val="0"/>
              <c:layout/>
              <c:tx>
                <c:rich>
                  <a:bodyPr/>
                  <a:lstStyle/>
                  <a:p>
                    <a:pPr>
                      <a:defRPr sz="2000" b="0" i="1" u="none" strike="noStrike" baseline="0">
                        <a:solidFill>
                          <a:srgbClr val="000000"/>
                        </a:solidFill>
                        <a:latin typeface="Arial" panose="020B0604020202020204" pitchFamily="34" charset="0"/>
                        <a:ea typeface="Calibri"/>
                        <a:cs typeface="Arial" panose="020B0604020202020204" pitchFamily="34" charset="0"/>
                      </a:defRPr>
                    </a:pPr>
                    <a:r>
                      <a:rPr lang="en-US" sz="2000" i="1">
                        <a:latin typeface="Arial" panose="020B0604020202020204" pitchFamily="34" charset="0"/>
                        <a:cs typeface="Arial" panose="020B0604020202020204" pitchFamily="34" charset="0"/>
                      </a:rPr>
                      <a:t>Australia</a:t>
                    </a:r>
                    <a:endParaRPr lang="en-US" sz="2000">
                      <a:latin typeface="Arial" panose="020B0604020202020204" pitchFamily="34" charset="0"/>
                      <a:cs typeface="Arial" panose="020B0604020202020204" pitchFamily="34" charset="0"/>
                    </a:endParaRPr>
                  </a:p>
                </c:rich>
              </c:tx>
              <c:spPr>
                <a:noFill/>
                <a:ln w="25400">
                  <a:noFill/>
                </a:ln>
              </c:spPr>
              <c:showLegendKey val="0"/>
              <c:showVal val="0"/>
              <c:showCatName val="0"/>
              <c:showSerName val="0"/>
              <c:showPercent val="0"/>
              <c:showBubbleSize val="0"/>
              <c:extLst>
                <c:ext xmlns:c15="http://schemas.microsoft.com/office/drawing/2012/chart" uri="{CE6537A1-D6FC-4f65-9D91-7224C49458BB}"/>
              </c:extLst>
            </c:dLbl>
            <c:dLbl>
              <c:idx val="1"/>
              <c:layout>
                <c:manualLayout>
                  <c:x val="-0.0679721762486695"/>
                  <c:y val="0.204325431926902"/>
                </c:manualLayout>
              </c:layout>
              <c:tx>
                <c:rich>
                  <a:bodyPr/>
                  <a:lstStyle/>
                  <a:p>
                    <a:pPr>
                      <a:defRPr sz="2000" b="0" i="1" u="none" strike="noStrike" baseline="0">
                        <a:solidFill>
                          <a:srgbClr val="000000"/>
                        </a:solidFill>
                        <a:latin typeface="Arial" panose="020B0604020202020204" pitchFamily="34" charset="0"/>
                        <a:ea typeface="Calibri"/>
                        <a:cs typeface="Arial" panose="020B0604020202020204" pitchFamily="34" charset="0"/>
                      </a:defRPr>
                    </a:pPr>
                    <a:r>
                      <a:rPr lang="en-US" sz="2000" i="1">
                        <a:latin typeface="Arial" panose="020B0604020202020204" pitchFamily="34" charset="0"/>
                        <a:cs typeface="Arial" panose="020B0604020202020204" pitchFamily="34" charset="0"/>
                      </a:rPr>
                      <a:t>Canada</a:t>
                    </a:r>
                    <a:endParaRPr lang="en-US" sz="2000">
                      <a:latin typeface="Arial" panose="020B0604020202020204" pitchFamily="34" charset="0"/>
                      <a:cs typeface="Arial" panose="020B0604020202020204" pitchFamily="34" charset="0"/>
                    </a:endParaRPr>
                  </a:p>
                </c:rich>
              </c:tx>
              <c:spPr>
                <a:noFill/>
                <a:ln w="25400">
                  <a:noFill/>
                </a:ln>
              </c:spPr>
              <c:dLblPos val="r"/>
              <c:showLegendKey val="0"/>
              <c:showVal val="0"/>
              <c:showCatName val="0"/>
              <c:showSerName val="0"/>
              <c:showPercent val="0"/>
              <c:showBubbleSize val="0"/>
              <c:extLst>
                <c:ext xmlns:c15="http://schemas.microsoft.com/office/drawing/2012/chart" uri="{CE6537A1-D6FC-4f65-9D91-7224C49458BB}"/>
              </c:extLst>
            </c:dLbl>
            <c:dLbl>
              <c:idx val="2"/>
              <c:layout>
                <c:manualLayout>
                  <c:x val="0.0427111498045192"/>
                  <c:y val="-0.00921951974640031"/>
                </c:manualLayout>
              </c:layout>
              <c:tx>
                <c:rich>
                  <a:bodyPr/>
                  <a:lstStyle/>
                  <a:p>
                    <a:pPr>
                      <a:defRPr sz="2000" b="0" i="1" u="none" strike="noStrike" baseline="0">
                        <a:solidFill>
                          <a:srgbClr val="000000"/>
                        </a:solidFill>
                        <a:latin typeface="Arial" panose="020B0604020202020204" pitchFamily="34" charset="0"/>
                        <a:ea typeface="Calibri"/>
                        <a:cs typeface="Arial" panose="020B0604020202020204" pitchFamily="34" charset="0"/>
                      </a:defRPr>
                    </a:pPr>
                    <a:r>
                      <a:rPr lang="en-US" sz="2000" i="1">
                        <a:latin typeface="Arial" panose="020B0604020202020204" pitchFamily="34" charset="0"/>
                        <a:cs typeface="Arial" panose="020B0604020202020204" pitchFamily="34" charset="0"/>
                      </a:rPr>
                      <a:t>Denmark</a:t>
                    </a:r>
                    <a:endParaRPr lang="en-US" sz="2000">
                      <a:latin typeface="Arial" panose="020B0604020202020204" pitchFamily="34" charset="0"/>
                      <a:cs typeface="Arial" panose="020B0604020202020204" pitchFamily="34" charset="0"/>
                    </a:endParaRPr>
                  </a:p>
                </c:rich>
              </c:tx>
              <c:spPr>
                <a:noFill/>
                <a:ln w="25400">
                  <a:noFill/>
                </a:ln>
              </c:spPr>
              <c:dLblPos val="r"/>
              <c:showLegendKey val="0"/>
              <c:showVal val="0"/>
              <c:showCatName val="0"/>
              <c:showSerName val="0"/>
              <c:showPercent val="0"/>
              <c:showBubbleSize val="0"/>
              <c:extLst>
                <c:ext xmlns:c15="http://schemas.microsoft.com/office/drawing/2012/chart" uri="{CE6537A1-D6FC-4f65-9D91-7224C49458BB}"/>
              </c:extLst>
            </c:dLbl>
            <c:dLbl>
              <c:idx val="3"/>
              <c:layout>
                <c:manualLayout>
                  <c:x val="-0.00828262311160149"/>
                  <c:y val="-0.0350606784188809"/>
                </c:manualLayout>
              </c:layout>
              <c:tx>
                <c:rich>
                  <a:bodyPr/>
                  <a:lstStyle/>
                  <a:p>
                    <a:pPr>
                      <a:defRPr sz="2000" b="0" i="1" u="none" strike="noStrike" baseline="0">
                        <a:solidFill>
                          <a:srgbClr val="000000"/>
                        </a:solidFill>
                        <a:latin typeface="Arial" panose="020B0604020202020204" pitchFamily="34" charset="0"/>
                        <a:ea typeface="Calibri"/>
                        <a:cs typeface="Arial" panose="020B0604020202020204" pitchFamily="34" charset="0"/>
                      </a:defRPr>
                    </a:pPr>
                    <a:r>
                      <a:rPr lang="en-US" sz="2000" i="1">
                        <a:latin typeface="Arial" panose="020B0604020202020204" pitchFamily="34" charset="0"/>
                        <a:cs typeface="Arial" panose="020B0604020202020204" pitchFamily="34" charset="0"/>
                      </a:rPr>
                      <a:t>Iceland</a:t>
                    </a:r>
                    <a:endParaRPr lang="en-US" sz="2000">
                      <a:latin typeface="Arial" panose="020B0604020202020204" pitchFamily="34" charset="0"/>
                      <a:cs typeface="Arial" panose="020B0604020202020204" pitchFamily="34" charset="0"/>
                    </a:endParaRPr>
                  </a:p>
                </c:rich>
              </c:tx>
              <c:spPr>
                <a:noFill/>
                <a:ln w="25400">
                  <a:noFill/>
                </a:ln>
              </c:spPr>
              <c:showLegendKey val="0"/>
              <c:showVal val="0"/>
              <c:showCatName val="0"/>
              <c:showSerName val="0"/>
              <c:showPercent val="0"/>
              <c:showBubbleSize val="0"/>
              <c:extLst>
                <c:ext xmlns:c15="http://schemas.microsoft.com/office/drawing/2012/chart" uri="{CE6537A1-D6FC-4f65-9D91-7224C49458BB}"/>
              </c:extLst>
            </c:dLbl>
            <c:dLbl>
              <c:idx val="4"/>
              <c:layout>
                <c:manualLayout>
                  <c:x val="-0.076333689649688"/>
                  <c:y val="-0.0526419751039488"/>
                </c:manualLayout>
              </c:layout>
              <c:tx>
                <c:rich>
                  <a:bodyPr/>
                  <a:lstStyle/>
                  <a:p>
                    <a:pPr>
                      <a:defRPr sz="2000" b="0" i="1" u="none" strike="noStrike" baseline="0">
                        <a:solidFill>
                          <a:srgbClr val="000000"/>
                        </a:solidFill>
                        <a:latin typeface="Arial" panose="020B0604020202020204" pitchFamily="34" charset="0"/>
                        <a:ea typeface="Calibri"/>
                        <a:cs typeface="Arial" panose="020B0604020202020204" pitchFamily="34" charset="0"/>
                      </a:defRPr>
                    </a:pPr>
                    <a:r>
                      <a:rPr lang="en-US" sz="2000" i="1">
                        <a:latin typeface="Arial" panose="020B0604020202020204" pitchFamily="34" charset="0"/>
                        <a:cs typeface="Arial" panose="020B0604020202020204" pitchFamily="34" charset="0"/>
                      </a:rPr>
                      <a:t>Japan</a:t>
                    </a:r>
                    <a:endParaRPr lang="en-US" sz="2000">
                      <a:latin typeface="Arial" panose="020B0604020202020204" pitchFamily="34" charset="0"/>
                      <a:cs typeface="Arial" panose="020B0604020202020204" pitchFamily="34" charset="0"/>
                    </a:endParaRPr>
                  </a:p>
                </c:rich>
              </c:tx>
              <c:spPr>
                <a:noFill/>
                <a:ln w="25400">
                  <a:noFill/>
                </a:ln>
              </c:spPr>
              <c:showLegendKey val="0"/>
              <c:showVal val="0"/>
              <c:showCatName val="0"/>
              <c:showSerName val="0"/>
              <c:showPercent val="0"/>
              <c:showBubbleSize val="0"/>
              <c:extLst>
                <c:ext xmlns:c15="http://schemas.microsoft.com/office/drawing/2012/chart" uri="{CE6537A1-D6FC-4f65-9D91-7224C49458BB}"/>
              </c:extLst>
            </c:dLbl>
            <c:dLbl>
              <c:idx val="5"/>
              <c:layout>
                <c:manualLayout>
                  <c:x val="0.00840215434854076"/>
                  <c:y val="-0.0237473193383055"/>
                </c:manualLayout>
              </c:layout>
              <c:tx>
                <c:rich>
                  <a:bodyPr/>
                  <a:lstStyle/>
                  <a:p>
                    <a:pPr>
                      <a:defRPr sz="2000" b="0" i="1" u="none" strike="noStrike" baseline="0">
                        <a:solidFill>
                          <a:srgbClr val="000000"/>
                        </a:solidFill>
                        <a:latin typeface="Arial" panose="020B0604020202020204" pitchFamily="34" charset="0"/>
                        <a:ea typeface="Calibri"/>
                        <a:cs typeface="Arial" panose="020B0604020202020204" pitchFamily="34" charset="0"/>
                      </a:defRPr>
                    </a:pPr>
                    <a:r>
                      <a:rPr lang="en-US" sz="2000" i="1" dirty="0" smtClean="0">
                        <a:latin typeface="Arial" panose="020B0604020202020204" pitchFamily="34" charset="0"/>
                        <a:cs typeface="Arial" panose="020B0604020202020204" pitchFamily="34" charset="0"/>
                      </a:rPr>
                      <a:t>S. </a:t>
                    </a:r>
                    <a:r>
                      <a:rPr lang="en-US" sz="2000" i="1" dirty="0">
                        <a:latin typeface="Arial" panose="020B0604020202020204" pitchFamily="34" charset="0"/>
                        <a:cs typeface="Arial" panose="020B0604020202020204" pitchFamily="34" charset="0"/>
                      </a:rPr>
                      <a:t>Korea</a:t>
                    </a:r>
                    <a:endParaRPr lang="en-US" sz="2000" dirty="0">
                      <a:latin typeface="Arial" panose="020B0604020202020204" pitchFamily="34" charset="0"/>
                      <a:cs typeface="Arial" panose="020B0604020202020204" pitchFamily="34" charset="0"/>
                    </a:endParaRPr>
                  </a:p>
                </c:rich>
              </c:tx>
              <c:spPr>
                <a:noFill/>
                <a:ln w="25400">
                  <a:noFill/>
                </a:ln>
              </c:spPr>
              <c:dLblPos val="r"/>
              <c:showLegendKey val="0"/>
              <c:showVal val="0"/>
              <c:showCatName val="0"/>
              <c:showSerName val="0"/>
              <c:showPercent val="0"/>
              <c:showBubbleSize val="0"/>
              <c:extLst>
                <c:ext xmlns:c15="http://schemas.microsoft.com/office/drawing/2012/chart" uri="{CE6537A1-D6FC-4f65-9D91-7224C49458BB}">
                  <c15:layout>
                    <c:manualLayout>
                      <c:w val="0.25013276604755613"/>
                      <c:h val="8.9523224882340907E-2"/>
                    </c:manualLayout>
                  </c15:layout>
                </c:ext>
              </c:extLst>
            </c:dLbl>
            <c:dLbl>
              <c:idx val="6"/>
              <c:layout>
                <c:manualLayout>
                  <c:x val="-0.148357490345554"/>
                  <c:y val="-0.0264344258993408"/>
                </c:manualLayout>
              </c:layout>
              <c:tx>
                <c:rich>
                  <a:bodyPr/>
                  <a:lstStyle/>
                  <a:p>
                    <a:pPr>
                      <a:defRPr sz="2000" b="0" i="1" u="none" strike="noStrike" baseline="0">
                        <a:solidFill>
                          <a:srgbClr val="000000"/>
                        </a:solidFill>
                        <a:latin typeface="Arial" panose="020B0604020202020204" pitchFamily="34" charset="0"/>
                        <a:ea typeface="Calibri"/>
                        <a:cs typeface="Arial" panose="020B0604020202020204" pitchFamily="34" charset="0"/>
                      </a:defRPr>
                    </a:pPr>
                    <a:r>
                      <a:rPr lang="en-US" sz="2000" i="1">
                        <a:latin typeface="Arial" panose="020B0604020202020204" pitchFamily="34" charset="0"/>
                        <a:cs typeface="Arial" panose="020B0604020202020204" pitchFamily="34" charset="0"/>
                      </a:rPr>
                      <a:t>Mexico</a:t>
                    </a:r>
                    <a:endParaRPr lang="en-US" sz="2000">
                      <a:latin typeface="Arial" panose="020B0604020202020204" pitchFamily="34" charset="0"/>
                      <a:cs typeface="Arial" panose="020B0604020202020204" pitchFamily="34" charset="0"/>
                    </a:endParaRPr>
                  </a:p>
                </c:rich>
              </c:tx>
              <c:spPr>
                <a:noFill/>
                <a:ln w="25400">
                  <a:noFill/>
                </a:ln>
              </c:spPr>
              <c:showLegendKey val="0"/>
              <c:showVal val="0"/>
              <c:showCatName val="0"/>
              <c:showSerName val="0"/>
              <c:showPercent val="0"/>
              <c:showBubbleSize val="0"/>
              <c:extLst>
                <c:ext xmlns:c15="http://schemas.microsoft.com/office/drawing/2012/chart" uri="{CE6537A1-D6FC-4f65-9D91-7224C49458BB}"/>
              </c:extLst>
            </c:dLbl>
            <c:dLbl>
              <c:idx val="7"/>
              <c:layout>
                <c:manualLayout>
                  <c:x val="0.0477124674702286"/>
                  <c:y val="0.0672457379291677"/>
                </c:manualLayout>
              </c:layout>
              <c:tx>
                <c:rich>
                  <a:bodyPr/>
                  <a:lstStyle/>
                  <a:p>
                    <a:pPr>
                      <a:defRPr sz="2000" b="0" i="1" u="none" strike="noStrike" baseline="0">
                        <a:solidFill>
                          <a:srgbClr val="000000"/>
                        </a:solidFill>
                        <a:latin typeface="Arial" panose="020B0604020202020204" pitchFamily="34" charset="0"/>
                        <a:ea typeface="Calibri"/>
                        <a:cs typeface="Arial" panose="020B0604020202020204" pitchFamily="34" charset="0"/>
                      </a:defRPr>
                    </a:pPr>
                    <a:r>
                      <a:rPr lang="en-US" sz="2000" i="1" dirty="0">
                        <a:latin typeface="Arial" panose="020B0604020202020204" pitchFamily="34" charset="0"/>
                        <a:cs typeface="Arial" panose="020B0604020202020204" pitchFamily="34" charset="0"/>
                      </a:rPr>
                      <a:t>New Zealand</a:t>
                    </a:r>
                    <a:endParaRPr lang="en-US" sz="2000" dirty="0">
                      <a:latin typeface="Arial" panose="020B0604020202020204" pitchFamily="34" charset="0"/>
                      <a:cs typeface="Arial" panose="020B0604020202020204" pitchFamily="34" charset="0"/>
                    </a:endParaRPr>
                  </a:p>
                </c:rich>
              </c:tx>
              <c:spPr>
                <a:noFill/>
                <a:ln w="25400">
                  <a:noFill/>
                </a:ln>
              </c:spPr>
              <c:showLegendKey val="0"/>
              <c:showVal val="0"/>
              <c:showCatName val="0"/>
              <c:showSerName val="0"/>
              <c:showPercent val="0"/>
              <c:showBubbleSize val="0"/>
              <c:extLst>
                <c:ext xmlns:c15="http://schemas.microsoft.com/office/drawing/2012/chart" uri="{CE6537A1-D6FC-4f65-9D91-7224C49458BB}">
                  <c15:layout>
                    <c:manualLayout>
                      <c:w val="0.23935767981231648"/>
                      <c:h val="0.12533251483527727"/>
                    </c:manualLayout>
                  </c15:layout>
                </c:ext>
              </c:extLst>
            </c:dLbl>
            <c:dLbl>
              <c:idx val="8"/>
              <c:layout>
                <c:manualLayout>
                  <c:x val="-0.248855815793726"/>
                  <c:y val="0.0512233967991569"/>
                </c:manualLayout>
              </c:layout>
              <c:tx>
                <c:rich>
                  <a:bodyPr/>
                  <a:lstStyle/>
                  <a:p>
                    <a:pPr>
                      <a:defRPr sz="2000" b="0" i="1" u="none" strike="noStrike" baseline="0">
                        <a:solidFill>
                          <a:srgbClr val="000000"/>
                        </a:solidFill>
                        <a:latin typeface="Arial" panose="020B0604020202020204" pitchFamily="34" charset="0"/>
                        <a:ea typeface="Calibri"/>
                        <a:cs typeface="Arial" panose="020B0604020202020204" pitchFamily="34" charset="0"/>
                      </a:defRPr>
                    </a:pPr>
                    <a:r>
                      <a:rPr lang="en-US" sz="2000" i="1">
                        <a:latin typeface="Arial" panose="020B0604020202020204" pitchFamily="34" charset="0"/>
                        <a:cs typeface="Arial" panose="020B0604020202020204" pitchFamily="34" charset="0"/>
                      </a:rPr>
                      <a:t>Norway</a:t>
                    </a:r>
                    <a:endParaRPr lang="en-US" sz="2000">
                      <a:latin typeface="Arial" panose="020B0604020202020204" pitchFamily="34" charset="0"/>
                      <a:cs typeface="Arial" panose="020B0604020202020204" pitchFamily="34" charset="0"/>
                    </a:endParaRPr>
                  </a:p>
                </c:rich>
              </c:tx>
              <c:spPr>
                <a:noFill/>
                <a:ln w="25400">
                  <a:noFill/>
                </a:ln>
              </c:spPr>
              <c:dLblPos val="r"/>
              <c:showLegendKey val="0"/>
              <c:showVal val="0"/>
              <c:showCatName val="0"/>
              <c:showSerName val="0"/>
              <c:showPercent val="0"/>
              <c:showBubbleSize val="0"/>
              <c:extLst>
                <c:ext xmlns:c15="http://schemas.microsoft.com/office/drawing/2012/chart" uri="{CE6537A1-D6FC-4f65-9D91-7224C49458BB}"/>
              </c:extLst>
            </c:dLbl>
            <c:dLbl>
              <c:idx val="9"/>
              <c:layout>
                <c:manualLayout>
                  <c:x val="-0.0346679594986934"/>
                  <c:y val="0.0414404921300123"/>
                </c:manualLayout>
              </c:layout>
              <c:tx>
                <c:rich>
                  <a:bodyPr/>
                  <a:lstStyle/>
                  <a:p>
                    <a:pPr>
                      <a:defRPr sz="2000" b="0" i="1" u="none" strike="noStrike" baseline="0">
                        <a:solidFill>
                          <a:srgbClr val="000000"/>
                        </a:solidFill>
                        <a:latin typeface="Arial" panose="020B0604020202020204" pitchFamily="34" charset="0"/>
                        <a:ea typeface="Calibri"/>
                        <a:cs typeface="Arial" panose="020B0604020202020204" pitchFamily="34" charset="0"/>
                      </a:defRPr>
                    </a:pPr>
                    <a:r>
                      <a:rPr lang="en-US" sz="2000" i="1">
                        <a:latin typeface="Arial" panose="020B0604020202020204" pitchFamily="34" charset="0"/>
                        <a:cs typeface="Arial" panose="020B0604020202020204" pitchFamily="34" charset="0"/>
                      </a:rPr>
                      <a:t>Pakistan</a:t>
                    </a:r>
                    <a:endParaRPr lang="en-US" sz="2000">
                      <a:latin typeface="Arial" panose="020B0604020202020204" pitchFamily="34" charset="0"/>
                      <a:cs typeface="Arial" panose="020B0604020202020204" pitchFamily="34" charset="0"/>
                    </a:endParaRPr>
                  </a:p>
                </c:rich>
              </c:tx>
              <c:spPr>
                <a:noFill/>
                <a:ln w="25400">
                  <a:noFill/>
                </a:ln>
              </c:spPr>
              <c:dLblPos val="r"/>
              <c:showLegendKey val="0"/>
              <c:showVal val="0"/>
              <c:showCatName val="0"/>
              <c:showSerName val="0"/>
              <c:showPercent val="0"/>
              <c:showBubbleSize val="0"/>
              <c:extLst>
                <c:ext xmlns:c15="http://schemas.microsoft.com/office/drawing/2012/chart" uri="{CE6537A1-D6FC-4f65-9D91-7224C49458BB}"/>
              </c:extLst>
            </c:dLbl>
            <c:dLbl>
              <c:idx val="10"/>
              <c:layout>
                <c:manualLayout>
                  <c:x val="-0.064885400471438"/>
                  <c:y val="-0.0790360171369003"/>
                </c:manualLayout>
              </c:layout>
              <c:tx>
                <c:rich>
                  <a:bodyPr/>
                  <a:lstStyle/>
                  <a:p>
                    <a:pPr>
                      <a:defRPr sz="2000" b="0" i="1" u="none" strike="noStrike" baseline="0">
                        <a:solidFill>
                          <a:srgbClr val="000000"/>
                        </a:solidFill>
                        <a:latin typeface="Arial" panose="020B0604020202020204" pitchFamily="34" charset="0"/>
                        <a:ea typeface="Calibri"/>
                        <a:cs typeface="Arial" panose="020B0604020202020204" pitchFamily="34" charset="0"/>
                      </a:defRPr>
                    </a:pPr>
                    <a:r>
                      <a:rPr lang="en-US" sz="2000" i="1">
                        <a:latin typeface="Arial" panose="020B0604020202020204" pitchFamily="34" charset="0"/>
                        <a:cs typeface="Arial" panose="020B0604020202020204" pitchFamily="34" charset="0"/>
                      </a:rPr>
                      <a:t>Singapore</a:t>
                    </a:r>
                    <a:endParaRPr lang="en-US" sz="2000">
                      <a:latin typeface="Arial" panose="020B0604020202020204" pitchFamily="34" charset="0"/>
                      <a:cs typeface="Arial" panose="020B0604020202020204" pitchFamily="34" charset="0"/>
                    </a:endParaRPr>
                  </a:p>
                </c:rich>
              </c:tx>
              <c:spPr>
                <a:noFill/>
                <a:ln w="25400">
                  <a:noFill/>
                </a:ln>
              </c:spPr>
              <c:dLblPos val="r"/>
              <c:showLegendKey val="0"/>
              <c:showVal val="0"/>
              <c:showCatName val="0"/>
              <c:showSerName val="0"/>
              <c:showPercent val="0"/>
              <c:showBubbleSize val="0"/>
              <c:extLst>
                <c:ext xmlns:c15="http://schemas.microsoft.com/office/drawing/2012/chart" uri="{CE6537A1-D6FC-4f65-9D91-7224C49458BB}"/>
              </c:extLst>
            </c:dLbl>
            <c:dLbl>
              <c:idx val="11"/>
              <c:layout>
                <c:manualLayout>
                  <c:x val="-0.0215521228636229"/>
                  <c:y val="0.0408167498860064"/>
                </c:manualLayout>
              </c:layout>
              <c:tx>
                <c:rich>
                  <a:bodyPr/>
                  <a:lstStyle/>
                  <a:p>
                    <a:pPr>
                      <a:defRPr sz="2000" b="0" i="1" u="none" strike="noStrike" baseline="0">
                        <a:solidFill>
                          <a:srgbClr val="000000"/>
                        </a:solidFill>
                        <a:latin typeface="Arial" panose="020B0604020202020204" pitchFamily="34" charset="0"/>
                        <a:ea typeface="Calibri"/>
                        <a:cs typeface="Arial" panose="020B0604020202020204" pitchFamily="34" charset="0"/>
                      </a:defRPr>
                    </a:pPr>
                    <a:r>
                      <a:rPr lang="en-US" sz="2000" i="1" dirty="0" smtClean="0">
                        <a:latin typeface="Arial" panose="020B0604020202020204" pitchFamily="34" charset="0"/>
                        <a:cs typeface="Arial" panose="020B0604020202020204" pitchFamily="34" charset="0"/>
                      </a:rPr>
                      <a:t>S. Africa</a:t>
                    </a:r>
                    <a:endParaRPr lang="en-US" sz="2000" dirty="0">
                      <a:latin typeface="Arial" panose="020B0604020202020204" pitchFamily="34" charset="0"/>
                      <a:cs typeface="Arial" panose="020B0604020202020204" pitchFamily="34" charset="0"/>
                    </a:endParaRPr>
                  </a:p>
                </c:rich>
              </c:tx>
              <c:spPr>
                <a:noFill/>
                <a:ln w="25400">
                  <a:noFill/>
                </a:ln>
              </c:spPr>
              <c:showLegendKey val="0"/>
              <c:showVal val="0"/>
              <c:showCatName val="0"/>
              <c:showSerName val="0"/>
              <c:showPercent val="0"/>
              <c:showBubbleSize val="0"/>
              <c:extLst>
                <c:ext xmlns:c15="http://schemas.microsoft.com/office/drawing/2012/chart" uri="{CE6537A1-D6FC-4f65-9D91-7224C49458BB}">
                  <c15:layout>
                    <c:manualLayout>
                      <c:w val="0.22517692852087753"/>
                      <c:h val="0.12533251483527727"/>
                    </c:manualLayout>
                  </c15:layout>
                </c:ext>
              </c:extLst>
            </c:dLbl>
            <c:dLbl>
              <c:idx val="12"/>
              <c:layout>
                <c:manualLayout>
                  <c:x val="-0.167241057447437"/>
                  <c:y val="-0.0282522810799663"/>
                </c:manualLayout>
              </c:layout>
              <c:tx>
                <c:rich>
                  <a:bodyPr/>
                  <a:lstStyle/>
                  <a:p>
                    <a:pPr>
                      <a:defRPr sz="2000" b="0" i="1" u="none" strike="noStrike" baseline="0">
                        <a:solidFill>
                          <a:srgbClr val="000000"/>
                        </a:solidFill>
                        <a:latin typeface="Arial" panose="020B0604020202020204" pitchFamily="34" charset="0"/>
                        <a:ea typeface="Calibri"/>
                        <a:cs typeface="Arial" panose="020B0604020202020204" pitchFamily="34" charset="0"/>
                      </a:defRPr>
                    </a:pPr>
                    <a:r>
                      <a:rPr lang="en-US" sz="2000" i="1" dirty="0">
                        <a:latin typeface="Arial" panose="020B0604020202020204" pitchFamily="34" charset="0"/>
                        <a:cs typeface="Arial" panose="020B0604020202020204" pitchFamily="34" charset="0"/>
                      </a:rPr>
                      <a:t>Sweden</a:t>
                    </a:r>
                    <a:endParaRPr lang="en-US" sz="2000" dirty="0">
                      <a:latin typeface="Arial" panose="020B0604020202020204" pitchFamily="34" charset="0"/>
                      <a:cs typeface="Arial" panose="020B0604020202020204" pitchFamily="34" charset="0"/>
                    </a:endParaRPr>
                  </a:p>
                </c:rich>
              </c:tx>
              <c:spPr>
                <a:noFill/>
                <a:ln w="25400">
                  <a:noFill/>
                </a:ln>
              </c:spPr>
              <c:dLblPos val="r"/>
              <c:showLegendKey val="0"/>
              <c:showVal val="0"/>
              <c:showCatName val="0"/>
              <c:showSerName val="0"/>
              <c:showPercent val="0"/>
              <c:showBubbleSize val="0"/>
              <c:extLst>
                <c:ext xmlns:c15="http://schemas.microsoft.com/office/drawing/2012/chart" uri="{CE6537A1-D6FC-4f65-9D91-7224C49458BB}"/>
              </c:extLst>
            </c:dLbl>
            <c:dLbl>
              <c:idx val="13"/>
              <c:layout>
                <c:manualLayout>
                  <c:x val="-0.165654969880357"/>
                  <c:y val="0.0348451781925049"/>
                </c:manualLayout>
              </c:layout>
              <c:tx>
                <c:rich>
                  <a:bodyPr/>
                  <a:lstStyle/>
                  <a:p>
                    <a:pPr>
                      <a:defRPr sz="2000" b="0" i="1" u="none" strike="noStrike" baseline="0">
                        <a:solidFill>
                          <a:srgbClr val="000000"/>
                        </a:solidFill>
                        <a:latin typeface="Arial" panose="020B0604020202020204" pitchFamily="34" charset="0"/>
                        <a:ea typeface="Calibri"/>
                        <a:cs typeface="Arial" panose="020B0604020202020204" pitchFamily="34" charset="0"/>
                      </a:defRPr>
                    </a:pPr>
                    <a:r>
                      <a:rPr lang="en-US" sz="2000" i="1">
                        <a:latin typeface="Arial" panose="020B0604020202020204" pitchFamily="34" charset="0"/>
                        <a:cs typeface="Arial" panose="020B0604020202020204" pitchFamily="34" charset="0"/>
                      </a:rPr>
                      <a:t>Switzerland</a:t>
                    </a:r>
                    <a:endParaRPr lang="en-US" sz="2000">
                      <a:latin typeface="Arial" panose="020B0604020202020204" pitchFamily="34" charset="0"/>
                      <a:cs typeface="Arial" panose="020B0604020202020204" pitchFamily="34" charset="0"/>
                    </a:endParaRPr>
                  </a:p>
                </c:rich>
              </c:tx>
              <c:spPr>
                <a:noFill/>
                <a:ln w="25400">
                  <a:noFill/>
                </a:ln>
              </c:spPr>
              <c:showLegendKey val="0"/>
              <c:showVal val="0"/>
              <c:showCatName val="0"/>
              <c:showSerName val="0"/>
              <c:showPercent val="0"/>
              <c:showBubbleSize val="0"/>
              <c:extLst>
                <c:ext xmlns:c15="http://schemas.microsoft.com/office/drawing/2012/chart" uri="{CE6537A1-D6FC-4f65-9D91-7224C49458BB}"/>
              </c:extLst>
            </c:dLbl>
            <c:dLbl>
              <c:idx val="14"/>
              <c:layout>
                <c:manualLayout>
                  <c:x val="-0.0585750104490696"/>
                  <c:y val="-0.0427501621745887"/>
                </c:manualLayout>
              </c:layout>
              <c:tx>
                <c:rich>
                  <a:bodyPr/>
                  <a:lstStyle/>
                  <a:p>
                    <a:pPr>
                      <a:defRPr sz="2000" b="0" i="1" u="none" strike="noStrike" baseline="0">
                        <a:solidFill>
                          <a:srgbClr val="000000"/>
                        </a:solidFill>
                        <a:latin typeface="Arial" panose="020B0604020202020204" pitchFamily="34" charset="0"/>
                        <a:ea typeface="Calibri"/>
                        <a:cs typeface="Arial" panose="020B0604020202020204" pitchFamily="34" charset="0"/>
                      </a:defRPr>
                    </a:pPr>
                    <a:r>
                      <a:rPr lang="en-US" sz="2000" i="1">
                        <a:latin typeface="Arial" panose="020B0604020202020204" pitchFamily="34" charset="0"/>
                        <a:cs typeface="Arial" panose="020B0604020202020204" pitchFamily="34" charset="0"/>
                      </a:rPr>
                      <a:t>U.K.</a:t>
                    </a:r>
                    <a:endParaRPr lang="en-US" sz="2000">
                      <a:latin typeface="Arial" panose="020B0604020202020204" pitchFamily="34" charset="0"/>
                      <a:cs typeface="Arial" panose="020B0604020202020204" pitchFamily="34" charset="0"/>
                    </a:endParaRPr>
                  </a:p>
                </c:rich>
              </c:tx>
              <c:spPr>
                <a:noFill/>
                <a:ln w="25400">
                  <a:noFill/>
                </a:ln>
              </c:spPr>
              <c:dLblPos val="r"/>
              <c:showLegendKey val="0"/>
              <c:showVal val="0"/>
              <c:showCatName val="0"/>
              <c:showSerName val="0"/>
              <c:showPercent val="0"/>
              <c:showBubbleSize val="0"/>
              <c:extLst>
                <c:ext xmlns:c15="http://schemas.microsoft.com/office/drawing/2012/chart" uri="{CE6537A1-D6FC-4f65-9D91-7224C49458BB}"/>
              </c:extLst>
            </c:dLbl>
            <c:spPr>
              <a:noFill/>
              <a:ln>
                <a:noFill/>
              </a:ln>
              <a:effectLst/>
            </c:spPr>
            <c:txPr>
              <a:bodyPr wrap="square" lIns="38100" tIns="19050" rIns="38100" bIns="19050" anchor="ctr">
                <a:spAutoFit/>
              </a:bodyPr>
              <a:lstStyle/>
              <a:p>
                <a:pPr>
                  <a:defRPr sz="2000" i="1">
                    <a:latin typeface="Arial" panose="020B0604020202020204" pitchFamily="34" charset="0"/>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xVal>
            <c:numRef>
              <c:f>'Fig 6-13 Data'!$B$13:$B$27</c:f>
              <c:numCache>
                <c:formatCode>0.00%</c:formatCode>
                <c:ptCount val="15"/>
                <c:pt idx="0">
                  <c:v>0.0058</c:v>
                </c:pt>
                <c:pt idx="1">
                  <c:v>-0.0041</c:v>
                </c:pt>
                <c:pt idx="2">
                  <c:v>-0.00334</c:v>
                </c:pt>
                <c:pt idx="3">
                  <c:v>0.0334</c:v>
                </c:pt>
                <c:pt idx="4">
                  <c:v>-0.02661</c:v>
                </c:pt>
                <c:pt idx="5">
                  <c:v>0.00543</c:v>
                </c:pt>
                <c:pt idx="6">
                  <c:v>0.024</c:v>
                </c:pt>
                <c:pt idx="7">
                  <c:v>0.00069</c:v>
                </c:pt>
                <c:pt idx="8">
                  <c:v>-0.00474</c:v>
                </c:pt>
                <c:pt idx="9">
                  <c:v>0.06345</c:v>
                </c:pt>
                <c:pt idx="10">
                  <c:v>-0.00304</c:v>
                </c:pt>
                <c:pt idx="11">
                  <c:v>0.03421</c:v>
                </c:pt>
                <c:pt idx="12">
                  <c:v>-0.01013</c:v>
                </c:pt>
                <c:pt idx="13">
                  <c:v>-0.01748</c:v>
                </c:pt>
                <c:pt idx="14">
                  <c:v>-0.00172</c:v>
                </c:pt>
              </c:numCache>
            </c:numRef>
          </c:xVal>
          <c:yVal>
            <c:numRef>
              <c:f>'Fig 6-13 Data'!$C$13:$C$27</c:f>
              <c:numCache>
                <c:formatCode>0.0%</c:formatCode>
                <c:ptCount val="15"/>
                <c:pt idx="0">
                  <c:v>-0.034544</c:v>
                </c:pt>
                <c:pt idx="1">
                  <c:v>-0.026249</c:v>
                </c:pt>
                <c:pt idx="2">
                  <c:v>-0.025356</c:v>
                </c:pt>
                <c:pt idx="3">
                  <c:v>0.0483</c:v>
                </c:pt>
                <c:pt idx="4">
                  <c:v>-0.003309</c:v>
                </c:pt>
                <c:pt idx="5">
                  <c:v>0.001611</c:v>
                </c:pt>
                <c:pt idx="6">
                  <c:v>0.025702</c:v>
                </c:pt>
                <c:pt idx="7">
                  <c:v>-0.039649</c:v>
                </c:pt>
                <c:pt idx="8">
                  <c:v>-0.028691</c:v>
                </c:pt>
                <c:pt idx="9">
                  <c:v>0.052478</c:v>
                </c:pt>
                <c:pt idx="10">
                  <c:v>-0.023749</c:v>
                </c:pt>
                <c:pt idx="11">
                  <c:v>0.03746</c:v>
                </c:pt>
                <c:pt idx="12">
                  <c:v>-0.022043</c:v>
                </c:pt>
                <c:pt idx="13">
                  <c:v>-0.043292</c:v>
                </c:pt>
                <c:pt idx="14">
                  <c:v>0.000136</c:v>
                </c:pt>
              </c:numCache>
            </c:numRef>
          </c:yVal>
          <c:smooth val="0"/>
        </c:ser>
        <c:dLbls>
          <c:showLegendKey val="0"/>
          <c:showVal val="0"/>
          <c:showCatName val="0"/>
          <c:showSerName val="0"/>
          <c:showPercent val="0"/>
          <c:showBubbleSize val="0"/>
        </c:dLbls>
        <c:axId val="-2088879720"/>
        <c:axId val="-2089009432"/>
      </c:scatterChart>
      <c:valAx>
        <c:axId val="-2088879720"/>
        <c:scaling>
          <c:orientation val="minMax"/>
        </c:scaling>
        <c:delete val="0"/>
        <c:axPos val="b"/>
        <c:numFmt formatCode="0%" sourceLinked="0"/>
        <c:majorTickMark val="out"/>
        <c:minorTickMark val="none"/>
        <c:tickLblPos val="nextTo"/>
        <c:spPr>
          <a:ln w="3175">
            <a:solidFill>
              <a:srgbClr val="808080"/>
            </a:solidFill>
            <a:prstDash val="solid"/>
          </a:ln>
        </c:spPr>
        <c:txPr>
          <a:bodyPr rot="0" vert="horz"/>
          <a:lstStyle/>
          <a:p>
            <a:pPr>
              <a:defRPr sz="2100" b="0" i="0" u="none" strike="noStrike" baseline="0">
                <a:solidFill>
                  <a:srgbClr val="000000"/>
                </a:solidFill>
                <a:latin typeface="Arial"/>
                <a:ea typeface="Arial"/>
                <a:cs typeface="Arial"/>
              </a:defRPr>
            </a:pPr>
            <a:endParaRPr lang="en-US"/>
          </a:p>
        </c:txPr>
        <c:crossAx val="-2089009432"/>
        <c:crossesAt val="-6.0"/>
        <c:crossBetween val="midCat"/>
      </c:valAx>
      <c:valAx>
        <c:axId val="-2089009432"/>
        <c:scaling>
          <c:orientation val="minMax"/>
        </c:scaling>
        <c:delete val="0"/>
        <c:axPos val="l"/>
        <c:numFmt formatCode="0%" sourceLinked="0"/>
        <c:majorTickMark val="out"/>
        <c:minorTickMark val="none"/>
        <c:tickLblPos val="nextTo"/>
        <c:spPr>
          <a:ln w="3175">
            <a:solidFill>
              <a:srgbClr val="808080"/>
            </a:solidFill>
            <a:prstDash val="solid"/>
          </a:ln>
        </c:spPr>
        <c:txPr>
          <a:bodyPr/>
          <a:lstStyle/>
          <a:p>
            <a:pPr>
              <a:defRPr sz="2100">
                <a:latin typeface="Arial" panose="020B0604020202020204" pitchFamily="34" charset="0"/>
                <a:cs typeface="Arial" panose="020B0604020202020204" pitchFamily="34" charset="0"/>
              </a:defRPr>
            </a:pPr>
            <a:endParaRPr lang="en-US"/>
          </a:p>
        </c:txPr>
        <c:crossAx val="-2088879720"/>
        <c:crossesAt val="-4.0"/>
        <c:crossBetween val="midCat"/>
      </c:valAx>
      <c:spPr>
        <a:solidFill>
          <a:srgbClr val="FFFFFF"/>
        </a:solidFill>
        <a:ln w="12700">
          <a:solidFill>
            <a:srgbClr val="808080"/>
          </a:solidFill>
          <a:prstDash val="solid"/>
        </a:ln>
      </c:spPr>
    </c:plotArea>
    <c:plotVisOnly val="1"/>
    <c:dispBlanksAs val="gap"/>
    <c:showDLblsOverMax val="0"/>
  </c:chart>
  <c:spPr>
    <a:noFill/>
    <a:ln w="3175">
      <a:noFill/>
      <a:prstDash val="solid"/>
    </a:ln>
  </c:spPr>
  <c:externalData r:id="rId1">
    <c:autoUpdate val="0"/>
  </c:externalData>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 Id="rId3"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3.wmf"/><Relationship Id="rId4" Type="http://schemas.openxmlformats.org/officeDocument/2006/relationships/image" Target="../media/image34.wmf"/><Relationship Id="rId1" Type="http://schemas.openxmlformats.org/officeDocument/2006/relationships/image" Target="../media/image31.wmf"/><Relationship Id="rId2"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8.wmf"/><Relationship Id="rId2"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0.wmf"/><Relationship Id="rId2" Type="http://schemas.openxmlformats.org/officeDocument/2006/relationships/image" Target="../media/image4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2.wmf"/><Relationship Id="rId2"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4" Type="http://schemas.openxmlformats.org/officeDocument/2006/relationships/image" Target="../media/image9.wmf"/><Relationship Id="rId5" Type="http://schemas.openxmlformats.org/officeDocument/2006/relationships/image" Target="../media/image10.wmf"/><Relationship Id="rId1" Type="http://schemas.openxmlformats.org/officeDocument/2006/relationships/image" Target="../media/image6.wmf"/><Relationship Id="rId2"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5.wmf"/><Relationship Id="rId2" Type="http://schemas.openxmlformats.org/officeDocument/2006/relationships/image" Target="../media/image4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6.wmf"/><Relationship Id="rId4" Type="http://schemas.openxmlformats.org/officeDocument/2006/relationships/image" Target="../media/image48.wmf"/><Relationship Id="rId1" Type="http://schemas.openxmlformats.org/officeDocument/2006/relationships/image" Target="../media/image47.wmf"/><Relationship Id="rId2" Type="http://schemas.openxmlformats.org/officeDocument/2006/relationships/image" Target="../media/image3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6.wmf"/><Relationship Id="rId2" Type="http://schemas.openxmlformats.org/officeDocument/2006/relationships/image" Target="../media/image49.wmf"/><Relationship Id="rId3" Type="http://schemas.openxmlformats.org/officeDocument/2006/relationships/image" Target="../media/image5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4" Type="http://schemas.openxmlformats.org/officeDocument/2006/relationships/image" Target="../media/image14.wmf"/><Relationship Id="rId1" Type="http://schemas.openxmlformats.org/officeDocument/2006/relationships/image" Target="../media/image11.wmf"/><Relationship Id="rId2"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 Id="rId2"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 Id="rId2"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4" Type="http://schemas.openxmlformats.org/officeDocument/2006/relationships/image" Target="../media/image23.wmf"/><Relationship Id="rId5" Type="http://schemas.openxmlformats.org/officeDocument/2006/relationships/image" Target="../media/image24.wmf"/><Relationship Id="rId1" Type="http://schemas.openxmlformats.org/officeDocument/2006/relationships/image" Target="../media/image20.wmf"/><Relationship Id="rId2"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4" Type="http://schemas.openxmlformats.org/officeDocument/2006/relationships/image" Target="../media/image26.wmf"/><Relationship Id="rId5" Type="http://schemas.openxmlformats.org/officeDocument/2006/relationships/image" Target="../media/image27.wmf"/><Relationship Id="rId6" Type="http://schemas.openxmlformats.org/officeDocument/2006/relationships/image" Target="../media/image28.wmf"/><Relationship Id="rId7" Type="http://schemas.openxmlformats.org/officeDocument/2006/relationships/image" Target="../media/image29.wmf"/><Relationship Id="rId1" Type="http://schemas.openxmlformats.org/officeDocument/2006/relationships/image" Target="../media/image20.wmf"/><Relationship Id="rId2"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drawings/drawing1.xml><?xml version="1.0" encoding="utf-8"?>
<c:userShapes xmlns:c="http://schemas.openxmlformats.org/drawingml/2006/chart">
  <cdr:relSizeAnchor xmlns:cdr="http://schemas.openxmlformats.org/drawingml/2006/chartDrawing">
    <cdr:from>
      <cdr:x>0.35773</cdr:x>
      <cdr:y>0.70057</cdr:y>
    </cdr:from>
    <cdr:to>
      <cdr:x>0.36244</cdr:x>
      <cdr:y>0.82675</cdr:y>
    </cdr:to>
    <cdr:cxnSp macro="">
      <cdr:nvCxnSpPr>
        <cdr:cNvPr id="2" name="Straight Connector 1"/>
        <cdr:cNvCxnSpPr/>
      </cdr:nvCxnSpPr>
      <cdr:spPr>
        <a:xfrm xmlns:a="http://schemas.openxmlformats.org/drawingml/2006/main" flipH="1">
          <a:off x="2567771" y="3478445"/>
          <a:ext cx="33866" cy="626534"/>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0.25983</cdr:x>
      <cdr:y>0.67597</cdr:y>
    </cdr:from>
    <cdr:to>
      <cdr:x>0.3465</cdr:x>
      <cdr:y>0.71591</cdr:y>
    </cdr:to>
    <cdr:cxnSp macro="">
      <cdr:nvCxnSpPr>
        <cdr:cNvPr id="5" name="Straight Connector 4"/>
        <cdr:cNvCxnSpPr/>
      </cdr:nvCxnSpPr>
      <cdr:spPr>
        <a:xfrm xmlns:a="http://schemas.openxmlformats.org/drawingml/2006/main" flipV="1">
          <a:off x="1865037" y="3356330"/>
          <a:ext cx="622133" cy="198315"/>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0.38131</cdr:x>
      <cdr:y>0.58973</cdr:y>
    </cdr:from>
    <cdr:to>
      <cdr:x>0.40845</cdr:x>
      <cdr:y>0.6237</cdr:y>
    </cdr:to>
    <cdr:cxnSp macro="">
      <cdr:nvCxnSpPr>
        <cdr:cNvPr id="7" name="Straight Connector 6"/>
        <cdr:cNvCxnSpPr/>
      </cdr:nvCxnSpPr>
      <cdr:spPr>
        <a:xfrm xmlns:a="http://schemas.openxmlformats.org/drawingml/2006/main" flipH="1">
          <a:off x="2737058" y="2928112"/>
          <a:ext cx="194779" cy="168678"/>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0.39055</cdr:x>
      <cdr:y>0.64357</cdr:y>
    </cdr:from>
    <cdr:to>
      <cdr:x>0.42826</cdr:x>
      <cdr:y>0.65289</cdr:y>
    </cdr:to>
    <cdr:cxnSp macro="">
      <cdr:nvCxnSpPr>
        <cdr:cNvPr id="9" name="Straight Connector 8"/>
        <cdr:cNvCxnSpPr/>
      </cdr:nvCxnSpPr>
      <cdr:spPr>
        <a:xfrm xmlns:a="http://schemas.openxmlformats.org/drawingml/2006/main" flipH="1">
          <a:off x="2803373" y="3195447"/>
          <a:ext cx="270684" cy="46276"/>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0.41178</cdr:x>
      <cdr:y>0.76032</cdr:y>
    </cdr:from>
    <cdr:to>
      <cdr:x>0.49278</cdr:x>
      <cdr:y>0.80203</cdr:y>
    </cdr:to>
    <cdr:cxnSp macro="">
      <cdr:nvCxnSpPr>
        <cdr:cNvPr id="6" name="Straight Connector 5"/>
        <cdr:cNvCxnSpPr/>
      </cdr:nvCxnSpPr>
      <cdr:spPr>
        <a:xfrm xmlns:a="http://schemas.openxmlformats.org/drawingml/2006/main" flipH="1" flipV="1">
          <a:off x="2955786" y="3775124"/>
          <a:ext cx="581418" cy="207088"/>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F67D070-B369-4BEA-91A4-C0F09C415F4C}" type="slidenum">
              <a:rPr lang="en-US"/>
              <a:pPr>
                <a:defRPr/>
              </a:pPr>
              <a:t>‹#›</a:t>
            </a:fld>
            <a:endParaRPr lang="en-US"/>
          </a:p>
        </p:txBody>
      </p:sp>
    </p:spTree>
    <p:extLst>
      <p:ext uri="{BB962C8B-B14F-4D97-AF65-F5344CB8AC3E}">
        <p14:creationId xmlns:p14="http://schemas.microsoft.com/office/powerpoint/2010/main" val="3164917625"/>
      </p:ext>
    </p:extLst>
  </p:cSld>
  <p:clrMap bg1="lt1" tx1="dk1" bg2="lt2" tx2="dk2" accent1="accent1" accent2="accent2" accent3="accent3" accent4="accent4" accent5="accent5" accent6="accent6" hlink="hlink" folHlink="folHlink"/>
  <p:notesStyle>
    <a:lvl1pPr algn="l" rtl="0" eaLnBrk="0" fontAlgn="base" hangingPunct="0">
      <a:spcBef>
        <a:spcPts val="0"/>
      </a:spcBef>
      <a:spcAft>
        <a:spcPct val="0"/>
      </a:spcAft>
      <a:defRPr sz="1200" kern="1200">
        <a:solidFill>
          <a:schemeClr val="tx1"/>
        </a:solidFill>
        <a:latin typeface="Arial" charset="0"/>
        <a:ea typeface="+mn-ea"/>
        <a:cs typeface="+mn-cs"/>
      </a:defRPr>
    </a:lvl1pPr>
    <a:lvl2pPr marL="457200" algn="l" rtl="0" eaLnBrk="0" fontAlgn="base" hangingPunct="0">
      <a:spcBef>
        <a:spcPts val="0"/>
      </a:spcBef>
      <a:spcAft>
        <a:spcPct val="0"/>
      </a:spcAft>
      <a:defRPr sz="1200" kern="1200">
        <a:solidFill>
          <a:schemeClr val="tx1"/>
        </a:solidFill>
        <a:latin typeface="Arial" charset="0"/>
        <a:ea typeface="+mn-ea"/>
        <a:cs typeface="+mn-cs"/>
      </a:defRPr>
    </a:lvl2pPr>
    <a:lvl3pPr marL="914400" algn="l" rtl="0" eaLnBrk="0" fontAlgn="base" hangingPunct="0">
      <a:spcBef>
        <a:spcPts val="0"/>
      </a:spcBef>
      <a:spcAft>
        <a:spcPct val="0"/>
      </a:spcAft>
      <a:defRPr sz="1200" kern="1200">
        <a:solidFill>
          <a:schemeClr val="tx1"/>
        </a:solidFill>
        <a:latin typeface="Arial" charset="0"/>
        <a:ea typeface="+mn-ea"/>
        <a:cs typeface="+mn-cs"/>
      </a:defRPr>
    </a:lvl3pPr>
    <a:lvl4pPr marL="1371600" algn="l" rtl="0" eaLnBrk="0" fontAlgn="base" hangingPunct="0">
      <a:spcBef>
        <a:spcPts val="0"/>
      </a:spcBef>
      <a:spcAft>
        <a:spcPct val="0"/>
      </a:spcAft>
      <a:defRPr sz="1200" kern="1200">
        <a:solidFill>
          <a:schemeClr val="tx1"/>
        </a:solidFill>
        <a:latin typeface="Arial" charset="0"/>
        <a:ea typeface="+mn-ea"/>
        <a:cs typeface="+mn-cs"/>
      </a:defRPr>
    </a:lvl4pPr>
    <a:lvl5pPr marL="1828800" algn="l" rtl="0" eaLnBrk="0" fontAlgn="base" hangingPunct="0">
      <a:spcBef>
        <a:spcPts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Chapter 6 extends the long-run analysis of Chapters 3 and 5 to a small open economy. </a:t>
            </a:r>
          </a:p>
          <a:p>
            <a:endParaRPr lang="en-US" dirty="0" smtClean="0"/>
          </a:p>
          <a:p>
            <a:r>
              <a:rPr lang="en-US" sz="1200" dirty="0" smtClean="0"/>
              <a:t>This PowerPoint presentation contains a slide explaining why the U.S. is often called “the world’s largest debtor nation.” This material will help motivate </a:t>
            </a:r>
            <a:r>
              <a:rPr lang="en-US" dirty="0" smtClean="0"/>
              <a:t>what students will learn in </a:t>
            </a:r>
            <a:r>
              <a:rPr lang="en-US" sz="1200" dirty="0" smtClean="0"/>
              <a:t>the rest of the chapter, including </a:t>
            </a:r>
            <a:r>
              <a:rPr lang="en-US" dirty="0" smtClean="0"/>
              <a:t>t</a:t>
            </a:r>
            <a:r>
              <a:rPr lang="en-US" sz="1200" dirty="0" smtClean="0"/>
              <a:t>he definition and meaning of trade surpluses and trade deficits, the link between the trade balance and net capital outflows, and the determination of real and nominal exchange rates. </a:t>
            </a:r>
          </a:p>
          <a:p>
            <a:endParaRPr lang="en-US" sz="1200" dirty="0" smtClean="0"/>
          </a:p>
          <a:p>
            <a:r>
              <a:rPr lang="en-US" sz="1200" dirty="0" smtClean="0"/>
              <a:t>The PowerPoint presentation contains a time series graph on the “twin deficits” (budget and trade)</a:t>
            </a:r>
            <a:r>
              <a:rPr lang="en-US" sz="1200" baseline="0" dirty="0" smtClean="0"/>
              <a:t> and </a:t>
            </a:r>
            <a:r>
              <a:rPr lang="en-US" sz="1200" dirty="0" smtClean="0"/>
              <a:t>data on U.S. net indebtedness to the rest of the world. </a:t>
            </a:r>
          </a:p>
          <a:p>
            <a:endParaRPr lang="en-US" sz="1200" dirty="0" smtClean="0"/>
          </a:p>
          <a:p>
            <a:r>
              <a:rPr lang="en-US" sz="1200" dirty="0" smtClean="0"/>
              <a:t>These data suggest some questions: How did it come to this? Why has the U.S. had such huge trade deficits? What can the government do about this? These are among the many topical questions that students will better understand as they study this chapter. </a:t>
            </a:r>
            <a:endParaRPr lang="en-US" dirty="0" smtClean="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0</a:t>
            </a:fld>
            <a:endParaRPr lang="en-US"/>
          </a:p>
        </p:txBody>
      </p:sp>
    </p:spTree>
    <p:extLst>
      <p:ext uri="{BB962C8B-B14F-4D97-AF65-F5344CB8AC3E}">
        <p14:creationId xmlns:p14="http://schemas.microsoft.com/office/powerpoint/2010/main" val="379114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321A21-1E22-4AD0-B3F5-C9020F938988}" type="slidenum">
              <a:rPr lang="en-US" smtClean="0"/>
              <a:pPr/>
              <a:t>9</a:t>
            </a:fld>
            <a:endParaRPr lang="en-US"/>
          </a:p>
        </p:txBody>
      </p:sp>
      <p:sp>
        <p:nvSpPr>
          <p:cNvPr id="111620" name="Rectangle 3"/>
          <p:cNvSpPr>
            <a:spLocks noGrp="1" noChangeArrowheads="1"/>
          </p:cNvSpPr>
          <p:nvPr>
            <p:ph type="body" idx="1"/>
          </p:nvPr>
        </p:nvSpPr>
        <p:spPr/>
        <p:txBody>
          <a:bodyPr/>
          <a:lstStyle/>
          <a:p>
            <a:r>
              <a:rPr lang="en-US" dirty="0" smtClean="0"/>
              <a:t>This equation says that the net outflow of goods &amp; services (net exports) equals the net outflow of financial capital (or loanable funds).</a:t>
            </a:r>
          </a:p>
          <a:p>
            <a:endParaRPr lang="en-US" dirty="0" smtClean="0"/>
          </a:p>
          <a:p>
            <a:r>
              <a:rPr lang="en-US" dirty="0" smtClean="0"/>
              <a:t>While the identity and its derivation are very simple, we learn a very important lesson from it: </a:t>
            </a:r>
          </a:p>
          <a:p>
            <a:endParaRPr lang="en-US" dirty="0" smtClean="0"/>
          </a:p>
          <a:p>
            <a:r>
              <a:rPr lang="en-US" dirty="0" smtClean="0"/>
              <a:t>A country (such as the U.S.) with persistent, large trade deficits (NX &lt; 0) also has low saving, relative to its investment, and is a net borrower of assets. </a:t>
            </a:r>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3476914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xfrm>
            <a:off x="1558925" y="650875"/>
            <a:ext cx="3748088" cy="2811463"/>
          </a:xfrm>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Notice that investment &gt; saving pretty consistently beginning in the early 1980s. </a:t>
            </a:r>
          </a:p>
          <a:p>
            <a:endParaRPr lang="en-US" dirty="0" smtClean="0"/>
          </a:p>
          <a:p>
            <a:r>
              <a:rPr lang="en-US" dirty="0" smtClean="0"/>
              <a:t>The trade balance is measured on the right-hand scale;</a:t>
            </a:r>
            <a:r>
              <a:rPr lang="en-US" baseline="0" dirty="0" smtClean="0"/>
              <a:t> note that the location of 0% is different on </a:t>
            </a:r>
            <a:r>
              <a:rPr lang="en-US" dirty="0" smtClean="0"/>
              <a:t>the two scales.  </a:t>
            </a:r>
          </a:p>
          <a:p>
            <a:endParaRPr lang="en-US" dirty="0" smtClean="0"/>
          </a:p>
          <a:p>
            <a:r>
              <a:rPr lang="en-US" dirty="0" smtClean="0"/>
              <a:t>Source: Federal Reserve Bank of St. Louis</a:t>
            </a:r>
          </a:p>
          <a:p>
            <a:r>
              <a:rPr lang="en-US" dirty="0" smtClean="0"/>
              <a:t>Notes:</a:t>
            </a:r>
            <a:r>
              <a:rPr lang="en-US" baseline="0" dirty="0" smtClean="0"/>
              <a:t> </a:t>
            </a:r>
            <a:r>
              <a:rPr lang="en-US" dirty="0" smtClean="0"/>
              <a:t>Investment was constructed as the sum of Gross Private Domestic Investment (GPDI), Federal Government Defense Investment (DGI), Federal Government Nondefense Investment (NDGI), and State &amp; Local Investment (SLINV). </a:t>
            </a:r>
          </a:p>
          <a:p>
            <a:r>
              <a:rPr lang="en-US" dirty="0" smtClean="0"/>
              <a:t>Saving is simply Gross Saving (GSAVE). The Trade Balance was constructed as saving minus investment. </a:t>
            </a:r>
          </a:p>
        </p:txBody>
      </p:sp>
      <p:sp>
        <p:nvSpPr>
          <p:cNvPr id="4" name="Slide Number Placeholder 3"/>
          <p:cNvSpPr>
            <a:spLocks noGrp="1"/>
          </p:cNvSpPr>
          <p:nvPr>
            <p:ph type="sldNum" sz="quarter" idx="5"/>
          </p:nvPr>
        </p:nvSpPr>
        <p:spPr/>
        <p:txBody>
          <a:bodyPr/>
          <a:lstStyle/>
          <a:p>
            <a:pPr>
              <a:defRPr/>
            </a:pPr>
            <a:fld id="{2E3C3717-A6CB-4A75-8F90-B96B013DD858}" type="slidenum">
              <a:rPr lang="en-US">
                <a:solidFill>
                  <a:prstClr val="black"/>
                </a:solidFill>
              </a:rPr>
              <a:pPr>
                <a:defRPr/>
              </a:pPr>
              <a:t>10</a:t>
            </a:fld>
            <a:endParaRPr lang="en-US">
              <a:solidFill>
                <a:prstClr val="black"/>
              </a:solidFill>
            </a:endParaRPr>
          </a:p>
        </p:txBody>
      </p:sp>
    </p:spTree>
    <p:extLst>
      <p:ext uri="{BB962C8B-B14F-4D97-AF65-F5344CB8AC3E}">
        <p14:creationId xmlns:p14="http://schemas.microsoft.com/office/powerpoint/2010/main" val="4072727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D8B4C3C-4402-4086-98DF-4B5BCDEB22EE}" type="slidenum">
              <a:rPr lang="en-US" smtClean="0"/>
              <a:pPr/>
              <a:t>11</a:t>
            </a:fld>
            <a:endParaRPr lang="en-US"/>
          </a:p>
        </p:txBody>
      </p:sp>
      <p:sp>
        <p:nvSpPr>
          <p:cNvPr id="114692" name="Rectangle 3"/>
          <p:cNvSpPr>
            <a:spLocks noGrp="1" noChangeArrowheads="1"/>
          </p:cNvSpPr>
          <p:nvPr>
            <p:ph type="body" idx="1"/>
          </p:nvPr>
        </p:nvSpPr>
        <p:spPr/>
        <p:txBody>
          <a:bodyPr/>
          <a:lstStyle/>
          <a:p>
            <a:pPr>
              <a:lnSpc>
                <a:spcPct val="105000"/>
              </a:lnSpc>
              <a:spcBef>
                <a:spcPts val="0"/>
              </a:spcBef>
            </a:pPr>
            <a:r>
              <a:rPr lang="en-US" dirty="0" smtClean="0"/>
              <a:t>Servicing this huge debt, of course, uses up some of our GDP each year, though fortunately relatively little: the U.S., so far, has been able to borrow from abroad at lower interest rates than it lends to abroad. </a:t>
            </a:r>
          </a:p>
          <a:p>
            <a:pPr>
              <a:lnSpc>
                <a:spcPct val="105000"/>
              </a:lnSpc>
              <a:spcBef>
                <a:spcPts val="0"/>
              </a:spcBef>
            </a:pPr>
            <a:endParaRPr lang="en-US" dirty="0" smtClean="0"/>
          </a:p>
          <a:p>
            <a:pPr>
              <a:lnSpc>
                <a:spcPct val="105000"/>
              </a:lnSpc>
              <a:spcBef>
                <a:spcPts val="0"/>
              </a:spcBef>
            </a:pPr>
            <a:r>
              <a:rPr lang="en-US" dirty="0" smtClean="0"/>
              <a:t>However, this may well change. Just as credit card companies raise your interest rate when your balance rises above a certain level, the countries that hold U.S. assets may well require higher interest rates to make them willing to continue to finance our trade deficits. </a:t>
            </a:r>
          </a:p>
          <a:p>
            <a:pPr>
              <a:lnSpc>
                <a:spcPct val="105000"/>
              </a:lnSpc>
              <a:spcBef>
                <a:spcPts val="0"/>
              </a:spcBef>
            </a:pPr>
            <a:endParaRPr lang="en-US" dirty="0" smtClean="0"/>
          </a:p>
          <a:p>
            <a:pPr>
              <a:lnSpc>
                <a:spcPct val="105000"/>
              </a:lnSpc>
              <a:spcBef>
                <a:spcPts val="0"/>
              </a:spcBef>
            </a:pPr>
            <a:r>
              <a:rPr lang="en-US" dirty="0" smtClean="0"/>
              <a:t>How did it get to this point? Why do we have such huge trade deficits year after year? How do government policies affect the trade deficit? These are the questions your students will learn about in the rest of this chapter. </a:t>
            </a:r>
          </a:p>
          <a:p>
            <a:pPr>
              <a:lnSpc>
                <a:spcPct val="105000"/>
              </a:lnSpc>
              <a:spcBef>
                <a:spcPts val="0"/>
              </a:spcBef>
            </a:pPr>
            <a:endParaRPr lang="en-US" dirty="0" smtClean="0"/>
          </a:p>
          <a:p>
            <a:pPr>
              <a:lnSpc>
                <a:spcPct val="105000"/>
              </a:lnSpc>
              <a:spcBef>
                <a:spcPts val="0"/>
              </a:spcBef>
            </a:pPr>
            <a:r>
              <a:rPr lang="en-US" dirty="0" smtClean="0"/>
              <a:t>Source: Bureau of Economic Analysis, http://www.bea.gov</a:t>
            </a:r>
          </a:p>
          <a:p>
            <a:pPr>
              <a:lnSpc>
                <a:spcPct val="105000"/>
              </a:lnSpc>
              <a:spcBef>
                <a:spcPts val="0"/>
              </a:spcBef>
            </a:pPr>
            <a:r>
              <a:rPr lang="en-US" dirty="0" smtClean="0"/>
              <a:t>Look for “International Investment Position” under “International” or “International Economic Accounts”</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3155833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7F6229E-A7DA-4896-8A99-A31E958B5BAC}" type="slidenum">
              <a:rPr lang="en-US"/>
              <a:pPr>
                <a:defRPr/>
              </a:pPr>
              <a:t>12</a:t>
            </a:fld>
            <a:endParaRPr lang="en-US"/>
          </a:p>
        </p:txBody>
      </p:sp>
      <p:sp>
        <p:nvSpPr>
          <p:cNvPr id="115715" name="Rectangle 2"/>
          <p:cNvSpPr>
            <a:spLocks noGrp="1" noRot="1" noChangeAspect="1" noChangeArrowheads="1" noTextEdit="1"/>
          </p:cNvSpPr>
          <p:nvPr>
            <p:ph type="sldImg"/>
          </p:nvPr>
        </p:nvSpPr>
        <p:spPr>
          <a:xfrm>
            <a:off x="1144588" y="685800"/>
            <a:ext cx="4572000" cy="3429000"/>
          </a:xfrm>
          <a:ln/>
        </p:spPr>
      </p:sp>
      <p:sp>
        <p:nvSpPr>
          <p:cNvPr id="1157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208926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F61E7F1-9CD0-4F9D-A258-058E65DCC303}" type="slidenum">
              <a:rPr lang="en-US"/>
              <a:pPr>
                <a:defRPr/>
              </a:pPr>
              <a:t>13</a:t>
            </a:fld>
            <a:endParaRPr lang="en-US"/>
          </a:p>
        </p:txBody>
      </p:sp>
      <p:sp>
        <p:nvSpPr>
          <p:cNvPr id="116739" name="Rectangle 2"/>
          <p:cNvSpPr>
            <a:spLocks noGrp="1" noRot="1" noChangeAspect="1" noChangeArrowheads="1" noTextEdit="1"/>
          </p:cNvSpPr>
          <p:nvPr>
            <p:ph type="sldImg"/>
          </p:nvPr>
        </p:nvSpPr>
        <p:spPr>
          <a:xfrm>
            <a:off x="1144588" y="685800"/>
            <a:ext cx="4572000" cy="3429000"/>
          </a:xfrm>
          <a:ln/>
        </p:spPr>
      </p:sp>
      <p:sp>
        <p:nvSpPr>
          <p:cNvPr id="1167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845226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61BDAEB-2388-4152-A56E-EA5AE0C6E1B0}" type="slidenum">
              <a:rPr lang="en-US"/>
              <a:pPr>
                <a:defRPr/>
              </a:pPr>
              <a:t>14</a:t>
            </a:fld>
            <a:endParaRPr lang="en-US"/>
          </a:p>
        </p:txBody>
      </p:sp>
      <p:sp>
        <p:nvSpPr>
          <p:cNvPr id="117763" name="Rectangle 2"/>
          <p:cNvSpPr>
            <a:spLocks noGrp="1" noRot="1" noChangeAspect="1" noChangeArrowheads="1" noTextEdit="1"/>
          </p:cNvSpPr>
          <p:nvPr>
            <p:ph type="sldImg"/>
          </p:nvPr>
        </p:nvSpPr>
        <p:spPr>
          <a:xfrm>
            <a:off x="1144588" y="685800"/>
            <a:ext cx="4572000" cy="3429000"/>
          </a:xfrm>
          <a:ln/>
        </p:spPr>
      </p:sp>
      <p:sp>
        <p:nvSpPr>
          <p:cNvPr id="1177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ts val="0"/>
              </a:spcBef>
            </a:pPr>
            <a:r>
              <a:rPr lang="en-US" dirty="0" smtClean="0"/>
              <a:t>This slide is the first on which students see a foreign variable, in this case, the foreign interest rate </a:t>
            </a:r>
            <a:r>
              <a:rPr lang="en-US" i="1" dirty="0" smtClean="0"/>
              <a:t>r</a:t>
            </a:r>
            <a:r>
              <a:rPr lang="en-US" dirty="0" smtClean="0"/>
              <a:t>*. In general, a star or asterisk “*” on a variable denotes the foreign or world version of that variable.  </a:t>
            </a:r>
            <a:br>
              <a:rPr lang="en-US" dirty="0" smtClean="0"/>
            </a:br>
            <a:r>
              <a:rPr lang="en-US" dirty="0" smtClean="0"/>
              <a:t/>
            </a:r>
            <a:br>
              <a:rPr lang="en-US" dirty="0" smtClean="0"/>
            </a:br>
            <a:r>
              <a:rPr lang="en-US" dirty="0" smtClean="0"/>
              <a:t>Thus, </a:t>
            </a:r>
            <a:r>
              <a:rPr lang="en-US" i="1" dirty="0" smtClean="0"/>
              <a:t>Y</a:t>
            </a:r>
            <a:r>
              <a:rPr lang="en-US" dirty="0" smtClean="0"/>
              <a:t>* = foreign GDP, </a:t>
            </a:r>
            <a:r>
              <a:rPr lang="en-US" i="1" dirty="0" smtClean="0"/>
              <a:t>P</a:t>
            </a:r>
            <a:r>
              <a:rPr lang="en-US" dirty="0" smtClean="0"/>
              <a:t>* = foreign price level, etc.</a:t>
            </a:r>
          </a:p>
          <a:p>
            <a:pPr>
              <a:lnSpc>
                <a:spcPct val="105000"/>
              </a:lnSpc>
              <a:spcBef>
                <a:spcPts val="0"/>
              </a:spcBef>
            </a:pPr>
            <a:endParaRPr lang="en-US" dirty="0" smtClean="0"/>
          </a:p>
          <a:p>
            <a:pPr>
              <a:lnSpc>
                <a:spcPct val="105000"/>
              </a:lnSpc>
              <a:spcBef>
                <a:spcPts val="0"/>
              </a:spcBef>
            </a:pPr>
            <a:r>
              <a:rPr lang="en-US" dirty="0" smtClean="0"/>
              <a:t>The assumption that domestic &amp; foreign bonds are perfect substitutes is implicit in the text, but necessary for the equality of the domestic and foreign interest rate. </a:t>
            </a:r>
          </a:p>
          <a:p>
            <a:pPr>
              <a:lnSpc>
                <a:spcPct val="105000"/>
              </a:lnSpc>
              <a:spcBef>
                <a:spcPts val="0"/>
              </a:spcBef>
            </a:pPr>
            <a:endParaRPr lang="en-US" dirty="0" smtClean="0"/>
          </a:p>
          <a:p>
            <a:pPr>
              <a:lnSpc>
                <a:spcPct val="105000"/>
              </a:lnSpc>
              <a:spcBef>
                <a:spcPts val="0"/>
              </a:spcBef>
            </a:pPr>
            <a:r>
              <a:rPr lang="en-US" dirty="0" smtClean="0"/>
              <a:t>Students will realize that assumption a is unrealistic, and c is unrealistic for the U.S. (as well as Japan and the Euro zone). However, these assumptions keep our model simple, and we can still learn A LOT about how the world works (just as the model of supply and demand in perfectly competitive markets is often not realistic, yet teaches us a great deal about how the world works). At the end of the chapter, there’s a brief section discussing how the results we are about to derive differ in a large open economy. And you may wish to have your students read the appendix to Chapter 5, which presents a formal model of the large open economy. </a:t>
            </a:r>
          </a:p>
        </p:txBody>
      </p:sp>
    </p:spTree>
    <p:extLst>
      <p:ext uri="{BB962C8B-B14F-4D97-AF65-F5344CB8AC3E}">
        <p14:creationId xmlns:p14="http://schemas.microsoft.com/office/powerpoint/2010/main" val="492960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D647B75-DCBC-4420-A56B-80F6506B156C}" type="slidenum">
              <a:rPr lang="en-US"/>
              <a:pPr>
                <a:defRPr/>
              </a:pPr>
              <a:t>15</a:t>
            </a:fld>
            <a:endParaRPr lang="en-US"/>
          </a:p>
        </p:txBody>
      </p:sp>
      <p:sp>
        <p:nvSpPr>
          <p:cNvPr id="118787" name="Rectangle 2"/>
          <p:cNvSpPr>
            <a:spLocks noGrp="1" noRot="1" noChangeAspect="1" noChangeArrowheads="1" noTextEdit="1"/>
          </p:cNvSpPr>
          <p:nvPr>
            <p:ph type="sldImg"/>
          </p:nvPr>
        </p:nvSpPr>
        <p:spPr>
          <a:xfrm>
            <a:off x="1144588" y="685800"/>
            <a:ext cx="4572000" cy="3429000"/>
          </a:xfrm>
          <a:ln/>
        </p:spPr>
      </p:sp>
      <p:sp>
        <p:nvSpPr>
          <p:cNvPr id="1187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2492251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2AA97A6-34CA-4E27-978B-A8502B4CD5BE}" type="slidenum">
              <a:rPr lang="en-US"/>
              <a:pPr>
                <a:defRPr/>
              </a:pPr>
              <a:t>16</a:t>
            </a:fld>
            <a:endParaRPr lang="en-US"/>
          </a:p>
        </p:txBody>
      </p:sp>
      <p:sp>
        <p:nvSpPr>
          <p:cNvPr id="119811" name="Rectangle 2"/>
          <p:cNvSpPr>
            <a:spLocks noGrp="1" noRot="1" noChangeAspect="1" noChangeArrowheads="1" noTextEdit="1"/>
          </p:cNvSpPr>
          <p:nvPr>
            <p:ph type="sldImg"/>
          </p:nvPr>
        </p:nvSpPr>
        <p:spPr>
          <a:xfrm>
            <a:off x="1144588" y="685800"/>
            <a:ext cx="4572000" cy="3429000"/>
          </a:xfrm>
          <a:ln/>
        </p:spPr>
      </p:sp>
      <p:sp>
        <p:nvSpPr>
          <p:cNvPr id="1198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299964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A853ECA-7072-4219-8DF1-5271AFD1C313}" type="slidenum">
              <a:rPr lang="en-US">
                <a:solidFill>
                  <a:prstClr val="black"/>
                </a:solidFill>
              </a:rPr>
              <a:pPr>
                <a:defRPr/>
              </a:pPr>
              <a:t>17</a:t>
            </a:fld>
            <a:endParaRPr lang="en-US">
              <a:solidFill>
                <a:prstClr val="black"/>
              </a:solidFill>
            </a:endParaRPr>
          </a:p>
        </p:txBody>
      </p:sp>
      <p:sp>
        <p:nvSpPr>
          <p:cNvPr id="120835" name="Rectangle 2"/>
          <p:cNvSpPr>
            <a:spLocks noGrp="1" noRot="1" noChangeAspect="1" noChangeArrowheads="1" noTextEdit="1"/>
          </p:cNvSpPr>
          <p:nvPr>
            <p:ph type="sldImg"/>
          </p:nvPr>
        </p:nvSpPr>
        <p:spPr>
          <a:xfrm>
            <a:off x="1144588" y="685800"/>
            <a:ext cx="4572000" cy="3429000"/>
          </a:xfrm>
          <a:ln/>
        </p:spPr>
      </p:sp>
      <p:sp>
        <p:nvSpPr>
          <p:cNvPr id="1208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This graph really determines net capital outflow, not NX.  But, the national accounting identities say that NX = net capital outflow, so we write “NX” on the graph as shown. </a:t>
            </a:r>
          </a:p>
          <a:p>
            <a:endParaRPr lang="en-US" smtClean="0"/>
          </a:p>
          <a:p>
            <a:r>
              <a:rPr lang="en-US" smtClean="0"/>
              <a:t>A little bit later in the chapter, we will see that it is the adjustment of the exchange rate that ensures that NX = net capital outflow.  For now, though, students will just have to trust the accounting identities.  </a:t>
            </a:r>
          </a:p>
          <a:p>
            <a:endParaRPr lang="en-US" smtClean="0"/>
          </a:p>
          <a:p>
            <a:endParaRPr lang="en-US" smtClean="0"/>
          </a:p>
        </p:txBody>
      </p:sp>
    </p:spTree>
    <p:extLst>
      <p:ext uri="{BB962C8B-B14F-4D97-AF65-F5344CB8AC3E}">
        <p14:creationId xmlns:p14="http://schemas.microsoft.com/office/powerpoint/2010/main" val="2912468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F9AFEB0-9251-441A-AD89-029518ECD194}" type="slidenum">
              <a:rPr lang="en-US"/>
              <a:pPr>
                <a:defRPr/>
              </a:pPr>
              <a:t>18</a:t>
            </a:fld>
            <a:endParaRPr lang="en-US"/>
          </a:p>
        </p:txBody>
      </p:sp>
      <p:sp>
        <p:nvSpPr>
          <p:cNvPr id="121859" name="Rectangle 2"/>
          <p:cNvSpPr>
            <a:spLocks noGrp="1" noRot="1" noChangeAspect="1" noChangeArrowheads="1" noTextEdit="1"/>
          </p:cNvSpPr>
          <p:nvPr>
            <p:ph type="sldImg"/>
          </p:nvPr>
        </p:nvSpPr>
        <p:spPr>
          <a:xfrm>
            <a:off x="1144588" y="685800"/>
            <a:ext cx="4572000" cy="3429000"/>
          </a:xfrm>
          <a:ln/>
        </p:spPr>
      </p:sp>
      <p:sp>
        <p:nvSpPr>
          <p:cNvPr id="1218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the textbook, </a:t>
            </a:r>
            <a:r>
              <a:rPr lang="en-US" i="1" dirty="0" smtClean="0"/>
              <a:t>NX</a:t>
            </a:r>
            <a:r>
              <a:rPr lang="en-US" dirty="0" smtClean="0"/>
              <a:t> = 0 in the economy’s initial equilibrium for each of these three experiments. </a:t>
            </a:r>
          </a:p>
          <a:p>
            <a:endParaRPr lang="en-US" dirty="0" smtClean="0"/>
          </a:p>
          <a:p>
            <a:r>
              <a:rPr lang="en-US" dirty="0" smtClean="0"/>
              <a:t>In these slides, </a:t>
            </a:r>
            <a:r>
              <a:rPr lang="en-US" i="1" dirty="0" smtClean="0"/>
              <a:t>NX</a:t>
            </a:r>
            <a:r>
              <a:rPr lang="en-US" dirty="0" smtClean="0"/>
              <a:t> &gt; 0 in the initial equilibrium. </a:t>
            </a:r>
          </a:p>
          <a:p>
            <a:endParaRPr lang="en-US" dirty="0" smtClean="0"/>
          </a:p>
          <a:p>
            <a:r>
              <a:rPr lang="en-US" dirty="0" smtClean="0"/>
              <a:t>For completeness, you might have your students repeat the three experiments for the case of </a:t>
            </a:r>
            <a:r>
              <a:rPr lang="en-US" i="1" dirty="0" smtClean="0"/>
              <a:t>NX</a:t>
            </a:r>
            <a:r>
              <a:rPr lang="en-US" dirty="0" smtClean="0"/>
              <a:t> &lt; 0 in the initial equilibrium. This would be a good homework or in-class exercise. </a:t>
            </a:r>
          </a:p>
        </p:txBody>
      </p:sp>
    </p:spTree>
    <p:extLst>
      <p:ext uri="{BB962C8B-B14F-4D97-AF65-F5344CB8AC3E}">
        <p14:creationId xmlns:p14="http://schemas.microsoft.com/office/powerpoint/2010/main" val="474567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a:t>
            </a:fld>
            <a:endParaRPr lang="en-US"/>
          </a:p>
        </p:txBody>
      </p:sp>
    </p:spTree>
    <p:extLst>
      <p:ext uri="{BB962C8B-B14F-4D97-AF65-F5344CB8AC3E}">
        <p14:creationId xmlns:p14="http://schemas.microsoft.com/office/powerpoint/2010/main" val="4252355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72EF8DB-FF98-48F2-B40F-B268AF1F6A13}" type="slidenum">
              <a:rPr lang="en-US"/>
              <a:pPr>
                <a:defRPr/>
              </a:pPr>
              <a:t>19</a:t>
            </a:fld>
            <a:endParaRPr lang="en-US"/>
          </a:p>
        </p:txBody>
      </p:sp>
      <p:sp>
        <p:nvSpPr>
          <p:cNvPr id="122883" name="Rectangle 2"/>
          <p:cNvSpPr>
            <a:spLocks noGrp="1" noRot="1" noChangeAspect="1" noChangeArrowheads="1" noTextEdit="1"/>
          </p:cNvSpPr>
          <p:nvPr>
            <p:ph type="sldImg"/>
          </p:nvPr>
        </p:nvSpPr>
        <p:spPr>
          <a:xfrm>
            <a:off x="1144588" y="685800"/>
            <a:ext cx="4572000" cy="3429000"/>
          </a:xfrm>
          <a:ln/>
        </p:spPr>
      </p:sp>
      <p:sp>
        <p:nvSpPr>
          <p:cNvPr id="1228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a small open economy, the fixed world interest rate pins down the value of investment, regardless of fiscal policy changes. Thus, a $1 decrease in saving causes a $1 decrease in </a:t>
            </a:r>
            <a:r>
              <a:rPr lang="en-US" i="1" dirty="0" smtClean="0"/>
              <a:t>NX</a:t>
            </a:r>
            <a:r>
              <a:rPr lang="en-US" dirty="0" smtClean="0"/>
              <a:t> and net capital outflow. </a:t>
            </a:r>
          </a:p>
          <a:p>
            <a:endParaRPr lang="en-US" dirty="0" smtClean="0"/>
          </a:p>
          <a:p>
            <a:r>
              <a:rPr lang="en-US" dirty="0" smtClean="0"/>
              <a:t>Note that the analysis on this slide applies to ANYTHING that causes a decrease in saving. Other examples: A shift in consumer preferences regarding the tradeoff between saving and consumption, or a change in the tax laws that reduces the incentive to save. </a:t>
            </a:r>
          </a:p>
          <a:p>
            <a:endParaRPr lang="en-US" dirty="0" smtClean="0"/>
          </a:p>
          <a:p>
            <a:r>
              <a:rPr lang="en-US" dirty="0" smtClean="0"/>
              <a:t>Our model generates a prediction: The government’s budget deficit and the country’s trade balance should be negatively related. Does this prediction come true in the real world? Let’s look at the data</a:t>
            </a:r>
            <a:r>
              <a:rPr lang="en-US" baseline="0" dirty="0" smtClean="0"/>
              <a:t> . . . </a:t>
            </a:r>
            <a:endParaRPr lang="en-US" dirty="0" smtClean="0"/>
          </a:p>
        </p:txBody>
      </p:sp>
    </p:spTree>
    <p:extLst>
      <p:ext uri="{BB962C8B-B14F-4D97-AF65-F5344CB8AC3E}">
        <p14:creationId xmlns:p14="http://schemas.microsoft.com/office/powerpoint/2010/main" val="5683414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xfrm>
            <a:off x="1558925" y="650875"/>
            <a:ext cx="3748088" cy="2811463"/>
          </a:xfrm>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Our model implies a negative relationship between NX and the budget deficit.  We observe this negative relationship during most periods.  </a:t>
            </a:r>
          </a:p>
          <a:p>
            <a:endParaRPr lang="en-US" dirty="0" smtClean="0"/>
          </a:p>
          <a:p>
            <a:r>
              <a:rPr lang="en-US" dirty="0" smtClean="0"/>
              <a:t>There are some exceptions.  For example, from 1991 to 2001, NX and the budget deficit fell, due to a long expansion:  rising incomes increased imports and tax revenues.  </a:t>
            </a:r>
          </a:p>
          <a:p>
            <a:endParaRPr lang="en-US" dirty="0" smtClean="0"/>
          </a:p>
          <a:p>
            <a:r>
              <a:rPr lang="en-US" dirty="0" smtClean="0"/>
              <a:t>And, in 2008-2009, NX and the budget deficit rose as the economy faltered:  falling incomes reduce both tax revenue and imports.  </a:t>
            </a:r>
          </a:p>
          <a:p>
            <a:endParaRPr lang="en-US" dirty="0" smtClean="0"/>
          </a:p>
          <a:p>
            <a:r>
              <a:rPr lang="en-US" dirty="0" smtClean="0"/>
              <a:t>Source:  Department of Commerce.  </a:t>
            </a:r>
          </a:p>
          <a:p>
            <a:r>
              <a:rPr lang="en-US" dirty="0" smtClean="0"/>
              <a:t>Obtained from:  http://</a:t>
            </a:r>
            <a:r>
              <a:rPr lang="en-US" smtClean="0"/>
              <a:t>research.stlouisfed.org/fred2/</a:t>
            </a:r>
            <a:endParaRPr lang="en-US" dirty="0" smtClean="0"/>
          </a:p>
        </p:txBody>
      </p:sp>
      <p:sp>
        <p:nvSpPr>
          <p:cNvPr id="4" name="Slide Number Placeholder 3"/>
          <p:cNvSpPr>
            <a:spLocks noGrp="1"/>
          </p:cNvSpPr>
          <p:nvPr>
            <p:ph type="sldNum" sz="quarter" idx="5"/>
          </p:nvPr>
        </p:nvSpPr>
        <p:spPr/>
        <p:txBody>
          <a:bodyPr/>
          <a:lstStyle/>
          <a:p>
            <a:pPr>
              <a:defRPr/>
            </a:pPr>
            <a:fld id="{07E4F5AD-1244-4015-8653-ED669CE1A774}" type="slidenum">
              <a:rPr lang="en-US">
                <a:solidFill>
                  <a:prstClr val="black"/>
                </a:solidFill>
              </a:rPr>
              <a:pPr>
                <a:defRPr/>
              </a:pPr>
              <a:t>20</a:t>
            </a:fld>
            <a:endParaRPr lang="en-US">
              <a:solidFill>
                <a:prstClr val="black"/>
              </a:solidFill>
            </a:endParaRPr>
          </a:p>
        </p:txBody>
      </p:sp>
    </p:spTree>
    <p:extLst>
      <p:ext uri="{BB962C8B-B14F-4D97-AF65-F5344CB8AC3E}">
        <p14:creationId xmlns:p14="http://schemas.microsoft.com/office/powerpoint/2010/main" val="1759833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82B4148-0D55-4EA7-822F-E099E61CC150}" type="slidenum">
              <a:rPr lang="en-US"/>
              <a:pPr>
                <a:defRPr/>
              </a:pPr>
              <a:t>21</a:t>
            </a:fld>
            <a:endParaRPr lang="en-US"/>
          </a:p>
        </p:txBody>
      </p:sp>
      <p:sp>
        <p:nvSpPr>
          <p:cNvPr id="125955" name="Rectangle 2"/>
          <p:cNvSpPr>
            <a:spLocks noGrp="1" noRot="1" noChangeAspect="1" noChangeArrowheads="1" noTextEdit="1"/>
          </p:cNvSpPr>
          <p:nvPr>
            <p:ph type="sldImg"/>
          </p:nvPr>
        </p:nvSpPr>
        <p:spPr>
          <a:xfrm>
            <a:off x="1144588" y="685800"/>
            <a:ext cx="4572000" cy="3429000"/>
          </a:xfrm>
          <a:ln/>
        </p:spPr>
      </p:sp>
      <p:sp>
        <p:nvSpPr>
          <p:cNvPr id="1259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It might be worth taking a moment to explain that the world interest rate </a:t>
            </a:r>
            <a:r>
              <a:rPr lang="en-US" i="1" dirty="0" smtClean="0"/>
              <a:t>r</a:t>
            </a:r>
            <a:r>
              <a:rPr lang="en-US" dirty="0" smtClean="0"/>
              <a:t>* is determined by saving and investment in the world loanable funds market. </a:t>
            </a:r>
            <a:r>
              <a:rPr lang="en-US" i="1" dirty="0" smtClean="0"/>
              <a:t>S</a:t>
            </a:r>
            <a:r>
              <a:rPr lang="en-US" dirty="0" smtClean="0"/>
              <a:t>* is the sum of all countries’ saving; </a:t>
            </a:r>
            <a:r>
              <a:rPr lang="en-US" i="1" dirty="0" smtClean="0"/>
              <a:t>I</a:t>
            </a:r>
            <a:r>
              <a:rPr lang="en-US" dirty="0" smtClean="0"/>
              <a:t>* the sum of all countries’ investment. </a:t>
            </a:r>
            <a:r>
              <a:rPr lang="en-US" i="1" dirty="0" smtClean="0"/>
              <a:t>r</a:t>
            </a:r>
            <a:r>
              <a:rPr lang="en-US" dirty="0" smtClean="0"/>
              <a:t>* adjusts to equate </a:t>
            </a:r>
            <a:r>
              <a:rPr lang="en-US" i="1" dirty="0" smtClean="0"/>
              <a:t>I</a:t>
            </a:r>
            <a:r>
              <a:rPr lang="en-US" dirty="0" smtClean="0"/>
              <a:t>* with </a:t>
            </a:r>
            <a:r>
              <a:rPr lang="en-US" i="1" dirty="0" smtClean="0"/>
              <a:t>S</a:t>
            </a:r>
            <a:r>
              <a:rPr lang="en-US" dirty="0" smtClean="0"/>
              <a:t>*, just like in Chapter 3, because the world as a whole is a closed economy. A fiscal expansion in other countries would reduce </a:t>
            </a:r>
            <a:r>
              <a:rPr lang="en-US" i="1" dirty="0" smtClean="0"/>
              <a:t>S</a:t>
            </a:r>
            <a:r>
              <a:rPr lang="en-US" dirty="0" smtClean="0"/>
              <a:t>* and raise </a:t>
            </a:r>
            <a:r>
              <a:rPr lang="en-US" i="1" dirty="0" smtClean="0"/>
              <a:t>r</a:t>
            </a:r>
            <a:r>
              <a:rPr lang="en-US" dirty="0" smtClean="0"/>
              <a:t>* (same results as in Chapter 3). </a:t>
            </a:r>
          </a:p>
          <a:p>
            <a:endParaRPr lang="en-US" dirty="0" smtClean="0"/>
          </a:p>
          <a:p>
            <a:r>
              <a:rPr lang="en-US" dirty="0" smtClean="0"/>
              <a:t>The higher world interest rate reduces investment in our small open economy, and hence reduces the demand for loanable funds. The supply of loanable funds (national saving) is unchanged, so there’s an increase in the amount of funds flowing abroad. </a:t>
            </a:r>
          </a:p>
        </p:txBody>
      </p:sp>
    </p:spTree>
    <p:extLst>
      <p:ext uri="{BB962C8B-B14F-4D97-AF65-F5344CB8AC3E}">
        <p14:creationId xmlns:p14="http://schemas.microsoft.com/office/powerpoint/2010/main" val="29743248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r>
              <a:rPr lang="en-US" dirty="0" smtClean="0"/>
              <a:t>Have students get out a piece of paper, draw this graph on it, and then do the analysis. A couple minutes should suffice. </a:t>
            </a:r>
          </a:p>
          <a:p>
            <a:endParaRPr lang="en-US" dirty="0" smtClean="0"/>
          </a:p>
          <a:p>
            <a:r>
              <a:rPr lang="en-US" dirty="0" smtClean="0"/>
              <a:t>It might be useful to have them compare their answers with the results from the closed economy case. </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22</a:t>
            </a:fld>
            <a:endParaRPr lang="en-US"/>
          </a:p>
        </p:txBody>
      </p:sp>
    </p:spTree>
    <p:extLst>
      <p:ext uri="{BB962C8B-B14F-4D97-AF65-F5344CB8AC3E}">
        <p14:creationId xmlns:p14="http://schemas.microsoft.com/office/powerpoint/2010/main" val="434512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contrast to a closed economy, investment is not constrained by the fixed (domestic) supply of loanable funds. Hence, the increase in a firm’s demand for loanable funds can be satisfied by borrowing abroad, which reduces </a:t>
            </a:r>
            <a:r>
              <a:rPr lang="en-US" u="sng" dirty="0" smtClean="0"/>
              <a:t>net</a:t>
            </a:r>
            <a:r>
              <a:rPr lang="en-US" dirty="0" smtClean="0"/>
              <a:t> outflow of financial capital. And since net capital outflow = </a:t>
            </a:r>
            <a:r>
              <a:rPr lang="en-US" i="1" dirty="0" smtClean="0"/>
              <a:t>NX</a:t>
            </a:r>
            <a:r>
              <a:rPr lang="en-US" dirty="0" smtClean="0"/>
              <a:t>, we see a fall in </a:t>
            </a:r>
            <a:r>
              <a:rPr lang="en-US" i="1" dirty="0" smtClean="0"/>
              <a:t>NX</a:t>
            </a:r>
            <a:r>
              <a:rPr lang="en-US" dirty="0" smtClean="0"/>
              <a:t> equal to the increase in investment. </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23</a:t>
            </a:fld>
            <a:endParaRPr lang="en-US"/>
          </a:p>
        </p:txBody>
      </p:sp>
    </p:spTree>
    <p:extLst>
      <p:ext uri="{BB962C8B-B14F-4D97-AF65-F5344CB8AC3E}">
        <p14:creationId xmlns:p14="http://schemas.microsoft.com/office/powerpoint/2010/main" val="33634819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D37D7AF-5239-48C0-9FA5-39C0F227E309}" type="slidenum">
              <a:rPr lang="en-US"/>
              <a:pPr>
                <a:defRPr/>
              </a:pPr>
              <a:t>24</a:t>
            </a:fld>
            <a:endParaRPr lang="en-US"/>
          </a:p>
        </p:txBody>
      </p:sp>
      <p:sp>
        <p:nvSpPr>
          <p:cNvPr id="129027" name="Rectangle 2"/>
          <p:cNvSpPr>
            <a:spLocks noGrp="1" noRot="1" noChangeAspect="1" noChangeArrowheads="1" noTextEdit="1"/>
          </p:cNvSpPr>
          <p:nvPr>
            <p:ph type="sldImg"/>
          </p:nvPr>
        </p:nvSpPr>
        <p:spPr>
          <a:xfrm>
            <a:off x="1144588" y="685800"/>
            <a:ext cx="4572000" cy="3429000"/>
          </a:xfrm>
          <a:ln/>
        </p:spPr>
      </p:sp>
      <p:sp>
        <p:nvSpPr>
          <p:cNvPr id="1290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Warning to students:</a:t>
            </a:r>
            <a:r>
              <a:rPr lang="en-US" baseline="0" dirty="0" smtClean="0"/>
              <a:t> </a:t>
            </a:r>
            <a:r>
              <a:rPr lang="en-US" dirty="0" smtClean="0"/>
              <a:t>Some textbooks and newspapers define the exchange rate as the reciprocal of the one here (e.g., dollars per yen instead of yen per dollar). The one here is easier to use, because a rise in “</a:t>
            </a:r>
            <a:r>
              <a:rPr lang="en-US" i="1" dirty="0" smtClean="0"/>
              <a:t>e</a:t>
            </a:r>
            <a:r>
              <a:rPr lang="en-US" dirty="0" smtClean="0"/>
              <a:t>” corresponds to an “appreciation” of the country’s currency. Using the reciprocal would mean that a rise in “</a:t>
            </a:r>
            <a:r>
              <a:rPr lang="en-US" i="1" dirty="0" smtClean="0"/>
              <a:t>e</a:t>
            </a:r>
            <a:r>
              <a:rPr lang="en-US" dirty="0" smtClean="0"/>
              <a:t>” is a depreciation, which seems counterintuitive. </a:t>
            </a:r>
          </a:p>
          <a:p>
            <a:endParaRPr lang="en-US" dirty="0" smtClean="0"/>
          </a:p>
          <a:p>
            <a:r>
              <a:rPr lang="en-US" dirty="0" smtClean="0"/>
              <a:t>So it would be worthwhile to point out to students that a country’s “</a:t>
            </a:r>
            <a:r>
              <a:rPr lang="en-US" i="1" dirty="0" smtClean="0"/>
              <a:t>e</a:t>
            </a:r>
            <a:r>
              <a:rPr lang="en-US" dirty="0" smtClean="0"/>
              <a:t>” is simply the price (measured in foreign currency) of a unit of that country’s currency. </a:t>
            </a:r>
          </a:p>
        </p:txBody>
      </p:sp>
    </p:spTree>
    <p:extLst>
      <p:ext uri="{BB962C8B-B14F-4D97-AF65-F5344CB8AC3E}">
        <p14:creationId xmlns:p14="http://schemas.microsoft.com/office/powerpoint/2010/main" val="1035763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DCA560C-DCD1-44E3-8CE4-6954C4208694}" type="slidenum">
              <a:rPr lang="en-US">
                <a:solidFill>
                  <a:prstClr val="black"/>
                </a:solidFill>
              </a:rPr>
              <a:pPr>
                <a:defRPr/>
              </a:pPr>
              <a:t>25</a:t>
            </a:fld>
            <a:endParaRPr lang="en-US">
              <a:solidFill>
                <a:prstClr val="black"/>
              </a:solidFill>
            </a:endParaRPr>
          </a:p>
        </p:txBody>
      </p:sp>
      <p:sp>
        <p:nvSpPr>
          <p:cNvPr id="131075" name="Rectangle 2"/>
          <p:cNvSpPr>
            <a:spLocks noGrp="1" noRot="1" noChangeAspect="1" noChangeArrowheads="1" noTextEdit="1"/>
          </p:cNvSpPr>
          <p:nvPr>
            <p:ph type="sldImg"/>
          </p:nvPr>
        </p:nvSpPr>
        <p:spPr>
          <a:xfrm>
            <a:off x="1144588" y="685800"/>
            <a:ext cx="4570412" cy="3429000"/>
          </a:xfrm>
          <a:ln/>
        </p:spPr>
      </p:sp>
      <p:sp>
        <p:nvSpPr>
          <p:cNvPr id="1310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If you’d like to update these figures before your lecture, you can find good exchange rate data at:  http://www.xe.net/ict/</a:t>
            </a:r>
          </a:p>
        </p:txBody>
      </p:sp>
    </p:spTree>
    <p:extLst>
      <p:ext uri="{BB962C8B-B14F-4D97-AF65-F5344CB8AC3E}">
        <p14:creationId xmlns:p14="http://schemas.microsoft.com/office/powerpoint/2010/main" val="16184216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FD2EB86-05A7-414B-9C79-7B5F369ACE9C}" type="slidenum">
              <a:rPr lang="en-US">
                <a:solidFill>
                  <a:prstClr val="black"/>
                </a:solidFill>
              </a:rPr>
              <a:pPr>
                <a:defRPr/>
              </a:pPr>
              <a:t>26</a:t>
            </a:fld>
            <a:endParaRPr lang="en-US">
              <a:solidFill>
                <a:prstClr val="black"/>
              </a:solidFill>
            </a:endParaRPr>
          </a:p>
        </p:txBody>
      </p:sp>
      <p:sp>
        <p:nvSpPr>
          <p:cNvPr id="132099" name="Rectangle 2"/>
          <p:cNvSpPr>
            <a:spLocks noGrp="1" noRot="1" noChangeAspect="1" noChangeArrowheads="1" noTextEdit="1"/>
          </p:cNvSpPr>
          <p:nvPr>
            <p:ph type="sldImg"/>
          </p:nvPr>
        </p:nvSpPr>
        <p:spPr>
          <a:xfrm>
            <a:off x="1144588" y="685800"/>
            <a:ext cx="4572000" cy="3429000"/>
          </a:xfrm>
          <a:ln/>
        </p:spPr>
      </p:sp>
      <p:sp>
        <p:nvSpPr>
          <p:cNvPr id="1321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000" smtClean="0">
              <a:solidFill>
                <a:srgbClr val="003399"/>
              </a:solidFill>
            </a:endParaRPr>
          </a:p>
        </p:txBody>
      </p:sp>
    </p:spTree>
    <p:extLst>
      <p:ext uri="{BB962C8B-B14F-4D97-AF65-F5344CB8AC3E}">
        <p14:creationId xmlns:p14="http://schemas.microsoft.com/office/powerpoint/2010/main" val="404228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1D824B5-81E8-4C54-B1F1-361CF76616C2}" type="slidenum">
              <a:rPr lang="en-US"/>
              <a:pPr>
                <a:defRPr/>
              </a:pPr>
              <a:t>27</a:t>
            </a:fld>
            <a:endParaRPr lang="en-US"/>
          </a:p>
        </p:txBody>
      </p:sp>
      <p:sp>
        <p:nvSpPr>
          <p:cNvPr id="133123" name="Rectangle 2"/>
          <p:cNvSpPr>
            <a:spLocks noGrp="1" noRot="1" noChangeAspect="1" noChangeArrowheads="1" noTextEdit="1"/>
          </p:cNvSpPr>
          <p:nvPr>
            <p:ph type="sldImg"/>
          </p:nvPr>
        </p:nvSpPr>
        <p:spPr>
          <a:xfrm>
            <a:off x="1144588" y="685800"/>
            <a:ext cx="4572000" cy="3429000"/>
          </a:xfrm>
          <a:ln/>
        </p:spPr>
      </p:sp>
      <p:sp>
        <p:nvSpPr>
          <p:cNvPr id="1331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Students often have trouble understanding the units of the real exchange rate. It’s worth explaining each line carefully, and making sure students understand it before displaying the next line. </a:t>
            </a:r>
          </a:p>
          <a:p>
            <a:endParaRPr lang="en-US" dirty="0" smtClean="0"/>
          </a:p>
          <a:p>
            <a:r>
              <a:rPr lang="en-US" dirty="0" smtClean="0"/>
              <a:t>Note: The examples here and in the text are in terms of one good, i.e., Big Macs. But </a:t>
            </a:r>
            <a:r>
              <a:rPr lang="en-US" i="1" dirty="0" smtClean="0"/>
              <a:t>P</a:t>
            </a:r>
            <a:r>
              <a:rPr lang="en-US" dirty="0" smtClean="0"/>
              <a:t> and </a:t>
            </a:r>
            <a:r>
              <a:rPr lang="en-US" i="1" dirty="0" smtClean="0"/>
              <a:t>P</a:t>
            </a:r>
            <a:r>
              <a:rPr lang="en-US" dirty="0" smtClean="0"/>
              <a:t>* are the overall price levels of the domestic &amp; foreign countries. Thus, they each measure the price of a basket of goods. </a:t>
            </a:r>
          </a:p>
          <a:p>
            <a:endParaRPr lang="en-US" dirty="0" smtClean="0"/>
          </a:p>
          <a:p>
            <a:r>
              <a:rPr lang="en-US" dirty="0" smtClean="0"/>
              <a:t>When you get to the bottom line, emphasize that the real exchange rate measures the amount of purchasing power in Japan that must be sacrificed for each unit of purchasing power in the U.S. </a:t>
            </a:r>
          </a:p>
        </p:txBody>
      </p:sp>
    </p:spTree>
    <p:extLst>
      <p:ext uri="{BB962C8B-B14F-4D97-AF65-F5344CB8AC3E}">
        <p14:creationId xmlns:p14="http://schemas.microsoft.com/office/powerpoint/2010/main" val="17889645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413C851-321D-481D-A7E8-0536FC5D2D60}" type="slidenum">
              <a:rPr lang="en-US"/>
              <a:pPr>
                <a:defRPr/>
              </a:pPr>
              <a:t>28</a:t>
            </a:fld>
            <a:endParaRPr lang="en-US"/>
          </a:p>
        </p:txBody>
      </p:sp>
      <p:sp>
        <p:nvSpPr>
          <p:cNvPr id="134147" name="Rectangle 2"/>
          <p:cNvSpPr>
            <a:spLocks noGrp="1" noRot="1" noChangeAspect="1" noChangeArrowheads="1" noTextEdit="1"/>
          </p:cNvSpPr>
          <p:nvPr>
            <p:ph type="sldImg"/>
          </p:nvPr>
        </p:nvSpPr>
        <p:spPr>
          <a:xfrm>
            <a:off x="1144588" y="685800"/>
            <a:ext cx="4572000" cy="3429000"/>
          </a:xfrm>
          <a:ln/>
        </p:spPr>
      </p:sp>
      <p:sp>
        <p:nvSpPr>
          <p:cNvPr id="1341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910757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xfrm>
            <a:off x="1558925" y="650875"/>
            <a:ext cx="3748088" cy="2811463"/>
          </a:xfrm>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dollar terms, U.S. trade is huge, but as a percentage of GDP, it is smaller than that of many other countries. </a:t>
            </a:r>
          </a:p>
          <a:p>
            <a:endParaRPr lang="en-US" dirty="0" smtClean="0"/>
          </a:p>
          <a:p>
            <a:r>
              <a:rPr lang="en-US" dirty="0" smtClean="0"/>
              <a:t>Source: World Development Indicators, World Bank</a:t>
            </a:r>
          </a:p>
          <a:p>
            <a:r>
              <a:rPr lang="en-US" dirty="0" smtClean="0"/>
              <a:t>http://databank.worldbank.org/ddp/home.do?Step=3&amp;id=4</a:t>
            </a:r>
          </a:p>
        </p:txBody>
      </p:sp>
      <p:sp>
        <p:nvSpPr>
          <p:cNvPr id="4" name="Slide Number Placeholder 3"/>
          <p:cNvSpPr>
            <a:spLocks noGrp="1"/>
          </p:cNvSpPr>
          <p:nvPr>
            <p:ph type="sldNum" sz="quarter" idx="5"/>
          </p:nvPr>
        </p:nvSpPr>
        <p:spPr/>
        <p:txBody>
          <a:bodyPr/>
          <a:lstStyle/>
          <a:p>
            <a:pPr>
              <a:defRPr/>
            </a:pPr>
            <a:fld id="{CDC2245B-2D5B-411C-92E2-A2C0D2220BB8}" type="slidenum">
              <a:rPr lang="en-US">
                <a:solidFill>
                  <a:prstClr val="black"/>
                </a:solidFill>
              </a:rPr>
              <a:pPr>
                <a:defRPr/>
              </a:pPr>
              <a:t>2</a:t>
            </a:fld>
            <a:endParaRPr lang="en-US">
              <a:solidFill>
                <a:prstClr val="black"/>
              </a:solidFill>
            </a:endParaRPr>
          </a:p>
        </p:txBody>
      </p:sp>
    </p:spTree>
    <p:extLst>
      <p:ext uri="{BB962C8B-B14F-4D97-AF65-F5344CB8AC3E}">
        <p14:creationId xmlns:p14="http://schemas.microsoft.com/office/powerpoint/2010/main" val="34002060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0BA3FA5-8A2D-4CD7-82F4-F585EA508F01}" type="slidenum">
              <a:rPr lang="en-US"/>
              <a:pPr>
                <a:defRPr/>
              </a:pPr>
              <a:t>29</a:t>
            </a:fld>
            <a:endParaRPr lang="en-US"/>
          </a:p>
        </p:txBody>
      </p:sp>
      <p:sp>
        <p:nvSpPr>
          <p:cNvPr id="135171" name="Rectangle 2"/>
          <p:cNvSpPr>
            <a:spLocks noGrp="1" noRot="1" noChangeAspect="1" noChangeArrowheads="1" noTextEdit="1"/>
          </p:cNvSpPr>
          <p:nvPr>
            <p:ph type="sldImg"/>
          </p:nvPr>
        </p:nvSpPr>
        <p:spPr>
          <a:xfrm>
            <a:off x="1144588" y="685800"/>
            <a:ext cx="4572000" cy="3429000"/>
          </a:xfrm>
          <a:ln/>
        </p:spPr>
      </p:sp>
      <p:sp>
        <p:nvSpPr>
          <p:cNvPr id="1351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 good candidate for the basket of goods mentioned here is the CPI basket. Perhaps a better candidate would be a basket including all goods &amp; services that comprise GDP. Then, the real exchange rate would measure how many units of foreign GDP trade for one unit of domestic GDP. </a:t>
            </a:r>
          </a:p>
        </p:txBody>
      </p:sp>
    </p:spTree>
    <p:extLst>
      <p:ext uri="{BB962C8B-B14F-4D97-AF65-F5344CB8AC3E}">
        <p14:creationId xmlns:p14="http://schemas.microsoft.com/office/powerpoint/2010/main" val="42531522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973E0FA-54E3-484B-A08E-23C18B546B30}" type="slidenum">
              <a:rPr lang="en-US"/>
              <a:pPr>
                <a:defRPr/>
              </a:pPr>
              <a:t>30</a:t>
            </a:fld>
            <a:endParaRPr lang="en-US"/>
          </a:p>
        </p:txBody>
      </p:sp>
      <p:sp>
        <p:nvSpPr>
          <p:cNvPr id="136195" name="Rectangle 2"/>
          <p:cNvSpPr>
            <a:spLocks noGrp="1" noRot="1" noChangeAspect="1" noChangeArrowheads="1" noTextEdit="1"/>
          </p:cNvSpPr>
          <p:nvPr>
            <p:ph type="sldImg"/>
          </p:nvPr>
        </p:nvSpPr>
        <p:spPr>
          <a:xfrm>
            <a:off x="1144588" y="685800"/>
            <a:ext cx="4572000" cy="3429000"/>
          </a:xfrm>
          <a:ln/>
        </p:spPr>
      </p:sp>
      <p:sp>
        <p:nvSpPr>
          <p:cNvPr id="1361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32156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xfrm>
            <a:off x="1558925" y="650875"/>
            <a:ext cx="3748088" cy="2811463"/>
          </a:xfrm>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real exchange rate here is a broad index. Source: Federal Reserve Statistical Release H.10, Board of Governors.</a:t>
            </a:r>
          </a:p>
          <a:p>
            <a:r>
              <a:rPr lang="en-US" dirty="0" smtClean="0"/>
              <a:t>http://www.federalreserve.gov/releases/h10/summary/indexbc_m.txt</a:t>
            </a:r>
          </a:p>
          <a:p>
            <a:endParaRPr lang="en-US" dirty="0" smtClean="0"/>
          </a:p>
          <a:p>
            <a:r>
              <a:rPr lang="en-US" i="1" dirty="0" smtClean="0"/>
              <a:t>NX</a:t>
            </a:r>
            <a:r>
              <a:rPr lang="en-US" dirty="0" smtClean="0"/>
              <a:t> as a percent of GDP was computed from </a:t>
            </a:r>
            <a:r>
              <a:rPr lang="en-US" i="1" dirty="0" smtClean="0"/>
              <a:t>NX</a:t>
            </a:r>
            <a:r>
              <a:rPr lang="en-US" dirty="0" smtClean="0"/>
              <a:t> and GDP source data from Department of Commerce, Bureau of Economic Analysis, obtained at:</a:t>
            </a:r>
            <a:r>
              <a:rPr lang="en-US" baseline="0" dirty="0" smtClean="0"/>
              <a:t> </a:t>
            </a:r>
            <a:r>
              <a:rPr lang="en-US" dirty="0" smtClean="0"/>
              <a:t>http://research.stlouisfed.org/fred2/</a:t>
            </a:r>
          </a:p>
          <a:p>
            <a:endParaRPr lang="en-US" dirty="0" smtClean="0"/>
          </a:p>
          <a:p>
            <a:r>
              <a:rPr lang="en-US" dirty="0" smtClean="0"/>
              <a:t>The RER data are monthly and the </a:t>
            </a:r>
            <a:r>
              <a:rPr lang="en-US" i="1" dirty="0" smtClean="0"/>
              <a:t>NX</a:t>
            </a:r>
            <a:r>
              <a:rPr lang="en-US" dirty="0" smtClean="0"/>
              <a:t> and </a:t>
            </a:r>
            <a:r>
              <a:rPr lang="en-US" i="1" dirty="0" smtClean="0"/>
              <a:t>Y</a:t>
            </a:r>
            <a:r>
              <a:rPr lang="en-US" dirty="0" smtClean="0"/>
              <a:t> data are quarterly,</a:t>
            </a:r>
            <a:r>
              <a:rPr lang="en-US" baseline="0" dirty="0" smtClean="0"/>
              <a:t> </a:t>
            </a:r>
            <a:r>
              <a:rPr lang="en-US" dirty="0" smtClean="0"/>
              <a:t>so the RER series shown in the graph is a quarterly series where each value is an average of the three monthly values from that quarter. </a:t>
            </a:r>
          </a:p>
        </p:txBody>
      </p:sp>
      <p:sp>
        <p:nvSpPr>
          <p:cNvPr id="4" name="Slide Number Placeholder 3"/>
          <p:cNvSpPr>
            <a:spLocks noGrp="1"/>
          </p:cNvSpPr>
          <p:nvPr>
            <p:ph type="sldNum" sz="quarter" idx="5"/>
          </p:nvPr>
        </p:nvSpPr>
        <p:spPr/>
        <p:txBody>
          <a:bodyPr/>
          <a:lstStyle/>
          <a:p>
            <a:pPr>
              <a:defRPr/>
            </a:pPr>
            <a:fld id="{E8961506-75BD-47D7-A17E-A050868F558E}" type="slidenum">
              <a:rPr lang="en-US">
                <a:solidFill>
                  <a:prstClr val="black"/>
                </a:solidFill>
              </a:rPr>
              <a:pPr>
                <a:defRPr/>
              </a:pPr>
              <a:t>31</a:t>
            </a:fld>
            <a:endParaRPr lang="en-US">
              <a:solidFill>
                <a:prstClr val="black"/>
              </a:solidFill>
            </a:endParaRPr>
          </a:p>
        </p:txBody>
      </p:sp>
    </p:spTree>
    <p:extLst>
      <p:ext uri="{BB962C8B-B14F-4D97-AF65-F5344CB8AC3E}">
        <p14:creationId xmlns:p14="http://schemas.microsoft.com/office/powerpoint/2010/main" val="14835572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743CE58-D9B6-4991-8A5D-8E3C95F4A031}" type="slidenum">
              <a:rPr lang="en-US"/>
              <a:pPr>
                <a:defRPr/>
              </a:pPr>
              <a:t>32</a:t>
            </a:fld>
            <a:endParaRPr lang="en-US"/>
          </a:p>
        </p:txBody>
      </p:sp>
      <p:sp>
        <p:nvSpPr>
          <p:cNvPr id="139267" name="Rectangle 2"/>
          <p:cNvSpPr>
            <a:spLocks noGrp="1" noRot="1" noChangeAspect="1" noChangeArrowheads="1" noTextEdit="1"/>
          </p:cNvSpPr>
          <p:nvPr>
            <p:ph type="sldImg"/>
          </p:nvPr>
        </p:nvSpPr>
        <p:spPr>
          <a:xfrm>
            <a:off x="1144588" y="685800"/>
            <a:ext cx="4572000" cy="3429000"/>
          </a:xfrm>
          <a:ln/>
        </p:spPr>
      </p:sp>
      <p:sp>
        <p:nvSpPr>
          <p:cNvPr id="1392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310480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C775D55-D969-49CC-9E87-0B28F77EFB74}" type="slidenum">
              <a:rPr lang="en-US"/>
              <a:pPr>
                <a:defRPr/>
              </a:pPr>
              <a:t>33</a:t>
            </a:fld>
            <a:endParaRPr lang="en-US"/>
          </a:p>
        </p:txBody>
      </p:sp>
      <p:sp>
        <p:nvSpPr>
          <p:cNvPr id="140291" name="Rectangle 2"/>
          <p:cNvSpPr>
            <a:spLocks noGrp="1" noRot="1" noChangeAspect="1" noChangeArrowheads="1" noTextEdit="1"/>
          </p:cNvSpPr>
          <p:nvPr>
            <p:ph type="sldImg"/>
          </p:nvPr>
        </p:nvSpPr>
        <p:spPr>
          <a:xfrm>
            <a:off x="1144588" y="685800"/>
            <a:ext cx="4572000" cy="3429000"/>
          </a:xfrm>
          <a:ln/>
        </p:spPr>
      </p:sp>
      <p:sp>
        <p:nvSpPr>
          <p:cNvPr id="1402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1600088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59DDE46-412D-4598-8912-2096E9DE9CED}" type="slidenum">
              <a:rPr lang="en-US"/>
              <a:pPr>
                <a:defRPr/>
              </a:pPr>
              <a:t>34</a:t>
            </a:fld>
            <a:endParaRPr lang="en-US"/>
          </a:p>
        </p:txBody>
      </p:sp>
      <p:sp>
        <p:nvSpPr>
          <p:cNvPr id="141315" name="Rectangle 2"/>
          <p:cNvSpPr>
            <a:spLocks noGrp="1" noRot="1" noChangeAspect="1" noChangeArrowheads="1" noTextEdit="1"/>
          </p:cNvSpPr>
          <p:nvPr>
            <p:ph type="sldImg"/>
          </p:nvPr>
        </p:nvSpPr>
        <p:spPr>
          <a:xfrm>
            <a:off x="1144588" y="685800"/>
            <a:ext cx="4572000" cy="3429000"/>
          </a:xfrm>
          <a:ln/>
        </p:spPr>
      </p:sp>
      <p:sp>
        <p:nvSpPr>
          <p:cNvPr id="1413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253361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8750855-4324-451D-8E08-8ADEBDE1736A}" type="slidenum">
              <a:rPr lang="en-US"/>
              <a:pPr>
                <a:defRPr/>
              </a:pPr>
              <a:t>35</a:t>
            </a:fld>
            <a:endParaRPr lang="en-US"/>
          </a:p>
        </p:txBody>
      </p:sp>
      <p:sp>
        <p:nvSpPr>
          <p:cNvPr id="142339" name="Rectangle 2"/>
          <p:cNvSpPr>
            <a:spLocks noGrp="1" noRot="1" noChangeAspect="1" noChangeArrowheads="1" noTextEdit="1"/>
          </p:cNvSpPr>
          <p:nvPr>
            <p:ph type="sldImg"/>
          </p:nvPr>
        </p:nvSpPr>
        <p:spPr>
          <a:xfrm>
            <a:off x="1144588" y="685800"/>
            <a:ext cx="4572000" cy="3429000"/>
          </a:xfrm>
          <a:ln/>
        </p:spPr>
      </p:sp>
      <p:sp>
        <p:nvSpPr>
          <p:cNvPr id="142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 the equation, </a:t>
            </a:r>
            <a:r>
              <a:rPr kumimoji="1" lang="en-US" b="1" i="1" smtClean="0">
                <a:solidFill>
                  <a:srgbClr val="660033"/>
                </a:solidFill>
                <a:sym typeface="Symbol" pitchFamily="18" charset="2"/>
              </a:rPr>
              <a:t>ε</a:t>
            </a:r>
            <a:r>
              <a:rPr lang="en-US" smtClean="0"/>
              <a:t> is the only endogenous variable, hence this equation determines the value of </a:t>
            </a:r>
            <a:r>
              <a:rPr kumimoji="1" lang="en-US" b="1" i="1" smtClean="0">
                <a:solidFill>
                  <a:srgbClr val="660033"/>
                </a:solidFill>
                <a:sym typeface="Symbol" pitchFamily="18" charset="2"/>
              </a:rPr>
              <a:t>ε</a:t>
            </a:r>
            <a:r>
              <a:rPr lang="en-US" smtClean="0"/>
              <a:t>. </a:t>
            </a:r>
          </a:p>
        </p:txBody>
      </p:sp>
    </p:spTree>
    <p:extLst>
      <p:ext uri="{BB962C8B-B14F-4D97-AF65-F5344CB8AC3E}">
        <p14:creationId xmlns:p14="http://schemas.microsoft.com/office/powerpoint/2010/main" val="15246084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F17A415-DB67-4AE9-A2B0-8F4B204C1F94}" type="slidenum">
              <a:rPr lang="en-US"/>
              <a:pPr>
                <a:defRPr/>
              </a:pPr>
              <a:t>36</a:t>
            </a:fld>
            <a:endParaRPr lang="en-US"/>
          </a:p>
        </p:txBody>
      </p:sp>
      <p:sp>
        <p:nvSpPr>
          <p:cNvPr id="143363" name="Rectangle 2"/>
          <p:cNvSpPr>
            <a:spLocks noGrp="1" noRot="1" noChangeAspect="1" noChangeArrowheads="1" noTextEdit="1"/>
          </p:cNvSpPr>
          <p:nvPr>
            <p:ph type="sldImg"/>
          </p:nvPr>
        </p:nvSpPr>
        <p:spPr>
          <a:xfrm>
            <a:off x="1144588" y="685800"/>
            <a:ext cx="4572000" cy="3429000"/>
          </a:xfrm>
          <a:ln/>
        </p:spPr>
      </p:sp>
      <p:sp>
        <p:nvSpPr>
          <p:cNvPr id="1433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Note:</a:t>
            </a:r>
            <a:r>
              <a:rPr lang="en-US" baseline="0" dirty="0" smtClean="0"/>
              <a:t> </a:t>
            </a:r>
            <a:r>
              <a:rPr lang="en-US" dirty="0" smtClean="0"/>
              <a:t>At the lower left corner (origin) of this graph, </a:t>
            </a:r>
            <a:r>
              <a:rPr lang="en-US" i="1" dirty="0" smtClean="0"/>
              <a:t>NX</a:t>
            </a:r>
            <a:r>
              <a:rPr lang="en-US" dirty="0" smtClean="0"/>
              <a:t> does NOT NECESSARILY EQUAL ZERO!</a:t>
            </a:r>
          </a:p>
          <a:p>
            <a:endParaRPr lang="en-US" dirty="0" smtClean="0"/>
          </a:p>
          <a:p>
            <a:r>
              <a:rPr lang="en-US" dirty="0" smtClean="0"/>
              <a:t>In fact, the zero on the horizontal axis may well be to the right of the vertical </a:t>
            </a:r>
            <a:r>
              <a:rPr lang="en-US" i="1" dirty="0" smtClean="0"/>
              <a:t>S </a:t>
            </a:r>
            <a:r>
              <a:rPr lang="en-US" dirty="0" smtClean="0"/>
              <a:t>- </a:t>
            </a:r>
            <a:r>
              <a:rPr lang="en-US" i="1" dirty="0" smtClean="0"/>
              <a:t>I</a:t>
            </a:r>
            <a:r>
              <a:rPr lang="en-US" dirty="0" smtClean="0"/>
              <a:t> line. (This is the case, for example, in the U.S.)</a:t>
            </a:r>
          </a:p>
        </p:txBody>
      </p:sp>
    </p:spTree>
    <p:extLst>
      <p:ext uri="{BB962C8B-B14F-4D97-AF65-F5344CB8AC3E}">
        <p14:creationId xmlns:p14="http://schemas.microsoft.com/office/powerpoint/2010/main" val="26090408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BFAE753-E053-4202-AEE2-35416B3EB50E}" type="slidenum">
              <a:rPr lang="en-US"/>
              <a:pPr>
                <a:defRPr/>
              </a:pPr>
              <a:t>37</a:t>
            </a:fld>
            <a:endParaRPr lang="en-US"/>
          </a:p>
        </p:txBody>
      </p:sp>
      <p:sp>
        <p:nvSpPr>
          <p:cNvPr id="144387" name="Rectangle 2"/>
          <p:cNvSpPr>
            <a:spLocks noGrp="1" noRot="1" noChangeAspect="1" noChangeArrowheads="1" noTextEdit="1"/>
          </p:cNvSpPr>
          <p:nvPr>
            <p:ph type="sldImg"/>
          </p:nvPr>
        </p:nvSpPr>
        <p:spPr>
          <a:xfrm>
            <a:off x="1144588" y="685800"/>
            <a:ext cx="4572000" cy="3429000"/>
          </a:xfrm>
          <a:ln/>
        </p:spPr>
      </p:sp>
      <p:sp>
        <p:nvSpPr>
          <p:cNvPr id="1443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WARNING:</a:t>
            </a:r>
            <a:r>
              <a:rPr lang="en-US" baseline="0" dirty="0" smtClean="0"/>
              <a:t> </a:t>
            </a:r>
            <a:r>
              <a:rPr lang="en-US" dirty="0" smtClean="0"/>
              <a:t>Don’t let your students confuse the demand for dollars in the foreign exchange market with demand for real money balances (Chapter 4), or the supply of dollars in the foreign exchange market with the supply of money (Chapter 4).</a:t>
            </a:r>
          </a:p>
          <a:p>
            <a:endParaRPr lang="en-US" dirty="0" smtClean="0"/>
          </a:p>
          <a:p>
            <a:r>
              <a:rPr lang="en-US" dirty="0" smtClean="0"/>
              <a:t>If you and your students are as anal, </a:t>
            </a:r>
            <a:r>
              <a:rPr lang="en-US" dirty="0" err="1" smtClean="0"/>
              <a:t>er</a:t>
            </a:r>
            <a:r>
              <a:rPr lang="en-US" dirty="0" smtClean="0"/>
              <a:t>, I mean, as detail-oriented as me: </a:t>
            </a:r>
            <a:r>
              <a:rPr lang="en-US" i="1" dirty="0" smtClean="0"/>
              <a:t>NX</a:t>
            </a:r>
            <a:r>
              <a:rPr lang="en-US" dirty="0" smtClean="0"/>
              <a:t> is actually the </a:t>
            </a:r>
            <a:r>
              <a:rPr lang="en-US" u="sng" dirty="0" smtClean="0"/>
              <a:t>net</a:t>
            </a:r>
            <a:r>
              <a:rPr lang="en-US" dirty="0" smtClean="0"/>
              <a:t> demand for dollars: foreign demand for dollars to purchase our exports minus our supply of dollars to purchase imports. Net capital outflow is the </a:t>
            </a:r>
            <a:r>
              <a:rPr lang="en-US" u="sng" dirty="0" smtClean="0"/>
              <a:t>net</a:t>
            </a:r>
            <a:r>
              <a:rPr lang="en-US" dirty="0" smtClean="0"/>
              <a:t> supply of dollars: the supply of dollars from U.S. residents investing abroad minus the demand for dollars from foreigners buying U.S. assets. </a:t>
            </a:r>
          </a:p>
        </p:txBody>
      </p:sp>
    </p:spTree>
    <p:extLst>
      <p:ext uri="{BB962C8B-B14F-4D97-AF65-F5344CB8AC3E}">
        <p14:creationId xmlns:p14="http://schemas.microsoft.com/office/powerpoint/2010/main" val="37687421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D76C917-9CD6-433F-A26A-F630BE2919BA}" type="slidenum">
              <a:rPr lang="en-US"/>
              <a:pPr>
                <a:defRPr/>
              </a:pPr>
              <a:t>38</a:t>
            </a:fld>
            <a:endParaRPr lang="en-US"/>
          </a:p>
        </p:txBody>
      </p:sp>
      <p:sp>
        <p:nvSpPr>
          <p:cNvPr id="145411" name="Rectangle 2"/>
          <p:cNvSpPr>
            <a:spLocks noGrp="1" noRot="1" noChangeAspect="1" noChangeArrowheads="1" noTextEdit="1"/>
          </p:cNvSpPr>
          <p:nvPr>
            <p:ph type="sldImg"/>
          </p:nvPr>
        </p:nvSpPr>
        <p:spPr>
          <a:xfrm>
            <a:off x="1144588" y="685800"/>
            <a:ext cx="4572000" cy="3429000"/>
          </a:xfrm>
          <a:ln/>
        </p:spPr>
      </p:sp>
      <p:sp>
        <p:nvSpPr>
          <p:cNvPr id="1454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231036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852A592-9851-47A1-9BB3-F4B481B02F46}" type="slidenum">
              <a:rPr lang="en-US" smtClean="0"/>
              <a:pPr/>
              <a:t>3</a:t>
            </a:fld>
            <a:endParaRPr lang="en-US"/>
          </a:p>
        </p:txBody>
      </p:sp>
      <p:sp>
        <p:nvSpPr>
          <p:cNvPr id="105476" name="Rectangle 3"/>
          <p:cNvSpPr>
            <a:spLocks noGrp="1" noChangeArrowheads="1"/>
          </p:cNvSpPr>
          <p:nvPr>
            <p:ph type="body" idx="1"/>
          </p:nvPr>
        </p:nvSpPr>
        <p:spPr/>
        <p:txBody>
          <a:bodyPr/>
          <a:lstStyle/>
          <a:p>
            <a:r>
              <a:rPr lang="en-US" dirty="0" smtClean="0"/>
              <a:t>“Spending need not equal output” </a:t>
            </a:r>
          </a:p>
          <a:p>
            <a:r>
              <a:rPr lang="en-US" dirty="0" smtClean="0"/>
              <a:t>Residents of an open economy can spend more than the country’s output simply by importing foreign goods. Residents can spend less than output, and the extra output will be exported. </a:t>
            </a:r>
          </a:p>
          <a:p>
            <a:endParaRPr lang="en-US" dirty="0" smtClean="0"/>
          </a:p>
          <a:p>
            <a:r>
              <a:rPr lang="en-US" dirty="0" smtClean="0"/>
              <a:t>“Saving need not equal investment”</a:t>
            </a:r>
          </a:p>
          <a:p>
            <a:r>
              <a:rPr lang="en-US" dirty="0" smtClean="0"/>
              <a:t>If individuals in an open economy want to save more than domestic firms want to borrow, no problem. The savers simply send their extra funds abroad to buy foreign assets. Similarly, if domestic firms want to borrow more than individuals are willing to save, then the firms simply borrow from abroad (i.e., sell bonds to foreigners).</a:t>
            </a:r>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28328500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71D7425-D83D-4132-BDE2-2602AB20AF92}" type="slidenum">
              <a:rPr lang="en-US">
                <a:solidFill>
                  <a:prstClr val="black"/>
                </a:solidFill>
              </a:rPr>
              <a:pPr>
                <a:defRPr/>
              </a:pPr>
              <a:t>39</a:t>
            </a:fld>
            <a:endParaRPr lang="en-US">
              <a:solidFill>
                <a:prstClr val="black"/>
              </a:solidFill>
            </a:endParaRPr>
          </a:p>
        </p:txBody>
      </p:sp>
      <p:sp>
        <p:nvSpPr>
          <p:cNvPr id="146435" name="Rectangle 2"/>
          <p:cNvSpPr>
            <a:spLocks noGrp="1" noRot="1" noChangeAspect="1" noChangeArrowheads="1" noTextEdit="1"/>
          </p:cNvSpPr>
          <p:nvPr>
            <p:ph type="sldImg"/>
          </p:nvPr>
        </p:nvSpPr>
        <p:spPr>
          <a:xfrm>
            <a:off x="1144588" y="685800"/>
            <a:ext cx="4572000" cy="3429000"/>
          </a:xfrm>
          <a:ln/>
        </p:spPr>
      </p:sp>
      <p:sp>
        <p:nvSpPr>
          <p:cNvPr id="1464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921277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A0614BA-FEC5-4D7B-9109-4AF0A0EDBB07}" type="slidenum">
              <a:rPr lang="en-US">
                <a:solidFill>
                  <a:prstClr val="black"/>
                </a:solidFill>
              </a:rPr>
              <a:pPr>
                <a:defRPr/>
              </a:pPr>
              <a:t>40</a:t>
            </a:fld>
            <a:endParaRPr lang="en-US">
              <a:solidFill>
                <a:prstClr val="black"/>
              </a:solidFill>
            </a:endParaRPr>
          </a:p>
        </p:txBody>
      </p:sp>
      <p:sp>
        <p:nvSpPr>
          <p:cNvPr id="147459" name="Rectangle 2"/>
          <p:cNvSpPr>
            <a:spLocks noGrp="1" noRot="1" noChangeAspect="1" noChangeArrowheads="1" noTextEdit="1"/>
          </p:cNvSpPr>
          <p:nvPr>
            <p:ph type="sldImg"/>
          </p:nvPr>
        </p:nvSpPr>
        <p:spPr>
          <a:xfrm>
            <a:off x="1144588" y="685800"/>
            <a:ext cx="4572000" cy="3429000"/>
          </a:xfrm>
          <a:ln/>
        </p:spPr>
      </p:sp>
      <p:sp>
        <p:nvSpPr>
          <p:cNvPr id="1474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0422747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previous “now you try” exercise also considered the effects of an increase in investment</a:t>
            </a:r>
            <a:r>
              <a:rPr lang="en-US" baseline="0" dirty="0" smtClean="0"/>
              <a:t> demand; this is a continuation of that exercise.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solidFill>
                  <a:prstClr val="black"/>
                </a:solidFill>
              </a:rPr>
              <a:pPr>
                <a:defRPr/>
              </a:pPr>
              <a:t>41</a:t>
            </a:fld>
            <a:endParaRPr lang="en-US">
              <a:solidFill>
                <a:prstClr val="black"/>
              </a:solidFill>
            </a:endParaRPr>
          </a:p>
        </p:txBody>
      </p:sp>
    </p:spTree>
    <p:extLst>
      <p:ext uri="{BB962C8B-B14F-4D97-AF65-F5344CB8AC3E}">
        <p14:creationId xmlns:p14="http://schemas.microsoft.com/office/powerpoint/2010/main" val="23290068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solidFill>
                  <a:prstClr val="black"/>
                </a:solidFill>
              </a:rPr>
              <a:pPr>
                <a:defRPr/>
              </a:pPr>
              <a:t>42</a:t>
            </a:fld>
            <a:endParaRPr lang="en-US">
              <a:solidFill>
                <a:prstClr val="black"/>
              </a:solidFill>
            </a:endParaRPr>
          </a:p>
        </p:txBody>
      </p:sp>
    </p:spTree>
    <p:extLst>
      <p:ext uri="{BB962C8B-B14F-4D97-AF65-F5344CB8AC3E}">
        <p14:creationId xmlns:p14="http://schemas.microsoft.com/office/powerpoint/2010/main" val="10727243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B955CA5-21D1-4182-A77C-E08BA316DDD2}" type="slidenum">
              <a:rPr lang="en-US"/>
              <a:pPr>
                <a:defRPr/>
              </a:pPr>
              <a:t>43</a:t>
            </a:fld>
            <a:endParaRPr lang="en-US"/>
          </a:p>
        </p:txBody>
      </p:sp>
      <p:sp>
        <p:nvSpPr>
          <p:cNvPr id="150531" name="Rectangle 2"/>
          <p:cNvSpPr>
            <a:spLocks noGrp="1" noRot="1" noChangeAspect="1" noChangeArrowheads="1" noTextEdit="1"/>
          </p:cNvSpPr>
          <p:nvPr>
            <p:ph type="sldImg"/>
          </p:nvPr>
        </p:nvSpPr>
        <p:spPr>
          <a:xfrm>
            <a:off x="1144588" y="685800"/>
            <a:ext cx="4572000" cy="3429000"/>
          </a:xfrm>
          <a:ln/>
        </p:spPr>
      </p:sp>
      <p:sp>
        <p:nvSpPr>
          <p:cNvPr id="1505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analysis here applies for import restrictions (tariffs, quotas) as well as export subsidies. It also applies for exogenous changes in preferences regarding domestic vs. foreign goods. </a:t>
            </a:r>
          </a:p>
        </p:txBody>
      </p:sp>
    </p:spTree>
    <p:extLst>
      <p:ext uri="{BB962C8B-B14F-4D97-AF65-F5344CB8AC3E}">
        <p14:creationId xmlns:p14="http://schemas.microsoft.com/office/powerpoint/2010/main" val="11335276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B2A30E4-868D-4A2A-8D14-36D2B04A1D58}" type="slidenum">
              <a:rPr lang="en-US"/>
              <a:pPr>
                <a:defRPr/>
              </a:pPr>
              <a:t>44</a:t>
            </a:fld>
            <a:endParaRPr lang="en-US"/>
          </a:p>
        </p:txBody>
      </p:sp>
      <p:sp>
        <p:nvSpPr>
          <p:cNvPr id="151555" name="Rectangle 2"/>
          <p:cNvSpPr>
            <a:spLocks noGrp="1" noRot="1" noChangeAspect="1" noChangeArrowheads="1" noTextEdit="1"/>
          </p:cNvSpPr>
          <p:nvPr>
            <p:ph type="sldImg"/>
          </p:nvPr>
        </p:nvSpPr>
        <p:spPr>
          <a:xfrm>
            <a:off x="1144588" y="685800"/>
            <a:ext cx="4572000" cy="3429000"/>
          </a:xfrm>
          <a:ln/>
        </p:spPr>
      </p:sp>
      <p:sp>
        <p:nvSpPr>
          <p:cNvPr id="1515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this slide’s text box, the remarks in parentheses after each result are an abbreviated explanation for that result. </a:t>
            </a:r>
          </a:p>
          <a:p>
            <a:endParaRPr lang="en-US" dirty="0" smtClean="0"/>
          </a:p>
          <a:p>
            <a:r>
              <a:rPr lang="en-US" dirty="0" smtClean="0"/>
              <a:t>The real exchange rate appreciates because the quota has raised the net demand for dollars associated with any given value of the exchange rate. </a:t>
            </a:r>
          </a:p>
          <a:p>
            <a:endParaRPr lang="en-US" dirty="0" smtClean="0"/>
          </a:p>
          <a:p>
            <a:r>
              <a:rPr lang="en-US" dirty="0" smtClean="0"/>
              <a:t>But the equilibrium level of net exports doesn’t change because the supply of dollars in the foreign exchange market (</a:t>
            </a:r>
            <a:r>
              <a:rPr lang="en-US" i="1" dirty="0" smtClean="0"/>
              <a:t>S </a:t>
            </a:r>
            <a:r>
              <a:rPr lang="en-US" dirty="0" smtClean="0"/>
              <a:t>- </a:t>
            </a:r>
            <a:r>
              <a:rPr lang="en-US" i="1" dirty="0" smtClean="0"/>
              <a:t>I</a:t>
            </a:r>
            <a:r>
              <a:rPr lang="en-US" dirty="0" smtClean="0"/>
              <a:t>) has not been affected by the trade policy. (Remember, </a:t>
            </a:r>
            <a:r>
              <a:rPr lang="en-US" i="1" dirty="0" smtClean="0"/>
              <a:t>S</a:t>
            </a:r>
            <a:r>
              <a:rPr lang="en-US" dirty="0" smtClean="0"/>
              <a:t> = </a:t>
            </a:r>
            <a:r>
              <a:rPr lang="en-US" i="1" dirty="0" smtClean="0"/>
              <a:t>Y </a:t>
            </a:r>
            <a:r>
              <a:rPr lang="en-US" i="0" dirty="0" smtClean="0"/>
              <a:t>– </a:t>
            </a:r>
            <a:r>
              <a:rPr lang="en-US" i="1" dirty="0" smtClean="0"/>
              <a:t>C </a:t>
            </a:r>
            <a:r>
              <a:rPr lang="en-US" dirty="0" smtClean="0"/>
              <a:t>- </a:t>
            </a:r>
            <a:r>
              <a:rPr lang="en-US" i="1" dirty="0" smtClean="0"/>
              <a:t>G</a:t>
            </a:r>
            <a:r>
              <a:rPr lang="en-US" dirty="0" smtClean="0"/>
              <a:t>, and the trade policy does not affect </a:t>
            </a:r>
            <a:r>
              <a:rPr lang="en-US" i="1" dirty="0" smtClean="0"/>
              <a:t>Y</a:t>
            </a:r>
            <a:r>
              <a:rPr lang="en-US" dirty="0" smtClean="0"/>
              <a:t>, </a:t>
            </a:r>
            <a:r>
              <a:rPr lang="en-US" i="1" dirty="0" smtClean="0"/>
              <a:t>C</a:t>
            </a:r>
            <a:r>
              <a:rPr lang="en-US" dirty="0" smtClean="0"/>
              <a:t>, or </a:t>
            </a:r>
            <a:r>
              <a:rPr lang="en-US" i="1" dirty="0" smtClean="0"/>
              <a:t>G</a:t>
            </a:r>
            <a:r>
              <a:rPr lang="en-US" dirty="0" smtClean="0"/>
              <a:t>; the policy also does not affect </a:t>
            </a:r>
            <a:r>
              <a:rPr lang="en-US" i="1" dirty="0" smtClean="0"/>
              <a:t>I</a:t>
            </a:r>
            <a:r>
              <a:rPr lang="en-US" dirty="0" smtClean="0"/>
              <a:t>, because </a:t>
            </a:r>
            <a:r>
              <a:rPr lang="en-US" i="1" dirty="0" smtClean="0"/>
              <a:t>I</a:t>
            </a:r>
            <a:r>
              <a:rPr lang="en-US" dirty="0" smtClean="0"/>
              <a:t> = </a:t>
            </a:r>
            <a:r>
              <a:rPr lang="en-US" i="1" dirty="0" smtClean="0"/>
              <a:t>I</a:t>
            </a:r>
            <a:r>
              <a:rPr lang="en-US" dirty="0" smtClean="0"/>
              <a:t>(</a:t>
            </a:r>
            <a:r>
              <a:rPr lang="en-US" i="1" dirty="0" smtClean="0"/>
              <a:t>r</a:t>
            </a:r>
            <a:r>
              <a:rPr lang="en-US" dirty="0" smtClean="0"/>
              <a:t>*) and </a:t>
            </a:r>
            <a:r>
              <a:rPr lang="en-US" i="1" dirty="0" smtClean="0"/>
              <a:t>r</a:t>
            </a:r>
            <a:r>
              <a:rPr lang="en-US" dirty="0" smtClean="0"/>
              <a:t>* is exogenous.)</a:t>
            </a:r>
          </a:p>
          <a:p>
            <a:endParaRPr lang="en-US" dirty="0" smtClean="0"/>
          </a:p>
          <a:p>
            <a:r>
              <a:rPr lang="en-US" dirty="0" smtClean="0"/>
              <a:t>The appreciation causes exports to fall. </a:t>
            </a:r>
          </a:p>
          <a:p>
            <a:endParaRPr lang="en-US" dirty="0" smtClean="0"/>
          </a:p>
          <a:p>
            <a:r>
              <a:rPr lang="en-US" dirty="0" smtClean="0"/>
              <a:t>And, since exports are lower but </a:t>
            </a:r>
            <a:r>
              <a:rPr lang="en-US" i="1" dirty="0" smtClean="0"/>
              <a:t>NX</a:t>
            </a:r>
            <a:r>
              <a:rPr lang="en-US" dirty="0" smtClean="0"/>
              <a:t> is unchanged, it must be the case that </a:t>
            </a:r>
            <a:r>
              <a:rPr lang="en-US" i="1" dirty="0" smtClean="0"/>
              <a:t>IM</a:t>
            </a:r>
            <a:r>
              <a:rPr lang="en-US" dirty="0" smtClean="0"/>
              <a:t> is lower too, which is what you’d expect from a trade policy that restricts imports. </a:t>
            </a:r>
          </a:p>
        </p:txBody>
      </p:sp>
    </p:spTree>
    <p:extLst>
      <p:ext uri="{BB962C8B-B14F-4D97-AF65-F5344CB8AC3E}">
        <p14:creationId xmlns:p14="http://schemas.microsoft.com/office/powerpoint/2010/main" val="42267801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8506566-8547-4571-A1F0-3CF72B8B00D2}" type="slidenum">
              <a:rPr lang="en-US"/>
              <a:pPr>
                <a:defRPr/>
              </a:pPr>
              <a:t>45</a:t>
            </a:fld>
            <a:endParaRPr lang="en-US"/>
          </a:p>
        </p:txBody>
      </p:sp>
      <p:sp>
        <p:nvSpPr>
          <p:cNvPr id="152579" name="Rectangle 2"/>
          <p:cNvSpPr>
            <a:spLocks noGrp="1" noRot="1" noChangeAspect="1" noChangeArrowheads="1" noTextEdit="1"/>
          </p:cNvSpPr>
          <p:nvPr>
            <p:ph type="sldImg"/>
          </p:nvPr>
        </p:nvSpPr>
        <p:spPr>
          <a:xfrm>
            <a:off x="1144588" y="685800"/>
            <a:ext cx="4572000" cy="3429000"/>
          </a:xfrm>
          <a:ln/>
        </p:spPr>
      </p:sp>
      <p:sp>
        <p:nvSpPr>
          <p:cNvPr id="1525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5480124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0236FF8-FEA1-4E95-A6E7-5A2292603EF2}" type="slidenum">
              <a:rPr lang="en-US"/>
              <a:pPr>
                <a:defRPr/>
              </a:pPr>
              <a:t>46</a:t>
            </a:fld>
            <a:endParaRPr lang="en-US"/>
          </a:p>
        </p:txBody>
      </p:sp>
      <p:sp>
        <p:nvSpPr>
          <p:cNvPr id="153603" name="Rectangle 2"/>
          <p:cNvSpPr>
            <a:spLocks noGrp="1" noRot="1" noChangeAspect="1" noChangeArrowheads="1" noTextEdit="1"/>
          </p:cNvSpPr>
          <p:nvPr>
            <p:ph type="sldImg"/>
          </p:nvPr>
        </p:nvSpPr>
        <p:spPr>
          <a:xfrm>
            <a:off x="1144588" y="685800"/>
            <a:ext cx="4572000" cy="3429000"/>
          </a:xfrm>
          <a:ln/>
        </p:spPr>
      </p:sp>
      <p:sp>
        <p:nvSpPr>
          <p:cNvPr id="1536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It’s important here for students to learn the (logical, not necessarily chronological) order in which the variables are determined. I.e., what causes what. </a:t>
            </a:r>
          </a:p>
        </p:txBody>
      </p:sp>
    </p:spTree>
    <p:extLst>
      <p:ext uri="{BB962C8B-B14F-4D97-AF65-F5344CB8AC3E}">
        <p14:creationId xmlns:p14="http://schemas.microsoft.com/office/powerpoint/2010/main" val="23142174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30D3EC9-7640-47B5-9634-12B9648AF2D7}" type="slidenum">
              <a:rPr lang="en-US"/>
              <a:pPr>
                <a:defRPr/>
              </a:pPr>
              <a:t>47</a:t>
            </a:fld>
            <a:endParaRPr lang="en-US"/>
          </a:p>
        </p:txBody>
      </p:sp>
      <p:sp>
        <p:nvSpPr>
          <p:cNvPr id="154627" name="Rectangle 2"/>
          <p:cNvSpPr>
            <a:spLocks noGrp="1" noRot="1" noChangeAspect="1" noChangeArrowheads="1" noTextEdit="1"/>
          </p:cNvSpPr>
          <p:nvPr>
            <p:ph type="sldImg"/>
          </p:nvPr>
        </p:nvSpPr>
        <p:spPr>
          <a:xfrm>
            <a:off x="1144588" y="685800"/>
            <a:ext cx="4572000" cy="3429000"/>
          </a:xfrm>
          <a:ln/>
        </p:spPr>
      </p:sp>
      <p:sp>
        <p:nvSpPr>
          <p:cNvPr id="1546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Here we again see the Classical Dichotomy in action. The real exchange rate is determined by real factors, and nominal variables only affect nominal variables. </a:t>
            </a:r>
          </a:p>
          <a:p>
            <a:endParaRPr lang="en-US" dirty="0" smtClean="0"/>
          </a:p>
          <a:p>
            <a:r>
              <a:rPr lang="en-US" dirty="0" smtClean="0"/>
              <a:t>Suppose the U.S. is the home country and Mexico is the foreign (starred) country, and suppose that Mexico’s inflation rate (pi*) is higher than that of the U.S. This equation implies: the greater Mexico’s inflation is relative to the U.S., the faster the dollar should rise relative to the peso. </a:t>
            </a:r>
          </a:p>
          <a:p>
            <a:endParaRPr lang="en-US" dirty="0" smtClean="0"/>
          </a:p>
          <a:p>
            <a:r>
              <a:rPr lang="en-US" dirty="0" smtClean="0"/>
              <a:t>The next slide presents cross-country data consistent with this implication. </a:t>
            </a:r>
          </a:p>
        </p:txBody>
      </p:sp>
    </p:spTree>
    <p:extLst>
      <p:ext uri="{BB962C8B-B14F-4D97-AF65-F5344CB8AC3E}">
        <p14:creationId xmlns:p14="http://schemas.microsoft.com/office/powerpoint/2010/main" val="29422783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xfrm>
            <a:off x="1558925" y="650875"/>
            <a:ext cx="3748088" cy="2811463"/>
          </a:xfrm>
          <a:ln/>
        </p:spPr>
      </p:sp>
      <p:sp>
        <p:nvSpPr>
          <p:cNvPr id="155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Figure 6-13 on p. 164. The horizontal axis measures the country’s inflation rate minus the U.S. inflation rate. The vertical axis measures the percentage change in the U.S. dollar exchange rate with that country (positive values mean the country’s currency depreciates relative to the dollar). All variables are annual averages over the period 2001-2010. </a:t>
            </a:r>
          </a:p>
          <a:p>
            <a:endParaRPr lang="en-US" dirty="0" smtClean="0"/>
          </a:p>
          <a:p>
            <a:r>
              <a:rPr lang="en-US" dirty="0" smtClean="0"/>
              <a:t>This figure shows a positive relationship between the inflation differential and the rate of dollar appreciation: The higher a country’s inflation relative to U.S. inflation, the faster the U.S. dollar will appreciate against that country’s currency. </a:t>
            </a:r>
          </a:p>
          <a:p>
            <a:endParaRPr lang="en-US" dirty="0" smtClean="0"/>
          </a:p>
          <a:p>
            <a:r>
              <a:rPr lang="en-US" dirty="0" smtClean="0"/>
              <a:t>Source: International Financial Statistics</a:t>
            </a:r>
          </a:p>
          <a:p>
            <a:r>
              <a:rPr lang="en-US" dirty="0" smtClean="0"/>
              <a:t>Note: Due to space constraints on this slide, Norway’s point is not labeled; it is virtually identical to Canada’s point. </a:t>
            </a:r>
          </a:p>
        </p:txBody>
      </p:sp>
      <p:sp>
        <p:nvSpPr>
          <p:cNvPr id="4" name="Slide Number Placeholder 3"/>
          <p:cNvSpPr>
            <a:spLocks noGrp="1"/>
          </p:cNvSpPr>
          <p:nvPr>
            <p:ph type="sldNum" sz="quarter" idx="5"/>
          </p:nvPr>
        </p:nvSpPr>
        <p:spPr/>
        <p:txBody>
          <a:bodyPr/>
          <a:lstStyle/>
          <a:p>
            <a:pPr>
              <a:defRPr/>
            </a:pPr>
            <a:fld id="{9A745022-B921-464C-AB2A-9079A1D9E04F}" type="slidenum">
              <a:rPr lang="en-US" smtClean="0">
                <a:solidFill>
                  <a:prstClr val="black"/>
                </a:solidFill>
              </a:rPr>
              <a:pPr>
                <a:defRPr/>
              </a:pPr>
              <a:t>48</a:t>
            </a:fld>
            <a:endParaRPr lang="en-US">
              <a:solidFill>
                <a:prstClr val="black"/>
              </a:solidFill>
            </a:endParaRPr>
          </a:p>
        </p:txBody>
      </p:sp>
    </p:spTree>
    <p:extLst>
      <p:ext uri="{BB962C8B-B14F-4D97-AF65-F5344CB8AC3E}">
        <p14:creationId xmlns:p14="http://schemas.microsoft.com/office/powerpoint/2010/main" val="3212870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98D7A3-137E-4B66-B08C-9D3DD6E26E97}" type="slidenum">
              <a:rPr lang="en-US" smtClean="0"/>
              <a:pPr/>
              <a:t>4</a:t>
            </a:fld>
            <a:endParaRPr lang="en-US"/>
          </a:p>
        </p:txBody>
      </p:sp>
      <p:sp>
        <p:nvSpPr>
          <p:cNvPr id="106500" name="Rectangle 3"/>
          <p:cNvSpPr>
            <a:spLocks noGrp="1" noChangeArrowheads="1"/>
          </p:cNvSpPr>
          <p:nvPr>
            <p:ph type="body" idx="1"/>
          </p:nvPr>
        </p:nvSpPr>
        <p:spPr/>
        <p:txBody>
          <a:bodyPr/>
          <a:lstStyle/>
          <a:p>
            <a:r>
              <a:rPr lang="en-US" dirty="0" smtClean="0"/>
              <a:t>Before displaying the second and subsequent lines, explain the first one:</a:t>
            </a:r>
          </a:p>
          <a:p>
            <a:endParaRPr lang="en-US" dirty="0" smtClean="0"/>
          </a:p>
          <a:p>
            <a:r>
              <a:rPr lang="en-US" dirty="0" smtClean="0"/>
              <a:t>Total consumption expenditure is the sum of consumer spending on domestically produced goods and foreign produced goods. </a:t>
            </a:r>
          </a:p>
          <a:p>
            <a:endParaRPr lang="en-US" dirty="0" smtClean="0"/>
          </a:p>
          <a:p>
            <a:r>
              <a:rPr lang="en-US" i="1" dirty="0" smtClean="0"/>
              <a:t>EX</a:t>
            </a:r>
            <a:r>
              <a:rPr lang="en-US" dirty="0" smtClean="0"/>
              <a:t>: The value of the goods we export to other countries equals their expenditure on our output. </a:t>
            </a:r>
          </a:p>
          <a:p>
            <a:endParaRPr lang="en-US" dirty="0" smtClean="0"/>
          </a:p>
          <a:p>
            <a:r>
              <a:rPr lang="en-US" i="1" dirty="0" smtClean="0"/>
              <a:t>IM</a:t>
            </a:r>
            <a:r>
              <a:rPr lang="en-US" dirty="0" smtClean="0"/>
              <a:t>: The value of our imports equals the portion of our country’s expenditure (the portion of </a:t>
            </a:r>
            <a:r>
              <a:rPr lang="en-US" i="1" dirty="0" smtClean="0"/>
              <a:t>C</a:t>
            </a:r>
            <a:r>
              <a:rPr lang="en-US" dirty="0" smtClean="0"/>
              <a:t> + </a:t>
            </a:r>
            <a:r>
              <a:rPr lang="en-US" i="1" dirty="0" smtClean="0"/>
              <a:t>I</a:t>
            </a:r>
            <a:r>
              <a:rPr lang="en-US" dirty="0" smtClean="0"/>
              <a:t> + </a:t>
            </a:r>
            <a:r>
              <a:rPr lang="en-US" i="1" dirty="0" smtClean="0"/>
              <a:t>G</a:t>
            </a:r>
            <a:r>
              <a:rPr lang="en-US" dirty="0" smtClean="0"/>
              <a:t>) used to purchase foreign products.</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39728695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8BC6D98-69CF-4FDD-A5FF-C8590B6907BD}" type="slidenum">
              <a:rPr lang="en-US"/>
              <a:pPr>
                <a:defRPr/>
              </a:pPr>
              <a:t>49</a:t>
            </a:fld>
            <a:endParaRPr lang="en-US"/>
          </a:p>
        </p:txBody>
      </p:sp>
      <p:sp>
        <p:nvSpPr>
          <p:cNvPr id="156675" name="Rectangle 2"/>
          <p:cNvSpPr>
            <a:spLocks noGrp="1" noRot="1" noChangeAspect="1" noChangeArrowheads="1" noTextEdit="1"/>
          </p:cNvSpPr>
          <p:nvPr>
            <p:ph type="sldImg"/>
          </p:nvPr>
        </p:nvSpPr>
        <p:spPr>
          <a:xfrm>
            <a:off x="1144588" y="685800"/>
            <a:ext cx="4572000" cy="3429000"/>
          </a:xfrm>
          <a:ln/>
        </p:spPr>
      </p:sp>
      <p:sp>
        <p:nvSpPr>
          <p:cNvPr id="1566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7430741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D432475-2378-4BCA-97CB-BDD8967FF7A1}" type="slidenum">
              <a:rPr lang="en-US"/>
              <a:pPr>
                <a:defRPr/>
              </a:pPr>
              <a:t>50</a:t>
            </a:fld>
            <a:endParaRPr lang="en-US"/>
          </a:p>
        </p:txBody>
      </p:sp>
      <p:sp>
        <p:nvSpPr>
          <p:cNvPr id="157699" name="Rectangle 2"/>
          <p:cNvSpPr>
            <a:spLocks noGrp="1" noRot="1" noChangeAspect="1" noChangeArrowheads="1" noTextEdit="1"/>
          </p:cNvSpPr>
          <p:nvPr>
            <p:ph type="sldImg"/>
          </p:nvPr>
        </p:nvSpPr>
        <p:spPr>
          <a:xfrm>
            <a:off x="1144588" y="685800"/>
            <a:ext cx="4572000" cy="3429000"/>
          </a:xfrm>
          <a:ln/>
        </p:spPr>
      </p:sp>
      <p:sp>
        <p:nvSpPr>
          <p:cNvPr id="1577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PPP implies that the cost of a basket of goods (even a basket with just one good, like a Big Mac or a latte) should be the same across countries. </a:t>
            </a:r>
          </a:p>
          <a:p>
            <a:endParaRPr lang="en-US" dirty="0" smtClean="0"/>
          </a:p>
          <a:p>
            <a:r>
              <a:rPr lang="en-US" i="1" dirty="0" smtClean="0"/>
              <a:t>e P </a:t>
            </a:r>
            <a:r>
              <a:rPr lang="en-US" dirty="0" smtClean="0"/>
              <a:t>= the foreign-currency cost of a basket of goods in the U.S., while </a:t>
            </a:r>
            <a:r>
              <a:rPr lang="en-US" i="1" dirty="0" smtClean="0"/>
              <a:t>P</a:t>
            </a:r>
            <a:r>
              <a:rPr lang="en-US" dirty="0" smtClean="0"/>
              <a:t>* the cost of a basket of foreign goods. </a:t>
            </a:r>
          </a:p>
          <a:p>
            <a:endParaRPr lang="en-US" dirty="0" smtClean="0"/>
          </a:p>
          <a:p>
            <a:r>
              <a:rPr lang="en-US" dirty="0" smtClean="0"/>
              <a:t>PPP implies that the baskets cost the same in both countries: </a:t>
            </a:r>
            <a:r>
              <a:rPr lang="en-US" i="1" dirty="0" err="1" smtClean="0"/>
              <a:t>eP</a:t>
            </a:r>
            <a:r>
              <a:rPr lang="en-US" dirty="0" smtClean="0"/>
              <a:t> = </a:t>
            </a:r>
            <a:r>
              <a:rPr lang="en-US" i="1" dirty="0" smtClean="0"/>
              <a:t>P</a:t>
            </a:r>
            <a:r>
              <a:rPr lang="en-US" dirty="0" smtClean="0"/>
              <a:t>*, which implies that e = </a:t>
            </a:r>
            <a:r>
              <a:rPr lang="en-US" i="1" dirty="0" smtClean="0"/>
              <a:t>P</a:t>
            </a:r>
            <a:r>
              <a:rPr lang="en-US" dirty="0" smtClean="0"/>
              <a:t>*/</a:t>
            </a:r>
            <a:r>
              <a:rPr lang="en-US" i="1" dirty="0" smtClean="0"/>
              <a:t>P</a:t>
            </a:r>
            <a:r>
              <a:rPr lang="en-US" dirty="0" smtClean="0"/>
              <a:t>. </a:t>
            </a:r>
          </a:p>
        </p:txBody>
      </p:sp>
    </p:spTree>
    <p:extLst>
      <p:ext uri="{BB962C8B-B14F-4D97-AF65-F5344CB8AC3E}">
        <p14:creationId xmlns:p14="http://schemas.microsoft.com/office/powerpoint/2010/main" val="41750153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6159A68-3614-4CBA-96E8-5C2A69F15AF6}" type="slidenum">
              <a:rPr lang="en-US"/>
              <a:pPr>
                <a:defRPr/>
              </a:pPr>
              <a:t>51</a:t>
            </a:fld>
            <a:endParaRPr lang="en-US"/>
          </a:p>
        </p:txBody>
      </p:sp>
      <p:sp>
        <p:nvSpPr>
          <p:cNvPr id="158723" name="Rectangle 2"/>
          <p:cNvSpPr>
            <a:spLocks noGrp="1" noRot="1" noChangeAspect="1" noChangeArrowheads="1" noTextEdit="1"/>
          </p:cNvSpPr>
          <p:nvPr>
            <p:ph type="sldImg"/>
          </p:nvPr>
        </p:nvSpPr>
        <p:spPr>
          <a:xfrm>
            <a:off x="1144588" y="685800"/>
            <a:ext cx="4572000" cy="3429000"/>
          </a:xfrm>
          <a:ln/>
        </p:spPr>
      </p:sp>
      <p:sp>
        <p:nvSpPr>
          <p:cNvPr id="1587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ts val="0"/>
              </a:spcBef>
            </a:pPr>
            <a:r>
              <a:rPr lang="en-US" dirty="0" smtClean="0"/>
              <a:t>Revisiting our model, PPP implies that the </a:t>
            </a:r>
            <a:r>
              <a:rPr lang="en-US" i="1" dirty="0" smtClean="0"/>
              <a:t>NX</a:t>
            </a:r>
            <a:r>
              <a:rPr lang="en-US" dirty="0" smtClean="0"/>
              <a:t> curve should be</a:t>
            </a:r>
            <a:r>
              <a:rPr lang="en-US" baseline="0" dirty="0" smtClean="0"/>
              <a:t> </a:t>
            </a:r>
            <a:r>
              <a:rPr lang="en-US" dirty="0" smtClean="0"/>
              <a:t>horizontal at </a:t>
            </a:r>
            <a:r>
              <a:rPr lang="en-US" dirty="0" smtClean="0">
                <a:sym typeface="Symbol" pitchFamily="18" charset="2"/>
              </a:rPr>
              <a:t> = 1. </a:t>
            </a:r>
          </a:p>
          <a:p>
            <a:pPr>
              <a:lnSpc>
                <a:spcPct val="105000"/>
              </a:lnSpc>
              <a:spcBef>
                <a:spcPts val="0"/>
              </a:spcBef>
            </a:pPr>
            <a:endParaRPr lang="en-US" dirty="0" smtClean="0">
              <a:sym typeface="Symbol" pitchFamily="18" charset="2"/>
            </a:endParaRPr>
          </a:p>
          <a:p>
            <a:pPr>
              <a:lnSpc>
                <a:spcPct val="105000"/>
              </a:lnSpc>
              <a:spcBef>
                <a:spcPts val="0"/>
              </a:spcBef>
            </a:pPr>
            <a:r>
              <a:rPr lang="en-US" dirty="0" smtClean="0">
                <a:sym typeface="Symbol" pitchFamily="18" charset="2"/>
              </a:rPr>
              <a:t>Intuition for the horizontal </a:t>
            </a:r>
            <a:r>
              <a:rPr lang="en-US" i="1" dirty="0" smtClean="0">
                <a:sym typeface="Symbol" pitchFamily="18" charset="2"/>
              </a:rPr>
              <a:t>NX</a:t>
            </a:r>
            <a:r>
              <a:rPr lang="en-US" dirty="0" smtClean="0">
                <a:sym typeface="Symbol" pitchFamily="18" charset="2"/>
              </a:rPr>
              <a:t> curve: </a:t>
            </a:r>
          </a:p>
          <a:p>
            <a:pPr>
              <a:lnSpc>
                <a:spcPct val="105000"/>
              </a:lnSpc>
              <a:spcBef>
                <a:spcPts val="0"/>
              </a:spcBef>
            </a:pPr>
            <a:endParaRPr lang="en-US" dirty="0" smtClean="0">
              <a:sym typeface="Symbol" pitchFamily="18" charset="2"/>
            </a:endParaRPr>
          </a:p>
          <a:p>
            <a:pPr>
              <a:lnSpc>
                <a:spcPct val="105000"/>
              </a:lnSpc>
              <a:spcBef>
                <a:spcPts val="0"/>
              </a:spcBef>
            </a:pPr>
            <a:r>
              <a:rPr lang="en-US" dirty="0" smtClean="0">
                <a:sym typeface="Symbol" pitchFamily="18" charset="2"/>
              </a:rPr>
              <a:t>Under PPP, different countries’ goods are perfect substitutes, and international arbitrage is possible. If the relative price of U.S. goods falls even a tiny bit below 1, then there’s a profit opportunity: buy U.S. goods and sell them abroad. Hence, the tiniest drop in the U.S. real exchange rate causes a massive increase in </a:t>
            </a:r>
            <a:r>
              <a:rPr lang="en-US" i="1" dirty="0" smtClean="0">
                <a:sym typeface="Symbol" pitchFamily="18" charset="2"/>
              </a:rPr>
              <a:t>NX</a:t>
            </a:r>
            <a:r>
              <a:rPr lang="en-US" dirty="0" smtClean="0">
                <a:sym typeface="Symbol" pitchFamily="18" charset="2"/>
              </a:rPr>
              <a:t>. Similarly, if the relative price of U.S. goods rises even a tiny amount above 1, then it is profitable to buy foreign goods and sell them in the U.S., so this arbitrage causes a massive increase in imports</a:t>
            </a:r>
            <a:r>
              <a:rPr lang="en-US" dirty="0" smtClean="0">
                <a:latin typeface="Arial"/>
                <a:cs typeface="Arial"/>
                <a:sym typeface="Symbol" pitchFamily="18" charset="2"/>
              </a:rPr>
              <a:t>—</a:t>
            </a:r>
            <a:r>
              <a:rPr lang="en-US" dirty="0" smtClean="0">
                <a:sym typeface="Symbol" pitchFamily="18" charset="2"/>
              </a:rPr>
              <a:t>and decrease in </a:t>
            </a:r>
            <a:r>
              <a:rPr lang="en-US" i="1" dirty="0" smtClean="0">
                <a:sym typeface="Symbol" pitchFamily="18" charset="2"/>
              </a:rPr>
              <a:t>NX</a:t>
            </a:r>
            <a:r>
              <a:rPr lang="en-US" dirty="0" smtClean="0">
                <a:sym typeface="Symbol" pitchFamily="18" charset="2"/>
              </a:rPr>
              <a:t>. </a:t>
            </a:r>
          </a:p>
          <a:p>
            <a:pPr>
              <a:lnSpc>
                <a:spcPct val="105000"/>
              </a:lnSpc>
              <a:spcBef>
                <a:spcPts val="0"/>
              </a:spcBef>
            </a:pPr>
            <a:endParaRPr lang="en-US" dirty="0">
              <a:sym typeface="Symbol" pitchFamily="18" charset="2"/>
            </a:endParaRPr>
          </a:p>
          <a:p>
            <a:pPr>
              <a:lnSpc>
                <a:spcPct val="105000"/>
              </a:lnSpc>
              <a:spcBef>
                <a:spcPts val="0"/>
              </a:spcBef>
            </a:pPr>
            <a:r>
              <a:rPr lang="en-US" dirty="0" smtClean="0">
                <a:sym typeface="Symbol" pitchFamily="18" charset="2"/>
              </a:rPr>
              <a:t>Thus, under PPP, the real exchange rate equals 1 regardless of net capital outflow </a:t>
            </a:r>
            <a:r>
              <a:rPr lang="en-US" i="1" dirty="0" smtClean="0">
                <a:sym typeface="Symbol" pitchFamily="18" charset="2"/>
              </a:rPr>
              <a:t>S </a:t>
            </a:r>
            <a:r>
              <a:rPr lang="en-US" dirty="0" smtClean="0">
                <a:sym typeface="Symbol" pitchFamily="18" charset="2"/>
              </a:rPr>
              <a:t>- </a:t>
            </a:r>
            <a:r>
              <a:rPr lang="en-US" i="1" dirty="0" smtClean="0">
                <a:sym typeface="Symbol" pitchFamily="18" charset="2"/>
              </a:rPr>
              <a:t>I</a:t>
            </a:r>
            <a:r>
              <a:rPr lang="en-US" dirty="0" smtClean="0">
                <a:sym typeface="Symbol" pitchFamily="18" charset="2"/>
              </a:rPr>
              <a:t>. Changes in </a:t>
            </a:r>
            <a:r>
              <a:rPr lang="en-US" i="1" dirty="0" smtClean="0">
                <a:sym typeface="Symbol" pitchFamily="18" charset="2"/>
              </a:rPr>
              <a:t>S</a:t>
            </a:r>
            <a:r>
              <a:rPr lang="en-US" dirty="0" smtClean="0">
                <a:sym typeface="Symbol" pitchFamily="18" charset="2"/>
              </a:rPr>
              <a:t> or</a:t>
            </a:r>
            <a:r>
              <a:rPr lang="en-US" i="1" dirty="0" smtClean="0">
                <a:sym typeface="Symbol" pitchFamily="18" charset="2"/>
              </a:rPr>
              <a:t> I </a:t>
            </a:r>
            <a:r>
              <a:rPr lang="en-US" dirty="0" smtClean="0">
                <a:sym typeface="Symbol" pitchFamily="18" charset="2"/>
              </a:rPr>
              <a:t>have no impact on the real exchange rate. </a:t>
            </a:r>
          </a:p>
        </p:txBody>
      </p:sp>
    </p:spTree>
    <p:extLst>
      <p:ext uri="{BB962C8B-B14F-4D97-AF65-F5344CB8AC3E}">
        <p14:creationId xmlns:p14="http://schemas.microsoft.com/office/powerpoint/2010/main" val="42246114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EF30F09-36AC-4147-8F99-100CE6B6F457}" type="slidenum">
              <a:rPr lang="en-US"/>
              <a:pPr>
                <a:defRPr/>
              </a:pPr>
              <a:t>52</a:t>
            </a:fld>
            <a:endParaRPr lang="en-US"/>
          </a:p>
        </p:txBody>
      </p:sp>
      <p:sp>
        <p:nvSpPr>
          <p:cNvPr id="159747" name="Rectangle 2"/>
          <p:cNvSpPr>
            <a:spLocks noGrp="1" noRot="1" noChangeAspect="1" noChangeArrowheads="1" noTextEdit="1"/>
          </p:cNvSpPr>
          <p:nvPr>
            <p:ph type="sldImg"/>
          </p:nvPr>
        </p:nvSpPr>
        <p:spPr>
          <a:xfrm>
            <a:off x="1144588" y="685800"/>
            <a:ext cx="4572000" cy="3429000"/>
          </a:xfrm>
          <a:ln/>
        </p:spPr>
      </p:sp>
      <p:sp>
        <p:nvSpPr>
          <p:cNvPr id="1597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990058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3BE9A64-9925-4F1E-80DE-B08E210468A1}" type="slidenum">
              <a:rPr lang="en-US"/>
              <a:pPr>
                <a:defRPr/>
              </a:pPr>
              <a:t>53</a:t>
            </a:fld>
            <a:endParaRPr lang="en-US"/>
          </a:p>
        </p:txBody>
      </p:sp>
      <p:sp>
        <p:nvSpPr>
          <p:cNvPr id="160771" name="Rectangle 2"/>
          <p:cNvSpPr>
            <a:spLocks noGrp="1" noRot="1" noChangeAspect="1" noChangeArrowheads="1" noTextEdit="1"/>
          </p:cNvSpPr>
          <p:nvPr>
            <p:ph type="sldImg"/>
          </p:nvPr>
        </p:nvSpPr>
        <p:spPr>
          <a:xfrm>
            <a:off x="1144588" y="685800"/>
            <a:ext cx="4572000" cy="3429000"/>
          </a:xfrm>
          <a:ln/>
        </p:spPr>
      </p:sp>
      <p:sp>
        <p:nvSpPr>
          <p:cNvPr id="160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ts val="0"/>
              </a:spcBef>
            </a:pPr>
            <a:r>
              <a:rPr lang="en-US" dirty="0" smtClean="0"/>
              <a:t>This is a continuation of the case study that began in Chapter 3 (both the textbook and the PowerPoint presentation).  It is placed here to motivate the last topic of Chapter 5: the U.S. as a large open economy.</a:t>
            </a:r>
          </a:p>
          <a:p>
            <a:pPr>
              <a:lnSpc>
                <a:spcPct val="105000"/>
              </a:lnSpc>
              <a:spcBef>
                <a:spcPts val="0"/>
              </a:spcBef>
            </a:pPr>
            <a:endParaRPr lang="en-US" dirty="0" smtClean="0"/>
          </a:p>
          <a:p>
            <a:pPr>
              <a:lnSpc>
                <a:spcPct val="105000"/>
              </a:lnSpc>
              <a:spcBef>
                <a:spcPts val="0"/>
              </a:spcBef>
            </a:pPr>
            <a:r>
              <a:rPr lang="en-US" dirty="0" smtClean="0"/>
              <a:t>As we saw in Chapter 3, the closed economy model correctly predicted that national saving would fall and the interest rate would rise. But, the closed economy model predicted that investment would fall as much as saving; actually, investment fell by much less than saving. Also, the closed economy model by definition could not have predicted the effects on the trade balance or exchange rate. </a:t>
            </a:r>
          </a:p>
          <a:p>
            <a:pPr>
              <a:lnSpc>
                <a:spcPct val="105000"/>
              </a:lnSpc>
              <a:spcBef>
                <a:spcPts val="0"/>
              </a:spcBef>
            </a:pPr>
            <a:endParaRPr lang="en-US" dirty="0" smtClean="0"/>
          </a:p>
          <a:p>
            <a:pPr>
              <a:lnSpc>
                <a:spcPct val="105000"/>
              </a:lnSpc>
              <a:spcBef>
                <a:spcPts val="0"/>
              </a:spcBef>
            </a:pPr>
            <a:r>
              <a:rPr lang="en-US" dirty="0" smtClean="0"/>
              <a:t>The small open economy model correctly predicted what would happen to </a:t>
            </a:r>
            <a:r>
              <a:rPr lang="en-US" i="1" dirty="0" smtClean="0"/>
              <a:t>NX</a:t>
            </a:r>
            <a:r>
              <a:rPr lang="en-US" dirty="0" smtClean="0"/>
              <a:t> and the real exchange rate, but incorrectly predicted that the interest rate and investment would not change. </a:t>
            </a:r>
          </a:p>
          <a:p>
            <a:pPr>
              <a:lnSpc>
                <a:spcPct val="105000"/>
              </a:lnSpc>
              <a:spcBef>
                <a:spcPts val="0"/>
              </a:spcBef>
            </a:pPr>
            <a:endParaRPr lang="en-US" dirty="0" smtClean="0"/>
          </a:p>
          <a:p>
            <a:pPr>
              <a:lnSpc>
                <a:spcPct val="105000"/>
              </a:lnSpc>
              <a:spcBef>
                <a:spcPts val="0"/>
              </a:spcBef>
            </a:pPr>
            <a:r>
              <a:rPr lang="en-US" dirty="0" smtClean="0"/>
              <a:t>In order to explain the U.S. experience, we need to combine the insights of the closed &amp; small open economy models. </a:t>
            </a:r>
          </a:p>
        </p:txBody>
      </p:sp>
    </p:spTree>
    <p:extLst>
      <p:ext uri="{BB962C8B-B14F-4D97-AF65-F5344CB8AC3E}">
        <p14:creationId xmlns:p14="http://schemas.microsoft.com/office/powerpoint/2010/main" val="5789287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4C13196-4A11-4E5E-9FD8-1E2F1A064793}" type="slidenum">
              <a:rPr lang="en-US"/>
              <a:pPr>
                <a:defRPr/>
              </a:pPr>
              <a:t>54</a:t>
            </a:fld>
            <a:endParaRPr lang="en-US"/>
          </a:p>
        </p:txBody>
      </p:sp>
      <p:sp>
        <p:nvSpPr>
          <p:cNvPr id="161795" name="Rectangle 2"/>
          <p:cNvSpPr>
            <a:spLocks noGrp="1" noRot="1" noChangeAspect="1" noChangeArrowheads="1" noTextEdit="1"/>
          </p:cNvSpPr>
          <p:nvPr>
            <p:ph type="sldImg"/>
          </p:nvPr>
        </p:nvSpPr>
        <p:spPr>
          <a:xfrm>
            <a:off x="1144588" y="685800"/>
            <a:ext cx="4572000" cy="3429000"/>
          </a:xfrm>
          <a:ln/>
        </p:spPr>
      </p:sp>
      <p:sp>
        <p:nvSpPr>
          <p:cNvPr id="1617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7399912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4C7AC72-1E2D-4705-89D8-9DFA27761B5B}" type="slidenum">
              <a:rPr lang="en-US"/>
              <a:pPr>
                <a:defRPr/>
              </a:pPr>
              <a:t>55</a:t>
            </a:fld>
            <a:endParaRPr lang="en-US"/>
          </a:p>
        </p:txBody>
      </p:sp>
      <p:sp>
        <p:nvSpPr>
          <p:cNvPr id="162819" name="Rectangle 2"/>
          <p:cNvSpPr>
            <a:spLocks noGrp="1" noRot="1" noChangeAspect="1" noChangeArrowheads="1" noTextEdit="1"/>
          </p:cNvSpPr>
          <p:nvPr>
            <p:ph type="sldImg"/>
          </p:nvPr>
        </p:nvSpPr>
        <p:spPr>
          <a:xfrm>
            <a:off x="1144588" y="685800"/>
            <a:ext cx="4572000" cy="3429000"/>
          </a:xfrm>
          <a:ln/>
        </p:spPr>
      </p:sp>
      <p:sp>
        <p:nvSpPr>
          <p:cNvPr id="1628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the table, there’s a cell for </a:t>
            </a:r>
            <a:r>
              <a:rPr lang="en-US" i="1" dirty="0" smtClean="0"/>
              <a:t>NX</a:t>
            </a:r>
            <a:r>
              <a:rPr lang="en-US" dirty="0" smtClean="0"/>
              <a:t> in the closed economy column. Instead of putting “N.A.” in this cell, I put “no change.” Why? In a closed economy, </a:t>
            </a:r>
            <a:r>
              <a:rPr lang="en-US" i="0" dirty="0" smtClean="0"/>
              <a:t>EX </a:t>
            </a:r>
            <a:r>
              <a:rPr lang="en-US" dirty="0" smtClean="0"/>
              <a:t>= </a:t>
            </a:r>
            <a:r>
              <a:rPr lang="en-US" i="0" dirty="0" smtClean="0"/>
              <a:t>IM</a:t>
            </a:r>
            <a:r>
              <a:rPr lang="en-US" dirty="0" smtClean="0"/>
              <a:t> = </a:t>
            </a:r>
            <a:r>
              <a:rPr lang="en-US" i="1" dirty="0" smtClean="0"/>
              <a:t>NX</a:t>
            </a:r>
            <a:r>
              <a:rPr lang="en-US" dirty="0" smtClean="0"/>
              <a:t> = 0. After a change in saving, </a:t>
            </a:r>
            <a:r>
              <a:rPr lang="en-US" i="1" dirty="0" smtClean="0"/>
              <a:t>NX</a:t>
            </a:r>
            <a:r>
              <a:rPr lang="en-US" dirty="0" smtClean="0"/>
              <a:t> = 0 still. Hence, it is not incorrect to say “no change.” More importantly we are trying to show students how the results for a large open economy are in between the results for the closed &amp; small open cases. Looking at the items in the last row of the table, “falls, but not as much as in small open economy” seems to be in between “no change” and “falls,” but does not seem to be in between “N.A.” and “falls.” </a:t>
            </a:r>
          </a:p>
          <a:p>
            <a:endParaRPr lang="en-US" dirty="0" smtClean="0"/>
          </a:p>
          <a:p>
            <a:r>
              <a:rPr lang="en-US" dirty="0" smtClean="0"/>
              <a:t>It would be completely understandable if you still feel that “N.A.” should be in the closed economy </a:t>
            </a:r>
            <a:r>
              <a:rPr lang="en-US" i="1" dirty="0" smtClean="0"/>
              <a:t>NX</a:t>
            </a:r>
            <a:r>
              <a:rPr lang="en-US" dirty="0" smtClean="0"/>
              <a:t> cell of the table, so please feel free to edit that cell. </a:t>
            </a:r>
          </a:p>
        </p:txBody>
      </p:sp>
    </p:spTree>
    <p:extLst>
      <p:ext uri="{BB962C8B-B14F-4D97-AF65-F5344CB8AC3E}">
        <p14:creationId xmlns:p14="http://schemas.microsoft.com/office/powerpoint/2010/main" val="23387694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56</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57</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58</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F941449-1133-4EBA-AEE7-4AD8DACE7533}" type="slidenum">
              <a:rPr lang="en-US" smtClean="0"/>
              <a:pPr/>
              <a:t>5</a:t>
            </a:fld>
            <a:endParaRPr lang="en-US"/>
          </a:p>
        </p:txBody>
      </p:sp>
      <p:sp>
        <p:nvSpPr>
          <p:cNvPr id="107524" name="Rectangle 3"/>
          <p:cNvSpPr>
            <a:spLocks noGrp="1" noChangeArrowheads="1"/>
          </p:cNvSpPr>
          <p:nvPr>
            <p:ph type="body" idx="1"/>
          </p:nvPr>
        </p:nvSpPr>
        <p:spPr/>
        <p:txBody>
          <a:bodyPr/>
          <a:lstStyle/>
          <a:p>
            <a:r>
              <a:rPr lang="en-US" dirty="0" smtClean="0"/>
              <a:t>A country’s GDP is total expenditure on its output of final goods &amp; services. The first line adds up all sources of spending on domestically produced goods &amp; services. </a:t>
            </a:r>
          </a:p>
          <a:p>
            <a:endParaRPr lang="en-US" dirty="0" smtClean="0"/>
          </a:p>
          <a:p>
            <a:r>
              <a:rPr lang="en-US" dirty="0" smtClean="0"/>
              <a:t>The second &amp; subsequent lines present an algebraic derivation of the national income accounting identity for an open economy. </a:t>
            </a:r>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262753694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59</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60</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5E3B183-0010-4E9E-B2FF-0D91BAF88BA6}" type="slidenum">
              <a:rPr lang="en-US" smtClean="0">
                <a:solidFill>
                  <a:prstClr val="black"/>
                </a:solidFill>
              </a:rPr>
              <a:pPr/>
              <a:t>6</a:t>
            </a:fld>
            <a:endParaRPr lang="en-US">
              <a:solidFill>
                <a:prstClr val="black"/>
              </a:solidFill>
            </a:endParaRPr>
          </a:p>
        </p:txBody>
      </p:sp>
      <p:sp>
        <p:nvSpPr>
          <p:cNvPr id="108548" name="Rectangle 3"/>
          <p:cNvSpPr>
            <a:spLocks noGrp="1" noChangeArrowheads="1"/>
          </p:cNvSpPr>
          <p:nvPr>
            <p:ph type="body" idx="1"/>
          </p:nvPr>
        </p:nvSpPr>
        <p:spPr/>
        <p:txBody>
          <a:bodyPr/>
          <a:lstStyle/>
          <a:p>
            <a:r>
              <a:rPr lang="en-US" dirty="0" smtClean="0"/>
              <a:t>Solving this identity for NX yields the second equation, which says:</a:t>
            </a:r>
          </a:p>
          <a:p>
            <a:r>
              <a:rPr lang="en-US" dirty="0" smtClean="0"/>
              <a:t>   A country’s net exports</a:t>
            </a:r>
            <a:r>
              <a:rPr lang="en-US" dirty="0" smtClean="0">
                <a:latin typeface="Arial"/>
                <a:cs typeface="Arial"/>
              </a:rPr>
              <a:t>—</a:t>
            </a:r>
            <a:r>
              <a:rPr lang="en-US" dirty="0" smtClean="0"/>
              <a:t>its net outflow of goods</a:t>
            </a:r>
            <a:r>
              <a:rPr lang="en-US" dirty="0" smtClean="0">
                <a:latin typeface="Arial"/>
                <a:cs typeface="Arial"/>
              </a:rPr>
              <a:t>—</a:t>
            </a:r>
            <a:r>
              <a:rPr lang="en-US" dirty="0" smtClean="0"/>
              <a:t>equals the difference between its output and its expenditure.  </a:t>
            </a:r>
          </a:p>
          <a:p>
            <a:endParaRPr lang="en-US" dirty="0" smtClean="0"/>
          </a:p>
          <a:p>
            <a:r>
              <a:rPr lang="en-US" dirty="0" smtClean="0"/>
              <a:t>Example:  If we produce $500b worth of goods, and only buy $400b worth, then we export the remainder.  </a:t>
            </a:r>
          </a:p>
          <a:p>
            <a:r>
              <a:rPr lang="en-US" dirty="0" smtClean="0"/>
              <a:t>Of course, NX can be a negative number, which would occur if our spending exceeds our income/output. </a:t>
            </a:r>
          </a:p>
          <a:p>
            <a:endParaRPr lang="en-US" dirty="0" smtClean="0"/>
          </a:p>
          <a:p>
            <a:endParaRPr lang="en-US" dirty="0" smtClean="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1473461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26C11F9-290B-4139-B5A8-BCC5E3EFF5F1}" type="slidenum">
              <a:rPr lang="en-US" smtClean="0"/>
              <a:pPr/>
              <a:t>7</a:t>
            </a:fld>
            <a:endParaRPr lang="en-US"/>
          </a:p>
        </p:txBody>
      </p:sp>
      <p:sp>
        <p:nvSpPr>
          <p:cNvPr id="3" name="Slide Image Placeholder 2"/>
          <p:cNvSpPr>
            <a:spLocks noGrp="1" noRot="1" noChangeAspect="1"/>
          </p:cNvSpPr>
          <p:nvPr>
            <p:ph type="sldImg"/>
          </p:nvPr>
        </p:nvSpPr>
        <p:spPr>
          <a:xfrm>
            <a:off x="1558925" y="650875"/>
            <a:ext cx="3748088" cy="2811463"/>
          </a:xfrm>
        </p:spPr>
      </p:sp>
      <p:sp>
        <p:nvSpPr>
          <p:cNvPr id="4" name="Notes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43758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0980DEE-FDCB-48A4-92D4-40AA5DDB8378}" type="slidenum">
              <a:rPr lang="en-US" smtClean="0"/>
              <a:pPr/>
              <a:t>8</a:t>
            </a:fld>
            <a:endParaRPr lang="en-US"/>
          </a:p>
        </p:txBody>
      </p:sp>
      <p:sp>
        <p:nvSpPr>
          <p:cNvPr id="110596" name="Rectangle 3"/>
          <p:cNvSpPr>
            <a:spLocks noGrp="1" noChangeArrowheads="1"/>
          </p:cNvSpPr>
          <p:nvPr>
            <p:ph type="body" idx="1"/>
          </p:nvPr>
        </p:nvSpPr>
        <p:spPr>
          <a:xfrm>
            <a:off x="685800" y="3624147"/>
            <a:ext cx="5486400" cy="4890462"/>
          </a:xfrm>
        </p:spPr>
        <p:txBody>
          <a:bodyPr/>
          <a:lstStyle/>
          <a:p>
            <a:r>
              <a:rPr lang="en-US" dirty="0" smtClean="0"/>
              <a:t>In Chapter 3, we examined a closed economy model of the loanable funds market. Savers could only lend money to domestic borrowers. Firms borrowing to finance their investment could only borrow from domestic savers. Thus, </a:t>
            </a:r>
            <a:r>
              <a:rPr lang="en-US" i="1" dirty="0" smtClean="0"/>
              <a:t>S</a:t>
            </a:r>
            <a:r>
              <a:rPr lang="en-US" dirty="0" smtClean="0"/>
              <a:t> = </a:t>
            </a:r>
            <a:r>
              <a:rPr lang="en-US" i="1" dirty="0" smtClean="0"/>
              <a:t>I</a:t>
            </a:r>
            <a:r>
              <a:rPr lang="en-US" dirty="0" smtClean="0"/>
              <a:t>. </a:t>
            </a:r>
          </a:p>
          <a:p>
            <a:endParaRPr lang="en-US" dirty="0" smtClean="0"/>
          </a:p>
          <a:p>
            <a:r>
              <a:rPr lang="en-US" dirty="0" smtClean="0"/>
              <a:t>But in an open economy, </a:t>
            </a:r>
            <a:r>
              <a:rPr lang="en-US" i="1" dirty="0" smtClean="0"/>
              <a:t>S</a:t>
            </a:r>
            <a:r>
              <a:rPr lang="en-US" dirty="0" smtClean="0"/>
              <a:t> need not equal </a:t>
            </a:r>
            <a:r>
              <a:rPr lang="en-US" i="1" dirty="0" smtClean="0"/>
              <a:t>I</a:t>
            </a:r>
            <a:r>
              <a:rPr lang="en-US" dirty="0" smtClean="0"/>
              <a:t>. A country’s supply of loanable funds can be used to finance domestic investment or to finance foreign investment (e.g., buying bonds from a foreign company that needs funding to build a new factory in its country). </a:t>
            </a:r>
          </a:p>
          <a:p>
            <a:endParaRPr lang="en-US" dirty="0" smtClean="0"/>
          </a:p>
          <a:p>
            <a:r>
              <a:rPr lang="en-US" dirty="0" smtClean="0"/>
              <a:t>Similarly, domestic firms can finance their investment projects by borrowing loanable funds from domestic savers or by borrowing them from foreign savers. </a:t>
            </a:r>
          </a:p>
          <a:p>
            <a:endParaRPr lang="en-US" dirty="0" smtClean="0"/>
          </a:p>
          <a:p>
            <a:r>
              <a:rPr lang="en-US" dirty="0" smtClean="0"/>
              <a:t>International borrowing and lending is called “international capital flows” even though it’s not the physical capital that is flowing abroad</a:t>
            </a:r>
            <a:r>
              <a:rPr lang="en-US" sz="1200" kern="1200" dirty="0" smtClean="0">
                <a:solidFill>
                  <a:schemeClr val="tx1"/>
                </a:solidFill>
                <a:effectLst/>
                <a:latin typeface="Arial" charset="0"/>
                <a:ea typeface="+mn-ea"/>
                <a:cs typeface="+mn-cs"/>
              </a:rPr>
              <a:t>—</a:t>
            </a:r>
            <a:r>
              <a:rPr lang="en-US" dirty="0" smtClean="0"/>
              <a:t>we don’t see factories uprooted and shipped to Mexico.</a:t>
            </a:r>
            <a:r>
              <a:rPr lang="en-US" baseline="0" dirty="0" smtClean="0"/>
              <a:t> </a:t>
            </a:r>
            <a:r>
              <a:rPr lang="en-US" dirty="0" smtClean="0"/>
              <a:t>Rather, what can flow internationally is “loanable funds,” or financial capital, which of course is used to finance the purchase of physical capital. </a:t>
            </a:r>
          </a:p>
          <a:p>
            <a:endParaRPr lang="en-US" dirty="0" smtClean="0"/>
          </a:p>
          <a:p>
            <a:r>
              <a:rPr lang="en-US" dirty="0" smtClean="0"/>
              <a:t>Note: Foreign investment might involve the purchase of financial assets</a:t>
            </a:r>
            <a:r>
              <a:rPr lang="en-US" sz="1200" kern="1200" dirty="0" smtClean="0">
                <a:solidFill>
                  <a:schemeClr val="tx1"/>
                </a:solidFill>
                <a:effectLst/>
                <a:latin typeface="Arial" charset="0"/>
                <a:ea typeface="+mn-ea"/>
                <a:cs typeface="+mn-cs"/>
              </a:rPr>
              <a:t>—</a:t>
            </a:r>
            <a:r>
              <a:rPr lang="en-US" dirty="0" smtClean="0"/>
              <a:t>stocks and bonds and so forth</a:t>
            </a:r>
            <a:r>
              <a:rPr lang="en-US" sz="1200" kern="1200" dirty="0" smtClean="0">
                <a:solidFill>
                  <a:schemeClr val="tx1"/>
                </a:solidFill>
                <a:effectLst/>
                <a:latin typeface="Arial" charset="0"/>
                <a:ea typeface="+mn-ea"/>
                <a:cs typeface="+mn-cs"/>
              </a:rPr>
              <a:t>—</a:t>
            </a:r>
            <a:r>
              <a:rPr lang="en-US" dirty="0" smtClean="0"/>
              <a:t>or physical assets, such as direct ownership in office buildings or factories. In either case, a person in one country ends up owning/financing part of the capital stock of another country. </a:t>
            </a:r>
          </a:p>
          <a:p>
            <a:endParaRPr lang="en-US" dirty="0" smtClean="0"/>
          </a:p>
          <a:p>
            <a:r>
              <a:rPr lang="en-US" dirty="0" smtClean="0"/>
              <a:t>The equation “net capital outflow = </a:t>
            </a:r>
            <a:r>
              <a:rPr lang="en-US" i="1" dirty="0" smtClean="0"/>
              <a:t>S</a:t>
            </a:r>
            <a:r>
              <a:rPr lang="en-US" dirty="0" smtClean="0"/>
              <a:t> – </a:t>
            </a:r>
            <a:r>
              <a:rPr lang="en-US" i="1" dirty="0" smtClean="0"/>
              <a:t>I</a:t>
            </a:r>
            <a:r>
              <a:rPr lang="en-US" dirty="0" smtClean="0"/>
              <a:t>” shows that, if a country’s savers supply more funds than its firms wishes to borrow for investment, the excess of loanable funds will flow abroad in the form of net capital outflow (the purchase of foreign assets). Alternatively, if firms wish to borrow more than domestic savers wish to lend, then the firms borrow the excess on international financial markets; in this case, there’s a net inflow of loanable funds, and </a:t>
            </a:r>
            <a:r>
              <a:rPr lang="en-US" i="1" dirty="0" smtClean="0"/>
              <a:t>S</a:t>
            </a:r>
            <a:r>
              <a:rPr lang="en-US" dirty="0" smtClean="0"/>
              <a:t> &lt; </a:t>
            </a:r>
            <a:r>
              <a:rPr lang="en-US" i="1" dirty="0" smtClean="0"/>
              <a:t>I</a:t>
            </a:r>
            <a:r>
              <a:rPr lang="en-US" dirty="0" smtClean="0"/>
              <a:t>.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1635122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a:t>
            </a:r>
            <a:r>
              <a:rPr lang="en-US" sz="1600" i="1" dirty="0" smtClean="0">
                <a:solidFill>
                  <a:srgbClr val="FFEAD5"/>
                </a:solidFill>
                <a:latin typeface="Times New Roman" pitchFamily="18" charset="0"/>
                <a:cs typeface="Arial"/>
              </a:rPr>
              <a:t>2016 </a:t>
            </a:r>
            <a:r>
              <a:rPr lang="en-US" sz="1600" i="1" dirty="0">
                <a:solidFill>
                  <a:srgbClr val="FFEAD5"/>
                </a:solidFill>
                <a:latin typeface="Times New Roman" pitchFamily="18" charset="0"/>
                <a:cs typeface="Arial"/>
              </a:rPr>
              <a:t>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738664"/>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smtClean="0">
                <a:solidFill>
                  <a:srgbClr val="FFEAD5"/>
                </a:solidFill>
                <a:effectLst>
                  <a:outerShdw blurRad="12700" dist="38100" dir="2700000" algn="tl" rotWithShape="0">
                    <a:schemeClr val="tx1">
                      <a:alpha val="67000"/>
                    </a:schemeClr>
                  </a:outerShdw>
                </a:effectLst>
                <a:latin typeface="+mj-lt"/>
              </a:rPr>
              <a:t>The Open Economy</a:t>
            </a:r>
            <a:endParaRPr lang="en-US" sz="3600" b="1" dirty="0">
              <a:solidFill>
                <a:srgbClr val="FFEAD5"/>
              </a:solidFill>
              <a:effectLst>
                <a:outerShdw blurRad="12700" dist="38100" dir="2700000" algn="tl" rotWithShape="0">
                  <a:schemeClr val="tx1">
                    <a:alpha val="67000"/>
                  </a:schemeClr>
                </a:outerShdw>
              </a:effectLst>
              <a:latin typeface="+mj-lt"/>
            </a:endParaRP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pPr algn="l"/>
            <a:r>
              <a:rPr lang="en-US" sz="8400" b="1" dirty="0" smtClean="0">
                <a:solidFill>
                  <a:schemeClr val="bg1"/>
                </a:solidFill>
                <a:effectLst>
                  <a:outerShdw blurRad="38100" dist="38100" dir="2700000" algn="tl">
                    <a:srgbClr val="000000">
                      <a:alpha val="43137"/>
                    </a:srgbClr>
                  </a:outerShdw>
                </a:effectLst>
                <a:latin typeface="Arial Narrow" pitchFamily="34" charset="0"/>
              </a:rPr>
              <a:t>6</a:t>
            </a:r>
            <a:endParaRPr lang="en-US" sz="8400" b="1" dirty="0">
              <a:solidFill>
                <a:schemeClr val="bg1"/>
              </a:solidFill>
              <a:effectLst>
                <a:outerShdw blurRad="38100" dist="38100" dir="2700000" algn="tl">
                  <a:srgbClr val="000000">
                    <a:alpha val="43137"/>
                  </a:srgbClr>
                </a:outerShdw>
              </a:effectLst>
              <a:latin typeface="Arial Narrow" pitchFamily="34" charset="0"/>
            </a:endParaRP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smtClean="0">
                <a:solidFill>
                  <a:schemeClr val="bg1"/>
                </a:solidFill>
                <a:effectLst>
                  <a:outerShdw blurRad="38100" dist="38100" dir="2700000" algn="tl">
                    <a:srgbClr val="000000">
                      <a:alpha val="43137"/>
                    </a:srgbClr>
                  </a:outerShdw>
                </a:effectLst>
                <a:latin typeface="Arial Narrow" pitchFamily="34" charset="0"/>
              </a:rPr>
              <a:t>CHAPTER</a:t>
            </a:r>
            <a:endParaRPr lang="en-US" sz="3200" b="1" dirty="0">
              <a:solidFill>
                <a:schemeClr val="bg1"/>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270943636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8474600"/>
      </p:ext>
    </p:extLst>
  </p:cSld>
  <p:clrMapOvr>
    <a:masterClrMapping/>
  </p:clrMapOvr>
  <p:transition xmlns:p14="http://schemas.microsoft.com/office/powerpoint/2010/mai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14475" y="236538"/>
            <a:ext cx="7197725" cy="11953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Footer Placeholder 3"/>
          <p:cNvSpPr>
            <a:spLocks noGrp="1"/>
          </p:cNvSpPr>
          <p:nvPr>
            <p:ph type="ftr" sz="quarter" idx="10"/>
          </p:nvPr>
        </p:nvSpPr>
        <p:spPr>
          <a:xfrm>
            <a:off x="515938" y="6289675"/>
            <a:ext cx="7488237" cy="476250"/>
          </a:xfrm>
          <a:prstGeom prst="rect">
            <a:avLst/>
          </a:prstGeom>
        </p:spPr>
        <p:txBody>
          <a:bodyPr/>
          <a:lstStyle>
            <a:lvl1pPr>
              <a:defRPr/>
            </a:lvl1pPr>
          </a:lstStyle>
          <a:p>
            <a:pPr>
              <a:defRPr/>
            </a:pPr>
            <a:r>
              <a:rPr lang="en-US" dirty="0"/>
              <a:t>CHAPTER </a:t>
            </a:r>
            <a:r>
              <a:rPr lang="en-US" dirty="0" smtClean="0"/>
              <a:t>5</a:t>
            </a:r>
            <a:r>
              <a:rPr lang="en-US" sz="2200" dirty="0" smtClean="0"/>
              <a:t>  </a:t>
            </a:r>
            <a:r>
              <a:rPr lang="en-US" sz="2200" dirty="0"/>
              <a:t>The Open Economy</a:t>
            </a:r>
          </a:p>
        </p:txBody>
      </p:sp>
    </p:spTree>
    <p:extLst>
      <p:ext uri="{BB962C8B-B14F-4D97-AF65-F5344CB8AC3E}">
        <p14:creationId xmlns:p14="http://schemas.microsoft.com/office/powerpoint/2010/main" val="3805886792"/>
      </p:ext>
    </p:extLst>
  </p:cSld>
  <p:clrMapOvr>
    <a:masterClrMapping/>
  </p:clrMapOvr>
  <p:transition xmlns:p14="http://schemas.microsoft.com/office/powerpoint/2010/mai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a:t>
            </a:r>
            <a:r>
              <a:rPr lang="en-US" sz="1600" i="1" dirty="0" smtClean="0">
                <a:solidFill>
                  <a:srgbClr val="FFEAD5"/>
                </a:solidFill>
                <a:latin typeface="Times New Roman" pitchFamily="18" charset="0"/>
                <a:cs typeface="Arial"/>
              </a:rPr>
              <a:t>2016 </a:t>
            </a:r>
            <a:r>
              <a:rPr lang="en-US" sz="1600" i="1" dirty="0">
                <a:solidFill>
                  <a:srgbClr val="FFEAD5"/>
                </a:solidFill>
                <a:latin typeface="Times New Roman" pitchFamily="18" charset="0"/>
                <a:cs typeface="Arial"/>
              </a:rPr>
              <a:t>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738664"/>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smtClean="0">
                <a:solidFill>
                  <a:srgbClr val="FFEAD5"/>
                </a:solidFill>
                <a:effectLst>
                  <a:outerShdw blurRad="12700" dist="38100" dir="2700000" algn="tl" rotWithShape="0">
                    <a:srgbClr val="000000">
                      <a:alpha val="67000"/>
                    </a:srgbClr>
                  </a:outerShdw>
                </a:effectLst>
                <a:latin typeface="Tahoma"/>
              </a:rPr>
              <a:t>The Open Economy</a:t>
            </a:r>
            <a:endParaRPr lang="en-US" sz="3600" b="1" dirty="0">
              <a:solidFill>
                <a:srgbClr val="FFEAD5"/>
              </a:solidFill>
              <a:effectLst>
                <a:outerShdw blurRad="12700" dist="38100" dir="2700000" algn="tl" rotWithShape="0">
                  <a:srgbClr val="000000">
                    <a:alpha val="67000"/>
                  </a:srgbClr>
                </a:outerShdw>
              </a:effectLst>
              <a:latin typeface="Tahoma"/>
            </a:endParaRP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r>
              <a:rPr lang="en-US" sz="8400" b="1" dirty="0" smtClean="0">
                <a:solidFill>
                  <a:srgbClr val="FFFFFF"/>
                </a:solidFill>
                <a:effectLst>
                  <a:outerShdw blurRad="38100" dist="38100" dir="2700000" algn="tl">
                    <a:srgbClr val="000000">
                      <a:alpha val="43137"/>
                    </a:srgbClr>
                  </a:outerShdw>
                </a:effectLst>
                <a:latin typeface="Arial Narrow" pitchFamily="34" charset="0"/>
              </a:rPr>
              <a:t>6</a:t>
            </a:r>
            <a:endParaRPr lang="en-US" sz="8400" b="1" dirty="0">
              <a:solidFill>
                <a:srgbClr val="FFFFFF"/>
              </a:solidFill>
              <a:effectLst>
                <a:outerShdw blurRad="38100" dist="38100" dir="2700000" algn="tl">
                  <a:srgbClr val="000000">
                    <a:alpha val="43137"/>
                  </a:srgbClr>
                </a:outerShdw>
              </a:effectLst>
              <a:latin typeface="Arial Narrow" pitchFamily="34" charset="0"/>
            </a:endParaRP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smtClean="0">
                <a:solidFill>
                  <a:srgbClr val="FFFFFF"/>
                </a:solidFill>
                <a:effectLst>
                  <a:outerShdw blurRad="38100" dist="38100" dir="2700000" algn="tl">
                    <a:srgbClr val="000000">
                      <a:alpha val="43137"/>
                    </a:srgbClr>
                  </a:outerShdw>
                </a:effectLst>
                <a:latin typeface="Arial Narrow" pitchFamily="34" charset="0"/>
              </a:rPr>
              <a:t>CHAPTER</a:t>
            </a:r>
            <a:endParaRPr lang="en-US" sz="3200" b="1" dirty="0">
              <a:solidFill>
                <a:srgbClr val="FFFFFF"/>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276267237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6036682"/>
      </p:ext>
    </p:extLst>
  </p:cSld>
  <p:clrMapOvr>
    <a:masterClrMapping/>
  </p:clrMapOvr>
  <p:transition xmlns:p14="http://schemas.microsoft.com/office/powerpoint/2010/mai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8912134"/>
      </p:ext>
    </p:extLst>
  </p:cSld>
  <p:clrMapOvr>
    <a:masterClrMapping/>
  </p:clrMapOvr>
  <p:transition xmlns:p14="http://schemas.microsoft.com/office/powerpoint/2010/mai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5157587"/>
      </p:ext>
    </p:extLst>
  </p:cSld>
  <p:clrMapOvr>
    <a:masterClrMapping/>
  </p:clrMapOvr>
  <p:transition xmlns:p14="http://schemas.microsoft.com/office/powerpoint/2010/mai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08268219"/>
      </p:ext>
    </p:extLst>
  </p:cSld>
  <p:clrMapOvr>
    <a:masterClrMapping/>
  </p:clrMapOvr>
  <p:transition xmlns:p14="http://schemas.microsoft.com/office/powerpoint/2010/mai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7538814"/>
      </p:ext>
    </p:extLst>
  </p:cSld>
  <p:clrMapOvr>
    <a:masterClrMapping/>
  </p:clrMapOvr>
  <p:transition xmlns:p14="http://schemas.microsoft.com/office/powerpoint/2010/mai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81528346"/>
      </p:ext>
    </p:extLst>
  </p:cSld>
  <p:clrMapOvr>
    <a:masterClrMapping/>
  </p:clrMapOvr>
  <p:transition xmlns:p14="http://schemas.microsoft.com/office/powerpoint/2010/mai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14525260"/>
      </p:ext>
    </p:extLst>
  </p:cSld>
  <p:clrMapOvr>
    <a:masterClrMapping/>
  </p:clrMapOvr>
  <p:transition xmlns:p14="http://schemas.microsoft.com/office/powerpoint/2010/mai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260987"/>
      </p:ext>
    </p:extLst>
  </p:cSld>
  <p:clrMapOvr>
    <a:masterClrMapping/>
  </p:clrMapOvr>
  <p:transition xmlns:p14="http://schemas.microsoft.com/office/powerpoint/2010/mai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91149851"/>
      </p:ext>
    </p:extLst>
  </p:cSld>
  <p:clrMapOvr>
    <a:masterClrMapping/>
  </p:clrMapOvr>
  <p:transition xmlns:p14="http://schemas.microsoft.com/office/powerpoint/2010/mai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8151429"/>
      </p:ext>
    </p:extLst>
  </p:cSld>
  <p:clrMapOvr>
    <a:masterClrMapping/>
  </p:clrMapOvr>
  <p:transition xmlns:p14="http://schemas.microsoft.com/office/powerpoint/2010/mai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14475" y="236538"/>
            <a:ext cx="7197725" cy="11953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Footer Placeholder 3"/>
          <p:cNvSpPr>
            <a:spLocks noGrp="1"/>
          </p:cNvSpPr>
          <p:nvPr>
            <p:ph type="ftr" sz="quarter" idx="10"/>
          </p:nvPr>
        </p:nvSpPr>
        <p:spPr>
          <a:xfrm>
            <a:off x="515938" y="6289675"/>
            <a:ext cx="7488237" cy="476250"/>
          </a:xfrm>
          <a:prstGeom prst="rect">
            <a:avLst/>
          </a:prstGeom>
        </p:spPr>
        <p:txBody>
          <a:bodyPr/>
          <a:lstStyle>
            <a:lvl1pPr>
              <a:defRPr/>
            </a:lvl1pPr>
          </a:lstStyle>
          <a:p>
            <a:pPr>
              <a:defRPr/>
            </a:pPr>
            <a:r>
              <a:rPr lang="en-US">
                <a:solidFill>
                  <a:srgbClr val="000000"/>
                </a:solidFill>
              </a:rPr>
              <a:t>CHAPTER 5</a:t>
            </a:r>
            <a:r>
              <a:rPr lang="en-US" sz="2200">
                <a:solidFill>
                  <a:srgbClr val="000000"/>
                </a:solidFill>
              </a:rPr>
              <a:t>   The Open Economy</a:t>
            </a:r>
          </a:p>
        </p:txBody>
      </p:sp>
    </p:spTree>
    <p:extLst>
      <p:ext uri="{BB962C8B-B14F-4D97-AF65-F5344CB8AC3E}">
        <p14:creationId xmlns:p14="http://schemas.microsoft.com/office/powerpoint/2010/main" val="2114035968"/>
      </p:ext>
    </p:extLst>
  </p:cSld>
  <p:clrMapOvr>
    <a:masterClrMapping/>
  </p:clrMapOvr>
  <p:transition xmlns:p14="http://schemas.microsoft.com/office/powerpoint/2010/mai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a:t>
            </a:r>
            <a:r>
              <a:rPr lang="en-US" sz="1600" i="1" dirty="0" smtClean="0">
                <a:solidFill>
                  <a:srgbClr val="FFEAD5"/>
                </a:solidFill>
                <a:latin typeface="Times New Roman" pitchFamily="18" charset="0"/>
                <a:cs typeface="Arial"/>
              </a:rPr>
              <a:t>2016 </a:t>
            </a:r>
            <a:r>
              <a:rPr lang="en-US" sz="1600" i="1" dirty="0">
                <a:solidFill>
                  <a:srgbClr val="FFEAD5"/>
                </a:solidFill>
                <a:latin typeface="Times New Roman" pitchFamily="18" charset="0"/>
                <a:cs typeface="Arial"/>
              </a:rPr>
              <a:t>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738664"/>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smtClean="0">
                <a:solidFill>
                  <a:srgbClr val="FFEAD5"/>
                </a:solidFill>
                <a:effectLst>
                  <a:outerShdw blurRad="12700" dist="38100" dir="2700000" algn="tl" rotWithShape="0">
                    <a:srgbClr val="000000">
                      <a:alpha val="67000"/>
                    </a:srgbClr>
                  </a:outerShdw>
                </a:effectLst>
                <a:latin typeface="Tahoma"/>
              </a:rPr>
              <a:t>The Open Economy</a:t>
            </a:r>
            <a:endParaRPr lang="en-US" sz="3600" b="1" dirty="0">
              <a:solidFill>
                <a:srgbClr val="FFEAD5"/>
              </a:solidFill>
              <a:effectLst>
                <a:outerShdw blurRad="12700" dist="38100" dir="2700000" algn="tl" rotWithShape="0">
                  <a:srgbClr val="000000">
                    <a:alpha val="67000"/>
                  </a:srgbClr>
                </a:outerShdw>
              </a:effectLst>
              <a:latin typeface="Tahoma"/>
            </a:endParaRP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r>
              <a:rPr lang="en-US" sz="8400" b="1" dirty="0" smtClean="0">
                <a:solidFill>
                  <a:srgbClr val="FFFFFF"/>
                </a:solidFill>
                <a:effectLst>
                  <a:outerShdw blurRad="38100" dist="38100" dir="2700000" algn="tl">
                    <a:srgbClr val="000000">
                      <a:alpha val="43137"/>
                    </a:srgbClr>
                  </a:outerShdw>
                </a:effectLst>
                <a:latin typeface="Arial Narrow" pitchFamily="34" charset="0"/>
              </a:rPr>
              <a:t>6</a:t>
            </a:r>
            <a:endParaRPr lang="en-US" sz="8400" b="1" dirty="0">
              <a:solidFill>
                <a:srgbClr val="FFFFFF"/>
              </a:solidFill>
              <a:effectLst>
                <a:outerShdw blurRad="38100" dist="38100" dir="2700000" algn="tl">
                  <a:srgbClr val="000000">
                    <a:alpha val="43137"/>
                  </a:srgbClr>
                </a:outerShdw>
              </a:effectLst>
              <a:latin typeface="Arial Narrow" pitchFamily="34" charset="0"/>
            </a:endParaRP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smtClean="0">
                <a:solidFill>
                  <a:srgbClr val="FFFFFF"/>
                </a:solidFill>
                <a:effectLst>
                  <a:outerShdw blurRad="38100" dist="38100" dir="2700000" algn="tl">
                    <a:srgbClr val="000000">
                      <a:alpha val="43137"/>
                    </a:srgbClr>
                  </a:outerShdw>
                </a:effectLst>
                <a:latin typeface="Arial Narrow" pitchFamily="34" charset="0"/>
              </a:rPr>
              <a:t>CHAPTER</a:t>
            </a:r>
            <a:endParaRPr lang="en-US" sz="3200" b="1" dirty="0">
              <a:solidFill>
                <a:srgbClr val="FFFFFF"/>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189081865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2788358"/>
      </p:ext>
    </p:extLst>
  </p:cSld>
  <p:clrMapOvr>
    <a:masterClrMapping/>
  </p:clrMapOvr>
  <p:transition xmlns:p14="http://schemas.microsoft.com/office/powerpoint/2010/mai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1711948"/>
      </p:ext>
    </p:extLst>
  </p:cSld>
  <p:clrMapOvr>
    <a:masterClrMapping/>
  </p:clrMapOvr>
  <p:transition xmlns:p14="http://schemas.microsoft.com/office/powerpoint/2010/mai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21941075"/>
      </p:ext>
    </p:extLst>
  </p:cSld>
  <p:clrMapOvr>
    <a:masterClrMapping/>
  </p:clrMapOvr>
  <p:transition xmlns:p14="http://schemas.microsoft.com/office/powerpoint/2010/mai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12918827"/>
      </p:ext>
    </p:extLst>
  </p:cSld>
  <p:clrMapOvr>
    <a:masterClrMapping/>
  </p:clrMapOvr>
  <p:transition xmlns:p14="http://schemas.microsoft.com/office/powerpoint/2010/mai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716480"/>
      </p:ext>
    </p:extLst>
  </p:cSld>
  <p:clrMapOvr>
    <a:masterClrMapping/>
  </p:clrMapOvr>
  <p:transition xmlns:p14="http://schemas.microsoft.com/office/powerpoint/2010/mai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78569807"/>
      </p:ext>
    </p:extLst>
  </p:cSld>
  <p:clrMapOvr>
    <a:masterClrMapping/>
  </p:clrMapOvr>
  <p:transition xmlns:p14="http://schemas.microsoft.com/office/powerpoint/2010/mai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0391982"/>
      </p:ext>
    </p:extLst>
  </p:cSld>
  <p:clrMapOvr>
    <a:masterClrMapping/>
  </p:clrMapOvr>
  <p:transition xmlns:p14="http://schemas.microsoft.com/office/powerpoint/2010/mai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19619682"/>
      </p:ext>
    </p:extLst>
  </p:cSld>
  <p:clrMapOvr>
    <a:masterClrMapping/>
  </p:clrMapOvr>
  <p:transition xmlns:p14="http://schemas.microsoft.com/office/powerpoint/2010/main">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18812983"/>
      </p:ext>
    </p:extLst>
  </p:cSld>
  <p:clrMapOvr>
    <a:masterClrMapping/>
  </p:clrMapOvr>
  <p:transition xmlns:p14="http://schemas.microsoft.com/office/powerpoint/2010/main">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4646912"/>
      </p:ext>
    </p:extLst>
  </p:cSld>
  <p:clrMapOvr>
    <a:masterClrMapping/>
  </p:clrMapOvr>
  <p:transition xmlns:p14="http://schemas.microsoft.com/office/powerpoint/2010/main">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14475" y="236538"/>
            <a:ext cx="7197725" cy="11953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Footer Placeholder 3"/>
          <p:cNvSpPr>
            <a:spLocks noGrp="1"/>
          </p:cNvSpPr>
          <p:nvPr>
            <p:ph type="ftr" sz="quarter" idx="10"/>
          </p:nvPr>
        </p:nvSpPr>
        <p:spPr>
          <a:xfrm>
            <a:off x="515938" y="6289675"/>
            <a:ext cx="7488237" cy="476250"/>
          </a:xfrm>
          <a:prstGeom prst="rect">
            <a:avLst/>
          </a:prstGeom>
        </p:spPr>
        <p:txBody>
          <a:bodyPr/>
          <a:lstStyle>
            <a:lvl1pPr>
              <a:defRPr/>
            </a:lvl1pPr>
          </a:lstStyle>
          <a:p>
            <a:pPr>
              <a:defRPr/>
            </a:pPr>
            <a:r>
              <a:rPr lang="en-US">
                <a:solidFill>
                  <a:srgbClr val="000000"/>
                </a:solidFill>
              </a:rPr>
              <a:t>CHAPTER 5</a:t>
            </a:r>
            <a:r>
              <a:rPr lang="en-US" sz="2200">
                <a:solidFill>
                  <a:srgbClr val="000000"/>
                </a:solidFill>
              </a:rPr>
              <a:t>   The Open Economy</a:t>
            </a:r>
          </a:p>
        </p:txBody>
      </p:sp>
    </p:spTree>
    <p:extLst>
      <p:ext uri="{BB962C8B-B14F-4D97-AF65-F5344CB8AC3E}">
        <p14:creationId xmlns:p14="http://schemas.microsoft.com/office/powerpoint/2010/main" val="2076226790"/>
      </p:ext>
    </p:extLst>
  </p:cSld>
  <p:clrMapOvr>
    <a:masterClrMapping/>
  </p:clrMapOvr>
  <p:transition xmlns:p14="http://schemas.microsoft.com/office/powerpoint/2010/main">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a:t>
            </a:r>
            <a:r>
              <a:rPr lang="en-US" sz="1600" i="1" dirty="0" smtClean="0">
                <a:solidFill>
                  <a:srgbClr val="FFEAD5"/>
                </a:solidFill>
                <a:latin typeface="Times New Roman" pitchFamily="18" charset="0"/>
                <a:cs typeface="Arial"/>
              </a:rPr>
              <a:t>2016 </a:t>
            </a:r>
            <a:r>
              <a:rPr lang="en-US" sz="1600" i="1" dirty="0">
                <a:solidFill>
                  <a:srgbClr val="FFEAD5"/>
                </a:solidFill>
                <a:latin typeface="Times New Roman" pitchFamily="18" charset="0"/>
                <a:cs typeface="Arial"/>
              </a:rPr>
              <a:t>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738664"/>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smtClean="0">
                <a:solidFill>
                  <a:srgbClr val="FFEAD5"/>
                </a:solidFill>
                <a:effectLst>
                  <a:outerShdw blurRad="12700" dist="38100" dir="2700000" algn="tl" rotWithShape="0">
                    <a:srgbClr val="000000">
                      <a:alpha val="67000"/>
                    </a:srgbClr>
                  </a:outerShdw>
                </a:effectLst>
                <a:latin typeface="Tahoma"/>
              </a:rPr>
              <a:t>The Open Economy</a:t>
            </a:r>
            <a:endParaRPr lang="en-US" sz="3600" b="1" dirty="0">
              <a:solidFill>
                <a:srgbClr val="FFEAD5"/>
              </a:solidFill>
              <a:effectLst>
                <a:outerShdw blurRad="12700" dist="38100" dir="2700000" algn="tl" rotWithShape="0">
                  <a:srgbClr val="000000">
                    <a:alpha val="67000"/>
                  </a:srgbClr>
                </a:outerShdw>
              </a:effectLst>
              <a:latin typeface="Tahoma"/>
            </a:endParaRP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r>
              <a:rPr lang="en-US" sz="8400" b="1" dirty="0" smtClean="0">
                <a:solidFill>
                  <a:srgbClr val="FFFFFF"/>
                </a:solidFill>
                <a:effectLst>
                  <a:outerShdw blurRad="38100" dist="38100" dir="2700000" algn="tl">
                    <a:srgbClr val="000000">
                      <a:alpha val="43137"/>
                    </a:srgbClr>
                  </a:outerShdw>
                </a:effectLst>
                <a:latin typeface="Arial Narrow" pitchFamily="34" charset="0"/>
              </a:rPr>
              <a:t>6</a:t>
            </a:r>
            <a:endParaRPr lang="en-US" sz="8400" b="1" dirty="0">
              <a:solidFill>
                <a:srgbClr val="FFFFFF"/>
              </a:solidFill>
              <a:effectLst>
                <a:outerShdw blurRad="38100" dist="38100" dir="2700000" algn="tl">
                  <a:srgbClr val="000000">
                    <a:alpha val="43137"/>
                  </a:srgbClr>
                </a:outerShdw>
              </a:effectLst>
              <a:latin typeface="Arial Narrow" pitchFamily="34" charset="0"/>
            </a:endParaRP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smtClean="0">
                <a:solidFill>
                  <a:srgbClr val="FFFFFF"/>
                </a:solidFill>
                <a:effectLst>
                  <a:outerShdw blurRad="38100" dist="38100" dir="2700000" algn="tl">
                    <a:srgbClr val="000000">
                      <a:alpha val="43137"/>
                    </a:srgbClr>
                  </a:outerShdw>
                </a:effectLst>
                <a:latin typeface="Arial Narrow" pitchFamily="34" charset="0"/>
              </a:rPr>
              <a:t>CHAPTER</a:t>
            </a:r>
            <a:endParaRPr lang="en-US" sz="3200" b="1" dirty="0">
              <a:solidFill>
                <a:srgbClr val="FFFFFF"/>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238361876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hf sldNum="0" hd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31699845"/>
      </p:ext>
    </p:extLst>
  </p:cSld>
  <p:clrMapOvr>
    <a:masterClrMapping/>
  </p:clrMapOvr>
  <p:transition xmlns:p14="http://schemas.microsoft.com/office/powerpoint/2010/main">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23095396"/>
      </p:ext>
    </p:extLst>
  </p:cSld>
  <p:clrMapOvr>
    <a:masterClrMapping/>
  </p:clrMapOvr>
  <p:transition xmlns:p14="http://schemas.microsoft.com/office/powerpoint/2010/main">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61065883"/>
      </p:ext>
    </p:extLst>
  </p:cSld>
  <p:clrMapOvr>
    <a:masterClrMapping/>
  </p:clrMapOvr>
  <p:transition xmlns:p14="http://schemas.microsoft.com/office/powerpoint/2010/main">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8006861"/>
      </p:ext>
    </p:extLst>
  </p:cSld>
  <p:clrMapOvr>
    <a:masterClrMapping/>
  </p:clrMapOvr>
  <p:transition xmlns:p14="http://schemas.microsoft.com/office/powerpoint/2010/main">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6340016"/>
      </p:ext>
    </p:extLst>
  </p:cSld>
  <p:clrMapOvr>
    <a:masterClrMapping/>
  </p:clrMapOvr>
  <p:transition xmlns:p14="http://schemas.microsoft.com/office/powerpoint/2010/mai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5507646"/>
      </p:ext>
    </p:extLst>
  </p:cSld>
  <p:clrMapOvr>
    <a:masterClrMapping/>
  </p:clrMapOvr>
  <p:transition xmlns:p14="http://schemas.microsoft.com/office/powerpoint/2010/main">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47189953"/>
      </p:ext>
    </p:extLst>
  </p:cSld>
  <p:clrMapOvr>
    <a:masterClrMapping/>
  </p:clrMapOvr>
  <p:transition xmlns:p14="http://schemas.microsoft.com/office/powerpoint/2010/main">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7008051"/>
      </p:ext>
    </p:extLst>
  </p:cSld>
  <p:clrMapOvr>
    <a:masterClrMapping/>
  </p:clrMapOvr>
  <p:transition xmlns:p14="http://schemas.microsoft.com/office/powerpoint/2010/main">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51673729"/>
      </p:ext>
    </p:extLst>
  </p:cSld>
  <p:clrMapOvr>
    <a:masterClrMapping/>
  </p:clrMapOvr>
  <p:transition xmlns:p14="http://schemas.microsoft.com/office/powerpoint/2010/main">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36080229"/>
      </p:ext>
    </p:extLst>
  </p:cSld>
  <p:clrMapOvr>
    <a:masterClrMapping/>
  </p:clrMapOvr>
  <p:transition xmlns:p14="http://schemas.microsoft.com/office/powerpoint/2010/main">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14475" y="236538"/>
            <a:ext cx="7197725" cy="11953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Footer Placeholder 3"/>
          <p:cNvSpPr>
            <a:spLocks noGrp="1"/>
          </p:cNvSpPr>
          <p:nvPr>
            <p:ph type="ftr" sz="quarter" idx="10"/>
          </p:nvPr>
        </p:nvSpPr>
        <p:spPr>
          <a:xfrm>
            <a:off x="515938" y="6289675"/>
            <a:ext cx="7488237" cy="476250"/>
          </a:xfrm>
          <a:prstGeom prst="rect">
            <a:avLst/>
          </a:prstGeom>
        </p:spPr>
        <p:txBody>
          <a:bodyPr/>
          <a:lstStyle>
            <a:lvl1pPr>
              <a:defRPr/>
            </a:lvl1pPr>
          </a:lstStyle>
          <a:p>
            <a:pPr>
              <a:defRPr/>
            </a:pPr>
            <a:r>
              <a:rPr lang="en-US">
                <a:solidFill>
                  <a:srgbClr val="000000"/>
                </a:solidFill>
              </a:rPr>
              <a:t>CHAPTER 5</a:t>
            </a:r>
            <a:r>
              <a:rPr lang="en-US" sz="2200">
                <a:solidFill>
                  <a:srgbClr val="000000"/>
                </a:solidFill>
              </a:rPr>
              <a:t>   The Open Economy</a:t>
            </a:r>
          </a:p>
        </p:txBody>
      </p:sp>
    </p:spTree>
    <p:extLst>
      <p:ext uri="{BB962C8B-B14F-4D97-AF65-F5344CB8AC3E}">
        <p14:creationId xmlns:p14="http://schemas.microsoft.com/office/powerpoint/2010/main" val="758289485"/>
      </p:ext>
    </p:extLst>
  </p:cSld>
  <p:clrMapOvr>
    <a:masterClrMapping/>
  </p:clrMapOvr>
  <p:transition xmlns:p14="http://schemas.microsoft.com/office/powerpoint/2010/main">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a:t>
            </a:r>
            <a:r>
              <a:rPr lang="en-US" sz="1600" i="1" dirty="0" smtClean="0">
                <a:solidFill>
                  <a:srgbClr val="FFEAD5"/>
                </a:solidFill>
                <a:latin typeface="Times New Roman" pitchFamily="18" charset="0"/>
                <a:cs typeface="Arial"/>
              </a:rPr>
              <a:t>2016 </a:t>
            </a:r>
            <a:r>
              <a:rPr lang="en-US" sz="1600" i="1" dirty="0">
                <a:solidFill>
                  <a:srgbClr val="FFEAD5"/>
                </a:solidFill>
                <a:latin typeface="Times New Roman" pitchFamily="18" charset="0"/>
                <a:cs typeface="Arial"/>
              </a:rPr>
              <a:t>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738664"/>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smtClean="0">
                <a:solidFill>
                  <a:srgbClr val="FFEAD5"/>
                </a:solidFill>
                <a:effectLst>
                  <a:outerShdw blurRad="12700" dist="38100" dir="2700000" algn="tl" rotWithShape="0">
                    <a:srgbClr val="000000">
                      <a:alpha val="67000"/>
                    </a:srgbClr>
                  </a:outerShdw>
                </a:effectLst>
                <a:latin typeface="Tahoma"/>
              </a:rPr>
              <a:t>The Open Economy</a:t>
            </a:r>
            <a:endParaRPr lang="en-US" sz="3600" b="1" dirty="0">
              <a:solidFill>
                <a:srgbClr val="FFEAD5"/>
              </a:solidFill>
              <a:effectLst>
                <a:outerShdw blurRad="12700" dist="38100" dir="2700000" algn="tl" rotWithShape="0">
                  <a:srgbClr val="000000">
                    <a:alpha val="67000"/>
                  </a:srgbClr>
                </a:outerShdw>
              </a:effectLst>
              <a:latin typeface="Tahoma"/>
            </a:endParaRP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r>
              <a:rPr lang="en-US" sz="8400" b="1" dirty="0" smtClean="0">
                <a:solidFill>
                  <a:srgbClr val="FFFFFF"/>
                </a:solidFill>
                <a:effectLst>
                  <a:outerShdw blurRad="38100" dist="38100" dir="2700000" algn="tl">
                    <a:srgbClr val="000000">
                      <a:alpha val="43137"/>
                    </a:srgbClr>
                  </a:outerShdw>
                </a:effectLst>
                <a:latin typeface="Arial Narrow" pitchFamily="34" charset="0"/>
              </a:rPr>
              <a:t>6</a:t>
            </a:r>
            <a:endParaRPr lang="en-US" sz="8400" b="1" dirty="0">
              <a:solidFill>
                <a:srgbClr val="FFFFFF"/>
              </a:solidFill>
              <a:effectLst>
                <a:outerShdw blurRad="38100" dist="38100" dir="2700000" algn="tl">
                  <a:srgbClr val="000000">
                    <a:alpha val="43137"/>
                  </a:srgbClr>
                </a:outerShdw>
              </a:effectLst>
              <a:latin typeface="Arial Narrow" pitchFamily="34" charset="0"/>
            </a:endParaRP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smtClean="0">
                <a:solidFill>
                  <a:srgbClr val="FFFFFF"/>
                </a:solidFill>
                <a:effectLst>
                  <a:outerShdw blurRad="38100" dist="38100" dir="2700000" algn="tl">
                    <a:srgbClr val="000000">
                      <a:alpha val="43137"/>
                    </a:srgbClr>
                  </a:outerShdw>
                </a:effectLst>
                <a:latin typeface="Arial Narrow" pitchFamily="34" charset="0"/>
              </a:rPr>
              <a:t>CHAPTER</a:t>
            </a:r>
            <a:endParaRPr lang="en-US" sz="3200" b="1" dirty="0">
              <a:solidFill>
                <a:srgbClr val="FFFFFF"/>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158084282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47798052"/>
      </p:ext>
    </p:extLst>
  </p:cSld>
  <p:clrMapOvr>
    <a:masterClrMapping/>
  </p:clrMapOvr>
  <p:transition xmlns:p14="http://schemas.microsoft.com/office/powerpoint/2010/main">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6967151"/>
      </p:ext>
    </p:extLst>
  </p:cSld>
  <p:clrMapOvr>
    <a:masterClrMapping/>
  </p:clrMapOvr>
  <p:transition xmlns:p14="http://schemas.microsoft.com/office/powerpoint/2010/main">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79888925"/>
      </p:ext>
    </p:extLst>
  </p:cSld>
  <p:clrMapOvr>
    <a:masterClrMapping/>
  </p:clrMapOvr>
  <p:transition xmlns:p14="http://schemas.microsoft.com/office/powerpoint/2010/main">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51425279"/>
      </p:ext>
    </p:extLst>
  </p:cSld>
  <p:clrMapOvr>
    <a:masterClrMapping/>
  </p:clrMapOvr>
  <p:transition xmlns:p14="http://schemas.microsoft.com/office/powerpoint/2010/mai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3570663"/>
      </p:ext>
    </p:extLst>
  </p:cSld>
  <p:clrMapOvr>
    <a:masterClrMapping/>
  </p:clrMapOvr>
  <p:transition xmlns:p14="http://schemas.microsoft.com/office/powerpoint/2010/main">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048318"/>
      </p:ext>
    </p:extLst>
  </p:cSld>
  <p:clrMapOvr>
    <a:masterClrMapping/>
  </p:clrMapOvr>
  <p:transition xmlns:p14="http://schemas.microsoft.com/office/powerpoint/2010/main">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00143183"/>
      </p:ext>
    </p:extLst>
  </p:cSld>
  <p:clrMapOvr>
    <a:masterClrMapping/>
  </p:clrMapOvr>
  <p:transition xmlns:p14="http://schemas.microsoft.com/office/powerpoint/2010/main">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71099404"/>
      </p:ext>
    </p:extLst>
  </p:cSld>
  <p:clrMapOvr>
    <a:masterClrMapping/>
  </p:clrMapOvr>
  <p:transition xmlns:p14="http://schemas.microsoft.com/office/powerpoint/2010/main">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8360253"/>
      </p:ext>
    </p:extLst>
  </p:cSld>
  <p:clrMapOvr>
    <a:masterClrMapping/>
  </p:clrMapOvr>
  <p:transition xmlns:p14="http://schemas.microsoft.com/office/powerpoint/2010/main">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93073944"/>
      </p:ext>
    </p:extLst>
  </p:cSld>
  <p:clrMapOvr>
    <a:masterClrMapping/>
  </p:clrMapOvr>
  <p:transition xmlns:p14="http://schemas.microsoft.com/office/powerpoint/2010/main">
    <p:wipe dir="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14475" y="236538"/>
            <a:ext cx="7197725" cy="11953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Footer Placeholder 3"/>
          <p:cNvSpPr>
            <a:spLocks noGrp="1"/>
          </p:cNvSpPr>
          <p:nvPr>
            <p:ph type="ftr" sz="quarter" idx="10"/>
          </p:nvPr>
        </p:nvSpPr>
        <p:spPr>
          <a:xfrm>
            <a:off x="515938" y="6289675"/>
            <a:ext cx="7488237" cy="476250"/>
          </a:xfrm>
          <a:prstGeom prst="rect">
            <a:avLst/>
          </a:prstGeom>
        </p:spPr>
        <p:txBody>
          <a:bodyPr/>
          <a:lstStyle>
            <a:lvl1pPr>
              <a:defRPr/>
            </a:lvl1pPr>
          </a:lstStyle>
          <a:p>
            <a:pPr>
              <a:defRPr/>
            </a:pPr>
            <a:r>
              <a:rPr lang="en-US">
                <a:solidFill>
                  <a:srgbClr val="000000"/>
                </a:solidFill>
              </a:rPr>
              <a:t>CHAPTER 5</a:t>
            </a:r>
            <a:r>
              <a:rPr lang="en-US" sz="2200">
                <a:solidFill>
                  <a:srgbClr val="000000"/>
                </a:solidFill>
              </a:rPr>
              <a:t>   The Open Economy</a:t>
            </a:r>
          </a:p>
        </p:txBody>
      </p:sp>
    </p:spTree>
    <p:extLst>
      <p:ext uri="{BB962C8B-B14F-4D97-AF65-F5344CB8AC3E}">
        <p14:creationId xmlns:p14="http://schemas.microsoft.com/office/powerpoint/2010/main" val="1325268455"/>
      </p:ext>
    </p:extLst>
  </p:cSld>
  <p:clrMapOvr>
    <a:masterClrMapping/>
  </p:clrMapOvr>
  <p:transition xmlns:p14="http://schemas.microsoft.com/office/powerpoint/2010/main">
    <p:wipe dir="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a:t>
            </a:r>
            <a:r>
              <a:rPr lang="en-US" sz="1600" i="1" dirty="0" smtClean="0">
                <a:solidFill>
                  <a:srgbClr val="FFEAD5"/>
                </a:solidFill>
                <a:latin typeface="Times New Roman" pitchFamily="18" charset="0"/>
                <a:cs typeface="Arial"/>
              </a:rPr>
              <a:t>2016 </a:t>
            </a:r>
            <a:r>
              <a:rPr lang="en-US" sz="1600" i="1" dirty="0">
                <a:solidFill>
                  <a:srgbClr val="FFEAD5"/>
                </a:solidFill>
                <a:latin typeface="Times New Roman" pitchFamily="18" charset="0"/>
                <a:cs typeface="Arial"/>
              </a:rPr>
              <a:t>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738664"/>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smtClean="0">
                <a:solidFill>
                  <a:srgbClr val="FFEAD5"/>
                </a:solidFill>
                <a:effectLst>
                  <a:outerShdw blurRad="12700" dist="38100" dir="2700000" algn="tl" rotWithShape="0">
                    <a:srgbClr val="000000">
                      <a:alpha val="67000"/>
                    </a:srgbClr>
                  </a:outerShdw>
                </a:effectLst>
                <a:latin typeface="Tahoma"/>
              </a:rPr>
              <a:t>The Open Economy</a:t>
            </a:r>
            <a:endParaRPr lang="en-US" sz="3600" b="1" dirty="0">
              <a:solidFill>
                <a:srgbClr val="FFEAD5"/>
              </a:solidFill>
              <a:effectLst>
                <a:outerShdw blurRad="12700" dist="38100" dir="2700000" algn="tl" rotWithShape="0">
                  <a:srgbClr val="000000">
                    <a:alpha val="67000"/>
                  </a:srgbClr>
                </a:outerShdw>
              </a:effectLst>
              <a:latin typeface="Tahoma"/>
            </a:endParaRP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r>
              <a:rPr lang="en-US" sz="8400" b="1" dirty="0" smtClean="0">
                <a:solidFill>
                  <a:srgbClr val="FFFFFF"/>
                </a:solidFill>
                <a:effectLst>
                  <a:outerShdw blurRad="38100" dist="38100" dir="2700000" algn="tl">
                    <a:srgbClr val="000000">
                      <a:alpha val="43137"/>
                    </a:srgbClr>
                  </a:outerShdw>
                </a:effectLst>
                <a:latin typeface="Arial Narrow" pitchFamily="34" charset="0"/>
              </a:rPr>
              <a:t>6</a:t>
            </a:r>
            <a:endParaRPr lang="en-US" sz="8400" b="1" dirty="0">
              <a:solidFill>
                <a:srgbClr val="FFFFFF"/>
              </a:solidFill>
              <a:effectLst>
                <a:outerShdw blurRad="38100" dist="38100" dir="2700000" algn="tl">
                  <a:srgbClr val="000000">
                    <a:alpha val="43137"/>
                  </a:srgbClr>
                </a:outerShdw>
              </a:effectLst>
              <a:latin typeface="Arial Narrow" pitchFamily="34" charset="0"/>
            </a:endParaRP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smtClean="0">
                <a:solidFill>
                  <a:srgbClr val="FFFFFF"/>
                </a:solidFill>
                <a:effectLst>
                  <a:outerShdw blurRad="38100" dist="38100" dir="2700000" algn="tl">
                    <a:srgbClr val="000000">
                      <a:alpha val="43137"/>
                    </a:srgbClr>
                  </a:outerShdw>
                </a:effectLst>
                <a:latin typeface="Arial Narrow" pitchFamily="34" charset="0"/>
              </a:rPr>
              <a:t>CHAPTER</a:t>
            </a:r>
            <a:endParaRPr lang="en-US" sz="3200" b="1" dirty="0">
              <a:solidFill>
                <a:srgbClr val="FFFFFF"/>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409695391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hf sldNum="0" hd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61744994"/>
      </p:ext>
    </p:extLst>
  </p:cSld>
  <p:clrMapOvr>
    <a:masterClrMapping/>
  </p:clrMapOvr>
  <p:transition xmlns:p14="http://schemas.microsoft.com/office/powerpoint/2010/main">
    <p:wipe dir="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26367638"/>
      </p:ext>
    </p:extLst>
  </p:cSld>
  <p:clrMapOvr>
    <a:masterClrMapping/>
  </p:clrMapOvr>
  <p:transition xmlns:p14="http://schemas.microsoft.com/office/powerpoint/2010/main">
    <p:wipe dir="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33509960"/>
      </p:ext>
    </p:extLst>
  </p:cSld>
  <p:clrMapOvr>
    <a:masterClrMapping/>
  </p:clrMapOvr>
  <p:transition xmlns:p14="http://schemas.microsoft.com/office/powerpoint/2010/mai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233721"/>
      </p:ext>
    </p:extLst>
  </p:cSld>
  <p:clrMapOvr>
    <a:masterClrMapping/>
  </p:clrMapOvr>
  <p:transition xmlns:p14="http://schemas.microsoft.com/office/powerpoint/2010/main">
    <p:wipe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62436057"/>
      </p:ext>
    </p:extLst>
  </p:cSld>
  <p:clrMapOvr>
    <a:masterClrMapping/>
  </p:clrMapOvr>
  <p:transition xmlns:p14="http://schemas.microsoft.com/office/powerpoint/2010/main">
    <p:wipe dir="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7226066"/>
      </p:ext>
    </p:extLst>
  </p:cSld>
  <p:clrMapOvr>
    <a:masterClrMapping/>
  </p:clrMapOvr>
  <p:transition xmlns:p14="http://schemas.microsoft.com/office/powerpoint/2010/main">
    <p:wipe dir="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73653806"/>
      </p:ext>
    </p:extLst>
  </p:cSld>
  <p:clrMapOvr>
    <a:masterClrMapping/>
  </p:clrMapOvr>
  <p:transition xmlns:p14="http://schemas.microsoft.com/office/powerpoint/2010/main">
    <p:wipe dir="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65628606"/>
      </p:ext>
    </p:extLst>
  </p:cSld>
  <p:clrMapOvr>
    <a:masterClrMapping/>
  </p:clrMapOvr>
  <p:transition xmlns:p14="http://schemas.microsoft.com/office/powerpoint/2010/main">
    <p:wipe dir="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4329017"/>
      </p:ext>
    </p:extLst>
  </p:cSld>
  <p:clrMapOvr>
    <a:masterClrMapping/>
  </p:clrMapOvr>
  <p:transition xmlns:p14="http://schemas.microsoft.com/office/powerpoint/2010/main">
    <p:wipe dir="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6602548"/>
      </p:ext>
    </p:extLst>
  </p:cSld>
  <p:clrMapOvr>
    <a:masterClrMapping/>
  </p:clrMapOvr>
  <p:transition xmlns:p14="http://schemas.microsoft.com/office/powerpoint/2010/main">
    <p:wipe dir="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14475" y="236538"/>
            <a:ext cx="7197725" cy="11953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Footer Placeholder 3"/>
          <p:cNvSpPr>
            <a:spLocks noGrp="1"/>
          </p:cNvSpPr>
          <p:nvPr>
            <p:ph type="ftr" sz="quarter" idx="10"/>
          </p:nvPr>
        </p:nvSpPr>
        <p:spPr>
          <a:xfrm>
            <a:off x="515938" y="6289675"/>
            <a:ext cx="7488237" cy="476250"/>
          </a:xfrm>
          <a:prstGeom prst="rect">
            <a:avLst/>
          </a:prstGeom>
        </p:spPr>
        <p:txBody>
          <a:bodyPr/>
          <a:lstStyle>
            <a:lvl1pPr>
              <a:defRPr/>
            </a:lvl1pPr>
          </a:lstStyle>
          <a:p>
            <a:pPr>
              <a:defRPr/>
            </a:pPr>
            <a:r>
              <a:rPr lang="en-US">
                <a:solidFill>
                  <a:srgbClr val="000000"/>
                </a:solidFill>
              </a:rPr>
              <a:t>CHAPTER 5</a:t>
            </a:r>
            <a:r>
              <a:rPr lang="en-US" sz="2200">
                <a:solidFill>
                  <a:srgbClr val="000000"/>
                </a:solidFill>
              </a:rPr>
              <a:t>   The Open Economy</a:t>
            </a:r>
          </a:p>
        </p:txBody>
      </p:sp>
    </p:spTree>
    <p:extLst>
      <p:ext uri="{BB962C8B-B14F-4D97-AF65-F5344CB8AC3E}">
        <p14:creationId xmlns:p14="http://schemas.microsoft.com/office/powerpoint/2010/main" val="2246823933"/>
      </p:ext>
    </p:extLst>
  </p:cSld>
  <p:clrMapOvr>
    <a:masterClrMapping/>
  </p:clrMapOvr>
  <p:transition xmlns:p14="http://schemas.microsoft.com/office/powerpoint/2010/main">
    <p:wipe dir="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a:t>
            </a:r>
            <a:r>
              <a:rPr lang="en-US" sz="1600" i="1" dirty="0" smtClean="0">
                <a:solidFill>
                  <a:srgbClr val="FFEAD5"/>
                </a:solidFill>
                <a:latin typeface="Times New Roman" pitchFamily="18" charset="0"/>
                <a:cs typeface="Arial"/>
              </a:rPr>
              <a:t>2016 </a:t>
            </a:r>
            <a:r>
              <a:rPr lang="en-US" sz="1600" i="1" dirty="0">
                <a:solidFill>
                  <a:srgbClr val="FFEAD5"/>
                </a:solidFill>
                <a:latin typeface="Times New Roman" pitchFamily="18" charset="0"/>
                <a:cs typeface="Arial"/>
              </a:rPr>
              <a:t>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738664"/>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smtClean="0">
                <a:solidFill>
                  <a:srgbClr val="FFEAD5"/>
                </a:solidFill>
                <a:effectLst>
                  <a:outerShdw blurRad="12700" dist="38100" dir="2700000" algn="tl" rotWithShape="0">
                    <a:srgbClr val="000000">
                      <a:alpha val="67000"/>
                    </a:srgbClr>
                  </a:outerShdw>
                </a:effectLst>
                <a:latin typeface="Tahoma"/>
              </a:rPr>
              <a:t>The Open Economy</a:t>
            </a:r>
            <a:endParaRPr lang="en-US" sz="3600" b="1" dirty="0">
              <a:solidFill>
                <a:srgbClr val="FFEAD5"/>
              </a:solidFill>
              <a:effectLst>
                <a:outerShdw blurRad="12700" dist="38100" dir="2700000" algn="tl" rotWithShape="0">
                  <a:srgbClr val="000000">
                    <a:alpha val="67000"/>
                  </a:srgbClr>
                </a:outerShdw>
              </a:effectLst>
              <a:latin typeface="Tahoma"/>
            </a:endParaRP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r>
              <a:rPr lang="en-US" sz="8400" b="1" dirty="0" smtClean="0">
                <a:solidFill>
                  <a:srgbClr val="FFFFFF"/>
                </a:solidFill>
                <a:effectLst>
                  <a:outerShdw blurRad="38100" dist="38100" dir="2700000" algn="tl">
                    <a:srgbClr val="000000">
                      <a:alpha val="43137"/>
                    </a:srgbClr>
                  </a:outerShdw>
                </a:effectLst>
                <a:latin typeface="Arial Narrow" pitchFamily="34" charset="0"/>
              </a:rPr>
              <a:t>6</a:t>
            </a:r>
            <a:endParaRPr lang="en-US" sz="8400" b="1" dirty="0">
              <a:solidFill>
                <a:srgbClr val="FFFFFF"/>
              </a:solidFill>
              <a:effectLst>
                <a:outerShdw blurRad="38100" dist="38100" dir="2700000" algn="tl">
                  <a:srgbClr val="000000">
                    <a:alpha val="43137"/>
                  </a:srgbClr>
                </a:outerShdw>
              </a:effectLst>
              <a:latin typeface="Arial Narrow" pitchFamily="34" charset="0"/>
            </a:endParaRP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smtClean="0">
                <a:solidFill>
                  <a:srgbClr val="FFFFFF"/>
                </a:solidFill>
                <a:effectLst>
                  <a:outerShdw blurRad="38100" dist="38100" dir="2700000" algn="tl">
                    <a:srgbClr val="000000">
                      <a:alpha val="43137"/>
                    </a:srgbClr>
                  </a:outerShdw>
                </a:effectLst>
                <a:latin typeface="Arial Narrow" pitchFamily="34" charset="0"/>
              </a:rPr>
              <a:t>CHAPTER</a:t>
            </a:r>
            <a:endParaRPr lang="en-US" sz="3200" b="1" dirty="0">
              <a:solidFill>
                <a:srgbClr val="FFFFFF"/>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422759466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hf sldNum="0" hd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08173279"/>
      </p:ext>
    </p:extLst>
  </p:cSld>
  <p:clrMapOvr>
    <a:masterClrMapping/>
  </p:clrMapOvr>
  <p:transition xmlns:p14="http://schemas.microsoft.com/office/powerpoint/2010/main">
    <p:wipe dir="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33606879"/>
      </p:ext>
    </p:extLst>
  </p:cSld>
  <p:clrMapOvr>
    <a:masterClrMapping/>
  </p:clrMapOvr>
  <p:transition xmlns:p14="http://schemas.microsoft.com/office/powerpoint/2010/mai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8890610"/>
      </p:ext>
    </p:extLst>
  </p:cSld>
  <p:clrMapOvr>
    <a:masterClrMapping/>
  </p:clrMapOvr>
  <p:transition xmlns:p14="http://schemas.microsoft.com/office/powerpoint/2010/main">
    <p:wipe dir="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03296736"/>
      </p:ext>
    </p:extLst>
  </p:cSld>
  <p:clrMapOvr>
    <a:masterClrMapping/>
  </p:clrMapOvr>
  <p:transition xmlns:p14="http://schemas.microsoft.com/office/powerpoint/2010/main">
    <p:wipe dir="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77457788"/>
      </p:ext>
    </p:extLst>
  </p:cSld>
  <p:clrMapOvr>
    <a:masterClrMapping/>
  </p:clrMapOvr>
  <p:transition xmlns:p14="http://schemas.microsoft.com/office/powerpoint/2010/main">
    <p:wipe dir="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825408"/>
      </p:ext>
    </p:extLst>
  </p:cSld>
  <p:clrMapOvr>
    <a:masterClrMapping/>
  </p:clrMapOvr>
  <p:transition xmlns:p14="http://schemas.microsoft.com/office/powerpoint/2010/main">
    <p:wipe dir="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9444950"/>
      </p:ext>
    </p:extLst>
  </p:cSld>
  <p:clrMapOvr>
    <a:masterClrMapping/>
  </p:clrMapOvr>
  <p:transition xmlns:p14="http://schemas.microsoft.com/office/powerpoint/2010/main">
    <p:wipe dir="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72177967"/>
      </p:ext>
    </p:extLst>
  </p:cSld>
  <p:clrMapOvr>
    <a:masterClrMapping/>
  </p:clrMapOvr>
  <p:transition xmlns:p14="http://schemas.microsoft.com/office/powerpoint/2010/main">
    <p:wipe dir="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0777238"/>
      </p:ext>
    </p:extLst>
  </p:cSld>
  <p:clrMapOvr>
    <a:masterClrMapping/>
  </p:clrMapOvr>
  <p:transition xmlns:p14="http://schemas.microsoft.com/office/powerpoint/2010/main">
    <p:wipe dir="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562588"/>
      </p:ext>
    </p:extLst>
  </p:cSld>
  <p:clrMapOvr>
    <a:masterClrMapping/>
  </p:clrMapOvr>
  <p:transition xmlns:p14="http://schemas.microsoft.com/office/powerpoint/2010/main">
    <p:wipe dir="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14475" y="236538"/>
            <a:ext cx="7197725" cy="11953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Footer Placeholder 3"/>
          <p:cNvSpPr>
            <a:spLocks noGrp="1"/>
          </p:cNvSpPr>
          <p:nvPr>
            <p:ph type="ftr" sz="quarter" idx="10"/>
          </p:nvPr>
        </p:nvSpPr>
        <p:spPr>
          <a:xfrm>
            <a:off x="515938" y="6289675"/>
            <a:ext cx="7488237" cy="476250"/>
          </a:xfrm>
          <a:prstGeom prst="rect">
            <a:avLst/>
          </a:prstGeom>
        </p:spPr>
        <p:txBody>
          <a:bodyPr/>
          <a:lstStyle>
            <a:lvl1pPr>
              <a:defRPr/>
            </a:lvl1pPr>
          </a:lstStyle>
          <a:p>
            <a:pPr>
              <a:defRPr/>
            </a:pPr>
            <a:r>
              <a:rPr lang="en-US">
                <a:solidFill>
                  <a:srgbClr val="000000"/>
                </a:solidFill>
              </a:rPr>
              <a:t>CHAPTER 5</a:t>
            </a:r>
            <a:r>
              <a:rPr lang="en-US" sz="2200">
                <a:solidFill>
                  <a:srgbClr val="000000"/>
                </a:solidFill>
              </a:rPr>
              <a:t>   The Open Economy</a:t>
            </a:r>
          </a:p>
        </p:txBody>
      </p:sp>
    </p:spTree>
    <p:extLst>
      <p:ext uri="{BB962C8B-B14F-4D97-AF65-F5344CB8AC3E}">
        <p14:creationId xmlns:p14="http://schemas.microsoft.com/office/powerpoint/2010/main" val="2325616668"/>
      </p:ext>
    </p:extLst>
  </p:cSld>
  <p:clrMapOvr>
    <a:masterClrMapping/>
  </p:clrMapOvr>
  <p:transition xmlns:p14="http://schemas.microsoft.com/office/powerpoint/2010/main">
    <p:wipe dir="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a:t>
            </a:r>
            <a:r>
              <a:rPr lang="en-US" sz="1600" i="1" dirty="0" smtClean="0">
                <a:solidFill>
                  <a:srgbClr val="FFEAD5"/>
                </a:solidFill>
                <a:latin typeface="Times New Roman" pitchFamily="18" charset="0"/>
                <a:cs typeface="Arial"/>
              </a:rPr>
              <a:t>2016 </a:t>
            </a:r>
            <a:r>
              <a:rPr lang="en-US" sz="1600" i="1" dirty="0">
                <a:solidFill>
                  <a:srgbClr val="FFEAD5"/>
                </a:solidFill>
                <a:latin typeface="Times New Roman" pitchFamily="18" charset="0"/>
                <a:cs typeface="Arial"/>
              </a:rPr>
              <a:t>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738664"/>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smtClean="0">
                <a:solidFill>
                  <a:srgbClr val="FFEAD5"/>
                </a:solidFill>
                <a:effectLst>
                  <a:outerShdw blurRad="12700" dist="38100" dir="2700000" algn="tl" rotWithShape="0">
                    <a:srgbClr val="000000">
                      <a:alpha val="67000"/>
                    </a:srgbClr>
                  </a:outerShdw>
                </a:effectLst>
                <a:latin typeface="Tahoma"/>
              </a:rPr>
              <a:t>The Open Economy</a:t>
            </a:r>
            <a:endParaRPr lang="en-US" sz="3600" b="1" dirty="0">
              <a:solidFill>
                <a:srgbClr val="FFEAD5"/>
              </a:solidFill>
              <a:effectLst>
                <a:outerShdw blurRad="12700" dist="38100" dir="2700000" algn="tl" rotWithShape="0">
                  <a:srgbClr val="000000">
                    <a:alpha val="67000"/>
                  </a:srgbClr>
                </a:outerShdw>
              </a:effectLst>
              <a:latin typeface="Tahoma"/>
            </a:endParaRP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r>
              <a:rPr lang="en-US" sz="8400" b="1" dirty="0" smtClean="0">
                <a:solidFill>
                  <a:srgbClr val="FFFFFF"/>
                </a:solidFill>
                <a:effectLst>
                  <a:outerShdw blurRad="38100" dist="38100" dir="2700000" algn="tl">
                    <a:srgbClr val="000000">
                      <a:alpha val="43137"/>
                    </a:srgbClr>
                  </a:outerShdw>
                </a:effectLst>
                <a:latin typeface="Arial Narrow" pitchFamily="34" charset="0"/>
              </a:rPr>
              <a:t>6</a:t>
            </a:r>
            <a:endParaRPr lang="en-US" sz="8400" b="1" dirty="0">
              <a:solidFill>
                <a:srgbClr val="FFFFFF"/>
              </a:solidFill>
              <a:effectLst>
                <a:outerShdw blurRad="38100" dist="38100" dir="2700000" algn="tl">
                  <a:srgbClr val="000000">
                    <a:alpha val="43137"/>
                  </a:srgbClr>
                </a:outerShdw>
              </a:effectLst>
              <a:latin typeface="Arial Narrow" pitchFamily="34" charset="0"/>
            </a:endParaRP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smtClean="0">
                <a:solidFill>
                  <a:srgbClr val="FFFFFF"/>
                </a:solidFill>
                <a:effectLst>
                  <a:outerShdw blurRad="38100" dist="38100" dir="2700000" algn="tl">
                    <a:srgbClr val="000000">
                      <a:alpha val="43137"/>
                    </a:srgbClr>
                  </a:outerShdw>
                </a:effectLst>
                <a:latin typeface="Arial Narrow" pitchFamily="34" charset="0"/>
              </a:rPr>
              <a:t>CHAPTER</a:t>
            </a:r>
            <a:endParaRPr lang="en-US" sz="3200" b="1" dirty="0">
              <a:solidFill>
                <a:srgbClr val="FFFFFF"/>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10398482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hf sldNum="0" hd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9560265"/>
      </p:ext>
    </p:extLst>
  </p:cSld>
  <p:clrMapOvr>
    <a:masterClrMapping/>
  </p:clrMapOvr>
  <p:transition xmlns:p14="http://schemas.microsoft.com/office/powerpoint/2010/mai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3862596"/>
      </p:ext>
    </p:extLst>
  </p:cSld>
  <p:clrMapOvr>
    <a:masterClrMapping/>
  </p:clrMapOvr>
  <p:transition xmlns:p14="http://schemas.microsoft.com/office/powerpoint/2010/main">
    <p:wipe dir="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01510020"/>
      </p:ext>
    </p:extLst>
  </p:cSld>
  <p:clrMapOvr>
    <a:masterClrMapping/>
  </p:clrMapOvr>
  <p:transition xmlns:p14="http://schemas.microsoft.com/office/powerpoint/2010/main">
    <p:wipe dir="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300532"/>
      </p:ext>
    </p:extLst>
  </p:cSld>
  <p:clrMapOvr>
    <a:masterClrMapping/>
  </p:clrMapOvr>
  <p:transition xmlns:p14="http://schemas.microsoft.com/office/powerpoint/2010/main">
    <p:wipe dir="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347489"/>
      </p:ext>
    </p:extLst>
  </p:cSld>
  <p:clrMapOvr>
    <a:masterClrMapping/>
  </p:clrMapOvr>
  <p:transition xmlns:p14="http://schemas.microsoft.com/office/powerpoint/2010/main">
    <p:wipe dir="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121505"/>
      </p:ext>
    </p:extLst>
  </p:cSld>
  <p:clrMapOvr>
    <a:masterClrMapping/>
  </p:clrMapOvr>
  <p:transition xmlns:p14="http://schemas.microsoft.com/office/powerpoint/2010/main">
    <p:wipe dir="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07904186"/>
      </p:ext>
    </p:extLst>
  </p:cSld>
  <p:clrMapOvr>
    <a:masterClrMapping/>
  </p:clrMapOvr>
  <p:transition xmlns:p14="http://schemas.microsoft.com/office/powerpoint/2010/main">
    <p:wipe dir="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7075086"/>
      </p:ext>
    </p:extLst>
  </p:cSld>
  <p:clrMapOvr>
    <a:masterClrMapping/>
  </p:clrMapOvr>
  <p:transition xmlns:p14="http://schemas.microsoft.com/office/powerpoint/2010/main">
    <p:wipe dir="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2278163"/>
      </p:ext>
    </p:extLst>
  </p:cSld>
  <p:clrMapOvr>
    <a:masterClrMapping/>
  </p:clrMapOvr>
  <p:transition xmlns:p14="http://schemas.microsoft.com/office/powerpoint/2010/main">
    <p:wipe dir="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11835769"/>
      </p:ext>
    </p:extLst>
  </p:cSld>
  <p:clrMapOvr>
    <a:masterClrMapping/>
  </p:clrMapOvr>
  <p:transition xmlns:p14="http://schemas.microsoft.com/office/powerpoint/2010/main">
    <p:wipe dir="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14475" y="236538"/>
            <a:ext cx="7197725" cy="11953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Footer Placeholder 3"/>
          <p:cNvSpPr>
            <a:spLocks noGrp="1"/>
          </p:cNvSpPr>
          <p:nvPr>
            <p:ph type="ftr" sz="quarter" idx="10"/>
          </p:nvPr>
        </p:nvSpPr>
        <p:spPr>
          <a:xfrm>
            <a:off x="515938" y="6289675"/>
            <a:ext cx="7488237" cy="476250"/>
          </a:xfrm>
          <a:prstGeom prst="rect">
            <a:avLst/>
          </a:prstGeom>
        </p:spPr>
        <p:txBody>
          <a:bodyPr/>
          <a:lstStyle>
            <a:lvl1pPr>
              <a:defRPr/>
            </a:lvl1pPr>
          </a:lstStyle>
          <a:p>
            <a:pPr>
              <a:defRPr/>
            </a:pPr>
            <a:r>
              <a:rPr lang="en-US">
                <a:solidFill>
                  <a:srgbClr val="000000"/>
                </a:solidFill>
              </a:rPr>
              <a:t>CHAPTER 5</a:t>
            </a:r>
            <a:r>
              <a:rPr lang="en-US" sz="2200">
                <a:solidFill>
                  <a:srgbClr val="000000"/>
                </a:solidFill>
              </a:rPr>
              <a:t>   The Open Economy</a:t>
            </a:r>
          </a:p>
        </p:txBody>
      </p:sp>
    </p:spTree>
    <p:extLst>
      <p:ext uri="{BB962C8B-B14F-4D97-AF65-F5344CB8AC3E}">
        <p14:creationId xmlns:p14="http://schemas.microsoft.com/office/powerpoint/2010/main" val="3399089773"/>
      </p:ext>
    </p:extLst>
  </p:cSld>
  <p:clrMapOvr>
    <a:masterClrMapping/>
  </p:clrMapOvr>
  <p:transition xmlns:p14="http://schemas.microsoft.com/office/powerpoint/2010/mai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7439191"/>
      </p:ext>
    </p:extLst>
  </p:cSld>
  <p:clrMapOvr>
    <a:masterClrMapping/>
  </p:clrMapOvr>
  <p:transition xmlns:p14="http://schemas.microsoft.com/office/powerpoint/2010/main">
    <p:wipe dir="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7.xml"/><Relationship Id="rId12" Type="http://schemas.openxmlformats.org/officeDocument/2006/relationships/theme" Target="../theme/theme7.xml"/><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8.xml"/><Relationship Id="rId12" Type="http://schemas.openxmlformats.org/officeDocument/2006/relationships/theme" Target="../theme/theme8.xml"/><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 Id="rId9" Type="http://schemas.openxmlformats.org/officeDocument/2006/relationships/slideLayout" Target="../slideLayouts/slideLayout86.xml"/><Relationship Id="rId10"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mn-cs"/>
              </a:rPr>
              <a:pPr algn="r">
                <a:defRPr/>
              </a:pPr>
              <a:t>‹#›</a:t>
            </a:fld>
            <a:endParaRPr lang="en-US" sz="1600" dirty="0">
              <a:solidFill>
                <a:srgbClr val="198A46"/>
              </a:solidFill>
              <a:cs typeface="+mn-cs"/>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mn-cs"/>
              </a:rPr>
              <a:t>CHAPTER </a:t>
            </a:r>
            <a:r>
              <a:rPr lang="en-US" sz="1700" b="1" dirty="0" smtClean="0">
                <a:solidFill>
                  <a:srgbClr val="198A46"/>
                </a:solidFill>
                <a:cs typeface="+mn-cs"/>
              </a:rPr>
              <a:t>6</a:t>
            </a:r>
            <a:r>
              <a:rPr lang="en-US" sz="1700" dirty="0" smtClean="0">
                <a:solidFill>
                  <a:srgbClr val="198A46"/>
                </a:solidFill>
                <a:cs typeface="+mn-cs"/>
              </a:rPr>
              <a:t>  </a:t>
            </a:r>
            <a:r>
              <a:rPr lang="en-US" sz="2100" dirty="0" smtClean="0">
                <a:solidFill>
                  <a:srgbClr val="198A46"/>
                </a:solidFill>
                <a:cs typeface="+mn-cs"/>
              </a:rPr>
              <a:t>The Open Economy</a:t>
            </a:r>
            <a:endParaRPr lang="en-US" sz="2100" dirty="0">
              <a:solidFill>
                <a:srgbClr val="198A46"/>
              </a:solidFill>
              <a:cs typeface="+mn-cs"/>
            </a:endParaRPr>
          </a:p>
        </p:txBody>
      </p:sp>
    </p:spTree>
  </p:cSld>
  <p:clrMap bg1="lt1" tx1="dk1" bg2="lt2" tx2="dk2" accent1="accent1" accent2="accent2" accent3="accent3" accent4="accent4" accent5="accent5" accent6="accent6" hlink="hlink" folHlink="folHlink"/>
  <p:sldLayoutIdLst>
    <p:sldLayoutId id="2147483810"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11" r:id="rId11"/>
  </p:sldLayoutIdLst>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Arial"/>
              </a:rPr>
              <a:pPr algn="r">
                <a:defRPr/>
              </a:pPr>
              <a:t>‹#›</a:t>
            </a:fld>
            <a:endParaRPr lang="en-US" sz="1600" dirty="0">
              <a:solidFill>
                <a:srgbClr val="198A46"/>
              </a:solidFill>
              <a:cs typeface="Arial"/>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Arial"/>
              </a:rPr>
              <a:t>CHAPTER </a:t>
            </a:r>
            <a:r>
              <a:rPr lang="en-US" sz="1700" b="1" dirty="0" smtClean="0">
                <a:solidFill>
                  <a:srgbClr val="198A46"/>
                </a:solidFill>
                <a:cs typeface="Arial"/>
              </a:rPr>
              <a:t>6</a:t>
            </a:r>
            <a:r>
              <a:rPr lang="en-US" sz="1700" dirty="0" smtClean="0">
                <a:solidFill>
                  <a:srgbClr val="198A46"/>
                </a:solidFill>
                <a:cs typeface="Arial"/>
              </a:rPr>
              <a:t>    </a:t>
            </a:r>
            <a:r>
              <a:rPr lang="en-US" sz="2100" dirty="0">
                <a:solidFill>
                  <a:srgbClr val="198A46"/>
                </a:solidFill>
                <a:cs typeface="Arial"/>
              </a:rPr>
              <a:t>The </a:t>
            </a:r>
            <a:r>
              <a:rPr lang="en-US" sz="2100" dirty="0" smtClean="0">
                <a:solidFill>
                  <a:srgbClr val="198A46"/>
                </a:solidFill>
                <a:cs typeface="Arial"/>
              </a:rPr>
              <a:t>Open Economy</a:t>
            </a:r>
            <a:endParaRPr lang="en-US" sz="2100" dirty="0">
              <a:solidFill>
                <a:srgbClr val="198A46"/>
              </a:solidFill>
              <a:cs typeface="Arial"/>
            </a:endParaRPr>
          </a:p>
        </p:txBody>
      </p:sp>
    </p:spTree>
    <p:extLst>
      <p:ext uri="{BB962C8B-B14F-4D97-AF65-F5344CB8AC3E}">
        <p14:creationId xmlns:p14="http://schemas.microsoft.com/office/powerpoint/2010/main" val="2075116096"/>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Arial"/>
              </a:rPr>
              <a:pPr algn="r">
                <a:defRPr/>
              </a:pPr>
              <a:t>‹#›</a:t>
            </a:fld>
            <a:endParaRPr lang="en-US" sz="1600" dirty="0">
              <a:solidFill>
                <a:srgbClr val="198A46"/>
              </a:solidFill>
              <a:cs typeface="Arial"/>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Arial"/>
              </a:rPr>
              <a:t>CHAPTER </a:t>
            </a:r>
            <a:r>
              <a:rPr lang="en-US" sz="1700" b="1" dirty="0" smtClean="0">
                <a:solidFill>
                  <a:srgbClr val="198A46"/>
                </a:solidFill>
                <a:cs typeface="Arial"/>
              </a:rPr>
              <a:t>6</a:t>
            </a:r>
            <a:r>
              <a:rPr lang="en-US" sz="1700" dirty="0" smtClean="0">
                <a:solidFill>
                  <a:srgbClr val="198A46"/>
                </a:solidFill>
                <a:cs typeface="Arial"/>
              </a:rPr>
              <a:t>    </a:t>
            </a:r>
            <a:r>
              <a:rPr lang="en-US" sz="2100" dirty="0">
                <a:solidFill>
                  <a:srgbClr val="198A46"/>
                </a:solidFill>
                <a:cs typeface="Arial"/>
              </a:rPr>
              <a:t>The </a:t>
            </a:r>
            <a:r>
              <a:rPr lang="en-US" sz="2100" dirty="0" smtClean="0">
                <a:solidFill>
                  <a:srgbClr val="198A46"/>
                </a:solidFill>
                <a:cs typeface="Arial"/>
              </a:rPr>
              <a:t>Open Economy</a:t>
            </a:r>
            <a:endParaRPr lang="en-US" sz="2100" dirty="0">
              <a:solidFill>
                <a:srgbClr val="198A46"/>
              </a:solidFill>
              <a:cs typeface="Arial"/>
            </a:endParaRPr>
          </a:p>
        </p:txBody>
      </p:sp>
    </p:spTree>
    <p:extLst>
      <p:ext uri="{BB962C8B-B14F-4D97-AF65-F5344CB8AC3E}">
        <p14:creationId xmlns:p14="http://schemas.microsoft.com/office/powerpoint/2010/main" val="1767513897"/>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Arial"/>
              </a:rPr>
              <a:pPr algn="r">
                <a:defRPr/>
              </a:pPr>
              <a:t>‹#›</a:t>
            </a:fld>
            <a:endParaRPr lang="en-US" sz="1600" dirty="0">
              <a:solidFill>
                <a:srgbClr val="198A46"/>
              </a:solidFill>
              <a:cs typeface="Arial"/>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Arial"/>
              </a:rPr>
              <a:t>CHAPTER </a:t>
            </a:r>
            <a:r>
              <a:rPr lang="en-US" sz="1700" b="1" dirty="0" smtClean="0">
                <a:solidFill>
                  <a:srgbClr val="198A46"/>
                </a:solidFill>
                <a:cs typeface="Arial"/>
              </a:rPr>
              <a:t>6</a:t>
            </a:r>
            <a:r>
              <a:rPr lang="en-US" sz="1700" dirty="0" smtClean="0">
                <a:solidFill>
                  <a:srgbClr val="198A46"/>
                </a:solidFill>
                <a:cs typeface="Arial"/>
              </a:rPr>
              <a:t>    </a:t>
            </a:r>
            <a:r>
              <a:rPr lang="en-US" sz="2100" dirty="0">
                <a:solidFill>
                  <a:srgbClr val="198A46"/>
                </a:solidFill>
                <a:cs typeface="Arial"/>
              </a:rPr>
              <a:t>The </a:t>
            </a:r>
            <a:r>
              <a:rPr lang="en-US" sz="2100" dirty="0" smtClean="0">
                <a:solidFill>
                  <a:srgbClr val="198A46"/>
                </a:solidFill>
                <a:cs typeface="Arial"/>
              </a:rPr>
              <a:t>Open Economy</a:t>
            </a:r>
            <a:endParaRPr lang="en-US" sz="2100" dirty="0">
              <a:solidFill>
                <a:srgbClr val="198A46"/>
              </a:solidFill>
              <a:cs typeface="Arial"/>
            </a:endParaRPr>
          </a:p>
        </p:txBody>
      </p:sp>
    </p:spTree>
    <p:extLst>
      <p:ext uri="{BB962C8B-B14F-4D97-AF65-F5344CB8AC3E}">
        <p14:creationId xmlns:p14="http://schemas.microsoft.com/office/powerpoint/2010/main" val="4275717726"/>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Arial"/>
              </a:rPr>
              <a:pPr algn="r">
                <a:defRPr/>
              </a:pPr>
              <a:t>‹#›</a:t>
            </a:fld>
            <a:endParaRPr lang="en-US" sz="1600" dirty="0">
              <a:solidFill>
                <a:srgbClr val="198A46"/>
              </a:solidFill>
              <a:cs typeface="Arial"/>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Arial"/>
              </a:rPr>
              <a:t>CHAPTER </a:t>
            </a:r>
            <a:r>
              <a:rPr lang="en-US" sz="1700" b="1" dirty="0" smtClean="0">
                <a:solidFill>
                  <a:srgbClr val="198A46"/>
                </a:solidFill>
                <a:cs typeface="Arial"/>
              </a:rPr>
              <a:t>6</a:t>
            </a:r>
            <a:r>
              <a:rPr lang="en-US" sz="1700" dirty="0" smtClean="0">
                <a:solidFill>
                  <a:srgbClr val="198A46"/>
                </a:solidFill>
                <a:cs typeface="Arial"/>
              </a:rPr>
              <a:t>    </a:t>
            </a:r>
            <a:r>
              <a:rPr lang="en-US" sz="2100" dirty="0">
                <a:solidFill>
                  <a:srgbClr val="198A46"/>
                </a:solidFill>
                <a:cs typeface="Arial"/>
              </a:rPr>
              <a:t>The </a:t>
            </a:r>
            <a:r>
              <a:rPr lang="en-US" sz="2100" dirty="0" smtClean="0">
                <a:solidFill>
                  <a:srgbClr val="198A46"/>
                </a:solidFill>
                <a:cs typeface="Arial"/>
              </a:rPr>
              <a:t>Open Economy</a:t>
            </a:r>
            <a:endParaRPr lang="en-US" sz="2100" dirty="0">
              <a:solidFill>
                <a:srgbClr val="198A46"/>
              </a:solidFill>
              <a:cs typeface="Arial"/>
            </a:endParaRPr>
          </a:p>
        </p:txBody>
      </p:sp>
    </p:spTree>
    <p:extLst>
      <p:ext uri="{BB962C8B-B14F-4D97-AF65-F5344CB8AC3E}">
        <p14:creationId xmlns:p14="http://schemas.microsoft.com/office/powerpoint/2010/main" val="2293626017"/>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Lst>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Arial"/>
              </a:rPr>
              <a:pPr algn="r">
                <a:defRPr/>
              </a:pPr>
              <a:t>‹#›</a:t>
            </a:fld>
            <a:endParaRPr lang="en-US" sz="1600" dirty="0">
              <a:solidFill>
                <a:srgbClr val="198A46"/>
              </a:solidFill>
              <a:cs typeface="Arial"/>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Arial"/>
              </a:rPr>
              <a:t>CHAPTER </a:t>
            </a:r>
            <a:r>
              <a:rPr lang="en-US" sz="1700" b="1" dirty="0" smtClean="0">
                <a:solidFill>
                  <a:srgbClr val="198A46"/>
                </a:solidFill>
                <a:cs typeface="Arial"/>
              </a:rPr>
              <a:t>6</a:t>
            </a:r>
            <a:r>
              <a:rPr lang="en-US" sz="1700" dirty="0" smtClean="0">
                <a:solidFill>
                  <a:srgbClr val="198A46"/>
                </a:solidFill>
                <a:cs typeface="Arial"/>
              </a:rPr>
              <a:t>    </a:t>
            </a:r>
            <a:r>
              <a:rPr lang="en-US" sz="2100" dirty="0">
                <a:solidFill>
                  <a:srgbClr val="198A46"/>
                </a:solidFill>
                <a:cs typeface="Arial"/>
              </a:rPr>
              <a:t>The </a:t>
            </a:r>
            <a:r>
              <a:rPr lang="en-US" sz="2100" dirty="0" smtClean="0">
                <a:solidFill>
                  <a:srgbClr val="198A46"/>
                </a:solidFill>
                <a:cs typeface="Arial"/>
              </a:rPr>
              <a:t>Open Economy</a:t>
            </a:r>
            <a:endParaRPr lang="en-US" sz="2100" dirty="0">
              <a:solidFill>
                <a:srgbClr val="198A46"/>
              </a:solidFill>
              <a:cs typeface="Arial"/>
            </a:endParaRPr>
          </a:p>
        </p:txBody>
      </p:sp>
    </p:spTree>
    <p:extLst>
      <p:ext uri="{BB962C8B-B14F-4D97-AF65-F5344CB8AC3E}">
        <p14:creationId xmlns:p14="http://schemas.microsoft.com/office/powerpoint/2010/main" val="1486482469"/>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Lst>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Arial"/>
              </a:rPr>
              <a:pPr algn="r">
                <a:defRPr/>
              </a:pPr>
              <a:t>‹#›</a:t>
            </a:fld>
            <a:endParaRPr lang="en-US" sz="1600" dirty="0">
              <a:solidFill>
                <a:srgbClr val="198A46"/>
              </a:solidFill>
              <a:cs typeface="Arial"/>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Arial"/>
              </a:rPr>
              <a:t>CHAPTER </a:t>
            </a:r>
            <a:r>
              <a:rPr lang="en-US" sz="1700" b="1" dirty="0" smtClean="0">
                <a:solidFill>
                  <a:srgbClr val="198A46"/>
                </a:solidFill>
                <a:cs typeface="Arial"/>
              </a:rPr>
              <a:t>6</a:t>
            </a:r>
            <a:r>
              <a:rPr lang="en-US" sz="1700" dirty="0" smtClean="0">
                <a:solidFill>
                  <a:srgbClr val="198A46"/>
                </a:solidFill>
                <a:cs typeface="Arial"/>
              </a:rPr>
              <a:t>    </a:t>
            </a:r>
            <a:r>
              <a:rPr lang="en-US" sz="2100" dirty="0">
                <a:solidFill>
                  <a:srgbClr val="198A46"/>
                </a:solidFill>
                <a:cs typeface="Arial"/>
              </a:rPr>
              <a:t>The </a:t>
            </a:r>
            <a:r>
              <a:rPr lang="en-US" sz="2100" dirty="0" smtClean="0">
                <a:solidFill>
                  <a:srgbClr val="198A46"/>
                </a:solidFill>
                <a:cs typeface="Arial"/>
              </a:rPr>
              <a:t>Open Economy</a:t>
            </a:r>
            <a:endParaRPr lang="en-US" sz="2100" dirty="0">
              <a:solidFill>
                <a:srgbClr val="198A46"/>
              </a:solidFill>
              <a:cs typeface="Arial"/>
            </a:endParaRPr>
          </a:p>
        </p:txBody>
      </p:sp>
    </p:spTree>
    <p:extLst>
      <p:ext uri="{BB962C8B-B14F-4D97-AF65-F5344CB8AC3E}">
        <p14:creationId xmlns:p14="http://schemas.microsoft.com/office/powerpoint/2010/main" val="511045211"/>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Arial"/>
              </a:rPr>
              <a:pPr algn="r">
                <a:defRPr/>
              </a:pPr>
              <a:t>‹#›</a:t>
            </a:fld>
            <a:endParaRPr lang="en-US" sz="1600" dirty="0">
              <a:solidFill>
                <a:srgbClr val="198A46"/>
              </a:solidFill>
              <a:cs typeface="Arial"/>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Arial"/>
              </a:rPr>
              <a:t>CHAPTER </a:t>
            </a:r>
            <a:r>
              <a:rPr lang="en-US" sz="1700" b="1" dirty="0" smtClean="0">
                <a:solidFill>
                  <a:srgbClr val="198A46"/>
                </a:solidFill>
                <a:cs typeface="Arial"/>
              </a:rPr>
              <a:t>6</a:t>
            </a:r>
            <a:r>
              <a:rPr lang="en-US" sz="1700" dirty="0" smtClean="0">
                <a:solidFill>
                  <a:srgbClr val="198A46"/>
                </a:solidFill>
                <a:cs typeface="Arial"/>
              </a:rPr>
              <a:t>    </a:t>
            </a:r>
            <a:r>
              <a:rPr lang="en-US" sz="2100" dirty="0">
                <a:solidFill>
                  <a:srgbClr val="198A46"/>
                </a:solidFill>
                <a:cs typeface="Arial"/>
              </a:rPr>
              <a:t>The </a:t>
            </a:r>
            <a:r>
              <a:rPr lang="en-US" sz="2100" dirty="0" smtClean="0">
                <a:solidFill>
                  <a:srgbClr val="198A46"/>
                </a:solidFill>
                <a:cs typeface="Arial"/>
              </a:rPr>
              <a:t>Open Economy</a:t>
            </a:r>
            <a:endParaRPr lang="en-US" sz="2100" dirty="0">
              <a:solidFill>
                <a:srgbClr val="198A46"/>
              </a:solidFill>
              <a:cs typeface="Arial"/>
            </a:endParaRPr>
          </a:p>
        </p:txBody>
      </p:sp>
    </p:spTree>
    <p:extLst>
      <p:ext uri="{BB962C8B-B14F-4D97-AF65-F5344CB8AC3E}">
        <p14:creationId xmlns:p14="http://schemas.microsoft.com/office/powerpoint/2010/main" val="151962907"/>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9.bin"/><Relationship Id="rId5" Type="http://schemas.openxmlformats.org/officeDocument/2006/relationships/image" Target="../media/image11.wmf"/><Relationship Id="rId6" Type="http://schemas.openxmlformats.org/officeDocument/2006/relationships/oleObject" Target="../embeddings/oleObject10.bin"/><Relationship Id="rId7" Type="http://schemas.openxmlformats.org/officeDocument/2006/relationships/image" Target="../media/image12.wmf"/><Relationship Id="rId8" Type="http://schemas.openxmlformats.org/officeDocument/2006/relationships/oleObject" Target="../embeddings/oleObject11.bin"/><Relationship Id="rId9" Type="http://schemas.openxmlformats.org/officeDocument/2006/relationships/image" Target="../media/image13.wmf"/><Relationship Id="rId10" Type="http://schemas.openxmlformats.org/officeDocument/2006/relationships/oleObject" Target="../embeddings/oleObject12.bin"/><Relationship Id="rId11" Type="http://schemas.openxmlformats.org/officeDocument/2006/relationships/image" Target="../media/image14.wmf"/><Relationship Id="rId1" Type="http://schemas.openxmlformats.org/officeDocument/2006/relationships/vmlDrawing" Target="../drawings/vmlDrawing3.vml"/><Relationship Id="rId2"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3.bin"/><Relationship Id="rId5" Type="http://schemas.openxmlformats.org/officeDocument/2006/relationships/image" Target="../media/image15.wmf"/><Relationship Id="rId6" Type="http://schemas.openxmlformats.org/officeDocument/2006/relationships/oleObject" Target="../embeddings/oleObject14.bin"/><Relationship Id="rId7" Type="http://schemas.openxmlformats.org/officeDocument/2006/relationships/image" Target="../media/image16.wmf"/><Relationship Id="rId1" Type="http://schemas.openxmlformats.org/officeDocument/2006/relationships/vmlDrawing" Target="../drawings/vmlDrawing4.vml"/><Relationship Id="rId2"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5.bin"/><Relationship Id="rId5" Type="http://schemas.openxmlformats.org/officeDocument/2006/relationships/image" Target="../media/image17.wmf"/><Relationship Id="rId6" Type="http://schemas.openxmlformats.org/officeDocument/2006/relationships/oleObject" Target="../embeddings/oleObject16.bin"/><Relationship Id="rId7" Type="http://schemas.openxmlformats.org/officeDocument/2006/relationships/image" Target="../media/image18.wmf"/><Relationship Id="rId1" Type="http://schemas.openxmlformats.org/officeDocument/2006/relationships/vmlDrawing" Target="../drawings/vmlDrawing5.vml"/><Relationship Id="rId2"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17.bin"/><Relationship Id="rId5" Type="http://schemas.openxmlformats.org/officeDocument/2006/relationships/image" Target="../media/image19.wmf"/><Relationship Id="rId1" Type="http://schemas.openxmlformats.org/officeDocument/2006/relationships/vmlDrawing" Target="../drawings/vmlDrawing6.vml"/><Relationship Id="rId2"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1" Type="http://schemas.openxmlformats.org/officeDocument/2006/relationships/image" Target="../media/image23.wmf"/><Relationship Id="rId12" Type="http://schemas.openxmlformats.org/officeDocument/2006/relationships/oleObject" Target="../embeddings/oleObject22.bin"/><Relationship Id="rId13" Type="http://schemas.openxmlformats.org/officeDocument/2006/relationships/image" Target="../media/image24.wmf"/><Relationship Id="rId1" Type="http://schemas.openxmlformats.org/officeDocument/2006/relationships/vmlDrawing" Target="../drawings/vmlDrawing7.vml"/><Relationship Id="rId2" Type="http://schemas.openxmlformats.org/officeDocument/2006/relationships/slideLayout" Target="../slideLayouts/slideLayout5.xml"/><Relationship Id="rId3" Type="http://schemas.openxmlformats.org/officeDocument/2006/relationships/notesSlide" Target="../notesSlides/notesSlide20.xml"/><Relationship Id="rId4" Type="http://schemas.openxmlformats.org/officeDocument/2006/relationships/oleObject" Target="../embeddings/oleObject18.bin"/><Relationship Id="rId5" Type="http://schemas.openxmlformats.org/officeDocument/2006/relationships/image" Target="../media/image20.wmf"/><Relationship Id="rId6" Type="http://schemas.openxmlformats.org/officeDocument/2006/relationships/oleObject" Target="../embeddings/oleObject19.bin"/><Relationship Id="rId7" Type="http://schemas.openxmlformats.org/officeDocument/2006/relationships/image" Target="../media/image21.wmf"/><Relationship Id="rId8" Type="http://schemas.openxmlformats.org/officeDocument/2006/relationships/oleObject" Target="../embeddings/oleObject20.bin"/><Relationship Id="rId9" Type="http://schemas.openxmlformats.org/officeDocument/2006/relationships/image" Target="../media/image22.wmf"/><Relationship Id="rId10" Type="http://schemas.openxmlformats.org/officeDocument/2006/relationships/oleObject" Target="../embeddings/oleObject2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1.xml"/><Relationship Id="rId3" Type="http://schemas.openxmlformats.org/officeDocument/2006/relationships/chart" Target="../charts/chart3.xml"/></Relationships>
</file>

<file path=ppt/slides/_rels/slide22.xml.rels><?xml version="1.0" encoding="UTF-8" standalone="yes"?>
<Relationships xmlns="http://schemas.openxmlformats.org/package/2006/relationships"><Relationship Id="rId11" Type="http://schemas.openxmlformats.org/officeDocument/2006/relationships/image" Target="../media/image26.wmf"/><Relationship Id="rId12" Type="http://schemas.openxmlformats.org/officeDocument/2006/relationships/oleObject" Target="../embeddings/oleObject27.bin"/><Relationship Id="rId13" Type="http://schemas.openxmlformats.org/officeDocument/2006/relationships/image" Target="../media/image27.wmf"/><Relationship Id="rId14" Type="http://schemas.openxmlformats.org/officeDocument/2006/relationships/oleObject" Target="../embeddings/oleObject28.bin"/><Relationship Id="rId15" Type="http://schemas.openxmlformats.org/officeDocument/2006/relationships/image" Target="../media/image28.wmf"/><Relationship Id="rId16" Type="http://schemas.openxmlformats.org/officeDocument/2006/relationships/oleObject" Target="../embeddings/oleObject29.bin"/><Relationship Id="rId17" Type="http://schemas.openxmlformats.org/officeDocument/2006/relationships/image" Target="../media/image29.wmf"/><Relationship Id="rId1" Type="http://schemas.openxmlformats.org/officeDocument/2006/relationships/vmlDrawing" Target="../drawings/vmlDrawing8.vml"/><Relationship Id="rId2" Type="http://schemas.openxmlformats.org/officeDocument/2006/relationships/slideLayout" Target="../slideLayouts/slideLayout5.xml"/><Relationship Id="rId3" Type="http://schemas.openxmlformats.org/officeDocument/2006/relationships/notesSlide" Target="../notesSlides/notesSlide22.xml"/><Relationship Id="rId4" Type="http://schemas.openxmlformats.org/officeDocument/2006/relationships/oleObject" Target="../embeddings/oleObject23.bin"/><Relationship Id="rId5" Type="http://schemas.openxmlformats.org/officeDocument/2006/relationships/image" Target="../media/image20.wmf"/><Relationship Id="rId6" Type="http://schemas.openxmlformats.org/officeDocument/2006/relationships/oleObject" Target="../embeddings/oleObject24.bin"/><Relationship Id="rId7" Type="http://schemas.openxmlformats.org/officeDocument/2006/relationships/image" Target="../media/image21.wmf"/><Relationship Id="rId8" Type="http://schemas.openxmlformats.org/officeDocument/2006/relationships/oleObject" Target="../embeddings/oleObject25.bin"/><Relationship Id="rId9" Type="http://schemas.openxmlformats.org/officeDocument/2006/relationships/image" Target="../media/image25.wmf"/><Relationship Id="rId10" Type="http://schemas.openxmlformats.org/officeDocument/2006/relationships/oleObject" Target="../embeddings/oleObject26.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30.bin"/><Relationship Id="rId5" Type="http://schemas.openxmlformats.org/officeDocument/2006/relationships/image" Target="../media/image30.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31.bin"/><Relationship Id="rId5" Type="http://schemas.openxmlformats.org/officeDocument/2006/relationships/image" Target="../media/image30.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32.bin"/><Relationship Id="rId5" Type="http://schemas.openxmlformats.org/officeDocument/2006/relationships/image" Target="../media/image31.wmf"/><Relationship Id="rId6" Type="http://schemas.openxmlformats.org/officeDocument/2006/relationships/oleObject" Target="../embeddings/oleObject33.bin"/><Relationship Id="rId7" Type="http://schemas.openxmlformats.org/officeDocument/2006/relationships/image" Target="../media/image32.wmf"/><Relationship Id="rId8" Type="http://schemas.openxmlformats.org/officeDocument/2006/relationships/oleObject" Target="../embeddings/oleObject34.bin"/><Relationship Id="rId9" Type="http://schemas.openxmlformats.org/officeDocument/2006/relationships/image" Target="../media/image33.wmf"/><Relationship Id="rId10" Type="http://schemas.openxmlformats.org/officeDocument/2006/relationships/oleObject" Target="../embeddings/oleObject35.bin"/><Relationship Id="rId11" Type="http://schemas.openxmlformats.org/officeDocument/2006/relationships/image" Target="../media/image34.wmf"/><Relationship Id="rId1" Type="http://schemas.openxmlformats.org/officeDocument/2006/relationships/vmlDrawing" Target="../drawings/vmlDrawing11.vml"/><Relationship Id="rId2"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36.jpeg"/><Relationship Id="rId5" Type="http://schemas.microsoft.com/office/2007/relationships/hdphoto" Target="../media/hdphoto1.wdp"/><Relationship Id="rId6" Type="http://schemas.openxmlformats.org/officeDocument/2006/relationships/oleObject" Target="../embeddings/oleObject36.bin"/><Relationship Id="rId7" Type="http://schemas.openxmlformats.org/officeDocument/2006/relationships/image" Target="../media/image35.w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chart" Target="../charts/char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chart" Target="../charts/char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37.bin"/><Relationship Id="rId5" Type="http://schemas.openxmlformats.org/officeDocument/2006/relationships/image" Target="../media/image37.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38.bin"/><Relationship Id="rId5" Type="http://schemas.openxmlformats.org/officeDocument/2006/relationships/image" Target="../media/image38.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39.bin"/><Relationship Id="rId5" Type="http://schemas.openxmlformats.org/officeDocument/2006/relationships/image" Target="../media/image38.w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oleObject" Target="../embeddings/oleObject40.bin"/><Relationship Id="rId5" Type="http://schemas.openxmlformats.org/officeDocument/2006/relationships/image" Target="../media/image38.wmf"/><Relationship Id="rId6" Type="http://schemas.openxmlformats.org/officeDocument/2006/relationships/oleObject" Target="../embeddings/oleObject41.bin"/><Relationship Id="rId7" Type="http://schemas.openxmlformats.org/officeDocument/2006/relationships/image" Target="../media/image39.wmf"/><Relationship Id="rId1" Type="http://schemas.openxmlformats.org/officeDocument/2006/relationships/vmlDrawing" Target="../drawings/vmlDrawing16.vml"/><Relationship Id="rId2" Type="http://schemas.openxmlformats.org/officeDocument/2006/relationships/slideLayout" Target="../slideLayouts/slideLayout6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oleObject" Target="../embeddings/oleObject42.bin"/><Relationship Id="rId5" Type="http://schemas.openxmlformats.org/officeDocument/2006/relationships/image" Target="../media/image40.wmf"/><Relationship Id="rId6" Type="http://schemas.openxmlformats.org/officeDocument/2006/relationships/oleObject" Target="../embeddings/oleObject43.bin"/><Relationship Id="rId7" Type="http://schemas.openxmlformats.org/officeDocument/2006/relationships/image" Target="../media/image41.wmf"/><Relationship Id="rId1" Type="http://schemas.openxmlformats.org/officeDocument/2006/relationships/vmlDrawing" Target="../drawings/vmlDrawing17.vml"/><Relationship Id="rId2" Type="http://schemas.openxmlformats.org/officeDocument/2006/relationships/slideLayout" Target="../slideLayouts/slideLayout6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oleObject" Target="../embeddings/oleObject44.bin"/><Relationship Id="rId5" Type="http://schemas.openxmlformats.org/officeDocument/2006/relationships/image" Target="../media/image42.wmf"/><Relationship Id="rId1" Type="http://schemas.openxmlformats.org/officeDocument/2006/relationships/vmlDrawing" Target="../drawings/vmlDrawing18.vml"/><Relationship Id="rId2" Type="http://schemas.openxmlformats.org/officeDocument/2006/relationships/slideLayout" Target="../slideLayouts/slideLayout79.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oleObject" Target="../embeddings/oleObject45.bin"/><Relationship Id="rId5" Type="http://schemas.openxmlformats.org/officeDocument/2006/relationships/image" Target="../media/image42.wmf"/><Relationship Id="rId6" Type="http://schemas.openxmlformats.org/officeDocument/2006/relationships/oleObject" Target="../embeddings/oleObject46.bin"/><Relationship Id="rId7" Type="http://schemas.openxmlformats.org/officeDocument/2006/relationships/image" Target="../media/image43.wmf"/><Relationship Id="rId1" Type="http://schemas.openxmlformats.org/officeDocument/2006/relationships/vmlDrawing" Target="../drawings/vmlDrawing19.vml"/><Relationship Id="rId2" Type="http://schemas.openxmlformats.org/officeDocument/2006/relationships/slideLayout" Target="../slideLayouts/slideLayout79.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oleObject" Target="../embeddings/oleObject47.bin"/><Relationship Id="rId5" Type="http://schemas.openxmlformats.org/officeDocument/2006/relationships/image" Target="../media/image44.w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4" Type="http://schemas.openxmlformats.org/officeDocument/2006/relationships/oleObject" Target="../embeddings/oleObject48.bin"/><Relationship Id="rId5" Type="http://schemas.openxmlformats.org/officeDocument/2006/relationships/image" Target="../media/image44.w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4" Type="http://schemas.openxmlformats.org/officeDocument/2006/relationships/oleObject" Target="../embeddings/oleObject49.bin"/><Relationship Id="rId5" Type="http://schemas.openxmlformats.org/officeDocument/2006/relationships/image" Target="../media/image45.wmf"/><Relationship Id="rId6" Type="http://schemas.openxmlformats.org/officeDocument/2006/relationships/oleObject" Target="../embeddings/oleObject50.bin"/><Relationship Id="rId7" Type="http://schemas.openxmlformats.org/officeDocument/2006/relationships/image" Target="../media/image46.w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oleObject" Target="../embeddings/oleObject51.bin"/><Relationship Id="rId5" Type="http://schemas.openxmlformats.org/officeDocument/2006/relationships/image" Target="../media/image47.wmf"/><Relationship Id="rId6" Type="http://schemas.openxmlformats.org/officeDocument/2006/relationships/oleObject" Target="../embeddings/oleObject52.bin"/><Relationship Id="rId7" Type="http://schemas.openxmlformats.org/officeDocument/2006/relationships/image" Target="../media/image37.wmf"/><Relationship Id="rId8" Type="http://schemas.openxmlformats.org/officeDocument/2006/relationships/oleObject" Target="../embeddings/oleObject53.bin"/><Relationship Id="rId9" Type="http://schemas.openxmlformats.org/officeDocument/2006/relationships/image" Target="../media/image46.wmf"/><Relationship Id="rId10" Type="http://schemas.openxmlformats.org/officeDocument/2006/relationships/oleObject" Target="../embeddings/oleObject54.bin"/><Relationship Id="rId11" Type="http://schemas.openxmlformats.org/officeDocument/2006/relationships/image" Target="../media/image48.w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oleObject" Target="../embeddings/oleObject55.bin"/><Relationship Id="rId5" Type="http://schemas.openxmlformats.org/officeDocument/2006/relationships/image" Target="../media/image46.wmf"/><Relationship Id="rId6" Type="http://schemas.openxmlformats.org/officeDocument/2006/relationships/oleObject" Target="../embeddings/oleObject56.bin"/><Relationship Id="rId7" Type="http://schemas.openxmlformats.org/officeDocument/2006/relationships/image" Target="../media/image49.wmf"/><Relationship Id="rId8" Type="http://schemas.openxmlformats.org/officeDocument/2006/relationships/oleObject" Target="../embeddings/oleObject57.bin"/><Relationship Id="rId9" Type="http://schemas.openxmlformats.org/officeDocument/2006/relationships/image" Target="../media/image50.w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chart" Target="../charts/char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1.bin"/><Relationship Id="rId5" Type="http://schemas.openxmlformats.org/officeDocument/2006/relationships/image" Target="../media/image3.wmf"/><Relationship Id="rId6" Type="http://schemas.openxmlformats.org/officeDocument/2006/relationships/oleObject" Target="../embeddings/oleObject2.bin"/><Relationship Id="rId7" Type="http://schemas.openxmlformats.org/officeDocument/2006/relationships/image" Target="../media/image4.wmf"/><Relationship Id="rId8" Type="http://schemas.openxmlformats.org/officeDocument/2006/relationships/oleObject" Target="../embeddings/oleObject3.bin"/><Relationship Id="rId9" Type="http://schemas.openxmlformats.org/officeDocument/2006/relationships/image" Target="../media/image5.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4" Type="http://schemas.openxmlformats.org/officeDocument/2006/relationships/oleObject" Target="../embeddings/oleObject58.bin"/><Relationship Id="rId5" Type="http://schemas.openxmlformats.org/officeDocument/2006/relationships/image" Target="../media/image51.w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1" Type="http://schemas.openxmlformats.org/officeDocument/2006/relationships/image" Target="../media/image9.wmf"/><Relationship Id="rId12" Type="http://schemas.openxmlformats.org/officeDocument/2006/relationships/oleObject" Target="../embeddings/oleObject8.bin"/><Relationship Id="rId13" Type="http://schemas.openxmlformats.org/officeDocument/2006/relationships/image" Target="../media/image10.wmf"/><Relationship Id="rId1" Type="http://schemas.openxmlformats.org/officeDocument/2006/relationships/vmlDrawing" Target="../drawings/vmlDrawing2.vml"/><Relationship Id="rId2" Type="http://schemas.openxmlformats.org/officeDocument/2006/relationships/slideLayout" Target="../slideLayouts/slideLayout5.xml"/><Relationship Id="rId3" Type="http://schemas.openxmlformats.org/officeDocument/2006/relationships/notesSlide" Target="../notesSlides/notesSlide6.xml"/><Relationship Id="rId4" Type="http://schemas.openxmlformats.org/officeDocument/2006/relationships/oleObject" Target="../embeddings/oleObject4.bin"/><Relationship Id="rId5" Type="http://schemas.openxmlformats.org/officeDocument/2006/relationships/image" Target="../media/image6.wmf"/><Relationship Id="rId6" Type="http://schemas.openxmlformats.org/officeDocument/2006/relationships/oleObject" Target="../embeddings/oleObject5.bin"/><Relationship Id="rId7" Type="http://schemas.openxmlformats.org/officeDocument/2006/relationships/image" Target="../media/image7.wmf"/><Relationship Id="rId8" Type="http://schemas.openxmlformats.org/officeDocument/2006/relationships/oleObject" Target="../embeddings/oleObject6.bin"/><Relationship Id="rId9" Type="http://schemas.openxmlformats.org/officeDocument/2006/relationships/image" Target="../media/image8.wmf"/><Relationship Id="rId10" Type="http://schemas.openxmlformats.org/officeDocument/2006/relationships/oleObject" Target="../embeddings/oleObject7.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08529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2967" y="280283"/>
            <a:ext cx="8132763" cy="935037"/>
          </a:xfrm>
        </p:spPr>
        <p:txBody>
          <a:bodyPr/>
          <a:lstStyle/>
          <a:p>
            <a:r>
              <a:rPr lang="en-US" sz="3300" dirty="0" smtClean="0"/>
              <a:t>The </a:t>
            </a:r>
            <a:r>
              <a:rPr lang="en-US" sz="3300" dirty="0" smtClean="0"/>
              <a:t>link between trade </a:t>
            </a:r>
            <a:r>
              <a:rPr lang="en-US" sz="3300" dirty="0" smtClean="0"/>
              <a:t>&amp; </a:t>
            </a:r>
            <a:r>
              <a:rPr lang="en-US" sz="3300" dirty="0" smtClean="0"/>
              <a:t>cap</a:t>
            </a:r>
            <a:r>
              <a:rPr lang="en-US" sz="3300" dirty="0" smtClean="0"/>
              <a:t>. </a:t>
            </a:r>
            <a:r>
              <a:rPr lang="en-US" sz="3300" dirty="0" smtClean="0"/>
              <a:t>flows</a:t>
            </a:r>
            <a:endParaRPr lang="en-US" sz="3300" i="1" dirty="0" smtClean="0"/>
          </a:p>
        </p:txBody>
      </p:sp>
      <p:sp>
        <p:nvSpPr>
          <p:cNvPr id="43011" name="Rectangle 3"/>
          <p:cNvSpPr>
            <a:spLocks noGrp="1" noChangeArrowheads="1"/>
          </p:cNvSpPr>
          <p:nvPr>
            <p:ph type="body" idx="1"/>
          </p:nvPr>
        </p:nvSpPr>
        <p:spPr>
          <a:xfrm>
            <a:off x="611188" y="1323975"/>
            <a:ext cx="7620000" cy="2895600"/>
          </a:xfrm>
          <a:noFill/>
        </p:spPr>
        <p:txBody>
          <a:bodyPr lIns="0" tIns="137160" rIns="0"/>
          <a:lstStyle/>
          <a:p>
            <a:pPr marL="176213" indent="0">
              <a:spcBef>
                <a:spcPct val="30000"/>
              </a:spcBef>
              <a:buFont typeface="Wingdings" pitchFamily="2" charset="2"/>
              <a:buNone/>
              <a:tabLst>
                <a:tab pos="1250950" algn="l"/>
                <a:tab pos="2054225" algn="l"/>
              </a:tabLst>
            </a:pPr>
            <a:r>
              <a:rPr lang="en-US" b="1" i="1" dirty="0" smtClean="0">
                <a:latin typeface="Tahoma" pitchFamily="34" charset="0"/>
              </a:rPr>
              <a:t>NX</a:t>
            </a:r>
            <a:r>
              <a:rPr lang="en-US" dirty="0" smtClean="0">
                <a:latin typeface="Tahoma" pitchFamily="34" charset="0"/>
              </a:rPr>
              <a:t> = </a:t>
            </a:r>
            <a:r>
              <a:rPr lang="en-US" b="1" i="1" dirty="0" smtClean="0">
                <a:latin typeface="Tahoma" pitchFamily="34" charset="0"/>
              </a:rPr>
              <a:t>Y</a:t>
            </a:r>
            <a:r>
              <a:rPr lang="en-US" dirty="0" smtClean="0">
                <a:latin typeface="Tahoma" pitchFamily="34" charset="0"/>
              </a:rPr>
              <a:t> – (</a:t>
            </a:r>
            <a:r>
              <a:rPr lang="en-US" b="1" i="1" dirty="0" smtClean="0">
                <a:latin typeface="Tahoma" pitchFamily="34" charset="0"/>
              </a:rPr>
              <a:t>C</a:t>
            </a:r>
            <a:r>
              <a:rPr lang="en-US" dirty="0" smtClean="0">
                <a:latin typeface="Tahoma" pitchFamily="34" charset="0"/>
              </a:rPr>
              <a:t> + </a:t>
            </a:r>
            <a:r>
              <a:rPr lang="en-US" b="1" i="1" dirty="0" smtClean="0">
                <a:latin typeface="Tahoma" pitchFamily="34" charset="0"/>
              </a:rPr>
              <a:t>I</a:t>
            </a:r>
            <a:r>
              <a:rPr lang="en-US" dirty="0" smtClean="0">
                <a:latin typeface="Tahoma" pitchFamily="34" charset="0"/>
              </a:rPr>
              <a:t> + </a:t>
            </a:r>
            <a:r>
              <a:rPr lang="en-US" b="1" i="1" dirty="0" smtClean="0">
                <a:latin typeface="Tahoma" pitchFamily="34" charset="0"/>
              </a:rPr>
              <a:t>G </a:t>
            </a:r>
            <a:r>
              <a:rPr lang="en-US" dirty="0" smtClean="0">
                <a:latin typeface="Tahoma" pitchFamily="34" charset="0"/>
              </a:rPr>
              <a:t>)</a:t>
            </a:r>
          </a:p>
          <a:p>
            <a:pPr marL="176213" indent="0">
              <a:spcBef>
                <a:spcPct val="30000"/>
              </a:spcBef>
              <a:buFont typeface="Wingdings" pitchFamily="2" charset="2"/>
              <a:buNone/>
              <a:tabLst>
                <a:tab pos="1250950" algn="l"/>
                <a:tab pos="2054225" algn="l"/>
              </a:tabLst>
            </a:pPr>
            <a:r>
              <a:rPr lang="en-US" i="1" dirty="0" smtClean="0"/>
              <a:t>	implies</a:t>
            </a:r>
          </a:p>
          <a:p>
            <a:pPr marL="176213" indent="0">
              <a:spcBef>
                <a:spcPct val="30000"/>
              </a:spcBef>
              <a:buFont typeface="Wingdings" pitchFamily="2" charset="2"/>
              <a:buNone/>
              <a:tabLst>
                <a:tab pos="1250950" algn="l"/>
                <a:tab pos="2054225" algn="l"/>
              </a:tabLst>
            </a:pPr>
            <a:r>
              <a:rPr lang="en-US" b="1" i="1" dirty="0" smtClean="0"/>
              <a:t> </a:t>
            </a:r>
            <a:r>
              <a:rPr lang="en-US" b="1" i="1" dirty="0" smtClean="0">
                <a:latin typeface="Tahoma" pitchFamily="34" charset="0"/>
              </a:rPr>
              <a:t>NX</a:t>
            </a:r>
            <a:r>
              <a:rPr lang="en-US" dirty="0" smtClean="0">
                <a:latin typeface="Tahoma" pitchFamily="34" charset="0"/>
              </a:rPr>
              <a:t> 	= (</a:t>
            </a:r>
            <a:r>
              <a:rPr lang="en-US" b="1" i="1" dirty="0" smtClean="0">
                <a:latin typeface="Tahoma" pitchFamily="34" charset="0"/>
              </a:rPr>
              <a:t>Y</a:t>
            </a:r>
            <a:r>
              <a:rPr lang="en-US" dirty="0" smtClean="0">
                <a:latin typeface="Tahoma" pitchFamily="34" charset="0"/>
              </a:rPr>
              <a:t> – </a:t>
            </a:r>
            <a:r>
              <a:rPr lang="en-US" b="1" i="1" dirty="0" smtClean="0">
                <a:latin typeface="Tahoma" pitchFamily="34" charset="0"/>
              </a:rPr>
              <a:t>C</a:t>
            </a:r>
            <a:r>
              <a:rPr lang="en-US" dirty="0" smtClean="0">
                <a:latin typeface="Tahoma" pitchFamily="34" charset="0"/>
              </a:rPr>
              <a:t> – </a:t>
            </a:r>
            <a:r>
              <a:rPr lang="en-US" b="1" i="1" dirty="0" smtClean="0">
                <a:latin typeface="Tahoma" pitchFamily="34" charset="0"/>
              </a:rPr>
              <a:t>G </a:t>
            </a:r>
            <a:r>
              <a:rPr lang="en-US" dirty="0" smtClean="0">
                <a:latin typeface="Tahoma" pitchFamily="34" charset="0"/>
              </a:rPr>
              <a:t>) – </a:t>
            </a:r>
            <a:r>
              <a:rPr lang="en-US" b="1" i="1" dirty="0" smtClean="0">
                <a:latin typeface="Tahoma" pitchFamily="34" charset="0"/>
              </a:rPr>
              <a:t>I</a:t>
            </a:r>
            <a:r>
              <a:rPr lang="en-US" dirty="0" smtClean="0">
                <a:latin typeface="Tahoma" pitchFamily="34" charset="0"/>
              </a:rPr>
              <a:t> </a:t>
            </a:r>
          </a:p>
          <a:p>
            <a:pPr marL="176213" indent="0">
              <a:spcBef>
                <a:spcPct val="30000"/>
              </a:spcBef>
              <a:buFont typeface="Wingdings" pitchFamily="2" charset="2"/>
              <a:buNone/>
              <a:tabLst>
                <a:tab pos="1250950" algn="l"/>
                <a:tab pos="2054225" algn="l"/>
              </a:tabLst>
            </a:pPr>
            <a:r>
              <a:rPr lang="en-US" dirty="0" smtClean="0">
                <a:latin typeface="Tahoma" pitchFamily="34" charset="0"/>
              </a:rPr>
              <a:t>	=     </a:t>
            </a:r>
            <a:r>
              <a:rPr lang="en-US" b="1" i="1" dirty="0" smtClean="0">
                <a:latin typeface="Tahoma" pitchFamily="34" charset="0"/>
              </a:rPr>
              <a:t>S</a:t>
            </a:r>
            <a:r>
              <a:rPr lang="en-US" dirty="0" smtClean="0">
                <a:latin typeface="Tahoma" pitchFamily="34" charset="0"/>
              </a:rPr>
              <a:t>   –  </a:t>
            </a:r>
            <a:r>
              <a:rPr lang="en-US" b="1" i="1" dirty="0" smtClean="0">
                <a:latin typeface="Tahoma" pitchFamily="34" charset="0"/>
              </a:rPr>
              <a:t>I</a:t>
            </a:r>
          </a:p>
          <a:p>
            <a:pPr marL="176213" indent="0" algn="ctr">
              <a:spcBef>
                <a:spcPct val="30000"/>
              </a:spcBef>
              <a:buFont typeface="Wingdings" pitchFamily="2" charset="2"/>
              <a:buNone/>
              <a:tabLst>
                <a:tab pos="1250950" algn="l"/>
                <a:tab pos="2054225" algn="l"/>
              </a:tabLst>
            </a:pPr>
            <a:r>
              <a:rPr lang="en-US" b="1" i="1" dirty="0" smtClean="0">
                <a:solidFill>
                  <a:srgbClr val="FF3300"/>
                </a:solidFill>
              </a:rPr>
              <a:t>trade balance</a:t>
            </a:r>
            <a:r>
              <a:rPr lang="en-US" dirty="0" smtClean="0">
                <a:solidFill>
                  <a:srgbClr val="FF3300"/>
                </a:solidFill>
              </a:rPr>
              <a:t> = </a:t>
            </a:r>
            <a:r>
              <a:rPr lang="en-US" b="1" i="1" dirty="0" smtClean="0">
                <a:solidFill>
                  <a:srgbClr val="FF3300"/>
                </a:solidFill>
              </a:rPr>
              <a:t>net capital outflow</a:t>
            </a:r>
          </a:p>
        </p:txBody>
      </p:sp>
      <p:sp>
        <p:nvSpPr>
          <p:cNvPr id="43012" name="Text Box 4"/>
          <p:cNvSpPr txBox="1">
            <a:spLocks noChangeArrowheads="1"/>
          </p:cNvSpPr>
          <p:nvPr/>
        </p:nvSpPr>
        <p:spPr bwMode="auto">
          <a:xfrm>
            <a:off x="1447800" y="4445000"/>
            <a:ext cx="6694488" cy="1676400"/>
          </a:xfrm>
          <a:prstGeom prst="rect">
            <a:avLst/>
          </a:prstGeom>
          <a:solidFill>
            <a:srgbClr val="FFE0C1"/>
          </a:solidFill>
          <a:ln>
            <a:noFill/>
          </a:ln>
          <a:effectLst>
            <a:outerShdw blurRad="50800" dist="38100" dir="2700000" algn="tl" rotWithShape="0">
              <a:prstClr val="black">
                <a:alpha val="40000"/>
              </a:prstClr>
            </a:outerShdw>
          </a:effectLst>
          <a:extLst/>
        </p:spPr>
        <p:txBody>
          <a:bodyPr tIns="0" bIns="91440" anchor="ctr" anchorCtr="1"/>
          <a:lstStyle>
            <a:lvl1pPr marL="58738"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115000"/>
              </a:lnSpc>
              <a:spcBef>
                <a:spcPct val="50000"/>
              </a:spcBef>
            </a:pPr>
            <a:r>
              <a:rPr lang="en-US" sz="2800" dirty="0"/>
              <a:t>Thus, </a:t>
            </a:r>
            <a:br>
              <a:rPr lang="en-US" sz="2800" dirty="0"/>
            </a:br>
            <a:r>
              <a:rPr lang="en-US" sz="2800" dirty="0"/>
              <a:t>a country with a trade deficit (</a:t>
            </a:r>
            <a:r>
              <a:rPr lang="en-US" sz="2800" b="1" i="1" dirty="0">
                <a:latin typeface="Tahoma" pitchFamily="34" charset="0"/>
              </a:rPr>
              <a:t>NX</a:t>
            </a:r>
            <a:r>
              <a:rPr lang="en-US" sz="2800" dirty="0"/>
              <a:t> &lt; </a:t>
            </a:r>
            <a:r>
              <a:rPr lang="en-US" sz="2800" b="1" dirty="0"/>
              <a:t>0</a:t>
            </a:r>
            <a:r>
              <a:rPr lang="en-US" sz="2800" dirty="0"/>
              <a:t>) </a:t>
            </a:r>
            <a:br>
              <a:rPr lang="en-US" sz="2800" dirty="0"/>
            </a:br>
            <a:r>
              <a:rPr lang="en-US" sz="2800" dirty="0"/>
              <a:t>is a net borrower (</a:t>
            </a:r>
            <a:r>
              <a:rPr lang="en-US" sz="2800" b="1" i="1" dirty="0">
                <a:latin typeface="Tahoma" pitchFamily="34" charset="0"/>
              </a:rPr>
              <a:t>S</a:t>
            </a:r>
            <a:r>
              <a:rPr lang="en-US" sz="2800" dirty="0">
                <a:latin typeface="Tahoma" pitchFamily="34" charset="0"/>
              </a:rPr>
              <a:t> &lt;</a:t>
            </a:r>
            <a:r>
              <a:rPr lang="en-US" sz="1200" dirty="0">
                <a:latin typeface="Tahoma" pitchFamily="34" charset="0"/>
              </a:rPr>
              <a:t> </a:t>
            </a:r>
            <a:r>
              <a:rPr lang="en-US" sz="2800" b="1" i="1" dirty="0">
                <a:latin typeface="Tahoma" pitchFamily="34" charset="0"/>
              </a:rPr>
              <a:t>I </a:t>
            </a:r>
            <a:r>
              <a:rPr lang="en-US" sz="2800" dirty="0" smtClean="0"/>
              <a:t>). </a:t>
            </a:r>
            <a:endParaRPr lang="en-US" sz="2800" dirty="0"/>
          </a:p>
        </p:txBody>
      </p:sp>
    </p:spTree>
    <p:extLst>
      <p:ext uri="{BB962C8B-B14F-4D97-AF65-F5344CB8AC3E}">
        <p14:creationId xmlns:p14="http://schemas.microsoft.com/office/powerpoint/2010/main" val="229540174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wipe(left)">
                                      <p:cBhvr>
                                        <p:cTn id="7" dur="500"/>
                                        <p:tgtEl>
                                          <p:spTgt spid="430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wipe(left)">
                                      <p:cBhvr>
                                        <p:cTn id="12" dur="500"/>
                                        <p:tgtEl>
                                          <p:spTgt spid="43011">
                                            <p:txEl>
                                              <p:pRg st="1" end="1"/>
                                            </p:txEl>
                                          </p:spTgt>
                                        </p:tgtEl>
                                      </p:cBhvr>
                                    </p:animEffect>
                                  </p:childTnLst>
                                </p:cTn>
                              </p:par>
                            </p:childTnLst>
                          </p:cTn>
                        </p:par>
                        <p:par>
                          <p:cTn id="13" fill="hold" nodeType="with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3011">
                                            <p:txEl>
                                              <p:pRg st="2" end="2"/>
                                            </p:txEl>
                                          </p:spTgt>
                                        </p:tgtEl>
                                        <p:attrNameLst>
                                          <p:attrName>style.visibility</p:attrName>
                                        </p:attrNameLst>
                                      </p:cBhvr>
                                      <p:to>
                                        <p:strVal val="visible"/>
                                      </p:to>
                                    </p:set>
                                    <p:animEffect transition="in" filter="wipe(left)">
                                      <p:cBhvr>
                                        <p:cTn id="16" dur="250"/>
                                        <p:tgtEl>
                                          <p:spTgt spid="43011">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3011">
                                            <p:txEl>
                                              <p:pRg st="3" end="3"/>
                                            </p:txEl>
                                          </p:spTgt>
                                        </p:tgtEl>
                                        <p:attrNameLst>
                                          <p:attrName>style.visibility</p:attrName>
                                        </p:attrNameLst>
                                      </p:cBhvr>
                                      <p:to>
                                        <p:strVal val="visible"/>
                                      </p:to>
                                    </p:set>
                                    <p:animEffect transition="in" filter="wipe(left)">
                                      <p:cBhvr>
                                        <p:cTn id="21" dur="500"/>
                                        <p:tgtEl>
                                          <p:spTgt spid="43011">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3011">
                                            <p:txEl>
                                              <p:pRg st="4" end="4"/>
                                            </p:txEl>
                                          </p:spTgt>
                                        </p:tgtEl>
                                        <p:attrNameLst>
                                          <p:attrName>style.visibility</p:attrName>
                                        </p:attrNameLst>
                                      </p:cBhvr>
                                      <p:to>
                                        <p:strVal val="visible"/>
                                      </p:to>
                                    </p:set>
                                    <p:animEffect transition="in" filter="wipe(left)">
                                      <p:cBhvr>
                                        <p:cTn id="26" dur="500"/>
                                        <p:tgtEl>
                                          <p:spTgt spid="43011">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3012"/>
                                        </p:tgtEl>
                                        <p:attrNameLst>
                                          <p:attrName>style.visibility</p:attrName>
                                        </p:attrNameLst>
                                      </p:cBhvr>
                                      <p:to>
                                        <p:strVal val="visible"/>
                                      </p:to>
                                    </p:set>
                                    <p:animEffect transition="in" filter="fade">
                                      <p:cBhvr>
                                        <p:cTn id="31" dur="500"/>
                                        <p:tgtEl>
                                          <p:spTgt spid="4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P spid="43012"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6" name="Chart 15"/>
          <p:cNvGraphicFramePr>
            <a:graphicFrameLocks noGrp="1"/>
          </p:cNvGraphicFramePr>
          <p:nvPr>
            <p:extLst>
              <p:ext uri="{D42A27DB-BD31-4B8C-83A1-F6EECF244321}">
                <p14:modId xmlns:p14="http://schemas.microsoft.com/office/powerpoint/2010/main" val="950482621"/>
              </p:ext>
            </p:extLst>
          </p:nvPr>
        </p:nvGraphicFramePr>
        <p:xfrm>
          <a:off x="82296" y="1271016"/>
          <a:ext cx="8970264" cy="5586984"/>
        </p:xfrm>
        <a:graphic>
          <a:graphicData uri="http://schemas.openxmlformats.org/drawingml/2006/chart">
            <c:chart xmlns:c="http://schemas.openxmlformats.org/drawingml/2006/chart" xmlns:r="http://schemas.openxmlformats.org/officeDocument/2006/relationships" r:id="rId3"/>
          </a:graphicData>
        </a:graphic>
      </p:graphicFrame>
      <p:sp>
        <p:nvSpPr>
          <p:cNvPr id="56322" name="Title 1"/>
          <p:cNvSpPr>
            <a:spLocks noGrp="1"/>
          </p:cNvSpPr>
          <p:nvPr>
            <p:ph type="title"/>
          </p:nvPr>
        </p:nvSpPr>
        <p:spPr>
          <a:xfrm>
            <a:off x="466725" y="222890"/>
            <a:ext cx="8245475" cy="887412"/>
          </a:xfrm>
        </p:spPr>
        <p:txBody>
          <a:bodyPr/>
          <a:lstStyle/>
          <a:p>
            <a:pPr>
              <a:defRPr/>
            </a:pPr>
            <a:r>
              <a:rPr lang="en-US" sz="2900" dirty="0" smtClean="0">
                <a:solidFill>
                  <a:srgbClr val="336699"/>
                </a:solidFill>
                <a:latin typeface="+mj-lt"/>
              </a:rPr>
              <a:t>Saving, </a:t>
            </a:r>
            <a:r>
              <a:rPr lang="en-US" sz="2900" dirty="0" smtClean="0">
                <a:solidFill>
                  <a:srgbClr val="336699"/>
                </a:solidFill>
                <a:latin typeface="+mj-lt"/>
              </a:rPr>
              <a:t>investment</a:t>
            </a:r>
            <a:r>
              <a:rPr lang="en-US" sz="2900" dirty="0" smtClean="0">
                <a:solidFill>
                  <a:srgbClr val="336699"/>
                </a:solidFill>
                <a:latin typeface="+mj-lt"/>
              </a:rPr>
              <a:t>, and the </a:t>
            </a:r>
            <a:r>
              <a:rPr lang="en-US" sz="2900" dirty="0" smtClean="0">
                <a:solidFill>
                  <a:srgbClr val="336699"/>
                </a:solidFill>
                <a:latin typeface="+mj-lt"/>
              </a:rPr>
              <a:t>trade balance </a:t>
            </a:r>
            <a:r>
              <a:rPr lang="en-US" sz="2700" dirty="0" smtClean="0">
                <a:solidFill>
                  <a:srgbClr val="336699"/>
                </a:solidFill>
              </a:rPr>
              <a:t>1960</a:t>
            </a:r>
            <a:r>
              <a:rPr lang="en-US" sz="2700" dirty="0" smtClean="0">
                <a:solidFill>
                  <a:srgbClr val="336699"/>
                </a:solidFill>
                <a:latin typeface="Arial"/>
                <a:cs typeface="Arial"/>
              </a:rPr>
              <a:t>–</a:t>
            </a:r>
            <a:r>
              <a:rPr lang="en-US" sz="2700" dirty="0" smtClean="0">
                <a:solidFill>
                  <a:srgbClr val="336699"/>
                </a:solidFill>
              </a:rPr>
              <a:t>2014</a:t>
            </a:r>
          </a:p>
        </p:txBody>
      </p:sp>
      <p:grpSp>
        <p:nvGrpSpPr>
          <p:cNvPr id="2" name="Group 13"/>
          <p:cNvGrpSpPr>
            <a:grpSpLocks/>
          </p:cNvGrpSpPr>
          <p:nvPr/>
        </p:nvGrpSpPr>
        <p:grpSpPr bwMode="auto">
          <a:xfrm>
            <a:off x="1768984" y="4959035"/>
            <a:ext cx="2295496" cy="954377"/>
            <a:chOff x="4201599" y="4885753"/>
            <a:chExt cx="2294894" cy="955603"/>
          </a:xfrm>
        </p:grpSpPr>
        <p:sp>
          <p:nvSpPr>
            <p:cNvPr id="45067" name="TextBox 6"/>
            <p:cNvSpPr txBox="1">
              <a:spLocks noChangeArrowheads="1"/>
            </p:cNvSpPr>
            <p:nvPr/>
          </p:nvSpPr>
          <p:spPr bwMode="auto">
            <a:xfrm>
              <a:off x="4201599" y="5101743"/>
              <a:ext cx="1839122" cy="73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100" i="1" dirty="0">
                  <a:solidFill>
                    <a:srgbClr val="000000"/>
                  </a:solidFill>
                </a:rPr>
                <a:t>trade balance (right scale)</a:t>
              </a:r>
            </a:p>
          </p:txBody>
        </p:sp>
        <p:cxnSp>
          <p:nvCxnSpPr>
            <p:cNvPr id="9" name="Straight Connector 8"/>
            <p:cNvCxnSpPr/>
            <p:nvPr/>
          </p:nvCxnSpPr>
          <p:spPr>
            <a:xfrm flipV="1">
              <a:off x="5944188" y="4885753"/>
              <a:ext cx="552305" cy="3719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Group 14"/>
          <p:cNvGrpSpPr>
            <a:grpSpLocks/>
          </p:cNvGrpSpPr>
          <p:nvPr/>
        </p:nvGrpSpPr>
        <p:grpSpPr bwMode="auto">
          <a:xfrm>
            <a:off x="3855472" y="3305826"/>
            <a:ext cx="1312657" cy="415498"/>
            <a:chOff x="4084040" y="3533017"/>
            <a:chExt cx="1311826" cy="415231"/>
          </a:xfrm>
        </p:grpSpPr>
        <p:sp>
          <p:nvSpPr>
            <p:cNvPr id="45065" name="TextBox 4"/>
            <p:cNvSpPr txBox="1">
              <a:spLocks noChangeArrowheads="1"/>
            </p:cNvSpPr>
            <p:nvPr/>
          </p:nvSpPr>
          <p:spPr bwMode="auto">
            <a:xfrm>
              <a:off x="4084040" y="3533017"/>
              <a:ext cx="954050" cy="415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100" i="1" dirty="0">
                  <a:solidFill>
                    <a:srgbClr val="000000"/>
                  </a:solidFill>
                </a:rPr>
                <a:t>saving</a:t>
              </a:r>
            </a:p>
          </p:txBody>
        </p:sp>
        <p:cxnSp>
          <p:nvCxnSpPr>
            <p:cNvPr id="10" name="Straight Connector 9"/>
            <p:cNvCxnSpPr/>
            <p:nvPr/>
          </p:nvCxnSpPr>
          <p:spPr>
            <a:xfrm flipV="1">
              <a:off x="4972272" y="3573472"/>
              <a:ext cx="423594" cy="1903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Group 15"/>
          <p:cNvGrpSpPr>
            <a:grpSpLocks/>
          </p:cNvGrpSpPr>
          <p:nvPr/>
        </p:nvGrpSpPr>
        <p:grpSpPr bwMode="auto">
          <a:xfrm>
            <a:off x="4605226" y="1552295"/>
            <a:ext cx="2262709" cy="755333"/>
            <a:chOff x="5060524" y="1827025"/>
            <a:chExt cx="2262473" cy="755122"/>
          </a:xfrm>
        </p:grpSpPr>
        <p:sp>
          <p:nvSpPr>
            <p:cNvPr id="45063" name="TextBox 5"/>
            <p:cNvSpPr txBox="1">
              <a:spLocks noChangeArrowheads="1"/>
            </p:cNvSpPr>
            <p:nvPr/>
          </p:nvSpPr>
          <p:spPr bwMode="auto">
            <a:xfrm>
              <a:off x="5572169" y="1827025"/>
              <a:ext cx="1750828" cy="415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100" i="1" dirty="0">
                  <a:solidFill>
                    <a:srgbClr val="000000"/>
                  </a:solidFill>
                </a:rPr>
                <a:t>investment</a:t>
              </a:r>
            </a:p>
          </p:txBody>
        </p:sp>
        <p:cxnSp>
          <p:nvCxnSpPr>
            <p:cNvPr id="12" name="Straight Connector 11"/>
            <p:cNvCxnSpPr/>
            <p:nvPr/>
          </p:nvCxnSpPr>
          <p:spPr>
            <a:xfrm flipV="1">
              <a:off x="5060524" y="2175238"/>
              <a:ext cx="580826" cy="40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4516849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88950" y="247650"/>
            <a:ext cx="8347075" cy="922338"/>
          </a:xfrm>
        </p:spPr>
        <p:txBody>
          <a:bodyPr/>
          <a:lstStyle/>
          <a:p>
            <a:pPr>
              <a:defRPr/>
            </a:pPr>
            <a:r>
              <a:rPr lang="en-US" sz="3200" dirty="0" smtClean="0">
                <a:solidFill>
                  <a:srgbClr val="660033"/>
                </a:solidFill>
                <a:latin typeface="+mj-lt"/>
              </a:rPr>
              <a:t>U.S.: </a:t>
            </a:r>
            <a:r>
              <a:rPr lang="en-US" sz="3200" dirty="0" smtClean="0">
                <a:solidFill>
                  <a:srgbClr val="660033"/>
                </a:solidFill>
                <a:latin typeface="+mj-lt"/>
              </a:rPr>
              <a:t>the world’s largest debtor nation</a:t>
            </a:r>
            <a:endParaRPr lang="en-US" sz="3200" dirty="0" smtClean="0">
              <a:solidFill>
                <a:srgbClr val="660033"/>
              </a:solidFill>
              <a:latin typeface="+mj-lt"/>
            </a:endParaRPr>
          </a:p>
        </p:txBody>
      </p:sp>
      <p:sp>
        <p:nvSpPr>
          <p:cNvPr id="46083" name="Rectangle 3"/>
          <p:cNvSpPr>
            <a:spLocks noGrp="1" noChangeArrowheads="1"/>
          </p:cNvSpPr>
          <p:nvPr>
            <p:ph type="body" idx="1"/>
          </p:nvPr>
        </p:nvSpPr>
        <p:spPr>
          <a:xfrm>
            <a:off x="506413" y="1113745"/>
            <a:ext cx="8218487" cy="5114925"/>
          </a:xfrm>
        </p:spPr>
        <p:txBody>
          <a:bodyPr/>
          <a:lstStyle/>
          <a:p>
            <a:pPr>
              <a:lnSpc>
                <a:spcPct val="100000"/>
              </a:lnSpc>
            </a:pPr>
            <a:r>
              <a:rPr lang="en-US" sz="2700" dirty="0" smtClean="0"/>
              <a:t>Every year since the 1980s: huge trade deficits and net capital inflows, </a:t>
            </a:r>
            <a:r>
              <a:rPr lang="en-US" sz="2700" i="1" dirty="0" smtClean="0"/>
              <a:t>i.e.,</a:t>
            </a:r>
            <a:r>
              <a:rPr lang="en-US" sz="2700" dirty="0" smtClean="0"/>
              <a:t> net borrowing from abroad</a:t>
            </a:r>
          </a:p>
          <a:p>
            <a:pPr>
              <a:lnSpc>
                <a:spcPct val="100000"/>
              </a:lnSpc>
              <a:spcBef>
                <a:spcPct val="60000"/>
              </a:spcBef>
            </a:pPr>
            <a:r>
              <a:rPr lang="en-US" sz="2700" dirty="0" smtClean="0"/>
              <a:t>As of 12/31/2014:</a:t>
            </a:r>
          </a:p>
          <a:p>
            <a:pPr lvl="1">
              <a:buSzPct val="110000"/>
            </a:pPr>
            <a:r>
              <a:rPr lang="en-US" dirty="0" smtClean="0"/>
              <a:t>U.S. residents owned $24.7 trillion worth of foreign assets</a:t>
            </a:r>
          </a:p>
          <a:p>
            <a:pPr lvl="1">
              <a:buSzPct val="110000"/>
            </a:pPr>
            <a:r>
              <a:rPr lang="en-US" dirty="0" smtClean="0"/>
              <a:t>Foreigners owned $31.6 trillion worth of </a:t>
            </a:r>
            <a:br>
              <a:rPr lang="en-US" dirty="0" smtClean="0"/>
            </a:br>
            <a:r>
              <a:rPr lang="en-US" dirty="0" smtClean="0"/>
              <a:t>U.S. assets</a:t>
            </a:r>
          </a:p>
          <a:p>
            <a:pPr lvl="1">
              <a:buSzPct val="110000"/>
            </a:pPr>
            <a:r>
              <a:rPr lang="en-US" dirty="0" smtClean="0"/>
              <a:t>U.S. net indebtedness to rest of the world:</a:t>
            </a:r>
            <a:br>
              <a:rPr lang="en-US" dirty="0" smtClean="0"/>
            </a:br>
            <a:r>
              <a:rPr lang="en-US" dirty="0" smtClean="0"/>
              <a:t>$6.9 trillion</a:t>
            </a:r>
            <a:r>
              <a:rPr lang="en-US" dirty="0"/>
              <a:t>—</a:t>
            </a:r>
            <a:r>
              <a:rPr lang="en-US" dirty="0" smtClean="0"/>
              <a:t>higher than any other country, hence U.S. is the “</a:t>
            </a:r>
            <a:r>
              <a:rPr lang="en-US" dirty="0" smtClean="0">
                <a:solidFill>
                  <a:srgbClr val="FF0000"/>
                </a:solidFill>
              </a:rPr>
              <a:t>world’s largest debtor nation</a:t>
            </a:r>
            <a:r>
              <a:rPr lang="en-US" dirty="0" smtClean="0"/>
              <a:t>”</a:t>
            </a:r>
          </a:p>
        </p:txBody>
      </p:sp>
    </p:spTree>
    <p:extLst>
      <p:ext uri="{BB962C8B-B14F-4D97-AF65-F5344CB8AC3E}">
        <p14:creationId xmlns:p14="http://schemas.microsoft.com/office/powerpoint/2010/main" val="176943436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wipe(left)">
                                      <p:cBhvr>
                                        <p:cTn id="7" dur="500"/>
                                        <p:tgtEl>
                                          <p:spTgt spid="46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wipe(left)">
                                      <p:cBhvr>
                                        <p:cTn id="12" dur="500"/>
                                        <p:tgtEl>
                                          <p:spTgt spid="4608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animEffect transition="in" filter="wipe(left)">
                                      <p:cBhvr>
                                        <p:cTn id="15" dur="500"/>
                                        <p:tgtEl>
                                          <p:spTgt spid="4608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6083">
                                            <p:txEl>
                                              <p:pRg st="3" end="3"/>
                                            </p:txEl>
                                          </p:spTgt>
                                        </p:tgtEl>
                                        <p:attrNameLst>
                                          <p:attrName>style.visibility</p:attrName>
                                        </p:attrNameLst>
                                      </p:cBhvr>
                                      <p:to>
                                        <p:strVal val="visible"/>
                                      </p:to>
                                    </p:set>
                                    <p:animEffect transition="in" filter="wipe(left)">
                                      <p:cBhvr>
                                        <p:cTn id="20" dur="500"/>
                                        <p:tgtEl>
                                          <p:spTgt spid="4608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6083">
                                            <p:txEl>
                                              <p:pRg st="4" end="4"/>
                                            </p:txEl>
                                          </p:spTgt>
                                        </p:tgtEl>
                                        <p:attrNameLst>
                                          <p:attrName>style.visibility</p:attrName>
                                        </p:attrNameLst>
                                      </p:cBhvr>
                                      <p:to>
                                        <p:strVal val="visible"/>
                                      </p:to>
                                    </p:set>
                                    <p:animEffect transition="in" filter="wipe(left)">
                                      <p:cBhvr>
                                        <p:cTn id="25" dur="500"/>
                                        <p:tgtEl>
                                          <p:spTgt spid="46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bldLvl="5"/>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10"/>
          <p:cNvSpPr>
            <a:spLocks noGrp="1" noChangeArrowheads="1"/>
          </p:cNvSpPr>
          <p:nvPr>
            <p:ph type="title"/>
          </p:nvPr>
        </p:nvSpPr>
        <p:spPr>
          <a:xfrm>
            <a:off x="466725" y="385763"/>
            <a:ext cx="8245475" cy="939800"/>
          </a:xfrm>
        </p:spPr>
        <p:txBody>
          <a:bodyPr/>
          <a:lstStyle/>
          <a:p>
            <a:r>
              <a:rPr lang="en-US" dirty="0" smtClean="0"/>
              <a:t>Saving and </a:t>
            </a:r>
            <a:r>
              <a:rPr lang="en-US" dirty="0" smtClean="0"/>
              <a:t>investment </a:t>
            </a:r>
            <a:r>
              <a:rPr lang="en-US" dirty="0" smtClean="0"/>
              <a:t>in a </a:t>
            </a:r>
            <a:br>
              <a:rPr lang="en-US" dirty="0" smtClean="0"/>
            </a:br>
            <a:r>
              <a:rPr lang="en-US" dirty="0" smtClean="0"/>
              <a:t>small open economy</a:t>
            </a:r>
            <a:endParaRPr lang="en-US" dirty="0" smtClean="0"/>
          </a:p>
        </p:txBody>
      </p:sp>
      <p:sp>
        <p:nvSpPr>
          <p:cNvPr id="47113" name="Rectangle 9"/>
          <p:cNvSpPr>
            <a:spLocks noGrp="1" noChangeArrowheads="1"/>
          </p:cNvSpPr>
          <p:nvPr>
            <p:ph type="body" idx="4294967295"/>
          </p:nvPr>
        </p:nvSpPr>
        <p:spPr>
          <a:xfrm>
            <a:off x="522288" y="1600200"/>
            <a:ext cx="7908925" cy="4525963"/>
          </a:xfrm>
        </p:spPr>
        <p:txBody>
          <a:bodyPr/>
          <a:lstStyle/>
          <a:p>
            <a:r>
              <a:rPr lang="en-US" dirty="0" smtClean="0"/>
              <a:t>An open-economy version of the loanable funds model from Chapter 3.</a:t>
            </a:r>
          </a:p>
          <a:p>
            <a:r>
              <a:rPr lang="en-US" dirty="0" smtClean="0"/>
              <a:t>Includes many of the same elements:</a:t>
            </a:r>
          </a:p>
          <a:p>
            <a:pPr lvl="1">
              <a:spcBef>
                <a:spcPct val="60000"/>
              </a:spcBef>
            </a:pPr>
            <a:r>
              <a:rPr lang="en-US" dirty="0" smtClean="0"/>
              <a:t>production function</a:t>
            </a:r>
          </a:p>
          <a:p>
            <a:pPr lvl="1">
              <a:spcBef>
                <a:spcPct val="60000"/>
              </a:spcBef>
            </a:pPr>
            <a:r>
              <a:rPr lang="en-US" dirty="0" smtClean="0"/>
              <a:t>consumption function</a:t>
            </a:r>
          </a:p>
          <a:p>
            <a:pPr lvl="1">
              <a:spcBef>
                <a:spcPct val="60000"/>
              </a:spcBef>
            </a:pPr>
            <a:r>
              <a:rPr lang="en-US" dirty="0" smtClean="0"/>
              <a:t>investment function</a:t>
            </a:r>
          </a:p>
          <a:p>
            <a:pPr lvl="1">
              <a:spcBef>
                <a:spcPct val="60000"/>
              </a:spcBef>
            </a:pPr>
            <a:r>
              <a:rPr lang="en-US" dirty="0" smtClean="0"/>
              <a:t>exogenous policy variables</a:t>
            </a:r>
          </a:p>
        </p:txBody>
      </p:sp>
      <p:graphicFrame>
        <p:nvGraphicFramePr>
          <p:cNvPr id="47108" name="Object 2"/>
          <p:cNvGraphicFramePr>
            <a:graphicFrameLocks noChangeAspect="1"/>
          </p:cNvGraphicFramePr>
          <p:nvPr/>
        </p:nvGraphicFramePr>
        <p:xfrm>
          <a:off x="5605463" y="3362325"/>
          <a:ext cx="2733675" cy="569913"/>
        </p:xfrm>
        <a:graphic>
          <a:graphicData uri="http://schemas.openxmlformats.org/presentationml/2006/ole">
            <mc:AlternateContent xmlns:mc="http://schemas.openxmlformats.org/markup-compatibility/2006">
              <mc:Choice xmlns:v="urn:schemas-microsoft-com:vml" Requires="v">
                <p:oleObj spid="_x0000_s3475" name="Equation" r:id="rId4" imgW="1155700" imgH="241300" progId="Equation.DSMT4">
                  <p:embed/>
                </p:oleObj>
              </mc:Choice>
              <mc:Fallback>
                <p:oleObj name="Equation" r:id="rId4" imgW="1155700" imgH="2413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5463" y="3362325"/>
                        <a:ext cx="2733675" cy="5699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99FF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9" name="Object 3"/>
          <p:cNvGraphicFramePr>
            <a:graphicFrameLocks noChangeAspect="1"/>
          </p:cNvGraphicFramePr>
          <p:nvPr/>
        </p:nvGraphicFramePr>
        <p:xfrm>
          <a:off x="5922963" y="4079875"/>
          <a:ext cx="2282825" cy="509588"/>
        </p:xfrm>
        <a:graphic>
          <a:graphicData uri="http://schemas.openxmlformats.org/presentationml/2006/ole">
            <mc:AlternateContent xmlns:mc="http://schemas.openxmlformats.org/markup-compatibility/2006">
              <mc:Choice xmlns:v="urn:schemas-microsoft-com:vml" Requires="v">
                <p:oleObj spid="_x0000_s3476" name="Equation" r:id="rId6" imgW="964781" imgH="215806" progId="Equation.DSMT4">
                  <p:embed/>
                </p:oleObj>
              </mc:Choice>
              <mc:Fallback>
                <p:oleObj name="Equation" r:id="rId6" imgW="964781" imgH="215806"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2963" y="4079875"/>
                        <a:ext cx="2282825" cy="5095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99FF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0" name="Object 4"/>
          <p:cNvGraphicFramePr>
            <a:graphicFrameLocks noChangeAspect="1"/>
          </p:cNvGraphicFramePr>
          <p:nvPr/>
        </p:nvGraphicFramePr>
        <p:xfrm>
          <a:off x="6321425" y="4737100"/>
          <a:ext cx="1531938" cy="509588"/>
        </p:xfrm>
        <a:graphic>
          <a:graphicData uri="http://schemas.openxmlformats.org/presentationml/2006/ole">
            <mc:AlternateContent xmlns:mc="http://schemas.openxmlformats.org/markup-compatibility/2006">
              <mc:Choice xmlns:v="urn:schemas-microsoft-com:vml" Requires="v">
                <p:oleObj spid="_x0000_s3477" name="Equation" r:id="rId8" imgW="647419" imgH="215806" progId="Equation.DSMT4">
                  <p:embed/>
                </p:oleObj>
              </mc:Choice>
              <mc:Fallback>
                <p:oleObj name="Equation" r:id="rId8" imgW="647419" imgH="215806"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21425" y="4737100"/>
                        <a:ext cx="1531938" cy="5095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99FF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1" name="Object 5"/>
          <p:cNvGraphicFramePr>
            <a:graphicFrameLocks noChangeAspect="1"/>
          </p:cNvGraphicFramePr>
          <p:nvPr/>
        </p:nvGraphicFramePr>
        <p:xfrm>
          <a:off x="5829300" y="5338763"/>
          <a:ext cx="2522538" cy="571500"/>
        </p:xfrm>
        <a:graphic>
          <a:graphicData uri="http://schemas.openxmlformats.org/presentationml/2006/ole">
            <mc:AlternateContent xmlns:mc="http://schemas.openxmlformats.org/markup-compatibility/2006">
              <mc:Choice xmlns:v="urn:schemas-microsoft-com:vml" Requires="v">
                <p:oleObj spid="_x0000_s3478" name="Equation" r:id="rId10" imgW="1066800" imgH="241300" progId="Equation.DSMT4">
                  <p:embed/>
                </p:oleObj>
              </mc:Choice>
              <mc:Fallback>
                <p:oleObj name="Equation" r:id="rId10" imgW="1066800" imgH="2413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29300" y="5338763"/>
                        <a:ext cx="2522538" cy="5715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99FF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1226615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13">
                                            <p:txEl>
                                              <p:pRg st="0" end="0"/>
                                            </p:txEl>
                                          </p:spTgt>
                                        </p:tgtEl>
                                        <p:attrNameLst>
                                          <p:attrName>style.visibility</p:attrName>
                                        </p:attrNameLst>
                                      </p:cBhvr>
                                      <p:to>
                                        <p:strVal val="visible"/>
                                      </p:to>
                                    </p:set>
                                    <p:animEffect transition="in" filter="wipe(left)">
                                      <p:cBhvr>
                                        <p:cTn id="7" dur="500"/>
                                        <p:tgtEl>
                                          <p:spTgt spid="471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13">
                                            <p:txEl>
                                              <p:pRg st="1" end="1"/>
                                            </p:txEl>
                                          </p:spTgt>
                                        </p:tgtEl>
                                        <p:attrNameLst>
                                          <p:attrName>style.visibility</p:attrName>
                                        </p:attrNameLst>
                                      </p:cBhvr>
                                      <p:to>
                                        <p:strVal val="visible"/>
                                      </p:to>
                                    </p:set>
                                    <p:animEffect transition="in" filter="wipe(left)">
                                      <p:cBhvr>
                                        <p:cTn id="12" dur="500"/>
                                        <p:tgtEl>
                                          <p:spTgt spid="4711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13">
                                            <p:txEl>
                                              <p:pRg st="2" end="2"/>
                                            </p:txEl>
                                          </p:spTgt>
                                        </p:tgtEl>
                                        <p:attrNameLst>
                                          <p:attrName>style.visibility</p:attrName>
                                        </p:attrNameLst>
                                      </p:cBhvr>
                                      <p:to>
                                        <p:strVal val="visible"/>
                                      </p:to>
                                    </p:set>
                                    <p:animEffect transition="in" filter="wipe(left)">
                                      <p:cBhvr>
                                        <p:cTn id="17" dur="500"/>
                                        <p:tgtEl>
                                          <p:spTgt spid="47113">
                                            <p:txEl>
                                              <p:pRg st="2" end="2"/>
                                            </p:txEl>
                                          </p:spTgt>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47108"/>
                                        </p:tgtEl>
                                        <p:attrNameLst>
                                          <p:attrName>style.visibility</p:attrName>
                                        </p:attrNameLst>
                                      </p:cBhvr>
                                      <p:to>
                                        <p:strVal val="visible"/>
                                      </p:to>
                                    </p:set>
                                    <p:animEffect transition="in" filter="wipe(left)">
                                      <p:cBhvr>
                                        <p:cTn id="21" dur="500"/>
                                        <p:tgtEl>
                                          <p:spTgt spid="4710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7113">
                                            <p:txEl>
                                              <p:pRg st="3" end="3"/>
                                            </p:txEl>
                                          </p:spTgt>
                                        </p:tgtEl>
                                        <p:attrNameLst>
                                          <p:attrName>style.visibility</p:attrName>
                                        </p:attrNameLst>
                                      </p:cBhvr>
                                      <p:to>
                                        <p:strVal val="visible"/>
                                      </p:to>
                                    </p:set>
                                    <p:animEffect transition="in" filter="wipe(left)">
                                      <p:cBhvr>
                                        <p:cTn id="26" dur="500"/>
                                        <p:tgtEl>
                                          <p:spTgt spid="47113">
                                            <p:txEl>
                                              <p:pRg st="3" end="3"/>
                                            </p:txEl>
                                          </p:spTgt>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47109"/>
                                        </p:tgtEl>
                                        <p:attrNameLst>
                                          <p:attrName>style.visibility</p:attrName>
                                        </p:attrNameLst>
                                      </p:cBhvr>
                                      <p:to>
                                        <p:strVal val="visible"/>
                                      </p:to>
                                    </p:set>
                                    <p:animEffect transition="in" filter="wipe(left)">
                                      <p:cBhvr>
                                        <p:cTn id="30" dur="500"/>
                                        <p:tgtEl>
                                          <p:spTgt spid="4710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7113">
                                            <p:txEl>
                                              <p:pRg st="4" end="4"/>
                                            </p:txEl>
                                          </p:spTgt>
                                        </p:tgtEl>
                                        <p:attrNameLst>
                                          <p:attrName>style.visibility</p:attrName>
                                        </p:attrNameLst>
                                      </p:cBhvr>
                                      <p:to>
                                        <p:strVal val="visible"/>
                                      </p:to>
                                    </p:set>
                                    <p:animEffect transition="in" filter="wipe(left)">
                                      <p:cBhvr>
                                        <p:cTn id="35" dur="500"/>
                                        <p:tgtEl>
                                          <p:spTgt spid="47113">
                                            <p:txEl>
                                              <p:pRg st="4" end="4"/>
                                            </p:txEl>
                                          </p:spTgt>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47110"/>
                                        </p:tgtEl>
                                        <p:attrNameLst>
                                          <p:attrName>style.visibility</p:attrName>
                                        </p:attrNameLst>
                                      </p:cBhvr>
                                      <p:to>
                                        <p:strVal val="visible"/>
                                      </p:to>
                                    </p:set>
                                    <p:animEffect transition="in" filter="wipe(left)">
                                      <p:cBhvr>
                                        <p:cTn id="39" dur="500"/>
                                        <p:tgtEl>
                                          <p:spTgt spid="4711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7113">
                                            <p:txEl>
                                              <p:pRg st="5" end="5"/>
                                            </p:txEl>
                                          </p:spTgt>
                                        </p:tgtEl>
                                        <p:attrNameLst>
                                          <p:attrName>style.visibility</p:attrName>
                                        </p:attrNameLst>
                                      </p:cBhvr>
                                      <p:to>
                                        <p:strVal val="visible"/>
                                      </p:to>
                                    </p:set>
                                    <p:animEffect transition="in" filter="wipe(left)">
                                      <p:cBhvr>
                                        <p:cTn id="44" dur="500"/>
                                        <p:tgtEl>
                                          <p:spTgt spid="47113">
                                            <p:txEl>
                                              <p:pRg st="5" end="5"/>
                                            </p:txEl>
                                          </p:spTgt>
                                        </p:tgtEl>
                                      </p:cBhvr>
                                    </p:animEffect>
                                  </p:childTnLst>
                                </p:cTn>
                              </p:par>
                            </p:childTnLst>
                          </p:cTn>
                        </p:par>
                        <p:par>
                          <p:cTn id="45" fill="hold" nodeType="afterGroup">
                            <p:stCondLst>
                              <p:cond delay="500"/>
                            </p:stCondLst>
                            <p:childTnLst>
                              <p:par>
                                <p:cTn id="46" presetID="22" presetClass="entr" presetSubtype="8" fill="hold" nodeType="afterEffect">
                                  <p:stCondLst>
                                    <p:cond delay="0"/>
                                  </p:stCondLst>
                                  <p:childTnLst>
                                    <p:set>
                                      <p:cBhvr>
                                        <p:cTn id="47" dur="1" fill="hold">
                                          <p:stCondLst>
                                            <p:cond delay="0"/>
                                          </p:stCondLst>
                                        </p:cTn>
                                        <p:tgtEl>
                                          <p:spTgt spid="47111"/>
                                        </p:tgtEl>
                                        <p:attrNameLst>
                                          <p:attrName>style.visibility</p:attrName>
                                        </p:attrNameLst>
                                      </p:cBhvr>
                                      <p:to>
                                        <p:strVal val="visible"/>
                                      </p:to>
                                    </p:set>
                                    <p:animEffect transition="in" filter="wipe(left)">
                                      <p:cBhvr>
                                        <p:cTn id="48" dur="500"/>
                                        <p:tgtEl>
                                          <p:spTgt spid="47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3" grpId="0" build="p" bldLvl="5"/>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51568" y="366890"/>
            <a:ext cx="7835900" cy="770644"/>
          </a:xfrm>
        </p:spPr>
        <p:txBody>
          <a:bodyPr/>
          <a:lstStyle/>
          <a:p>
            <a:pPr>
              <a:lnSpc>
                <a:spcPct val="110000"/>
              </a:lnSpc>
            </a:pPr>
            <a:r>
              <a:rPr lang="en-US" sz="3200" dirty="0" smtClean="0"/>
              <a:t>National </a:t>
            </a:r>
            <a:r>
              <a:rPr lang="en-US" sz="3200" dirty="0" smtClean="0"/>
              <a:t>saving</a:t>
            </a:r>
            <a:r>
              <a:rPr lang="en-US" sz="3200" dirty="0" smtClean="0"/>
              <a:t>: </a:t>
            </a:r>
            <a:br>
              <a:rPr lang="en-US" sz="3200" dirty="0" smtClean="0"/>
            </a:br>
            <a:r>
              <a:rPr lang="en-US" sz="3200" dirty="0" smtClean="0"/>
              <a:t>The </a:t>
            </a:r>
            <a:r>
              <a:rPr lang="en-US" sz="3200" dirty="0" smtClean="0"/>
              <a:t>supply </a:t>
            </a:r>
            <a:r>
              <a:rPr lang="en-US" sz="3200" dirty="0" smtClean="0"/>
              <a:t>of </a:t>
            </a:r>
            <a:r>
              <a:rPr lang="en-US" sz="3200" dirty="0" smtClean="0"/>
              <a:t>loanable funds</a:t>
            </a:r>
            <a:endParaRPr lang="en-US" sz="3200" dirty="0" smtClean="0"/>
          </a:p>
        </p:txBody>
      </p:sp>
      <p:grpSp>
        <p:nvGrpSpPr>
          <p:cNvPr id="48131" name="Group 3"/>
          <p:cNvGrpSpPr>
            <a:grpSpLocks/>
          </p:cNvGrpSpPr>
          <p:nvPr/>
        </p:nvGrpSpPr>
        <p:grpSpPr bwMode="auto">
          <a:xfrm>
            <a:off x="1066800" y="1524000"/>
            <a:ext cx="5334000" cy="4481513"/>
            <a:chOff x="336" y="672"/>
            <a:chExt cx="3537" cy="2823"/>
          </a:xfrm>
        </p:grpSpPr>
        <p:sp>
          <p:nvSpPr>
            <p:cNvPr id="48137" name="Line 4"/>
            <p:cNvSpPr>
              <a:spLocks noChangeShapeType="1"/>
            </p:cNvSpPr>
            <p:nvPr/>
          </p:nvSpPr>
          <p:spPr bwMode="auto">
            <a:xfrm>
              <a:off x="563" y="855"/>
              <a:ext cx="0" cy="2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8" name="Line 5"/>
            <p:cNvSpPr>
              <a:spLocks noChangeShapeType="1"/>
            </p:cNvSpPr>
            <p:nvPr/>
          </p:nvSpPr>
          <p:spPr bwMode="auto">
            <a:xfrm>
              <a:off x="563" y="3207"/>
              <a:ext cx="31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9" name="Text Box 6"/>
            <p:cNvSpPr txBox="1">
              <a:spLocks noChangeArrowheads="1"/>
            </p:cNvSpPr>
            <p:nvPr/>
          </p:nvSpPr>
          <p:spPr bwMode="auto">
            <a:xfrm>
              <a:off x="336" y="672"/>
              <a:ext cx="27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a:latin typeface="Tahoma" pitchFamily="34" charset="0"/>
                </a:rPr>
                <a:t>r</a:t>
              </a:r>
            </a:p>
          </p:txBody>
        </p:sp>
        <p:sp>
          <p:nvSpPr>
            <p:cNvPr id="48140" name="Text Box 7"/>
            <p:cNvSpPr txBox="1">
              <a:spLocks noChangeArrowheads="1"/>
            </p:cNvSpPr>
            <p:nvPr/>
          </p:nvSpPr>
          <p:spPr bwMode="auto">
            <a:xfrm>
              <a:off x="3312" y="3168"/>
              <a:ext cx="56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a:latin typeface="Tahoma" pitchFamily="34" charset="0"/>
                </a:rPr>
                <a:t>S, I</a:t>
              </a:r>
            </a:p>
          </p:txBody>
        </p:sp>
      </p:grpSp>
      <p:sp>
        <p:nvSpPr>
          <p:cNvPr id="49160" name="Text Box 8"/>
          <p:cNvSpPr txBox="1">
            <a:spLocks noChangeArrowheads="1"/>
          </p:cNvSpPr>
          <p:nvPr/>
        </p:nvSpPr>
        <p:spPr bwMode="auto">
          <a:xfrm>
            <a:off x="5040313" y="2652713"/>
            <a:ext cx="3276600" cy="1679575"/>
          </a:xfrm>
          <a:prstGeom prst="rect">
            <a:avLst/>
          </a:prstGeom>
          <a:solidFill>
            <a:srgbClr val="FFE0C1"/>
          </a:solidFill>
          <a:ln>
            <a:noFill/>
          </a:ln>
          <a:effectLst>
            <a:outerShdw blurRad="50800" dist="38100" dir="2700000" algn="tl" rotWithShape="0">
              <a:prstClr val="black">
                <a:alpha val="40000"/>
              </a:prstClr>
            </a:outerShdw>
          </a:effectLs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600" dirty="0"/>
              <a:t>As in Chapter 3,</a:t>
            </a:r>
            <a:br>
              <a:rPr lang="en-US" sz="2600" dirty="0"/>
            </a:br>
            <a:r>
              <a:rPr lang="en-US" sz="2600" dirty="0"/>
              <a:t>national saving does not depend on the interest rate</a:t>
            </a:r>
            <a:endParaRPr lang="en-US" sz="2600" b="1" i="1" dirty="0"/>
          </a:p>
        </p:txBody>
      </p:sp>
      <p:graphicFrame>
        <p:nvGraphicFramePr>
          <p:cNvPr id="49161" name="Object 2"/>
          <p:cNvGraphicFramePr>
            <a:graphicFrameLocks noChangeAspect="1"/>
          </p:cNvGraphicFramePr>
          <p:nvPr/>
        </p:nvGraphicFramePr>
        <p:xfrm>
          <a:off x="3252788" y="1616075"/>
          <a:ext cx="3276600" cy="517525"/>
        </p:xfrm>
        <a:graphic>
          <a:graphicData uri="http://schemas.openxmlformats.org/presentationml/2006/ole">
            <mc:AlternateContent xmlns:mc="http://schemas.openxmlformats.org/markup-compatibility/2006">
              <mc:Choice xmlns:v="urn:schemas-microsoft-com:vml" Requires="v">
                <p:oleObj spid="_x0000_s4299" name="Equation" r:id="rId4" imgW="1497950" imgH="241195" progId="Equation.DSMT4">
                  <p:embed/>
                </p:oleObj>
              </mc:Choice>
              <mc:Fallback>
                <p:oleObj name="Equation" r:id="rId4" imgW="1497950" imgH="241195"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2788" y="1616075"/>
                        <a:ext cx="327660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0"/>
          <p:cNvGrpSpPr>
            <a:grpSpLocks/>
          </p:cNvGrpSpPr>
          <p:nvPr/>
        </p:nvGrpSpPr>
        <p:grpSpPr bwMode="auto">
          <a:xfrm>
            <a:off x="3176588" y="2187575"/>
            <a:ext cx="388937" cy="3832225"/>
            <a:chOff x="1680" y="999"/>
            <a:chExt cx="245" cy="2414"/>
          </a:xfrm>
        </p:grpSpPr>
        <p:sp>
          <p:nvSpPr>
            <p:cNvPr id="48135" name="Line 11"/>
            <p:cNvSpPr>
              <a:spLocks noChangeShapeType="1"/>
            </p:cNvSpPr>
            <p:nvPr/>
          </p:nvSpPr>
          <p:spPr bwMode="auto">
            <a:xfrm flipV="1">
              <a:off x="1824" y="999"/>
              <a:ext cx="0" cy="212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48136" name="Object 3"/>
            <p:cNvGraphicFramePr>
              <a:graphicFrameLocks noChangeAspect="1"/>
            </p:cNvGraphicFramePr>
            <p:nvPr/>
          </p:nvGraphicFramePr>
          <p:xfrm>
            <a:off x="1680" y="3121"/>
            <a:ext cx="245" cy="292"/>
          </p:xfrm>
          <a:graphic>
            <a:graphicData uri="http://schemas.openxmlformats.org/presentationml/2006/ole">
              <mc:AlternateContent xmlns:mc="http://schemas.openxmlformats.org/markup-compatibility/2006">
                <mc:Choice xmlns:v="urn:schemas-microsoft-com:vml" Requires="v">
                  <p:oleObj spid="_x0000_s4300" name="Equation" r:id="rId6" imgW="177569" imgH="215619" progId="Equation.DSMT4">
                    <p:embed/>
                  </p:oleObj>
                </mc:Choice>
                <mc:Fallback>
                  <p:oleObj name="Equation" r:id="rId6" imgW="177569" imgH="215619"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0" y="3121"/>
                          <a:ext cx="245"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03474943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161"/>
                                        </p:tgtEl>
                                        <p:attrNameLst>
                                          <p:attrName>style.visibility</p:attrName>
                                        </p:attrNameLst>
                                      </p:cBhvr>
                                      <p:to>
                                        <p:strVal val="visible"/>
                                      </p:to>
                                    </p:set>
                                    <p:animEffect transition="in" filter="wipe(left)">
                                      <p:cBhvr>
                                        <p:cTn id="7" dur="500"/>
                                        <p:tgtEl>
                                          <p:spTgt spid="491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9160"/>
                                        </p:tgtEl>
                                        <p:attrNameLst>
                                          <p:attrName>style.visibility</p:attrName>
                                        </p:attrNameLst>
                                      </p:cBhvr>
                                      <p:to>
                                        <p:strVal val="visible"/>
                                      </p:to>
                                    </p:set>
                                    <p:animEffect transition="in" filter="fade">
                                      <p:cBhvr>
                                        <p:cTn id="17" dur="500"/>
                                        <p:tgtEl>
                                          <p:spTgt spid="49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0"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5"/>
          <p:cNvSpPr>
            <a:spLocks noGrp="1" noChangeArrowheads="1"/>
          </p:cNvSpPr>
          <p:nvPr>
            <p:ph type="title"/>
          </p:nvPr>
        </p:nvSpPr>
        <p:spPr>
          <a:xfrm>
            <a:off x="511175" y="250825"/>
            <a:ext cx="8245475" cy="939800"/>
          </a:xfrm>
        </p:spPr>
        <p:txBody>
          <a:bodyPr/>
          <a:lstStyle/>
          <a:p>
            <a:r>
              <a:rPr lang="en-US" dirty="0" smtClean="0"/>
              <a:t>Assumptions </a:t>
            </a:r>
            <a:r>
              <a:rPr lang="en-US" dirty="0" smtClean="0"/>
              <a:t>about capital flows</a:t>
            </a:r>
            <a:endParaRPr lang="en-US" dirty="0" smtClean="0"/>
          </a:p>
        </p:txBody>
      </p:sp>
      <p:sp>
        <p:nvSpPr>
          <p:cNvPr id="51206" name="Rectangle 6"/>
          <p:cNvSpPr>
            <a:spLocks noGrp="1" noChangeArrowheads="1"/>
          </p:cNvSpPr>
          <p:nvPr>
            <p:ph type="body" idx="1"/>
          </p:nvPr>
        </p:nvSpPr>
        <p:spPr>
          <a:xfrm>
            <a:off x="490538" y="1393825"/>
            <a:ext cx="8229600" cy="4676775"/>
          </a:xfrm>
        </p:spPr>
        <p:txBody>
          <a:bodyPr/>
          <a:lstStyle/>
          <a:p>
            <a:pPr marL="400050" indent="-400050">
              <a:spcBef>
                <a:spcPct val="30000"/>
              </a:spcBef>
              <a:buSzTx/>
              <a:buFont typeface="Wingdings" pitchFamily="2" charset="2"/>
              <a:buNone/>
            </a:pPr>
            <a:r>
              <a:rPr lang="en-US" sz="2600" b="1" dirty="0" smtClean="0">
                <a:solidFill>
                  <a:srgbClr val="008080"/>
                </a:solidFill>
              </a:rPr>
              <a:t>a.	</a:t>
            </a:r>
            <a:r>
              <a:rPr lang="en-US" dirty="0" smtClean="0"/>
              <a:t>Domestic &amp; foreign bonds are perfect substitutes (same risk, maturity, etc.)</a:t>
            </a:r>
          </a:p>
          <a:p>
            <a:pPr marL="400050" indent="-400050">
              <a:spcBef>
                <a:spcPct val="30000"/>
              </a:spcBef>
              <a:buSzTx/>
              <a:buFont typeface="Wingdings" pitchFamily="2" charset="2"/>
              <a:buNone/>
            </a:pPr>
            <a:r>
              <a:rPr lang="en-US" sz="2600" b="1" dirty="0" smtClean="0">
                <a:solidFill>
                  <a:srgbClr val="008080"/>
                </a:solidFill>
              </a:rPr>
              <a:t>b.	</a:t>
            </a:r>
            <a:r>
              <a:rPr lang="en-US" b="1" dirty="0" smtClean="0">
                <a:solidFill>
                  <a:srgbClr val="CC0000"/>
                </a:solidFill>
              </a:rPr>
              <a:t>Perfect capital mobility</a:t>
            </a:r>
            <a:r>
              <a:rPr lang="en-US" dirty="0" smtClean="0"/>
              <a:t>:</a:t>
            </a:r>
            <a:br>
              <a:rPr lang="en-US" dirty="0" smtClean="0"/>
            </a:br>
            <a:r>
              <a:rPr lang="en-US" dirty="0" smtClean="0"/>
              <a:t>no restrictions on international trade in assets</a:t>
            </a:r>
          </a:p>
          <a:p>
            <a:pPr marL="400050" indent="-400050">
              <a:spcBef>
                <a:spcPct val="30000"/>
              </a:spcBef>
              <a:buSzTx/>
              <a:buFont typeface="Wingdings" pitchFamily="2" charset="2"/>
              <a:buNone/>
            </a:pPr>
            <a:r>
              <a:rPr lang="en-US" sz="2600" b="1" dirty="0" smtClean="0">
                <a:solidFill>
                  <a:srgbClr val="008080"/>
                </a:solidFill>
              </a:rPr>
              <a:t>c.	</a:t>
            </a:r>
            <a:r>
              <a:rPr lang="en-US" dirty="0" smtClean="0"/>
              <a:t>Economy is </a:t>
            </a:r>
            <a:r>
              <a:rPr lang="en-US" b="1" dirty="0" smtClean="0">
                <a:solidFill>
                  <a:srgbClr val="CC0000"/>
                </a:solidFill>
              </a:rPr>
              <a:t>small</a:t>
            </a:r>
            <a:r>
              <a:rPr lang="en-US" dirty="0" smtClean="0"/>
              <a:t>:</a:t>
            </a:r>
            <a:br>
              <a:rPr lang="en-US" dirty="0" smtClean="0"/>
            </a:br>
            <a:r>
              <a:rPr lang="en-US" dirty="0" smtClean="0"/>
              <a:t>cannot affect the world interest rate, denoted </a:t>
            </a:r>
            <a:r>
              <a:rPr lang="en-US" b="1" i="1" dirty="0" smtClean="0"/>
              <a:t>r</a:t>
            </a:r>
            <a:r>
              <a:rPr lang="en-US" i="1" dirty="0" smtClean="0"/>
              <a:t>*</a:t>
            </a:r>
          </a:p>
        </p:txBody>
      </p:sp>
      <p:sp>
        <p:nvSpPr>
          <p:cNvPr id="51204" name="Text Box 4"/>
          <p:cNvSpPr txBox="1">
            <a:spLocks noChangeArrowheads="1"/>
          </p:cNvSpPr>
          <p:nvPr/>
        </p:nvSpPr>
        <p:spPr bwMode="auto">
          <a:xfrm>
            <a:off x="2097088" y="4806950"/>
            <a:ext cx="5410200" cy="1298575"/>
          </a:xfrm>
          <a:prstGeom prst="rect">
            <a:avLst/>
          </a:prstGeom>
          <a:solidFill>
            <a:srgbClr val="CCFFCC"/>
          </a:solidFill>
          <a:ln w="3175">
            <a:solidFill>
              <a:schemeClr val="bg2"/>
            </a:solidFill>
            <a:miter lim="800000"/>
            <a:headEnd/>
            <a:tailEnd/>
          </a:ln>
          <a:effectLst>
            <a:outerShdw blurRad="50800" dist="38100" dir="2700000" algn="tl" rotWithShape="0">
              <a:prstClr val="black">
                <a:alpha val="40000"/>
              </a:prstClr>
            </a:outerShdw>
          </a:effectLst>
        </p:spPr>
        <p:txBody>
          <a:bodyPr tIns="228600" bIns="228600" anchor="ctr" anchorCtr="1"/>
          <a:lstStyle/>
          <a:p>
            <a:pPr algn="ctr">
              <a:spcBef>
                <a:spcPct val="40000"/>
              </a:spcBef>
              <a:buClr>
                <a:srgbClr val="99FF99"/>
              </a:buClr>
              <a:buSzPct val="90000"/>
              <a:defRPr/>
            </a:pPr>
            <a:r>
              <a:rPr lang="en-US" sz="3000" dirty="0"/>
              <a:t>a &amp; b imply </a:t>
            </a:r>
            <a:r>
              <a:rPr lang="en-US" sz="3000" b="1" i="1" dirty="0"/>
              <a:t>r</a:t>
            </a:r>
            <a:r>
              <a:rPr lang="en-US" sz="3000" dirty="0"/>
              <a:t> = </a:t>
            </a:r>
            <a:r>
              <a:rPr lang="en-US" sz="3000" b="1" i="1" dirty="0"/>
              <a:t>r*</a:t>
            </a:r>
          </a:p>
          <a:p>
            <a:pPr algn="ctr">
              <a:spcBef>
                <a:spcPct val="40000"/>
              </a:spcBef>
              <a:buClr>
                <a:srgbClr val="99FF99"/>
              </a:buClr>
              <a:buSzPct val="90000"/>
              <a:defRPr/>
            </a:pPr>
            <a:r>
              <a:rPr lang="en-US" sz="3000" dirty="0"/>
              <a:t>c implies </a:t>
            </a:r>
            <a:r>
              <a:rPr lang="en-US" sz="3000" b="1" i="1" dirty="0"/>
              <a:t>r</a:t>
            </a:r>
            <a:r>
              <a:rPr lang="en-US" sz="3000" b="1" i="1" dirty="0" smtClean="0"/>
              <a:t>*</a:t>
            </a:r>
            <a:r>
              <a:rPr lang="en-US" sz="3000" dirty="0" smtClean="0"/>
              <a:t> is </a:t>
            </a:r>
            <a:r>
              <a:rPr lang="en-US" sz="3000" dirty="0"/>
              <a:t>exogenous</a:t>
            </a:r>
          </a:p>
        </p:txBody>
      </p:sp>
    </p:spTree>
    <p:extLst>
      <p:ext uri="{BB962C8B-B14F-4D97-AF65-F5344CB8AC3E}">
        <p14:creationId xmlns:p14="http://schemas.microsoft.com/office/powerpoint/2010/main" val="257801527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6">
                                            <p:txEl>
                                              <p:pRg st="0" end="0"/>
                                            </p:txEl>
                                          </p:spTgt>
                                        </p:tgtEl>
                                        <p:attrNameLst>
                                          <p:attrName>style.visibility</p:attrName>
                                        </p:attrNameLst>
                                      </p:cBhvr>
                                      <p:to>
                                        <p:strVal val="visible"/>
                                      </p:to>
                                    </p:set>
                                    <p:animEffect transition="in" filter="wipe(left)">
                                      <p:cBhvr>
                                        <p:cTn id="7" dur="500"/>
                                        <p:tgtEl>
                                          <p:spTgt spid="512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06">
                                            <p:txEl>
                                              <p:pRg st="1" end="1"/>
                                            </p:txEl>
                                          </p:spTgt>
                                        </p:tgtEl>
                                        <p:attrNameLst>
                                          <p:attrName>style.visibility</p:attrName>
                                        </p:attrNameLst>
                                      </p:cBhvr>
                                      <p:to>
                                        <p:strVal val="visible"/>
                                      </p:to>
                                    </p:set>
                                    <p:animEffect transition="in" filter="wipe(left)">
                                      <p:cBhvr>
                                        <p:cTn id="12" dur="500"/>
                                        <p:tgtEl>
                                          <p:spTgt spid="512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06">
                                            <p:txEl>
                                              <p:pRg st="2" end="2"/>
                                            </p:txEl>
                                          </p:spTgt>
                                        </p:tgtEl>
                                        <p:attrNameLst>
                                          <p:attrName>style.visibility</p:attrName>
                                        </p:attrNameLst>
                                      </p:cBhvr>
                                      <p:to>
                                        <p:strVal val="visible"/>
                                      </p:to>
                                    </p:set>
                                    <p:animEffect transition="in" filter="wipe(left)">
                                      <p:cBhvr>
                                        <p:cTn id="17" dur="500"/>
                                        <p:tgtEl>
                                          <p:spTgt spid="5120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04">
                                            <p:bg/>
                                          </p:spTgt>
                                        </p:tgtEl>
                                        <p:attrNameLst>
                                          <p:attrName>style.visibility</p:attrName>
                                        </p:attrNameLst>
                                      </p:cBhvr>
                                      <p:to>
                                        <p:strVal val="visible"/>
                                      </p:to>
                                    </p:set>
                                    <p:animEffect transition="in" filter="fade">
                                      <p:cBhvr>
                                        <p:cTn id="22" dur="500"/>
                                        <p:tgtEl>
                                          <p:spTgt spid="51204">
                                            <p:bg/>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1204">
                                            <p:txEl>
                                              <p:pRg st="0" end="0"/>
                                            </p:txEl>
                                          </p:spTgt>
                                        </p:tgtEl>
                                        <p:attrNameLst>
                                          <p:attrName>style.visibility</p:attrName>
                                        </p:attrNameLst>
                                      </p:cBhvr>
                                      <p:to>
                                        <p:strVal val="visible"/>
                                      </p:to>
                                    </p:set>
                                    <p:animEffect transition="in" filter="fade">
                                      <p:cBhvr>
                                        <p:cTn id="25" dur="500"/>
                                        <p:tgtEl>
                                          <p:spTgt spid="51204">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1204">
                                            <p:txEl>
                                              <p:pRg st="1" end="1"/>
                                            </p:txEl>
                                          </p:spTgt>
                                        </p:tgtEl>
                                        <p:attrNameLst>
                                          <p:attrName>style.visibility</p:attrName>
                                        </p:attrNameLst>
                                      </p:cBhvr>
                                      <p:to>
                                        <p:strVal val="visible"/>
                                      </p:to>
                                    </p:set>
                                    <p:animEffect transition="in" filter="fade">
                                      <p:cBhvr>
                                        <p:cTn id="30" dur="500"/>
                                        <p:tgtEl>
                                          <p:spTgt spid="512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build="p" autoUpdateAnimBg="0"/>
      <p:bldP spid="51204" grpId="0" build="p"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94972" y="421041"/>
            <a:ext cx="7531100" cy="869950"/>
          </a:xfrm>
        </p:spPr>
        <p:txBody>
          <a:bodyPr/>
          <a:lstStyle/>
          <a:p>
            <a:pPr>
              <a:lnSpc>
                <a:spcPct val="110000"/>
              </a:lnSpc>
            </a:pPr>
            <a:r>
              <a:rPr lang="en-US" sz="3200" dirty="0" smtClean="0"/>
              <a:t>Investment: </a:t>
            </a:r>
            <a:br>
              <a:rPr lang="en-US" sz="3200" dirty="0" smtClean="0"/>
            </a:br>
            <a:r>
              <a:rPr lang="en-US" sz="3200" dirty="0" smtClean="0"/>
              <a:t>The </a:t>
            </a:r>
            <a:r>
              <a:rPr lang="en-US" sz="3200" dirty="0" smtClean="0"/>
              <a:t>demand </a:t>
            </a:r>
            <a:r>
              <a:rPr lang="en-US" sz="3200" dirty="0" smtClean="0"/>
              <a:t>for </a:t>
            </a:r>
            <a:r>
              <a:rPr lang="en-US" sz="3200" dirty="0" smtClean="0"/>
              <a:t>loanable funds</a:t>
            </a:r>
            <a:endParaRPr lang="en-US" sz="3200" dirty="0" smtClean="0"/>
          </a:p>
        </p:txBody>
      </p:sp>
      <p:sp>
        <p:nvSpPr>
          <p:cNvPr id="53251" name="Text Box 3"/>
          <p:cNvSpPr txBox="1">
            <a:spLocks noChangeArrowheads="1"/>
          </p:cNvSpPr>
          <p:nvPr/>
        </p:nvSpPr>
        <p:spPr bwMode="auto">
          <a:xfrm>
            <a:off x="2981325" y="1593850"/>
            <a:ext cx="44196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dirty="0"/>
              <a:t>Investment is still a </a:t>
            </a:r>
            <a:br>
              <a:rPr lang="en-US" sz="2600" dirty="0"/>
            </a:br>
            <a:r>
              <a:rPr lang="en-US" sz="2600" dirty="0" smtClean="0"/>
              <a:t> downward-sloping </a:t>
            </a:r>
            <a:r>
              <a:rPr lang="en-US" sz="2600" dirty="0"/>
              <a:t>function</a:t>
            </a:r>
            <a:br>
              <a:rPr lang="en-US" sz="2600" dirty="0"/>
            </a:br>
            <a:r>
              <a:rPr lang="en-US" sz="2600" dirty="0" smtClean="0"/>
              <a:t>   </a:t>
            </a:r>
            <a:r>
              <a:rPr lang="en-US" sz="2600" dirty="0"/>
              <a:t>of the interest rate,</a:t>
            </a:r>
            <a:endParaRPr lang="en-US" sz="2600" b="1" i="1" dirty="0"/>
          </a:p>
        </p:txBody>
      </p:sp>
      <p:sp>
        <p:nvSpPr>
          <p:cNvPr id="53252" name="Text Box 4"/>
          <p:cNvSpPr txBox="1">
            <a:spLocks noChangeArrowheads="1"/>
          </p:cNvSpPr>
          <p:nvPr/>
        </p:nvSpPr>
        <p:spPr bwMode="auto">
          <a:xfrm>
            <a:off x="914400" y="3565525"/>
            <a:ext cx="6096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500" b="1" i="1">
                <a:solidFill>
                  <a:srgbClr val="FF0000"/>
                </a:solidFill>
                <a:latin typeface="Tahoma" pitchFamily="34" charset="0"/>
              </a:rPr>
              <a:t>r</a:t>
            </a:r>
            <a:r>
              <a:rPr kumimoji="1" lang="en-US" sz="1100" b="1" i="1">
                <a:solidFill>
                  <a:srgbClr val="FF0000"/>
                </a:solidFill>
                <a:latin typeface="Tahoma" pitchFamily="34" charset="0"/>
              </a:rPr>
              <a:t> </a:t>
            </a:r>
            <a:r>
              <a:rPr kumimoji="1" lang="en-US" sz="2500">
                <a:solidFill>
                  <a:srgbClr val="FF0000"/>
                </a:solidFill>
                <a:latin typeface="Tahoma" pitchFamily="34" charset="0"/>
              </a:rPr>
              <a:t>*</a:t>
            </a:r>
          </a:p>
        </p:txBody>
      </p:sp>
      <p:sp>
        <p:nvSpPr>
          <p:cNvPr id="53253" name="Text Box 5"/>
          <p:cNvSpPr txBox="1">
            <a:spLocks noChangeArrowheads="1"/>
          </p:cNvSpPr>
          <p:nvPr/>
        </p:nvSpPr>
        <p:spPr bwMode="auto">
          <a:xfrm>
            <a:off x="4079875" y="2871788"/>
            <a:ext cx="3810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dirty="0"/>
              <a:t>but the exogenous </a:t>
            </a:r>
            <a:br>
              <a:rPr lang="en-US" sz="2600" dirty="0"/>
            </a:br>
            <a:r>
              <a:rPr lang="en-US" sz="2600" dirty="0" smtClean="0"/>
              <a:t>  </a:t>
            </a:r>
            <a:r>
              <a:rPr lang="en-US" sz="2600" dirty="0"/>
              <a:t>world interest </a:t>
            </a:r>
            <a:r>
              <a:rPr lang="en-US" sz="2600" dirty="0" smtClean="0"/>
              <a:t>rate…</a:t>
            </a:r>
            <a:endParaRPr lang="en-US" sz="2600" b="1" dirty="0"/>
          </a:p>
        </p:txBody>
      </p:sp>
      <p:sp>
        <p:nvSpPr>
          <p:cNvPr id="53254" name="Text Box 6"/>
          <p:cNvSpPr txBox="1">
            <a:spLocks noChangeArrowheads="1"/>
          </p:cNvSpPr>
          <p:nvPr/>
        </p:nvSpPr>
        <p:spPr bwMode="auto">
          <a:xfrm>
            <a:off x="5265738" y="3748088"/>
            <a:ext cx="29718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dirty="0" smtClean="0"/>
              <a:t>…determines </a:t>
            </a:r>
            <a:r>
              <a:rPr lang="en-US" sz="2600" dirty="0"/>
              <a:t>the</a:t>
            </a:r>
            <a:br>
              <a:rPr lang="en-US" sz="2600" dirty="0"/>
            </a:br>
            <a:r>
              <a:rPr lang="en-US" sz="2600" dirty="0" smtClean="0"/>
              <a:t>  </a:t>
            </a:r>
            <a:r>
              <a:rPr lang="en-US" sz="2600" dirty="0"/>
              <a:t>country’s level of</a:t>
            </a:r>
            <a:br>
              <a:rPr lang="en-US" sz="2600" dirty="0"/>
            </a:br>
            <a:r>
              <a:rPr lang="en-US" sz="2600" dirty="0" smtClean="0"/>
              <a:t>    </a:t>
            </a:r>
            <a:r>
              <a:rPr lang="en-US" sz="2600" dirty="0"/>
              <a:t>investment.</a:t>
            </a:r>
            <a:endParaRPr lang="en-US" sz="2600" b="1" i="1" dirty="0"/>
          </a:p>
        </p:txBody>
      </p:sp>
      <p:sp>
        <p:nvSpPr>
          <p:cNvPr id="53255" name="Text Box 7"/>
          <p:cNvSpPr txBox="1">
            <a:spLocks noChangeArrowheads="1"/>
          </p:cNvSpPr>
          <p:nvPr/>
        </p:nvSpPr>
        <p:spPr bwMode="auto">
          <a:xfrm>
            <a:off x="3048000" y="5562600"/>
            <a:ext cx="914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500" b="1" i="1">
                <a:latin typeface="Tahoma" pitchFamily="34" charset="0"/>
              </a:rPr>
              <a:t>I</a:t>
            </a:r>
            <a:r>
              <a:rPr kumimoji="1" lang="en-US" sz="1200" b="1" i="1">
                <a:latin typeface="Tahoma" pitchFamily="34" charset="0"/>
              </a:rPr>
              <a:t> </a:t>
            </a:r>
            <a:r>
              <a:rPr kumimoji="1" lang="en-US" sz="2500">
                <a:latin typeface="Tahoma" pitchFamily="34" charset="0"/>
              </a:rPr>
              <a:t>(</a:t>
            </a:r>
            <a:r>
              <a:rPr kumimoji="1" lang="en-US" sz="2500" b="1" i="1">
                <a:solidFill>
                  <a:srgbClr val="FF0000"/>
                </a:solidFill>
                <a:latin typeface="Tahoma" pitchFamily="34" charset="0"/>
              </a:rPr>
              <a:t>r*</a:t>
            </a:r>
            <a:r>
              <a:rPr kumimoji="1" lang="en-US" sz="1200" b="1" i="1">
                <a:solidFill>
                  <a:srgbClr val="FF0000"/>
                </a:solidFill>
                <a:latin typeface="Tahoma" pitchFamily="34" charset="0"/>
              </a:rPr>
              <a:t> </a:t>
            </a:r>
            <a:r>
              <a:rPr kumimoji="1" lang="en-US" sz="2500">
                <a:latin typeface="Tahoma" pitchFamily="34" charset="0"/>
              </a:rPr>
              <a:t>)</a:t>
            </a:r>
          </a:p>
        </p:txBody>
      </p:sp>
      <p:grpSp>
        <p:nvGrpSpPr>
          <p:cNvPr id="50184" name="Group 8"/>
          <p:cNvGrpSpPr>
            <a:grpSpLocks/>
          </p:cNvGrpSpPr>
          <p:nvPr/>
        </p:nvGrpSpPr>
        <p:grpSpPr bwMode="auto">
          <a:xfrm>
            <a:off x="1066800" y="1524000"/>
            <a:ext cx="5334000" cy="4481513"/>
            <a:chOff x="336" y="672"/>
            <a:chExt cx="3537" cy="2823"/>
          </a:xfrm>
        </p:grpSpPr>
        <p:sp>
          <p:nvSpPr>
            <p:cNvPr id="50191" name="Line 9"/>
            <p:cNvSpPr>
              <a:spLocks noChangeShapeType="1"/>
            </p:cNvSpPr>
            <p:nvPr/>
          </p:nvSpPr>
          <p:spPr bwMode="auto">
            <a:xfrm>
              <a:off x="563" y="855"/>
              <a:ext cx="0" cy="2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2" name="Line 10"/>
            <p:cNvSpPr>
              <a:spLocks noChangeShapeType="1"/>
            </p:cNvSpPr>
            <p:nvPr/>
          </p:nvSpPr>
          <p:spPr bwMode="auto">
            <a:xfrm>
              <a:off x="563" y="3207"/>
              <a:ext cx="31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3" name="Text Box 11"/>
            <p:cNvSpPr txBox="1">
              <a:spLocks noChangeArrowheads="1"/>
            </p:cNvSpPr>
            <p:nvPr/>
          </p:nvSpPr>
          <p:spPr bwMode="auto">
            <a:xfrm>
              <a:off x="336" y="672"/>
              <a:ext cx="27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a:latin typeface="Tahoma" pitchFamily="34" charset="0"/>
                </a:rPr>
                <a:t>r</a:t>
              </a:r>
            </a:p>
          </p:txBody>
        </p:sp>
        <p:sp>
          <p:nvSpPr>
            <p:cNvPr id="50194" name="Text Box 12"/>
            <p:cNvSpPr txBox="1">
              <a:spLocks noChangeArrowheads="1"/>
            </p:cNvSpPr>
            <p:nvPr/>
          </p:nvSpPr>
          <p:spPr bwMode="auto">
            <a:xfrm>
              <a:off x="3312" y="3168"/>
              <a:ext cx="56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a:latin typeface="Tahoma" pitchFamily="34" charset="0"/>
                </a:rPr>
                <a:t>S, I</a:t>
              </a:r>
            </a:p>
          </p:txBody>
        </p:sp>
      </p:grpSp>
      <p:grpSp>
        <p:nvGrpSpPr>
          <p:cNvPr id="3" name="Group 13"/>
          <p:cNvGrpSpPr>
            <a:grpSpLocks/>
          </p:cNvGrpSpPr>
          <p:nvPr/>
        </p:nvGrpSpPr>
        <p:grpSpPr bwMode="auto">
          <a:xfrm>
            <a:off x="1752600" y="2514600"/>
            <a:ext cx="3657600" cy="2759075"/>
            <a:chOff x="1104" y="1584"/>
            <a:chExt cx="2304" cy="1738"/>
          </a:xfrm>
        </p:grpSpPr>
        <p:sp>
          <p:nvSpPr>
            <p:cNvPr id="50189" name="Line 14"/>
            <p:cNvSpPr>
              <a:spLocks noChangeShapeType="1"/>
            </p:cNvSpPr>
            <p:nvPr/>
          </p:nvSpPr>
          <p:spPr bwMode="auto">
            <a:xfrm>
              <a:off x="1104" y="1584"/>
              <a:ext cx="1872" cy="153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0" name="Text Box 15"/>
            <p:cNvSpPr txBox="1">
              <a:spLocks noChangeArrowheads="1"/>
            </p:cNvSpPr>
            <p:nvPr/>
          </p:nvSpPr>
          <p:spPr bwMode="auto">
            <a:xfrm>
              <a:off x="2976" y="3024"/>
              <a:ext cx="43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500" b="1" i="1">
                  <a:latin typeface="Tahoma" pitchFamily="34" charset="0"/>
                </a:rPr>
                <a:t>I</a:t>
              </a:r>
              <a:r>
                <a:rPr kumimoji="1" lang="en-US" sz="1200" b="1" i="1">
                  <a:latin typeface="Tahoma" pitchFamily="34" charset="0"/>
                </a:rPr>
                <a:t> </a:t>
              </a:r>
              <a:r>
                <a:rPr kumimoji="1" lang="en-US" sz="2500">
                  <a:latin typeface="Tahoma" pitchFamily="34" charset="0"/>
                </a:rPr>
                <a:t>(</a:t>
              </a:r>
              <a:r>
                <a:rPr kumimoji="1" lang="en-US" sz="2500" b="1" i="1">
                  <a:latin typeface="Tahoma" pitchFamily="34" charset="0"/>
                </a:rPr>
                <a:t>r</a:t>
              </a:r>
              <a:r>
                <a:rPr kumimoji="1" lang="en-US" sz="1200" b="1" i="1">
                  <a:latin typeface="Tahoma" pitchFamily="34" charset="0"/>
                </a:rPr>
                <a:t> </a:t>
              </a:r>
              <a:r>
                <a:rPr kumimoji="1" lang="en-US" sz="2500">
                  <a:latin typeface="Tahoma" pitchFamily="34" charset="0"/>
                </a:rPr>
                <a:t>)</a:t>
              </a:r>
            </a:p>
          </p:txBody>
        </p:sp>
      </p:grpSp>
      <p:grpSp>
        <p:nvGrpSpPr>
          <p:cNvPr id="4" name="Group 16"/>
          <p:cNvGrpSpPr>
            <a:grpSpLocks/>
          </p:cNvGrpSpPr>
          <p:nvPr/>
        </p:nvGrpSpPr>
        <p:grpSpPr bwMode="auto">
          <a:xfrm>
            <a:off x="1412875" y="3859213"/>
            <a:ext cx="1981200" cy="1689100"/>
            <a:chOff x="890" y="2431"/>
            <a:chExt cx="1248" cy="1064"/>
          </a:xfrm>
        </p:grpSpPr>
        <p:sp>
          <p:nvSpPr>
            <p:cNvPr id="50187" name="Line 17"/>
            <p:cNvSpPr>
              <a:spLocks noChangeShapeType="1"/>
            </p:cNvSpPr>
            <p:nvPr/>
          </p:nvSpPr>
          <p:spPr bwMode="auto">
            <a:xfrm>
              <a:off x="890" y="2431"/>
              <a:ext cx="124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0188" name="Line 18"/>
            <p:cNvSpPr>
              <a:spLocks noChangeShapeType="1"/>
            </p:cNvSpPr>
            <p:nvPr/>
          </p:nvSpPr>
          <p:spPr bwMode="auto">
            <a:xfrm>
              <a:off x="2137" y="2439"/>
              <a:ext cx="0" cy="105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4848513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wipe(left)">
                                      <p:cBhvr>
                                        <p:cTn id="7" dur="500"/>
                                        <p:tgtEl>
                                          <p:spTgt spid="53251"/>
                                        </p:tgtEl>
                                      </p:cBhvr>
                                    </p:animEffect>
                                  </p:childTnLst>
                                </p:cTn>
                              </p:par>
                              <p:par>
                                <p:cTn id="8" presetID="18" presetClass="entr" presetSubtype="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3253"/>
                                        </p:tgtEl>
                                        <p:attrNameLst>
                                          <p:attrName>style.visibility</p:attrName>
                                        </p:attrNameLst>
                                      </p:cBhvr>
                                      <p:to>
                                        <p:strVal val="visible"/>
                                      </p:to>
                                    </p:set>
                                    <p:animEffect transition="in" filter="wipe(left)">
                                      <p:cBhvr>
                                        <p:cTn id="15" dur="500"/>
                                        <p:tgtEl>
                                          <p:spTgt spid="5325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3252"/>
                                        </p:tgtEl>
                                        <p:attrNameLst>
                                          <p:attrName>style.visibility</p:attrName>
                                        </p:attrNameLst>
                                      </p:cBhvr>
                                      <p:to>
                                        <p:strVal val="visible"/>
                                      </p:to>
                                    </p:set>
                                    <p:animEffect transition="in" filter="fade">
                                      <p:cBhvr>
                                        <p:cTn id="18" dur="500"/>
                                        <p:tgtEl>
                                          <p:spTgt spid="5325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3254"/>
                                        </p:tgtEl>
                                        <p:attrNameLst>
                                          <p:attrName>style.visibility</p:attrName>
                                        </p:attrNameLst>
                                      </p:cBhvr>
                                      <p:to>
                                        <p:strVal val="visible"/>
                                      </p:to>
                                    </p:set>
                                    <p:animEffect transition="in" filter="wipe(left)">
                                      <p:cBhvr>
                                        <p:cTn id="23" dur="500"/>
                                        <p:tgtEl>
                                          <p:spTgt spid="53254"/>
                                        </p:tgtEl>
                                      </p:cBhvr>
                                    </p:animEffect>
                                  </p:childTnLst>
                                </p:cTn>
                              </p:par>
                            </p:childTnLst>
                          </p:cTn>
                        </p:par>
                        <p:par>
                          <p:cTn id="24" fill="hold" nodeType="afterGroup">
                            <p:stCondLst>
                              <p:cond delay="500"/>
                            </p:stCondLst>
                            <p:childTnLst>
                              <p:par>
                                <p:cTn id="25" presetID="18" presetClass="entr" presetSubtype="6"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strips(downRight)">
                                      <p:cBhvr>
                                        <p:cTn id="27" dur="500"/>
                                        <p:tgtEl>
                                          <p:spTgt spid="4"/>
                                        </p:tgtEl>
                                      </p:cBhvr>
                                    </p:animEffect>
                                  </p:childTnLst>
                                </p:cTn>
                              </p:par>
                            </p:childTnLst>
                          </p:cTn>
                        </p:par>
                        <p:par>
                          <p:cTn id="28" fill="hold" nodeType="afterGroup">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53255"/>
                                        </p:tgtEl>
                                        <p:attrNameLst>
                                          <p:attrName>style.visibility</p:attrName>
                                        </p:attrNameLst>
                                      </p:cBhvr>
                                      <p:to>
                                        <p:strVal val="visible"/>
                                      </p:to>
                                    </p:set>
                                    <p:animEffect transition="in" filter="fade">
                                      <p:cBhvr>
                                        <p:cTn id="31" dur="500"/>
                                        <p:tgtEl>
                                          <p:spTgt spid="5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utoUpdateAnimBg="0"/>
      <p:bldP spid="53252" grpId="0" autoUpdateAnimBg="0"/>
      <p:bldP spid="53253" grpId="0" autoUpdateAnimBg="0"/>
      <p:bldP spid="53254" grpId="0" autoUpdateAnimBg="0"/>
      <p:bldP spid="5325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9"/>
          <p:cNvSpPr>
            <a:spLocks noGrp="1" noChangeArrowheads="1"/>
          </p:cNvSpPr>
          <p:nvPr>
            <p:ph type="title"/>
          </p:nvPr>
        </p:nvSpPr>
        <p:spPr>
          <a:xfrm>
            <a:off x="719138" y="236538"/>
            <a:ext cx="7993062" cy="939800"/>
          </a:xfrm>
        </p:spPr>
        <p:txBody>
          <a:bodyPr/>
          <a:lstStyle/>
          <a:p>
            <a:r>
              <a:rPr lang="en-US" sz="3200" i="1" dirty="0" smtClean="0"/>
              <a:t>If the economy were closed . . .</a:t>
            </a:r>
          </a:p>
        </p:txBody>
      </p:sp>
      <p:grpSp>
        <p:nvGrpSpPr>
          <p:cNvPr id="51203" name="Group 3"/>
          <p:cNvGrpSpPr>
            <a:grpSpLocks/>
          </p:cNvGrpSpPr>
          <p:nvPr/>
        </p:nvGrpSpPr>
        <p:grpSpPr bwMode="auto">
          <a:xfrm>
            <a:off x="3148013" y="1192213"/>
            <a:ext cx="5614987" cy="4481512"/>
            <a:chOff x="336" y="672"/>
            <a:chExt cx="3537" cy="2823"/>
          </a:xfrm>
        </p:grpSpPr>
        <p:sp>
          <p:nvSpPr>
            <p:cNvPr id="51215" name="Line 4"/>
            <p:cNvSpPr>
              <a:spLocks noChangeShapeType="1"/>
            </p:cNvSpPr>
            <p:nvPr/>
          </p:nvSpPr>
          <p:spPr bwMode="auto">
            <a:xfrm>
              <a:off x="563" y="855"/>
              <a:ext cx="0" cy="2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rIns="0"/>
            <a:lstStyle/>
            <a:p>
              <a:endParaRPr lang="en-US"/>
            </a:p>
          </p:txBody>
        </p:sp>
        <p:sp>
          <p:nvSpPr>
            <p:cNvPr id="51216" name="Line 5"/>
            <p:cNvSpPr>
              <a:spLocks noChangeShapeType="1"/>
            </p:cNvSpPr>
            <p:nvPr/>
          </p:nvSpPr>
          <p:spPr bwMode="auto">
            <a:xfrm>
              <a:off x="563" y="3207"/>
              <a:ext cx="31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rIns="0"/>
            <a:lstStyle/>
            <a:p>
              <a:endParaRPr lang="en-US"/>
            </a:p>
          </p:txBody>
        </p:sp>
        <p:sp>
          <p:nvSpPr>
            <p:cNvPr id="51217" name="Text Box 6"/>
            <p:cNvSpPr txBox="1">
              <a:spLocks noChangeArrowheads="1"/>
            </p:cNvSpPr>
            <p:nvPr/>
          </p:nvSpPr>
          <p:spPr bwMode="auto">
            <a:xfrm>
              <a:off x="336" y="672"/>
              <a:ext cx="27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a:latin typeface="Tahoma" pitchFamily="34" charset="0"/>
                </a:rPr>
                <a:t>r</a:t>
              </a:r>
            </a:p>
          </p:txBody>
        </p:sp>
        <p:sp>
          <p:nvSpPr>
            <p:cNvPr id="51218" name="Text Box 7"/>
            <p:cNvSpPr txBox="1">
              <a:spLocks noChangeArrowheads="1"/>
            </p:cNvSpPr>
            <p:nvPr/>
          </p:nvSpPr>
          <p:spPr bwMode="auto">
            <a:xfrm>
              <a:off x="3312" y="3168"/>
              <a:ext cx="56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a:latin typeface="Tahoma" pitchFamily="34" charset="0"/>
                </a:rPr>
                <a:t>S, I</a:t>
              </a:r>
            </a:p>
          </p:txBody>
        </p:sp>
      </p:grpSp>
      <p:grpSp>
        <p:nvGrpSpPr>
          <p:cNvPr id="51204" name="Group 8"/>
          <p:cNvGrpSpPr>
            <a:grpSpLocks/>
          </p:cNvGrpSpPr>
          <p:nvPr/>
        </p:nvGrpSpPr>
        <p:grpSpPr bwMode="auto">
          <a:xfrm>
            <a:off x="3986213" y="1939925"/>
            <a:ext cx="3886200" cy="2941638"/>
            <a:chOff x="912" y="1239"/>
            <a:chExt cx="2448" cy="1853"/>
          </a:xfrm>
        </p:grpSpPr>
        <p:sp>
          <p:nvSpPr>
            <p:cNvPr id="51213" name="Line 9"/>
            <p:cNvSpPr>
              <a:spLocks noChangeShapeType="1"/>
            </p:cNvSpPr>
            <p:nvPr/>
          </p:nvSpPr>
          <p:spPr bwMode="auto">
            <a:xfrm>
              <a:off x="912" y="1239"/>
              <a:ext cx="1968" cy="168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rIns="0"/>
            <a:lstStyle/>
            <a:p>
              <a:endParaRPr lang="en-US"/>
            </a:p>
          </p:txBody>
        </p:sp>
        <p:sp>
          <p:nvSpPr>
            <p:cNvPr id="51214" name="Text Box 10"/>
            <p:cNvSpPr txBox="1">
              <a:spLocks noChangeArrowheads="1"/>
            </p:cNvSpPr>
            <p:nvPr/>
          </p:nvSpPr>
          <p:spPr bwMode="auto">
            <a:xfrm>
              <a:off x="2880" y="2784"/>
              <a:ext cx="48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ahoma" pitchFamily="34" charset="0"/>
                </a:rPr>
                <a:t>I</a:t>
              </a:r>
              <a:r>
                <a:rPr lang="en-US" sz="1200" b="1" i="1">
                  <a:latin typeface="Tahoma" pitchFamily="34" charset="0"/>
                </a:rPr>
                <a:t> </a:t>
              </a:r>
              <a:r>
                <a:rPr lang="en-US" sz="2600">
                  <a:latin typeface="Tahoma" pitchFamily="34" charset="0"/>
                </a:rPr>
                <a:t>(</a:t>
              </a:r>
              <a:r>
                <a:rPr lang="en-US" sz="2600" b="1" i="1">
                  <a:latin typeface="Tahoma" pitchFamily="34" charset="0"/>
                </a:rPr>
                <a:t>r</a:t>
              </a:r>
              <a:r>
                <a:rPr lang="en-US" sz="1200" b="1" i="1">
                  <a:latin typeface="Tahoma" pitchFamily="34" charset="0"/>
                </a:rPr>
                <a:t> </a:t>
              </a:r>
              <a:r>
                <a:rPr lang="en-US" sz="2600">
                  <a:latin typeface="Tahoma" pitchFamily="34" charset="0"/>
                </a:rPr>
                <a:t>)</a:t>
              </a:r>
            </a:p>
          </p:txBody>
        </p:sp>
      </p:grpSp>
      <p:grpSp>
        <p:nvGrpSpPr>
          <p:cNvPr id="51205" name="Group 11"/>
          <p:cNvGrpSpPr>
            <a:grpSpLocks/>
          </p:cNvGrpSpPr>
          <p:nvPr/>
        </p:nvGrpSpPr>
        <p:grpSpPr bwMode="auto">
          <a:xfrm>
            <a:off x="6238875" y="1452563"/>
            <a:ext cx="390525" cy="3778250"/>
            <a:chOff x="3930" y="915"/>
            <a:chExt cx="246" cy="2380"/>
          </a:xfrm>
        </p:grpSpPr>
        <p:sp>
          <p:nvSpPr>
            <p:cNvPr id="51211" name="Line 12"/>
            <p:cNvSpPr>
              <a:spLocks noChangeShapeType="1"/>
            </p:cNvSpPr>
            <p:nvPr/>
          </p:nvSpPr>
          <p:spPr bwMode="auto">
            <a:xfrm flipV="1">
              <a:off x="4032" y="1173"/>
              <a:ext cx="0" cy="2122"/>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rIns="0"/>
            <a:lstStyle/>
            <a:p>
              <a:endParaRPr lang="en-US"/>
            </a:p>
          </p:txBody>
        </p:sp>
        <p:graphicFrame>
          <p:nvGraphicFramePr>
            <p:cNvPr id="51212" name="Object 3"/>
            <p:cNvGraphicFramePr>
              <a:graphicFrameLocks noChangeAspect="1"/>
            </p:cNvGraphicFramePr>
            <p:nvPr/>
          </p:nvGraphicFramePr>
          <p:xfrm>
            <a:off x="3930" y="915"/>
            <a:ext cx="246" cy="241"/>
          </p:xfrm>
          <a:graphic>
            <a:graphicData uri="http://schemas.openxmlformats.org/presentationml/2006/ole">
              <mc:AlternateContent xmlns:mc="http://schemas.openxmlformats.org/markup-compatibility/2006">
                <mc:Choice xmlns:v="urn:schemas-microsoft-com:vml" Requires="v">
                  <p:oleObj spid="_x0000_s5323" name="Equation" r:id="rId4" imgW="177492" imgH="177492" progId="Equation.DSMT4">
                    <p:embed/>
                  </p:oleObj>
                </mc:Choice>
                <mc:Fallback>
                  <p:oleObj name="Equation" r:id="rId4" imgW="177492" imgH="17749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0" y="915"/>
                          <a:ext cx="246"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4"/>
          <p:cNvGrpSpPr>
            <a:grpSpLocks/>
          </p:cNvGrpSpPr>
          <p:nvPr/>
        </p:nvGrpSpPr>
        <p:grpSpPr bwMode="auto">
          <a:xfrm>
            <a:off x="3071813" y="3706813"/>
            <a:ext cx="3324225" cy="488950"/>
            <a:chOff x="336" y="2352"/>
            <a:chExt cx="2094" cy="308"/>
          </a:xfrm>
        </p:grpSpPr>
        <p:sp>
          <p:nvSpPr>
            <p:cNvPr id="51209" name="Line 15"/>
            <p:cNvSpPr>
              <a:spLocks noChangeShapeType="1"/>
            </p:cNvSpPr>
            <p:nvPr/>
          </p:nvSpPr>
          <p:spPr bwMode="auto">
            <a:xfrm flipH="1">
              <a:off x="606" y="2538"/>
              <a:ext cx="1824"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1210" name="Text Box 16"/>
            <p:cNvSpPr txBox="1">
              <a:spLocks noChangeArrowheads="1"/>
            </p:cNvSpPr>
            <p:nvPr/>
          </p:nvSpPr>
          <p:spPr bwMode="auto">
            <a:xfrm>
              <a:off x="336" y="2352"/>
              <a:ext cx="29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solidFill>
                    <a:srgbClr val="339933"/>
                  </a:solidFill>
                  <a:latin typeface="Tahoma" pitchFamily="34" charset="0"/>
                </a:rPr>
                <a:t>r</a:t>
              </a:r>
              <a:r>
                <a:rPr lang="en-US" sz="2600" b="1" i="1" baseline="-25000">
                  <a:solidFill>
                    <a:srgbClr val="339933"/>
                  </a:solidFill>
                  <a:latin typeface="Tahoma" pitchFamily="34" charset="0"/>
                </a:rPr>
                <a:t>c</a:t>
              </a:r>
              <a:endParaRPr lang="en-US" sz="2600" i="1" baseline="-25000">
                <a:solidFill>
                  <a:srgbClr val="339933"/>
                </a:solidFill>
                <a:latin typeface="Tahoma" pitchFamily="34" charset="0"/>
              </a:endParaRPr>
            </a:p>
          </p:txBody>
        </p:sp>
      </p:grpSp>
      <p:graphicFrame>
        <p:nvGraphicFramePr>
          <p:cNvPr id="55313" name="Object 2"/>
          <p:cNvGraphicFramePr>
            <a:graphicFrameLocks noChangeAspect="1"/>
          </p:cNvGraphicFramePr>
          <p:nvPr/>
        </p:nvGraphicFramePr>
        <p:xfrm>
          <a:off x="5946775" y="5237163"/>
          <a:ext cx="925513" cy="935037"/>
        </p:xfrm>
        <a:graphic>
          <a:graphicData uri="http://schemas.openxmlformats.org/presentationml/2006/ole">
            <mc:AlternateContent xmlns:mc="http://schemas.openxmlformats.org/markup-compatibility/2006">
              <mc:Choice xmlns:v="urn:schemas-microsoft-com:vml" Requires="v">
                <p:oleObj spid="_x0000_s5324" name="Equation" r:id="rId6" imgW="418918" imgH="431613" progId="Equation.DSMT4">
                  <p:embed/>
                </p:oleObj>
              </mc:Choice>
              <mc:Fallback>
                <p:oleObj name="Equation" r:id="rId6" imgW="418918" imgH="431613"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6775" y="5237163"/>
                        <a:ext cx="925513"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14" name="Text Box 18"/>
          <p:cNvSpPr txBox="1">
            <a:spLocks noChangeArrowheads="1"/>
          </p:cNvSpPr>
          <p:nvPr/>
        </p:nvSpPr>
        <p:spPr bwMode="auto">
          <a:xfrm>
            <a:off x="444500" y="1771650"/>
            <a:ext cx="2286000" cy="2893100"/>
          </a:xfrm>
          <a:prstGeom prst="rect">
            <a:avLst/>
          </a:prstGeom>
          <a:solidFill>
            <a:srgbClr val="FFE0C1"/>
          </a:solidFill>
          <a:ln>
            <a:noFill/>
          </a:ln>
          <a:effectLst>
            <a:outerShdw blurRad="50800" dist="38100" dir="2700000" algn="tl" rotWithShape="0">
              <a:prstClr val="black">
                <a:alpha val="40000"/>
              </a:prstClr>
            </a:outerShdw>
          </a:effectLst>
          <a:extLst/>
        </p:spPr>
        <p:txBody>
          <a:bodyPr>
            <a:spAutoFit/>
          </a:bodyPr>
          <a:lstStyle>
            <a:lvl1pPr marL="282575" indent="-282575"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600" dirty="0" smtClean="0"/>
              <a:t>. . . the </a:t>
            </a:r>
            <a:r>
              <a:rPr kumimoji="1" lang="en-US" sz="2600" dirty="0"/>
              <a:t>interest rate would adjust to </a:t>
            </a:r>
            <a:br>
              <a:rPr kumimoji="1" lang="en-US" sz="2600" dirty="0"/>
            </a:br>
            <a:r>
              <a:rPr kumimoji="1" lang="en-US" sz="2600" dirty="0"/>
              <a:t>equate </a:t>
            </a:r>
            <a:br>
              <a:rPr kumimoji="1" lang="en-US" sz="2600" dirty="0"/>
            </a:br>
            <a:r>
              <a:rPr kumimoji="1" lang="en-US" sz="2600" dirty="0"/>
              <a:t>investment </a:t>
            </a:r>
            <a:br>
              <a:rPr kumimoji="1" lang="en-US" sz="2600" dirty="0"/>
            </a:br>
            <a:r>
              <a:rPr kumimoji="1" lang="en-US" sz="2600" dirty="0"/>
              <a:t>and </a:t>
            </a:r>
            <a:r>
              <a:rPr kumimoji="1" lang="en-US" sz="2600" dirty="0" smtClean="0"/>
              <a:t>saving.</a:t>
            </a:r>
            <a:endParaRPr kumimoji="1" lang="en-US" sz="2600" dirty="0"/>
          </a:p>
        </p:txBody>
      </p:sp>
    </p:spTree>
    <p:extLst>
      <p:ext uri="{BB962C8B-B14F-4D97-AF65-F5344CB8AC3E}">
        <p14:creationId xmlns:p14="http://schemas.microsoft.com/office/powerpoint/2010/main" val="167104210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314"/>
                                        </p:tgtEl>
                                        <p:attrNameLst>
                                          <p:attrName>style.visibility</p:attrName>
                                        </p:attrNameLst>
                                      </p:cBhvr>
                                      <p:to>
                                        <p:strVal val="visible"/>
                                      </p:to>
                                    </p:set>
                                    <p:animEffect transition="in" filter="fade">
                                      <p:cBhvr>
                                        <p:cTn id="7" dur="500"/>
                                        <p:tgtEl>
                                          <p:spTgt spid="553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nodeType="afterGroup">
                            <p:stCondLst>
                              <p:cond delay="500"/>
                            </p:stCondLst>
                            <p:childTnLst>
                              <p:par>
                                <p:cTn id="14" presetID="10" presetClass="entr" presetSubtype="0" fill="hold" nodeType="afterEffect">
                                  <p:stCondLst>
                                    <p:cond delay="0"/>
                                  </p:stCondLst>
                                  <p:childTnLst>
                                    <p:set>
                                      <p:cBhvr>
                                        <p:cTn id="15" dur="1" fill="hold">
                                          <p:stCondLst>
                                            <p:cond delay="0"/>
                                          </p:stCondLst>
                                        </p:cTn>
                                        <p:tgtEl>
                                          <p:spTgt spid="55313"/>
                                        </p:tgtEl>
                                        <p:attrNameLst>
                                          <p:attrName>style.visibility</p:attrName>
                                        </p:attrNameLst>
                                      </p:cBhvr>
                                      <p:to>
                                        <p:strVal val="visible"/>
                                      </p:to>
                                    </p:set>
                                    <p:animEffect transition="in" filter="fade">
                                      <p:cBhvr>
                                        <p:cTn id="16" dur="500"/>
                                        <p:tgtEl>
                                          <p:spTgt spid="55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7"/>
          <p:cNvSpPr>
            <a:spLocks noGrp="1" noChangeArrowheads="1"/>
          </p:cNvSpPr>
          <p:nvPr>
            <p:ph type="title"/>
          </p:nvPr>
        </p:nvSpPr>
        <p:spPr>
          <a:xfrm>
            <a:off x="688975" y="236538"/>
            <a:ext cx="8023225" cy="939800"/>
          </a:xfrm>
        </p:spPr>
        <p:txBody>
          <a:bodyPr/>
          <a:lstStyle/>
          <a:p>
            <a:r>
              <a:rPr lang="en-US" sz="3200" i="1" smtClean="0"/>
              <a:t>But in a small open economy…</a:t>
            </a:r>
          </a:p>
        </p:txBody>
      </p:sp>
      <p:grpSp>
        <p:nvGrpSpPr>
          <p:cNvPr id="52227" name="Group 3"/>
          <p:cNvGrpSpPr>
            <a:grpSpLocks/>
          </p:cNvGrpSpPr>
          <p:nvPr/>
        </p:nvGrpSpPr>
        <p:grpSpPr bwMode="auto">
          <a:xfrm>
            <a:off x="3148013" y="1192213"/>
            <a:ext cx="5614987" cy="4481512"/>
            <a:chOff x="336" y="672"/>
            <a:chExt cx="3537" cy="2823"/>
          </a:xfrm>
        </p:grpSpPr>
        <p:sp>
          <p:nvSpPr>
            <p:cNvPr id="52247" name="Line 4"/>
            <p:cNvSpPr>
              <a:spLocks noChangeShapeType="1"/>
            </p:cNvSpPr>
            <p:nvPr/>
          </p:nvSpPr>
          <p:spPr bwMode="auto">
            <a:xfrm>
              <a:off x="563" y="855"/>
              <a:ext cx="0" cy="2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rIns="0"/>
            <a:lstStyle/>
            <a:p>
              <a:endParaRPr lang="en-US">
                <a:solidFill>
                  <a:srgbClr val="000000"/>
                </a:solidFill>
              </a:endParaRPr>
            </a:p>
          </p:txBody>
        </p:sp>
        <p:sp>
          <p:nvSpPr>
            <p:cNvPr id="52248" name="Line 5"/>
            <p:cNvSpPr>
              <a:spLocks noChangeShapeType="1"/>
            </p:cNvSpPr>
            <p:nvPr/>
          </p:nvSpPr>
          <p:spPr bwMode="auto">
            <a:xfrm>
              <a:off x="563" y="3207"/>
              <a:ext cx="31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rIns="0"/>
            <a:lstStyle/>
            <a:p>
              <a:endParaRPr lang="en-US">
                <a:solidFill>
                  <a:srgbClr val="000000"/>
                </a:solidFill>
              </a:endParaRPr>
            </a:p>
          </p:txBody>
        </p:sp>
        <p:sp>
          <p:nvSpPr>
            <p:cNvPr id="52249" name="Text Box 6"/>
            <p:cNvSpPr txBox="1">
              <a:spLocks noChangeArrowheads="1"/>
            </p:cNvSpPr>
            <p:nvPr/>
          </p:nvSpPr>
          <p:spPr bwMode="auto">
            <a:xfrm>
              <a:off x="336" y="672"/>
              <a:ext cx="27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a:solidFill>
                    <a:srgbClr val="000000"/>
                  </a:solidFill>
                  <a:latin typeface="Tahoma" pitchFamily="34" charset="0"/>
                </a:rPr>
                <a:t>r</a:t>
              </a:r>
            </a:p>
          </p:txBody>
        </p:sp>
        <p:sp>
          <p:nvSpPr>
            <p:cNvPr id="52250" name="Text Box 7"/>
            <p:cNvSpPr txBox="1">
              <a:spLocks noChangeArrowheads="1"/>
            </p:cNvSpPr>
            <p:nvPr/>
          </p:nvSpPr>
          <p:spPr bwMode="auto">
            <a:xfrm>
              <a:off x="3312" y="3168"/>
              <a:ext cx="56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a:solidFill>
                    <a:srgbClr val="000000"/>
                  </a:solidFill>
                  <a:latin typeface="Tahoma" pitchFamily="34" charset="0"/>
                </a:rPr>
                <a:t>S, I</a:t>
              </a:r>
            </a:p>
          </p:txBody>
        </p:sp>
      </p:grpSp>
      <p:grpSp>
        <p:nvGrpSpPr>
          <p:cNvPr id="52228" name="Group 8"/>
          <p:cNvGrpSpPr>
            <a:grpSpLocks/>
          </p:cNvGrpSpPr>
          <p:nvPr/>
        </p:nvGrpSpPr>
        <p:grpSpPr bwMode="auto">
          <a:xfrm>
            <a:off x="3986213" y="1939925"/>
            <a:ext cx="3886200" cy="2941638"/>
            <a:chOff x="912" y="1239"/>
            <a:chExt cx="2448" cy="1853"/>
          </a:xfrm>
        </p:grpSpPr>
        <p:sp>
          <p:nvSpPr>
            <p:cNvPr id="52245" name="Line 9"/>
            <p:cNvSpPr>
              <a:spLocks noChangeShapeType="1"/>
            </p:cNvSpPr>
            <p:nvPr/>
          </p:nvSpPr>
          <p:spPr bwMode="auto">
            <a:xfrm>
              <a:off x="912" y="1239"/>
              <a:ext cx="1968" cy="168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rIns="0"/>
            <a:lstStyle/>
            <a:p>
              <a:endParaRPr lang="en-US">
                <a:solidFill>
                  <a:srgbClr val="000000"/>
                </a:solidFill>
              </a:endParaRPr>
            </a:p>
          </p:txBody>
        </p:sp>
        <p:sp>
          <p:nvSpPr>
            <p:cNvPr id="52246" name="Text Box 10"/>
            <p:cNvSpPr txBox="1">
              <a:spLocks noChangeArrowheads="1"/>
            </p:cNvSpPr>
            <p:nvPr/>
          </p:nvSpPr>
          <p:spPr bwMode="auto">
            <a:xfrm>
              <a:off x="2880" y="2784"/>
              <a:ext cx="48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solidFill>
                    <a:srgbClr val="000000"/>
                  </a:solidFill>
                  <a:latin typeface="Tahoma" pitchFamily="34" charset="0"/>
                </a:rPr>
                <a:t>I</a:t>
              </a:r>
              <a:r>
                <a:rPr lang="en-US" sz="1200" b="1" i="1">
                  <a:solidFill>
                    <a:srgbClr val="000000"/>
                  </a:solidFill>
                  <a:latin typeface="Tahoma" pitchFamily="34" charset="0"/>
                </a:rPr>
                <a:t> </a:t>
              </a:r>
              <a:r>
                <a:rPr lang="en-US" sz="2600">
                  <a:solidFill>
                    <a:srgbClr val="000000"/>
                  </a:solidFill>
                  <a:latin typeface="Tahoma" pitchFamily="34" charset="0"/>
                </a:rPr>
                <a:t>(</a:t>
              </a:r>
              <a:r>
                <a:rPr lang="en-US" sz="2600" b="1" i="1">
                  <a:solidFill>
                    <a:srgbClr val="000000"/>
                  </a:solidFill>
                  <a:latin typeface="Tahoma" pitchFamily="34" charset="0"/>
                </a:rPr>
                <a:t>r</a:t>
              </a:r>
              <a:r>
                <a:rPr lang="en-US" sz="1200" b="1" i="1">
                  <a:solidFill>
                    <a:srgbClr val="000000"/>
                  </a:solidFill>
                  <a:latin typeface="Tahoma" pitchFamily="34" charset="0"/>
                </a:rPr>
                <a:t> </a:t>
              </a:r>
              <a:r>
                <a:rPr lang="en-US" sz="2600">
                  <a:solidFill>
                    <a:srgbClr val="000000"/>
                  </a:solidFill>
                  <a:latin typeface="Tahoma" pitchFamily="34" charset="0"/>
                </a:rPr>
                <a:t>)</a:t>
              </a:r>
            </a:p>
          </p:txBody>
        </p:sp>
      </p:grpSp>
      <p:grpSp>
        <p:nvGrpSpPr>
          <p:cNvPr id="52229" name="Group 11"/>
          <p:cNvGrpSpPr>
            <a:grpSpLocks/>
          </p:cNvGrpSpPr>
          <p:nvPr/>
        </p:nvGrpSpPr>
        <p:grpSpPr bwMode="auto">
          <a:xfrm>
            <a:off x="6223000" y="1489075"/>
            <a:ext cx="388938" cy="3741738"/>
            <a:chOff x="3920" y="938"/>
            <a:chExt cx="245" cy="2357"/>
          </a:xfrm>
        </p:grpSpPr>
        <p:sp>
          <p:nvSpPr>
            <p:cNvPr id="52243" name="Line 12"/>
            <p:cNvSpPr>
              <a:spLocks noChangeShapeType="1"/>
            </p:cNvSpPr>
            <p:nvPr/>
          </p:nvSpPr>
          <p:spPr bwMode="auto">
            <a:xfrm flipV="1">
              <a:off x="4032" y="1173"/>
              <a:ext cx="0" cy="2122"/>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rIns="0"/>
            <a:lstStyle/>
            <a:p>
              <a:endParaRPr lang="en-US">
                <a:solidFill>
                  <a:srgbClr val="000000"/>
                </a:solidFill>
              </a:endParaRPr>
            </a:p>
          </p:txBody>
        </p:sp>
        <p:graphicFrame>
          <p:nvGraphicFramePr>
            <p:cNvPr id="52244" name="Object 2"/>
            <p:cNvGraphicFramePr>
              <a:graphicFrameLocks noChangeAspect="1"/>
            </p:cNvGraphicFramePr>
            <p:nvPr/>
          </p:nvGraphicFramePr>
          <p:xfrm>
            <a:off x="3920" y="938"/>
            <a:ext cx="245" cy="241"/>
          </p:xfrm>
          <a:graphic>
            <a:graphicData uri="http://schemas.openxmlformats.org/presentationml/2006/ole">
              <mc:AlternateContent xmlns:mc="http://schemas.openxmlformats.org/markup-compatibility/2006">
                <mc:Choice xmlns:v="urn:schemas-microsoft-com:vml" Requires="v">
                  <p:oleObj spid="_x0000_s27660" name="Equation" r:id="rId4" imgW="177492" imgH="177492" progId="Equation.DSMT4">
                    <p:embed/>
                  </p:oleObj>
                </mc:Choice>
                <mc:Fallback>
                  <p:oleObj name="Equation" r:id="rId4" imgW="177492" imgH="17749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0" y="938"/>
                          <a:ext cx="245"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2230" name="Group 14"/>
          <p:cNvGrpSpPr>
            <a:grpSpLocks/>
          </p:cNvGrpSpPr>
          <p:nvPr/>
        </p:nvGrpSpPr>
        <p:grpSpPr bwMode="auto">
          <a:xfrm>
            <a:off x="3071813" y="3706813"/>
            <a:ext cx="3324225" cy="488950"/>
            <a:chOff x="1824" y="2335"/>
            <a:chExt cx="2094" cy="308"/>
          </a:xfrm>
        </p:grpSpPr>
        <p:sp>
          <p:nvSpPr>
            <p:cNvPr id="52241" name="Line 15"/>
            <p:cNvSpPr>
              <a:spLocks noChangeShapeType="1"/>
            </p:cNvSpPr>
            <p:nvPr/>
          </p:nvSpPr>
          <p:spPr bwMode="auto">
            <a:xfrm flipH="1">
              <a:off x="2094" y="2521"/>
              <a:ext cx="1824" cy="0"/>
            </a:xfrm>
            <a:prstGeom prst="line">
              <a:avLst/>
            </a:prstGeom>
            <a:noFill/>
            <a:ln w="12700">
              <a:solidFill>
                <a:srgbClr val="B2B2B2"/>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52242" name="Text Box 16"/>
            <p:cNvSpPr txBox="1">
              <a:spLocks noChangeArrowheads="1"/>
            </p:cNvSpPr>
            <p:nvPr/>
          </p:nvSpPr>
          <p:spPr bwMode="auto">
            <a:xfrm>
              <a:off x="1824" y="2335"/>
              <a:ext cx="29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solidFill>
                    <a:srgbClr val="B2B2B2"/>
                  </a:solidFill>
                  <a:latin typeface="Tahoma" pitchFamily="34" charset="0"/>
                </a:rPr>
                <a:t>r</a:t>
              </a:r>
              <a:r>
                <a:rPr lang="en-US" sz="2600" b="1" i="1" baseline="-25000">
                  <a:solidFill>
                    <a:srgbClr val="B2B2B2"/>
                  </a:solidFill>
                  <a:latin typeface="Tahoma" pitchFamily="34" charset="0"/>
                </a:rPr>
                <a:t>c</a:t>
              </a:r>
              <a:endParaRPr lang="en-US" sz="2600" i="1" baseline="-25000">
                <a:solidFill>
                  <a:srgbClr val="B2B2B2"/>
                </a:solidFill>
                <a:latin typeface="Tahoma" pitchFamily="34" charset="0"/>
              </a:endParaRPr>
            </a:p>
          </p:txBody>
        </p:sp>
      </p:grpSp>
      <p:grpSp>
        <p:nvGrpSpPr>
          <p:cNvPr id="6" name="Group 17"/>
          <p:cNvGrpSpPr>
            <a:grpSpLocks/>
          </p:cNvGrpSpPr>
          <p:nvPr/>
        </p:nvGrpSpPr>
        <p:grpSpPr bwMode="auto">
          <a:xfrm>
            <a:off x="2919413" y="2971800"/>
            <a:ext cx="2895600" cy="2698750"/>
            <a:chOff x="1839" y="1872"/>
            <a:chExt cx="1824" cy="1700"/>
          </a:xfrm>
        </p:grpSpPr>
        <p:sp>
          <p:nvSpPr>
            <p:cNvPr id="52237" name="Line 18"/>
            <p:cNvSpPr>
              <a:spLocks noChangeShapeType="1"/>
            </p:cNvSpPr>
            <p:nvPr/>
          </p:nvSpPr>
          <p:spPr bwMode="auto">
            <a:xfrm flipH="1">
              <a:off x="2210" y="2035"/>
              <a:ext cx="1245"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52238" name="Text Box 19"/>
            <p:cNvSpPr txBox="1">
              <a:spLocks noChangeArrowheads="1"/>
            </p:cNvSpPr>
            <p:nvPr/>
          </p:nvSpPr>
          <p:spPr bwMode="auto">
            <a:xfrm>
              <a:off x="1839" y="1872"/>
              <a:ext cx="38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solidFill>
                    <a:srgbClr val="FF0000"/>
                  </a:solidFill>
                  <a:latin typeface="Tahoma" pitchFamily="34" charset="0"/>
                </a:rPr>
                <a:t>r*</a:t>
              </a:r>
              <a:endParaRPr lang="en-US" sz="2600" i="1" baseline="-30000">
                <a:solidFill>
                  <a:srgbClr val="FF0000"/>
                </a:solidFill>
                <a:latin typeface="Tahoma" pitchFamily="34" charset="0"/>
              </a:endParaRPr>
            </a:p>
          </p:txBody>
        </p:sp>
        <p:sp>
          <p:nvSpPr>
            <p:cNvPr id="52239" name="Line 20"/>
            <p:cNvSpPr>
              <a:spLocks noChangeShapeType="1"/>
            </p:cNvSpPr>
            <p:nvPr/>
          </p:nvSpPr>
          <p:spPr bwMode="auto">
            <a:xfrm flipH="1">
              <a:off x="3462" y="2041"/>
              <a:ext cx="0" cy="1241"/>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52240" name="Text Box 21"/>
            <p:cNvSpPr txBox="1">
              <a:spLocks noChangeArrowheads="1"/>
            </p:cNvSpPr>
            <p:nvPr/>
          </p:nvSpPr>
          <p:spPr bwMode="auto">
            <a:xfrm>
              <a:off x="3327" y="3264"/>
              <a:ext cx="33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solidFill>
                    <a:srgbClr val="FF0000"/>
                  </a:solidFill>
                  <a:latin typeface="Tahoma" pitchFamily="34" charset="0"/>
                </a:rPr>
                <a:t>I</a:t>
              </a:r>
              <a:r>
                <a:rPr lang="en-US" sz="1200" b="1" i="1">
                  <a:solidFill>
                    <a:srgbClr val="FF0000"/>
                  </a:solidFill>
                  <a:latin typeface="Tahoma" pitchFamily="34" charset="0"/>
                </a:rPr>
                <a:t> </a:t>
              </a:r>
              <a:r>
                <a:rPr lang="en-US" sz="2600" baseline="-25000">
                  <a:solidFill>
                    <a:srgbClr val="FF0000"/>
                  </a:solidFill>
                  <a:latin typeface="Tahoma" pitchFamily="34" charset="0"/>
                </a:rPr>
                <a:t>1</a:t>
              </a:r>
            </a:p>
          </p:txBody>
        </p:sp>
      </p:grpSp>
      <p:sp>
        <p:nvSpPr>
          <p:cNvPr id="57366" name="Text Box 22"/>
          <p:cNvSpPr txBox="1">
            <a:spLocks noChangeArrowheads="1"/>
          </p:cNvSpPr>
          <p:nvPr/>
        </p:nvSpPr>
        <p:spPr bwMode="auto">
          <a:xfrm>
            <a:off x="358775" y="1389141"/>
            <a:ext cx="2438400" cy="1685846"/>
          </a:xfrm>
          <a:prstGeom prst="rect">
            <a:avLst/>
          </a:prstGeom>
          <a:solidFill>
            <a:srgbClr val="FFCC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110000"/>
              </a:lnSpc>
              <a:spcBef>
                <a:spcPct val="50000"/>
              </a:spcBef>
            </a:pPr>
            <a:r>
              <a:rPr kumimoji="1" lang="en-US" sz="2400" dirty="0">
                <a:solidFill>
                  <a:srgbClr val="000000"/>
                </a:solidFill>
              </a:rPr>
              <a:t>the exogenous world interest rate determines investment…</a:t>
            </a:r>
          </a:p>
        </p:txBody>
      </p:sp>
      <p:sp>
        <p:nvSpPr>
          <p:cNvPr id="57367" name="Text Box 23"/>
          <p:cNvSpPr txBox="1">
            <a:spLocks noChangeArrowheads="1"/>
          </p:cNvSpPr>
          <p:nvPr/>
        </p:nvSpPr>
        <p:spPr bwMode="auto">
          <a:xfrm>
            <a:off x="382525" y="3316432"/>
            <a:ext cx="2414650" cy="2936188"/>
          </a:xfrm>
          <a:prstGeom prst="rect">
            <a:avLst/>
          </a:prstGeom>
          <a:solidFill>
            <a:srgbClr val="CCFF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110000"/>
              </a:lnSpc>
              <a:spcBef>
                <a:spcPct val="50000"/>
              </a:spcBef>
            </a:pPr>
            <a:r>
              <a:rPr kumimoji="1" lang="en-US" sz="2400" dirty="0">
                <a:solidFill>
                  <a:srgbClr val="000000"/>
                </a:solidFill>
              </a:rPr>
              <a:t>…and the difference between saving and investment determines net capital outflow and net exports</a:t>
            </a:r>
          </a:p>
        </p:txBody>
      </p:sp>
      <p:sp>
        <p:nvSpPr>
          <p:cNvPr id="57368" name="Line 24"/>
          <p:cNvSpPr>
            <a:spLocks noChangeShapeType="1"/>
          </p:cNvSpPr>
          <p:nvPr/>
        </p:nvSpPr>
        <p:spPr bwMode="auto">
          <a:xfrm>
            <a:off x="5419725" y="3228975"/>
            <a:ext cx="981075"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57369" name="AutoShape 25"/>
          <p:cNvSpPr>
            <a:spLocks/>
          </p:cNvSpPr>
          <p:nvPr/>
        </p:nvSpPr>
        <p:spPr bwMode="auto">
          <a:xfrm rot="5411755">
            <a:off x="5814219" y="2636044"/>
            <a:ext cx="250825" cy="877887"/>
          </a:xfrm>
          <a:prstGeom prst="leftBrace">
            <a:avLst>
              <a:gd name="adj1" fmla="val 59289"/>
              <a:gd name="adj2" fmla="val 49796"/>
            </a:avLst>
          </a:prstGeom>
          <a:noFill/>
          <a:ln w="19050">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vert="eaVert" wrap="none" anchor="ctr"/>
          <a:lstStyle/>
          <a:p>
            <a:pPr algn="ctr" eaLnBrk="0" hangingPunct="0"/>
            <a:endParaRPr kumimoji="1" lang="en-US" sz="2400">
              <a:solidFill>
                <a:srgbClr val="990033"/>
              </a:solidFill>
              <a:latin typeface="Times New Roman" pitchFamily="18" charset="0"/>
            </a:endParaRPr>
          </a:p>
        </p:txBody>
      </p:sp>
      <p:sp>
        <p:nvSpPr>
          <p:cNvPr id="57370" name="Text Box 26"/>
          <p:cNvSpPr txBox="1">
            <a:spLocks noChangeArrowheads="1"/>
          </p:cNvSpPr>
          <p:nvPr/>
        </p:nvSpPr>
        <p:spPr bwMode="auto">
          <a:xfrm>
            <a:off x="5562600" y="2498725"/>
            <a:ext cx="762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500" b="1" i="1">
                <a:solidFill>
                  <a:srgbClr val="0000FF"/>
                </a:solidFill>
                <a:latin typeface="Tahoma" pitchFamily="34" charset="0"/>
              </a:rPr>
              <a:t>NX</a:t>
            </a:r>
          </a:p>
        </p:txBody>
      </p:sp>
    </p:spTree>
    <p:extLst>
      <p:ext uri="{BB962C8B-B14F-4D97-AF65-F5344CB8AC3E}">
        <p14:creationId xmlns:p14="http://schemas.microsoft.com/office/powerpoint/2010/main" val="271614503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366"/>
                                        </p:tgtEl>
                                        <p:attrNameLst>
                                          <p:attrName>style.visibility</p:attrName>
                                        </p:attrNameLst>
                                      </p:cBhvr>
                                      <p:to>
                                        <p:strVal val="visible"/>
                                      </p:to>
                                    </p:set>
                                    <p:animEffect transition="in" filter="fade">
                                      <p:cBhvr>
                                        <p:cTn id="7" dur="500"/>
                                        <p:tgtEl>
                                          <p:spTgt spid="57366"/>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trips(downRight)">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7367"/>
                                        </p:tgtEl>
                                        <p:attrNameLst>
                                          <p:attrName>style.visibility</p:attrName>
                                        </p:attrNameLst>
                                      </p:cBhvr>
                                      <p:to>
                                        <p:strVal val="visible"/>
                                      </p:to>
                                    </p:set>
                                    <p:animEffect transition="in" filter="fade">
                                      <p:cBhvr>
                                        <p:cTn id="16" dur="500"/>
                                        <p:tgtEl>
                                          <p:spTgt spid="57367"/>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7368"/>
                                        </p:tgtEl>
                                        <p:attrNameLst>
                                          <p:attrName>style.visibility</p:attrName>
                                        </p:attrNameLst>
                                      </p:cBhvr>
                                      <p:to>
                                        <p:strVal val="visible"/>
                                      </p:to>
                                    </p:set>
                                    <p:animEffect transition="in" filter="wipe(left)">
                                      <p:cBhvr>
                                        <p:cTn id="20" dur="500"/>
                                        <p:tgtEl>
                                          <p:spTgt spid="57368"/>
                                        </p:tgtEl>
                                      </p:cBhvr>
                                    </p:animEffect>
                                  </p:childTnLst>
                                </p:cTn>
                              </p:par>
                            </p:childTnLst>
                          </p:cTn>
                        </p:par>
                        <p:par>
                          <p:cTn id="21" fill="hold" nodeType="afterGroup">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7369"/>
                                        </p:tgtEl>
                                        <p:attrNameLst>
                                          <p:attrName>style.visibility</p:attrName>
                                        </p:attrNameLst>
                                      </p:cBhvr>
                                      <p:to>
                                        <p:strVal val="visible"/>
                                      </p:to>
                                    </p:set>
                                    <p:animEffect transition="in" filter="wipe(left)">
                                      <p:cBhvr>
                                        <p:cTn id="24" dur="500"/>
                                        <p:tgtEl>
                                          <p:spTgt spid="57369"/>
                                        </p:tgtEl>
                                      </p:cBhvr>
                                    </p:animEffect>
                                  </p:childTnLst>
                                </p:cTn>
                              </p:par>
                            </p:childTnLst>
                          </p:cTn>
                        </p:par>
                        <p:par>
                          <p:cTn id="25" fill="hold" nodeType="afterGroup">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57370"/>
                                        </p:tgtEl>
                                        <p:attrNameLst>
                                          <p:attrName>style.visibility</p:attrName>
                                        </p:attrNameLst>
                                      </p:cBhvr>
                                      <p:to>
                                        <p:strVal val="visible"/>
                                      </p:to>
                                    </p:set>
                                    <p:animEffect transition="in" filter="fade">
                                      <p:cBhvr>
                                        <p:cTn id="28" dur="500"/>
                                        <p:tgtEl>
                                          <p:spTgt spid="57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6" grpId="0" animBg="1" autoUpdateAnimBg="0"/>
      <p:bldP spid="57367" grpId="0" animBg="1" autoUpdateAnimBg="0"/>
      <p:bldP spid="57368" grpId="0" animBg="1"/>
      <p:bldP spid="57369" grpId="0" animBg="1" autoUpdateAnimBg="0"/>
      <p:bldP spid="5737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title"/>
          </p:nvPr>
        </p:nvSpPr>
        <p:spPr/>
        <p:txBody>
          <a:bodyPr/>
          <a:lstStyle/>
          <a:p>
            <a:r>
              <a:rPr lang="en-US" dirty="0" smtClean="0"/>
              <a:t>Three experiments</a:t>
            </a:r>
            <a:r>
              <a:rPr lang="en-US" dirty="0" smtClean="0"/>
              <a:t>:</a:t>
            </a:r>
          </a:p>
        </p:txBody>
      </p:sp>
      <p:sp>
        <p:nvSpPr>
          <p:cNvPr id="53251" name="Rectangle 5"/>
          <p:cNvSpPr>
            <a:spLocks noGrp="1" noChangeArrowheads="1"/>
          </p:cNvSpPr>
          <p:nvPr>
            <p:ph type="body" idx="1"/>
          </p:nvPr>
        </p:nvSpPr>
        <p:spPr/>
        <p:txBody>
          <a:bodyPr/>
          <a:lstStyle/>
          <a:p>
            <a:pPr marL="514350" indent="-514350">
              <a:spcBef>
                <a:spcPct val="65000"/>
              </a:spcBef>
              <a:buFont typeface="Wingdings" pitchFamily="2" charset="2"/>
              <a:buNone/>
            </a:pPr>
            <a:r>
              <a:rPr lang="en-US" sz="2600" b="1" dirty="0" smtClean="0">
                <a:solidFill>
                  <a:srgbClr val="996633"/>
                </a:solidFill>
              </a:rPr>
              <a:t>1.</a:t>
            </a:r>
            <a:r>
              <a:rPr lang="en-US" dirty="0" smtClean="0">
                <a:solidFill>
                  <a:srgbClr val="996633"/>
                </a:solidFill>
              </a:rPr>
              <a:t>	</a:t>
            </a:r>
            <a:r>
              <a:rPr lang="en-US" dirty="0" smtClean="0"/>
              <a:t>Fiscal policy at home</a:t>
            </a:r>
          </a:p>
          <a:p>
            <a:pPr marL="514350" indent="-514350">
              <a:spcBef>
                <a:spcPct val="65000"/>
              </a:spcBef>
              <a:buFont typeface="Wingdings" pitchFamily="2" charset="2"/>
              <a:buNone/>
            </a:pPr>
            <a:r>
              <a:rPr lang="en-US" sz="2600" b="1" dirty="0" smtClean="0">
                <a:solidFill>
                  <a:srgbClr val="996633"/>
                </a:solidFill>
              </a:rPr>
              <a:t>2.</a:t>
            </a:r>
            <a:r>
              <a:rPr lang="en-US" dirty="0" smtClean="0">
                <a:solidFill>
                  <a:srgbClr val="996633"/>
                </a:solidFill>
              </a:rPr>
              <a:t>	</a:t>
            </a:r>
            <a:r>
              <a:rPr lang="en-US" dirty="0" smtClean="0"/>
              <a:t>Fiscal policy abroad</a:t>
            </a:r>
          </a:p>
          <a:p>
            <a:pPr marL="514350" indent="-514350">
              <a:spcBef>
                <a:spcPct val="65000"/>
              </a:spcBef>
              <a:buFont typeface="Wingdings" pitchFamily="2" charset="2"/>
              <a:buNone/>
            </a:pPr>
            <a:r>
              <a:rPr lang="en-US" sz="2600" b="1" dirty="0" smtClean="0">
                <a:solidFill>
                  <a:srgbClr val="996633"/>
                </a:solidFill>
              </a:rPr>
              <a:t>3.</a:t>
            </a:r>
            <a:r>
              <a:rPr lang="en-US" dirty="0" smtClean="0">
                <a:solidFill>
                  <a:srgbClr val="996633"/>
                </a:solidFill>
              </a:rPr>
              <a:t> 	</a:t>
            </a:r>
            <a:r>
              <a:rPr lang="en-US" dirty="0" smtClean="0"/>
              <a:t>An increase in investment demand</a:t>
            </a:r>
            <a:br>
              <a:rPr lang="en-US" dirty="0" smtClean="0"/>
            </a:br>
            <a:r>
              <a:rPr lang="en-US" dirty="0" smtClean="0"/>
              <a:t>(exercise)</a:t>
            </a:r>
          </a:p>
        </p:txBody>
      </p:sp>
    </p:spTree>
    <p:extLst>
      <p:ext uri="{BB962C8B-B14F-4D97-AF65-F5344CB8AC3E}">
        <p14:creationId xmlns:p14="http://schemas.microsoft.com/office/powerpoint/2010/main" val="11391281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307788"/>
            <a:ext cx="8245475" cy="559109"/>
          </a:xfrm>
        </p:spPr>
        <p:txBody>
          <a:bodyPr/>
          <a:lstStyle/>
          <a:p>
            <a:pPr algn="ctr"/>
            <a:r>
              <a:rPr lang="en-US" sz="2800" spc="200" dirty="0" smtClean="0">
                <a:solidFill>
                  <a:srgbClr val="0E5229"/>
                </a:solidFill>
                <a:latin typeface="Tahoma" pitchFamily="34" charset="0"/>
                <a:ea typeface="Tahoma" pitchFamily="34" charset="0"/>
                <a:cs typeface="Tahoma" pitchFamily="34" charset="0"/>
              </a:rPr>
              <a:t>IN THIS CHAPTER, YOU WILL LEARN:</a:t>
            </a:r>
            <a:endParaRPr lang="en-US" sz="2800" spc="2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smtClean="0"/>
              <a:t>Accounting </a:t>
            </a:r>
            <a:r>
              <a:rPr lang="en-US" sz="2700" dirty="0"/>
              <a:t>identities for the open economy</a:t>
            </a:r>
          </a:p>
          <a:p>
            <a:pPr>
              <a:buClr>
                <a:schemeClr val="tx1">
                  <a:lumMod val="50000"/>
                  <a:lumOff val="50000"/>
                </a:schemeClr>
              </a:buClr>
            </a:pPr>
            <a:r>
              <a:rPr lang="en-US" sz="2700" dirty="0" smtClean="0"/>
              <a:t>The </a:t>
            </a:r>
            <a:r>
              <a:rPr lang="en-US" sz="2700" dirty="0"/>
              <a:t>small open economy model</a:t>
            </a:r>
          </a:p>
          <a:p>
            <a:pPr lvl="1">
              <a:buClr>
                <a:schemeClr val="tx1">
                  <a:lumMod val="50000"/>
                  <a:lumOff val="50000"/>
                </a:schemeClr>
              </a:buClr>
            </a:pPr>
            <a:r>
              <a:rPr lang="en-US" sz="2600" dirty="0"/>
              <a:t>what makes it “small”</a:t>
            </a:r>
          </a:p>
          <a:p>
            <a:pPr lvl="1">
              <a:buClr>
                <a:schemeClr val="tx1">
                  <a:lumMod val="50000"/>
                  <a:lumOff val="50000"/>
                </a:schemeClr>
              </a:buClr>
            </a:pPr>
            <a:r>
              <a:rPr lang="en-US" sz="2600" dirty="0"/>
              <a:t>how the trade balance and exchange rate are determined</a:t>
            </a:r>
          </a:p>
          <a:p>
            <a:pPr lvl="1">
              <a:buClr>
                <a:schemeClr val="tx1">
                  <a:lumMod val="50000"/>
                  <a:lumOff val="50000"/>
                </a:schemeClr>
              </a:buClr>
            </a:pPr>
            <a:r>
              <a:rPr lang="en-US" sz="2600" dirty="0"/>
              <a:t>how policies affect trade balance &amp; exchange rate</a:t>
            </a:r>
          </a:p>
        </p:txBody>
      </p:sp>
      <p:sp>
        <p:nvSpPr>
          <p:cNvPr id="4" name="Rectangle 3"/>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1</a:t>
            </a:fld>
            <a:endParaRPr lang="en-US" sz="1600" dirty="0">
              <a:solidFill>
                <a:srgbClr val="006666"/>
              </a:solidFill>
              <a:cs typeface="+mn-cs"/>
            </a:endParaRPr>
          </a:p>
        </p:txBody>
      </p:sp>
    </p:spTree>
    <p:extLst>
      <p:ext uri="{BB962C8B-B14F-4D97-AF65-F5344CB8AC3E}">
        <p14:creationId xmlns:p14="http://schemas.microsoft.com/office/powerpoint/2010/main" val="20949672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704850" y="203200"/>
            <a:ext cx="7632700" cy="1195388"/>
          </a:xfrm>
        </p:spPr>
        <p:txBody>
          <a:bodyPr/>
          <a:lstStyle/>
          <a:p>
            <a:r>
              <a:rPr lang="en-US" sz="2800" dirty="0" smtClean="0"/>
              <a:t>1</a:t>
            </a:r>
            <a:r>
              <a:rPr lang="en-US" sz="2800" b="0" dirty="0" smtClean="0"/>
              <a:t>. </a:t>
            </a:r>
            <a:r>
              <a:rPr lang="en-US" dirty="0" smtClean="0"/>
              <a:t>Fiscal </a:t>
            </a:r>
            <a:r>
              <a:rPr lang="en-US" dirty="0" smtClean="0"/>
              <a:t>policy </a:t>
            </a:r>
            <a:r>
              <a:rPr lang="en-US" dirty="0" smtClean="0"/>
              <a:t>at </a:t>
            </a:r>
            <a:r>
              <a:rPr lang="en-US" dirty="0" smtClean="0"/>
              <a:t>home</a:t>
            </a:r>
            <a:endParaRPr lang="en-US" dirty="0" smtClean="0"/>
          </a:p>
        </p:txBody>
      </p:sp>
      <p:grpSp>
        <p:nvGrpSpPr>
          <p:cNvPr id="54275" name="Group 3"/>
          <p:cNvGrpSpPr>
            <a:grpSpLocks/>
          </p:cNvGrpSpPr>
          <p:nvPr/>
        </p:nvGrpSpPr>
        <p:grpSpPr bwMode="auto">
          <a:xfrm>
            <a:off x="3452813" y="1192213"/>
            <a:ext cx="5233987" cy="4481512"/>
            <a:chOff x="336" y="672"/>
            <a:chExt cx="3537" cy="2823"/>
          </a:xfrm>
        </p:grpSpPr>
        <p:sp>
          <p:nvSpPr>
            <p:cNvPr id="54305" name="Line 4"/>
            <p:cNvSpPr>
              <a:spLocks noChangeShapeType="1"/>
            </p:cNvSpPr>
            <p:nvPr/>
          </p:nvSpPr>
          <p:spPr bwMode="auto">
            <a:xfrm>
              <a:off x="563" y="855"/>
              <a:ext cx="0" cy="2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rIns="0"/>
            <a:lstStyle/>
            <a:p>
              <a:endParaRPr lang="en-US"/>
            </a:p>
          </p:txBody>
        </p:sp>
        <p:sp>
          <p:nvSpPr>
            <p:cNvPr id="54306" name="Line 5"/>
            <p:cNvSpPr>
              <a:spLocks noChangeShapeType="1"/>
            </p:cNvSpPr>
            <p:nvPr/>
          </p:nvSpPr>
          <p:spPr bwMode="auto">
            <a:xfrm>
              <a:off x="563" y="3207"/>
              <a:ext cx="31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rIns="0"/>
            <a:lstStyle/>
            <a:p>
              <a:endParaRPr lang="en-US"/>
            </a:p>
          </p:txBody>
        </p:sp>
        <p:sp>
          <p:nvSpPr>
            <p:cNvPr id="54307" name="Text Box 6"/>
            <p:cNvSpPr txBox="1">
              <a:spLocks noChangeArrowheads="1"/>
            </p:cNvSpPr>
            <p:nvPr/>
          </p:nvSpPr>
          <p:spPr bwMode="auto">
            <a:xfrm>
              <a:off x="336" y="672"/>
              <a:ext cx="27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a:latin typeface="Tahoma" pitchFamily="34" charset="0"/>
                </a:rPr>
                <a:t>r</a:t>
              </a:r>
            </a:p>
          </p:txBody>
        </p:sp>
        <p:sp>
          <p:nvSpPr>
            <p:cNvPr id="54308" name="Text Box 7"/>
            <p:cNvSpPr txBox="1">
              <a:spLocks noChangeArrowheads="1"/>
            </p:cNvSpPr>
            <p:nvPr/>
          </p:nvSpPr>
          <p:spPr bwMode="auto">
            <a:xfrm>
              <a:off x="3312" y="3168"/>
              <a:ext cx="56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a:latin typeface="Tahoma" pitchFamily="34" charset="0"/>
                </a:rPr>
                <a:t>S, I</a:t>
              </a:r>
            </a:p>
          </p:txBody>
        </p:sp>
      </p:grpSp>
      <p:grpSp>
        <p:nvGrpSpPr>
          <p:cNvPr id="54276" name="Group 8"/>
          <p:cNvGrpSpPr>
            <a:grpSpLocks/>
          </p:cNvGrpSpPr>
          <p:nvPr/>
        </p:nvGrpSpPr>
        <p:grpSpPr bwMode="auto">
          <a:xfrm>
            <a:off x="4291013" y="1939925"/>
            <a:ext cx="3886200" cy="2941638"/>
            <a:chOff x="912" y="1239"/>
            <a:chExt cx="2448" cy="1853"/>
          </a:xfrm>
        </p:grpSpPr>
        <p:sp>
          <p:nvSpPr>
            <p:cNvPr id="54303" name="Line 9"/>
            <p:cNvSpPr>
              <a:spLocks noChangeShapeType="1"/>
            </p:cNvSpPr>
            <p:nvPr/>
          </p:nvSpPr>
          <p:spPr bwMode="auto">
            <a:xfrm>
              <a:off x="912" y="1239"/>
              <a:ext cx="1968" cy="168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rIns="0"/>
            <a:lstStyle/>
            <a:p>
              <a:endParaRPr lang="en-US"/>
            </a:p>
          </p:txBody>
        </p:sp>
        <p:sp>
          <p:nvSpPr>
            <p:cNvPr id="54304" name="Text Box 10"/>
            <p:cNvSpPr txBox="1">
              <a:spLocks noChangeArrowheads="1"/>
            </p:cNvSpPr>
            <p:nvPr/>
          </p:nvSpPr>
          <p:spPr bwMode="auto">
            <a:xfrm>
              <a:off x="2880" y="2784"/>
              <a:ext cx="48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solidFill>
                    <a:schemeClr val="bg2"/>
                  </a:solidFill>
                  <a:latin typeface="Tahoma" pitchFamily="34" charset="0"/>
                </a:rPr>
                <a:t>I</a:t>
              </a:r>
              <a:r>
                <a:rPr lang="en-US" sz="1200" b="1" i="1">
                  <a:solidFill>
                    <a:schemeClr val="bg2"/>
                  </a:solidFill>
                  <a:latin typeface="Tahoma" pitchFamily="34" charset="0"/>
                </a:rPr>
                <a:t> </a:t>
              </a:r>
              <a:r>
                <a:rPr lang="en-US" sz="2600">
                  <a:solidFill>
                    <a:schemeClr val="bg2"/>
                  </a:solidFill>
                  <a:latin typeface="Tahoma" pitchFamily="34" charset="0"/>
                </a:rPr>
                <a:t>(</a:t>
              </a:r>
              <a:r>
                <a:rPr lang="en-US" sz="2600" b="1" i="1">
                  <a:solidFill>
                    <a:schemeClr val="bg2"/>
                  </a:solidFill>
                  <a:latin typeface="Tahoma" pitchFamily="34" charset="0"/>
                </a:rPr>
                <a:t>r</a:t>
              </a:r>
              <a:r>
                <a:rPr lang="en-US" sz="1200" b="1" i="1">
                  <a:solidFill>
                    <a:schemeClr val="bg2"/>
                  </a:solidFill>
                  <a:latin typeface="Tahoma" pitchFamily="34" charset="0"/>
                </a:rPr>
                <a:t> </a:t>
              </a:r>
              <a:r>
                <a:rPr lang="en-US" sz="2600">
                  <a:solidFill>
                    <a:schemeClr val="bg2"/>
                  </a:solidFill>
                  <a:latin typeface="Tahoma" pitchFamily="34" charset="0"/>
                </a:rPr>
                <a:t>)</a:t>
              </a:r>
            </a:p>
          </p:txBody>
        </p:sp>
      </p:grpSp>
      <p:grpSp>
        <p:nvGrpSpPr>
          <p:cNvPr id="54277" name="Group 11"/>
          <p:cNvGrpSpPr>
            <a:grpSpLocks/>
          </p:cNvGrpSpPr>
          <p:nvPr/>
        </p:nvGrpSpPr>
        <p:grpSpPr bwMode="auto">
          <a:xfrm>
            <a:off x="6513513" y="1447800"/>
            <a:ext cx="417512" cy="3783013"/>
            <a:chOff x="4103" y="912"/>
            <a:chExt cx="263" cy="2383"/>
          </a:xfrm>
        </p:grpSpPr>
        <p:sp>
          <p:nvSpPr>
            <p:cNvPr id="54301" name="Line 12"/>
            <p:cNvSpPr>
              <a:spLocks noChangeShapeType="1"/>
            </p:cNvSpPr>
            <p:nvPr/>
          </p:nvSpPr>
          <p:spPr bwMode="auto">
            <a:xfrm flipV="1">
              <a:off x="4224" y="1173"/>
              <a:ext cx="0" cy="2122"/>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rIns="0"/>
            <a:lstStyle/>
            <a:p>
              <a:endParaRPr lang="en-US"/>
            </a:p>
          </p:txBody>
        </p:sp>
        <p:graphicFrame>
          <p:nvGraphicFramePr>
            <p:cNvPr id="54302" name="Object 6"/>
            <p:cNvGraphicFramePr>
              <a:graphicFrameLocks noChangeAspect="1"/>
            </p:cNvGraphicFramePr>
            <p:nvPr/>
          </p:nvGraphicFramePr>
          <p:xfrm>
            <a:off x="4103" y="912"/>
            <a:ext cx="263" cy="310"/>
          </p:xfrm>
          <a:graphic>
            <a:graphicData uri="http://schemas.openxmlformats.org/presentationml/2006/ole">
              <mc:AlternateContent xmlns:mc="http://schemas.openxmlformats.org/markup-compatibility/2006">
                <mc:Choice xmlns:v="urn:schemas-microsoft-com:vml" Requires="v">
                  <p:oleObj spid="_x0000_s7671" name="Equation" r:id="rId4" imgW="190500" imgH="228600" progId="Equation.DSMT4">
                    <p:embed/>
                  </p:oleObj>
                </mc:Choice>
                <mc:Fallback>
                  <p:oleObj name="Equation" r:id="rId4" imgW="1905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3" y="912"/>
                          <a:ext cx="263"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4"/>
          <p:cNvGrpSpPr>
            <a:grpSpLocks/>
          </p:cNvGrpSpPr>
          <p:nvPr/>
        </p:nvGrpSpPr>
        <p:grpSpPr bwMode="auto">
          <a:xfrm>
            <a:off x="5105400" y="2828925"/>
            <a:ext cx="533400" cy="2841625"/>
            <a:chOff x="3216" y="1782"/>
            <a:chExt cx="336" cy="1790"/>
          </a:xfrm>
        </p:grpSpPr>
        <p:sp>
          <p:nvSpPr>
            <p:cNvPr id="54299" name="Line 15"/>
            <p:cNvSpPr>
              <a:spLocks noChangeShapeType="1"/>
            </p:cNvSpPr>
            <p:nvPr/>
          </p:nvSpPr>
          <p:spPr bwMode="auto">
            <a:xfrm flipH="1">
              <a:off x="3353" y="1782"/>
              <a:ext cx="1" cy="150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54300" name="Text Box 16"/>
            <p:cNvSpPr txBox="1">
              <a:spLocks noChangeArrowheads="1"/>
            </p:cNvSpPr>
            <p:nvPr/>
          </p:nvSpPr>
          <p:spPr bwMode="auto">
            <a:xfrm>
              <a:off x="3216" y="3264"/>
              <a:ext cx="33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ahoma" pitchFamily="34" charset="0"/>
                </a:rPr>
                <a:t>I</a:t>
              </a:r>
              <a:r>
                <a:rPr lang="en-US" sz="1200" b="1" i="1">
                  <a:latin typeface="Tahoma" pitchFamily="34" charset="0"/>
                </a:rPr>
                <a:t> </a:t>
              </a:r>
              <a:r>
                <a:rPr lang="en-US" sz="2600" baseline="-25000">
                  <a:latin typeface="Tahoma" pitchFamily="34" charset="0"/>
                </a:rPr>
                <a:t>1</a:t>
              </a:r>
            </a:p>
          </p:txBody>
        </p:sp>
      </p:grpSp>
      <p:sp>
        <p:nvSpPr>
          <p:cNvPr id="61457" name="Text Box 17"/>
          <p:cNvSpPr txBox="1">
            <a:spLocks noChangeArrowheads="1"/>
          </p:cNvSpPr>
          <p:nvPr/>
        </p:nvSpPr>
        <p:spPr bwMode="auto">
          <a:xfrm>
            <a:off x="228600" y="1736725"/>
            <a:ext cx="2667000" cy="1235075"/>
          </a:xfrm>
          <a:prstGeom prst="rect">
            <a:avLst/>
          </a:prstGeom>
          <a:solidFill>
            <a:srgbClr val="FFFF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500" dirty="0"/>
              <a:t>An increase in </a:t>
            </a:r>
            <a:r>
              <a:rPr kumimoji="1" lang="en-US" sz="2500" b="1" i="1" dirty="0"/>
              <a:t>G</a:t>
            </a:r>
            <a:r>
              <a:rPr kumimoji="1" lang="en-US" sz="2500" dirty="0"/>
              <a:t> or decrease in </a:t>
            </a:r>
            <a:r>
              <a:rPr kumimoji="1" lang="en-US" sz="2500" b="1" i="1" dirty="0"/>
              <a:t>T</a:t>
            </a:r>
            <a:r>
              <a:rPr kumimoji="1" lang="en-US" sz="2500" dirty="0"/>
              <a:t> reduces saving.</a:t>
            </a:r>
          </a:p>
        </p:txBody>
      </p:sp>
      <p:grpSp>
        <p:nvGrpSpPr>
          <p:cNvPr id="6" name="Group 18"/>
          <p:cNvGrpSpPr>
            <a:grpSpLocks/>
          </p:cNvGrpSpPr>
          <p:nvPr/>
        </p:nvGrpSpPr>
        <p:grpSpPr bwMode="auto">
          <a:xfrm>
            <a:off x="3295650" y="2540000"/>
            <a:ext cx="3409950" cy="609600"/>
            <a:chOff x="2076" y="1600"/>
            <a:chExt cx="2148" cy="384"/>
          </a:xfrm>
        </p:grpSpPr>
        <p:sp>
          <p:nvSpPr>
            <p:cNvPr id="54297" name="Line 19"/>
            <p:cNvSpPr>
              <a:spLocks noChangeShapeType="1"/>
            </p:cNvSpPr>
            <p:nvPr/>
          </p:nvSpPr>
          <p:spPr bwMode="auto">
            <a:xfrm flipH="1">
              <a:off x="2400" y="1776"/>
              <a:ext cx="1824"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54298" name="Object 5"/>
            <p:cNvGraphicFramePr>
              <a:graphicFrameLocks noChangeAspect="1"/>
            </p:cNvGraphicFramePr>
            <p:nvPr/>
          </p:nvGraphicFramePr>
          <p:xfrm>
            <a:off x="2076" y="1600"/>
            <a:ext cx="324" cy="384"/>
          </p:xfrm>
          <a:graphic>
            <a:graphicData uri="http://schemas.openxmlformats.org/presentationml/2006/ole">
              <mc:AlternateContent xmlns:mc="http://schemas.openxmlformats.org/markup-compatibility/2006">
                <mc:Choice xmlns:v="urn:schemas-microsoft-com:vml" Requires="v">
                  <p:oleObj spid="_x0000_s7672" name="Equation" r:id="rId6" imgW="203112" imgH="241195" progId="Equation.DSMT4">
                    <p:embed/>
                  </p:oleObj>
                </mc:Choice>
                <mc:Fallback>
                  <p:oleObj name="Equation" r:id="rId6" imgW="203112" imgH="24119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76" y="1600"/>
                          <a:ext cx="32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21"/>
          <p:cNvGrpSpPr>
            <a:grpSpLocks/>
          </p:cNvGrpSpPr>
          <p:nvPr/>
        </p:nvGrpSpPr>
        <p:grpSpPr bwMode="auto">
          <a:xfrm>
            <a:off x="5322888" y="2873375"/>
            <a:ext cx="1458912" cy="784225"/>
            <a:chOff x="3353" y="1810"/>
            <a:chExt cx="919" cy="494"/>
          </a:xfrm>
        </p:grpSpPr>
        <p:sp>
          <p:nvSpPr>
            <p:cNvPr id="54295" name="Text Box 22"/>
            <p:cNvSpPr txBox="1">
              <a:spLocks noChangeArrowheads="1"/>
            </p:cNvSpPr>
            <p:nvPr/>
          </p:nvSpPr>
          <p:spPr bwMode="auto">
            <a:xfrm>
              <a:off x="3744" y="201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latin typeface="Tahoma" pitchFamily="34" charset="0"/>
                </a:rPr>
                <a:t>NX</a:t>
              </a:r>
              <a:r>
                <a:rPr kumimoji="1" lang="en-US" sz="2400" baseline="-25000">
                  <a:latin typeface="Tahoma" pitchFamily="34" charset="0"/>
                </a:rPr>
                <a:t>1</a:t>
              </a:r>
            </a:p>
          </p:txBody>
        </p:sp>
        <p:sp>
          <p:nvSpPr>
            <p:cNvPr id="54296" name="AutoShape 23"/>
            <p:cNvSpPr>
              <a:spLocks/>
            </p:cNvSpPr>
            <p:nvPr/>
          </p:nvSpPr>
          <p:spPr bwMode="auto">
            <a:xfrm rot="5411755" flipH="1">
              <a:off x="3656" y="1507"/>
              <a:ext cx="252" cy="857"/>
            </a:xfrm>
            <a:prstGeom prst="leftBrace">
              <a:avLst>
                <a:gd name="adj1" fmla="val 57609"/>
                <a:gd name="adj2" fmla="val 3388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vert="eaVert" wrap="none" anchor="ctr"/>
            <a:lstStyle/>
            <a:p>
              <a:pPr algn="ctr" eaLnBrk="0" hangingPunct="0"/>
              <a:endParaRPr kumimoji="1" lang="en-US" sz="2400">
                <a:solidFill>
                  <a:srgbClr val="990033"/>
                </a:solidFill>
                <a:latin typeface="Times New Roman" pitchFamily="18" charset="0"/>
              </a:endParaRPr>
            </a:p>
          </p:txBody>
        </p:sp>
      </p:grpSp>
      <p:grpSp>
        <p:nvGrpSpPr>
          <p:cNvPr id="8" name="Group 24"/>
          <p:cNvGrpSpPr>
            <a:grpSpLocks/>
          </p:cNvGrpSpPr>
          <p:nvPr/>
        </p:nvGrpSpPr>
        <p:grpSpPr bwMode="auto">
          <a:xfrm>
            <a:off x="5865813" y="1447800"/>
            <a:ext cx="446087" cy="3783013"/>
            <a:chOff x="3695" y="912"/>
            <a:chExt cx="281" cy="2383"/>
          </a:xfrm>
        </p:grpSpPr>
        <p:sp>
          <p:nvSpPr>
            <p:cNvPr id="54293" name="Line 25"/>
            <p:cNvSpPr>
              <a:spLocks noChangeShapeType="1"/>
            </p:cNvSpPr>
            <p:nvPr/>
          </p:nvSpPr>
          <p:spPr bwMode="auto">
            <a:xfrm flipV="1">
              <a:off x="3825" y="1173"/>
              <a:ext cx="0" cy="212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rIns="0"/>
            <a:lstStyle/>
            <a:p>
              <a:endParaRPr lang="en-US"/>
            </a:p>
          </p:txBody>
        </p:sp>
        <p:graphicFrame>
          <p:nvGraphicFramePr>
            <p:cNvPr id="54294" name="Object 4"/>
            <p:cNvGraphicFramePr>
              <a:graphicFrameLocks noChangeAspect="1"/>
            </p:cNvGraphicFramePr>
            <p:nvPr/>
          </p:nvGraphicFramePr>
          <p:xfrm>
            <a:off x="3695" y="912"/>
            <a:ext cx="281" cy="310"/>
          </p:xfrm>
          <a:graphic>
            <a:graphicData uri="http://schemas.openxmlformats.org/presentationml/2006/ole">
              <mc:AlternateContent xmlns:mc="http://schemas.openxmlformats.org/markup-compatibility/2006">
                <mc:Choice xmlns:v="urn:schemas-microsoft-com:vml" Requires="v">
                  <p:oleObj spid="_x0000_s7673" name="Equation" r:id="rId8" imgW="203112" imgH="228501" progId="Equation.DSMT4">
                    <p:embed/>
                  </p:oleObj>
                </mc:Choice>
                <mc:Fallback>
                  <p:oleObj name="Equation" r:id="rId8" imgW="203112" imgH="228501"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95" y="912"/>
                          <a:ext cx="281"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27"/>
          <p:cNvGrpSpPr>
            <a:grpSpLocks/>
          </p:cNvGrpSpPr>
          <p:nvPr/>
        </p:nvGrpSpPr>
        <p:grpSpPr bwMode="auto">
          <a:xfrm>
            <a:off x="5257800" y="2117725"/>
            <a:ext cx="838200" cy="671513"/>
            <a:chOff x="3312" y="1334"/>
            <a:chExt cx="528" cy="423"/>
          </a:xfrm>
        </p:grpSpPr>
        <p:sp>
          <p:nvSpPr>
            <p:cNvPr id="54291" name="AutoShape 28"/>
            <p:cNvSpPr>
              <a:spLocks/>
            </p:cNvSpPr>
            <p:nvPr/>
          </p:nvSpPr>
          <p:spPr bwMode="auto">
            <a:xfrm rot="5411755">
              <a:off x="3506" y="1448"/>
              <a:ext cx="158" cy="460"/>
            </a:xfrm>
            <a:prstGeom prst="leftBrace">
              <a:avLst>
                <a:gd name="adj1" fmla="val 49318"/>
                <a:gd name="adj2" fmla="val 49796"/>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vert="eaVert" wrap="none" anchor="ctr"/>
            <a:lstStyle/>
            <a:p>
              <a:pPr algn="ctr" eaLnBrk="0" hangingPunct="0"/>
              <a:endParaRPr kumimoji="1" lang="en-US" sz="2400">
                <a:solidFill>
                  <a:srgbClr val="990033"/>
                </a:solidFill>
                <a:latin typeface="Times New Roman" pitchFamily="18" charset="0"/>
              </a:endParaRPr>
            </a:p>
          </p:txBody>
        </p:sp>
        <p:sp>
          <p:nvSpPr>
            <p:cNvPr id="54292" name="Text Box 29"/>
            <p:cNvSpPr txBox="1">
              <a:spLocks noChangeArrowheads="1"/>
            </p:cNvSpPr>
            <p:nvPr/>
          </p:nvSpPr>
          <p:spPr bwMode="auto">
            <a:xfrm>
              <a:off x="3312" y="1334"/>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latin typeface="Tahoma" pitchFamily="34" charset="0"/>
                </a:rPr>
                <a:t>NX</a:t>
              </a:r>
              <a:r>
                <a:rPr kumimoji="1" lang="en-US" sz="2400" baseline="-25000">
                  <a:latin typeface="Tahoma" pitchFamily="34" charset="0"/>
                </a:rPr>
                <a:t>2</a:t>
              </a:r>
            </a:p>
          </p:txBody>
        </p:sp>
      </p:grpSp>
      <p:sp>
        <p:nvSpPr>
          <p:cNvPr id="61470" name="Line 30"/>
          <p:cNvSpPr>
            <a:spLocks noChangeShapeType="1"/>
          </p:cNvSpPr>
          <p:nvPr/>
        </p:nvSpPr>
        <p:spPr bwMode="auto">
          <a:xfrm flipH="1">
            <a:off x="6096000" y="4572000"/>
            <a:ext cx="609600" cy="0"/>
          </a:xfrm>
          <a:prstGeom prst="line">
            <a:avLst/>
          </a:prstGeom>
          <a:noFill/>
          <a:ln w="38100">
            <a:solidFill>
              <a:srgbClr val="C6005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nvGrpSpPr>
          <p:cNvPr id="54287" name="Group 31"/>
          <p:cNvGrpSpPr>
            <a:grpSpLocks/>
          </p:cNvGrpSpPr>
          <p:nvPr/>
        </p:nvGrpSpPr>
        <p:grpSpPr bwMode="auto">
          <a:xfrm>
            <a:off x="381000" y="3505199"/>
            <a:ext cx="2743200" cy="1600200"/>
            <a:chOff x="240" y="2208"/>
            <a:chExt cx="1728" cy="1008"/>
          </a:xfrm>
        </p:grpSpPr>
        <p:sp>
          <p:nvSpPr>
            <p:cNvPr id="54288" name="Text Box 32"/>
            <p:cNvSpPr txBox="1">
              <a:spLocks noChangeArrowheads="1"/>
            </p:cNvSpPr>
            <p:nvPr/>
          </p:nvSpPr>
          <p:spPr bwMode="auto">
            <a:xfrm>
              <a:off x="240" y="2208"/>
              <a:ext cx="1728" cy="1008"/>
            </a:xfrm>
            <a:prstGeom prst="rect">
              <a:avLst/>
            </a:prstGeom>
            <a:solidFill>
              <a:srgbClr val="FFCC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500" dirty="0"/>
                <a:t>Results</a:t>
              </a:r>
              <a:r>
                <a:rPr kumimoji="1" lang="en-US" sz="2500" dirty="0" smtClean="0"/>
                <a:t>: </a:t>
              </a:r>
              <a:r>
                <a:rPr kumimoji="1" lang="en-US" sz="2500" dirty="0"/>
                <a:t/>
              </a:r>
              <a:br>
                <a:rPr kumimoji="1" lang="en-US" sz="2500" dirty="0"/>
              </a:br>
              <a:endParaRPr kumimoji="1" lang="en-US" sz="2500" dirty="0"/>
            </a:p>
          </p:txBody>
        </p:sp>
        <p:graphicFrame>
          <p:nvGraphicFramePr>
            <p:cNvPr id="54289" name="Object 2"/>
            <p:cNvGraphicFramePr>
              <a:graphicFrameLocks noChangeAspect="1"/>
            </p:cNvGraphicFramePr>
            <p:nvPr/>
          </p:nvGraphicFramePr>
          <p:xfrm>
            <a:off x="432" y="2538"/>
            <a:ext cx="703" cy="246"/>
          </p:xfrm>
          <a:graphic>
            <a:graphicData uri="http://schemas.openxmlformats.org/presentationml/2006/ole">
              <mc:AlternateContent xmlns:mc="http://schemas.openxmlformats.org/markup-compatibility/2006">
                <mc:Choice xmlns:v="urn:schemas-microsoft-com:vml" Requires="v">
                  <p:oleObj spid="_x0000_s7674" name="Equation" r:id="rId10" imgW="507780" imgH="177723" progId="Equation.DSMT4">
                    <p:embed/>
                  </p:oleObj>
                </mc:Choice>
                <mc:Fallback>
                  <p:oleObj name="Equation" r:id="rId10" imgW="507780" imgH="177723"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2" y="2538"/>
                          <a:ext cx="703"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0" name="Object 3"/>
            <p:cNvGraphicFramePr>
              <a:graphicFrameLocks noChangeAspect="1"/>
            </p:cNvGraphicFramePr>
            <p:nvPr/>
          </p:nvGraphicFramePr>
          <p:xfrm>
            <a:off x="432" y="2880"/>
            <a:ext cx="1440" cy="246"/>
          </p:xfrm>
          <a:graphic>
            <a:graphicData uri="http://schemas.openxmlformats.org/presentationml/2006/ole">
              <mc:AlternateContent xmlns:mc="http://schemas.openxmlformats.org/markup-compatibility/2006">
                <mc:Choice xmlns:v="urn:schemas-microsoft-com:vml" Requires="v">
                  <p:oleObj spid="_x0000_s7675" name="Equation" r:id="rId12" imgW="1040948" imgH="177723" progId="Equation.DSMT4">
                    <p:embed/>
                  </p:oleObj>
                </mc:Choice>
                <mc:Fallback>
                  <p:oleObj name="Equation" r:id="rId12" imgW="1040948" imgH="177723"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2" y="2880"/>
                          <a:ext cx="1440"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307535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Lef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457"/>
                                        </p:tgtEl>
                                        <p:attrNameLst>
                                          <p:attrName>style.visibility</p:attrName>
                                        </p:attrNameLst>
                                      </p:cBhvr>
                                      <p:to>
                                        <p:strVal val="visible"/>
                                      </p:to>
                                    </p:set>
                                    <p:animEffect transition="in" filter="fade">
                                      <p:cBhvr>
                                        <p:cTn id="22" dur="500"/>
                                        <p:tgtEl>
                                          <p:spTgt spid="614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2" fill="hold" grpId="0" nodeType="clickEffect">
                                  <p:stCondLst>
                                    <p:cond delay="0"/>
                                  </p:stCondLst>
                                  <p:childTnLst>
                                    <p:set>
                                      <p:cBhvr>
                                        <p:cTn id="26" dur="1" fill="hold">
                                          <p:stCondLst>
                                            <p:cond delay="0"/>
                                          </p:stCondLst>
                                        </p:cTn>
                                        <p:tgtEl>
                                          <p:spTgt spid="61470"/>
                                        </p:tgtEl>
                                        <p:attrNameLst>
                                          <p:attrName>style.visibility</p:attrName>
                                        </p:attrNameLst>
                                      </p:cBhvr>
                                      <p:to>
                                        <p:strVal val="visible"/>
                                      </p:to>
                                    </p:set>
                                    <p:anim calcmode="lin" valueType="num">
                                      <p:cBhvr>
                                        <p:cTn id="27" dur="500" fill="hold"/>
                                        <p:tgtEl>
                                          <p:spTgt spid="61470"/>
                                        </p:tgtEl>
                                        <p:attrNameLst>
                                          <p:attrName>ppt_x</p:attrName>
                                        </p:attrNameLst>
                                      </p:cBhvr>
                                      <p:tavLst>
                                        <p:tav tm="0">
                                          <p:val>
                                            <p:strVal val="#ppt_x+#ppt_w/2"/>
                                          </p:val>
                                        </p:tav>
                                        <p:tav tm="100000">
                                          <p:val>
                                            <p:strVal val="#ppt_x"/>
                                          </p:val>
                                        </p:tav>
                                      </p:tavLst>
                                    </p:anim>
                                    <p:anim calcmode="lin" valueType="num">
                                      <p:cBhvr>
                                        <p:cTn id="28" dur="500" fill="hold"/>
                                        <p:tgtEl>
                                          <p:spTgt spid="61470"/>
                                        </p:tgtEl>
                                        <p:attrNameLst>
                                          <p:attrName>ppt_y</p:attrName>
                                        </p:attrNameLst>
                                      </p:cBhvr>
                                      <p:tavLst>
                                        <p:tav tm="0">
                                          <p:val>
                                            <p:strVal val="#ppt_y"/>
                                          </p:val>
                                        </p:tav>
                                        <p:tav tm="100000">
                                          <p:val>
                                            <p:strVal val="#ppt_y"/>
                                          </p:val>
                                        </p:tav>
                                      </p:tavLst>
                                    </p:anim>
                                    <p:anim calcmode="lin" valueType="num">
                                      <p:cBhvr>
                                        <p:cTn id="29" dur="500" fill="hold"/>
                                        <p:tgtEl>
                                          <p:spTgt spid="61470"/>
                                        </p:tgtEl>
                                        <p:attrNameLst>
                                          <p:attrName>ppt_w</p:attrName>
                                        </p:attrNameLst>
                                      </p:cBhvr>
                                      <p:tavLst>
                                        <p:tav tm="0">
                                          <p:val>
                                            <p:fltVal val="0"/>
                                          </p:val>
                                        </p:tav>
                                        <p:tav tm="100000">
                                          <p:val>
                                            <p:strVal val="#ppt_w"/>
                                          </p:val>
                                        </p:tav>
                                      </p:tavLst>
                                    </p:anim>
                                    <p:anim calcmode="lin" valueType="num">
                                      <p:cBhvr>
                                        <p:cTn id="30" dur="500" fill="hold"/>
                                        <p:tgtEl>
                                          <p:spTgt spid="61470"/>
                                        </p:tgtEl>
                                        <p:attrNameLst>
                                          <p:attrName>ppt_h</p:attrName>
                                        </p:attrNameLst>
                                      </p:cBhvr>
                                      <p:tavLst>
                                        <p:tav tm="0">
                                          <p:val>
                                            <p:strVal val="#ppt_h"/>
                                          </p:val>
                                        </p:tav>
                                        <p:tav tm="100000">
                                          <p:val>
                                            <p:strVal val="#ppt_h"/>
                                          </p:val>
                                        </p:tav>
                                      </p:tavLst>
                                    </p:anim>
                                  </p:childTnLst>
                                </p:cTn>
                              </p:par>
                            </p:childTnLst>
                          </p:cTn>
                        </p:par>
                        <p:par>
                          <p:cTn id="31" fill="hold" nodeType="afterGroup">
                            <p:stCondLst>
                              <p:cond delay="500"/>
                            </p:stCondLst>
                            <p:childTnLst>
                              <p:par>
                                <p:cTn id="32" presetID="22" presetClass="entr" presetSubtype="1"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up)">
                                      <p:cBhvr>
                                        <p:cTn id="34" dur="500"/>
                                        <p:tgtEl>
                                          <p:spTgt spid="8"/>
                                        </p:tgtEl>
                                      </p:cBhvr>
                                    </p:animEffect>
                                  </p:childTnLst>
                                </p:cTn>
                              </p:par>
                            </p:childTnLst>
                          </p:cTn>
                        </p:par>
                        <p:par>
                          <p:cTn id="35" fill="hold" nodeType="afterGroup">
                            <p:stCondLst>
                              <p:cond delay="1000"/>
                            </p:stCondLst>
                            <p:childTnLst>
                              <p:par>
                                <p:cTn id="36" presetID="18" presetClass="entr" presetSubtype="12"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strips(downLef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4287"/>
                                        </p:tgtEl>
                                        <p:attrNameLst>
                                          <p:attrName>style.visibility</p:attrName>
                                        </p:attrNameLst>
                                      </p:cBhvr>
                                      <p:to>
                                        <p:strVal val="visible"/>
                                      </p:to>
                                    </p:set>
                                    <p:animEffect transition="in" filter="fade">
                                      <p:cBhvr>
                                        <p:cTn id="43" dur="500"/>
                                        <p:tgtEl>
                                          <p:spTgt spid="54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7" grpId="0" animBg="1" autoUpdateAnimBg="0"/>
      <p:bldP spid="61470"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1" name="Chart 10"/>
          <p:cNvGraphicFramePr>
            <a:graphicFrameLocks noGrp="1"/>
          </p:cNvGraphicFramePr>
          <p:nvPr>
            <p:extLst>
              <p:ext uri="{D42A27DB-BD31-4B8C-83A1-F6EECF244321}">
                <p14:modId xmlns:p14="http://schemas.microsoft.com/office/powerpoint/2010/main" val="2448091797"/>
              </p:ext>
            </p:extLst>
          </p:nvPr>
        </p:nvGraphicFramePr>
        <p:xfrm>
          <a:off x="82296" y="1225296"/>
          <a:ext cx="8970264" cy="5568696"/>
        </p:xfrm>
        <a:graphic>
          <a:graphicData uri="http://schemas.openxmlformats.org/drawingml/2006/chart">
            <c:chart xmlns:c="http://schemas.openxmlformats.org/drawingml/2006/chart" xmlns:r="http://schemas.openxmlformats.org/officeDocument/2006/relationships" r:id="rId3"/>
          </a:graphicData>
        </a:graphic>
      </p:graphicFrame>
      <p:sp>
        <p:nvSpPr>
          <p:cNvPr id="56322" name="Title 1"/>
          <p:cNvSpPr>
            <a:spLocks noGrp="1"/>
          </p:cNvSpPr>
          <p:nvPr>
            <p:ph type="title"/>
          </p:nvPr>
        </p:nvSpPr>
        <p:spPr>
          <a:xfrm>
            <a:off x="466725" y="203840"/>
            <a:ext cx="8245475" cy="887412"/>
          </a:xfrm>
        </p:spPr>
        <p:txBody>
          <a:bodyPr/>
          <a:lstStyle/>
          <a:p>
            <a:r>
              <a:rPr lang="en-US" sz="3000" dirty="0" smtClean="0">
                <a:solidFill>
                  <a:srgbClr val="336699"/>
                </a:solidFill>
              </a:rPr>
              <a:t>NX and the federal budget deficit </a:t>
            </a:r>
            <a:br>
              <a:rPr lang="en-US" sz="3000" dirty="0" smtClean="0">
                <a:solidFill>
                  <a:srgbClr val="336699"/>
                </a:solidFill>
              </a:rPr>
            </a:br>
            <a:r>
              <a:rPr lang="en-US" sz="2500" dirty="0" smtClean="0">
                <a:solidFill>
                  <a:srgbClr val="336699"/>
                </a:solidFill>
              </a:rPr>
              <a:t>(% of GDP), 1965</a:t>
            </a:r>
            <a:r>
              <a:rPr lang="en-US" sz="2500" dirty="0" smtClean="0">
                <a:solidFill>
                  <a:srgbClr val="336699"/>
                </a:solidFill>
                <a:latin typeface="Arial"/>
              </a:rPr>
              <a:t>–</a:t>
            </a:r>
            <a:r>
              <a:rPr lang="en-US" sz="2500" dirty="0" smtClean="0">
                <a:solidFill>
                  <a:srgbClr val="336699"/>
                </a:solidFill>
              </a:rPr>
              <a:t>2014</a:t>
            </a:r>
            <a:endParaRPr lang="en-US" sz="3000" dirty="0" smtClean="0">
              <a:solidFill>
                <a:srgbClr val="336699"/>
              </a:solidFill>
            </a:endParaRPr>
          </a:p>
        </p:txBody>
      </p:sp>
      <p:sp>
        <p:nvSpPr>
          <p:cNvPr id="56323" name="AutoShape 3"/>
          <p:cNvSpPr>
            <a:spLocks noChangeAspect="1" noChangeArrowheads="1" noTextEdit="1"/>
          </p:cNvSpPr>
          <p:nvPr/>
        </p:nvSpPr>
        <p:spPr bwMode="auto">
          <a:xfrm>
            <a:off x="255588" y="1228725"/>
            <a:ext cx="869315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grpSp>
        <p:nvGrpSpPr>
          <p:cNvPr id="48" name="Group 70"/>
          <p:cNvGrpSpPr>
            <a:grpSpLocks/>
          </p:cNvGrpSpPr>
          <p:nvPr/>
        </p:nvGrpSpPr>
        <p:grpSpPr bwMode="auto">
          <a:xfrm>
            <a:off x="4800281" y="1695001"/>
            <a:ext cx="2533650" cy="1003298"/>
            <a:chOff x="3722" y="1005"/>
            <a:chExt cx="1596" cy="632"/>
          </a:xfrm>
        </p:grpSpPr>
        <p:sp>
          <p:nvSpPr>
            <p:cNvPr id="49" name="Text Box 67"/>
            <p:cNvSpPr txBox="1">
              <a:spLocks noChangeArrowheads="1"/>
            </p:cNvSpPr>
            <p:nvPr/>
          </p:nvSpPr>
          <p:spPr bwMode="auto">
            <a:xfrm>
              <a:off x="3722" y="1005"/>
              <a:ext cx="1399"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i="1" dirty="0">
                  <a:solidFill>
                    <a:srgbClr val="000000"/>
                  </a:solidFill>
                </a:rPr>
                <a:t>Budget deficit </a:t>
              </a:r>
              <a:br>
                <a:rPr lang="en-US" sz="2300" i="1" dirty="0">
                  <a:solidFill>
                    <a:srgbClr val="000000"/>
                  </a:solidFill>
                </a:rPr>
              </a:br>
              <a:r>
                <a:rPr lang="en-US" sz="2300" i="1" dirty="0">
                  <a:solidFill>
                    <a:srgbClr val="000000"/>
                  </a:solidFill>
                </a:rPr>
                <a:t>(left scale)</a:t>
              </a:r>
            </a:p>
          </p:txBody>
        </p:sp>
        <p:sp>
          <p:nvSpPr>
            <p:cNvPr id="50" name="Line 68"/>
            <p:cNvSpPr>
              <a:spLocks noChangeShapeType="1"/>
            </p:cNvSpPr>
            <p:nvPr/>
          </p:nvSpPr>
          <p:spPr bwMode="auto">
            <a:xfrm>
              <a:off x="4923" y="1373"/>
              <a:ext cx="395" cy="2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grpSp>
      <p:grpSp>
        <p:nvGrpSpPr>
          <p:cNvPr id="51" name="Group 69"/>
          <p:cNvGrpSpPr>
            <a:grpSpLocks/>
          </p:cNvGrpSpPr>
          <p:nvPr/>
        </p:nvGrpSpPr>
        <p:grpSpPr bwMode="auto">
          <a:xfrm>
            <a:off x="2917131" y="4375028"/>
            <a:ext cx="1722438" cy="1282700"/>
            <a:chOff x="2301" y="2714"/>
            <a:chExt cx="1085" cy="808"/>
          </a:xfrm>
        </p:grpSpPr>
        <p:sp>
          <p:nvSpPr>
            <p:cNvPr id="52" name="Text Box 65"/>
            <p:cNvSpPr txBox="1">
              <a:spLocks noChangeArrowheads="1"/>
            </p:cNvSpPr>
            <p:nvPr/>
          </p:nvSpPr>
          <p:spPr bwMode="auto">
            <a:xfrm>
              <a:off x="2301" y="3022"/>
              <a:ext cx="1085"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i="1" dirty="0">
                  <a:solidFill>
                    <a:srgbClr val="000000"/>
                  </a:solidFill>
                </a:rPr>
                <a:t>Net exports </a:t>
              </a:r>
              <a:br>
                <a:rPr lang="en-US" sz="2300" i="1" dirty="0">
                  <a:solidFill>
                    <a:srgbClr val="000000"/>
                  </a:solidFill>
                </a:rPr>
              </a:br>
              <a:r>
                <a:rPr lang="en-US" sz="2300" i="1" dirty="0">
                  <a:solidFill>
                    <a:srgbClr val="000000"/>
                  </a:solidFill>
                </a:rPr>
                <a:t>(right scale)</a:t>
              </a:r>
            </a:p>
          </p:txBody>
        </p:sp>
        <p:sp>
          <p:nvSpPr>
            <p:cNvPr id="53" name="Line 66"/>
            <p:cNvSpPr>
              <a:spLocks noChangeShapeType="1"/>
            </p:cNvSpPr>
            <p:nvPr/>
          </p:nvSpPr>
          <p:spPr bwMode="auto">
            <a:xfrm flipV="1">
              <a:off x="2843" y="2714"/>
              <a:ext cx="119"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grpSp>
    </p:spTree>
    <p:extLst>
      <p:ext uri="{BB962C8B-B14F-4D97-AF65-F5344CB8AC3E}">
        <p14:creationId xmlns:p14="http://schemas.microsoft.com/office/powerpoint/2010/main" val="317329430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584200" y="214313"/>
            <a:ext cx="7747000" cy="1195387"/>
          </a:xfrm>
        </p:spPr>
        <p:txBody>
          <a:bodyPr/>
          <a:lstStyle/>
          <a:p>
            <a:r>
              <a:rPr lang="en-US" sz="2800" dirty="0" smtClean="0"/>
              <a:t>2</a:t>
            </a:r>
            <a:r>
              <a:rPr lang="en-US" sz="2800" b="0" dirty="0" smtClean="0"/>
              <a:t>. </a:t>
            </a:r>
            <a:r>
              <a:rPr lang="en-US" dirty="0" smtClean="0"/>
              <a:t>Fiscal </a:t>
            </a:r>
            <a:r>
              <a:rPr lang="en-US" dirty="0" smtClean="0"/>
              <a:t>policy abroad</a:t>
            </a:r>
            <a:endParaRPr lang="en-US" dirty="0" smtClean="0"/>
          </a:p>
        </p:txBody>
      </p:sp>
      <p:grpSp>
        <p:nvGrpSpPr>
          <p:cNvPr id="57347" name="Group 3"/>
          <p:cNvGrpSpPr>
            <a:grpSpLocks/>
          </p:cNvGrpSpPr>
          <p:nvPr/>
        </p:nvGrpSpPr>
        <p:grpSpPr bwMode="auto">
          <a:xfrm>
            <a:off x="3452813" y="1192213"/>
            <a:ext cx="5233987" cy="4481512"/>
            <a:chOff x="2175" y="751"/>
            <a:chExt cx="3297" cy="2823"/>
          </a:xfrm>
        </p:grpSpPr>
        <p:grpSp>
          <p:nvGrpSpPr>
            <p:cNvPr id="57376" name="Group 4"/>
            <p:cNvGrpSpPr>
              <a:grpSpLocks/>
            </p:cNvGrpSpPr>
            <p:nvPr/>
          </p:nvGrpSpPr>
          <p:grpSpPr bwMode="auto">
            <a:xfrm>
              <a:off x="2175" y="751"/>
              <a:ext cx="3297" cy="2823"/>
              <a:chOff x="336" y="672"/>
              <a:chExt cx="3537" cy="2823"/>
            </a:xfrm>
          </p:grpSpPr>
          <p:sp>
            <p:nvSpPr>
              <p:cNvPr id="57383" name="Line 5"/>
              <p:cNvSpPr>
                <a:spLocks noChangeShapeType="1"/>
              </p:cNvSpPr>
              <p:nvPr/>
            </p:nvSpPr>
            <p:spPr bwMode="auto">
              <a:xfrm>
                <a:off x="563" y="855"/>
                <a:ext cx="0" cy="2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rIns="0"/>
              <a:lstStyle/>
              <a:p>
                <a:endParaRPr lang="en-US"/>
              </a:p>
            </p:txBody>
          </p:sp>
          <p:sp>
            <p:nvSpPr>
              <p:cNvPr id="57384" name="Line 6"/>
              <p:cNvSpPr>
                <a:spLocks noChangeShapeType="1"/>
              </p:cNvSpPr>
              <p:nvPr/>
            </p:nvSpPr>
            <p:spPr bwMode="auto">
              <a:xfrm>
                <a:off x="563" y="3207"/>
                <a:ext cx="31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rIns="0"/>
              <a:lstStyle/>
              <a:p>
                <a:endParaRPr lang="en-US"/>
              </a:p>
            </p:txBody>
          </p:sp>
          <p:sp>
            <p:nvSpPr>
              <p:cNvPr id="57385" name="Text Box 7"/>
              <p:cNvSpPr txBox="1">
                <a:spLocks noChangeArrowheads="1"/>
              </p:cNvSpPr>
              <p:nvPr/>
            </p:nvSpPr>
            <p:spPr bwMode="auto">
              <a:xfrm>
                <a:off x="336" y="672"/>
                <a:ext cx="27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a:latin typeface="Tahoma" pitchFamily="34" charset="0"/>
                  </a:rPr>
                  <a:t>r</a:t>
                </a:r>
              </a:p>
            </p:txBody>
          </p:sp>
          <p:sp>
            <p:nvSpPr>
              <p:cNvPr id="57386" name="Text Box 8"/>
              <p:cNvSpPr txBox="1">
                <a:spLocks noChangeArrowheads="1"/>
              </p:cNvSpPr>
              <p:nvPr/>
            </p:nvSpPr>
            <p:spPr bwMode="auto">
              <a:xfrm>
                <a:off x="3312" y="3168"/>
                <a:ext cx="56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a:latin typeface="Tahoma" pitchFamily="34" charset="0"/>
                  </a:rPr>
                  <a:t>S, I</a:t>
                </a:r>
              </a:p>
            </p:txBody>
          </p:sp>
        </p:grpSp>
        <p:grpSp>
          <p:nvGrpSpPr>
            <p:cNvPr id="57377" name="Group 9"/>
            <p:cNvGrpSpPr>
              <a:grpSpLocks/>
            </p:cNvGrpSpPr>
            <p:nvPr/>
          </p:nvGrpSpPr>
          <p:grpSpPr bwMode="auto">
            <a:xfrm>
              <a:off x="2703" y="1222"/>
              <a:ext cx="2448" cy="1853"/>
              <a:chOff x="912" y="1239"/>
              <a:chExt cx="2448" cy="1853"/>
            </a:xfrm>
          </p:grpSpPr>
          <p:sp>
            <p:nvSpPr>
              <p:cNvPr id="57381" name="Line 10"/>
              <p:cNvSpPr>
                <a:spLocks noChangeShapeType="1"/>
              </p:cNvSpPr>
              <p:nvPr/>
            </p:nvSpPr>
            <p:spPr bwMode="auto">
              <a:xfrm>
                <a:off x="912" y="1239"/>
                <a:ext cx="1968" cy="168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rIns="0"/>
              <a:lstStyle/>
              <a:p>
                <a:endParaRPr lang="en-US"/>
              </a:p>
            </p:txBody>
          </p:sp>
          <p:sp>
            <p:nvSpPr>
              <p:cNvPr id="57382" name="Text Box 11"/>
              <p:cNvSpPr txBox="1">
                <a:spLocks noChangeArrowheads="1"/>
              </p:cNvSpPr>
              <p:nvPr/>
            </p:nvSpPr>
            <p:spPr bwMode="auto">
              <a:xfrm>
                <a:off x="2880" y="2784"/>
                <a:ext cx="48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ahoma" pitchFamily="34" charset="0"/>
                  </a:rPr>
                  <a:t>I</a:t>
                </a:r>
                <a:r>
                  <a:rPr lang="en-US" sz="1200" b="1" i="1">
                    <a:latin typeface="Tahoma" pitchFamily="34" charset="0"/>
                  </a:rPr>
                  <a:t> </a:t>
                </a:r>
                <a:r>
                  <a:rPr lang="en-US" sz="2600">
                    <a:latin typeface="Tahoma" pitchFamily="34" charset="0"/>
                  </a:rPr>
                  <a:t>(</a:t>
                </a:r>
                <a:r>
                  <a:rPr lang="en-US" sz="2600" b="1" i="1">
                    <a:latin typeface="Tahoma" pitchFamily="34" charset="0"/>
                  </a:rPr>
                  <a:t>r</a:t>
                </a:r>
                <a:r>
                  <a:rPr lang="en-US" sz="1200" b="1" i="1">
                    <a:latin typeface="Tahoma" pitchFamily="34" charset="0"/>
                  </a:rPr>
                  <a:t> </a:t>
                </a:r>
                <a:r>
                  <a:rPr lang="en-US" sz="2600">
                    <a:latin typeface="Tahoma" pitchFamily="34" charset="0"/>
                  </a:rPr>
                  <a:t>)</a:t>
                </a:r>
              </a:p>
            </p:txBody>
          </p:sp>
        </p:grpSp>
        <p:grpSp>
          <p:nvGrpSpPr>
            <p:cNvPr id="57378" name="Group 12"/>
            <p:cNvGrpSpPr>
              <a:grpSpLocks/>
            </p:cNvGrpSpPr>
            <p:nvPr/>
          </p:nvGrpSpPr>
          <p:grpSpPr bwMode="auto">
            <a:xfrm>
              <a:off x="4103" y="912"/>
              <a:ext cx="263" cy="2383"/>
              <a:chOff x="4103" y="912"/>
              <a:chExt cx="263" cy="2383"/>
            </a:xfrm>
          </p:grpSpPr>
          <p:sp>
            <p:nvSpPr>
              <p:cNvPr id="57379" name="Line 13"/>
              <p:cNvSpPr>
                <a:spLocks noChangeShapeType="1"/>
              </p:cNvSpPr>
              <p:nvPr/>
            </p:nvSpPr>
            <p:spPr bwMode="auto">
              <a:xfrm flipV="1">
                <a:off x="4224" y="1173"/>
                <a:ext cx="0" cy="2122"/>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rIns="0"/>
              <a:lstStyle/>
              <a:p>
                <a:endParaRPr lang="en-US"/>
              </a:p>
            </p:txBody>
          </p:sp>
          <p:graphicFrame>
            <p:nvGraphicFramePr>
              <p:cNvPr id="57380" name="Object 8"/>
              <p:cNvGraphicFramePr>
                <a:graphicFrameLocks noChangeAspect="1"/>
              </p:cNvGraphicFramePr>
              <p:nvPr/>
            </p:nvGraphicFramePr>
            <p:xfrm>
              <a:off x="4103" y="912"/>
              <a:ext cx="263" cy="310"/>
            </p:xfrm>
            <a:graphic>
              <a:graphicData uri="http://schemas.openxmlformats.org/presentationml/2006/ole">
                <mc:AlternateContent xmlns:mc="http://schemas.openxmlformats.org/markup-compatibility/2006">
                  <mc:Choice xmlns:v="urn:schemas-microsoft-com:vml" Requires="v">
                    <p:oleObj spid="_x0000_s8895" name="Equation" r:id="rId4" imgW="190500" imgH="228600" progId="Equation.DSMT4">
                      <p:embed/>
                    </p:oleObj>
                  </mc:Choice>
                  <mc:Fallback>
                    <p:oleObj name="Equation" r:id="rId4" imgW="1905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3" y="912"/>
                            <a:ext cx="263"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65551" name="Text Box 15"/>
          <p:cNvSpPr txBox="1">
            <a:spLocks noChangeArrowheads="1"/>
          </p:cNvSpPr>
          <p:nvPr/>
        </p:nvSpPr>
        <p:spPr bwMode="auto">
          <a:xfrm>
            <a:off x="536369" y="1490662"/>
            <a:ext cx="2286000" cy="2175532"/>
          </a:xfrm>
          <a:prstGeom prst="rect">
            <a:avLst/>
          </a:prstGeom>
          <a:solidFill>
            <a:srgbClr val="FFCC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110000"/>
              </a:lnSpc>
              <a:spcBef>
                <a:spcPct val="50000"/>
              </a:spcBef>
            </a:pPr>
            <a:r>
              <a:rPr kumimoji="1" lang="en-US" sz="2500" dirty="0"/>
              <a:t>Expansionary fiscal policy abroad raises the world interest rate.</a:t>
            </a:r>
          </a:p>
        </p:txBody>
      </p:sp>
      <p:grpSp>
        <p:nvGrpSpPr>
          <p:cNvPr id="6" name="Group 16"/>
          <p:cNvGrpSpPr>
            <a:grpSpLocks/>
          </p:cNvGrpSpPr>
          <p:nvPr/>
        </p:nvGrpSpPr>
        <p:grpSpPr bwMode="auto">
          <a:xfrm>
            <a:off x="3295650" y="2895600"/>
            <a:ext cx="3409950" cy="609600"/>
            <a:chOff x="2076" y="1600"/>
            <a:chExt cx="2148" cy="384"/>
          </a:xfrm>
        </p:grpSpPr>
        <p:sp>
          <p:nvSpPr>
            <p:cNvPr id="57374" name="Line 17"/>
            <p:cNvSpPr>
              <a:spLocks noChangeShapeType="1"/>
            </p:cNvSpPr>
            <p:nvPr/>
          </p:nvSpPr>
          <p:spPr bwMode="auto">
            <a:xfrm flipH="1">
              <a:off x="2400" y="1776"/>
              <a:ext cx="1824"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57375" name="Object 7"/>
            <p:cNvGraphicFramePr>
              <a:graphicFrameLocks noChangeAspect="1"/>
            </p:cNvGraphicFramePr>
            <p:nvPr/>
          </p:nvGraphicFramePr>
          <p:xfrm>
            <a:off x="2076" y="1600"/>
            <a:ext cx="324" cy="384"/>
          </p:xfrm>
          <a:graphic>
            <a:graphicData uri="http://schemas.openxmlformats.org/presentationml/2006/ole">
              <mc:AlternateContent xmlns:mc="http://schemas.openxmlformats.org/markup-compatibility/2006">
                <mc:Choice xmlns:v="urn:schemas-microsoft-com:vml" Requires="v">
                  <p:oleObj spid="_x0000_s8896" name="Equation" r:id="rId6" imgW="203112" imgH="241195" progId="Equation.DSMT4">
                    <p:embed/>
                  </p:oleObj>
                </mc:Choice>
                <mc:Fallback>
                  <p:oleObj name="Equation" r:id="rId6" imgW="203112" imgH="24119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76" y="1600"/>
                          <a:ext cx="32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19"/>
          <p:cNvGrpSpPr>
            <a:grpSpLocks/>
          </p:cNvGrpSpPr>
          <p:nvPr/>
        </p:nvGrpSpPr>
        <p:grpSpPr bwMode="auto">
          <a:xfrm>
            <a:off x="5734050" y="2511425"/>
            <a:ext cx="957263" cy="631825"/>
            <a:chOff x="3612" y="1582"/>
            <a:chExt cx="603" cy="398"/>
          </a:xfrm>
        </p:grpSpPr>
        <p:sp>
          <p:nvSpPr>
            <p:cNvPr id="57372" name="Text Box 20"/>
            <p:cNvSpPr txBox="1">
              <a:spLocks noChangeArrowheads="1"/>
            </p:cNvSpPr>
            <p:nvPr/>
          </p:nvSpPr>
          <p:spPr bwMode="auto">
            <a:xfrm>
              <a:off x="3687" y="1582"/>
              <a:ext cx="4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latin typeface="Tahoma" pitchFamily="34" charset="0"/>
                </a:rPr>
                <a:t>NX</a:t>
              </a:r>
              <a:r>
                <a:rPr kumimoji="1" lang="en-US" sz="2400" baseline="-25000">
                  <a:latin typeface="Tahoma" pitchFamily="34" charset="0"/>
                </a:rPr>
                <a:t>1</a:t>
              </a:r>
            </a:p>
          </p:txBody>
        </p:sp>
        <p:sp>
          <p:nvSpPr>
            <p:cNvPr id="57373" name="AutoShape 21"/>
            <p:cNvSpPr>
              <a:spLocks/>
            </p:cNvSpPr>
            <p:nvPr/>
          </p:nvSpPr>
          <p:spPr bwMode="auto">
            <a:xfrm rot="5411755">
              <a:off x="3847" y="1612"/>
              <a:ext cx="133" cy="603"/>
            </a:xfrm>
            <a:prstGeom prst="leftBrace">
              <a:avLst>
                <a:gd name="adj1" fmla="val 76802"/>
                <a:gd name="adj2" fmla="val 50343"/>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vert="eaVert" wrap="none" anchor="ctr"/>
            <a:lstStyle/>
            <a:p>
              <a:pPr algn="ctr" eaLnBrk="0" hangingPunct="0"/>
              <a:endParaRPr kumimoji="1" lang="en-US" sz="2400">
                <a:solidFill>
                  <a:srgbClr val="990033"/>
                </a:solidFill>
                <a:latin typeface="Times New Roman" pitchFamily="18" charset="0"/>
              </a:endParaRPr>
            </a:p>
          </p:txBody>
        </p:sp>
      </p:grpSp>
      <p:grpSp>
        <p:nvGrpSpPr>
          <p:cNvPr id="8" name="Group 22"/>
          <p:cNvGrpSpPr>
            <a:grpSpLocks/>
          </p:cNvGrpSpPr>
          <p:nvPr/>
        </p:nvGrpSpPr>
        <p:grpSpPr bwMode="auto">
          <a:xfrm>
            <a:off x="4956175" y="1700213"/>
            <a:ext cx="1738313" cy="771525"/>
            <a:chOff x="3122" y="1071"/>
            <a:chExt cx="1095" cy="486"/>
          </a:xfrm>
        </p:grpSpPr>
        <p:sp>
          <p:nvSpPr>
            <p:cNvPr id="57370" name="AutoShape 23"/>
            <p:cNvSpPr>
              <a:spLocks/>
            </p:cNvSpPr>
            <p:nvPr/>
          </p:nvSpPr>
          <p:spPr bwMode="auto">
            <a:xfrm rot="5411755" flipV="1">
              <a:off x="3568" y="907"/>
              <a:ext cx="204" cy="1095"/>
            </a:xfrm>
            <a:prstGeom prst="leftBrace">
              <a:avLst>
                <a:gd name="adj1" fmla="val 90927"/>
                <a:gd name="adj2" fmla="val 49782"/>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vert="eaVert" wrap="none" anchor="ctr"/>
            <a:lstStyle/>
            <a:p>
              <a:pPr algn="ctr" eaLnBrk="0" hangingPunct="0"/>
              <a:endParaRPr kumimoji="1" lang="en-US" sz="2400">
                <a:solidFill>
                  <a:srgbClr val="990033"/>
                </a:solidFill>
                <a:latin typeface="Times New Roman" pitchFamily="18" charset="0"/>
              </a:endParaRPr>
            </a:p>
          </p:txBody>
        </p:sp>
        <p:sp>
          <p:nvSpPr>
            <p:cNvPr id="57371" name="Text Box 24"/>
            <p:cNvSpPr txBox="1">
              <a:spLocks noChangeArrowheads="1"/>
            </p:cNvSpPr>
            <p:nvPr/>
          </p:nvSpPr>
          <p:spPr bwMode="auto">
            <a:xfrm>
              <a:off x="3417" y="1071"/>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solidFill>
                    <a:schemeClr val="hlink"/>
                  </a:solidFill>
                  <a:latin typeface="Tahoma" pitchFamily="34" charset="0"/>
                </a:rPr>
                <a:t>NX</a:t>
              </a:r>
              <a:r>
                <a:rPr kumimoji="1" lang="en-US" sz="2400" baseline="-25000">
                  <a:solidFill>
                    <a:schemeClr val="hlink"/>
                  </a:solidFill>
                  <a:latin typeface="Tahoma" pitchFamily="34" charset="0"/>
                </a:rPr>
                <a:t>2</a:t>
              </a:r>
            </a:p>
          </p:txBody>
        </p:sp>
      </p:grpSp>
      <p:sp>
        <p:nvSpPr>
          <p:cNvPr id="65561" name="Line 25"/>
          <p:cNvSpPr>
            <a:spLocks noChangeShapeType="1"/>
          </p:cNvSpPr>
          <p:nvPr/>
        </p:nvSpPr>
        <p:spPr bwMode="auto">
          <a:xfrm flipH="1">
            <a:off x="4941888" y="5026025"/>
            <a:ext cx="757237" cy="1588"/>
          </a:xfrm>
          <a:prstGeom prst="line">
            <a:avLst/>
          </a:prstGeom>
          <a:noFill/>
          <a:ln w="38100">
            <a:solidFill>
              <a:schemeClr val="accent2"/>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5562" name="Text Box 26"/>
          <p:cNvSpPr txBox="1">
            <a:spLocks noChangeArrowheads="1"/>
          </p:cNvSpPr>
          <p:nvPr/>
        </p:nvSpPr>
        <p:spPr bwMode="auto">
          <a:xfrm>
            <a:off x="536369" y="4005263"/>
            <a:ext cx="2743200" cy="1600200"/>
          </a:xfrm>
          <a:prstGeom prst="rect">
            <a:avLst/>
          </a:prstGeom>
          <a:solidFill>
            <a:srgbClr val="FFFF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500" dirty="0"/>
              <a:t>Results</a:t>
            </a:r>
            <a:r>
              <a:rPr kumimoji="1" lang="en-US" sz="2500" dirty="0" smtClean="0"/>
              <a:t>: </a:t>
            </a:r>
            <a:r>
              <a:rPr kumimoji="1" lang="en-US" sz="2500" dirty="0"/>
              <a:t/>
            </a:r>
            <a:br>
              <a:rPr kumimoji="1" lang="en-US" sz="2500" dirty="0"/>
            </a:br>
            <a:endParaRPr kumimoji="1" lang="en-US" sz="2500" dirty="0"/>
          </a:p>
        </p:txBody>
      </p:sp>
      <p:graphicFrame>
        <p:nvGraphicFramePr>
          <p:cNvPr id="65563" name="Object 2"/>
          <p:cNvGraphicFramePr>
            <a:graphicFrameLocks noChangeAspect="1"/>
          </p:cNvGraphicFramePr>
          <p:nvPr>
            <p:extLst>
              <p:ext uri="{D42A27DB-BD31-4B8C-83A1-F6EECF244321}">
                <p14:modId xmlns:p14="http://schemas.microsoft.com/office/powerpoint/2010/main" val="2500573810"/>
              </p:ext>
            </p:extLst>
          </p:nvPr>
        </p:nvGraphicFramePr>
        <p:xfrm>
          <a:off x="1151063" y="4513713"/>
          <a:ext cx="1163637" cy="417512"/>
        </p:xfrm>
        <a:graphic>
          <a:graphicData uri="http://schemas.openxmlformats.org/presentationml/2006/ole">
            <mc:AlternateContent xmlns:mc="http://schemas.openxmlformats.org/markup-compatibility/2006">
              <mc:Choice xmlns:v="urn:schemas-microsoft-com:vml" Requires="v">
                <p:oleObj spid="_x0000_s8897" name="Equation" r:id="rId8" imgW="494870" imgH="177646" progId="Equation.DSMT4">
                  <p:embed/>
                </p:oleObj>
              </mc:Choice>
              <mc:Fallback>
                <p:oleObj name="Equation" r:id="rId8" imgW="494870" imgH="177646"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1063" y="4513713"/>
                        <a:ext cx="1163637"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64" name="Object 3"/>
          <p:cNvGraphicFramePr>
            <a:graphicFrameLocks noChangeAspect="1"/>
          </p:cNvGraphicFramePr>
          <p:nvPr>
            <p:extLst>
              <p:ext uri="{D42A27DB-BD31-4B8C-83A1-F6EECF244321}">
                <p14:modId xmlns:p14="http://schemas.microsoft.com/office/powerpoint/2010/main" val="748600439"/>
              </p:ext>
            </p:extLst>
          </p:nvPr>
        </p:nvGraphicFramePr>
        <p:xfrm>
          <a:off x="714500" y="5083625"/>
          <a:ext cx="2452688" cy="390525"/>
        </p:xfrm>
        <a:graphic>
          <a:graphicData uri="http://schemas.openxmlformats.org/presentationml/2006/ole">
            <mc:AlternateContent xmlns:mc="http://schemas.openxmlformats.org/markup-compatibility/2006">
              <mc:Choice xmlns:v="urn:schemas-microsoft-com:vml" Requires="v">
                <p:oleObj spid="_x0000_s8898" name="Equation" r:id="rId10" imgW="1117115" imgH="177723" progId="Equation.DSMT4">
                  <p:embed/>
                </p:oleObj>
              </mc:Choice>
              <mc:Fallback>
                <p:oleObj name="Equation" r:id="rId10" imgW="1117115" imgH="177723"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4500" y="5083625"/>
                        <a:ext cx="2452688"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 name="Group 29"/>
          <p:cNvGrpSpPr>
            <a:grpSpLocks/>
          </p:cNvGrpSpPr>
          <p:nvPr/>
        </p:nvGrpSpPr>
        <p:grpSpPr bwMode="auto">
          <a:xfrm>
            <a:off x="3295650" y="2209800"/>
            <a:ext cx="3409950" cy="609600"/>
            <a:chOff x="2076" y="1392"/>
            <a:chExt cx="2148" cy="384"/>
          </a:xfrm>
        </p:grpSpPr>
        <p:sp>
          <p:nvSpPr>
            <p:cNvPr id="57368" name="Line 30"/>
            <p:cNvSpPr>
              <a:spLocks noChangeShapeType="1"/>
            </p:cNvSpPr>
            <p:nvPr/>
          </p:nvSpPr>
          <p:spPr bwMode="auto">
            <a:xfrm flipH="1">
              <a:off x="2400" y="1568"/>
              <a:ext cx="1824"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57369" name="Object 6"/>
            <p:cNvGraphicFramePr>
              <a:graphicFrameLocks noChangeAspect="1"/>
            </p:cNvGraphicFramePr>
            <p:nvPr/>
          </p:nvGraphicFramePr>
          <p:xfrm>
            <a:off x="2076" y="1392"/>
            <a:ext cx="324" cy="384"/>
          </p:xfrm>
          <a:graphic>
            <a:graphicData uri="http://schemas.openxmlformats.org/presentationml/2006/ole">
              <mc:AlternateContent xmlns:mc="http://schemas.openxmlformats.org/markup-compatibility/2006">
                <mc:Choice xmlns:v="urn:schemas-microsoft-com:vml" Requires="v">
                  <p:oleObj spid="_x0000_s8899" name="Equation" r:id="rId12" imgW="203112" imgH="241195" progId="Equation.DSMT4">
                    <p:embed/>
                  </p:oleObj>
                </mc:Choice>
                <mc:Fallback>
                  <p:oleObj name="Equation" r:id="rId12" imgW="203112" imgH="241195"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76" y="1392"/>
                          <a:ext cx="32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5568" name="Line 32"/>
          <p:cNvSpPr>
            <a:spLocks noChangeShapeType="1"/>
          </p:cNvSpPr>
          <p:nvPr/>
        </p:nvSpPr>
        <p:spPr bwMode="auto">
          <a:xfrm flipH="1" flipV="1">
            <a:off x="4003675" y="2506663"/>
            <a:ext cx="0" cy="649287"/>
          </a:xfrm>
          <a:prstGeom prst="line">
            <a:avLst/>
          </a:prstGeom>
          <a:noFill/>
          <a:ln w="38100">
            <a:solidFill>
              <a:schemeClr val="accent2"/>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nvGrpSpPr>
          <p:cNvPr id="10" name="Group 33"/>
          <p:cNvGrpSpPr>
            <a:grpSpLocks/>
          </p:cNvGrpSpPr>
          <p:nvPr/>
        </p:nvGrpSpPr>
        <p:grpSpPr bwMode="auto">
          <a:xfrm>
            <a:off x="5638800" y="3178175"/>
            <a:ext cx="914400" cy="2879725"/>
            <a:chOff x="3552" y="2002"/>
            <a:chExt cx="576" cy="1814"/>
          </a:xfrm>
        </p:grpSpPr>
        <p:sp>
          <p:nvSpPr>
            <p:cNvPr id="57364" name="Line 34"/>
            <p:cNvSpPr>
              <a:spLocks noChangeShapeType="1"/>
            </p:cNvSpPr>
            <p:nvPr/>
          </p:nvSpPr>
          <p:spPr bwMode="auto">
            <a:xfrm flipH="1">
              <a:off x="3610" y="2002"/>
              <a:ext cx="3" cy="1277"/>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grpSp>
          <p:nvGrpSpPr>
            <p:cNvPr id="57365" name="Group 35"/>
            <p:cNvGrpSpPr>
              <a:grpSpLocks/>
            </p:cNvGrpSpPr>
            <p:nvPr/>
          </p:nvGrpSpPr>
          <p:grpSpPr bwMode="auto">
            <a:xfrm>
              <a:off x="3552" y="3300"/>
              <a:ext cx="576" cy="516"/>
              <a:chOff x="3552" y="3300"/>
              <a:chExt cx="576" cy="516"/>
            </a:xfrm>
          </p:grpSpPr>
          <p:graphicFrame>
            <p:nvGraphicFramePr>
              <p:cNvPr id="57366" name="Object 5"/>
              <p:cNvGraphicFramePr>
                <a:graphicFrameLocks noChangeAspect="1"/>
              </p:cNvGraphicFramePr>
              <p:nvPr/>
            </p:nvGraphicFramePr>
            <p:xfrm>
              <a:off x="3552" y="3504"/>
              <a:ext cx="576" cy="312"/>
            </p:xfrm>
            <a:graphic>
              <a:graphicData uri="http://schemas.openxmlformats.org/presentationml/2006/ole">
                <mc:AlternateContent xmlns:mc="http://schemas.openxmlformats.org/markup-compatibility/2006">
                  <mc:Choice xmlns:v="urn:schemas-microsoft-com:vml" Requires="v">
                    <p:oleObj spid="_x0000_s8900" name="Equation" r:id="rId14" imgW="444307" imgH="241195" progId="Equation.DSMT4">
                      <p:embed/>
                    </p:oleObj>
                  </mc:Choice>
                  <mc:Fallback>
                    <p:oleObj name="Equation" r:id="rId14" imgW="444307" imgH="241195"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52" y="3504"/>
                            <a:ext cx="576"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67" name="Line 37"/>
              <p:cNvSpPr>
                <a:spLocks noChangeShapeType="1"/>
              </p:cNvSpPr>
              <p:nvPr/>
            </p:nvSpPr>
            <p:spPr bwMode="auto">
              <a:xfrm>
                <a:off x="3615" y="3300"/>
                <a:ext cx="121" cy="2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2" name="Group 38"/>
          <p:cNvGrpSpPr>
            <a:grpSpLocks/>
          </p:cNvGrpSpPr>
          <p:nvPr/>
        </p:nvGrpSpPr>
        <p:grpSpPr bwMode="auto">
          <a:xfrm>
            <a:off x="4000500" y="2489200"/>
            <a:ext cx="941388" cy="3616325"/>
            <a:chOff x="2520" y="1568"/>
            <a:chExt cx="593" cy="2278"/>
          </a:xfrm>
        </p:grpSpPr>
        <p:sp>
          <p:nvSpPr>
            <p:cNvPr id="57360" name="Line 39"/>
            <p:cNvSpPr>
              <a:spLocks noChangeShapeType="1"/>
            </p:cNvSpPr>
            <p:nvPr/>
          </p:nvSpPr>
          <p:spPr bwMode="auto">
            <a:xfrm flipH="1">
              <a:off x="3113" y="1568"/>
              <a:ext cx="0" cy="1721"/>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grpSp>
          <p:nvGrpSpPr>
            <p:cNvPr id="57361" name="Group 40"/>
            <p:cNvGrpSpPr>
              <a:grpSpLocks/>
            </p:cNvGrpSpPr>
            <p:nvPr/>
          </p:nvGrpSpPr>
          <p:grpSpPr bwMode="auto">
            <a:xfrm>
              <a:off x="2520" y="3300"/>
              <a:ext cx="588" cy="546"/>
              <a:chOff x="2520" y="3300"/>
              <a:chExt cx="588" cy="546"/>
            </a:xfrm>
          </p:grpSpPr>
          <p:graphicFrame>
            <p:nvGraphicFramePr>
              <p:cNvPr id="57362" name="Object 4"/>
              <p:cNvGraphicFramePr>
                <a:graphicFrameLocks noChangeAspect="1"/>
              </p:cNvGraphicFramePr>
              <p:nvPr/>
            </p:nvGraphicFramePr>
            <p:xfrm>
              <a:off x="2520" y="3534"/>
              <a:ext cx="576" cy="312"/>
            </p:xfrm>
            <a:graphic>
              <a:graphicData uri="http://schemas.openxmlformats.org/presentationml/2006/ole">
                <mc:AlternateContent xmlns:mc="http://schemas.openxmlformats.org/markup-compatibility/2006">
                  <mc:Choice xmlns:v="urn:schemas-microsoft-com:vml" Requires="v">
                    <p:oleObj spid="_x0000_s8901" name="Equation" r:id="rId16" imgW="444307" imgH="241195" progId="Equation.DSMT4">
                      <p:embed/>
                    </p:oleObj>
                  </mc:Choice>
                  <mc:Fallback>
                    <p:oleObj name="Equation" r:id="rId16" imgW="444307" imgH="241195"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20" y="3534"/>
                            <a:ext cx="576"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63" name="Line 42"/>
              <p:cNvSpPr>
                <a:spLocks noChangeShapeType="1"/>
              </p:cNvSpPr>
              <p:nvPr/>
            </p:nvSpPr>
            <p:spPr bwMode="auto">
              <a:xfrm flipH="1">
                <a:off x="2925" y="3300"/>
                <a:ext cx="183"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19613843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5551"/>
                                        </p:tgtEl>
                                        <p:attrNameLst>
                                          <p:attrName>style.visibility</p:attrName>
                                        </p:attrNameLst>
                                      </p:cBhvr>
                                      <p:to>
                                        <p:strVal val="visible"/>
                                      </p:to>
                                    </p:set>
                                    <p:animEffect transition="in" filter="fade">
                                      <p:cBhvr>
                                        <p:cTn id="22" dur="500"/>
                                        <p:tgtEl>
                                          <p:spTgt spid="655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4" fill="hold" grpId="0" nodeType="clickEffect">
                                  <p:stCondLst>
                                    <p:cond delay="0"/>
                                  </p:stCondLst>
                                  <p:childTnLst>
                                    <p:set>
                                      <p:cBhvr>
                                        <p:cTn id="26" dur="1" fill="hold">
                                          <p:stCondLst>
                                            <p:cond delay="0"/>
                                          </p:stCondLst>
                                        </p:cTn>
                                        <p:tgtEl>
                                          <p:spTgt spid="65568"/>
                                        </p:tgtEl>
                                        <p:attrNameLst>
                                          <p:attrName>style.visibility</p:attrName>
                                        </p:attrNameLst>
                                      </p:cBhvr>
                                      <p:to>
                                        <p:strVal val="visible"/>
                                      </p:to>
                                    </p:set>
                                    <p:anim calcmode="lin" valueType="num">
                                      <p:cBhvr>
                                        <p:cTn id="27" dur="500" fill="hold"/>
                                        <p:tgtEl>
                                          <p:spTgt spid="65568"/>
                                        </p:tgtEl>
                                        <p:attrNameLst>
                                          <p:attrName>ppt_x</p:attrName>
                                        </p:attrNameLst>
                                      </p:cBhvr>
                                      <p:tavLst>
                                        <p:tav tm="0">
                                          <p:val>
                                            <p:strVal val="#ppt_x"/>
                                          </p:val>
                                        </p:tav>
                                        <p:tav tm="100000">
                                          <p:val>
                                            <p:strVal val="#ppt_x"/>
                                          </p:val>
                                        </p:tav>
                                      </p:tavLst>
                                    </p:anim>
                                    <p:anim calcmode="lin" valueType="num">
                                      <p:cBhvr>
                                        <p:cTn id="28" dur="500" fill="hold"/>
                                        <p:tgtEl>
                                          <p:spTgt spid="65568"/>
                                        </p:tgtEl>
                                        <p:attrNameLst>
                                          <p:attrName>ppt_y</p:attrName>
                                        </p:attrNameLst>
                                      </p:cBhvr>
                                      <p:tavLst>
                                        <p:tav tm="0">
                                          <p:val>
                                            <p:strVal val="#ppt_y+#ppt_h/2"/>
                                          </p:val>
                                        </p:tav>
                                        <p:tav tm="100000">
                                          <p:val>
                                            <p:strVal val="#ppt_y"/>
                                          </p:val>
                                        </p:tav>
                                      </p:tavLst>
                                    </p:anim>
                                    <p:anim calcmode="lin" valueType="num">
                                      <p:cBhvr>
                                        <p:cTn id="29" dur="500" fill="hold"/>
                                        <p:tgtEl>
                                          <p:spTgt spid="65568"/>
                                        </p:tgtEl>
                                        <p:attrNameLst>
                                          <p:attrName>ppt_w</p:attrName>
                                        </p:attrNameLst>
                                      </p:cBhvr>
                                      <p:tavLst>
                                        <p:tav tm="0">
                                          <p:val>
                                            <p:strVal val="#ppt_w"/>
                                          </p:val>
                                        </p:tav>
                                        <p:tav tm="100000">
                                          <p:val>
                                            <p:strVal val="#ppt_w"/>
                                          </p:val>
                                        </p:tav>
                                      </p:tavLst>
                                    </p:anim>
                                    <p:anim calcmode="lin" valueType="num">
                                      <p:cBhvr>
                                        <p:cTn id="30" dur="500" fill="hold"/>
                                        <p:tgtEl>
                                          <p:spTgt spid="65568"/>
                                        </p:tgtEl>
                                        <p:attrNameLst>
                                          <p:attrName>ppt_h</p:attrName>
                                        </p:attrNameLst>
                                      </p:cBhvr>
                                      <p:tavLst>
                                        <p:tav tm="0">
                                          <p:val>
                                            <p:fltVal val="0"/>
                                          </p:val>
                                        </p:tav>
                                        <p:tav tm="100000">
                                          <p:val>
                                            <p:strVal val="#ppt_h"/>
                                          </p:val>
                                        </p:tav>
                                      </p:tavLst>
                                    </p:anim>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2" fill="hold" grpId="0" nodeType="clickEffect">
                                  <p:stCondLst>
                                    <p:cond delay="0"/>
                                  </p:stCondLst>
                                  <p:childTnLst>
                                    <p:set>
                                      <p:cBhvr>
                                        <p:cTn id="38" dur="1" fill="hold">
                                          <p:stCondLst>
                                            <p:cond delay="0"/>
                                          </p:stCondLst>
                                        </p:cTn>
                                        <p:tgtEl>
                                          <p:spTgt spid="65561"/>
                                        </p:tgtEl>
                                        <p:attrNameLst>
                                          <p:attrName>style.visibility</p:attrName>
                                        </p:attrNameLst>
                                      </p:cBhvr>
                                      <p:to>
                                        <p:strVal val="visible"/>
                                      </p:to>
                                    </p:set>
                                    <p:anim calcmode="lin" valueType="num">
                                      <p:cBhvr>
                                        <p:cTn id="39" dur="500" fill="hold"/>
                                        <p:tgtEl>
                                          <p:spTgt spid="65561"/>
                                        </p:tgtEl>
                                        <p:attrNameLst>
                                          <p:attrName>ppt_x</p:attrName>
                                        </p:attrNameLst>
                                      </p:cBhvr>
                                      <p:tavLst>
                                        <p:tav tm="0">
                                          <p:val>
                                            <p:strVal val="#ppt_x+#ppt_w/2"/>
                                          </p:val>
                                        </p:tav>
                                        <p:tav tm="100000">
                                          <p:val>
                                            <p:strVal val="#ppt_x"/>
                                          </p:val>
                                        </p:tav>
                                      </p:tavLst>
                                    </p:anim>
                                    <p:anim calcmode="lin" valueType="num">
                                      <p:cBhvr>
                                        <p:cTn id="40" dur="500" fill="hold"/>
                                        <p:tgtEl>
                                          <p:spTgt spid="65561"/>
                                        </p:tgtEl>
                                        <p:attrNameLst>
                                          <p:attrName>ppt_y</p:attrName>
                                        </p:attrNameLst>
                                      </p:cBhvr>
                                      <p:tavLst>
                                        <p:tav tm="0">
                                          <p:val>
                                            <p:strVal val="#ppt_y"/>
                                          </p:val>
                                        </p:tav>
                                        <p:tav tm="100000">
                                          <p:val>
                                            <p:strVal val="#ppt_y"/>
                                          </p:val>
                                        </p:tav>
                                      </p:tavLst>
                                    </p:anim>
                                    <p:anim calcmode="lin" valueType="num">
                                      <p:cBhvr>
                                        <p:cTn id="41" dur="500" fill="hold"/>
                                        <p:tgtEl>
                                          <p:spTgt spid="65561"/>
                                        </p:tgtEl>
                                        <p:attrNameLst>
                                          <p:attrName>ppt_w</p:attrName>
                                        </p:attrNameLst>
                                      </p:cBhvr>
                                      <p:tavLst>
                                        <p:tav tm="0">
                                          <p:val>
                                            <p:fltVal val="0"/>
                                          </p:val>
                                        </p:tav>
                                        <p:tav tm="100000">
                                          <p:val>
                                            <p:strVal val="#ppt_w"/>
                                          </p:val>
                                        </p:tav>
                                      </p:tavLst>
                                    </p:anim>
                                    <p:anim calcmode="lin" valueType="num">
                                      <p:cBhvr>
                                        <p:cTn id="42" dur="500" fill="hold"/>
                                        <p:tgtEl>
                                          <p:spTgt spid="65561"/>
                                        </p:tgtEl>
                                        <p:attrNameLst>
                                          <p:attrName>ppt_h</p:attrName>
                                        </p:attrNameLst>
                                      </p:cBhvr>
                                      <p:tavLst>
                                        <p:tav tm="0">
                                          <p:val>
                                            <p:strVal val="#ppt_h"/>
                                          </p:val>
                                        </p:tav>
                                        <p:tav tm="100000">
                                          <p:val>
                                            <p:strVal val="#ppt_h"/>
                                          </p:val>
                                        </p:tav>
                                      </p:tavLst>
                                    </p:anim>
                                  </p:childTnLst>
                                </p:cTn>
                              </p:par>
                            </p:childTnLst>
                          </p:cTn>
                        </p:par>
                        <p:par>
                          <p:cTn id="43" fill="hold" nodeType="afterGroup">
                            <p:stCondLst>
                              <p:cond delay="500"/>
                            </p:stCondLst>
                            <p:childTnLst>
                              <p:par>
                                <p:cTn id="44" presetID="22" presetClass="entr" presetSubtype="1"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up)">
                                      <p:cBhvr>
                                        <p:cTn id="46" dur="500"/>
                                        <p:tgtEl>
                                          <p:spTgt spid="1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5562"/>
                                        </p:tgtEl>
                                        <p:attrNameLst>
                                          <p:attrName>style.visibility</p:attrName>
                                        </p:attrNameLst>
                                      </p:cBhvr>
                                      <p:to>
                                        <p:strVal val="visible"/>
                                      </p:to>
                                    </p:set>
                                    <p:animEffect transition="in" filter="fade">
                                      <p:cBhvr>
                                        <p:cTn id="51" dur="500"/>
                                        <p:tgtEl>
                                          <p:spTgt spid="65562"/>
                                        </p:tgtEl>
                                      </p:cBhvr>
                                    </p:animEffect>
                                  </p:childTnLst>
                                </p:cTn>
                              </p:par>
                              <p:par>
                                <p:cTn id="52" presetID="10" presetClass="entr" presetSubtype="0" fill="hold" nodeType="withEffect">
                                  <p:stCondLst>
                                    <p:cond delay="0"/>
                                  </p:stCondLst>
                                  <p:childTnLst>
                                    <p:set>
                                      <p:cBhvr>
                                        <p:cTn id="53" dur="1" fill="hold">
                                          <p:stCondLst>
                                            <p:cond delay="0"/>
                                          </p:stCondLst>
                                        </p:cTn>
                                        <p:tgtEl>
                                          <p:spTgt spid="65563"/>
                                        </p:tgtEl>
                                        <p:attrNameLst>
                                          <p:attrName>style.visibility</p:attrName>
                                        </p:attrNameLst>
                                      </p:cBhvr>
                                      <p:to>
                                        <p:strVal val="visible"/>
                                      </p:to>
                                    </p:set>
                                    <p:animEffect transition="in" filter="fade">
                                      <p:cBhvr>
                                        <p:cTn id="54" dur="500"/>
                                        <p:tgtEl>
                                          <p:spTgt spid="65563"/>
                                        </p:tgtEl>
                                      </p:cBhvr>
                                    </p:animEffect>
                                  </p:childTnLst>
                                </p:cTn>
                              </p:par>
                              <p:par>
                                <p:cTn id="55" presetID="10" presetClass="entr" presetSubtype="0" fill="hold" nodeType="withEffect">
                                  <p:stCondLst>
                                    <p:cond delay="0"/>
                                  </p:stCondLst>
                                  <p:childTnLst>
                                    <p:set>
                                      <p:cBhvr>
                                        <p:cTn id="56" dur="1" fill="hold">
                                          <p:stCondLst>
                                            <p:cond delay="0"/>
                                          </p:stCondLst>
                                        </p:cTn>
                                        <p:tgtEl>
                                          <p:spTgt spid="65564"/>
                                        </p:tgtEl>
                                        <p:attrNameLst>
                                          <p:attrName>style.visibility</p:attrName>
                                        </p:attrNameLst>
                                      </p:cBhvr>
                                      <p:to>
                                        <p:strVal val="visible"/>
                                      </p:to>
                                    </p:set>
                                    <p:animEffect transition="in" filter="fade">
                                      <p:cBhvr>
                                        <p:cTn id="57" dur="500"/>
                                        <p:tgtEl>
                                          <p:spTgt spid="65564"/>
                                        </p:tgtEl>
                                      </p:cBhvr>
                                    </p:animEffect>
                                  </p:childTnLst>
                                </p:cTn>
                              </p:par>
                              <p:par>
                                <p:cTn id="58" presetID="22" presetClass="entr" presetSubtype="8" fill="hold"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left)">
                                      <p:cBhvr>
                                        <p:cTn id="6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51" grpId="0" animBg="1" autoUpdateAnimBg="0"/>
      <p:bldP spid="65561" grpId="0" animBg="1"/>
      <p:bldP spid="65562" grpId="0" animBg="1" autoUpdateAnimBg="0"/>
      <p:bldP spid="65568"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NOW YOU TRY</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sz="2800" dirty="0" smtClean="0">
                <a:solidFill>
                  <a:schemeClr val="bg1"/>
                </a:solidFill>
                <a:effectLst>
                  <a:outerShdw blurRad="38100" dist="38100" dir="2700000" algn="tl">
                    <a:srgbClr val="000000">
                      <a:alpha val="43137"/>
                    </a:srgbClr>
                  </a:outerShdw>
                </a:effectLst>
              </a:rPr>
              <a:t>3. </a:t>
            </a:r>
            <a:r>
              <a:rPr lang="en-US" dirty="0" smtClean="0">
                <a:solidFill>
                  <a:schemeClr val="bg1"/>
                </a:solidFill>
                <a:effectLst>
                  <a:outerShdw blurRad="38100" dist="38100" dir="2700000" algn="tl">
                    <a:srgbClr val="000000">
                      <a:alpha val="43137"/>
                    </a:srgbClr>
                  </a:outerShdw>
                </a:effectLst>
              </a:rPr>
              <a:t>An </a:t>
            </a:r>
            <a:r>
              <a:rPr lang="en-US" dirty="0" smtClean="0">
                <a:solidFill>
                  <a:schemeClr val="bg1"/>
                </a:solidFill>
                <a:effectLst>
                  <a:outerShdw blurRad="38100" dist="38100" dir="2700000" algn="tl">
                    <a:srgbClr val="000000">
                      <a:alpha val="43137"/>
                    </a:srgbClr>
                  </a:outerShdw>
                </a:effectLst>
              </a:rPr>
              <a:t>increase </a:t>
            </a:r>
            <a:r>
              <a:rPr lang="en-US" dirty="0" smtClean="0">
                <a:solidFill>
                  <a:schemeClr val="bg1"/>
                </a:solidFill>
                <a:effectLst>
                  <a:outerShdw blurRad="38100" dist="38100" dir="2700000" algn="tl">
                    <a:srgbClr val="000000">
                      <a:alpha val="43137"/>
                    </a:srgbClr>
                  </a:outerShdw>
                </a:effectLst>
              </a:rPr>
              <a:t>in </a:t>
            </a:r>
            <a:r>
              <a:rPr lang="en-US" dirty="0" smtClean="0">
                <a:solidFill>
                  <a:schemeClr val="bg1"/>
                </a:solidFill>
                <a:effectLst>
                  <a:outerShdw blurRad="38100" dist="38100" dir="2700000" algn="tl">
                    <a:srgbClr val="000000">
                      <a:alpha val="43137"/>
                    </a:srgbClr>
                  </a:outerShdw>
                </a:effectLst>
              </a:rPr>
              <a:t>investment demand</a:t>
            </a:r>
            <a:endParaRPr lang="en-US" dirty="0">
              <a:solidFill>
                <a:schemeClr val="bg1"/>
              </a:solidFill>
              <a:effectLst>
                <a:outerShdw blurRad="38100" dist="38100" dir="2700000" algn="tl">
                  <a:srgbClr val="000000">
                    <a:alpha val="43137"/>
                  </a:srgbClr>
                </a:outerShdw>
              </a:effectLst>
            </a:endParaRP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22</a:t>
            </a:fld>
            <a:endParaRPr lang="en-US" sz="1600" dirty="0">
              <a:solidFill>
                <a:srgbClr val="006666"/>
              </a:solidFill>
              <a:cs typeface="Arial"/>
            </a:endParaRPr>
          </a:p>
        </p:txBody>
      </p:sp>
      <p:grpSp>
        <p:nvGrpSpPr>
          <p:cNvPr id="6" name="Group 3"/>
          <p:cNvGrpSpPr>
            <a:grpSpLocks/>
          </p:cNvGrpSpPr>
          <p:nvPr/>
        </p:nvGrpSpPr>
        <p:grpSpPr bwMode="auto">
          <a:xfrm>
            <a:off x="3334063" y="1429713"/>
            <a:ext cx="5233987" cy="4481512"/>
            <a:chOff x="336" y="672"/>
            <a:chExt cx="3537" cy="2823"/>
          </a:xfrm>
        </p:grpSpPr>
        <p:sp>
          <p:nvSpPr>
            <p:cNvPr id="7" name="Line 4"/>
            <p:cNvSpPr>
              <a:spLocks noChangeShapeType="1"/>
            </p:cNvSpPr>
            <p:nvPr/>
          </p:nvSpPr>
          <p:spPr bwMode="auto">
            <a:xfrm>
              <a:off x="563" y="855"/>
              <a:ext cx="0" cy="2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rIns="0"/>
            <a:lstStyle/>
            <a:p>
              <a:endParaRPr lang="en-US"/>
            </a:p>
          </p:txBody>
        </p:sp>
        <p:sp>
          <p:nvSpPr>
            <p:cNvPr id="8" name="Line 5"/>
            <p:cNvSpPr>
              <a:spLocks noChangeShapeType="1"/>
            </p:cNvSpPr>
            <p:nvPr/>
          </p:nvSpPr>
          <p:spPr bwMode="auto">
            <a:xfrm>
              <a:off x="563" y="3207"/>
              <a:ext cx="31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rIns="0"/>
            <a:lstStyle/>
            <a:p>
              <a:endParaRPr lang="en-US"/>
            </a:p>
          </p:txBody>
        </p:sp>
        <p:sp>
          <p:nvSpPr>
            <p:cNvPr id="10" name="Text Box 6"/>
            <p:cNvSpPr txBox="1">
              <a:spLocks noChangeArrowheads="1"/>
            </p:cNvSpPr>
            <p:nvPr/>
          </p:nvSpPr>
          <p:spPr bwMode="auto">
            <a:xfrm>
              <a:off x="336" y="672"/>
              <a:ext cx="27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a:latin typeface="Tahoma" pitchFamily="34" charset="0"/>
                </a:rPr>
                <a:t>r</a:t>
              </a:r>
            </a:p>
          </p:txBody>
        </p:sp>
        <p:sp>
          <p:nvSpPr>
            <p:cNvPr id="11" name="Text Box 7"/>
            <p:cNvSpPr txBox="1">
              <a:spLocks noChangeArrowheads="1"/>
            </p:cNvSpPr>
            <p:nvPr/>
          </p:nvSpPr>
          <p:spPr bwMode="auto">
            <a:xfrm>
              <a:off x="3312" y="3168"/>
              <a:ext cx="56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a:latin typeface="Tahoma" pitchFamily="34" charset="0"/>
                </a:rPr>
                <a:t>S, I</a:t>
              </a:r>
            </a:p>
          </p:txBody>
        </p:sp>
      </p:grpSp>
      <p:grpSp>
        <p:nvGrpSpPr>
          <p:cNvPr id="12" name="Group 8"/>
          <p:cNvGrpSpPr>
            <a:grpSpLocks/>
          </p:cNvGrpSpPr>
          <p:nvPr/>
        </p:nvGrpSpPr>
        <p:grpSpPr bwMode="auto">
          <a:xfrm>
            <a:off x="4000813" y="2118688"/>
            <a:ext cx="4414837" cy="3000375"/>
            <a:chOff x="2595" y="1185"/>
            <a:chExt cx="2781" cy="1890"/>
          </a:xfrm>
        </p:grpSpPr>
        <p:sp>
          <p:nvSpPr>
            <p:cNvPr id="13" name="Line 9"/>
            <p:cNvSpPr>
              <a:spLocks noChangeShapeType="1"/>
            </p:cNvSpPr>
            <p:nvPr/>
          </p:nvSpPr>
          <p:spPr bwMode="auto">
            <a:xfrm>
              <a:off x="2595" y="1185"/>
              <a:ext cx="2155" cy="1614"/>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rIns="0"/>
            <a:lstStyle/>
            <a:p>
              <a:endParaRPr lang="en-US"/>
            </a:p>
          </p:txBody>
        </p:sp>
        <p:sp>
          <p:nvSpPr>
            <p:cNvPr id="14" name="Text Box 10"/>
            <p:cNvSpPr txBox="1">
              <a:spLocks noChangeArrowheads="1"/>
            </p:cNvSpPr>
            <p:nvPr/>
          </p:nvSpPr>
          <p:spPr bwMode="auto">
            <a:xfrm>
              <a:off x="4671" y="2767"/>
              <a:ext cx="70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ahoma" pitchFamily="34" charset="0"/>
                </a:rPr>
                <a:t>I</a:t>
              </a:r>
              <a:r>
                <a:rPr lang="en-US" sz="1200" b="1" i="1">
                  <a:latin typeface="Tahoma" pitchFamily="34" charset="0"/>
                </a:rPr>
                <a:t> </a:t>
              </a:r>
              <a:r>
                <a:rPr lang="en-US" sz="2600">
                  <a:latin typeface="Tahoma" pitchFamily="34" charset="0"/>
                </a:rPr>
                <a:t>(</a:t>
              </a:r>
              <a:r>
                <a:rPr lang="en-US" sz="2600" b="1" i="1">
                  <a:latin typeface="Tahoma" pitchFamily="34" charset="0"/>
                </a:rPr>
                <a:t>r</a:t>
              </a:r>
              <a:r>
                <a:rPr lang="en-US" sz="1200" b="1" i="1">
                  <a:latin typeface="Tahoma" pitchFamily="34" charset="0"/>
                </a:rPr>
                <a:t> </a:t>
              </a:r>
              <a:r>
                <a:rPr lang="en-US" sz="2600">
                  <a:latin typeface="Tahoma" pitchFamily="34" charset="0"/>
                </a:rPr>
                <a:t>)</a:t>
              </a:r>
              <a:r>
                <a:rPr lang="en-US" sz="2600" baseline="-25000">
                  <a:latin typeface="Tahoma" pitchFamily="34" charset="0"/>
                </a:rPr>
                <a:t>1</a:t>
              </a:r>
            </a:p>
          </p:txBody>
        </p:sp>
      </p:grpSp>
      <p:sp>
        <p:nvSpPr>
          <p:cNvPr id="15" name="Text Box 11"/>
          <p:cNvSpPr txBox="1">
            <a:spLocks noChangeArrowheads="1"/>
          </p:cNvSpPr>
          <p:nvPr/>
        </p:nvSpPr>
        <p:spPr bwMode="auto">
          <a:xfrm>
            <a:off x="779775" y="1744038"/>
            <a:ext cx="2057400" cy="413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105000"/>
              </a:lnSpc>
              <a:spcBef>
                <a:spcPct val="20000"/>
              </a:spcBef>
            </a:pPr>
            <a:r>
              <a:rPr kumimoji="1" lang="en-US" sz="2500" dirty="0"/>
              <a:t>Use the model to determine the impact of an increase in investment demand on </a:t>
            </a:r>
            <a:r>
              <a:rPr kumimoji="1" lang="en-US" sz="2500" b="1" i="1" dirty="0"/>
              <a:t>NX</a:t>
            </a:r>
            <a:r>
              <a:rPr kumimoji="1" lang="en-US" sz="2500" dirty="0"/>
              <a:t>, </a:t>
            </a:r>
            <a:r>
              <a:rPr kumimoji="1" lang="en-US" sz="2500" b="1" i="1" dirty="0"/>
              <a:t>S</a:t>
            </a:r>
            <a:r>
              <a:rPr kumimoji="1" lang="en-US" sz="2500" dirty="0"/>
              <a:t>, </a:t>
            </a:r>
            <a:r>
              <a:rPr kumimoji="1" lang="en-US" sz="2500" b="1" i="1" dirty="0">
                <a:latin typeface="Tahoma" pitchFamily="34" charset="0"/>
              </a:rPr>
              <a:t>I</a:t>
            </a:r>
            <a:r>
              <a:rPr kumimoji="1" lang="en-US" sz="2500" dirty="0"/>
              <a:t>, and </a:t>
            </a:r>
            <a:br>
              <a:rPr kumimoji="1" lang="en-US" sz="2500" dirty="0"/>
            </a:br>
            <a:r>
              <a:rPr kumimoji="1" lang="en-US" sz="2500" dirty="0"/>
              <a:t>net capital outflow.</a:t>
            </a:r>
          </a:p>
        </p:txBody>
      </p:sp>
      <p:grpSp>
        <p:nvGrpSpPr>
          <p:cNvPr id="16" name="Group 12"/>
          <p:cNvGrpSpPr>
            <a:grpSpLocks/>
          </p:cNvGrpSpPr>
          <p:nvPr/>
        </p:nvGrpSpPr>
        <p:grpSpPr bwMode="auto">
          <a:xfrm>
            <a:off x="4834250" y="2760038"/>
            <a:ext cx="1730375" cy="1252537"/>
            <a:chOff x="3120" y="1589"/>
            <a:chExt cx="1090" cy="371"/>
          </a:xfrm>
        </p:grpSpPr>
        <p:sp>
          <p:nvSpPr>
            <p:cNvPr id="17" name="AutoShape 13"/>
            <p:cNvSpPr>
              <a:spLocks/>
            </p:cNvSpPr>
            <p:nvPr/>
          </p:nvSpPr>
          <p:spPr bwMode="auto">
            <a:xfrm rot="5411755" flipH="1">
              <a:off x="3545" y="1164"/>
              <a:ext cx="240" cy="1090"/>
            </a:xfrm>
            <a:prstGeom prst="leftBrace">
              <a:avLst>
                <a:gd name="adj1" fmla="val 76935"/>
                <a:gd name="adj2" fmla="val 59912"/>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vert="eaVert" wrap="none" anchor="ctr"/>
            <a:lstStyle/>
            <a:p>
              <a:pPr algn="ctr" eaLnBrk="0" hangingPunct="0"/>
              <a:endParaRPr kumimoji="1" lang="en-US" sz="2400">
                <a:solidFill>
                  <a:srgbClr val="990033"/>
                </a:solidFill>
                <a:latin typeface="Times New Roman" pitchFamily="18" charset="0"/>
              </a:endParaRPr>
            </a:p>
          </p:txBody>
        </p:sp>
        <p:sp>
          <p:nvSpPr>
            <p:cNvPr id="18" name="Text Box 14"/>
            <p:cNvSpPr txBox="1">
              <a:spLocks noChangeArrowheads="1"/>
            </p:cNvSpPr>
            <p:nvPr/>
          </p:nvSpPr>
          <p:spPr bwMode="auto">
            <a:xfrm>
              <a:off x="3304" y="1824"/>
              <a:ext cx="48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latin typeface="Tahoma" pitchFamily="34" charset="0"/>
                </a:rPr>
                <a:t>NX</a:t>
              </a:r>
              <a:r>
                <a:rPr kumimoji="1" lang="en-US" sz="2400" baseline="-25000">
                  <a:latin typeface="Tahoma" pitchFamily="34" charset="0"/>
                </a:rPr>
                <a:t>1</a:t>
              </a:r>
            </a:p>
          </p:txBody>
        </p:sp>
      </p:grpSp>
      <p:grpSp>
        <p:nvGrpSpPr>
          <p:cNvPr id="19" name="Group 15"/>
          <p:cNvGrpSpPr>
            <a:grpSpLocks/>
          </p:cNvGrpSpPr>
          <p:nvPr/>
        </p:nvGrpSpPr>
        <p:grpSpPr bwMode="auto">
          <a:xfrm>
            <a:off x="3253100" y="2447300"/>
            <a:ext cx="3333750" cy="481013"/>
            <a:chOff x="2124" y="1392"/>
            <a:chExt cx="2100" cy="303"/>
          </a:xfrm>
        </p:grpSpPr>
        <p:sp>
          <p:nvSpPr>
            <p:cNvPr id="20" name="Line 16"/>
            <p:cNvSpPr>
              <a:spLocks noChangeShapeType="1"/>
            </p:cNvSpPr>
            <p:nvPr/>
          </p:nvSpPr>
          <p:spPr bwMode="auto">
            <a:xfrm flipH="1">
              <a:off x="2400" y="1568"/>
              <a:ext cx="1824"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21" name="Object 2"/>
            <p:cNvGraphicFramePr>
              <a:graphicFrameLocks noChangeAspect="1"/>
            </p:cNvGraphicFramePr>
            <p:nvPr/>
          </p:nvGraphicFramePr>
          <p:xfrm>
            <a:off x="2124" y="1392"/>
            <a:ext cx="324" cy="303"/>
          </p:xfrm>
          <a:graphic>
            <a:graphicData uri="http://schemas.openxmlformats.org/presentationml/2006/ole">
              <mc:AlternateContent xmlns:mc="http://schemas.openxmlformats.org/markup-compatibility/2006">
                <mc:Choice xmlns:v="urn:schemas-microsoft-com:vml" Requires="v">
                  <p:oleObj spid="_x0000_s9319" name="Equation" r:id="rId4" imgW="203112" imgH="190417" progId="Equation.DSMT4">
                    <p:embed/>
                  </p:oleObj>
                </mc:Choice>
                <mc:Fallback>
                  <p:oleObj name="Equation" r:id="rId4" imgW="203112" imgH="190417"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 y="1392"/>
                          <a:ext cx="324"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 name="Group 18"/>
          <p:cNvGrpSpPr>
            <a:grpSpLocks/>
          </p:cNvGrpSpPr>
          <p:nvPr/>
        </p:nvGrpSpPr>
        <p:grpSpPr bwMode="auto">
          <a:xfrm>
            <a:off x="4591363" y="2726700"/>
            <a:ext cx="533400" cy="3206750"/>
            <a:chOff x="2967" y="1568"/>
            <a:chExt cx="336" cy="2020"/>
          </a:xfrm>
        </p:grpSpPr>
        <p:sp>
          <p:nvSpPr>
            <p:cNvPr id="23" name="Line 19"/>
            <p:cNvSpPr>
              <a:spLocks noChangeShapeType="1"/>
            </p:cNvSpPr>
            <p:nvPr/>
          </p:nvSpPr>
          <p:spPr bwMode="auto">
            <a:xfrm flipH="1">
              <a:off x="3113" y="1568"/>
              <a:ext cx="0" cy="1721"/>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24" name="Text Box 20"/>
            <p:cNvSpPr txBox="1">
              <a:spLocks noChangeArrowheads="1"/>
            </p:cNvSpPr>
            <p:nvPr/>
          </p:nvSpPr>
          <p:spPr bwMode="auto">
            <a:xfrm>
              <a:off x="2967" y="3280"/>
              <a:ext cx="33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ahoma" pitchFamily="34" charset="0"/>
                </a:rPr>
                <a:t>I</a:t>
              </a:r>
              <a:r>
                <a:rPr lang="en-US" sz="1200" b="1" i="1">
                  <a:latin typeface="Tahoma" pitchFamily="34" charset="0"/>
                </a:rPr>
                <a:t> </a:t>
              </a:r>
              <a:r>
                <a:rPr lang="en-US" sz="2600" baseline="-25000">
                  <a:latin typeface="Tahoma" pitchFamily="34" charset="0"/>
                </a:rPr>
                <a:t>1</a:t>
              </a:r>
            </a:p>
          </p:txBody>
        </p:sp>
      </p:grpSp>
      <p:grpSp>
        <p:nvGrpSpPr>
          <p:cNvPr id="25" name="Group 21"/>
          <p:cNvGrpSpPr>
            <a:grpSpLocks/>
          </p:cNvGrpSpPr>
          <p:nvPr/>
        </p:nvGrpSpPr>
        <p:grpSpPr bwMode="auto">
          <a:xfrm>
            <a:off x="6358250" y="1653550"/>
            <a:ext cx="457200" cy="3814763"/>
            <a:chOff x="4080" y="892"/>
            <a:chExt cx="288" cy="2403"/>
          </a:xfrm>
        </p:grpSpPr>
        <p:sp>
          <p:nvSpPr>
            <p:cNvPr id="26" name="Line 22"/>
            <p:cNvSpPr>
              <a:spLocks noChangeShapeType="1"/>
            </p:cNvSpPr>
            <p:nvPr/>
          </p:nvSpPr>
          <p:spPr bwMode="auto">
            <a:xfrm flipV="1">
              <a:off x="4224" y="1173"/>
              <a:ext cx="0" cy="2122"/>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rIns="0"/>
            <a:lstStyle/>
            <a:p>
              <a:endParaRPr lang="en-US"/>
            </a:p>
          </p:txBody>
        </p:sp>
        <p:sp>
          <p:nvSpPr>
            <p:cNvPr id="27" name="Text Box 23"/>
            <p:cNvSpPr txBox="1">
              <a:spLocks noChangeArrowheads="1"/>
            </p:cNvSpPr>
            <p:nvPr/>
          </p:nvSpPr>
          <p:spPr bwMode="auto">
            <a:xfrm>
              <a:off x="4080" y="892"/>
              <a:ext cx="28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ahoma" pitchFamily="34" charset="0"/>
                </a:rPr>
                <a:t>S</a:t>
              </a:r>
              <a:endParaRPr lang="en-US" sz="2600" baseline="-25000">
                <a:latin typeface="Tahoma" pitchFamily="34" charset="0"/>
              </a:endParaRPr>
            </a:p>
          </p:txBody>
        </p:sp>
      </p:grpSp>
    </p:spTree>
    <p:extLst>
      <p:ext uri="{BB962C8B-B14F-4D97-AF65-F5344CB8AC3E}">
        <p14:creationId xmlns:p14="http://schemas.microsoft.com/office/powerpoint/2010/main" val="59545243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ANSWERS</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sz="2800" dirty="0" smtClean="0">
                <a:solidFill>
                  <a:schemeClr val="bg1"/>
                </a:solidFill>
                <a:effectLst>
                  <a:outerShdw blurRad="38100" dist="38100" dir="2700000" algn="tl">
                    <a:srgbClr val="000000">
                      <a:alpha val="43137"/>
                    </a:srgbClr>
                  </a:outerShdw>
                </a:effectLst>
              </a:rPr>
              <a:t>3. </a:t>
            </a:r>
            <a:r>
              <a:rPr lang="en-US" dirty="0" smtClean="0">
                <a:solidFill>
                  <a:schemeClr val="bg1"/>
                </a:solidFill>
                <a:effectLst>
                  <a:outerShdw blurRad="38100" dist="38100" dir="2700000" algn="tl">
                    <a:srgbClr val="000000">
                      <a:alpha val="43137"/>
                    </a:srgbClr>
                  </a:outerShdw>
                </a:effectLst>
              </a:rPr>
              <a:t>An </a:t>
            </a:r>
            <a:r>
              <a:rPr lang="en-US" dirty="0" smtClean="0">
                <a:solidFill>
                  <a:schemeClr val="bg1"/>
                </a:solidFill>
                <a:effectLst>
                  <a:outerShdw blurRad="38100" dist="38100" dir="2700000" algn="tl">
                    <a:srgbClr val="000000">
                      <a:alpha val="43137"/>
                    </a:srgbClr>
                  </a:outerShdw>
                </a:effectLst>
              </a:rPr>
              <a:t>increase </a:t>
            </a:r>
            <a:r>
              <a:rPr lang="en-US" dirty="0" smtClean="0">
                <a:solidFill>
                  <a:schemeClr val="bg1"/>
                </a:solidFill>
                <a:effectLst>
                  <a:outerShdw blurRad="38100" dist="38100" dir="2700000" algn="tl">
                    <a:srgbClr val="000000">
                      <a:alpha val="43137"/>
                    </a:srgbClr>
                  </a:outerShdw>
                </a:effectLst>
              </a:rPr>
              <a:t>in </a:t>
            </a:r>
            <a:r>
              <a:rPr lang="en-US" dirty="0" smtClean="0">
                <a:solidFill>
                  <a:schemeClr val="bg1"/>
                </a:solidFill>
                <a:effectLst>
                  <a:outerShdw blurRad="38100" dist="38100" dir="2700000" algn="tl">
                    <a:srgbClr val="000000">
                      <a:alpha val="43137"/>
                    </a:srgbClr>
                  </a:outerShdw>
                </a:effectLst>
              </a:rPr>
              <a:t>investment demand</a:t>
            </a:r>
            <a:endParaRPr lang="en-US" dirty="0">
              <a:solidFill>
                <a:schemeClr val="bg1"/>
              </a:solidFill>
              <a:effectLst>
                <a:outerShdw blurRad="38100" dist="38100" dir="2700000" algn="tl">
                  <a:srgbClr val="000000">
                    <a:alpha val="43137"/>
                  </a:srgbClr>
                </a:outerShdw>
              </a:effectLst>
            </a:endParaRP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23</a:t>
            </a:fld>
            <a:endParaRPr lang="en-US" sz="1600" dirty="0">
              <a:solidFill>
                <a:srgbClr val="006666"/>
              </a:solidFill>
              <a:cs typeface="Arial"/>
            </a:endParaRPr>
          </a:p>
        </p:txBody>
      </p:sp>
      <p:grpSp>
        <p:nvGrpSpPr>
          <p:cNvPr id="6" name="Group 3"/>
          <p:cNvGrpSpPr>
            <a:grpSpLocks/>
          </p:cNvGrpSpPr>
          <p:nvPr/>
        </p:nvGrpSpPr>
        <p:grpSpPr bwMode="auto">
          <a:xfrm>
            <a:off x="3334063" y="1429713"/>
            <a:ext cx="5233987" cy="4481512"/>
            <a:chOff x="336" y="672"/>
            <a:chExt cx="3537" cy="2823"/>
          </a:xfrm>
        </p:grpSpPr>
        <p:sp>
          <p:nvSpPr>
            <p:cNvPr id="7" name="Line 4"/>
            <p:cNvSpPr>
              <a:spLocks noChangeShapeType="1"/>
            </p:cNvSpPr>
            <p:nvPr/>
          </p:nvSpPr>
          <p:spPr bwMode="auto">
            <a:xfrm>
              <a:off x="563" y="855"/>
              <a:ext cx="0" cy="2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rIns="0"/>
            <a:lstStyle/>
            <a:p>
              <a:endParaRPr lang="en-US"/>
            </a:p>
          </p:txBody>
        </p:sp>
        <p:sp>
          <p:nvSpPr>
            <p:cNvPr id="8" name="Line 5"/>
            <p:cNvSpPr>
              <a:spLocks noChangeShapeType="1"/>
            </p:cNvSpPr>
            <p:nvPr/>
          </p:nvSpPr>
          <p:spPr bwMode="auto">
            <a:xfrm>
              <a:off x="563" y="3207"/>
              <a:ext cx="31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rIns="0"/>
            <a:lstStyle/>
            <a:p>
              <a:endParaRPr lang="en-US"/>
            </a:p>
          </p:txBody>
        </p:sp>
        <p:sp>
          <p:nvSpPr>
            <p:cNvPr id="10" name="Text Box 6"/>
            <p:cNvSpPr txBox="1">
              <a:spLocks noChangeArrowheads="1"/>
            </p:cNvSpPr>
            <p:nvPr/>
          </p:nvSpPr>
          <p:spPr bwMode="auto">
            <a:xfrm>
              <a:off x="336" y="672"/>
              <a:ext cx="27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a:latin typeface="Tahoma" pitchFamily="34" charset="0"/>
                </a:rPr>
                <a:t>r</a:t>
              </a:r>
            </a:p>
          </p:txBody>
        </p:sp>
        <p:sp>
          <p:nvSpPr>
            <p:cNvPr id="11" name="Text Box 7"/>
            <p:cNvSpPr txBox="1">
              <a:spLocks noChangeArrowheads="1"/>
            </p:cNvSpPr>
            <p:nvPr/>
          </p:nvSpPr>
          <p:spPr bwMode="auto">
            <a:xfrm>
              <a:off x="3312" y="3168"/>
              <a:ext cx="56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a:latin typeface="Tahoma" pitchFamily="34" charset="0"/>
                </a:rPr>
                <a:t>S, I</a:t>
              </a:r>
            </a:p>
          </p:txBody>
        </p:sp>
      </p:grpSp>
      <p:grpSp>
        <p:nvGrpSpPr>
          <p:cNvPr id="12" name="Group 8"/>
          <p:cNvGrpSpPr>
            <a:grpSpLocks/>
          </p:cNvGrpSpPr>
          <p:nvPr/>
        </p:nvGrpSpPr>
        <p:grpSpPr bwMode="auto">
          <a:xfrm>
            <a:off x="4000813" y="2118688"/>
            <a:ext cx="4414837" cy="3000375"/>
            <a:chOff x="2595" y="1185"/>
            <a:chExt cx="2781" cy="1890"/>
          </a:xfrm>
        </p:grpSpPr>
        <p:sp>
          <p:nvSpPr>
            <p:cNvPr id="13" name="Line 9"/>
            <p:cNvSpPr>
              <a:spLocks noChangeShapeType="1"/>
            </p:cNvSpPr>
            <p:nvPr/>
          </p:nvSpPr>
          <p:spPr bwMode="auto">
            <a:xfrm>
              <a:off x="2595" y="1185"/>
              <a:ext cx="2155" cy="1614"/>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rIns="0"/>
            <a:lstStyle/>
            <a:p>
              <a:endParaRPr lang="en-US"/>
            </a:p>
          </p:txBody>
        </p:sp>
        <p:sp>
          <p:nvSpPr>
            <p:cNvPr id="14" name="Text Box 10"/>
            <p:cNvSpPr txBox="1">
              <a:spLocks noChangeArrowheads="1"/>
            </p:cNvSpPr>
            <p:nvPr/>
          </p:nvSpPr>
          <p:spPr bwMode="auto">
            <a:xfrm>
              <a:off x="4671" y="2767"/>
              <a:ext cx="70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ahoma" pitchFamily="34" charset="0"/>
                </a:rPr>
                <a:t>I</a:t>
              </a:r>
              <a:r>
                <a:rPr lang="en-US" sz="1200" b="1" i="1">
                  <a:latin typeface="Tahoma" pitchFamily="34" charset="0"/>
                </a:rPr>
                <a:t> </a:t>
              </a:r>
              <a:r>
                <a:rPr lang="en-US" sz="2600">
                  <a:latin typeface="Tahoma" pitchFamily="34" charset="0"/>
                </a:rPr>
                <a:t>(</a:t>
              </a:r>
              <a:r>
                <a:rPr lang="en-US" sz="2600" b="1" i="1">
                  <a:latin typeface="Tahoma" pitchFamily="34" charset="0"/>
                </a:rPr>
                <a:t>r</a:t>
              </a:r>
              <a:r>
                <a:rPr lang="en-US" sz="1200" b="1" i="1">
                  <a:latin typeface="Tahoma" pitchFamily="34" charset="0"/>
                </a:rPr>
                <a:t> </a:t>
              </a:r>
              <a:r>
                <a:rPr lang="en-US" sz="2600">
                  <a:latin typeface="Tahoma" pitchFamily="34" charset="0"/>
                </a:rPr>
                <a:t>)</a:t>
              </a:r>
              <a:r>
                <a:rPr lang="en-US" sz="2600" baseline="-25000">
                  <a:latin typeface="Tahoma" pitchFamily="34" charset="0"/>
                </a:rPr>
                <a:t>1</a:t>
              </a:r>
            </a:p>
          </p:txBody>
        </p:sp>
      </p:grpSp>
      <p:sp>
        <p:nvSpPr>
          <p:cNvPr id="15" name="Text Box 11"/>
          <p:cNvSpPr txBox="1">
            <a:spLocks noChangeArrowheads="1"/>
          </p:cNvSpPr>
          <p:nvPr/>
        </p:nvSpPr>
        <p:spPr bwMode="auto">
          <a:xfrm>
            <a:off x="745988" y="1956763"/>
            <a:ext cx="1949450" cy="3085204"/>
          </a:xfrm>
          <a:prstGeom prst="rect">
            <a:avLst/>
          </a:prstGeom>
          <a:solidFill>
            <a:srgbClr val="FFD1D2"/>
          </a:solidFill>
          <a:ln>
            <a:noFill/>
          </a:ln>
          <a:effectLst>
            <a:outerShdw blurRad="50800" dist="38100" dir="2700000" algn="tl" rotWithShape="0">
              <a:prstClr val="black">
                <a:alpha val="40000"/>
              </a:prstClr>
            </a:outerShdw>
          </a:effectLs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20000"/>
              </a:spcBef>
            </a:pPr>
            <a:r>
              <a:rPr lang="en-US" sz="2600" dirty="0" smtClean="0">
                <a:latin typeface="Times New Roman"/>
                <a:ea typeface="Lucida Grande"/>
                <a:cs typeface="Times New Roman"/>
              </a:rPr>
              <a:t>Δ</a:t>
            </a:r>
            <a:r>
              <a:rPr kumimoji="1" lang="en-US" sz="2500" b="1" i="1" dirty="0" smtClean="0">
                <a:latin typeface="Tahoma" pitchFamily="34" charset="0"/>
              </a:rPr>
              <a:t>I</a:t>
            </a:r>
            <a:r>
              <a:rPr kumimoji="1" lang="en-US" sz="2500" dirty="0" smtClean="0">
                <a:latin typeface="Tahoma" pitchFamily="34" charset="0"/>
              </a:rPr>
              <a:t> &gt; </a:t>
            </a:r>
            <a:r>
              <a:rPr kumimoji="1" lang="en-US" sz="2500" dirty="0">
                <a:latin typeface="Tahoma" pitchFamily="34" charset="0"/>
              </a:rPr>
              <a:t>0,</a:t>
            </a:r>
          </a:p>
          <a:p>
            <a:pPr>
              <a:spcBef>
                <a:spcPct val="20000"/>
              </a:spcBef>
            </a:pPr>
            <a:r>
              <a:rPr kumimoji="1" lang="en-US" sz="2600" b="1" dirty="0">
                <a:latin typeface="Symbol" pitchFamily="18" charset="2"/>
              </a:rPr>
              <a:t> </a:t>
            </a:r>
            <a:r>
              <a:rPr lang="en-US" sz="2600" dirty="0" smtClean="0">
                <a:latin typeface="Times New Roman"/>
                <a:ea typeface="Lucida Grande"/>
                <a:cs typeface="Times New Roman"/>
              </a:rPr>
              <a:t>Δ</a:t>
            </a:r>
            <a:r>
              <a:rPr kumimoji="1" lang="en-US" sz="2500" b="1" i="1" dirty="0" smtClean="0">
                <a:latin typeface="Tahoma" pitchFamily="34" charset="0"/>
              </a:rPr>
              <a:t>S</a:t>
            </a:r>
            <a:r>
              <a:rPr kumimoji="1" lang="en-US" sz="2500" dirty="0" smtClean="0">
                <a:latin typeface="Tahoma" pitchFamily="34" charset="0"/>
              </a:rPr>
              <a:t> = </a:t>
            </a:r>
            <a:r>
              <a:rPr kumimoji="1" lang="en-US" sz="2500" dirty="0">
                <a:latin typeface="Tahoma" pitchFamily="34" charset="0"/>
              </a:rPr>
              <a:t>0,</a:t>
            </a:r>
          </a:p>
          <a:p>
            <a:pPr>
              <a:lnSpc>
                <a:spcPct val="105000"/>
              </a:lnSpc>
              <a:spcBef>
                <a:spcPct val="20000"/>
              </a:spcBef>
            </a:pPr>
            <a:r>
              <a:rPr kumimoji="1" lang="en-US" sz="2500" dirty="0"/>
              <a:t>net capital outflow and </a:t>
            </a:r>
            <a:r>
              <a:rPr kumimoji="1" lang="en-US" sz="2500" b="1" i="1" dirty="0" smtClean="0"/>
              <a:t>NX</a:t>
            </a:r>
            <a:r>
              <a:rPr kumimoji="1" lang="en-US" sz="2500" dirty="0" smtClean="0"/>
              <a:t> </a:t>
            </a:r>
            <a:r>
              <a:rPr kumimoji="1" lang="en-US" sz="1100" dirty="0" smtClean="0"/>
              <a:t> </a:t>
            </a:r>
            <a:r>
              <a:rPr kumimoji="1" lang="en-US" sz="2500" dirty="0" smtClean="0"/>
              <a:t>fall </a:t>
            </a:r>
            <a:r>
              <a:rPr kumimoji="1" lang="en-US" sz="2500" dirty="0"/>
              <a:t/>
            </a:r>
            <a:br>
              <a:rPr kumimoji="1" lang="en-US" sz="2500" dirty="0"/>
            </a:br>
            <a:r>
              <a:rPr kumimoji="1" lang="en-US" sz="2500" dirty="0"/>
              <a:t>by the </a:t>
            </a:r>
            <a:br>
              <a:rPr kumimoji="1" lang="en-US" sz="2500" dirty="0"/>
            </a:br>
            <a:r>
              <a:rPr kumimoji="1" lang="en-US" sz="2500" dirty="0" smtClean="0"/>
              <a:t>amount </a:t>
            </a:r>
            <a:r>
              <a:rPr lang="en-US" sz="2600" dirty="0" smtClean="0">
                <a:solidFill>
                  <a:srgbClr val="000000"/>
                </a:solidFill>
                <a:latin typeface="Times New Roman"/>
                <a:ea typeface="Lucida Grande"/>
                <a:cs typeface="Times New Roman"/>
              </a:rPr>
              <a:t>Δ</a:t>
            </a:r>
            <a:r>
              <a:rPr kumimoji="1" lang="en-US" sz="2500" b="1" i="1" dirty="0" smtClean="0">
                <a:latin typeface="Tahoma" pitchFamily="34" charset="0"/>
              </a:rPr>
              <a:t>I</a:t>
            </a:r>
            <a:endParaRPr kumimoji="1" lang="en-US" sz="3200" dirty="0">
              <a:latin typeface="Times New Roman"/>
              <a:cs typeface="Times New Roman"/>
            </a:endParaRPr>
          </a:p>
        </p:txBody>
      </p:sp>
      <p:grpSp>
        <p:nvGrpSpPr>
          <p:cNvPr id="16" name="Group 12"/>
          <p:cNvGrpSpPr>
            <a:grpSpLocks/>
          </p:cNvGrpSpPr>
          <p:nvPr/>
        </p:nvGrpSpPr>
        <p:grpSpPr bwMode="auto">
          <a:xfrm>
            <a:off x="5810563" y="2066300"/>
            <a:ext cx="776287" cy="609600"/>
            <a:chOff x="3735" y="1152"/>
            <a:chExt cx="489" cy="384"/>
          </a:xfrm>
        </p:grpSpPr>
        <p:sp>
          <p:nvSpPr>
            <p:cNvPr id="17" name="Text Box 13"/>
            <p:cNvSpPr txBox="1">
              <a:spLocks noChangeArrowheads="1"/>
            </p:cNvSpPr>
            <p:nvPr/>
          </p:nvSpPr>
          <p:spPr bwMode="auto">
            <a:xfrm>
              <a:off x="3735" y="1152"/>
              <a:ext cx="4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solidFill>
                    <a:srgbClr val="006600"/>
                  </a:solidFill>
                  <a:latin typeface="Tahoma" pitchFamily="34" charset="0"/>
                </a:rPr>
                <a:t>NX</a:t>
              </a:r>
              <a:r>
                <a:rPr kumimoji="1" lang="en-US" sz="2400" baseline="-25000">
                  <a:solidFill>
                    <a:srgbClr val="006600"/>
                  </a:solidFill>
                  <a:latin typeface="Tahoma" pitchFamily="34" charset="0"/>
                </a:rPr>
                <a:t>2</a:t>
              </a:r>
            </a:p>
          </p:txBody>
        </p:sp>
        <p:sp>
          <p:nvSpPr>
            <p:cNvPr id="18" name="AutoShape 14"/>
            <p:cNvSpPr>
              <a:spLocks/>
            </p:cNvSpPr>
            <p:nvPr/>
          </p:nvSpPr>
          <p:spPr bwMode="auto">
            <a:xfrm rot="5411755">
              <a:off x="3930" y="1264"/>
              <a:ext cx="133" cy="412"/>
            </a:xfrm>
            <a:prstGeom prst="leftBrace">
              <a:avLst>
                <a:gd name="adj1" fmla="val 52475"/>
                <a:gd name="adj2" fmla="val 50343"/>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vert="eaVert" wrap="none" anchor="ctr"/>
            <a:lstStyle/>
            <a:p>
              <a:pPr algn="ctr" eaLnBrk="0" hangingPunct="0"/>
              <a:endParaRPr kumimoji="1" lang="en-US" sz="2400">
                <a:solidFill>
                  <a:srgbClr val="990033"/>
                </a:solidFill>
                <a:latin typeface="Times New Roman" pitchFamily="18" charset="0"/>
              </a:endParaRPr>
            </a:p>
          </p:txBody>
        </p:sp>
      </p:grpSp>
      <p:grpSp>
        <p:nvGrpSpPr>
          <p:cNvPr id="19" name="Group 15"/>
          <p:cNvGrpSpPr>
            <a:grpSpLocks/>
          </p:cNvGrpSpPr>
          <p:nvPr/>
        </p:nvGrpSpPr>
        <p:grpSpPr bwMode="auto">
          <a:xfrm>
            <a:off x="4834250" y="2760038"/>
            <a:ext cx="1730375" cy="1252537"/>
            <a:chOff x="3120" y="1589"/>
            <a:chExt cx="1090" cy="371"/>
          </a:xfrm>
        </p:grpSpPr>
        <p:sp>
          <p:nvSpPr>
            <p:cNvPr id="20" name="AutoShape 16"/>
            <p:cNvSpPr>
              <a:spLocks/>
            </p:cNvSpPr>
            <p:nvPr/>
          </p:nvSpPr>
          <p:spPr bwMode="auto">
            <a:xfrm rot="5411755" flipH="1">
              <a:off x="3545" y="1164"/>
              <a:ext cx="240" cy="1090"/>
            </a:xfrm>
            <a:prstGeom prst="leftBrace">
              <a:avLst>
                <a:gd name="adj1" fmla="val 76935"/>
                <a:gd name="adj2" fmla="val 59912"/>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vert="eaVert" wrap="none" anchor="ctr"/>
            <a:lstStyle/>
            <a:p>
              <a:pPr algn="ctr" eaLnBrk="0" hangingPunct="0"/>
              <a:endParaRPr kumimoji="1" lang="en-US" sz="2400">
                <a:solidFill>
                  <a:srgbClr val="990033"/>
                </a:solidFill>
                <a:latin typeface="Times New Roman" pitchFamily="18" charset="0"/>
              </a:endParaRPr>
            </a:p>
          </p:txBody>
        </p:sp>
        <p:sp>
          <p:nvSpPr>
            <p:cNvPr id="21" name="Text Box 17"/>
            <p:cNvSpPr txBox="1">
              <a:spLocks noChangeArrowheads="1"/>
            </p:cNvSpPr>
            <p:nvPr/>
          </p:nvSpPr>
          <p:spPr bwMode="auto">
            <a:xfrm>
              <a:off x="3304" y="1824"/>
              <a:ext cx="48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b="1" i="1">
                  <a:latin typeface="Tahoma" pitchFamily="34" charset="0"/>
                </a:rPr>
                <a:t>NX</a:t>
              </a:r>
              <a:r>
                <a:rPr kumimoji="1" lang="en-US" sz="2400" baseline="-25000">
                  <a:latin typeface="Tahoma" pitchFamily="34" charset="0"/>
                </a:rPr>
                <a:t>1</a:t>
              </a:r>
            </a:p>
          </p:txBody>
        </p:sp>
      </p:grpSp>
      <p:sp>
        <p:nvSpPr>
          <p:cNvPr id="22" name="Line 18"/>
          <p:cNvSpPr>
            <a:spLocks noChangeShapeType="1"/>
          </p:cNvSpPr>
          <p:nvPr/>
        </p:nvSpPr>
        <p:spPr bwMode="auto">
          <a:xfrm flipH="1">
            <a:off x="7117075" y="3955425"/>
            <a:ext cx="358775" cy="439738"/>
          </a:xfrm>
          <a:prstGeom prst="line">
            <a:avLst/>
          </a:prstGeom>
          <a:noFill/>
          <a:ln w="38100">
            <a:solidFill>
              <a:srgbClr val="006600"/>
            </a:solidFill>
            <a:round/>
            <a:headEnd type="triangle" w="lg" len="med"/>
            <a:tailEnd type="none" w="lg" len="med"/>
          </a:ln>
          <a:extLst>
            <a:ext uri="{909E8E84-426E-40dd-AFC4-6F175D3DCCD1}">
              <a14:hiddenFill xmlns:a14="http://schemas.microsoft.com/office/drawing/2010/main">
                <a:noFill/>
              </a14:hiddenFill>
            </a:ext>
          </a:extLst>
        </p:spPr>
        <p:txBody>
          <a:bodyPr/>
          <a:lstStyle/>
          <a:p>
            <a:endParaRPr lang="en-US"/>
          </a:p>
        </p:txBody>
      </p:sp>
      <p:grpSp>
        <p:nvGrpSpPr>
          <p:cNvPr id="23" name="Group 19"/>
          <p:cNvGrpSpPr>
            <a:grpSpLocks/>
          </p:cNvGrpSpPr>
          <p:nvPr/>
        </p:nvGrpSpPr>
        <p:grpSpPr bwMode="auto">
          <a:xfrm>
            <a:off x="3253100" y="2447300"/>
            <a:ext cx="3333750" cy="481013"/>
            <a:chOff x="2124" y="1392"/>
            <a:chExt cx="2100" cy="303"/>
          </a:xfrm>
        </p:grpSpPr>
        <p:sp>
          <p:nvSpPr>
            <p:cNvPr id="24" name="Line 20"/>
            <p:cNvSpPr>
              <a:spLocks noChangeShapeType="1"/>
            </p:cNvSpPr>
            <p:nvPr/>
          </p:nvSpPr>
          <p:spPr bwMode="auto">
            <a:xfrm flipH="1">
              <a:off x="2400" y="1568"/>
              <a:ext cx="1824"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25" name="Object 2"/>
            <p:cNvGraphicFramePr>
              <a:graphicFrameLocks noChangeAspect="1"/>
            </p:cNvGraphicFramePr>
            <p:nvPr/>
          </p:nvGraphicFramePr>
          <p:xfrm>
            <a:off x="2124" y="1392"/>
            <a:ext cx="324" cy="303"/>
          </p:xfrm>
          <a:graphic>
            <a:graphicData uri="http://schemas.openxmlformats.org/presentationml/2006/ole">
              <mc:AlternateContent xmlns:mc="http://schemas.openxmlformats.org/markup-compatibility/2006">
                <mc:Choice xmlns:v="urn:schemas-microsoft-com:vml" Requires="v">
                  <p:oleObj spid="_x0000_s10343" name="Equation" r:id="rId4" imgW="203112" imgH="190417" progId="Equation.DSMT4">
                    <p:embed/>
                  </p:oleObj>
                </mc:Choice>
                <mc:Fallback>
                  <p:oleObj name="Equation" r:id="rId4" imgW="203112" imgH="190417"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 y="1392"/>
                          <a:ext cx="324"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6" name="Group 22"/>
          <p:cNvGrpSpPr>
            <a:grpSpLocks/>
          </p:cNvGrpSpPr>
          <p:nvPr/>
        </p:nvGrpSpPr>
        <p:grpSpPr bwMode="auto">
          <a:xfrm>
            <a:off x="4591363" y="2726700"/>
            <a:ext cx="533400" cy="3206750"/>
            <a:chOff x="2967" y="1568"/>
            <a:chExt cx="336" cy="2020"/>
          </a:xfrm>
        </p:grpSpPr>
        <p:sp>
          <p:nvSpPr>
            <p:cNvPr id="27" name="Line 23"/>
            <p:cNvSpPr>
              <a:spLocks noChangeShapeType="1"/>
            </p:cNvSpPr>
            <p:nvPr/>
          </p:nvSpPr>
          <p:spPr bwMode="auto">
            <a:xfrm flipH="1">
              <a:off x="3113" y="1568"/>
              <a:ext cx="0" cy="1721"/>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28" name="Text Box 24"/>
            <p:cNvSpPr txBox="1">
              <a:spLocks noChangeArrowheads="1"/>
            </p:cNvSpPr>
            <p:nvPr/>
          </p:nvSpPr>
          <p:spPr bwMode="auto">
            <a:xfrm>
              <a:off x="2967" y="3280"/>
              <a:ext cx="33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ahoma" pitchFamily="34" charset="0"/>
                </a:rPr>
                <a:t>I</a:t>
              </a:r>
              <a:r>
                <a:rPr lang="en-US" sz="1200" b="1" i="1">
                  <a:latin typeface="Tahoma" pitchFamily="34" charset="0"/>
                </a:rPr>
                <a:t> </a:t>
              </a:r>
              <a:r>
                <a:rPr lang="en-US" sz="2600" baseline="-25000">
                  <a:latin typeface="Tahoma" pitchFamily="34" charset="0"/>
                </a:rPr>
                <a:t>1</a:t>
              </a:r>
            </a:p>
          </p:txBody>
        </p:sp>
      </p:grpSp>
      <p:grpSp>
        <p:nvGrpSpPr>
          <p:cNvPr id="29" name="Group 25"/>
          <p:cNvGrpSpPr>
            <a:grpSpLocks/>
          </p:cNvGrpSpPr>
          <p:nvPr/>
        </p:nvGrpSpPr>
        <p:grpSpPr bwMode="auto">
          <a:xfrm>
            <a:off x="5654988" y="2728288"/>
            <a:ext cx="533400" cy="3179762"/>
            <a:chOff x="3637" y="1569"/>
            <a:chExt cx="336" cy="2003"/>
          </a:xfrm>
        </p:grpSpPr>
        <p:sp>
          <p:nvSpPr>
            <p:cNvPr id="30" name="Line 26"/>
            <p:cNvSpPr>
              <a:spLocks noChangeShapeType="1"/>
            </p:cNvSpPr>
            <p:nvPr/>
          </p:nvSpPr>
          <p:spPr bwMode="auto">
            <a:xfrm flipH="1">
              <a:off x="3786" y="1569"/>
              <a:ext cx="1" cy="1715"/>
            </a:xfrm>
            <a:prstGeom prst="line">
              <a:avLst/>
            </a:prstGeom>
            <a:noFill/>
            <a:ln w="12700">
              <a:solidFill>
                <a:srgbClr val="0066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1" name="Text Box 27"/>
            <p:cNvSpPr txBox="1">
              <a:spLocks noChangeArrowheads="1"/>
            </p:cNvSpPr>
            <p:nvPr/>
          </p:nvSpPr>
          <p:spPr bwMode="auto">
            <a:xfrm>
              <a:off x="3637" y="3264"/>
              <a:ext cx="33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solidFill>
                    <a:srgbClr val="006600"/>
                  </a:solidFill>
                  <a:latin typeface="Tahoma" pitchFamily="34" charset="0"/>
                </a:rPr>
                <a:t>I</a:t>
              </a:r>
              <a:r>
                <a:rPr lang="en-US" sz="1200" b="1" i="1">
                  <a:solidFill>
                    <a:srgbClr val="006600"/>
                  </a:solidFill>
                  <a:latin typeface="Tahoma" pitchFamily="34" charset="0"/>
                </a:rPr>
                <a:t> </a:t>
              </a:r>
              <a:r>
                <a:rPr lang="en-US" sz="2600" baseline="-25000">
                  <a:solidFill>
                    <a:srgbClr val="006600"/>
                  </a:solidFill>
                  <a:latin typeface="Tahoma" pitchFamily="34" charset="0"/>
                </a:rPr>
                <a:t>2</a:t>
              </a:r>
            </a:p>
          </p:txBody>
        </p:sp>
      </p:grpSp>
      <p:grpSp>
        <p:nvGrpSpPr>
          <p:cNvPr id="32" name="Group 28"/>
          <p:cNvGrpSpPr>
            <a:grpSpLocks/>
          </p:cNvGrpSpPr>
          <p:nvPr/>
        </p:nvGrpSpPr>
        <p:grpSpPr bwMode="auto">
          <a:xfrm>
            <a:off x="6358250" y="1653550"/>
            <a:ext cx="457200" cy="3814763"/>
            <a:chOff x="4080" y="892"/>
            <a:chExt cx="288" cy="2403"/>
          </a:xfrm>
        </p:grpSpPr>
        <p:sp>
          <p:nvSpPr>
            <p:cNvPr id="33" name="Line 29"/>
            <p:cNvSpPr>
              <a:spLocks noChangeShapeType="1"/>
            </p:cNvSpPr>
            <p:nvPr/>
          </p:nvSpPr>
          <p:spPr bwMode="auto">
            <a:xfrm flipV="1">
              <a:off x="4224" y="1173"/>
              <a:ext cx="0" cy="2122"/>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rIns="0"/>
            <a:lstStyle/>
            <a:p>
              <a:endParaRPr lang="en-US"/>
            </a:p>
          </p:txBody>
        </p:sp>
        <p:sp>
          <p:nvSpPr>
            <p:cNvPr id="34" name="Text Box 30"/>
            <p:cNvSpPr txBox="1">
              <a:spLocks noChangeArrowheads="1"/>
            </p:cNvSpPr>
            <p:nvPr/>
          </p:nvSpPr>
          <p:spPr bwMode="auto">
            <a:xfrm>
              <a:off x="4080" y="892"/>
              <a:ext cx="28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latin typeface="Tahoma" pitchFamily="34" charset="0"/>
                </a:rPr>
                <a:t>S</a:t>
              </a:r>
              <a:endParaRPr lang="en-US" sz="2600" baseline="-25000">
                <a:latin typeface="Tahoma" pitchFamily="34" charset="0"/>
              </a:endParaRPr>
            </a:p>
          </p:txBody>
        </p:sp>
      </p:grpSp>
      <p:grpSp>
        <p:nvGrpSpPr>
          <p:cNvPr id="35" name="Group 31"/>
          <p:cNvGrpSpPr>
            <a:grpSpLocks/>
          </p:cNvGrpSpPr>
          <p:nvPr/>
        </p:nvGrpSpPr>
        <p:grpSpPr bwMode="auto">
          <a:xfrm>
            <a:off x="4740588" y="1866275"/>
            <a:ext cx="3979862" cy="2593975"/>
            <a:chOff x="3061" y="1026"/>
            <a:chExt cx="2507" cy="1634"/>
          </a:xfrm>
        </p:grpSpPr>
        <p:sp>
          <p:nvSpPr>
            <p:cNvPr id="36" name="Text Box 32"/>
            <p:cNvSpPr txBox="1">
              <a:spLocks noChangeArrowheads="1"/>
            </p:cNvSpPr>
            <p:nvPr/>
          </p:nvSpPr>
          <p:spPr bwMode="auto">
            <a:xfrm>
              <a:off x="4944" y="2352"/>
              <a:ext cx="62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b="1" i="1">
                  <a:solidFill>
                    <a:srgbClr val="006600"/>
                  </a:solidFill>
                  <a:latin typeface="Tahoma" pitchFamily="34" charset="0"/>
                </a:rPr>
                <a:t>I</a:t>
              </a:r>
              <a:r>
                <a:rPr lang="en-US" sz="1200" b="1" i="1">
                  <a:solidFill>
                    <a:srgbClr val="006600"/>
                  </a:solidFill>
                  <a:latin typeface="Tahoma" pitchFamily="34" charset="0"/>
                </a:rPr>
                <a:t> </a:t>
              </a:r>
              <a:r>
                <a:rPr lang="en-US" sz="2600">
                  <a:solidFill>
                    <a:srgbClr val="006600"/>
                  </a:solidFill>
                  <a:latin typeface="Tahoma" pitchFamily="34" charset="0"/>
                </a:rPr>
                <a:t>(</a:t>
              </a:r>
              <a:r>
                <a:rPr lang="en-US" sz="2600" b="1" i="1">
                  <a:solidFill>
                    <a:srgbClr val="006600"/>
                  </a:solidFill>
                  <a:latin typeface="Tahoma" pitchFamily="34" charset="0"/>
                </a:rPr>
                <a:t>r</a:t>
              </a:r>
              <a:r>
                <a:rPr lang="en-US" sz="1200" b="1" i="1">
                  <a:solidFill>
                    <a:srgbClr val="006600"/>
                  </a:solidFill>
                  <a:latin typeface="Tahoma" pitchFamily="34" charset="0"/>
                </a:rPr>
                <a:t> </a:t>
              </a:r>
              <a:r>
                <a:rPr lang="en-US" sz="2600">
                  <a:solidFill>
                    <a:srgbClr val="006600"/>
                  </a:solidFill>
                  <a:latin typeface="Tahoma" pitchFamily="34" charset="0"/>
                </a:rPr>
                <a:t>)</a:t>
              </a:r>
              <a:r>
                <a:rPr lang="en-US" sz="2600" baseline="-25000">
                  <a:solidFill>
                    <a:srgbClr val="006600"/>
                  </a:solidFill>
                  <a:latin typeface="Tahoma" pitchFamily="34" charset="0"/>
                </a:rPr>
                <a:t>2</a:t>
              </a:r>
            </a:p>
          </p:txBody>
        </p:sp>
        <p:sp>
          <p:nvSpPr>
            <p:cNvPr id="37" name="Line 33"/>
            <p:cNvSpPr>
              <a:spLocks noChangeShapeType="1"/>
            </p:cNvSpPr>
            <p:nvPr/>
          </p:nvSpPr>
          <p:spPr bwMode="auto">
            <a:xfrm>
              <a:off x="3061" y="1026"/>
              <a:ext cx="1926" cy="1440"/>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rIns="0"/>
            <a:lstStyle/>
            <a:p>
              <a:endParaRPr lang="en-US"/>
            </a:p>
          </p:txBody>
        </p:sp>
      </p:grpSp>
      <p:sp>
        <p:nvSpPr>
          <p:cNvPr id="38" name="Line 34"/>
          <p:cNvSpPr>
            <a:spLocks noChangeShapeType="1"/>
          </p:cNvSpPr>
          <p:nvPr/>
        </p:nvSpPr>
        <p:spPr bwMode="auto">
          <a:xfrm flipH="1" flipV="1">
            <a:off x="4848538" y="5268288"/>
            <a:ext cx="1028700" cy="1587"/>
          </a:xfrm>
          <a:prstGeom prst="line">
            <a:avLst/>
          </a:prstGeom>
          <a:noFill/>
          <a:ln w="38100">
            <a:solidFill>
              <a:srgbClr val="006600"/>
            </a:solidFill>
            <a:round/>
            <a:headEnd type="triangle" w="lg" len="med"/>
            <a:tailEnd type="none" w="lg"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64566163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trips(upRight)">
                                      <p:cBhvr>
                                        <p:cTn id="7" dur="500"/>
                                        <p:tgtEl>
                                          <p:spTgt spid="22"/>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strips(downRight)">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par>
                          <p:cTn id="17" fill="hold">
                            <p:stCondLst>
                              <p:cond delay="500"/>
                            </p:stCondLst>
                            <p:childTnLst>
                              <p:par>
                                <p:cTn id="18" presetID="17" presetClass="entr" presetSubtype="8" fill="hold" grpId="0" nodeType="after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ppt_x</p:attrName>
                                        </p:attrNameLst>
                                      </p:cBhvr>
                                      <p:tavLst>
                                        <p:tav tm="0">
                                          <p:val>
                                            <p:strVal val="#ppt_x-#ppt_w/2"/>
                                          </p:val>
                                        </p:tav>
                                        <p:tav tm="100000">
                                          <p:val>
                                            <p:strVal val="#ppt_x"/>
                                          </p:val>
                                        </p:tav>
                                      </p:tavLst>
                                    </p:anim>
                                    <p:anim calcmode="lin" valueType="num">
                                      <p:cBhvr>
                                        <p:cTn id="21" dur="500" fill="hold"/>
                                        <p:tgtEl>
                                          <p:spTgt spid="38"/>
                                        </p:tgtEl>
                                        <p:attrNameLst>
                                          <p:attrName>ppt_y</p:attrName>
                                        </p:attrNameLst>
                                      </p:cBhvr>
                                      <p:tavLst>
                                        <p:tav tm="0">
                                          <p:val>
                                            <p:strVal val="#ppt_y"/>
                                          </p:val>
                                        </p:tav>
                                        <p:tav tm="100000">
                                          <p:val>
                                            <p:strVal val="#ppt_y"/>
                                          </p:val>
                                        </p:tav>
                                      </p:tavLst>
                                    </p:anim>
                                    <p:anim calcmode="lin" valueType="num">
                                      <p:cBhvr>
                                        <p:cTn id="22" dur="500" fill="hold"/>
                                        <p:tgtEl>
                                          <p:spTgt spid="38"/>
                                        </p:tgtEl>
                                        <p:attrNameLst>
                                          <p:attrName>ppt_w</p:attrName>
                                        </p:attrNameLst>
                                      </p:cBhvr>
                                      <p:tavLst>
                                        <p:tav tm="0">
                                          <p:val>
                                            <p:fltVal val="0"/>
                                          </p:val>
                                        </p:tav>
                                        <p:tav tm="100000">
                                          <p:val>
                                            <p:strVal val="#ppt_w"/>
                                          </p:val>
                                        </p:tav>
                                      </p:tavLst>
                                    </p:anim>
                                    <p:anim calcmode="lin" valueType="num">
                                      <p:cBhvr>
                                        <p:cTn id="23" dur="500" fill="hold"/>
                                        <p:tgtEl>
                                          <p:spTgt spid="38"/>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bg/>
                                          </p:spTgt>
                                        </p:tgtEl>
                                        <p:attrNameLst>
                                          <p:attrName>style.visibility</p:attrName>
                                        </p:attrNameLst>
                                      </p:cBhvr>
                                      <p:to>
                                        <p:strVal val="visible"/>
                                      </p:to>
                                    </p:set>
                                    <p:animEffect transition="in" filter="fade">
                                      <p:cBhvr>
                                        <p:cTn id="33" dur="500"/>
                                        <p:tgtEl>
                                          <p:spTgt spid="15">
                                            <p:bg/>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xEl>
                                              <p:pRg st="0" end="0"/>
                                            </p:txEl>
                                          </p:spTgt>
                                        </p:tgtEl>
                                        <p:attrNameLst>
                                          <p:attrName>style.visibility</p:attrName>
                                        </p:attrNameLst>
                                      </p:cBhvr>
                                      <p:to>
                                        <p:strVal val="visible"/>
                                      </p:to>
                                    </p:set>
                                    <p:animEffect transition="in" filter="fade">
                                      <p:cBhvr>
                                        <p:cTn id="36" dur="500"/>
                                        <p:tgtEl>
                                          <p:spTgt spid="15">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xEl>
                                              <p:pRg st="1" end="1"/>
                                            </p:txEl>
                                          </p:spTgt>
                                        </p:tgtEl>
                                        <p:attrNameLst>
                                          <p:attrName>style.visibility</p:attrName>
                                        </p:attrNameLst>
                                      </p:cBhvr>
                                      <p:to>
                                        <p:strVal val="visible"/>
                                      </p:to>
                                    </p:set>
                                    <p:animEffect transition="in" filter="fade">
                                      <p:cBhvr>
                                        <p:cTn id="41" dur="500"/>
                                        <p:tgtEl>
                                          <p:spTgt spid="15">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5">
                                            <p:txEl>
                                              <p:pRg st="2" end="2"/>
                                            </p:txEl>
                                          </p:spTgt>
                                        </p:tgtEl>
                                        <p:attrNameLst>
                                          <p:attrName>style.visibility</p:attrName>
                                        </p:attrNameLst>
                                      </p:cBhvr>
                                      <p:to>
                                        <p:strVal val="visible"/>
                                      </p:to>
                                    </p:set>
                                    <p:animEffect transition="in" filter="fade">
                                      <p:cBhvr>
                                        <p:cTn id="46"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nimBg="1" autoUpdateAnimBg="0"/>
      <p:bldP spid="22" grpId="0" animBg="1"/>
      <p:bldP spid="38"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4"/>
          <p:cNvSpPr>
            <a:spLocks noGrp="1" noChangeArrowheads="1"/>
          </p:cNvSpPr>
          <p:nvPr>
            <p:ph type="title"/>
          </p:nvPr>
        </p:nvSpPr>
        <p:spPr>
          <a:xfrm>
            <a:off x="704850" y="236538"/>
            <a:ext cx="8007350" cy="939800"/>
          </a:xfrm>
        </p:spPr>
        <p:txBody>
          <a:bodyPr/>
          <a:lstStyle/>
          <a:p>
            <a:r>
              <a:rPr lang="en-US" dirty="0" smtClean="0"/>
              <a:t>The </a:t>
            </a:r>
            <a:r>
              <a:rPr lang="en-US" dirty="0" smtClean="0"/>
              <a:t>nominal exchange rate</a:t>
            </a:r>
            <a:endParaRPr lang="en-US" dirty="0" smtClean="0"/>
          </a:p>
        </p:txBody>
      </p:sp>
      <p:sp>
        <p:nvSpPr>
          <p:cNvPr id="71683" name="Rectangle 3"/>
          <p:cNvSpPr>
            <a:spLocks noGrp="1" noChangeArrowheads="1"/>
          </p:cNvSpPr>
          <p:nvPr>
            <p:ph type="body" idx="4294967295"/>
          </p:nvPr>
        </p:nvSpPr>
        <p:spPr>
          <a:xfrm>
            <a:off x="1360488" y="1816100"/>
            <a:ext cx="6810375" cy="2924175"/>
          </a:xfrm>
          <a:noFill/>
          <a:ln w="63500" cmpd="dbl">
            <a:solidFill>
              <a:srgbClr val="996633"/>
            </a:solidFill>
            <a:miter lim="800000"/>
            <a:headEnd/>
            <a:tailEnd/>
          </a:ln>
        </p:spPr>
        <p:txBody>
          <a:bodyPr anchor="ctr"/>
          <a:lstStyle/>
          <a:p>
            <a:pPr marL="863600" indent="-863600">
              <a:buFont typeface="Wingdings" pitchFamily="2" charset="2"/>
              <a:buNone/>
            </a:pPr>
            <a:r>
              <a:rPr lang="en-US" b="1" i="1" dirty="0" smtClean="0"/>
              <a:t>e </a:t>
            </a:r>
            <a:r>
              <a:rPr lang="en-US" dirty="0" smtClean="0"/>
              <a:t>= 	nominal exchange rate, </a:t>
            </a:r>
            <a:br>
              <a:rPr lang="en-US" dirty="0" smtClean="0"/>
            </a:br>
            <a:r>
              <a:rPr lang="en-US" dirty="0" smtClean="0"/>
              <a:t>the relative price of </a:t>
            </a:r>
            <a:br>
              <a:rPr lang="en-US" dirty="0" smtClean="0"/>
            </a:br>
            <a:r>
              <a:rPr lang="en-US" dirty="0" smtClean="0"/>
              <a:t>domestic currency </a:t>
            </a:r>
            <a:br>
              <a:rPr lang="en-US" dirty="0" smtClean="0"/>
            </a:br>
            <a:r>
              <a:rPr lang="en-US" dirty="0" smtClean="0"/>
              <a:t>in terms of foreign currency </a:t>
            </a:r>
          </a:p>
          <a:p>
            <a:pPr marL="863600" indent="-863600">
              <a:buFont typeface="Wingdings" pitchFamily="2" charset="2"/>
              <a:buNone/>
            </a:pPr>
            <a:r>
              <a:rPr lang="en-US" dirty="0" smtClean="0"/>
              <a:t>	(</a:t>
            </a:r>
            <a:r>
              <a:rPr lang="en-US" i="1" dirty="0" smtClean="0"/>
              <a:t>e.g.,</a:t>
            </a:r>
            <a:r>
              <a:rPr lang="en-US" dirty="0" smtClean="0"/>
              <a:t> </a:t>
            </a:r>
            <a:r>
              <a:rPr lang="en-US" dirty="0"/>
              <a:t>y</a:t>
            </a:r>
            <a:r>
              <a:rPr lang="en-US" dirty="0" smtClean="0"/>
              <a:t>en per dollar)</a:t>
            </a:r>
          </a:p>
        </p:txBody>
      </p:sp>
    </p:spTree>
    <p:extLst>
      <p:ext uri="{BB962C8B-B14F-4D97-AF65-F5344CB8AC3E}">
        <p14:creationId xmlns:p14="http://schemas.microsoft.com/office/powerpoint/2010/main" val="290525163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wipe(left)">
                                      <p:cBhvr>
                                        <p:cTn id="7" dur="500"/>
                                        <p:tgtEl>
                                          <p:spTgt spid="71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683">
                                            <p:txEl>
                                              <p:pRg st="1" end="1"/>
                                            </p:txEl>
                                          </p:spTgt>
                                        </p:tgtEl>
                                        <p:attrNameLst>
                                          <p:attrName>style.visibility</p:attrName>
                                        </p:attrNameLst>
                                      </p:cBhvr>
                                      <p:to>
                                        <p:strVal val="visible"/>
                                      </p:to>
                                    </p:set>
                                    <p:animEffect transition="in" filter="wipe(left)">
                                      <p:cBhvr>
                                        <p:cTn id="12" dur="500"/>
                                        <p:tgtEl>
                                          <p:spTgt spid="716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2"/>
          <p:cNvSpPr>
            <a:spLocks noGrp="1" noChangeArrowheads="1"/>
          </p:cNvSpPr>
          <p:nvPr>
            <p:ph type="title"/>
          </p:nvPr>
        </p:nvSpPr>
        <p:spPr>
          <a:xfrm>
            <a:off x="704850" y="222890"/>
            <a:ext cx="8007350" cy="939800"/>
          </a:xfrm>
        </p:spPr>
        <p:txBody>
          <a:bodyPr/>
          <a:lstStyle/>
          <a:p>
            <a:pPr>
              <a:defRPr/>
            </a:pPr>
            <a:r>
              <a:rPr lang="en-US" sz="3200" dirty="0" smtClean="0">
                <a:solidFill>
                  <a:srgbClr val="336699"/>
                </a:solidFill>
                <a:latin typeface="+mj-lt"/>
              </a:rPr>
              <a:t>A few exchange rates, </a:t>
            </a:r>
            <a:r>
              <a:rPr lang="en-US" sz="2800" dirty="0" smtClean="0">
                <a:solidFill>
                  <a:srgbClr val="336699"/>
                </a:solidFill>
                <a:latin typeface="+mj-lt"/>
              </a:rPr>
              <a:t>as of 1/13/2015</a:t>
            </a:r>
          </a:p>
        </p:txBody>
      </p:sp>
      <p:graphicFrame>
        <p:nvGraphicFramePr>
          <p:cNvPr id="73822" name="Group 94"/>
          <p:cNvGraphicFramePr>
            <a:graphicFrameLocks noGrp="1"/>
          </p:cNvGraphicFramePr>
          <p:nvPr>
            <p:extLst>
              <p:ext uri="{D42A27DB-BD31-4B8C-83A1-F6EECF244321}">
                <p14:modId xmlns:p14="http://schemas.microsoft.com/office/powerpoint/2010/main" val="836477868"/>
              </p:ext>
            </p:extLst>
          </p:nvPr>
        </p:nvGraphicFramePr>
        <p:xfrm>
          <a:off x="1447800" y="1447800"/>
          <a:ext cx="6781800" cy="4573589"/>
        </p:xfrm>
        <a:graphic>
          <a:graphicData uri="http://schemas.openxmlformats.org/drawingml/2006/table">
            <a:tbl>
              <a:tblPr/>
              <a:tblGrid>
                <a:gridCol w="2579688"/>
                <a:gridCol w="4202112"/>
              </a:tblGrid>
              <a:tr h="549275">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1" i="1" u="none" strike="noStrike" cap="none" normalizeH="0" baseline="0" dirty="0" smtClean="0">
                          <a:ln>
                            <a:noFill/>
                          </a:ln>
                          <a:solidFill>
                            <a:schemeClr val="tx1"/>
                          </a:solidFill>
                          <a:effectLst/>
                          <a:latin typeface="Arial" charset="0"/>
                        </a:rPr>
                        <a:t>country</a:t>
                      </a:r>
                    </a:p>
                  </a:txBody>
                  <a:tcPr marL="18288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1" i="1" u="none" strike="noStrike" cap="none" normalizeH="0" baseline="0" smtClean="0">
                          <a:ln>
                            <a:noFill/>
                          </a:ln>
                          <a:solidFill>
                            <a:schemeClr val="tx1"/>
                          </a:solidFill>
                          <a:effectLst/>
                          <a:latin typeface="Arial" charset="0"/>
                        </a:rPr>
                        <a:t>exchange rate</a:t>
                      </a:r>
                    </a:p>
                  </a:txBody>
                  <a:tcPr marL="18288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00075">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Euro area</a:t>
                      </a:r>
                    </a:p>
                  </a:txBody>
                  <a:tcPr marL="18288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0.85 euro/$</a:t>
                      </a:r>
                    </a:p>
                  </a:txBody>
                  <a:tcPr marL="18288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71500">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Indonesia</a:t>
                      </a:r>
                    </a:p>
                  </a:txBody>
                  <a:tcPr marL="18288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12,576 rupiahs/$</a:t>
                      </a:r>
                    </a:p>
                  </a:txBody>
                  <a:tcPr marL="18288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71500">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Japan</a:t>
                      </a:r>
                    </a:p>
                  </a:txBody>
                  <a:tcPr marL="18288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118.0 yen/$</a:t>
                      </a:r>
                    </a:p>
                  </a:txBody>
                  <a:tcPr marL="18288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69913">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Mexico</a:t>
                      </a:r>
                    </a:p>
                  </a:txBody>
                  <a:tcPr marL="18288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14.6 pesos/$</a:t>
                      </a:r>
                    </a:p>
                  </a:txBody>
                  <a:tcPr marL="18288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69913">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Russia</a:t>
                      </a:r>
                    </a:p>
                  </a:txBody>
                  <a:tcPr marL="18288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65.85 rubles/$</a:t>
                      </a:r>
                    </a:p>
                  </a:txBody>
                  <a:tcPr marL="18288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71500">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South Africa</a:t>
                      </a:r>
                    </a:p>
                  </a:txBody>
                  <a:tcPr marL="18288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11.50 rand/$</a:t>
                      </a:r>
                    </a:p>
                  </a:txBody>
                  <a:tcPr marL="18288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69913">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U.K.</a:t>
                      </a:r>
                    </a:p>
                  </a:txBody>
                  <a:tcPr marL="18288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0.66 pounds/$</a:t>
                      </a:r>
                    </a:p>
                  </a:txBody>
                  <a:tcPr marL="18288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409340694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88975" y="236538"/>
            <a:ext cx="7956550" cy="962025"/>
          </a:xfrm>
        </p:spPr>
        <p:txBody>
          <a:bodyPr/>
          <a:lstStyle/>
          <a:p>
            <a:r>
              <a:rPr lang="en-US" smtClean="0"/>
              <a:t>The real exchange rate</a:t>
            </a:r>
          </a:p>
        </p:txBody>
      </p:sp>
      <p:sp>
        <p:nvSpPr>
          <p:cNvPr id="75779" name="Rectangle 3"/>
          <p:cNvSpPr>
            <a:spLocks noGrp="1" noChangeArrowheads="1"/>
          </p:cNvSpPr>
          <p:nvPr>
            <p:ph type="body" idx="1"/>
          </p:nvPr>
        </p:nvSpPr>
        <p:spPr>
          <a:xfrm>
            <a:off x="1885950" y="1839913"/>
            <a:ext cx="6311900" cy="3263900"/>
          </a:xfrm>
          <a:noFill/>
          <a:ln w="63500" cmpd="dbl">
            <a:solidFill>
              <a:srgbClr val="006666"/>
            </a:solidFill>
            <a:miter lim="800000"/>
            <a:headEnd/>
            <a:tailEnd/>
          </a:ln>
        </p:spPr>
        <p:txBody>
          <a:bodyPr anchor="ctr"/>
          <a:lstStyle/>
          <a:p>
            <a:pPr marL="863600" indent="-863600">
              <a:buFont typeface="Wingdings" pitchFamily="2" charset="2"/>
              <a:buNone/>
            </a:pPr>
            <a:r>
              <a:rPr lang="en-US" b="1" i="1" dirty="0" smtClean="0">
                <a:sym typeface="Symbol" pitchFamily="18" charset="2"/>
              </a:rPr>
              <a:t> </a:t>
            </a:r>
            <a:r>
              <a:rPr lang="en-US" b="1" i="1" dirty="0" smtClean="0"/>
              <a:t>    </a:t>
            </a:r>
            <a:r>
              <a:rPr lang="en-US" dirty="0" smtClean="0"/>
              <a:t>= 	real exchange rate, </a:t>
            </a:r>
            <a:br>
              <a:rPr lang="en-US" dirty="0" smtClean="0"/>
            </a:br>
            <a:r>
              <a:rPr lang="en-US" dirty="0" smtClean="0"/>
              <a:t>the relative price of </a:t>
            </a:r>
            <a:br>
              <a:rPr lang="en-US" dirty="0" smtClean="0"/>
            </a:br>
            <a:r>
              <a:rPr lang="en-US" dirty="0" smtClean="0"/>
              <a:t>domestic goods </a:t>
            </a:r>
            <a:br>
              <a:rPr lang="en-US" dirty="0" smtClean="0"/>
            </a:br>
            <a:r>
              <a:rPr lang="en-US" dirty="0" smtClean="0"/>
              <a:t>in terms of foreign goods </a:t>
            </a:r>
          </a:p>
          <a:p>
            <a:pPr marL="863600" indent="-863600">
              <a:buFont typeface="Wingdings" pitchFamily="2" charset="2"/>
              <a:buNone/>
            </a:pPr>
            <a:r>
              <a:rPr lang="en-US" dirty="0" smtClean="0"/>
              <a:t>	(</a:t>
            </a:r>
            <a:r>
              <a:rPr lang="en-US" i="1" dirty="0" smtClean="0"/>
              <a:t>e.g. </a:t>
            </a:r>
            <a:r>
              <a:rPr lang="en-US" dirty="0" smtClean="0"/>
              <a:t>Japanese Big Macs per U.S. Big Mac)</a:t>
            </a:r>
          </a:p>
        </p:txBody>
      </p:sp>
      <p:grpSp>
        <p:nvGrpSpPr>
          <p:cNvPr id="2" name="Group 4"/>
          <p:cNvGrpSpPr>
            <a:grpSpLocks/>
          </p:cNvGrpSpPr>
          <p:nvPr/>
        </p:nvGrpSpPr>
        <p:grpSpPr bwMode="auto">
          <a:xfrm>
            <a:off x="203200" y="2443163"/>
            <a:ext cx="2209800" cy="1704975"/>
            <a:chOff x="240" y="1392"/>
            <a:chExt cx="1440" cy="1074"/>
          </a:xfrm>
        </p:grpSpPr>
        <p:sp>
          <p:nvSpPr>
            <p:cNvPr id="63494" name="Line 5"/>
            <p:cNvSpPr>
              <a:spLocks noChangeShapeType="1"/>
            </p:cNvSpPr>
            <p:nvPr/>
          </p:nvSpPr>
          <p:spPr bwMode="auto">
            <a:xfrm flipH="1">
              <a:off x="1056" y="1392"/>
              <a:ext cx="38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solidFill>
                  <a:srgbClr val="000000"/>
                </a:solidFill>
              </a:endParaRPr>
            </a:p>
          </p:txBody>
        </p:sp>
        <p:sp>
          <p:nvSpPr>
            <p:cNvPr id="63495" name="Text Box 6"/>
            <p:cNvSpPr txBox="1">
              <a:spLocks noChangeArrowheads="1"/>
            </p:cNvSpPr>
            <p:nvPr/>
          </p:nvSpPr>
          <p:spPr bwMode="auto">
            <a:xfrm>
              <a:off x="240" y="1688"/>
              <a:ext cx="1440" cy="77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i="1">
                  <a:solidFill>
                    <a:srgbClr val="000000"/>
                  </a:solidFill>
                  <a:latin typeface="Tahoma" pitchFamily="34" charset="0"/>
                </a:rPr>
                <a:t>the lowercase Greek letter </a:t>
              </a:r>
              <a:r>
                <a:rPr lang="en-US" sz="2500">
                  <a:solidFill>
                    <a:srgbClr val="000000"/>
                  </a:solidFill>
                  <a:latin typeface="Tahoma" pitchFamily="34" charset="0"/>
                </a:rPr>
                <a:t>epsilon</a:t>
              </a:r>
            </a:p>
          </p:txBody>
        </p:sp>
      </p:grpSp>
      <p:sp>
        <p:nvSpPr>
          <p:cNvPr id="63493" name="Text Box 7"/>
          <p:cNvSpPr txBox="1">
            <a:spLocks noChangeArrowheads="1"/>
          </p:cNvSpPr>
          <p:nvPr/>
        </p:nvSpPr>
        <p:spPr bwMode="auto">
          <a:xfrm>
            <a:off x="1955800" y="1985963"/>
            <a:ext cx="38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dirty="0" err="1">
                <a:solidFill>
                  <a:srgbClr val="000000"/>
                </a:solidFill>
                <a:latin typeface="Tahoma" pitchFamily="34" charset="0"/>
                <a:sym typeface="Symbol" pitchFamily="18" charset="2"/>
              </a:rPr>
              <a:t>ε</a:t>
            </a:r>
            <a:endParaRPr lang="en-US" sz="2800" b="1" i="1" dirty="0">
              <a:solidFill>
                <a:srgbClr val="000000"/>
              </a:solidFill>
              <a:latin typeface="Tahoma" pitchFamily="34" charset="0"/>
              <a:sym typeface="Symbol" pitchFamily="18" charset="2"/>
            </a:endParaRPr>
          </a:p>
        </p:txBody>
      </p:sp>
    </p:spTree>
    <p:extLst>
      <p:ext uri="{BB962C8B-B14F-4D97-AF65-F5344CB8AC3E}">
        <p14:creationId xmlns:p14="http://schemas.microsoft.com/office/powerpoint/2010/main" val="245427966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779">
                                            <p:txEl>
                                              <p:pRg st="0" end="0"/>
                                            </p:txEl>
                                          </p:spTgt>
                                        </p:tgtEl>
                                        <p:attrNameLst>
                                          <p:attrName>style.visibility</p:attrName>
                                        </p:attrNameLst>
                                      </p:cBhvr>
                                      <p:to>
                                        <p:strVal val="visible"/>
                                      </p:to>
                                    </p:set>
                                    <p:animEffect transition="in" filter="wipe(left)">
                                      <p:cBhvr>
                                        <p:cTn id="12" dur="500"/>
                                        <p:tgtEl>
                                          <p:spTgt spid="7577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779">
                                            <p:txEl>
                                              <p:pRg st="1" end="1"/>
                                            </p:txEl>
                                          </p:spTgt>
                                        </p:tgtEl>
                                        <p:attrNameLst>
                                          <p:attrName>style.visibility</p:attrName>
                                        </p:attrNameLst>
                                      </p:cBhvr>
                                      <p:to>
                                        <p:strVal val="visible"/>
                                      </p:to>
                                    </p:set>
                                    <p:animEffect transition="in" filter="wipe(left)">
                                      <p:cBhvr>
                                        <p:cTn id="17" dur="500"/>
                                        <p:tgtEl>
                                          <p:spTgt spid="757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74688" y="236538"/>
            <a:ext cx="7770812" cy="996950"/>
          </a:xfrm>
        </p:spPr>
        <p:txBody>
          <a:bodyPr/>
          <a:lstStyle/>
          <a:p>
            <a:r>
              <a:rPr lang="en-US" dirty="0" smtClean="0"/>
              <a:t>Understanding the </a:t>
            </a:r>
            <a:r>
              <a:rPr lang="en-US" dirty="0" smtClean="0"/>
              <a:t>units </a:t>
            </a:r>
            <a:r>
              <a:rPr lang="en-US" dirty="0" smtClean="0"/>
              <a:t>of </a:t>
            </a:r>
            <a:r>
              <a:rPr lang="en-US" i="1" dirty="0" smtClean="0">
                <a:sym typeface="Symbol" pitchFamily="18" charset="2"/>
              </a:rPr>
              <a:t>ε</a:t>
            </a:r>
          </a:p>
        </p:txBody>
      </p:sp>
      <p:graphicFrame>
        <p:nvGraphicFramePr>
          <p:cNvPr id="77827" name="Object 2"/>
          <p:cNvGraphicFramePr>
            <a:graphicFrameLocks noChangeAspect="1"/>
          </p:cNvGraphicFramePr>
          <p:nvPr/>
        </p:nvGraphicFramePr>
        <p:xfrm>
          <a:off x="1768475" y="2338388"/>
          <a:ext cx="5822950" cy="938212"/>
        </p:xfrm>
        <a:graphic>
          <a:graphicData uri="http://schemas.openxmlformats.org/presentationml/2006/ole">
            <mc:AlternateContent xmlns:mc="http://schemas.openxmlformats.org/markup-compatibility/2006">
              <mc:Choice xmlns:v="urn:schemas-microsoft-com:vml" Requires="v">
                <p:oleObj spid="_x0000_s11667" name="Equation" r:id="rId4" imgW="2679700" imgH="431800" progId="Equation.DSMT4">
                  <p:embed/>
                </p:oleObj>
              </mc:Choice>
              <mc:Fallback>
                <p:oleObj name="Equation" r:id="rId4" imgW="2679700" imgH="431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8475" y="2338388"/>
                        <a:ext cx="5822950" cy="938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28" name="Object 3"/>
          <p:cNvGraphicFramePr>
            <a:graphicFrameLocks noChangeAspect="1"/>
          </p:cNvGraphicFramePr>
          <p:nvPr/>
        </p:nvGraphicFramePr>
        <p:xfrm>
          <a:off x="1711325" y="4849813"/>
          <a:ext cx="4806950" cy="990600"/>
        </p:xfrm>
        <a:graphic>
          <a:graphicData uri="http://schemas.openxmlformats.org/presentationml/2006/ole">
            <mc:AlternateContent xmlns:mc="http://schemas.openxmlformats.org/markup-compatibility/2006">
              <mc:Choice xmlns:v="urn:schemas-microsoft-com:vml" Requires="v">
                <p:oleObj spid="_x0000_s11668" name="Equation" r:id="rId6" imgW="2222500" imgH="457200" progId="Equation.DSMT4">
                  <p:embed/>
                </p:oleObj>
              </mc:Choice>
              <mc:Fallback>
                <p:oleObj name="Equation" r:id="rId6" imgW="2222500" imgH="457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11325" y="4849813"/>
                        <a:ext cx="480695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29" name="Object 4"/>
          <p:cNvGraphicFramePr>
            <a:graphicFrameLocks noChangeAspect="1"/>
          </p:cNvGraphicFramePr>
          <p:nvPr/>
        </p:nvGraphicFramePr>
        <p:xfrm>
          <a:off x="1735138" y="3581400"/>
          <a:ext cx="5240337" cy="930275"/>
        </p:xfrm>
        <a:graphic>
          <a:graphicData uri="http://schemas.openxmlformats.org/presentationml/2006/ole">
            <mc:AlternateContent xmlns:mc="http://schemas.openxmlformats.org/markup-compatibility/2006">
              <mc:Choice xmlns:v="urn:schemas-microsoft-com:vml" Requires="v">
                <p:oleObj spid="_x0000_s11669" name="Equation" r:id="rId8" imgW="2438400" imgH="431800" progId="Equation.DSMT4">
                  <p:embed/>
                </p:oleObj>
              </mc:Choice>
              <mc:Fallback>
                <p:oleObj name="Equation" r:id="rId8" imgW="2438400" imgH="4318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35138" y="3581400"/>
                        <a:ext cx="5240337"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8" name="Object 5"/>
          <p:cNvGraphicFramePr>
            <a:graphicFrameLocks noChangeAspect="1"/>
          </p:cNvGraphicFramePr>
          <p:nvPr/>
        </p:nvGraphicFramePr>
        <p:xfrm>
          <a:off x="1682750" y="1323975"/>
          <a:ext cx="1822450" cy="885825"/>
        </p:xfrm>
        <a:graphic>
          <a:graphicData uri="http://schemas.openxmlformats.org/presentationml/2006/ole">
            <mc:AlternateContent xmlns:mc="http://schemas.openxmlformats.org/markup-compatibility/2006">
              <mc:Choice xmlns:v="urn:schemas-microsoft-com:vml" Requires="v">
                <p:oleObj spid="_x0000_s11670" name="Equation" r:id="rId10" imgW="736280" imgH="393529" progId="Equation.DSMT4">
                  <p:embed/>
                </p:oleObj>
              </mc:Choice>
              <mc:Fallback>
                <p:oleObj name="Equation" r:id="rId10" imgW="736280" imgH="393529"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82750" y="1323975"/>
                        <a:ext cx="1822450"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19" name="Text Box 7"/>
          <p:cNvSpPr txBox="1">
            <a:spLocks noChangeArrowheads="1"/>
          </p:cNvSpPr>
          <p:nvPr/>
        </p:nvSpPr>
        <p:spPr bwMode="auto">
          <a:xfrm>
            <a:off x="1143000" y="1431925"/>
            <a:ext cx="5492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3000" b="1" i="1">
                <a:latin typeface="Tahoma" pitchFamily="34" charset="0"/>
                <a:sym typeface="Symbol" pitchFamily="18" charset="2"/>
              </a:rPr>
              <a:t>ε</a:t>
            </a:r>
          </a:p>
        </p:txBody>
      </p:sp>
    </p:spTree>
    <p:extLst>
      <p:ext uri="{BB962C8B-B14F-4D97-AF65-F5344CB8AC3E}">
        <p14:creationId xmlns:p14="http://schemas.microsoft.com/office/powerpoint/2010/main" val="25881702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7827"/>
                                        </p:tgtEl>
                                        <p:attrNameLst>
                                          <p:attrName>style.visibility</p:attrName>
                                        </p:attrNameLst>
                                      </p:cBhvr>
                                      <p:to>
                                        <p:strVal val="visible"/>
                                      </p:to>
                                    </p:set>
                                    <p:animEffect transition="in" filter="wipe(left)">
                                      <p:cBhvr>
                                        <p:cTn id="7" dur="500"/>
                                        <p:tgtEl>
                                          <p:spTgt spid="778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7829"/>
                                        </p:tgtEl>
                                        <p:attrNameLst>
                                          <p:attrName>style.visibility</p:attrName>
                                        </p:attrNameLst>
                                      </p:cBhvr>
                                      <p:to>
                                        <p:strVal val="visible"/>
                                      </p:to>
                                    </p:set>
                                    <p:animEffect transition="in" filter="wipe(left)">
                                      <p:cBhvr>
                                        <p:cTn id="12" dur="500"/>
                                        <p:tgtEl>
                                          <p:spTgt spid="778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7828"/>
                                        </p:tgtEl>
                                        <p:attrNameLst>
                                          <p:attrName>style.visibility</p:attrName>
                                        </p:attrNameLst>
                                      </p:cBhvr>
                                      <p:to>
                                        <p:strVal val="visible"/>
                                      </p:to>
                                    </p:set>
                                    <p:animEffect transition="in" filter="wipe(left)">
                                      <p:cBhvr>
                                        <p:cTn id="17" dur="500"/>
                                        <p:tgtEl>
                                          <p:spTgt spid="77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631825" y="1325563"/>
            <a:ext cx="4157663" cy="3116262"/>
          </a:xfrm>
        </p:spPr>
        <p:txBody>
          <a:bodyPr/>
          <a:lstStyle/>
          <a:p>
            <a:pPr marL="288925" indent="-288925">
              <a:spcBef>
                <a:spcPct val="15000"/>
              </a:spcBef>
            </a:pPr>
            <a:r>
              <a:rPr lang="en-US" sz="2500" dirty="0" smtClean="0"/>
              <a:t>One good: Big Mac</a:t>
            </a:r>
          </a:p>
          <a:p>
            <a:pPr marL="288925" indent="-288925">
              <a:spcBef>
                <a:spcPct val="15000"/>
              </a:spcBef>
            </a:pPr>
            <a:r>
              <a:rPr lang="en-US" sz="2500" dirty="0" smtClean="0"/>
              <a:t>Price in Japan: </a:t>
            </a:r>
            <a:br>
              <a:rPr lang="en-US" sz="2500" dirty="0" smtClean="0"/>
            </a:br>
            <a:r>
              <a:rPr lang="en-US" sz="2500" dirty="0" smtClean="0"/>
              <a:t>  </a:t>
            </a:r>
            <a:r>
              <a:rPr lang="en-US" sz="2500" b="1" i="1" dirty="0" smtClean="0"/>
              <a:t>P*</a:t>
            </a:r>
            <a:r>
              <a:rPr lang="en-US" sz="2500" dirty="0" smtClean="0"/>
              <a:t> = 200 Yen</a:t>
            </a:r>
          </a:p>
          <a:p>
            <a:pPr marL="288925" indent="-288925">
              <a:spcBef>
                <a:spcPct val="15000"/>
              </a:spcBef>
            </a:pPr>
            <a:r>
              <a:rPr lang="en-US" sz="2500" dirty="0" smtClean="0"/>
              <a:t>Price in USA:  </a:t>
            </a:r>
            <a:br>
              <a:rPr lang="en-US" sz="2500" dirty="0" smtClean="0"/>
            </a:br>
            <a:r>
              <a:rPr lang="en-US" sz="2500" dirty="0" smtClean="0"/>
              <a:t>  </a:t>
            </a:r>
            <a:r>
              <a:rPr lang="en-US" sz="2500" b="1" i="1" dirty="0" smtClean="0"/>
              <a:t>P</a:t>
            </a:r>
            <a:r>
              <a:rPr lang="en-US" sz="2500" dirty="0" smtClean="0"/>
              <a:t> = $2.50</a:t>
            </a:r>
          </a:p>
          <a:p>
            <a:pPr marL="288925" indent="-288925">
              <a:spcBef>
                <a:spcPct val="15000"/>
              </a:spcBef>
            </a:pPr>
            <a:r>
              <a:rPr lang="en-US" sz="2500" dirty="0" smtClean="0"/>
              <a:t>Nominal exchange rate </a:t>
            </a:r>
            <a:br>
              <a:rPr lang="en-US" sz="2500" dirty="0" smtClean="0"/>
            </a:br>
            <a:r>
              <a:rPr lang="en-US" sz="2500" dirty="0" smtClean="0"/>
              <a:t>  </a:t>
            </a:r>
            <a:r>
              <a:rPr lang="en-US" sz="2500" b="1" i="1" dirty="0" smtClean="0"/>
              <a:t>e</a:t>
            </a:r>
            <a:r>
              <a:rPr lang="en-US" sz="2500" dirty="0" smtClean="0"/>
              <a:t> = 120 Yen/$</a:t>
            </a:r>
          </a:p>
        </p:txBody>
      </p:sp>
      <p:sp>
        <p:nvSpPr>
          <p:cNvPr id="79875" name="Rectangle 3"/>
          <p:cNvSpPr>
            <a:spLocks noChangeArrowheads="1"/>
          </p:cNvSpPr>
          <p:nvPr/>
        </p:nvSpPr>
        <p:spPr bwMode="auto">
          <a:xfrm>
            <a:off x="5014913" y="3856038"/>
            <a:ext cx="3657600" cy="2286000"/>
          </a:xfrm>
          <a:prstGeom prst="rect">
            <a:avLst/>
          </a:prstGeom>
          <a:solidFill>
            <a:srgbClr val="FFFFBB"/>
          </a:solidFill>
          <a:ln w="6350">
            <a:solidFill>
              <a:srgbClr val="FF0000"/>
            </a:solidFill>
            <a:miter lim="800000"/>
            <a:headEnd/>
            <a:tailEnd/>
          </a:ln>
          <a:effectLst>
            <a:outerShdw blurRad="38100" dist="76200" dir="2700000" algn="ctr" rotWithShape="0">
              <a:srgbClr val="FF0000">
                <a:alpha val="50000"/>
              </a:srgbClr>
            </a:outerShdw>
          </a:effectLst>
        </p:spPr>
        <p:txBody>
          <a:bodyPr lIns="92075" tIns="46038" rIns="92075" bIns="46038"/>
          <a:lstStyle/>
          <a:p>
            <a:pPr eaLnBrk="0" hangingPunct="0">
              <a:lnSpc>
                <a:spcPct val="110000"/>
              </a:lnSpc>
              <a:spcBef>
                <a:spcPct val="20000"/>
              </a:spcBef>
              <a:buClr>
                <a:schemeClr val="hlink"/>
              </a:buClr>
              <a:buSzPct val="50000"/>
              <a:buFont typeface="Monotype Sorts" pitchFamily="2" charset="2"/>
              <a:buNone/>
            </a:pPr>
            <a:r>
              <a:rPr kumimoji="1" lang="en-US" sz="2500" i="1" dirty="0"/>
              <a:t>To buy a U.S. Big Mac, someone from Japan </a:t>
            </a:r>
            <a:br>
              <a:rPr kumimoji="1" lang="en-US" sz="2500" i="1" dirty="0"/>
            </a:br>
            <a:r>
              <a:rPr kumimoji="1" lang="en-US" sz="2500" i="1" dirty="0"/>
              <a:t>would have to pay an amount that could buy </a:t>
            </a:r>
            <a:br>
              <a:rPr kumimoji="1" lang="en-US" sz="2500" i="1" dirty="0"/>
            </a:br>
            <a:r>
              <a:rPr kumimoji="1" lang="en-US" sz="2500" i="1" dirty="0"/>
              <a:t>1.5 Japanese Big Macs.</a:t>
            </a:r>
          </a:p>
        </p:txBody>
      </p:sp>
      <p:pic>
        <p:nvPicPr>
          <p:cNvPr id="65540" name="Picture 4" descr="RF4475248"/>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75000"/>
                    </a14:imgEffect>
                  </a14:imgLayer>
                </a14:imgProps>
              </a:ext>
              <a:ext uri="{28A0092B-C50C-407E-A947-70E740481C1C}">
                <a14:useLocalDpi xmlns:a14="http://schemas.microsoft.com/office/drawing/2010/main" val="0"/>
              </a:ext>
            </a:extLst>
          </a:blip>
          <a:srcRect r="2744"/>
          <a:stretch>
            <a:fillRect/>
          </a:stretch>
        </p:blipFill>
        <p:spPr bwMode="auto">
          <a:xfrm>
            <a:off x="4757738" y="520700"/>
            <a:ext cx="3863975" cy="2806700"/>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pic>
      <p:grpSp>
        <p:nvGrpSpPr>
          <p:cNvPr id="2" name="Group 5"/>
          <p:cNvGrpSpPr>
            <a:grpSpLocks/>
          </p:cNvGrpSpPr>
          <p:nvPr/>
        </p:nvGrpSpPr>
        <p:grpSpPr bwMode="auto">
          <a:xfrm>
            <a:off x="966788" y="4475163"/>
            <a:ext cx="3581400" cy="1752600"/>
            <a:chOff x="672" y="2784"/>
            <a:chExt cx="2256" cy="1104"/>
          </a:xfrm>
        </p:grpSpPr>
        <p:grpSp>
          <p:nvGrpSpPr>
            <p:cNvPr id="65543" name="Group 6"/>
            <p:cNvGrpSpPr>
              <a:grpSpLocks/>
            </p:cNvGrpSpPr>
            <p:nvPr/>
          </p:nvGrpSpPr>
          <p:grpSpPr bwMode="auto">
            <a:xfrm>
              <a:off x="768" y="2787"/>
              <a:ext cx="2075" cy="1053"/>
              <a:chOff x="528" y="2832"/>
              <a:chExt cx="2075" cy="1053"/>
            </a:xfrm>
          </p:grpSpPr>
          <p:graphicFrame>
            <p:nvGraphicFramePr>
              <p:cNvPr id="65545" name="Object 2"/>
              <p:cNvGraphicFramePr>
                <a:graphicFrameLocks noChangeAspect="1"/>
              </p:cNvGraphicFramePr>
              <p:nvPr/>
            </p:nvGraphicFramePr>
            <p:xfrm>
              <a:off x="816" y="2832"/>
              <a:ext cx="1787" cy="1053"/>
            </p:xfrm>
            <a:graphic>
              <a:graphicData uri="http://schemas.openxmlformats.org/presentationml/2006/ole">
                <mc:AlternateContent xmlns:mc="http://schemas.openxmlformats.org/markup-compatibility/2006">
                  <mc:Choice xmlns:v="urn:schemas-microsoft-com:vml" Requires="v">
                    <p:oleObj spid="_x0000_s12391" name="Equation" r:id="rId6" imgW="1333500" imgH="812800" progId="Equation.DSMT4">
                      <p:embed/>
                    </p:oleObj>
                  </mc:Choice>
                  <mc:Fallback>
                    <p:oleObj name="Equation" r:id="rId6" imgW="1333500" imgH="812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6" y="2832"/>
                            <a:ext cx="1787" cy="1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6" name="Text Box 8"/>
              <p:cNvSpPr txBox="1">
                <a:spLocks noChangeArrowheads="1"/>
              </p:cNvSpPr>
              <p:nvPr/>
            </p:nvSpPr>
            <p:spPr bwMode="auto">
              <a:xfrm>
                <a:off x="528" y="2880"/>
                <a:ext cx="30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3000" b="1" i="1">
                    <a:latin typeface="Tahoma" pitchFamily="34" charset="0"/>
                    <a:sym typeface="Symbol" pitchFamily="18" charset="2"/>
                  </a:rPr>
                  <a:t>ε</a:t>
                </a:r>
              </a:p>
            </p:txBody>
          </p:sp>
        </p:grpSp>
        <p:sp>
          <p:nvSpPr>
            <p:cNvPr id="65544" name="Rectangle 9"/>
            <p:cNvSpPr>
              <a:spLocks noChangeArrowheads="1"/>
            </p:cNvSpPr>
            <p:nvPr/>
          </p:nvSpPr>
          <p:spPr bwMode="auto">
            <a:xfrm>
              <a:off x="672" y="2784"/>
              <a:ext cx="2256" cy="1104"/>
            </a:xfrm>
            <a:prstGeom prst="rect">
              <a:avLst/>
            </a:prstGeom>
            <a:noFill/>
            <a:ln w="9525">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65542" name="Rectangle 10"/>
          <p:cNvSpPr>
            <a:spLocks noGrp="1" noChangeArrowheads="1"/>
          </p:cNvSpPr>
          <p:nvPr>
            <p:ph type="title"/>
          </p:nvPr>
        </p:nvSpPr>
        <p:spPr>
          <a:xfrm>
            <a:off x="414338" y="368300"/>
            <a:ext cx="3425825" cy="762000"/>
          </a:xfrm>
          <a:solidFill>
            <a:schemeClr val="bg1"/>
          </a:solidFill>
          <a:ln w="38100" cmpd="dbl">
            <a:solidFill>
              <a:srgbClr val="F5E50D"/>
            </a:solidFill>
            <a:miter lim="800000"/>
            <a:headEnd/>
            <a:tailEnd/>
          </a:ln>
        </p:spPr>
        <p:txBody>
          <a:bodyPr/>
          <a:lstStyle/>
          <a:p>
            <a:r>
              <a:rPr lang="en-US" i="1" dirty="0" smtClean="0">
                <a:solidFill>
                  <a:srgbClr val="FF0000"/>
                </a:solidFill>
              </a:rPr>
              <a:t>~ </a:t>
            </a:r>
            <a:r>
              <a:rPr lang="en-US" i="1" dirty="0" err="1" smtClean="0">
                <a:solidFill>
                  <a:srgbClr val="FF0000"/>
                </a:solidFill>
              </a:rPr>
              <a:t>McZample</a:t>
            </a:r>
            <a:r>
              <a:rPr lang="en-US" i="1" dirty="0" smtClean="0">
                <a:solidFill>
                  <a:srgbClr val="FF0000"/>
                </a:solidFill>
              </a:rPr>
              <a:t> ~</a:t>
            </a:r>
          </a:p>
        </p:txBody>
      </p:sp>
    </p:spTree>
    <p:extLst>
      <p:ext uri="{BB962C8B-B14F-4D97-AF65-F5344CB8AC3E}">
        <p14:creationId xmlns:p14="http://schemas.microsoft.com/office/powerpoint/2010/main" val="9757488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874">
                                            <p:txEl>
                                              <p:pRg st="0" end="0"/>
                                            </p:txEl>
                                          </p:spTgt>
                                        </p:tgtEl>
                                        <p:attrNameLst>
                                          <p:attrName>style.visibility</p:attrName>
                                        </p:attrNameLst>
                                      </p:cBhvr>
                                      <p:to>
                                        <p:strVal val="visible"/>
                                      </p:to>
                                    </p:set>
                                    <p:animEffect transition="in" filter="wipe(left)">
                                      <p:cBhvr>
                                        <p:cTn id="7" dur="500"/>
                                        <p:tgtEl>
                                          <p:spTgt spid="798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874">
                                            <p:txEl>
                                              <p:pRg st="1" end="1"/>
                                            </p:txEl>
                                          </p:spTgt>
                                        </p:tgtEl>
                                        <p:attrNameLst>
                                          <p:attrName>style.visibility</p:attrName>
                                        </p:attrNameLst>
                                      </p:cBhvr>
                                      <p:to>
                                        <p:strVal val="visible"/>
                                      </p:to>
                                    </p:set>
                                    <p:animEffect transition="in" filter="wipe(left)">
                                      <p:cBhvr>
                                        <p:cTn id="12" dur="500"/>
                                        <p:tgtEl>
                                          <p:spTgt spid="798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874">
                                            <p:txEl>
                                              <p:pRg st="2" end="2"/>
                                            </p:txEl>
                                          </p:spTgt>
                                        </p:tgtEl>
                                        <p:attrNameLst>
                                          <p:attrName>style.visibility</p:attrName>
                                        </p:attrNameLst>
                                      </p:cBhvr>
                                      <p:to>
                                        <p:strVal val="visible"/>
                                      </p:to>
                                    </p:set>
                                    <p:animEffect transition="in" filter="wipe(left)">
                                      <p:cBhvr>
                                        <p:cTn id="17" dur="500"/>
                                        <p:tgtEl>
                                          <p:spTgt spid="7987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874">
                                            <p:txEl>
                                              <p:pRg st="3" end="3"/>
                                            </p:txEl>
                                          </p:spTgt>
                                        </p:tgtEl>
                                        <p:attrNameLst>
                                          <p:attrName>style.visibility</p:attrName>
                                        </p:attrNameLst>
                                      </p:cBhvr>
                                      <p:to>
                                        <p:strVal val="visible"/>
                                      </p:to>
                                    </p:set>
                                    <p:animEffect transition="in" filter="wipe(left)">
                                      <p:cBhvr>
                                        <p:cTn id="22" dur="500"/>
                                        <p:tgtEl>
                                          <p:spTgt spid="7987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9875"/>
                                        </p:tgtEl>
                                        <p:attrNameLst>
                                          <p:attrName>style.visibility</p:attrName>
                                        </p:attrNameLst>
                                      </p:cBhvr>
                                      <p:to>
                                        <p:strVal val="visible"/>
                                      </p:to>
                                    </p:set>
                                    <p:animEffect transition="in" filter="fade">
                                      <p:cBhvr>
                                        <p:cTn id="32" dur="500"/>
                                        <p:tgtEl>
                                          <p:spTgt spid="79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build="p" autoUpdateAnimBg="0"/>
      <p:bldP spid="79875"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6" name="Chart 5"/>
          <p:cNvGraphicFramePr>
            <a:graphicFrameLocks noGrp="1"/>
          </p:cNvGraphicFramePr>
          <p:nvPr>
            <p:extLst>
              <p:ext uri="{D42A27DB-BD31-4B8C-83A1-F6EECF244321}">
                <p14:modId xmlns:p14="http://schemas.microsoft.com/office/powerpoint/2010/main" val="1706218136"/>
              </p:ext>
            </p:extLst>
          </p:nvPr>
        </p:nvGraphicFramePr>
        <p:xfrm>
          <a:off x="91440" y="832104"/>
          <a:ext cx="8709660" cy="5925312"/>
        </p:xfrm>
        <a:graphic>
          <a:graphicData uri="http://schemas.openxmlformats.org/drawingml/2006/chart">
            <c:chart xmlns:c="http://schemas.openxmlformats.org/drawingml/2006/chart" xmlns:r="http://schemas.openxmlformats.org/officeDocument/2006/relationships" r:id="rId3"/>
          </a:graphicData>
        </a:graphic>
      </p:graphicFrame>
      <p:sp>
        <p:nvSpPr>
          <p:cNvPr id="50178" name="Title 1"/>
          <p:cNvSpPr>
            <a:spLocks noGrp="1"/>
          </p:cNvSpPr>
          <p:nvPr>
            <p:ph type="title"/>
          </p:nvPr>
        </p:nvSpPr>
        <p:spPr>
          <a:xfrm>
            <a:off x="357540" y="132094"/>
            <a:ext cx="8677276" cy="655637"/>
          </a:xfrm>
        </p:spPr>
        <p:txBody>
          <a:bodyPr/>
          <a:lstStyle/>
          <a:p>
            <a:pPr>
              <a:defRPr/>
            </a:pPr>
            <a:r>
              <a:rPr lang="en-US" sz="2800" dirty="0" smtClean="0">
                <a:solidFill>
                  <a:srgbClr val="336699"/>
                </a:solidFill>
                <a:latin typeface="+mj-lt"/>
              </a:rPr>
              <a:t>Imports and </a:t>
            </a:r>
            <a:r>
              <a:rPr lang="en-US" sz="2800" dirty="0" smtClean="0">
                <a:solidFill>
                  <a:srgbClr val="336699"/>
                </a:solidFill>
                <a:latin typeface="+mj-lt"/>
              </a:rPr>
              <a:t>exports </a:t>
            </a:r>
            <a:r>
              <a:rPr lang="en-US" sz="2800" dirty="0" smtClean="0">
                <a:solidFill>
                  <a:srgbClr val="336699"/>
                </a:solidFill>
                <a:latin typeface="+mj-lt"/>
              </a:rPr>
              <a:t>of </a:t>
            </a:r>
            <a:r>
              <a:rPr lang="en-US" sz="2800" dirty="0" smtClean="0">
                <a:solidFill>
                  <a:srgbClr val="336699"/>
                </a:solidFill>
                <a:latin typeface="+mj-lt"/>
              </a:rPr>
              <a:t>selected countries</a:t>
            </a:r>
            <a:r>
              <a:rPr lang="en-US" sz="2800" dirty="0" smtClean="0">
                <a:solidFill>
                  <a:srgbClr val="336699"/>
                </a:solidFill>
                <a:latin typeface="+mj-lt"/>
              </a:rPr>
              <a:t>, </a:t>
            </a:r>
            <a:r>
              <a:rPr lang="en-US" sz="2500" dirty="0" smtClean="0">
                <a:solidFill>
                  <a:srgbClr val="336699"/>
                </a:solidFill>
                <a:latin typeface="+mj-lt"/>
              </a:rPr>
              <a:t>2013</a:t>
            </a:r>
          </a:p>
        </p:txBody>
      </p:sp>
    </p:spTree>
    <p:extLst>
      <p:ext uri="{BB962C8B-B14F-4D97-AF65-F5344CB8AC3E}">
        <p14:creationId xmlns:p14="http://schemas.microsoft.com/office/powerpoint/2010/main" val="384184763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i="1" dirty="0" smtClean="0">
                <a:sym typeface="Symbol" pitchFamily="18" charset="2"/>
              </a:rPr>
              <a:t>ε</a:t>
            </a:r>
            <a:r>
              <a:rPr lang="en-US" dirty="0" smtClean="0">
                <a:sym typeface="Symbol" pitchFamily="18" charset="2"/>
              </a:rPr>
              <a:t> in the </a:t>
            </a:r>
            <a:r>
              <a:rPr lang="en-US" dirty="0" smtClean="0">
                <a:sym typeface="Symbol" pitchFamily="18" charset="2"/>
              </a:rPr>
              <a:t>real world </a:t>
            </a:r>
            <a:r>
              <a:rPr lang="en-US" dirty="0" smtClean="0">
                <a:sym typeface="Symbol" pitchFamily="18" charset="2"/>
              </a:rPr>
              <a:t>&amp; </a:t>
            </a:r>
            <a:r>
              <a:rPr lang="en-US" dirty="0" smtClean="0">
                <a:sym typeface="Symbol" pitchFamily="18" charset="2"/>
              </a:rPr>
              <a:t>our model</a:t>
            </a:r>
            <a:endParaRPr lang="en-US" dirty="0" smtClean="0">
              <a:sym typeface="Symbol" pitchFamily="18" charset="2"/>
            </a:endParaRPr>
          </a:p>
        </p:txBody>
      </p:sp>
      <p:sp>
        <p:nvSpPr>
          <p:cNvPr id="81923" name="Rectangle 3"/>
          <p:cNvSpPr>
            <a:spLocks noGrp="1" noChangeArrowheads="1"/>
          </p:cNvSpPr>
          <p:nvPr>
            <p:ph type="body" idx="1"/>
          </p:nvPr>
        </p:nvSpPr>
        <p:spPr/>
        <p:txBody>
          <a:bodyPr/>
          <a:lstStyle/>
          <a:p>
            <a:r>
              <a:rPr lang="en-US" dirty="0" smtClean="0"/>
              <a:t>In the real world:</a:t>
            </a:r>
            <a:br>
              <a:rPr lang="en-US" dirty="0" smtClean="0"/>
            </a:br>
            <a:r>
              <a:rPr lang="en-US" dirty="0" smtClean="0"/>
              <a:t>We can think of </a:t>
            </a:r>
            <a:r>
              <a:rPr lang="en-US" b="1" i="1" dirty="0" smtClean="0">
                <a:sym typeface="Symbol" pitchFamily="18" charset="2"/>
              </a:rPr>
              <a:t>ε</a:t>
            </a:r>
            <a:r>
              <a:rPr lang="en-US" dirty="0" smtClean="0"/>
              <a:t> as the relative price of </a:t>
            </a:r>
            <a:br>
              <a:rPr lang="en-US" dirty="0" smtClean="0"/>
            </a:br>
            <a:r>
              <a:rPr lang="en-US" dirty="0" smtClean="0"/>
              <a:t>a basket of domestic goods in terms of a basket of foreign goods.</a:t>
            </a:r>
          </a:p>
          <a:p>
            <a:r>
              <a:rPr lang="en-US" dirty="0" smtClean="0"/>
              <a:t>In our macro model:</a:t>
            </a:r>
            <a:br>
              <a:rPr lang="en-US" dirty="0" smtClean="0"/>
            </a:br>
            <a:r>
              <a:rPr lang="en-US" dirty="0" smtClean="0"/>
              <a:t>There’s just one good, “output.”</a:t>
            </a:r>
            <a:br>
              <a:rPr lang="en-US" dirty="0" smtClean="0"/>
            </a:br>
            <a:r>
              <a:rPr lang="en-US" dirty="0" smtClean="0"/>
              <a:t>So </a:t>
            </a:r>
            <a:r>
              <a:rPr lang="en-US" b="1" i="1" dirty="0" smtClean="0">
                <a:sym typeface="Symbol" pitchFamily="18" charset="2"/>
              </a:rPr>
              <a:t>ε</a:t>
            </a:r>
            <a:r>
              <a:rPr lang="en-US" dirty="0" smtClean="0">
                <a:sym typeface="Symbol" pitchFamily="18" charset="2"/>
              </a:rPr>
              <a:t> is the relative price of one country’s output in terms of the other country’s output.</a:t>
            </a:r>
          </a:p>
        </p:txBody>
      </p:sp>
    </p:spTree>
    <p:extLst>
      <p:ext uri="{BB962C8B-B14F-4D97-AF65-F5344CB8AC3E}">
        <p14:creationId xmlns:p14="http://schemas.microsoft.com/office/powerpoint/2010/main" val="287318808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wipe(left)">
                                      <p:cBhvr>
                                        <p:cTn id="7" dur="500"/>
                                        <p:tgtEl>
                                          <p:spTgt spid="819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23">
                                            <p:txEl>
                                              <p:pRg st="1" end="1"/>
                                            </p:txEl>
                                          </p:spTgt>
                                        </p:tgtEl>
                                        <p:attrNameLst>
                                          <p:attrName>style.visibility</p:attrName>
                                        </p:attrNameLst>
                                      </p:cBhvr>
                                      <p:to>
                                        <p:strVal val="visible"/>
                                      </p:to>
                                    </p:set>
                                    <p:animEffect transition="in" filter="wipe(left)">
                                      <p:cBhvr>
                                        <p:cTn id="12" dur="500"/>
                                        <p:tgtEl>
                                          <p:spTgt spid="819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58813" y="236538"/>
            <a:ext cx="8053387" cy="939800"/>
          </a:xfrm>
        </p:spPr>
        <p:txBody>
          <a:bodyPr/>
          <a:lstStyle/>
          <a:p>
            <a:r>
              <a:rPr lang="en-US" dirty="0" smtClean="0"/>
              <a:t>How </a:t>
            </a:r>
            <a:r>
              <a:rPr lang="en-US" i="1" dirty="0" smtClean="0"/>
              <a:t>NX</a:t>
            </a:r>
            <a:r>
              <a:rPr lang="en-US" dirty="0" smtClean="0"/>
              <a:t> </a:t>
            </a:r>
            <a:r>
              <a:rPr lang="en-US" sz="1200" dirty="0" smtClean="0"/>
              <a:t> </a:t>
            </a:r>
            <a:r>
              <a:rPr lang="en-US" dirty="0" smtClean="0"/>
              <a:t>depends </a:t>
            </a:r>
            <a:r>
              <a:rPr lang="en-US" dirty="0" smtClean="0"/>
              <a:t>on </a:t>
            </a:r>
            <a:r>
              <a:rPr lang="en-US" i="1" dirty="0" smtClean="0">
                <a:sym typeface="Symbol" pitchFamily="18" charset="2"/>
              </a:rPr>
              <a:t>ε</a:t>
            </a:r>
            <a:r>
              <a:rPr lang="en-US" b="0" i="1" dirty="0" smtClean="0"/>
              <a:t> </a:t>
            </a:r>
            <a:endParaRPr lang="en-US" dirty="0" smtClean="0"/>
          </a:p>
        </p:txBody>
      </p:sp>
      <p:sp>
        <p:nvSpPr>
          <p:cNvPr id="83971" name="Rectangle 3"/>
          <p:cNvSpPr>
            <a:spLocks noGrp="1" noChangeArrowheads="1"/>
          </p:cNvSpPr>
          <p:nvPr>
            <p:ph type="body" idx="4294967295"/>
          </p:nvPr>
        </p:nvSpPr>
        <p:spPr>
          <a:xfrm>
            <a:off x="727761" y="1599289"/>
            <a:ext cx="7391420" cy="3333750"/>
          </a:xfrm>
        </p:spPr>
        <p:txBody>
          <a:bodyPr/>
          <a:lstStyle/>
          <a:p>
            <a:pPr marL="0" indent="0">
              <a:lnSpc>
                <a:spcPct val="110000"/>
              </a:lnSpc>
              <a:spcBef>
                <a:spcPts val="1200"/>
              </a:spcBef>
              <a:buFont typeface="Wingdings" pitchFamily="2" charset="2"/>
              <a:buNone/>
            </a:pPr>
            <a:r>
              <a:rPr lang="en-US" dirty="0" smtClean="0">
                <a:sym typeface="Symbol" pitchFamily="18" charset="2"/>
              </a:rPr>
              <a:t>If </a:t>
            </a:r>
            <a:r>
              <a:rPr lang="en-US" b="1" i="1" dirty="0" err="1" smtClean="0">
                <a:cs typeface="Tahoma" pitchFamily="34" charset="0"/>
                <a:sym typeface="Symbol" pitchFamily="18" charset="2"/>
              </a:rPr>
              <a:t>ε</a:t>
            </a:r>
            <a:r>
              <a:rPr lang="en-US" dirty="0" smtClean="0"/>
              <a:t> rises:</a:t>
            </a:r>
          </a:p>
          <a:p>
            <a:pPr lvl="1">
              <a:lnSpc>
                <a:spcPct val="110000"/>
              </a:lnSpc>
              <a:spcBef>
                <a:spcPts val="1200"/>
              </a:spcBef>
            </a:pPr>
            <a:r>
              <a:rPr lang="en-US" dirty="0" smtClean="0">
                <a:sym typeface="Symbol" pitchFamily="18" charset="2"/>
              </a:rPr>
              <a:t>U.S. goods become more expensive relative to foreign goods</a:t>
            </a:r>
          </a:p>
          <a:p>
            <a:pPr lvl="1">
              <a:lnSpc>
                <a:spcPct val="110000"/>
              </a:lnSpc>
              <a:spcBef>
                <a:spcPts val="1200"/>
              </a:spcBef>
            </a:pPr>
            <a:r>
              <a:rPr lang="en-US" dirty="0">
                <a:sym typeface="Symbol" pitchFamily="18" charset="2"/>
              </a:rPr>
              <a:t>e</a:t>
            </a:r>
            <a:r>
              <a:rPr lang="en-US" dirty="0" smtClean="0">
                <a:sym typeface="Symbol" pitchFamily="18" charset="2"/>
              </a:rPr>
              <a:t>xports fall, imports rise</a:t>
            </a:r>
          </a:p>
          <a:p>
            <a:pPr lvl="1">
              <a:lnSpc>
                <a:spcPct val="110000"/>
              </a:lnSpc>
              <a:spcBef>
                <a:spcPts val="1200"/>
              </a:spcBef>
            </a:pPr>
            <a:r>
              <a:rPr lang="en-US" dirty="0" smtClean="0">
                <a:sym typeface="Symbol" pitchFamily="18" charset="2"/>
              </a:rPr>
              <a:t>net exports fal</a:t>
            </a:r>
            <a:r>
              <a:rPr lang="en-US" dirty="0">
                <a:sym typeface="Symbol" pitchFamily="18" charset="2"/>
              </a:rPr>
              <a:t>l</a:t>
            </a:r>
            <a:endParaRPr lang="en-US" b="1" dirty="0" smtClean="0">
              <a:sym typeface="Symbol" pitchFamily="18" charset="2"/>
            </a:endParaRPr>
          </a:p>
        </p:txBody>
      </p:sp>
    </p:spTree>
    <p:extLst>
      <p:ext uri="{BB962C8B-B14F-4D97-AF65-F5344CB8AC3E}">
        <p14:creationId xmlns:p14="http://schemas.microsoft.com/office/powerpoint/2010/main" val="194335027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971">
                                            <p:txEl>
                                              <p:pRg st="1" end="1"/>
                                            </p:txEl>
                                          </p:spTgt>
                                        </p:tgtEl>
                                        <p:attrNameLst>
                                          <p:attrName>style.visibility</p:attrName>
                                        </p:attrNameLst>
                                      </p:cBhvr>
                                      <p:to>
                                        <p:strVal val="visible"/>
                                      </p:to>
                                    </p:set>
                                    <p:animEffect transition="in" filter="wipe(left)">
                                      <p:cBhvr>
                                        <p:cTn id="7" dur="500"/>
                                        <p:tgtEl>
                                          <p:spTgt spid="839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971">
                                            <p:txEl>
                                              <p:pRg st="2" end="2"/>
                                            </p:txEl>
                                          </p:spTgt>
                                        </p:tgtEl>
                                        <p:attrNameLst>
                                          <p:attrName>style.visibility</p:attrName>
                                        </p:attrNameLst>
                                      </p:cBhvr>
                                      <p:to>
                                        <p:strVal val="visible"/>
                                      </p:to>
                                    </p:set>
                                    <p:animEffect transition="in" filter="wipe(left)">
                                      <p:cBhvr>
                                        <p:cTn id="12" dur="500"/>
                                        <p:tgtEl>
                                          <p:spTgt spid="839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3971">
                                            <p:txEl>
                                              <p:pRg st="3" end="3"/>
                                            </p:txEl>
                                          </p:spTgt>
                                        </p:tgtEl>
                                        <p:attrNameLst>
                                          <p:attrName>style.visibility</p:attrName>
                                        </p:attrNameLst>
                                      </p:cBhvr>
                                      <p:to>
                                        <p:strVal val="visible"/>
                                      </p:to>
                                    </p:set>
                                    <p:animEffect transition="in" filter="wipe(left)">
                                      <p:cBhvr>
                                        <p:cTn id="17" dur="500"/>
                                        <p:tgtEl>
                                          <p:spTgt spid="839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5" name="Chart 14"/>
          <p:cNvGraphicFramePr>
            <a:graphicFrameLocks noGrp="1"/>
          </p:cNvGraphicFramePr>
          <p:nvPr>
            <p:extLst>
              <p:ext uri="{D42A27DB-BD31-4B8C-83A1-F6EECF244321}">
                <p14:modId xmlns:p14="http://schemas.microsoft.com/office/powerpoint/2010/main" val="3795356926"/>
              </p:ext>
            </p:extLst>
          </p:nvPr>
        </p:nvGraphicFramePr>
        <p:xfrm>
          <a:off x="630936" y="1225296"/>
          <a:ext cx="7964424" cy="5477256"/>
        </p:xfrm>
        <a:graphic>
          <a:graphicData uri="http://schemas.openxmlformats.org/drawingml/2006/chart">
            <c:chart xmlns:c="http://schemas.openxmlformats.org/drawingml/2006/chart" xmlns:r="http://schemas.openxmlformats.org/officeDocument/2006/relationships" r:id="rId3"/>
          </a:graphicData>
        </a:graphic>
      </p:graphicFrame>
      <p:sp>
        <p:nvSpPr>
          <p:cNvPr id="68610" name="Title 1"/>
          <p:cNvSpPr>
            <a:spLocks noGrp="1"/>
          </p:cNvSpPr>
          <p:nvPr>
            <p:ph type="title"/>
          </p:nvPr>
        </p:nvSpPr>
        <p:spPr>
          <a:xfrm>
            <a:off x="366888" y="222890"/>
            <a:ext cx="8472311" cy="887412"/>
          </a:xfrm>
        </p:spPr>
        <p:txBody>
          <a:bodyPr/>
          <a:lstStyle/>
          <a:p>
            <a:r>
              <a:rPr lang="en-US" sz="3000" dirty="0" smtClean="0">
                <a:solidFill>
                  <a:srgbClr val="336699"/>
                </a:solidFill>
              </a:rPr>
              <a:t>U.S. </a:t>
            </a:r>
            <a:r>
              <a:rPr lang="en-US" sz="3000" dirty="0" smtClean="0">
                <a:solidFill>
                  <a:srgbClr val="336699"/>
                </a:solidFill>
              </a:rPr>
              <a:t>net exports </a:t>
            </a:r>
            <a:r>
              <a:rPr lang="en-US" sz="3000" dirty="0" smtClean="0">
                <a:solidFill>
                  <a:srgbClr val="336699"/>
                </a:solidFill>
              </a:rPr>
              <a:t>and the </a:t>
            </a:r>
            <a:r>
              <a:rPr lang="en-US" sz="3000" dirty="0" smtClean="0">
                <a:solidFill>
                  <a:srgbClr val="336699"/>
                </a:solidFill>
              </a:rPr>
              <a:t>real exchange rate</a:t>
            </a:r>
            <a:r>
              <a:rPr lang="en-US" sz="3000" dirty="0" smtClean="0">
                <a:solidFill>
                  <a:srgbClr val="336699"/>
                </a:solidFill>
              </a:rPr>
              <a:t>, </a:t>
            </a:r>
            <a:r>
              <a:rPr lang="en-US" sz="2700" dirty="0" smtClean="0">
                <a:solidFill>
                  <a:srgbClr val="336699"/>
                </a:solidFill>
              </a:rPr>
              <a:t>1973</a:t>
            </a:r>
            <a:r>
              <a:rPr lang="en-US" sz="2700" dirty="0" smtClean="0">
                <a:solidFill>
                  <a:srgbClr val="336699"/>
                </a:solidFill>
                <a:latin typeface="Arial"/>
              </a:rPr>
              <a:t>-</a:t>
            </a:r>
            <a:r>
              <a:rPr lang="en-US" sz="2700" dirty="0" smtClean="0">
                <a:solidFill>
                  <a:srgbClr val="336699"/>
                </a:solidFill>
              </a:rPr>
              <a:t>2014</a:t>
            </a:r>
          </a:p>
        </p:txBody>
      </p:sp>
      <p:sp>
        <p:nvSpPr>
          <p:cNvPr id="68611" name="Rectangle 79"/>
          <p:cNvSpPr>
            <a:spLocks noChangeArrowheads="1"/>
          </p:cNvSpPr>
          <p:nvPr/>
        </p:nvSpPr>
        <p:spPr bwMode="auto">
          <a:xfrm rot="-5400000">
            <a:off x="190688" y="3903413"/>
            <a:ext cx="3571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b="1" i="1" dirty="0">
                <a:solidFill>
                  <a:srgbClr val="000000"/>
                </a:solidFill>
              </a:rPr>
              <a:t>NX</a:t>
            </a:r>
            <a:endParaRPr lang="en-US" sz="2000" i="1" dirty="0">
              <a:solidFill>
                <a:srgbClr val="000000"/>
              </a:solidFill>
            </a:endParaRPr>
          </a:p>
        </p:txBody>
      </p:sp>
      <p:sp>
        <p:nvSpPr>
          <p:cNvPr id="68612" name="Rectangle 80"/>
          <p:cNvSpPr>
            <a:spLocks noChangeArrowheads="1"/>
          </p:cNvSpPr>
          <p:nvPr/>
        </p:nvSpPr>
        <p:spPr bwMode="auto">
          <a:xfrm rot="-5400000">
            <a:off x="-177612" y="3200150"/>
            <a:ext cx="1120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dirty="0">
                <a:solidFill>
                  <a:srgbClr val="000000"/>
                </a:solidFill>
              </a:rPr>
              <a:t> (% of GDP)</a:t>
            </a:r>
            <a:endParaRPr lang="en-US" dirty="0">
              <a:solidFill>
                <a:srgbClr val="000000"/>
              </a:solidFill>
            </a:endParaRPr>
          </a:p>
        </p:txBody>
      </p:sp>
      <p:sp>
        <p:nvSpPr>
          <p:cNvPr id="68613" name="Rectangle 81"/>
          <p:cNvSpPr>
            <a:spLocks noChangeArrowheads="1"/>
          </p:cNvSpPr>
          <p:nvPr/>
        </p:nvSpPr>
        <p:spPr bwMode="auto">
          <a:xfrm rot="-5400000">
            <a:off x="8408988" y="4320413"/>
            <a:ext cx="669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b="1" dirty="0">
                <a:solidFill>
                  <a:srgbClr val="000000"/>
                </a:solidFill>
              </a:rPr>
              <a:t>Index</a:t>
            </a:r>
            <a:endParaRPr lang="en-US" sz="2000" dirty="0">
              <a:solidFill>
                <a:srgbClr val="000000"/>
              </a:solidFill>
            </a:endParaRPr>
          </a:p>
        </p:txBody>
      </p:sp>
      <p:sp>
        <p:nvSpPr>
          <p:cNvPr id="68614" name="Rectangle 82"/>
          <p:cNvSpPr>
            <a:spLocks noChangeArrowheads="1"/>
          </p:cNvSpPr>
          <p:nvPr/>
        </p:nvSpPr>
        <p:spPr bwMode="auto">
          <a:xfrm rot="-5400000">
            <a:off x="7820820" y="3086131"/>
            <a:ext cx="18716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dirty="0">
                <a:solidFill>
                  <a:srgbClr val="000000"/>
                </a:solidFill>
              </a:rPr>
              <a:t> (March 1973 = 100)</a:t>
            </a:r>
            <a:endParaRPr lang="en-US" dirty="0">
              <a:solidFill>
                <a:srgbClr val="000000"/>
              </a:solidFill>
            </a:endParaRPr>
          </a:p>
        </p:txBody>
      </p:sp>
      <p:grpSp>
        <p:nvGrpSpPr>
          <p:cNvPr id="3" name="Group 83"/>
          <p:cNvGrpSpPr>
            <a:grpSpLocks/>
          </p:cNvGrpSpPr>
          <p:nvPr/>
        </p:nvGrpSpPr>
        <p:grpSpPr bwMode="auto">
          <a:xfrm>
            <a:off x="3721399" y="1497570"/>
            <a:ext cx="3352801" cy="835025"/>
            <a:chOff x="2654" y="1087"/>
            <a:chExt cx="2112" cy="526"/>
          </a:xfrm>
        </p:grpSpPr>
        <p:sp>
          <p:nvSpPr>
            <p:cNvPr id="68656" name="Line 84"/>
            <p:cNvSpPr>
              <a:spLocks noChangeShapeType="1"/>
            </p:cNvSpPr>
            <p:nvPr/>
          </p:nvSpPr>
          <p:spPr bwMode="auto">
            <a:xfrm flipH="1">
              <a:off x="2654" y="1482"/>
              <a:ext cx="244" cy="1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68657" name="Text Box 85"/>
            <p:cNvSpPr txBox="1">
              <a:spLocks noChangeArrowheads="1"/>
            </p:cNvSpPr>
            <p:nvPr/>
          </p:nvSpPr>
          <p:spPr bwMode="auto">
            <a:xfrm>
              <a:off x="2863" y="1087"/>
              <a:ext cx="1903" cy="44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i="1" dirty="0">
                  <a:solidFill>
                    <a:srgbClr val="000000"/>
                  </a:solidFill>
                </a:rPr>
                <a:t>Trade-weighted real exchange rate index</a:t>
              </a:r>
            </a:p>
          </p:txBody>
        </p:sp>
      </p:grpSp>
      <p:grpSp>
        <p:nvGrpSpPr>
          <p:cNvPr id="53" name="Group 86"/>
          <p:cNvGrpSpPr>
            <a:grpSpLocks/>
          </p:cNvGrpSpPr>
          <p:nvPr/>
        </p:nvGrpSpPr>
        <p:grpSpPr bwMode="auto">
          <a:xfrm>
            <a:off x="3467850" y="4503358"/>
            <a:ext cx="2171700" cy="1179513"/>
            <a:chOff x="1997" y="2630"/>
            <a:chExt cx="1368" cy="743"/>
          </a:xfrm>
        </p:grpSpPr>
        <p:sp>
          <p:nvSpPr>
            <p:cNvPr id="54" name="Line 87"/>
            <p:cNvSpPr>
              <a:spLocks noChangeShapeType="1"/>
            </p:cNvSpPr>
            <p:nvPr/>
          </p:nvSpPr>
          <p:spPr bwMode="auto">
            <a:xfrm flipV="1">
              <a:off x="2966" y="2630"/>
              <a:ext cx="399" cy="4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55" name="Text Box 88"/>
            <p:cNvSpPr txBox="1">
              <a:spLocks noChangeArrowheads="1"/>
            </p:cNvSpPr>
            <p:nvPr/>
          </p:nvSpPr>
          <p:spPr bwMode="auto">
            <a:xfrm>
              <a:off x="1997" y="2927"/>
              <a:ext cx="1056" cy="44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i="1" dirty="0">
                  <a:solidFill>
                    <a:srgbClr val="000000"/>
                  </a:solidFill>
                </a:rPr>
                <a:t>Net exports</a:t>
              </a:r>
              <a:br>
                <a:rPr lang="en-US" sz="2000" i="1" dirty="0">
                  <a:solidFill>
                    <a:srgbClr val="000000"/>
                  </a:solidFill>
                </a:rPr>
              </a:br>
              <a:r>
                <a:rPr lang="en-US" sz="2000" i="1" dirty="0">
                  <a:solidFill>
                    <a:srgbClr val="000000"/>
                  </a:solidFill>
                </a:rPr>
                <a:t>(left scale)</a:t>
              </a:r>
            </a:p>
          </p:txBody>
        </p:sp>
      </p:grpSp>
    </p:spTree>
    <p:extLst>
      <p:ext uri="{BB962C8B-B14F-4D97-AF65-F5344CB8AC3E}">
        <p14:creationId xmlns:p14="http://schemas.microsoft.com/office/powerpoint/2010/main" val="117713206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74688" y="366713"/>
            <a:ext cx="7156450" cy="914400"/>
          </a:xfrm>
        </p:spPr>
        <p:txBody>
          <a:bodyPr/>
          <a:lstStyle/>
          <a:p>
            <a:r>
              <a:rPr lang="en-US" dirty="0" smtClean="0"/>
              <a:t>The </a:t>
            </a:r>
            <a:r>
              <a:rPr lang="en-US" dirty="0" smtClean="0"/>
              <a:t>net exports function</a:t>
            </a:r>
            <a:endParaRPr lang="en-US" dirty="0" smtClean="0"/>
          </a:p>
        </p:txBody>
      </p:sp>
      <p:sp>
        <p:nvSpPr>
          <p:cNvPr id="70659" name="Rectangle 3"/>
          <p:cNvSpPr>
            <a:spLocks noGrp="1" noChangeArrowheads="1"/>
          </p:cNvSpPr>
          <p:nvPr>
            <p:ph type="body" idx="1"/>
          </p:nvPr>
        </p:nvSpPr>
        <p:spPr>
          <a:xfrm>
            <a:off x="457200" y="1563688"/>
            <a:ext cx="8229600" cy="2597150"/>
          </a:xfrm>
        </p:spPr>
        <p:txBody>
          <a:bodyPr/>
          <a:lstStyle/>
          <a:p>
            <a:pPr marL="346075" indent="-346075">
              <a:lnSpc>
                <a:spcPct val="120000"/>
              </a:lnSpc>
              <a:spcBef>
                <a:spcPct val="0"/>
              </a:spcBef>
            </a:pPr>
            <a:r>
              <a:rPr lang="en-US" dirty="0" smtClean="0">
                <a:sym typeface="Symbol" pitchFamily="18" charset="2"/>
              </a:rPr>
              <a:t>The </a:t>
            </a:r>
            <a:r>
              <a:rPr lang="en-US" b="1" dirty="0" smtClean="0">
                <a:solidFill>
                  <a:srgbClr val="CC0000"/>
                </a:solidFill>
                <a:sym typeface="Symbol" pitchFamily="18" charset="2"/>
              </a:rPr>
              <a:t>net exports function</a:t>
            </a:r>
            <a:r>
              <a:rPr lang="en-US" dirty="0" smtClean="0">
                <a:sym typeface="Symbol" pitchFamily="18" charset="2"/>
              </a:rPr>
              <a:t> reflects this inverse relationship between </a:t>
            </a:r>
            <a:r>
              <a:rPr lang="en-US" b="1" i="1" dirty="0" smtClean="0">
                <a:sym typeface="Symbol" pitchFamily="18" charset="2"/>
              </a:rPr>
              <a:t>NX</a:t>
            </a:r>
            <a:r>
              <a:rPr lang="en-US" dirty="0" smtClean="0">
                <a:sym typeface="Symbol" pitchFamily="18" charset="2"/>
              </a:rPr>
              <a:t> and </a:t>
            </a:r>
            <a:r>
              <a:rPr lang="en-US" b="1" i="1" dirty="0" smtClean="0">
                <a:latin typeface="Tahoma" pitchFamily="34" charset="0"/>
                <a:sym typeface="Symbol" pitchFamily="18" charset="2"/>
              </a:rPr>
              <a:t>ε</a:t>
            </a:r>
            <a:r>
              <a:rPr lang="en-US" sz="1100" b="1" i="1" dirty="0" smtClean="0">
                <a:latin typeface="Tahoma" pitchFamily="34" charset="0"/>
                <a:sym typeface="Symbol" pitchFamily="18" charset="2"/>
              </a:rPr>
              <a:t> </a:t>
            </a:r>
            <a:r>
              <a:rPr lang="en-US" i="1" dirty="0" smtClean="0">
                <a:sym typeface="Symbol" pitchFamily="18" charset="2"/>
              </a:rPr>
              <a:t>:</a:t>
            </a:r>
            <a:endParaRPr lang="en-US" sz="3000" i="1" dirty="0" smtClean="0">
              <a:sym typeface="Symbol" pitchFamily="18" charset="2"/>
            </a:endParaRPr>
          </a:p>
          <a:p>
            <a:pPr marL="346075" indent="-346075">
              <a:lnSpc>
                <a:spcPct val="120000"/>
              </a:lnSpc>
              <a:spcBef>
                <a:spcPct val="40000"/>
              </a:spcBef>
              <a:buFont typeface="Wingdings" pitchFamily="2" charset="2"/>
              <a:buNone/>
            </a:pPr>
            <a:r>
              <a:rPr lang="en-US" sz="3300" dirty="0" smtClean="0">
                <a:sym typeface="Symbol" pitchFamily="18" charset="2"/>
              </a:rPr>
              <a:t>				</a:t>
            </a:r>
            <a:r>
              <a:rPr lang="en-US" sz="3300" b="1" i="1" dirty="0" smtClean="0">
                <a:sym typeface="Symbol" pitchFamily="18" charset="2"/>
              </a:rPr>
              <a:t>NX</a:t>
            </a:r>
            <a:r>
              <a:rPr lang="en-US" sz="3300" dirty="0" smtClean="0">
                <a:sym typeface="Symbol" pitchFamily="18" charset="2"/>
              </a:rPr>
              <a:t> = </a:t>
            </a:r>
            <a:r>
              <a:rPr lang="en-US" sz="3300" b="1" i="1" dirty="0" smtClean="0">
                <a:sym typeface="Symbol" pitchFamily="18" charset="2"/>
              </a:rPr>
              <a:t>NX</a:t>
            </a:r>
            <a:r>
              <a:rPr lang="en-US" sz="3300" dirty="0" smtClean="0">
                <a:sym typeface="Symbol" pitchFamily="18" charset="2"/>
              </a:rPr>
              <a:t>(</a:t>
            </a:r>
            <a:r>
              <a:rPr lang="en-US" sz="3300" b="1" i="1" dirty="0" smtClean="0">
                <a:latin typeface="Tahoma" pitchFamily="34" charset="0"/>
                <a:sym typeface="Symbol" pitchFamily="18" charset="2"/>
              </a:rPr>
              <a:t>ε</a:t>
            </a:r>
            <a:r>
              <a:rPr lang="en-US" sz="1400" dirty="0" smtClean="0">
                <a:sym typeface="Symbol" pitchFamily="18" charset="2"/>
              </a:rPr>
              <a:t> </a:t>
            </a:r>
            <a:r>
              <a:rPr lang="en-US" sz="3300" dirty="0" smtClean="0">
                <a:sym typeface="Symbol" pitchFamily="18" charset="2"/>
              </a:rPr>
              <a:t>)</a:t>
            </a:r>
          </a:p>
        </p:txBody>
      </p:sp>
    </p:spTree>
    <p:extLst>
      <p:ext uri="{BB962C8B-B14F-4D97-AF65-F5344CB8AC3E}">
        <p14:creationId xmlns:p14="http://schemas.microsoft.com/office/powerpoint/2010/main" val="206812170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smtClean="0"/>
              <a:t>The </a:t>
            </a:r>
            <a:r>
              <a:rPr lang="en-US" i="1" dirty="0" smtClean="0"/>
              <a:t>NX</a:t>
            </a:r>
            <a:r>
              <a:rPr lang="en-US" dirty="0" smtClean="0"/>
              <a:t> </a:t>
            </a:r>
            <a:r>
              <a:rPr lang="en-US" sz="1100" dirty="0" smtClean="0"/>
              <a:t> </a:t>
            </a:r>
            <a:r>
              <a:rPr lang="en-US" dirty="0" smtClean="0"/>
              <a:t>curve </a:t>
            </a:r>
            <a:r>
              <a:rPr lang="en-US" dirty="0" smtClean="0"/>
              <a:t>for the U.S.</a:t>
            </a:r>
          </a:p>
        </p:txBody>
      </p:sp>
      <p:grpSp>
        <p:nvGrpSpPr>
          <p:cNvPr id="71683" name="Group 3"/>
          <p:cNvGrpSpPr>
            <a:grpSpLocks/>
          </p:cNvGrpSpPr>
          <p:nvPr/>
        </p:nvGrpSpPr>
        <p:grpSpPr bwMode="auto">
          <a:xfrm>
            <a:off x="762000" y="1447800"/>
            <a:ext cx="7620000" cy="4603750"/>
            <a:chOff x="720" y="816"/>
            <a:chExt cx="4800" cy="2900"/>
          </a:xfrm>
        </p:grpSpPr>
        <p:sp>
          <p:nvSpPr>
            <p:cNvPr id="71695" name="Line 4"/>
            <p:cNvSpPr>
              <a:spLocks noChangeShapeType="1"/>
            </p:cNvSpPr>
            <p:nvPr/>
          </p:nvSpPr>
          <p:spPr bwMode="auto">
            <a:xfrm>
              <a:off x="720" y="3408"/>
              <a:ext cx="456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1696" name="Line 5"/>
            <p:cNvSpPr>
              <a:spLocks noChangeShapeType="1"/>
            </p:cNvSpPr>
            <p:nvPr/>
          </p:nvSpPr>
          <p:spPr bwMode="auto">
            <a:xfrm>
              <a:off x="2736" y="1104"/>
              <a:ext cx="0" cy="230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1697" name="Text Box 6"/>
            <p:cNvSpPr txBox="1">
              <a:spLocks noChangeArrowheads="1"/>
            </p:cNvSpPr>
            <p:nvPr/>
          </p:nvSpPr>
          <p:spPr bwMode="auto">
            <a:xfrm>
              <a:off x="2610" y="340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a:latin typeface="Tahoma" pitchFamily="34" charset="0"/>
                </a:rPr>
                <a:t>0</a:t>
              </a:r>
            </a:p>
          </p:txBody>
        </p:sp>
        <p:sp>
          <p:nvSpPr>
            <p:cNvPr id="71698" name="Text Box 7"/>
            <p:cNvSpPr txBox="1">
              <a:spLocks noChangeArrowheads="1"/>
            </p:cNvSpPr>
            <p:nvPr/>
          </p:nvSpPr>
          <p:spPr bwMode="auto">
            <a:xfrm>
              <a:off x="5088" y="3408"/>
              <a:ext cx="4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600" b="1" i="1">
                  <a:latin typeface="Tahoma" pitchFamily="34" charset="0"/>
                </a:rPr>
                <a:t>NX</a:t>
              </a:r>
            </a:p>
          </p:txBody>
        </p:sp>
        <p:sp>
          <p:nvSpPr>
            <p:cNvPr id="71699" name="Text Box 8"/>
            <p:cNvSpPr txBox="1">
              <a:spLocks noChangeArrowheads="1"/>
            </p:cNvSpPr>
            <p:nvPr/>
          </p:nvSpPr>
          <p:spPr bwMode="auto">
            <a:xfrm>
              <a:off x="2592" y="81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800" b="1" i="1">
                  <a:latin typeface="Tahoma" pitchFamily="34" charset="0"/>
                  <a:sym typeface="Symbol" pitchFamily="18" charset="2"/>
                </a:rPr>
                <a:t>ε</a:t>
              </a:r>
            </a:p>
          </p:txBody>
        </p:sp>
      </p:grpSp>
      <p:grpSp>
        <p:nvGrpSpPr>
          <p:cNvPr id="3" name="Group 9"/>
          <p:cNvGrpSpPr>
            <a:grpSpLocks/>
          </p:cNvGrpSpPr>
          <p:nvPr/>
        </p:nvGrpSpPr>
        <p:grpSpPr bwMode="auto">
          <a:xfrm>
            <a:off x="1066800" y="1828800"/>
            <a:ext cx="7239000" cy="3568701"/>
            <a:chOff x="672" y="1152"/>
            <a:chExt cx="4560" cy="2248"/>
          </a:xfrm>
        </p:grpSpPr>
        <p:sp>
          <p:nvSpPr>
            <p:cNvPr id="71693" name="Line 10"/>
            <p:cNvSpPr>
              <a:spLocks noChangeShapeType="1"/>
            </p:cNvSpPr>
            <p:nvPr/>
          </p:nvSpPr>
          <p:spPr bwMode="auto">
            <a:xfrm>
              <a:off x="672" y="1152"/>
              <a:ext cx="3888" cy="2112"/>
            </a:xfrm>
            <a:prstGeom prst="line">
              <a:avLst/>
            </a:prstGeom>
            <a:noFill/>
            <a:ln w="28575" cap="sq">
              <a:solidFill>
                <a:srgbClr val="003399"/>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1694" name="Text Box 11"/>
            <p:cNvSpPr txBox="1">
              <a:spLocks noChangeArrowheads="1"/>
            </p:cNvSpPr>
            <p:nvPr/>
          </p:nvSpPr>
          <p:spPr bwMode="auto">
            <a:xfrm>
              <a:off x="4512" y="3129"/>
              <a:ext cx="72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200" b="1" i="1" dirty="0" smtClean="0">
                  <a:latin typeface="Tahoma" pitchFamily="34" charset="0"/>
                </a:rPr>
                <a:t>NX</a:t>
              </a:r>
              <a:r>
                <a:rPr kumimoji="1" lang="en-US" sz="2200" dirty="0" smtClean="0">
                  <a:latin typeface="Tahoma" pitchFamily="34" charset="0"/>
                </a:rPr>
                <a:t>(</a:t>
              </a:r>
              <a:r>
                <a:rPr kumimoji="1" lang="en-US" sz="2200" b="1" i="1" dirty="0" err="1" smtClean="0">
                  <a:latin typeface="Tahoma" pitchFamily="34" charset="0"/>
                  <a:sym typeface="Symbol" pitchFamily="18" charset="2"/>
                </a:rPr>
                <a:t>ε</a:t>
              </a:r>
              <a:r>
                <a:rPr kumimoji="1" lang="en-US" sz="2200" dirty="0">
                  <a:latin typeface="Tahoma" pitchFamily="34" charset="0"/>
                  <a:sym typeface="Symbol" pitchFamily="18" charset="2"/>
                </a:rPr>
                <a:t>)</a:t>
              </a:r>
            </a:p>
          </p:txBody>
        </p:sp>
      </p:grpSp>
      <p:grpSp>
        <p:nvGrpSpPr>
          <p:cNvPr id="4" name="Group 12"/>
          <p:cNvGrpSpPr>
            <a:grpSpLocks/>
          </p:cNvGrpSpPr>
          <p:nvPr/>
        </p:nvGrpSpPr>
        <p:grpSpPr bwMode="auto">
          <a:xfrm>
            <a:off x="609600" y="3182938"/>
            <a:ext cx="3429000" cy="2076450"/>
            <a:chOff x="384" y="2005"/>
            <a:chExt cx="2160" cy="1308"/>
          </a:xfrm>
        </p:grpSpPr>
        <p:sp>
          <p:nvSpPr>
            <p:cNvPr id="71691" name="Text Box 13"/>
            <p:cNvSpPr txBox="1">
              <a:spLocks noChangeArrowheads="1"/>
            </p:cNvSpPr>
            <p:nvPr/>
          </p:nvSpPr>
          <p:spPr bwMode="auto">
            <a:xfrm>
              <a:off x="2160" y="2681"/>
              <a:ext cx="38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200" b="1" i="1" dirty="0">
                  <a:solidFill>
                    <a:srgbClr val="003366"/>
                  </a:solidFill>
                  <a:latin typeface="Tahoma" pitchFamily="34" charset="0"/>
                  <a:sym typeface="Symbol" pitchFamily="18" charset="2"/>
                </a:rPr>
                <a:t>ε</a:t>
              </a:r>
              <a:r>
                <a:rPr kumimoji="1" lang="en-US" sz="2200" b="1" i="1" baseline="-25000" dirty="0">
                  <a:solidFill>
                    <a:srgbClr val="003366"/>
                  </a:solidFill>
                  <a:latin typeface="Tahoma" pitchFamily="34" charset="0"/>
                  <a:sym typeface="Symbol" pitchFamily="18" charset="2"/>
                </a:rPr>
                <a:t>1</a:t>
              </a:r>
              <a:endParaRPr kumimoji="1" lang="en-US" sz="2200" b="1" dirty="0">
                <a:solidFill>
                  <a:srgbClr val="003366"/>
                </a:solidFill>
                <a:latin typeface="Tahoma" pitchFamily="34" charset="0"/>
                <a:sym typeface="Symbol" pitchFamily="18" charset="2"/>
              </a:endParaRPr>
            </a:p>
          </p:txBody>
        </p:sp>
        <p:sp>
          <p:nvSpPr>
            <p:cNvPr id="71692" name="Text Box 14"/>
            <p:cNvSpPr txBox="1">
              <a:spLocks noChangeArrowheads="1"/>
            </p:cNvSpPr>
            <p:nvPr/>
          </p:nvSpPr>
          <p:spPr bwMode="auto">
            <a:xfrm>
              <a:off x="384" y="2005"/>
              <a:ext cx="1680" cy="1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600" dirty="0">
                  <a:solidFill>
                    <a:srgbClr val="003366"/>
                  </a:solidFill>
                </a:rPr>
                <a:t>When </a:t>
              </a:r>
              <a:r>
                <a:rPr kumimoji="1" lang="en-US" sz="2600" b="1" i="1" dirty="0" smtClean="0">
                  <a:solidFill>
                    <a:srgbClr val="003366"/>
                  </a:solidFill>
                  <a:latin typeface="Tahoma" pitchFamily="34" charset="0"/>
                  <a:sym typeface="Symbol" pitchFamily="18" charset="2"/>
                </a:rPr>
                <a:t>ε</a:t>
              </a:r>
              <a:r>
                <a:rPr kumimoji="1" lang="en-US" sz="2600" dirty="0" smtClean="0">
                  <a:solidFill>
                    <a:srgbClr val="003366"/>
                  </a:solidFill>
                  <a:sym typeface="Symbol" pitchFamily="18" charset="2"/>
                </a:rPr>
                <a:t> is </a:t>
              </a:r>
              <a:r>
                <a:rPr kumimoji="1" lang="en-US" sz="2600" dirty="0">
                  <a:solidFill>
                    <a:srgbClr val="003366"/>
                  </a:solidFill>
                  <a:sym typeface="Symbol" pitchFamily="18" charset="2"/>
                </a:rPr>
                <a:t>relatively low, </a:t>
              </a:r>
              <a:br>
                <a:rPr kumimoji="1" lang="en-US" sz="2600" dirty="0">
                  <a:solidFill>
                    <a:srgbClr val="003366"/>
                  </a:solidFill>
                  <a:sym typeface="Symbol" pitchFamily="18" charset="2"/>
                </a:rPr>
              </a:br>
              <a:r>
                <a:rPr kumimoji="1" lang="en-US" sz="2600" dirty="0">
                  <a:solidFill>
                    <a:srgbClr val="003366"/>
                  </a:solidFill>
                  <a:sym typeface="Symbol" pitchFamily="18" charset="2"/>
                </a:rPr>
                <a:t>U.S. goods are relatively </a:t>
              </a:r>
              <a:r>
                <a:rPr kumimoji="1" lang="en-US" sz="2600" dirty="0" smtClean="0">
                  <a:solidFill>
                    <a:srgbClr val="003366"/>
                  </a:solidFill>
                  <a:sym typeface="Symbol" pitchFamily="18" charset="2"/>
                </a:rPr>
                <a:t>inexpensive</a:t>
              </a:r>
              <a:endParaRPr kumimoji="1" lang="en-US" sz="2600" dirty="0">
                <a:solidFill>
                  <a:srgbClr val="003366"/>
                </a:solidFill>
                <a:sym typeface="Symbol" pitchFamily="18" charset="2"/>
              </a:endParaRPr>
            </a:p>
          </p:txBody>
        </p:sp>
      </p:grpSp>
      <p:grpSp>
        <p:nvGrpSpPr>
          <p:cNvPr id="5" name="Group 15"/>
          <p:cNvGrpSpPr>
            <a:grpSpLocks/>
          </p:cNvGrpSpPr>
          <p:nvPr/>
        </p:nvGrpSpPr>
        <p:grpSpPr bwMode="auto">
          <a:xfrm>
            <a:off x="3962400" y="2678113"/>
            <a:ext cx="3733800" cy="3448919"/>
            <a:chOff x="2496" y="1680"/>
            <a:chExt cx="2352" cy="2194"/>
          </a:xfrm>
        </p:grpSpPr>
        <p:sp>
          <p:nvSpPr>
            <p:cNvPr id="71687" name="Text Box 16"/>
            <p:cNvSpPr txBox="1">
              <a:spLocks noChangeArrowheads="1"/>
            </p:cNvSpPr>
            <p:nvPr/>
          </p:nvSpPr>
          <p:spPr bwMode="auto">
            <a:xfrm>
              <a:off x="3456" y="3600"/>
              <a:ext cx="864"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200" b="1" i="1" dirty="0">
                  <a:solidFill>
                    <a:srgbClr val="003366"/>
                  </a:solidFill>
                  <a:latin typeface="Tahoma" pitchFamily="34" charset="0"/>
                </a:rPr>
                <a:t>NX</a:t>
              </a:r>
              <a:r>
                <a:rPr kumimoji="1" lang="en-US" sz="2200" dirty="0">
                  <a:solidFill>
                    <a:srgbClr val="003366"/>
                  </a:solidFill>
                  <a:latin typeface="Tahoma" pitchFamily="34" charset="0"/>
                </a:rPr>
                <a:t>(</a:t>
              </a:r>
              <a:r>
                <a:rPr kumimoji="1" lang="en-US" sz="2200" b="1" i="1" dirty="0">
                  <a:solidFill>
                    <a:srgbClr val="003366"/>
                  </a:solidFill>
                  <a:latin typeface="Tahoma" pitchFamily="34" charset="0"/>
                  <a:sym typeface="Symbol" pitchFamily="18" charset="2"/>
                </a:rPr>
                <a:t>ε</a:t>
              </a:r>
              <a:r>
                <a:rPr kumimoji="1" lang="en-US" sz="2200" b="1" i="1" baseline="-25000" dirty="0">
                  <a:solidFill>
                    <a:srgbClr val="003366"/>
                  </a:solidFill>
                  <a:latin typeface="Tahoma" pitchFamily="34" charset="0"/>
                  <a:sym typeface="Symbol" pitchFamily="18" charset="2"/>
                </a:rPr>
                <a:t>1</a:t>
              </a:r>
              <a:r>
                <a:rPr kumimoji="1" lang="en-US" sz="2200" dirty="0">
                  <a:solidFill>
                    <a:srgbClr val="003366"/>
                  </a:solidFill>
                  <a:latin typeface="Tahoma" pitchFamily="34" charset="0"/>
                  <a:sym typeface="Symbol" pitchFamily="18" charset="2"/>
                </a:rPr>
                <a:t>)</a:t>
              </a:r>
            </a:p>
          </p:txBody>
        </p:sp>
        <p:sp>
          <p:nvSpPr>
            <p:cNvPr id="71688" name="Line 17"/>
            <p:cNvSpPr>
              <a:spLocks noChangeShapeType="1"/>
            </p:cNvSpPr>
            <p:nvPr/>
          </p:nvSpPr>
          <p:spPr bwMode="auto">
            <a:xfrm>
              <a:off x="2496" y="2880"/>
              <a:ext cx="1344" cy="0"/>
            </a:xfrm>
            <a:prstGeom prst="line">
              <a:avLst/>
            </a:prstGeom>
            <a:noFill/>
            <a:ln w="12700">
              <a:solidFill>
                <a:srgbClr val="003366"/>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1689" name="Line 18"/>
            <p:cNvSpPr>
              <a:spLocks noChangeShapeType="1"/>
            </p:cNvSpPr>
            <p:nvPr/>
          </p:nvSpPr>
          <p:spPr bwMode="auto">
            <a:xfrm>
              <a:off x="3840" y="2880"/>
              <a:ext cx="0" cy="624"/>
            </a:xfrm>
            <a:prstGeom prst="line">
              <a:avLst/>
            </a:prstGeom>
            <a:noFill/>
            <a:ln w="12700">
              <a:solidFill>
                <a:srgbClr val="003366"/>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1690" name="Text Box 19"/>
            <p:cNvSpPr txBox="1">
              <a:spLocks noChangeArrowheads="1"/>
            </p:cNvSpPr>
            <p:nvPr/>
          </p:nvSpPr>
          <p:spPr bwMode="auto">
            <a:xfrm>
              <a:off x="3552" y="1680"/>
              <a:ext cx="1296"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600" dirty="0" smtClean="0">
                  <a:solidFill>
                    <a:srgbClr val="003366"/>
                  </a:solidFill>
                </a:rPr>
                <a:t>so </a:t>
              </a:r>
              <a:r>
                <a:rPr kumimoji="1" lang="en-US" sz="2600" dirty="0">
                  <a:solidFill>
                    <a:srgbClr val="003366"/>
                  </a:solidFill>
                </a:rPr>
                <a:t>U.S. net exports will </a:t>
              </a:r>
              <a:r>
                <a:rPr kumimoji="1" lang="en-US" sz="2600" dirty="0" smtClean="0">
                  <a:solidFill>
                    <a:srgbClr val="003366"/>
                  </a:solidFill>
                </a:rPr>
                <a:t>be high.</a:t>
              </a:r>
              <a:endParaRPr kumimoji="1" lang="en-US" sz="2600" dirty="0">
                <a:solidFill>
                  <a:srgbClr val="003366"/>
                </a:solidFill>
                <a:sym typeface="Symbol" pitchFamily="18" charset="2"/>
              </a:endParaRPr>
            </a:p>
          </p:txBody>
        </p:sp>
      </p:grpSp>
    </p:spTree>
    <p:extLst>
      <p:ext uri="{BB962C8B-B14F-4D97-AF65-F5344CB8AC3E}">
        <p14:creationId xmlns:p14="http://schemas.microsoft.com/office/powerpoint/2010/main" val="367496735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Righ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a:t>The </a:t>
            </a:r>
            <a:r>
              <a:rPr lang="en-US" i="1" dirty="0"/>
              <a:t>NX</a:t>
            </a:r>
            <a:r>
              <a:rPr lang="en-US" dirty="0"/>
              <a:t> </a:t>
            </a:r>
            <a:r>
              <a:rPr lang="en-US" sz="1100" dirty="0"/>
              <a:t> </a:t>
            </a:r>
            <a:r>
              <a:rPr lang="en-US" dirty="0"/>
              <a:t>curve for the U.S.</a:t>
            </a:r>
            <a:endParaRPr lang="en-US" dirty="0" smtClean="0"/>
          </a:p>
        </p:txBody>
      </p:sp>
      <p:grpSp>
        <p:nvGrpSpPr>
          <p:cNvPr id="72707" name="Group 3"/>
          <p:cNvGrpSpPr>
            <a:grpSpLocks/>
          </p:cNvGrpSpPr>
          <p:nvPr/>
        </p:nvGrpSpPr>
        <p:grpSpPr bwMode="auto">
          <a:xfrm>
            <a:off x="762000" y="1447800"/>
            <a:ext cx="7620000" cy="4603750"/>
            <a:chOff x="720" y="816"/>
            <a:chExt cx="4800" cy="2900"/>
          </a:xfrm>
        </p:grpSpPr>
        <p:sp>
          <p:nvSpPr>
            <p:cNvPr id="72719" name="Line 4"/>
            <p:cNvSpPr>
              <a:spLocks noChangeShapeType="1"/>
            </p:cNvSpPr>
            <p:nvPr/>
          </p:nvSpPr>
          <p:spPr bwMode="auto">
            <a:xfrm>
              <a:off x="720" y="3408"/>
              <a:ext cx="456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2720" name="Line 5"/>
            <p:cNvSpPr>
              <a:spLocks noChangeShapeType="1"/>
            </p:cNvSpPr>
            <p:nvPr/>
          </p:nvSpPr>
          <p:spPr bwMode="auto">
            <a:xfrm>
              <a:off x="2736" y="1104"/>
              <a:ext cx="0" cy="230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2721" name="Text Box 6"/>
            <p:cNvSpPr txBox="1">
              <a:spLocks noChangeArrowheads="1"/>
            </p:cNvSpPr>
            <p:nvPr/>
          </p:nvSpPr>
          <p:spPr bwMode="auto">
            <a:xfrm>
              <a:off x="2610" y="340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400">
                  <a:latin typeface="Tahoma" pitchFamily="34" charset="0"/>
                </a:rPr>
                <a:t>0</a:t>
              </a:r>
            </a:p>
          </p:txBody>
        </p:sp>
        <p:sp>
          <p:nvSpPr>
            <p:cNvPr id="72722" name="Text Box 7"/>
            <p:cNvSpPr txBox="1">
              <a:spLocks noChangeArrowheads="1"/>
            </p:cNvSpPr>
            <p:nvPr/>
          </p:nvSpPr>
          <p:spPr bwMode="auto">
            <a:xfrm>
              <a:off x="5088" y="3408"/>
              <a:ext cx="4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600" b="1" i="1">
                  <a:latin typeface="Tahoma" pitchFamily="34" charset="0"/>
                </a:rPr>
                <a:t>NX</a:t>
              </a:r>
            </a:p>
          </p:txBody>
        </p:sp>
        <p:sp>
          <p:nvSpPr>
            <p:cNvPr id="72723" name="Text Box 8"/>
            <p:cNvSpPr txBox="1">
              <a:spLocks noChangeArrowheads="1"/>
            </p:cNvSpPr>
            <p:nvPr/>
          </p:nvSpPr>
          <p:spPr bwMode="auto">
            <a:xfrm>
              <a:off x="2592" y="81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800" b="1" i="1">
                  <a:latin typeface="Tahoma" pitchFamily="34" charset="0"/>
                  <a:sym typeface="Symbol" pitchFamily="18" charset="2"/>
                </a:rPr>
                <a:t>ε</a:t>
              </a:r>
            </a:p>
          </p:txBody>
        </p:sp>
      </p:grpSp>
      <p:grpSp>
        <p:nvGrpSpPr>
          <p:cNvPr id="72708" name="Group 9"/>
          <p:cNvGrpSpPr>
            <a:grpSpLocks/>
          </p:cNvGrpSpPr>
          <p:nvPr/>
        </p:nvGrpSpPr>
        <p:grpSpPr bwMode="auto">
          <a:xfrm>
            <a:off x="1066800" y="1828800"/>
            <a:ext cx="7200900" cy="3568700"/>
            <a:chOff x="672" y="1152"/>
            <a:chExt cx="4536" cy="2248"/>
          </a:xfrm>
        </p:grpSpPr>
        <p:sp>
          <p:nvSpPr>
            <p:cNvPr id="72717" name="Line 10"/>
            <p:cNvSpPr>
              <a:spLocks noChangeShapeType="1"/>
            </p:cNvSpPr>
            <p:nvPr/>
          </p:nvSpPr>
          <p:spPr bwMode="auto">
            <a:xfrm>
              <a:off x="672" y="1152"/>
              <a:ext cx="3888" cy="2112"/>
            </a:xfrm>
            <a:prstGeom prst="line">
              <a:avLst/>
            </a:prstGeom>
            <a:noFill/>
            <a:ln w="28575" cap="sq">
              <a:solidFill>
                <a:srgbClr val="003399"/>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2718" name="Text Box 11"/>
            <p:cNvSpPr txBox="1">
              <a:spLocks noChangeArrowheads="1"/>
            </p:cNvSpPr>
            <p:nvPr/>
          </p:nvSpPr>
          <p:spPr bwMode="auto">
            <a:xfrm>
              <a:off x="4520" y="3129"/>
              <a:ext cx="68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200" b="1" i="1" dirty="0" smtClean="0">
                  <a:latin typeface="Tahoma" pitchFamily="34" charset="0"/>
                </a:rPr>
                <a:t>NX</a:t>
              </a:r>
              <a:r>
                <a:rPr kumimoji="1" lang="en-US" sz="2200" dirty="0" smtClean="0">
                  <a:latin typeface="Tahoma" pitchFamily="34" charset="0"/>
                </a:rPr>
                <a:t>(</a:t>
              </a:r>
              <a:r>
                <a:rPr kumimoji="1" lang="en-US" sz="2200" b="1" i="1" dirty="0" err="1">
                  <a:latin typeface="Tahoma" pitchFamily="34" charset="0"/>
                  <a:sym typeface="Symbol" pitchFamily="18" charset="2"/>
                </a:rPr>
                <a:t>ε</a:t>
              </a:r>
              <a:r>
                <a:rPr kumimoji="1" lang="en-US" sz="2200" dirty="0">
                  <a:latin typeface="Tahoma" pitchFamily="34" charset="0"/>
                  <a:sym typeface="Symbol" pitchFamily="18" charset="2"/>
                </a:rPr>
                <a:t>)</a:t>
              </a:r>
            </a:p>
          </p:txBody>
        </p:sp>
      </p:grpSp>
      <p:grpSp>
        <p:nvGrpSpPr>
          <p:cNvPr id="4" name="Group 12"/>
          <p:cNvGrpSpPr>
            <a:grpSpLocks/>
          </p:cNvGrpSpPr>
          <p:nvPr/>
        </p:nvGrpSpPr>
        <p:grpSpPr bwMode="auto">
          <a:xfrm>
            <a:off x="3886200" y="1295400"/>
            <a:ext cx="4648200" cy="1800225"/>
            <a:chOff x="2448" y="816"/>
            <a:chExt cx="2928" cy="1134"/>
          </a:xfrm>
        </p:grpSpPr>
        <p:sp>
          <p:nvSpPr>
            <p:cNvPr id="72715" name="Text Box 13"/>
            <p:cNvSpPr txBox="1">
              <a:spLocks noChangeArrowheads="1"/>
            </p:cNvSpPr>
            <p:nvPr/>
          </p:nvSpPr>
          <p:spPr bwMode="auto">
            <a:xfrm>
              <a:off x="2448" y="1401"/>
              <a:ext cx="57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200" b="1" i="1" dirty="0">
                  <a:solidFill>
                    <a:srgbClr val="660033"/>
                  </a:solidFill>
                  <a:latin typeface="Tahoma" pitchFamily="34" charset="0"/>
                  <a:sym typeface="Symbol" pitchFamily="18" charset="2"/>
                </a:rPr>
                <a:t>ε</a:t>
              </a:r>
              <a:r>
                <a:rPr kumimoji="1" lang="en-US" sz="2200" b="1" i="1" baseline="-25000" dirty="0">
                  <a:solidFill>
                    <a:srgbClr val="660033"/>
                  </a:solidFill>
                  <a:sym typeface="Symbol" pitchFamily="18" charset="2"/>
                </a:rPr>
                <a:t>2</a:t>
              </a:r>
              <a:endParaRPr kumimoji="1" lang="en-US" sz="2200" b="1" dirty="0">
                <a:solidFill>
                  <a:srgbClr val="660033"/>
                </a:solidFill>
                <a:sym typeface="Symbol" pitchFamily="18" charset="2"/>
              </a:endParaRPr>
            </a:p>
          </p:txBody>
        </p:sp>
        <p:sp>
          <p:nvSpPr>
            <p:cNvPr id="72716" name="Text Box 14"/>
            <p:cNvSpPr txBox="1">
              <a:spLocks noChangeArrowheads="1"/>
            </p:cNvSpPr>
            <p:nvPr/>
          </p:nvSpPr>
          <p:spPr bwMode="auto">
            <a:xfrm>
              <a:off x="3216" y="816"/>
              <a:ext cx="2160"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800" dirty="0">
                  <a:solidFill>
                    <a:srgbClr val="660033"/>
                  </a:solidFill>
                </a:rPr>
                <a:t>At high enough values of</a:t>
              </a:r>
              <a:r>
                <a:rPr kumimoji="1" lang="en-US" sz="2600" dirty="0">
                  <a:solidFill>
                    <a:srgbClr val="660033"/>
                  </a:solidFill>
                </a:rPr>
                <a:t> </a:t>
              </a:r>
              <a:r>
                <a:rPr kumimoji="1" lang="en-US" sz="2800" b="1" i="1" dirty="0" err="1">
                  <a:solidFill>
                    <a:srgbClr val="660033"/>
                  </a:solidFill>
                  <a:latin typeface="Tahoma" pitchFamily="34" charset="0"/>
                  <a:sym typeface="Symbol" pitchFamily="18" charset="2"/>
                </a:rPr>
                <a:t>ε</a:t>
              </a:r>
              <a:r>
                <a:rPr kumimoji="1" lang="en-US" sz="2800" dirty="0">
                  <a:solidFill>
                    <a:srgbClr val="660033"/>
                  </a:solidFill>
                  <a:sym typeface="Symbol" pitchFamily="18" charset="2"/>
                </a:rPr>
                <a:t>, </a:t>
              </a:r>
              <a:br>
                <a:rPr kumimoji="1" lang="en-US" sz="2800" dirty="0">
                  <a:solidFill>
                    <a:srgbClr val="660033"/>
                  </a:solidFill>
                  <a:sym typeface="Symbol" pitchFamily="18" charset="2"/>
                </a:rPr>
              </a:br>
              <a:r>
                <a:rPr kumimoji="1" lang="en-US" sz="2800" dirty="0">
                  <a:solidFill>
                    <a:srgbClr val="660033"/>
                  </a:solidFill>
                  <a:sym typeface="Symbol" pitchFamily="18" charset="2"/>
                </a:rPr>
                <a:t>U.S. goods become so expensive that </a:t>
              </a:r>
              <a:endParaRPr kumimoji="1" lang="en-US" sz="2600" dirty="0">
                <a:solidFill>
                  <a:srgbClr val="660033"/>
                </a:solidFill>
                <a:sym typeface="Symbol" pitchFamily="18" charset="2"/>
              </a:endParaRPr>
            </a:p>
          </p:txBody>
        </p:sp>
      </p:grpSp>
      <p:grpSp>
        <p:nvGrpSpPr>
          <p:cNvPr id="5" name="Group 15"/>
          <p:cNvGrpSpPr>
            <a:grpSpLocks/>
          </p:cNvGrpSpPr>
          <p:nvPr/>
        </p:nvGrpSpPr>
        <p:grpSpPr bwMode="auto">
          <a:xfrm>
            <a:off x="1752600" y="2514600"/>
            <a:ext cx="6858000" cy="3568700"/>
            <a:chOff x="1104" y="1584"/>
            <a:chExt cx="4320" cy="2248"/>
          </a:xfrm>
        </p:grpSpPr>
        <p:sp>
          <p:nvSpPr>
            <p:cNvPr id="72711" name="Text Box 16"/>
            <p:cNvSpPr txBox="1">
              <a:spLocks noChangeArrowheads="1"/>
            </p:cNvSpPr>
            <p:nvPr/>
          </p:nvSpPr>
          <p:spPr bwMode="auto">
            <a:xfrm>
              <a:off x="1104" y="3561"/>
              <a:ext cx="86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200" b="1" i="1" dirty="0">
                  <a:solidFill>
                    <a:srgbClr val="660033"/>
                  </a:solidFill>
                </a:rPr>
                <a:t>NX</a:t>
              </a:r>
              <a:r>
                <a:rPr kumimoji="1" lang="en-US" sz="2200" dirty="0">
                  <a:solidFill>
                    <a:srgbClr val="660033"/>
                  </a:solidFill>
                </a:rPr>
                <a:t>(</a:t>
              </a:r>
              <a:r>
                <a:rPr kumimoji="1" lang="en-US" sz="2200" b="1" i="1" dirty="0">
                  <a:solidFill>
                    <a:srgbClr val="660033"/>
                  </a:solidFill>
                  <a:latin typeface="Tahoma" pitchFamily="34" charset="0"/>
                  <a:sym typeface="Symbol" pitchFamily="18" charset="2"/>
                </a:rPr>
                <a:t>ε</a:t>
              </a:r>
              <a:r>
                <a:rPr kumimoji="1" lang="en-US" sz="2200" b="1" i="1" baseline="-25000" dirty="0">
                  <a:solidFill>
                    <a:srgbClr val="660033"/>
                  </a:solidFill>
                  <a:sym typeface="Symbol" pitchFamily="18" charset="2"/>
                </a:rPr>
                <a:t>2</a:t>
              </a:r>
              <a:r>
                <a:rPr kumimoji="1" lang="en-US" sz="2200" dirty="0">
                  <a:solidFill>
                    <a:srgbClr val="660033"/>
                  </a:solidFill>
                  <a:sym typeface="Symbol" pitchFamily="18" charset="2"/>
                </a:rPr>
                <a:t>)</a:t>
              </a:r>
            </a:p>
          </p:txBody>
        </p:sp>
        <p:sp>
          <p:nvSpPr>
            <p:cNvPr id="72712" name="Line 17"/>
            <p:cNvSpPr>
              <a:spLocks noChangeShapeType="1"/>
            </p:cNvSpPr>
            <p:nvPr/>
          </p:nvSpPr>
          <p:spPr bwMode="auto">
            <a:xfrm flipV="1">
              <a:off x="1440" y="1584"/>
              <a:ext cx="1056" cy="0"/>
            </a:xfrm>
            <a:prstGeom prst="line">
              <a:avLst/>
            </a:prstGeom>
            <a:noFill/>
            <a:ln w="12700">
              <a:solidFill>
                <a:srgbClr val="660033"/>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2713" name="Line 18"/>
            <p:cNvSpPr>
              <a:spLocks noChangeShapeType="1"/>
            </p:cNvSpPr>
            <p:nvPr/>
          </p:nvSpPr>
          <p:spPr bwMode="auto">
            <a:xfrm>
              <a:off x="1440" y="1584"/>
              <a:ext cx="0" cy="1920"/>
            </a:xfrm>
            <a:prstGeom prst="line">
              <a:avLst/>
            </a:prstGeom>
            <a:noFill/>
            <a:ln w="12700">
              <a:solidFill>
                <a:srgbClr val="660033"/>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72714" name="Text Box 19"/>
            <p:cNvSpPr txBox="1">
              <a:spLocks noChangeArrowheads="1"/>
            </p:cNvSpPr>
            <p:nvPr/>
          </p:nvSpPr>
          <p:spPr bwMode="auto">
            <a:xfrm>
              <a:off x="4128" y="1872"/>
              <a:ext cx="1296"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kumimoji="1" lang="en-US" sz="2800" dirty="0">
                  <a:solidFill>
                    <a:srgbClr val="660033"/>
                  </a:solidFill>
                </a:rPr>
                <a:t>we export less than we </a:t>
              </a:r>
              <a:r>
                <a:rPr kumimoji="1" lang="en-US" sz="2800" dirty="0" smtClean="0">
                  <a:solidFill>
                    <a:srgbClr val="660033"/>
                  </a:solidFill>
                </a:rPr>
                <a:t>import.</a:t>
              </a:r>
              <a:endParaRPr kumimoji="1" lang="en-US" sz="2800" dirty="0">
                <a:solidFill>
                  <a:srgbClr val="660033"/>
                </a:solidFill>
                <a:sym typeface="Symbol" pitchFamily="18" charset="2"/>
              </a:endParaRPr>
            </a:p>
          </p:txBody>
        </p:sp>
      </p:grpSp>
    </p:spTree>
    <p:extLst>
      <p:ext uri="{BB962C8B-B14F-4D97-AF65-F5344CB8AC3E}">
        <p14:creationId xmlns:p14="http://schemas.microsoft.com/office/powerpoint/2010/main" val="320667880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58813" y="236538"/>
            <a:ext cx="8053387" cy="939800"/>
          </a:xfrm>
        </p:spPr>
        <p:txBody>
          <a:bodyPr/>
          <a:lstStyle/>
          <a:p>
            <a:r>
              <a:rPr lang="en-US" dirty="0" smtClean="0"/>
              <a:t>How </a:t>
            </a:r>
            <a:r>
              <a:rPr kumimoji="1" lang="en-US" i="1" dirty="0" err="1" smtClean="0">
                <a:sym typeface="Symbol" pitchFamily="18" charset="2"/>
              </a:rPr>
              <a:t>ε</a:t>
            </a:r>
            <a:r>
              <a:rPr lang="en-US" dirty="0" smtClean="0"/>
              <a:t> </a:t>
            </a:r>
            <a:r>
              <a:rPr lang="en-US" dirty="0" smtClean="0"/>
              <a:t>is determined</a:t>
            </a:r>
            <a:endParaRPr lang="en-US" dirty="0" smtClean="0"/>
          </a:p>
        </p:txBody>
      </p:sp>
      <p:sp>
        <p:nvSpPr>
          <p:cNvPr id="73731" name="Rectangle 3"/>
          <p:cNvSpPr>
            <a:spLocks noGrp="1" noChangeArrowheads="1"/>
          </p:cNvSpPr>
          <p:nvPr>
            <p:ph type="body" idx="1"/>
          </p:nvPr>
        </p:nvSpPr>
        <p:spPr>
          <a:xfrm>
            <a:off x="501650" y="1360488"/>
            <a:ext cx="8229600" cy="3789362"/>
          </a:xfrm>
        </p:spPr>
        <p:txBody>
          <a:bodyPr/>
          <a:lstStyle/>
          <a:p>
            <a:r>
              <a:rPr lang="en-US" dirty="0" smtClean="0"/>
              <a:t>The accounting identity says  </a:t>
            </a:r>
            <a:r>
              <a:rPr lang="en-US" b="1" i="1" dirty="0" smtClean="0">
                <a:latin typeface="Tahoma" pitchFamily="34" charset="0"/>
              </a:rPr>
              <a:t>NX</a:t>
            </a:r>
            <a:r>
              <a:rPr lang="en-US" dirty="0" smtClean="0">
                <a:latin typeface="Tahoma" pitchFamily="34" charset="0"/>
              </a:rPr>
              <a:t> = </a:t>
            </a:r>
            <a:r>
              <a:rPr lang="en-US" b="1" i="1" dirty="0" smtClean="0">
                <a:latin typeface="Tahoma" pitchFamily="34" charset="0"/>
              </a:rPr>
              <a:t>S</a:t>
            </a:r>
            <a:r>
              <a:rPr lang="en-US" dirty="0" smtClean="0">
                <a:latin typeface="Tahoma" pitchFamily="34" charset="0"/>
              </a:rPr>
              <a:t> </a:t>
            </a:r>
            <a:r>
              <a:rPr lang="en-US" dirty="0" smtClean="0"/>
              <a:t>–</a:t>
            </a:r>
            <a:r>
              <a:rPr lang="en-US" dirty="0" smtClean="0">
                <a:latin typeface="Tahoma" pitchFamily="34" charset="0"/>
              </a:rPr>
              <a:t> </a:t>
            </a:r>
            <a:r>
              <a:rPr lang="en-US" b="1" i="1" dirty="0" smtClean="0">
                <a:latin typeface="Tahoma" pitchFamily="34" charset="0"/>
              </a:rPr>
              <a:t>I</a:t>
            </a:r>
          </a:p>
          <a:p>
            <a:r>
              <a:rPr lang="en-US" dirty="0" smtClean="0"/>
              <a:t>We saw earlier how  </a:t>
            </a:r>
            <a:r>
              <a:rPr lang="en-US" b="1" i="1" dirty="0" smtClean="0">
                <a:latin typeface="Tahoma" pitchFamily="34" charset="0"/>
              </a:rPr>
              <a:t>S</a:t>
            </a:r>
            <a:r>
              <a:rPr lang="en-US" dirty="0" smtClean="0">
                <a:latin typeface="Tahoma" pitchFamily="34" charset="0"/>
              </a:rPr>
              <a:t> </a:t>
            </a:r>
            <a:r>
              <a:rPr lang="en-US" dirty="0" smtClean="0"/>
              <a:t>–</a:t>
            </a:r>
            <a:r>
              <a:rPr lang="en-US" dirty="0" smtClean="0">
                <a:latin typeface="Tahoma" pitchFamily="34" charset="0"/>
              </a:rPr>
              <a:t> </a:t>
            </a:r>
            <a:r>
              <a:rPr lang="en-US" b="1" i="1" dirty="0" smtClean="0">
                <a:latin typeface="Tahoma" pitchFamily="34" charset="0"/>
              </a:rPr>
              <a:t>I</a:t>
            </a:r>
            <a:r>
              <a:rPr lang="en-US" dirty="0" smtClean="0"/>
              <a:t>  is determined:</a:t>
            </a:r>
          </a:p>
          <a:p>
            <a:pPr lvl="1">
              <a:buSzPct val="115000"/>
            </a:pPr>
            <a:r>
              <a:rPr lang="en-US" sz="2800" b="1" i="1" dirty="0" smtClean="0">
                <a:latin typeface="Tahoma" pitchFamily="34" charset="0"/>
              </a:rPr>
              <a:t>S</a:t>
            </a:r>
            <a:r>
              <a:rPr lang="en-US" sz="2800" dirty="0" smtClean="0"/>
              <a:t>  depends on domestic factors (output, fiscal policy variables, etc</a:t>
            </a:r>
            <a:r>
              <a:rPr lang="en-US" sz="2800" i="1" dirty="0" smtClean="0"/>
              <a:t>.</a:t>
            </a:r>
            <a:r>
              <a:rPr lang="en-US" sz="2800" dirty="0" smtClean="0"/>
              <a:t>)</a:t>
            </a:r>
          </a:p>
          <a:p>
            <a:pPr lvl="1">
              <a:buSzPct val="115000"/>
            </a:pPr>
            <a:r>
              <a:rPr lang="en-US" sz="2800" b="1" i="1" dirty="0" smtClean="0">
                <a:latin typeface="Tahoma" pitchFamily="34" charset="0"/>
              </a:rPr>
              <a:t>I</a:t>
            </a:r>
            <a:r>
              <a:rPr lang="en-US" sz="2800" dirty="0" smtClean="0"/>
              <a:t>  is determined by the world interest </a:t>
            </a:r>
            <a:br>
              <a:rPr lang="en-US" sz="2800" dirty="0" smtClean="0"/>
            </a:br>
            <a:r>
              <a:rPr lang="en-US" sz="2800" dirty="0" smtClean="0"/>
              <a:t>rate </a:t>
            </a:r>
            <a:r>
              <a:rPr lang="en-US" sz="2800" b="1" i="1" dirty="0" smtClean="0">
                <a:latin typeface="Tahoma" pitchFamily="34" charset="0"/>
              </a:rPr>
              <a:t>r</a:t>
            </a:r>
            <a:r>
              <a:rPr lang="en-US" sz="1200" b="1" i="1" dirty="0" smtClean="0">
                <a:latin typeface="Tahoma" pitchFamily="34" charset="0"/>
              </a:rPr>
              <a:t> </a:t>
            </a:r>
            <a:r>
              <a:rPr lang="en-US" sz="2800" dirty="0" smtClean="0">
                <a:latin typeface="Tahoma" pitchFamily="34" charset="0"/>
              </a:rPr>
              <a:t>*</a:t>
            </a:r>
          </a:p>
          <a:p>
            <a:r>
              <a:rPr kumimoji="1" lang="en-US" dirty="0" smtClean="0">
                <a:sym typeface="Symbol" pitchFamily="18" charset="2"/>
              </a:rPr>
              <a:t>So, </a:t>
            </a:r>
            <a:r>
              <a:rPr kumimoji="1" lang="en-US" b="1" i="1" dirty="0" smtClean="0">
                <a:latin typeface="Tahoma" pitchFamily="34" charset="0"/>
                <a:sym typeface="Symbol" pitchFamily="18" charset="2"/>
              </a:rPr>
              <a:t>ε</a:t>
            </a:r>
            <a:r>
              <a:rPr lang="en-US" b="1" dirty="0" smtClean="0"/>
              <a:t> </a:t>
            </a:r>
            <a:r>
              <a:rPr lang="en-US" dirty="0" smtClean="0"/>
              <a:t>must adjust to ensure</a:t>
            </a:r>
          </a:p>
        </p:txBody>
      </p:sp>
      <p:graphicFrame>
        <p:nvGraphicFramePr>
          <p:cNvPr id="94212" name="Object 2"/>
          <p:cNvGraphicFramePr>
            <a:graphicFrameLocks noChangeAspect="1"/>
          </p:cNvGraphicFramePr>
          <p:nvPr/>
        </p:nvGraphicFramePr>
        <p:xfrm>
          <a:off x="2635250" y="5175250"/>
          <a:ext cx="3733800" cy="649288"/>
        </p:xfrm>
        <a:graphic>
          <a:graphicData uri="http://schemas.openxmlformats.org/presentationml/2006/ole">
            <mc:AlternateContent xmlns:mc="http://schemas.openxmlformats.org/markup-compatibility/2006">
              <mc:Choice xmlns:v="urn:schemas-microsoft-com:vml" Requires="v">
                <p:oleObj spid="_x0000_s13415" name="Equation" r:id="rId4" imgW="1459866" imgH="253890" progId="Equation.DSMT4">
                  <p:embed/>
                </p:oleObj>
              </mc:Choice>
              <mc:Fallback>
                <p:oleObj name="Equation" r:id="rId4" imgW="1459866" imgH="25389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5250" y="5175250"/>
                        <a:ext cx="3733800"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4917684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4212"/>
                                        </p:tgtEl>
                                        <p:attrNameLst>
                                          <p:attrName>style.visibility</p:attrName>
                                        </p:attrNameLst>
                                      </p:cBhvr>
                                      <p:to>
                                        <p:strVal val="visible"/>
                                      </p:to>
                                    </p:set>
                                    <p:animEffect transition="in" filter="wipe(left)">
                                      <p:cBhvr>
                                        <p:cTn id="7" dur="500"/>
                                        <p:tgtEl>
                                          <p:spTgt spid="94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58813" y="236538"/>
            <a:ext cx="8053387" cy="939800"/>
          </a:xfrm>
        </p:spPr>
        <p:txBody>
          <a:bodyPr/>
          <a:lstStyle/>
          <a:p>
            <a:r>
              <a:rPr lang="en-US" dirty="0" smtClean="0"/>
              <a:t>How </a:t>
            </a:r>
            <a:r>
              <a:rPr kumimoji="1" lang="en-US" i="1" dirty="0" err="1" smtClean="0">
                <a:sym typeface="Symbol" pitchFamily="18" charset="2"/>
              </a:rPr>
              <a:t>ε</a:t>
            </a:r>
            <a:r>
              <a:rPr lang="en-US" dirty="0" smtClean="0"/>
              <a:t> </a:t>
            </a:r>
            <a:r>
              <a:rPr lang="en-US" dirty="0" smtClean="0"/>
              <a:t>is determined</a:t>
            </a:r>
            <a:endParaRPr lang="en-US" dirty="0" smtClean="0"/>
          </a:p>
        </p:txBody>
      </p:sp>
      <p:sp>
        <p:nvSpPr>
          <p:cNvPr id="96259" name="Rectangle 3"/>
          <p:cNvSpPr>
            <a:spLocks noGrp="1" noChangeArrowheads="1"/>
          </p:cNvSpPr>
          <p:nvPr>
            <p:ph type="body" idx="1"/>
          </p:nvPr>
        </p:nvSpPr>
        <p:spPr>
          <a:xfrm>
            <a:off x="457200" y="1447800"/>
            <a:ext cx="2590800" cy="2133600"/>
          </a:xfrm>
          <a:solidFill>
            <a:srgbClr val="FFFFCC"/>
          </a:solidFill>
          <a:effectLst>
            <a:outerShdw blurRad="50800" dist="38100" dir="2700000" algn="tl" rotWithShape="0">
              <a:prstClr val="black">
                <a:alpha val="40000"/>
              </a:prstClr>
            </a:outerShdw>
          </a:effectLst>
        </p:spPr>
        <p:txBody>
          <a:bodyPr/>
          <a:lstStyle/>
          <a:p>
            <a:pPr marL="0" indent="0">
              <a:buFont typeface="Wingdings" pitchFamily="2" charset="2"/>
              <a:buNone/>
            </a:pPr>
            <a:r>
              <a:rPr lang="en-US" sz="2500" dirty="0" smtClean="0"/>
              <a:t>Neither </a:t>
            </a:r>
            <a:r>
              <a:rPr lang="en-US" sz="2500" b="1" i="1" dirty="0" smtClean="0">
                <a:latin typeface="Tahoma" pitchFamily="34" charset="0"/>
              </a:rPr>
              <a:t>S</a:t>
            </a:r>
            <a:r>
              <a:rPr lang="en-US" sz="2500" dirty="0" smtClean="0"/>
              <a:t> nor </a:t>
            </a:r>
            <a:r>
              <a:rPr lang="en-US" sz="2500" b="1" i="1" dirty="0" smtClean="0">
                <a:latin typeface="Tahoma" pitchFamily="34" charset="0"/>
              </a:rPr>
              <a:t>I</a:t>
            </a:r>
            <a:r>
              <a:rPr lang="en-US" sz="2500" dirty="0" smtClean="0"/>
              <a:t> depends on </a:t>
            </a:r>
            <a:r>
              <a:rPr kumimoji="1" lang="en-US" sz="2500" b="1" i="1" dirty="0" smtClean="0">
                <a:latin typeface="Tahoma" pitchFamily="34" charset="0"/>
                <a:sym typeface="Symbol" pitchFamily="18" charset="2"/>
              </a:rPr>
              <a:t>ε</a:t>
            </a:r>
            <a:r>
              <a:rPr kumimoji="1" lang="en-US" sz="2500" dirty="0" smtClean="0">
                <a:sym typeface="Symbol" pitchFamily="18" charset="2"/>
              </a:rPr>
              <a:t>, </a:t>
            </a:r>
            <a:br>
              <a:rPr kumimoji="1" lang="en-US" sz="2500" dirty="0" smtClean="0">
                <a:sym typeface="Symbol" pitchFamily="18" charset="2"/>
              </a:rPr>
            </a:br>
            <a:r>
              <a:rPr kumimoji="1" lang="en-US" sz="2500" dirty="0" smtClean="0">
                <a:sym typeface="Symbol" pitchFamily="18" charset="2"/>
              </a:rPr>
              <a:t>so the net capital outflow curve is vertical. </a:t>
            </a:r>
            <a:endParaRPr lang="en-US" sz="2500" dirty="0" smtClean="0"/>
          </a:p>
        </p:txBody>
      </p:sp>
      <p:grpSp>
        <p:nvGrpSpPr>
          <p:cNvPr id="2" name="Group 4"/>
          <p:cNvGrpSpPr>
            <a:grpSpLocks/>
          </p:cNvGrpSpPr>
          <p:nvPr/>
        </p:nvGrpSpPr>
        <p:grpSpPr bwMode="auto">
          <a:xfrm>
            <a:off x="3429000" y="1763713"/>
            <a:ext cx="5181600" cy="3813175"/>
            <a:chOff x="3168" y="1104"/>
            <a:chExt cx="2160" cy="2345"/>
          </a:xfrm>
        </p:grpSpPr>
        <p:grpSp>
          <p:nvGrpSpPr>
            <p:cNvPr id="74766" name="Group 5"/>
            <p:cNvGrpSpPr>
              <a:grpSpLocks/>
            </p:cNvGrpSpPr>
            <p:nvPr/>
          </p:nvGrpSpPr>
          <p:grpSpPr bwMode="auto">
            <a:xfrm>
              <a:off x="3312" y="1344"/>
              <a:ext cx="1776" cy="1920"/>
              <a:chOff x="2640" y="1056"/>
              <a:chExt cx="2496" cy="2112"/>
            </a:xfrm>
          </p:grpSpPr>
          <p:sp>
            <p:nvSpPr>
              <p:cNvPr id="74769" name="Line 6"/>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0" name="Line 7"/>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4767" name="Text Box 8"/>
            <p:cNvSpPr txBox="1">
              <a:spLocks noChangeArrowheads="1"/>
            </p:cNvSpPr>
            <p:nvPr/>
          </p:nvSpPr>
          <p:spPr bwMode="auto">
            <a:xfrm>
              <a:off x="3168" y="1104"/>
              <a:ext cx="28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kumimoji="1" lang="en-US" sz="2400" b="1" i="1">
                  <a:latin typeface="Tahoma" pitchFamily="34" charset="0"/>
                  <a:sym typeface="Symbol" pitchFamily="18" charset="2"/>
                </a:rPr>
                <a:t>ε</a:t>
              </a:r>
            </a:p>
          </p:txBody>
        </p:sp>
        <p:sp>
          <p:nvSpPr>
            <p:cNvPr id="74768" name="Text Box 9"/>
            <p:cNvSpPr txBox="1">
              <a:spLocks noChangeArrowheads="1"/>
            </p:cNvSpPr>
            <p:nvPr/>
          </p:nvSpPr>
          <p:spPr bwMode="auto">
            <a:xfrm>
              <a:off x="5040" y="3168"/>
              <a:ext cx="28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
                </a:spcBef>
              </a:pPr>
              <a:r>
                <a:rPr lang="en-US" sz="2400" b="1" i="1">
                  <a:latin typeface="Tahoma" pitchFamily="34" charset="0"/>
                </a:rPr>
                <a:t>NX</a:t>
              </a:r>
              <a:endParaRPr lang="en-US" sz="2400"/>
            </a:p>
          </p:txBody>
        </p:sp>
      </p:grpSp>
      <p:grpSp>
        <p:nvGrpSpPr>
          <p:cNvPr id="4" name="Group 10"/>
          <p:cNvGrpSpPr>
            <a:grpSpLocks/>
          </p:cNvGrpSpPr>
          <p:nvPr/>
        </p:nvGrpSpPr>
        <p:grpSpPr bwMode="auto">
          <a:xfrm>
            <a:off x="4267200" y="2057400"/>
            <a:ext cx="4153673" cy="2795549"/>
            <a:chOff x="2511" y="1222"/>
            <a:chExt cx="2635" cy="1827"/>
          </a:xfrm>
        </p:grpSpPr>
        <p:sp>
          <p:nvSpPr>
            <p:cNvPr id="74764" name="Line 11"/>
            <p:cNvSpPr>
              <a:spLocks noChangeShapeType="1"/>
            </p:cNvSpPr>
            <p:nvPr/>
          </p:nvSpPr>
          <p:spPr bwMode="auto">
            <a:xfrm>
              <a:off x="2511" y="1222"/>
              <a:ext cx="1968" cy="168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rIns="0"/>
            <a:lstStyle/>
            <a:p>
              <a:endParaRPr lang="en-US"/>
            </a:p>
          </p:txBody>
        </p:sp>
        <p:sp>
          <p:nvSpPr>
            <p:cNvPr id="74765" name="Text Box 12"/>
            <p:cNvSpPr txBox="1">
              <a:spLocks noChangeArrowheads="1"/>
            </p:cNvSpPr>
            <p:nvPr/>
          </p:nvSpPr>
          <p:spPr bwMode="auto">
            <a:xfrm>
              <a:off x="4416" y="2767"/>
              <a:ext cx="73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dirty="0">
                  <a:latin typeface="Tahoma" pitchFamily="34" charset="0"/>
                </a:rPr>
                <a:t>NX</a:t>
              </a:r>
              <a:r>
                <a:rPr lang="en-US" sz="2200" dirty="0">
                  <a:latin typeface="Tahoma" pitchFamily="34" charset="0"/>
                </a:rPr>
                <a:t>(</a:t>
              </a:r>
              <a:r>
                <a:rPr kumimoji="1" lang="en-US" sz="2200" b="1" i="1" dirty="0" err="1" smtClean="0">
                  <a:latin typeface="Tahoma" pitchFamily="34" charset="0"/>
                  <a:sym typeface="Symbol" pitchFamily="18" charset="2"/>
                </a:rPr>
                <a:t>ε</a:t>
              </a:r>
              <a:r>
                <a:rPr lang="en-US" sz="2200" dirty="0" smtClean="0">
                  <a:latin typeface="Tahoma" pitchFamily="34" charset="0"/>
                </a:rPr>
                <a:t>)</a:t>
              </a:r>
              <a:endParaRPr lang="en-US" sz="2200" dirty="0">
                <a:latin typeface="Tahoma" pitchFamily="34" charset="0"/>
              </a:endParaRPr>
            </a:p>
          </p:txBody>
        </p:sp>
      </p:grpSp>
      <p:sp>
        <p:nvSpPr>
          <p:cNvPr id="96269" name="Line 13"/>
          <p:cNvSpPr>
            <a:spLocks noChangeShapeType="1"/>
          </p:cNvSpPr>
          <p:nvPr/>
        </p:nvSpPr>
        <p:spPr bwMode="auto">
          <a:xfrm flipV="1">
            <a:off x="6564313" y="2105025"/>
            <a:ext cx="0" cy="3184525"/>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rIns="0"/>
          <a:lstStyle/>
          <a:p>
            <a:endParaRPr lang="en-US"/>
          </a:p>
        </p:txBody>
      </p:sp>
      <p:graphicFrame>
        <p:nvGraphicFramePr>
          <p:cNvPr id="96270" name="Object 2"/>
          <p:cNvGraphicFramePr>
            <a:graphicFrameLocks noChangeAspect="1"/>
          </p:cNvGraphicFramePr>
          <p:nvPr/>
        </p:nvGraphicFramePr>
        <p:xfrm>
          <a:off x="5867400" y="1695450"/>
          <a:ext cx="1566863" cy="438150"/>
        </p:xfrm>
        <a:graphic>
          <a:graphicData uri="http://schemas.openxmlformats.org/presentationml/2006/ole">
            <mc:AlternateContent xmlns:mc="http://schemas.openxmlformats.org/markup-compatibility/2006">
              <mc:Choice xmlns:v="urn:schemas-microsoft-com:vml" Requires="v">
                <p:oleObj spid="_x0000_s14439" name="Equation" r:id="rId4" imgW="761669" imgH="228501" progId="Equation.DSMT4">
                  <p:embed/>
                </p:oleObj>
              </mc:Choice>
              <mc:Fallback>
                <p:oleObj name="Equation" r:id="rId4" imgW="761669" imgH="228501"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1695450"/>
                        <a:ext cx="1566863"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71" name="Rectangle 15"/>
          <p:cNvSpPr>
            <a:spLocks noChangeArrowheads="1"/>
          </p:cNvSpPr>
          <p:nvPr/>
        </p:nvSpPr>
        <p:spPr bwMode="auto">
          <a:xfrm>
            <a:off x="609600" y="4038600"/>
            <a:ext cx="2362200" cy="1752600"/>
          </a:xfrm>
          <a:prstGeom prst="rect">
            <a:avLst/>
          </a:prstGeom>
          <a:solidFill>
            <a:srgbClr val="FFDBB7"/>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kumimoji="1" lang="en-US" sz="2500" b="1" i="1" dirty="0" smtClean="0">
                <a:latin typeface="Tahoma" pitchFamily="34" charset="0"/>
                <a:sym typeface="Symbol" pitchFamily="18" charset="2"/>
              </a:rPr>
              <a:t>ε</a:t>
            </a:r>
            <a:r>
              <a:rPr kumimoji="1" lang="en-US" sz="2500" dirty="0" smtClean="0">
                <a:sym typeface="Symbol" pitchFamily="18" charset="2"/>
              </a:rPr>
              <a:t> adjusts </a:t>
            </a:r>
            <a:r>
              <a:rPr kumimoji="1" lang="en-US" sz="2500" dirty="0">
                <a:sym typeface="Symbol" pitchFamily="18" charset="2"/>
              </a:rPr>
              <a:t>to equate </a:t>
            </a:r>
            <a:r>
              <a:rPr kumimoji="1" lang="en-US" sz="2500" b="1" i="1" dirty="0">
                <a:sym typeface="Symbol" pitchFamily="18" charset="2"/>
              </a:rPr>
              <a:t>NX</a:t>
            </a:r>
            <a:r>
              <a:rPr kumimoji="1" lang="en-US" sz="2500" dirty="0">
                <a:sym typeface="Symbol" pitchFamily="18" charset="2"/>
              </a:rPr>
              <a:t> </a:t>
            </a:r>
            <a:br>
              <a:rPr kumimoji="1" lang="en-US" sz="2500" dirty="0">
                <a:sym typeface="Symbol" pitchFamily="18" charset="2"/>
              </a:rPr>
            </a:br>
            <a:r>
              <a:rPr kumimoji="1" lang="en-US" sz="2500" dirty="0">
                <a:sym typeface="Symbol" pitchFamily="18" charset="2"/>
              </a:rPr>
              <a:t>with net capital outflow, </a:t>
            </a:r>
            <a:r>
              <a:rPr kumimoji="1" lang="en-US" sz="2500" b="1" i="1" dirty="0">
                <a:latin typeface="Tahoma" pitchFamily="34" charset="0"/>
                <a:sym typeface="Symbol" pitchFamily="18" charset="2"/>
              </a:rPr>
              <a:t>S</a:t>
            </a:r>
            <a:r>
              <a:rPr kumimoji="1" lang="en-US" sz="2500" dirty="0">
                <a:sym typeface="Symbol" pitchFamily="18" charset="2"/>
              </a:rPr>
              <a:t> </a:t>
            </a:r>
            <a:r>
              <a:rPr kumimoji="1" lang="en-US" sz="2500" dirty="0">
                <a:latin typeface="Symbol" pitchFamily="18" charset="2"/>
                <a:sym typeface="Symbol" pitchFamily="18" charset="2"/>
              </a:rPr>
              <a:t>-</a:t>
            </a:r>
            <a:r>
              <a:rPr kumimoji="1" lang="en-US" sz="2500" dirty="0">
                <a:sym typeface="Symbol" pitchFamily="18" charset="2"/>
              </a:rPr>
              <a:t> </a:t>
            </a:r>
            <a:r>
              <a:rPr kumimoji="1" lang="en-US" sz="2500" b="1" i="1" dirty="0">
                <a:latin typeface="Tahoma" pitchFamily="34" charset="0"/>
                <a:sym typeface="Symbol" pitchFamily="18" charset="2"/>
              </a:rPr>
              <a:t>I</a:t>
            </a:r>
            <a:r>
              <a:rPr kumimoji="1" lang="en-US" sz="2500" dirty="0">
                <a:sym typeface="Symbol" pitchFamily="18" charset="2"/>
              </a:rPr>
              <a:t>.</a:t>
            </a:r>
            <a:endParaRPr lang="en-US" sz="2500" dirty="0"/>
          </a:p>
        </p:txBody>
      </p:sp>
      <p:sp>
        <p:nvSpPr>
          <p:cNvPr id="96272" name="Line 16"/>
          <p:cNvSpPr>
            <a:spLocks noChangeShapeType="1"/>
          </p:cNvSpPr>
          <p:nvPr/>
        </p:nvSpPr>
        <p:spPr bwMode="auto">
          <a:xfrm flipH="1" flipV="1">
            <a:off x="3771900" y="3962400"/>
            <a:ext cx="27971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6273" name="Text Box 17"/>
          <p:cNvSpPr txBox="1">
            <a:spLocks noChangeArrowheads="1"/>
          </p:cNvSpPr>
          <p:nvPr/>
        </p:nvSpPr>
        <p:spPr bwMode="auto">
          <a:xfrm>
            <a:off x="3352800" y="3756025"/>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kumimoji="1" lang="en-US" sz="2500" b="1" i="1" dirty="0" smtClean="0">
                <a:latin typeface="Tahoma" pitchFamily="34" charset="0"/>
                <a:sym typeface="Symbol" pitchFamily="18" charset="2"/>
              </a:rPr>
              <a:t>ε</a:t>
            </a:r>
            <a:r>
              <a:rPr lang="en-US" sz="2400" baseline="-25000" dirty="0" smtClean="0">
                <a:latin typeface="Times New Roman" pitchFamily="18" charset="0"/>
              </a:rPr>
              <a:t>1</a:t>
            </a:r>
            <a:endParaRPr lang="en-US" sz="2400" baseline="-25000" dirty="0">
              <a:latin typeface="Times New Roman" pitchFamily="18" charset="0"/>
            </a:endParaRPr>
          </a:p>
        </p:txBody>
      </p:sp>
      <p:sp>
        <p:nvSpPr>
          <p:cNvPr id="96274" name="Text Box 18"/>
          <p:cNvSpPr txBox="1">
            <a:spLocks noChangeArrowheads="1"/>
          </p:cNvSpPr>
          <p:nvPr/>
        </p:nvSpPr>
        <p:spPr bwMode="auto">
          <a:xfrm>
            <a:off x="6172200" y="5334000"/>
            <a:ext cx="838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kumimoji="1" lang="en-US" sz="2500" b="1" i="1">
                <a:latin typeface="Tahoma" pitchFamily="34" charset="0"/>
                <a:sym typeface="Symbol" pitchFamily="18" charset="2"/>
              </a:rPr>
              <a:t>NX</a:t>
            </a:r>
            <a:r>
              <a:rPr kumimoji="1" lang="en-US" sz="800">
                <a:latin typeface="Tahoma" pitchFamily="34" charset="0"/>
                <a:sym typeface="Symbol" pitchFamily="18" charset="2"/>
              </a:rPr>
              <a:t> </a:t>
            </a:r>
            <a:r>
              <a:rPr lang="en-US" sz="2400" baseline="-25000">
                <a:latin typeface="Tahoma" pitchFamily="34" charset="0"/>
              </a:rPr>
              <a:t>1</a:t>
            </a:r>
          </a:p>
        </p:txBody>
      </p:sp>
    </p:spTree>
    <p:extLst>
      <p:ext uri="{BB962C8B-B14F-4D97-AF65-F5344CB8AC3E}">
        <p14:creationId xmlns:p14="http://schemas.microsoft.com/office/powerpoint/2010/main" val="297270201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6270"/>
                                        </p:tgtEl>
                                        <p:attrNameLst>
                                          <p:attrName>style.visibility</p:attrName>
                                        </p:attrNameLst>
                                      </p:cBhvr>
                                      <p:to>
                                        <p:strVal val="visible"/>
                                      </p:to>
                                    </p:set>
                                    <p:animEffect transition="in" filter="fade">
                                      <p:cBhvr>
                                        <p:cTn id="12" dur="500"/>
                                        <p:tgtEl>
                                          <p:spTgt spid="96270"/>
                                        </p:tgtEl>
                                      </p:cBhvr>
                                    </p:animEffect>
                                  </p:childTnLst>
                                </p:cTn>
                              </p:par>
                            </p:childTnLst>
                          </p:cTn>
                        </p:par>
                        <p:par>
                          <p:cTn id="13" fill="hold" nodeType="afterGroup">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6259"/>
                                        </p:tgtEl>
                                        <p:attrNameLst>
                                          <p:attrName>style.visibility</p:attrName>
                                        </p:attrNameLst>
                                      </p:cBhvr>
                                      <p:to>
                                        <p:strVal val="visible"/>
                                      </p:to>
                                    </p:set>
                                    <p:animEffect transition="in" filter="fade">
                                      <p:cBhvr>
                                        <p:cTn id="16" dur="500"/>
                                        <p:tgtEl>
                                          <p:spTgt spid="9625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96269"/>
                                        </p:tgtEl>
                                        <p:attrNameLst>
                                          <p:attrName>style.visibility</p:attrName>
                                        </p:attrNameLst>
                                      </p:cBhvr>
                                      <p:to>
                                        <p:strVal val="visible"/>
                                      </p:to>
                                    </p:set>
                                    <p:animEffect transition="in" filter="wipe(up)">
                                      <p:cBhvr>
                                        <p:cTn id="21" dur="500"/>
                                        <p:tgtEl>
                                          <p:spTgt spid="9626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6271"/>
                                        </p:tgtEl>
                                        <p:attrNameLst>
                                          <p:attrName>style.visibility</p:attrName>
                                        </p:attrNameLst>
                                      </p:cBhvr>
                                      <p:to>
                                        <p:strVal val="visible"/>
                                      </p:to>
                                    </p:set>
                                    <p:animEffect transition="in" filter="fade">
                                      <p:cBhvr>
                                        <p:cTn id="26" dur="500"/>
                                        <p:tgtEl>
                                          <p:spTgt spid="9627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96272"/>
                                        </p:tgtEl>
                                        <p:attrNameLst>
                                          <p:attrName>style.visibility</p:attrName>
                                        </p:attrNameLst>
                                      </p:cBhvr>
                                      <p:to>
                                        <p:strVal val="visible"/>
                                      </p:to>
                                    </p:set>
                                    <p:animEffect transition="in" filter="wipe(right)">
                                      <p:cBhvr>
                                        <p:cTn id="31" dur="500"/>
                                        <p:tgtEl>
                                          <p:spTgt spid="96272"/>
                                        </p:tgtEl>
                                      </p:cBhvr>
                                    </p:animEffect>
                                  </p:childTnLst>
                                </p:cTn>
                              </p:par>
                            </p:childTnLst>
                          </p:cTn>
                        </p:par>
                        <p:par>
                          <p:cTn id="32" fill="hold" nodeType="afterGroup">
                            <p:stCondLst>
                              <p:cond delay="500"/>
                            </p:stCondLst>
                            <p:childTnLst>
                              <p:par>
                                <p:cTn id="33" presetID="18" presetClass="entr" presetSubtype="12" fill="hold" grpId="0" nodeType="afterEffect">
                                  <p:stCondLst>
                                    <p:cond delay="0"/>
                                  </p:stCondLst>
                                  <p:childTnLst>
                                    <p:set>
                                      <p:cBhvr>
                                        <p:cTn id="34" dur="1" fill="hold">
                                          <p:stCondLst>
                                            <p:cond delay="0"/>
                                          </p:stCondLst>
                                        </p:cTn>
                                        <p:tgtEl>
                                          <p:spTgt spid="96273"/>
                                        </p:tgtEl>
                                        <p:attrNameLst>
                                          <p:attrName>style.visibility</p:attrName>
                                        </p:attrNameLst>
                                      </p:cBhvr>
                                      <p:to>
                                        <p:strVal val="visible"/>
                                      </p:to>
                                    </p:set>
                                    <p:animEffect transition="in" filter="strips(downLeft)">
                                      <p:cBhvr>
                                        <p:cTn id="35" dur="500"/>
                                        <p:tgtEl>
                                          <p:spTgt spid="9627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12" fill="hold" grpId="0" nodeType="clickEffect">
                                  <p:stCondLst>
                                    <p:cond delay="0"/>
                                  </p:stCondLst>
                                  <p:childTnLst>
                                    <p:set>
                                      <p:cBhvr>
                                        <p:cTn id="39" dur="1" fill="hold">
                                          <p:stCondLst>
                                            <p:cond delay="0"/>
                                          </p:stCondLst>
                                        </p:cTn>
                                        <p:tgtEl>
                                          <p:spTgt spid="96274"/>
                                        </p:tgtEl>
                                        <p:attrNameLst>
                                          <p:attrName>style.visibility</p:attrName>
                                        </p:attrNameLst>
                                      </p:cBhvr>
                                      <p:to>
                                        <p:strVal val="visible"/>
                                      </p:to>
                                    </p:set>
                                    <p:animEffect transition="in" filter="strips(downLeft)">
                                      <p:cBhvr>
                                        <p:cTn id="40" dur="500"/>
                                        <p:tgtEl>
                                          <p:spTgt spid="96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animBg="1" autoUpdateAnimBg="0"/>
      <p:bldP spid="96269" grpId="0" animBg="1"/>
      <p:bldP spid="96271" grpId="0" animBg="1" autoUpdateAnimBg="0"/>
      <p:bldP spid="96272" grpId="0" animBg="1"/>
      <p:bldP spid="96273" grpId="0" autoUpdateAnimBg="0"/>
      <p:bldP spid="9627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41338" y="280988"/>
            <a:ext cx="8245475" cy="939800"/>
          </a:xfrm>
        </p:spPr>
        <p:txBody>
          <a:bodyPr/>
          <a:lstStyle/>
          <a:p>
            <a:r>
              <a:rPr lang="en-US" sz="3100" dirty="0" smtClean="0"/>
              <a:t>Interpretation: </a:t>
            </a:r>
            <a:r>
              <a:rPr lang="en-US" sz="3100" dirty="0" smtClean="0"/>
              <a:t>supply </a:t>
            </a:r>
            <a:r>
              <a:rPr lang="en-US" sz="3100" dirty="0" smtClean="0"/>
              <a:t>and </a:t>
            </a:r>
            <a:r>
              <a:rPr lang="en-US" sz="3100" dirty="0" smtClean="0"/>
              <a:t>demand </a:t>
            </a:r>
            <a:r>
              <a:rPr lang="en-US" sz="3100" dirty="0" smtClean="0"/>
              <a:t/>
            </a:r>
            <a:br>
              <a:rPr lang="en-US" sz="3100" dirty="0" smtClean="0"/>
            </a:br>
            <a:r>
              <a:rPr lang="en-US" sz="3100" dirty="0" smtClean="0"/>
              <a:t>in the </a:t>
            </a:r>
            <a:r>
              <a:rPr lang="en-US" sz="3100" dirty="0" smtClean="0"/>
              <a:t>foreign exchange </a:t>
            </a:r>
            <a:r>
              <a:rPr lang="en-US" sz="3100" dirty="0"/>
              <a:t>m</a:t>
            </a:r>
            <a:r>
              <a:rPr lang="en-US" sz="3100" dirty="0" smtClean="0"/>
              <a:t>arket</a:t>
            </a:r>
            <a:endParaRPr lang="en-US" sz="3100" dirty="0" smtClean="0"/>
          </a:p>
        </p:txBody>
      </p:sp>
      <p:sp>
        <p:nvSpPr>
          <p:cNvPr id="98307" name="Rectangle 3"/>
          <p:cNvSpPr>
            <a:spLocks noGrp="1" noChangeArrowheads="1"/>
          </p:cNvSpPr>
          <p:nvPr>
            <p:ph type="body" idx="1"/>
          </p:nvPr>
        </p:nvSpPr>
        <p:spPr>
          <a:xfrm>
            <a:off x="392113" y="1558925"/>
            <a:ext cx="2743200" cy="1828800"/>
          </a:xfrm>
          <a:solidFill>
            <a:srgbClr val="FFCCCC"/>
          </a:solidFill>
          <a:effectLst>
            <a:outerShdw blurRad="50800" dist="38100" dir="2700000" algn="tl" rotWithShape="0">
              <a:prstClr val="black">
                <a:alpha val="40000"/>
              </a:prstClr>
            </a:outerShdw>
          </a:effectLst>
        </p:spPr>
        <p:txBody>
          <a:bodyPr/>
          <a:lstStyle/>
          <a:p>
            <a:pPr marL="0" indent="0" algn="ctr">
              <a:spcBef>
                <a:spcPct val="10000"/>
              </a:spcBef>
              <a:buFont typeface="Wingdings" pitchFamily="2" charset="2"/>
              <a:buNone/>
            </a:pPr>
            <a:r>
              <a:rPr lang="en-US" sz="2500" b="1" i="1" dirty="0" smtClean="0"/>
              <a:t>Demand:</a:t>
            </a:r>
            <a:r>
              <a:rPr kumimoji="1" lang="en-US" sz="2500" b="1" i="1" dirty="0" smtClean="0">
                <a:sym typeface="Symbol" pitchFamily="18" charset="2"/>
              </a:rPr>
              <a:t> </a:t>
            </a:r>
            <a:endParaRPr lang="en-US" sz="2500" b="1" i="1" dirty="0" smtClean="0"/>
          </a:p>
          <a:p>
            <a:pPr marL="0" indent="0">
              <a:spcBef>
                <a:spcPct val="5000"/>
              </a:spcBef>
              <a:buFont typeface="Wingdings" pitchFamily="2" charset="2"/>
              <a:buNone/>
            </a:pPr>
            <a:r>
              <a:rPr lang="en-US" sz="2500" dirty="0" smtClean="0"/>
              <a:t>Foreigners need dollars to buy U.S. net exports.</a:t>
            </a:r>
          </a:p>
        </p:txBody>
      </p:sp>
      <p:grpSp>
        <p:nvGrpSpPr>
          <p:cNvPr id="75780" name="Group 4"/>
          <p:cNvGrpSpPr>
            <a:grpSpLocks/>
          </p:cNvGrpSpPr>
          <p:nvPr/>
        </p:nvGrpSpPr>
        <p:grpSpPr bwMode="auto">
          <a:xfrm>
            <a:off x="3429000" y="1763713"/>
            <a:ext cx="5181600" cy="3813175"/>
            <a:chOff x="3168" y="1104"/>
            <a:chExt cx="2160" cy="2345"/>
          </a:xfrm>
        </p:grpSpPr>
        <p:grpSp>
          <p:nvGrpSpPr>
            <p:cNvPr id="75790" name="Group 5"/>
            <p:cNvGrpSpPr>
              <a:grpSpLocks/>
            </p:cNvGrpSpPr>
            <p:nvPr/>
          </p:nvGrpSpPr>
          <p:grpSpPr bwMode="auto">
            <a:xfrm>
              <a:off x="3312" y="1344"/>
              <a:ext cx="1776" cy="1920"/>
              <a:chOff x="2640" y="1056"/>
              <a:chExt cx="2496" cy="2112"/>
            </a:xfrm>
          </p:grpSpPr>
          <p:sp>
            <p:nvSpPr>
              <p:cNvPr id="75793" name="Line 6"/>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4" name="Line 7"/>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5791" name="Text Box 8"/>
            <p:cNvSpPr txBox="1">
              <a:spLocks noChangeArrowheads="1"/>
            </p:cNvSpPr>
            <p:nvPr/>
          </p:nvSpPr>
          <p:spPr bwMode="auto">
            <a:xfrm>
              <a:off x="3168" y="1104"/>
              <a:ext cx="28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kumimoji="1" lang="en-US" sz="2400" b="1" i="1">
                  <a:latin typeface="Tahoma" pitchFamily="34" charset="0"/>
                  <a:sym typeface="Symbol" pitchFamily="18" charset="2"/>
                </a:rPr>
                <a:t>ε</a:t>
              </a:r>
            </a:p>
          </p:txBody>
        </p:sp>
        <p:sp>
          <p:nvSpPr>
            <p:cNvPr id="75792" name="Text Box 9"/>
            <p:cNvSpPr txBox="1">
              <a:spLocks noChangeArrowheads="1"/>
            </p:cNvSpPr>
            <p:nvPr/>
          </p:nvSpPr>
          <p:spPr bwMode="auto">
            <a:xfrm>
              <a:off x="5040" y="3168"/>
              <a:ext cx="28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
                </a:spcBef>
              </a:pPr>
              <a:r>
                <a:rPr lang="en-US" sz="2400" b="1" i="1">
                  <a:latin typeface="Tahoma" pitchFamily="34" charset="0"/>
                </a:rPr>
                <a:t>NX</a:t>
              </a:r>
              <a:endParaRPr lang="en-US" sz="2400"/>
            </a:p>
          </p:txBody>
        </p:sp>
      </p:grpSp>
      <p:grpSp>
        <p:nvGrpSpPr>
          <p:cNvPr id="75781" name="Group 10"/>
          <p:cNvGrpSpPr>
            <a:grpSpLocks/>
          </p:cNvGrpSpPr>
          <p:nvPr/>
        </p:nvGrpSpPr>
        <p:grpSpPr bwMode="auto">
          <a:xfrm>
            <a:off x="4267200" y="2057400"/>
            <a:ext cx="4139486" cy="2795549"/>
            <a:chOff x="2511" y="1222"/>
            <a:chExt cx="2626" cy="1827"/>
          </a:xfrm>
        </p:grpSpPr>
        <p:sp>
          <p:nvSpPr>
            <p:cNvPr id="75788" name="Line 11"/>
            <p:cNvSpPr>
              <a:spLocks noChangeShapeType="1"/>
            </p:cNvSpPr>
            <p:nvPr/>
          </p:nvSpPr>
          <p:spPr bwMode="auto">
            <a:xfrm>
              <a:off x="2511" y="1222"/>
              <a:ext cx="1968" cy="168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rIns="0"/>
            <a:lstStyle/>
            <a:p>
              <a:endParaRPr lang="en-US"/>
            </a:p>
          </p:txBody>
        </p:sp>
        <p:sp>
          <p:nvSpPr>
            <p:cNvPr id="75789" name="Text Box 12"/>
            <p:cNvSpPr txBox="1">
              <a:spLocks noChangeArrowheads="1"/>
            </p:cNvSpPr>
            <p:nvPr/>
          </p:nvSpPr>
          <p:spPr bwMode="auto">
            <a:xfrm>
              <a:off x="4416" y="2767"/>
              <a:ext cx="721"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dirty="0">
                  <a:latin typeface="Tahoma" pitchFamily="34" charset="0"/>
                </a:rPr>
                <a:t>NX</a:t>
              </a:r>
              <a:r>
                <a:rPr lang="en-US" sz="2200" dirty="0">
                  <a:latin typeface="Tahoma" pitchFamily="34" charset="0"/>
                </a:rPr>
                <a:t>(</a:t>
              </a:r>
              <a:r>
                <a:rPr kumimoji="1" lang="en-US" sz="2200" b="1" i="1" dirty="0" err="1" smtClean="0">
                  <a:latin typeface="Tahoma" pitchFamily="34" charset="0"/>
                  <a:sym typeface="Symbol" pitchFamily="18" charset="2"/>
                </a:rPr>
                <a:t>ε</a:t>
              </a:r>
              <a:r>
                <a:rPr lang="en-US" sz="2200" dirty="0" smtClean="0">
                  <a:latin typeface="Tahoma" pitchFamily="34" charset="0"/>
                </a:rPr>
                <a:t>)</a:t>
              </a:r>
              <a:endParaRPr lang="en-US" sz="2200" dirty="0">
                <a:latin typeface="Tahoma" pitchFamily="34" charset="0"/>
              </a:endParaRPr>
            </a:p>
          </p:txBody>
        </p:sp>
      </p:grpSp>
      <p:sp>
        <p:nvSpPr>
          <p:cNvPr id="75782" name="Line 13"/>
          <p:cNvSpPr>
            <a:spLocks noChangeShapeType="1"/>
          </p:cNvSpPr>
          <p:nvPr/>
        </p:nvSpPr>
        <p:spPr bwMode="auto">
          <a:xfrm flipV="1">
            <a:off x="6564313" y="2105025"/>
            <a:ext cx="0" cy="3184525"/>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rIns="0"/>
          <a:lstStyle/>
          <a:p>
            <a:endParaRPr lang="en-US"/>
          </a:p>
        </p:txBody>
      </p:sp>
      <p:graphicFrame>
        <p:nvGraphicFramePr>
          <p:cNvPr id="75783" name="Object 2"/>
          <p:cNvGraphicFramePr>
            <a:graphicFrameLocks noChangeAspect="1"/>
          </p:cNvGraphicFramePr>
          <p:nvPr/>
        </p:nvGraphicFramePr>
        <p:xfrm>
          <a:off x="5867400" y="1695450"/>
          <a:ext cx="1566863" cy="438150"/>
        </p:xfrm>
        <a:graphic>
          <a:graphicData uri="http://schemas.openxmlformats.org/presentationml/2006/ole">
            <mc:AlternateContent xmlns:mc="http://schemas.openxmlformats.org/markup-compatibility/2006">
              <mc:Choice xmlns:v="urn:schemas-microsoft-com:vml" Requires="v">
                <p:oleObj spid="_x0000_s15463" name="Equation" r:id="rId4" imgW="761669" imgH="228501" progId="Equation.DSMT4">
                  <p:embed/>
                </p:oleObj>
              </mc:Choice>
              <mc:Fallback>
                <p:oleObj name="Equation" r:id="rId4" imgW="761669" imgH="228501"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1695450"/>
                        <a:ext cx="1566863"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19" name="Rectangle 15"/>
          <p:cNvSpPr>
            <a:spLocks noChangeArrowheads="1"/>
          </p:cNvSpPr>
          <p:nvPr/>
        </p:nvSpPr>
        <p:spPr bwMode="auto">
          <a:xfrm>
            <a:off x="390525" y="3670300"/>
            <a:ext cx="2590800" cy="2590800"/>
          </a:xfrm>
          <a:prstGeom prst="rect">
            <a:avLst/>
          </a:prstGeom>
          <a:solidFill>
            <a:srgbClr val="CCEC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5000"/>
              </a:lnSpc>
              <a:spcBef>
                <a:spcPct val="45000"/>
              </a:spcBef>
              <a:buClr>
                <a:srgbClr val="008080"/>
              </a:buClr>
              <a:buSzPct val="120000"/>
              <a:buFont typeface="Wingdings" pitchFamily="2" charset="2"/>
              <a:buNone/>
            </a:pPr>
            <a:r>
              <a:rPr kumimoji="1" lang="en-US" sz="2500" b="1" i="1" dirty="0" smtClean="0">
                <a:sym typeface="Symbol" pitchFamily="18" charset="2"/>
              </a:rPr>
              <a:t>Supply: </a:t>
            </a:r>
            <a:endParaRPr kumimoji="1" lang="en-US" sz="2500" b="1" i="1" dirty="0">
              <a:sym typeface="Symbol" pitchFamily="18" charset="2"/>
            </a:endParaRPr>
          </a:p>
          <a:p>
            <a:pPr>
              <a:lnSpc>
                <a:spcPct val="105000"/>
              </a:lnSpc>
              <a:spcBef>
                <a:spcPct val="10000"/>
              </a:spcBef>
              <a:buClr>
                <a:srgbClr val="008080"/>
              </a:buClr>
              <a:buSzPct val="120000"/>
              <a:buFont typeface="Wingdings" pitchFamily="2" charset="2"/>
              <a:buNone/>
            </a:pPr>
            <a:r>
              <a:rPr kumimoji="1" lang="en-US" sz="2500" dirty="0">
                <a:sym typeface="Symbol" pitchFamily="18" charset="2"/>
              </a:rPr>
              <a:t>Net capital outflow (</a:t>
            </a:r>
            <a:r>
              <a:rPr kumimoji="1" lang="en-US" sz="2500" b="1" i="1" dirty="0">
                <a:latin typeface="Tahoma" pitchFamily="34" charset="0"/>
                <a:sym typeface="Symbol" pitchFamily="18" charset="2"/>
              </a:rPr>
              <a:t>S</a:t>
            </a:r>
            <a:r>
              <a:rPr kumimoji="1" lang="en-US" sz="2500" dirty="0">
                <a:sym typeface="Symbol" pitchFamily="18" charset="2"/>
              </a:rPr>
              <a:t> </a:t>
            </a:r>
            <a:r>
              <a:rPr kumimoji="1" lang="en-US" sz="2500" dirty="0">
                <a:latin typeface="Symbol" pitchFamily="18" charset="2"/>
                <a:sym typeface="Symbol" pitchFamily="18" charset="2"/>
              </a:rPr>
              <a:t>-</a:t>
            </a:r>
            <a:r>
              <a:rPr kumimoji="1" lang="en-US" sz="2500" dirty="0">
                <a:sym typeface="Symbol" pitchFamily="18" charset="2"/>
              </a:rPr>
              <a:t> </a:t>
            </a:r>
            <a:r>
              <a:rPr kumimoji="1" lang="en-US" sz="2500" b="1" i="1" dirty="0">
                <a:latin typeface="Tahoma" pitchFamily="34" charset="0"/>
                <a:sym typeface="Symbol" pitchFamily="18" charset="2"/>
              </a:rPr>
              <a:t>I</a:t>
            </a:r>
            <a:r>
              <a:rPr kumimoji="1" lang="en-US" sz="1200" dirty="0">
                <a:sym typeface="Symbol" pitchFamily="18" charset="2"/>
              </a:rPr>
              <a:t> </a:t>
            </a:r>
            <a:r>
              <a:rPr kumimoji="1" lang="en-US" sz="2500" dirty="0">
                <a:sym typeface="Symbol" pitchFamily="18" charset="2"/>
              </a:rPr>
              <a:t>) </a:t>
            </a:r>
            <a:br>
              <a:rPr kumimoji="1" lang="en-US" sz="2500" dirty="0">
                <a:sym typeface="Symbol" pitchFamily="18" charset="2"/>
              </a:rPr>
            </a:br>
            <a:r>
              <a:rPr kumimoji="1" lang="en-US" sz="2500" dirty="0">
                <a:sym typeface="Symbol" pitchFamily="18" charset="2"/>
              </a:rPr>
              <a:t>is the supply of dollars to be invested abroad.</a:t>
            </a:r>
          </a:p>
        </p:txBody>
      </p:sp>
      <p:sp>
        <p:nvSpPr>
          <p:cNvPr id="75785" name="Line 16"/>
          <p:cNvSpPr>
            <a:spLocks noChangeShapeType="1"/>
          </p:cNvSpPr>
          <p:nvPr/>
        </p:nvSpPr>
        <p:spPr bwMode="auto">
          <a:xfrm flipH="1" flipV="1">
            <a:off x="3771900" y="3962400"/>
            <a:ext cx="27971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5786" name="Text Box 17"/>
          <p:cNvSpPr txBox="1">
            <a:spLocks noChangeArrowheads="1"/>
          </p:cNvSpPr>
          <p:nvPr/>
        </p:nvSpPr>
        <p:spPr bwMode="auto">
          <a:xfrm>
            <a:off x="3352800" y="3756025"/>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kumimoji="1" lang="en-US" sz="2500" b="1" i="1" dirty="0" smtClean="0">
                <a:latin typeface="Tahoma" pitchFamily="34" charset="0"/>
                <a:sym typeface="Symbol" pitchFamily="18" charset="2"/>
              </a:rPr>
              <a:t>ε</a:t>
            </a:r>
            <a:r>
              <a:rPr lang="en-US" sz="2400" baseline="-25000" dirty="0" smtClean="0">
                <a:latin typeface="Times New Roman" pitchFamily="18" charset="0"/>
              </a:rPr>
              <a:t>1</a:t>
            </a:r>
            <a:endParaRPr lang="en-US" sz="2400" baseline="-25000" dirty="0">
              <a:latin typeface="Times New Roman" pitchFamily="18" charset="0"/>
            </a:endParaRPr>
          </a:p>
        </p:txBody>
      </p:sp>
      <p:sp>
        <p:nvSpPr>
          <p:cNvPr id="75787" name="Text Box 18"/>
          <p:cNvSpPr txBox="1">
            <a:spLocks noChangeArrowheads="1"/>
          </p:cNvSpPr>
          <p:nvPr/>
        </p:nvSpPr>
        <p:spPr bwMode="auto">
          <a:xfrm>
            <a:off x="6172200" y="5334000"/>
            <a:ext cx="838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kumimoji="1" lang="en-US" sz="2500" b="1" i="1">
                <a:latin typeface="Tahoma" pitchFamily="34" charset="0"/>
                <a:sym typeface="Symbol" pitchFamily="18" charset="2"/>
              </a:rPr>
              <a:t>NX</a:t>
            </a:r>
            <a:r>
              <a:rPr kumimoji="1" lang="en-US" sz="800">
                <a:latin typeface="Tahoma" pitchFamily="34" charset="0"/>
                <a:sym typeface="Symbol" pitchFamily="18" charset="2"/>
              </a:rPr>
              <a:t> </a:t>
            </a:r>
            <a:r>
              <a:rPr lang="en-US" sz="2400" baseline="-25000">
                <a:latin typeface="Times New Roman" pitchFamily="18" charset="0"/>
              </a:rPr>
              <a:t>1</a:t>
            </a:r>
          </a:p>
        </p:txBody>
      </p:sp>
    </p:spTree>
    <p:extLst>
      <p:ext uri="{BB962C8B-B14F-4D97-AF65-F5344CB8AC3E}">
        <p14:creationId xmlns:p14="http://schemas.microsoft.com/office/powerpoint/2010/main" val="231746755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8307"/>
                                        </p:tgtEl>
                                        <p:attrNameLst>
                                          <p:attrName>style.visibility</p:attrName>
                                        </p:attrNameLst>
                                      </p:cBhvr>
                                      <p:to>
                                        <p:strVal val="visible"/>
                                      </p:to>
                                    </p:set>
                                    <p:animEffect transition="in" filter="fade">
                                      <p:cBhvr>
                                        <p:cTn id="7" dur="500"/>
                                        <p:tgtEl>
                                          <p:spTgt spid="983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8319"/>
                                        </p:tgtEl>
                                        <p:attrNameLst>
                                          <p:attrName>style.visibility</p:attrName>
                                        </p:attrNameLst>
                                      </p:cBhvr>
                                      <p:to>
                                        <p:strVal val="visible"/>
                                      </p:to>
                                    </p:set>
                                    <p:animEffect transition="in" filter="fade">
                                      <p:cBhvr>
                                        <p:cTn id="12" dur="500"/>
                                        <p:tgtEl>
                                          <p:spTgt spid="98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animBg="1" autoUpdateAnimBg="0"/>
      <p:bldP spid="98319"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dirty="0" smtClean="0"/>
              <a:t>Four experiments</a:t>
            </a:r>
            <a:r>
              <a:rPr lang="en-US" dirty="0" smtClean="0"/>
              <a:t>:</a:t>
            </a:r>
          </a:p>
        </p:txBody>
      </p:sp>
      <p:sp>
        <p:nvSpPr>
          <p:cNvPr id="76803" name="Rectangle 3"/>
          <p:cNvSpPr>
            <a:spLocks noGrp="1" noChangeArrowheads="1"/>
          </p:cNvSpPr>
          <p:nvPr>
            <p:ph type="body" idx="1"/>
          </p:nvPr>
        </p:nvSpPr>
        <p:spPr/>
        <p:txBody>
          <a:bodyPr/>
          <a:lstStyle/>
          <a:p>
            <a:pPr marL="514350" indent="-514350">
              <a:spcBef>
                <a:spcPct val="65000"/>
              </a:spcBef>
              <a:buFont typeface="Wingdings" pitchFamily="2" charset="2"/>
              <a:buNone/>
            </a:pPr>
            <a:r>
              <a:rPr lang="en-US" b="1" dirty="0" smtClean="0">
                <a:solidFill>
                  <a:srgbClr val="996633"/>
                </a:solidFill>
              </a:rPr>
              <a:t>1.</a:t>
            </a:r>
            <a:r>
              <a:rPr lang="en-US" dirty="0" smtClean="0">
                <a:solidFill>
                  <a:srgbClr val="996633"/>
                </a:solidFill>
              </a:rPr>
              <a:t>	</a:t>
            </a:r>
            <a:r>
              <a:rPr lang="en-US" dirty="0" smtClean="0"/>
              <a:t>Fiscal policy at home</a:t>
            </a:r>
          </a:p>
          <a:p>
            <a:pPr marL="514350" indent="-514350">
              <a:spcBef>
                <a:spcPct val="65000"/>
              </a:spcBef>
              <a:buFont typeface="Wingdings" pitchFamily="2" charset="2"/>
              <a:buNone/>
            </a:pPr>
            <a:r>
              <a:rPr lang="en-US" b="1" dirty="0" smtClean="0">
                <a:solidFill>
                  <a:srgbClr val="996633"/>
                </a:solidFill>
              </a:rPr>
              <a:t>2.</a:t>
            </a:r>
            <a:r>
              <a:rPr lang="en-US" dirty="0" smtClean="0">
                <a:solidFill>
                  <a:srgbClr val="996633"/>
                </a:solidFill>
              </a:rPr>
              <a:t>	</a:t>
            </a:r>
            <a:r>
              <a:rPr lang="en-US" dirty="0" smtClean="0"/>
              <a:t>Fiscal policy abroad</a:t>
            </a:r>
          </a:p>
          <a:p>
            <a:pPr marL="514350" indent="-514350">
              <a:spcBef>
                <a:spcPct val="65000"/>
              </a:spcBef>
              <a:buFont typeface="Wingdings" pitchFamily="2" charset="2"/>
              <a:buNone/>
            </a:pPr>
            <a:r>
              <a:rPr lang="en-US" b="1" dirty="0" smtClean="0">
                <a:solidFill>
                  <a:srgbClr val="996633"/>
                </a:solidFill>
              </a:rPr>
              <a:t>3.</a:t>
            </a:r>
            <a:r>
              <a:rPr lang="en-US" dirty="0" smtClean="0">
                <a:solidFill>
                  <a:srgbClr val="996633"/>
                </a:solidFill>
              </a:rPr>
              <a:t>	</a:t>
            </a:r>
            <a:r>
              <a:rPr lang="en-US" dirty="0" smtClean="0"/>
              <a:t>An increase in investment demand</a:t>
            </a:r>
            <a:br>
              <a:rPr lang="en-US" dirty="0" smtClean="0"/>
            </a:br>
            <a:r>
              <a:rPr lang="en-US" dirty="0" smtClean="0"/>
              <a:t>(exercise)</a:t>
            </a:r>
          </a:p>
          <a:p>
            <a:pPr marL="514350" indent="-514350">
              <a:spcBef>
                <a:spcPct val="65000"/>
              </a:spcBef>
              <a:buFont typeface="Wingdings" pitchFamily="2" charset="2"/>
              <a:buNone/>
            </a:pPr>
            <a:r>
              <a:rPr lang="en-US" b="1" dirty="0" smtClean="0">
                <a:solidFill>
                  <a:srgbClr val="996633"/>
                </a:solidFill>
              </a:rPr>
              <a:t>4.</a:t>
            </a:r>
            <a:r>
              <a:rPr lang="en-US" dirty="0" smtClean="0">
                <a:solidFill>
                  <a:srgbClr val="996633"/>
                </a:solidFill>
              </a:rPr>
              <a:t>	</a:t>
            </a:r>
            <a:r>
              <a:rPr lang="en-US" dirty="0" smtClean="0"/>
              <a:t>Trade policy to restrict imports</a:t>
            </a:r>
          </a:p>
        </p:txBody>
      </p:sp>
    </p:spTree>
    <p:extLst>
      <p:ext uri="{BB962C8B-B14F-4D97-AF65-F5344CB8AC3E}">
        <p14:creationId xmlns:p14="http://schemas.microsoft.com/office/powerpoint/2010/main" val="418249517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In an </a:t>
            </a:r>
            <a:r>
              <a:rPr lang="en-US" dirty="0" smtClean="0"/>
              <a:t>open economy</a:t>
            </a:r>
            <a:r>
              <a:rPr lang="en-US" dirty="0" smtClean="0"/>
              <a:t>,</a:t>
            </a:r>
          </a:p>
        </p:txBody>
      </p:sp>
      <p:sp>
        <p:nvSpPr>
          <p:cNvPr id="36867" name="Rectangle 3"/>
          <p:cNvSpPr>
            <a:spLocks noGrp="1" noChangeArrowheads="1"/>
          </p:cNvSpPr>
          <p:nvPr>
            <p:ph type="body" idx="1"/>
          </p:nvPr>
        </p:nvSpPr>
        <p:spPr/>
        <p:txBody>
          <a:bodyPr/>
          <a:lstStyle/>
          <a:p>
            <a:r>
              <a:rPr lang="en-US" dirty="0"/>
              <a:t>s</a:t>
            </a:r>
            <a:r>
              <a:rPr lang="en-US" dirty="0" smtClean="0"/>
              <a:t>pending </a:t>
            </a:r>
            <a:r>
              <a:rPr lang="en-US" dirty="0" smtClean="0"/>
              <a:t>need not equal output</a:t>
            </a:r>
          </a:p>
          <a:p>
            <a:r>
              <a:rPr lang="en-US" dirty="0" smtClean="0"/>
              <a:t>saving </a:t>
            </a:r>
            <a:r>
              <a:rPr lang="en-US" dirty="0" smtClean="0"/>
              <a:t>need not equal investment</a:t>
            </a:r>
          </a:p>
        </p:txBody>
      </p:sp>
    </p:spTree>
    <p:extLst>
      <p:ext uri="{BB962C8B-B14F-4D97-AF65-F5344CB8AC3E}">
        <p14:creationId xmlns:p14="http://schemas.microsoft.com/office/powerpoint/2010/main" val="357112021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a:lnSpc>
                <a:spcPct val="90000"/>
              </a:lnSpc>
            </a:pPr>
            <a:r>
              <a:rPr lang="en-US" sz="2800" smtClean="0"/>
              <a:t>1.  </a:t>
            </a:r>
            <a:r>
              <a:rPr lang="en-US" sz="3100" smtClean="0"/>
              <a:t>Fiscal policy at home</a:t>
            </a:r>
          </a:p>
        </p:txBody>
      </p:sp>
      <p:sp>
        <p:nvSpPr>
          <p:cNvPr id="102403" name="Rectangle 3"/>
          <p:cNvSpPr>
            <a:spLocks noGrp="1" noChangeArrowheads="1"/>
          </p:cNvSpPr>
          <p:nvPr>
            <p:ph type="body" idx="1"/>
          </p:nvPr>
        </p:nvSpPr>
        <p:spPr>
          <a:xfrm>
            <a:off x="261938" y="1411288"/>
            <a:ext cx="2917825" cy="3360737"/>
          </a:xfrm>
          <a:solidFill>
            <a:srgbClr val="FFFFCC"/>
          </a:solidFill>
          <a:effectLst>
            <a:outerShdw blurRad="50800" dist="38100" dir="2700000" algn="tl" rotWithShape="0">
              <a:prstClr val="black">
                <a:alpha val="40000"/>
              </a:prstClr>
            </a:outerShdw>
          </a:effectLst>
        </p:spPr>
        <p:txBody>
          <a:bodyPr/>
          <a:lstStyle/>
          <a:p>
            <a:pPr marL="0" indent="0">
              <a:spcBef>
                <a:spcPct val="10000"/>
              </a:spcBef>
              <a:buFont typeface="Wingdings" pitchFamily="2" charset="2"/>
              <a:buNone/>
            </a:pPr>
            <a:r>
              <a:rPr lang="en-US" sz="2500" dirty="0" smtClean="0"/>
              <a:t>A fiscal expansion reduces national saving, net capital outflow, and the supply of dollars </a:t>
            </a:r>
            <a:br>
              <a:rPr lang="en-US" sz="2500" dirty="0" smtClean="0"/>
            </a:br>
            <a:r>
              <a:rPr lang="en-US" sz="2500" dirty="0" smtClean="0"/>
              <a:t>in the foreign exchange market… </a:t>
            </a:r>
          </a:p>
        </p:txBody>
      </p:sp>
      <p:sp>
        <p:nvSpPr>
          <p:cNvPr id="102404" name="Rectangle 4"/>
          <p:cNvSpPr>
            <a:spLocks noChangeArrowheads="1"/>
          </p:cNvSpPr>
          <p:nvPr/>
        </p:nvSpPr>
        <p:spPr bwMode="auto">
          <a:xfrm>
            <a:off x="623888" y="4930775"/>
            <a:ext cx="2895600" cy="1319213"/>
          </a:xfrm>
          <a:prstGeom prst="rect">
            <a:avLst/>
          </a:prstGeom>
          <a:solidFill>
            <a:srgbClr val="FFCC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kumimoji="1" lang="en-US" sz="2500" dirty="0">
                <a:solidFill>
                  <a:srgbClr val="000000"/>
                </a:solidFill>
                <a:latin typeface="Tahoma" pitchFamily="34" charset="0"/>
                <a:sym typeface="Symbol" pitchFamily="18" charset="2"/>
              </a:rPr>
              <a:t>…</a:t>
            </a:r>
            <a:r>
              <a:rPr kumimoji="1" lang="en-US" sz="2500" dirty="0">
                <a:solidFill>
                  <a:srgbClr val="000000"/>
                </a:solidFill>
                <a:sym typeface="Symbol" pitchFamily="18" charset="2"/>
              </a:rPr>
              <a:t>causing the real exchange rate to rise and </a:t>
            </a:r>
            <a:r>
              <a:rPr kumimoji="1" lang="en-US" sz="2500" b="1" i="1" dirty="0">
                <a:solidFill>
                  <a:srgbClr val="000000"/>
                </a:solidFill>
                <a:sym typeface="Symbol" pitchFamily="18" charset="2"/>
              </a:rPr>
              <a:t>NX</a:t>
            </a:r>
            <a:r>
              <a:rPr kumimoji="1" lang="en-US" sz="2500" dirty="0">
                <a:solidFill>
                  <a:srgbClr val="000000"/>
                </a:solidFill>
                <a:sym typeface="Symbol" pitchFamily="18" charset="2"/>
              </a:rPr>
              <a:t>  to fall.</a:t>
            </a:r>
          </a:p>
        </p:txBody>
      </p:sp>
      <p:grpSp>
        <p:nvGrpSpPr>
          <p:cNvPr id="77829" name="Group 5"/>
          <p:cNvGrpSpPr>
            <a:grpSpLocks/>
          </p:cNvGrpSpPr>
          <p:nvPr/>
        </p:nvGrpSpPr>
        <p:grpSpPr bwMode="auto">
          <a:xfrm>
            <a:off x="3302000" y="1763713"/>
            <a:ext cx="5308600" cy="3978275"/>
            <a:chOff x="2080" y="1111"/>
            <a:chExt cx="3344" cy="2506"/>
          </a:xfrm>
        </p:grpSpPr>
        <p:grpSp>
          <p:nvGrpSpPr>
            <p:cNvPr id="77840" name="Group 6"/>
            <p:cNvGrpSpPr>
              <a:grpSpLocks/>
            </p:cNvGrpSpPr>
            <p:nvPr/>
          </p:nvGrpSpPr>
          <p:grpSpPr bwMode="auto">
            <a:xfrm>
              <a:off x="2160" y="1111"/>
              <a:ext cx="3264" cy="2402"/>
              <a:chOff x="3168" y="1104"/>
              <a:chExt cx="2160" cy="2345"/>
            </a:xfrm>
          </p:grpSpPr>
          <p:grpSp>
            <p:nvGrpSpPr>
              <p:cNvPr id="77849" name="Group 7"/>
              <p:cNvGrpSpPr>
                <a:grpSpLocks/>
              </p:cNvGrpSpPr>
              <p:nvPr/>
            </p:nvGrpSpPr>
            <p:grpSpPr bwMode="auto">
              <a:xfrm>
                <a:off x="3312" y="1344"/>
                <a:ext cx="1776" cy="1920"/>
                <a:chOff x="2640" y="1056"/>
                <a:chExt cx="2496" cy="2112"/>
              </a:xfrm>
            </p:grpSpPr>
            <p:sp>
              <p:nvSpPr>
                <p:cNvPr id="77852" name="Line 8"/>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77853" name="Line 9"/>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grpSp>
          <p:sp>
            <p:nvSpPr>
              <p:cNvPr id="77850" name="Text Box 10"/>
              <p:cNvSpPr txBox="1">
                <a:spLocks noChangeArrowheads="1"/>
              </p:cNvSpPr>
              <p:nvPr/>
            </p:nvSpPr>
            <p:spPr bwMode="auto">
              <a:xfrm>
                <a:off x="3168" y="1104"/>
                <a:ext cx="28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kumimoji="1" lang="en-US" sz="2400" b="1" i="1">
                    <a:solidFill>
                      <a:srgbClr val="000000"/>
                    </a:solidFill>
                    <a:latin typeface="Tahoma" pitchFamily="34" charset="0"/>
                    <a:sym typeface="Symbol" pitchFamily="18" charset="2"/>
                  </a:rPr>
                  <a:t>ε</a:t>
                </a:r>
              </a:p>
            </p:txBody>
          </p:sp>
          <p:sp>
            <p:nvSpPr>
              <p:cNvPr id="77851" name="Text Box 11"/>
              <p:cNvSpPr txBox="1">
                <a:spLocks noChangeArrowheads="1"/>
              </p:cNvSpPr>
              <p:nvPr/>
            </p:nvSpPr>
            <p:spPr bwMode="auto">
              <a:xfrm>
                <a:off x="5040" y="3168"/>
                <a:ext cx="28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
                  </a:spcBef>
                </a:pPr>
                <a:r>
                  <a:rPr lang="en-US" sz="2400" b="1" i="1">
                    <a:solidFill>
                      <a:srgbClr val="000000"/>
                    </a:solidFill>
                    <a:latin typeface="Tahoma" pitchFamily="34" charset="0"/>
                  </a:rPr>
                  <a:t>NX</a:t>
                </a:r>
                <a:endParaRPr lang="en-US" sz="2400">
                  <a:solidFill>
                    <a:srgbClr val="000000"/>
                  </a:solidFill>
                </a:endParaRPr>
              </a:p>
            </p:txBody>
          </p:sp>
        </p:grpSp>
        <p:grpSp>
          <p:nvGrpSpPr>
            <p:cNvPr id="77841" name="Group 12"/>
            <p:cNvGrpSpPr>
              <a:grpSpLocks/>
            </p:cNvGrpSpPr>
            <p:nvPr/>
          </p:nvGrpSpPr>
          <p:grpSpPr bwMode="auto">
            <a:xfrm>
              <a:off x="2688" y="1296"/>
              <a:ext cx="2632" cy="1787"/>
              <a:chOff x="2511" y="1222"/>
              <a:chExt cx="2651" cy="1854"/>
            </a:xfrm>
          </p:grpSpPr>
          <p:sp>
            <p:nvSpPr>
              <p:cNvPr id="77847" name="Line 13"/>
              <p:cNvSpPr>
                <a:spLocks noChangeShapeType="1"/>
              </p:cNvSpPr>
              <p:nvPr/>
            </p:nvSpPr>
            <p:spPr bwMode="auto">
              <a:xfrm>
                <a:off x="2511" y="1222"/>
                <a:ext cx="1968" cy="168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rIns="0"/>
              <a:lstStyle/>
              <a:p>
                <a:endParaRPr lang="en-US">
                  <a:solidFill>
                    <a:srgbClr val="000000"/>
                  </a:solidFill>
                </a:endParaRPr>
              </a:p>
            </p:txBody>
          </p:sp>
          <p:sp>
            <p:nvSpPr>
              <p:cNvPr id="77848" name="Text Box 14"/>
              <p:cNvSpPr txBox="1">
                <a:spLocks noChangeArrowheads="1"/>
              </p:cNvSpPr>
              <p:nvPr/>
            </p:nvSpPr>
            <p:spPr bwMode="auto">
              <a:xfrm>
                <a:off x="4416" y="2767"/>
                <a:ext cx="746"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dirty="0">
                    <a:solidFill>
                      <a:srgbClr val="000000"/>
                    </a:solidFill>
                    <a:latin typeface="Tahoma" pitchFamily="34" charset="0"/>
                  </a:rPr>
                  <a:t>NX</a:t>
                </a:r>
                <a:r>
                  <a:rPr lang="en-US" sz="2500" dirty="0">
                    <a:solidFill>
                      <a:srgbClr val="000000"/>
                    </a:solidFill>
                    <a:latin typeface="Tahoma" pitchFamily="34" charset="0"/>
                  </a:rPr>
                  <a:t>(</a:t>
                </a:r>
                <a:r>
                  <a:rPr kumimoji="1" lang="en-US" sz="2500" b="1" i="1" dirty="0" err="1">
                    <a:solidFill>
                      <a:srgbClr val="000000"/>
                    </a:solidFill>
                    <a:latin typeface="Tahoma" pitchFamily="34" charset="0"/>
                    <a:sym typeface="Symbol" pitchFamily="18" charset="2"/>
                  </a:rPr>
                  <a:t>ε</a:t>
                </a:r>
                <a:r>
                  <a:rPr lang="en-US" sz="1200" b="1" i="1" dirty="0">
                    <a:solidFill>
                      <a:srgbClr val="000000"/>
                    </a:solidFill>
                    <a:latin typeface="Tahoma" pitchFamily="34" charset="0"/>
                  </a:rPr>
                  <a:t> </a:t>
                </a:r>
                <a:r>
                  <a:rPr lang="en-US" sz="2500" dirty="0">
                    <a:solidFill>
                      <a:srgbClr val="000000"/>
                    </a:solidFill>
                    <a:latin typeface="Tahoma" pitchFamily="34" charset="0"/>
                  </a:rPr>
                  <a:t>)</a:t>
                </a:r>
              </a:p>
            </p:txBody>
          </p:sp>
        </p:grpSp>
        <p:sp>
          <p:nvSpPr>
            <p:cNvPr id="77842" name="Line 15"/>
            <p:cNvSpPr>
              <a:spLocks noChangeShapeType="1"/>
            </p:cNvSpPr>
            <p:nvPr/>
          </p:nvSpPr>
          <p:spPr bwMode="auto">
            <a:xfrm flipV="1">
              <a:off x="4143" y="1447"/>
              <a:ext cx="0" cy="1877"/>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rIns="0"/>
            <a:lstStyle/>
            <a:p>
              <a:endParaRPr lang="en-US">
                <a:solidFill>
                  <a:srgbClr val="000000"/>
                </a:solidFill>
              </a:endParaRPr>
            </a:p>
          </p:txBody>
        </p:sp>
        <p:graphicFrame>
          <p:nvGraphicFramePr>
            <p:cNvPr id="77843" name="Object 3"/>
            <p:cNvGraphicFramePr>
              <a:graphicFrameLocks noChangeAspect="1"/>
            </p:cNvGraphicFramePr>
            <p:nvPr/>
          </p:nvGraphicFramePr>
          <p:xfrm>
            <a:off x="3717" y="1212"/>
            <a:ext cx="987" cy="276"/>
          </p:xfrm>
          <a:graphic>
            <a:graphicData uri="http://schemas.openxmlformats.org/presentationml/2006/ole">
              <mc:AlternateContent xmlns:mc="http://schemas.openxmlformats.org/markup-compatibility/2006">
                <mc:Choice xmlns:v="urn:schemas-microsoft-com:vml" Requires="v">
                  <p:oleObj spid="_x0000_s30736" name="Equation" r:id="rId4" imgW="761669" imgH="228501" progId="Equation.DSMT4">
                    <p:embed/>
                  </p:oleObj>
                </mc:Choice>
                <mc:Fallback>
                  <p:oleObj name="Equation" r:id="rId4" imgW="761669" imgH="228501"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7" y="1212"/>
                          <a:ext cx="987"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44" name="Line 17"/>
            <p:cNvSpPr>
              <a:spLocks noChangeShapeType="1"/>
            </p:cNvSpPr>
            <p:nvPr/>
          </p:nvSpPr>
          <p:spPr bwMode="auto">
            <a:xfrm flipH="1" flipV="1">
              <a:off x="2376" y="2496"/>
              <a:ext cx="176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lstStyle/>
            <a:p>
              <a:endParaRPr lang="en-US">
                <a:solidFill>
                  <a:srgbClr val="000000"/>
                </a:solidFill>
              </a:endParaRPr>
            </a:p>
          </p:txBody>
        </p:sp>
        <p:sp>
          <p:nvSpPr>
            <p:cNvPr id="77845" name="Text Box 18"/>
            <p:cNvSpPr txBox="1">
              <a:spLocks noChangeArrowheads="1"/>
            </p:cNvSpPr>
            <p:nvPr/>
          </p:nvSpPr>
          <p:spPr bwMode="auto">
            <a:xfrm>
              <a:off x="2080" y="2366"/>
              <a:ext cx="28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kumimoji="1" lang="en-US" sz="2500" b="1" i="1" dirty="0" smtClean="0">
                  <a:solidFill>
                    <a:srgbClr val="000000"/>
                  </a:solidFill>
                  <a:latin typeface="Tahoma" pitchFamily="34" charset="0"/>
                  <a:sym typeface="Symbol" pitchFamily="18" charset="2"/>
                </a:rPr>
                <a:t>ε</a:t>
              </a:r>
              <a:r>
                <a:rPr lang="en-US" sz="2400" baseline="-25000" dirty="0" smtClean="0">
                  <a:solidFill>
                    <a:srgbClr val="000000"/>
                  </a:solidFill>
                  <a:latin typeface="Tahoma" pitchFamily="34" charset="0"/>
                </a:rPr>
                <a:t>1</a:t>
              </a:r>
              <a:endParaRPr lang="en-US" sz="2400" baseline="-25000" dirty="0">
                <a:solidFill>
                  <a:srgbClr val="000000"/>
                </a:solidFill>
                <a:latin typeface="Tahoma" pitchFamily="34" charset="0"/>
              </a:endParaRPr>
            </a:p>
          </p:txBody>
        </p:sp>
        <p:sp>
          <p:nvSpPr>
            <p:cNvPr id="77846" name="Text Box 19"/>
            <p:cNvSpPr txBox="1">
              <a:spLocks noChangeArrowheads="1"/>
            </p:cNvSpPr>
            <p:nvPr/>
          </p:nvSpPr>
          <p:spPr bwMode="auto">
            <a:xfrm>
              <a:off x="3891" y="3348"/>
              <a:ext cx="5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kumimoji="1" lang="en-US" sz="2500" b="1" i="1">
                  <a:solidFill>
                    <a:srgbClr val="000000"/>
                  </a:solidFill>
                  <a:latin typeface="Tahoma" pitchFamily="34" charset="0"/>
                  <a:sym typeface="Symbol" pitchFamily="18" charset="2"/>
                </a:rPr>
                <a:t>NX</a:t>
              </a:r>
              <a:r>
                <a:rPr kumimoji="1" lang="en-US" sz="800">
                  <a:solidFill>
                    <a:srgbClr val="000000"/>
                  </a:solidFill>
                  <a:latin typeface="Tahoma" pitchFamily="34" charset="0"/>
                  <a:sym typeface="Symbol" pitchFamily="18" charset="2"/>
                </a:rPr>
                <a:t> </a:t>
              </a:r>
              <a:r>
                <a:rPr lang="en-US" sz="2400" baseline="-25000">
                  <a:solidFill>
                    <a:srgbClr val="000000"/>
                  </a:solidFill>
                  <a:latin typeface="Tahoma" pitchFamily="34" charset="0"/>
                </a:rPr>
                <a:t>1</a:t>
              </a:r>
            </a:p>
          </p:txBody>
        </p:sp>
      </p:grpSp>
      <p:grpSp>
        <p:nvGrpSpPr>
          <p:cNvPr id="6" name="Group 20"/>
          <p:cNvGrpSpPr>
            <a:grpSpLocks/>
          </p:cNvGrpSpPr>
          <p:nvPr/>
        </p:nvGrpSpPr>
        <p:grpSpPr bwMode="auto">
          <a:xfrm>
            <a:off x="3289300" y="1390650"/>
            <a:ext cx="3187700" cy="4356100"/>
            <a:chOff x="2072" y="876"/>
            <a:chExt cx="2008" cy="2744"/>
          </a:xfrm>
        </p:grpSpPr>
        <p:sp>
          <p:nvSpPr>
            <p:cNvPr id="77831" name="Text Box 21"/>
            <p:cNvSpPr txBox="1">
              <a:spLocks noChangeArrowheads="1"/>
            </p:cNvSpPr>
            <p:nvPr/>
          </p:nvSpPr>
          <p:spPr bwMode="auto">
            <a:xfrm>
              <a:off x="3120" y="3351"/>
              <a:ext cx="5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kumimoji="1" lang="en-US" sz="2500" b="1" i="1">
                  <a:solidFill>
                    <a:srgbClr val="000000"/>
                  </a:solidFill>
                  <a:latin typeface="Tahoma" pitchFamily="34" charset="0"/>
                  <a:sym typeface="Symbol" pitchFamily="18" charset="2"/>
                </a:rPr>
                <a:t>NX</a:t>
              </a:r>
              <a:r>
                <a:rPr kumimoji="1" lang="en-US" sz="800">
                  <a:solidFill>
                    <a:srgbClr val="000000"/>
                  </a:solidFill>
                  <a:latin typeface="Tahoma" pitchFamily="34" charset="0"/>
                  <a:sym typeface="Symbol" pitchFamily="18" charset="2"/>
                </a:rPr>
                <a:t> </a:t>
              </a:r>
              <a:r>
                <a:rPr lang="en-US" sz="2400" baseline="-25000">
                  <a:solidFill>
                    <a:srgbClr val="000000"/>
                  </a:solidFill>
                  <a:latin typeface="Tahoma" pitchFamily="34" charset="0"/>
                </a:rPr>
                <a:t>2</a:t>
              </a:r>
            </a:p>
          </p:txBody>
        </p:sp>
        <p:grpSp>
          <p:nvGrpSpPr>
            <p:cNvPr id="77832" name="Group 22"/>
            <p:cNvGrpSpPr>
              <a:grpSpLocks/>
            </p:cNvGrpSpPr>
            <p:nvPr/>
          </p:nvGrpSpPr>
          <p:grpSpPr bwMode="auto">
            <a:xfrm>
              <a:off x="2072" y="876"/>
              <a:ext cx="2008" cy="2588"/>
              <a:chOff x="2072" y="876"/>
              <a:chExt cx="2008" cy="2588"/>
            </a:xfrm>
          </p:grpSpPr>
          <p:graphicFrame>
            <p:nvGraphicFramePr>
              <p:cNvPr id="77833" name="Object 2"/>
              <p:cNvGraphicFramePr>
                <a:graphicFrameLocks noChangeAspect="1"/>
              </p:cNvGraphicFramePr>
              <p:nvPr/>
            </p:nvGraphicFramePr>
            <p:xfrm>
              <a:off x="2928" y="876"/>
              <a:ext cx="1003" cy="276"/>
            </p:xfrm>
            <a:graphic>
              <a:graphicData uri="http://schemas.openxmlformats.org/presentationml/2006/ole">
                <mc:AlternateContent xmlns:mc="http://schemas.openxmlformats.org/markup-compatibility/2006">
                  <mc:Choice xmlns:v="urn:schemas-microsoft-com:vml" Requires="v">
                    <p:oleObj spid="_x0000_s30737" name="Equation" r:id="rId6" imgW="774364" imgH="228501" progId="Equation.DSMT4">
                      <p:embed/>
                    </p:oleObj>
                  </mc:Choice>
                  <mc:Fallback>
                    <p:oleObj name="Equation" r:id="rId6" imgW="774364" imgH="228501"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876"/>
                            <a:ext cx="1003"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4" name="Line 24"/>
              <p:cNvSpPr>
                <a:spLocks noChangeShapeType="1"/>
              </p:cNvSpPr>
              <p:nvPr/>
            </p:nvSpPr>
            <p:spPr bwMode="auto">
              <a:xfrm flipV="1">
                <a:off x="3388" y="1112"/>
                <a:ext cx="1" cy="221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rIns="0"/>
              <a:lstStyle/>
              <a:p>
                <a:endParaRPr lang="en-US">
                  <a:solidFill>
                    <a:srgbClr val="000000"/>
                  </a:solidFill>
                </a:endParaRPr>
              </a:p>
            </p:txBody>
          </p:sp>
          <p:sp>
            <p:nvSpPr>
              <p:cNvPr id="77835" name="Line 25"/>
              <p:cNvSpPr>
                <a:spLocks noChangeShapeType="1"/>
              </p:cNvSpPr>
              <p:nvPr/>
            </p:nvSpPr>
            <p:spPr bwMode="auto">
              <a:xfrm flipH="1" flipV="1">
                <a:off x="2376" y="1871"/>
                <a:ext cx="998" cy="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nchor="ctr"/>
              <a:lstStyle/>
              <a:p>
                <a:endParaRPr lang="en-US">
                  <a:solidFill>
                    <a:srgbClr val="000000"/>
                  </a:solidFill>
                </a:endParaRPr>
              </a:p>
            </p:txBody>
          </p:sp>
          <p:sp>
            <p:nvSpPr>
              <p:cNvPr id="77836" name="Text Box 26"/>
              <p:cNvSpPr txBox="1">
                <a:spLocks noChangeArrowheads="1"/>
              </p:cNvSpPr>
              <p:nvPr/>
            </p:nvSpPr>
            <p:spPr bwMode="auto">
              <a:xfrm>
                <a:off x="2072" y="1704"/>
                <a:ext cx="28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kumimoji="1" lang="en-US" sz="2500" b="1" i="1" dirty="0" smtClean="0">
                    <a:solidFill>
                      <a:srgbClr val="000000"/>
                    </a:solidFill>
                    <a:latin typeface="Tahoma" pitchFamily="34" charset="0"/>
                    <a:sym typeface="Symbol" pitchFamily="18" charset="2"/>
                  </a:rPr>
                  <a:t>ε</a:t>
                </a:r>
                <a:r>
                  <a:rPr lang="en-US" sz="2400" baseline="-25000" dirty="0" smtClean="0">
                    <a:solidFill>
                      <a:srgbClr val="000000"/>
                    </a:solidFill>
                    <a:latin typeface="Tahoma" pitchFamily="34" charset="0"/>
                  </a:rPr>
                  <a:t>2</a:t>
                </a:r>
                <a:endParaRPr lang="en-US" sz="2400" baseline="-25000" dirty="0">
                  <a:solidFill>
                    <a:srgbClr val="000000"/>
                  </a:solidFill>
                  <a:latin typeface="Tahoma" pitchFamily="34" charset="0"/>
                </a:endParaRPr>
              </a:p>
            </p:txBody>
          </p:sp>
          <p:sp>
            <p:nvSpPr>
              <p:cNvPr id="77837" name="Line 27"/>
              <p:cNvSpPr>
                <a:spLocks noChangeShapeType="1"/>
              </p:cNvSpPr>
              <p:nvPr/>
            </p:nvSpPr>
            <p:spPr bwMode="auto">
              <a:xfrm flipH="1">
                <a:off x="3456" y="1632"/>
                <a:ext cx="624" cy="1"/>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77838" name="Line 28"/>
              <p:cNvSpPr>
                <a:spLocks noChangeShapeType="1"/>
              </p:cNvSpPr>
              <p:nvPr/>
            </p:nvSpPr>
            <p:spPr bwMode="auto">
              <a:xfrm flipV="1">
                <a:off x="2248" y="1991"/>
                <a:ext cx="3" cy="419"/>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77839" name="Line 29"/>
              <p:cNvSpPr>
                <a:spLocks noChangeShapeType="1"/>
              </p:cNvSpPr>
              <p:nvPr/>
            </p:nvSpPr>
            <p:spPr bwMode="auto">
              <a:xfrm flipH="1" flipV="1">
                <a:off x="3576" y="3464"/>
                <a:ext cx="379"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grpSp>
      </p:grpSp>
    </p:spTree>
    <p:extLst>
      <p:ext uri="{BB962C8B-B14F-4D97-AF65-F5344CB8AC3E}">
        <p14:creationId xmlns:p14="http://schemas.microsoft.com/office/powerpoint/2010/main" val="174484104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03"/>
                                        </p:tgtEl>
                                        <p:attrNameLst>
                                          <p:attrName>style.visibility</p:attrName>
                                        </p:attrNameLst>
                                      </p:cBhvr>
                                      <p:to>
                                        <p:strVal val="visible"/>
                                      </p:to>
                                    </p:set>
                                    <p:animEffect transition="in" filter="fade">
                                      <p:cBhvr>
                                        <p:cTn id="7" dur="500"/>
                                        <p:tgtEl>
                                          <p:spTgt spid="1024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404"/>
                                        </p:tgtEl>
                                        <p:attrNameLst>
                                          <p:attrName>style.visibility</p:attrName>
                                        </p:attrNameLst>
                                      </p:cBhvr>
                                      <p:to>
                                        <p:strVal val="visible"/>
                                      </p:to>
                                    </p:set>
                                    <p:animEffect transition="in" filter="fade">
                                      <p:cBhvr>
                                        <p:cTn id="17" dur="500"/>
                                        <p:tgtEl>
                                          <p:spTgt spid="102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animBg="1" autoUpdateAnimBg="0"/>
      <p:bldP spid="102404"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a:lnSpc>
                <a:spcPct val="90000"/>
              </a:lnSpc>
            </a:pPr>
            <a:r>
              <a:rPr lang="en-US" sz="2800" dirty="0" smtClean="0"/>
              <a:t>2.  </a:t>
            </a:r>
            <a:r>
              <a:rPr lang="en-US" sz="3100" dirty="0" smtClean="0"/>
              <a:t>Fiscal policy abroad</a:t>
            </a:r>
          </a:p>
        </p:txBody>
      </p:sp>
      <p:sp>
        <p:nvSpPr>
          <p:cNvPr id="104451" name="Rectangle 3"/>
          <p:cNvSpPr>
            <a:spLocks noGrp="1" noChangeArrowheads="1"/>
          </p:cNvSpPr>
          <p:nvPr>
            <p:ph type="body" idx="1"/>
          </p:nvPr>
        </p:nvSpPr>
        <p:spPr>
          <a:xfrm>
            <a:off x="328613" y="1204913"/>
            <a:ext cx="2705100" cy="3805237"/>
          </a:xfrm>
          <a:solidFill>
            <a:srgbClr val="FFFFCC"/>
          </a:solidFill>
          <a:effectLst>
            <a:outerShdw blurRad="50800" dist="38100" dir="2700000" algn="tl" rotWithShape="0">
              <a:prstClr val="black">
                <a:alpha val="40000"/>
              </a:prstClr>
            </a:outerShdw>
          </a:effectLst>
        </p:spPr>
        <p:txBody>
          <a:bodyPr/>
          <a:lstStyle/>
          <a:p>
            <a:pPr marL="0" indent="0">
              <a:spcBef>
                <a:spcPct val="10000"/>
              </a:spcBef>
              <a:buFont typeface="Wingdings" pitchFamily="2" charset="2"/>
              <a:buNone/>
            </a:pPr>
            <a:r>
              <a:rPr lang="en-US" sz="2500" dirty="0" smtClean="0"/>
              <a:t>An increase in </a:t>
            </a:r>
            <a:r>
              <a:rPr lang="en-US" sz="2500" b="1" i="1" dirty="0" smtClean="0"/>
              <a:t>r*</a:t>
            </a:r>
            <a:r>
              <a:rPr lang="en-US" sz="2500" dirty="0" smtClean="0"/>
              <a:t> reduces investment, increasing net capital outflow and the supply of dollars in the foreign exchange market… </a:t>
            </a:r>
          </a:p>
        </p:txBody>
      </p:sp>
      <p:sp>
        <p:nvSpPr>
          <p:cNvPr id="104452" name="Rectangle 4"/>
          <p:cNvSpPr>
            <a:spLocks noChangeArrowheads="1"/>
          </p:cNvSpPr>
          <p:nvPr/>
        </p:nvSpPr>
        <p:spPr bwMode="auto">
          <a:xfrm>
            <a:off x="307975" y="5222875"/>
            <a:ext cx="3249613" cy="1352550"/>
          </a:xfrm>
          <a:prstGeom prst="rect">
            <a:avLst/>
          </a:prstGeom>
          <a:solidFill>
            <a:srgbClr val="FFCC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kumimoji="1" lang="en-US" sz="2500" dirty="0">
                <a:solidFill>
                  <a:srgbClr val="000000"/>
                </a:solidFill>
                <a:latin typeface="Tahoma" pitchFamily="34" charset="0"/>
                <a:sym typeface="Symbol" pitchFamily="18" charset="2"/>
              </a:rPr>
              <a:t>…</a:t>
            </a:r>
            <a:r>
              <a:rPr kumimoji="1" lang="en-US" sz="2500" dirty="0">
                <a:solidFill>
                  <a:srgbClr val="000000"/>
                </a:solidFill>
                <a:sym typeface="Symbol" pitchFamily="18" charset="2"/>
              </a:rPr>
              <a:t>causing the real exchange rate to fall and </a:t>
            </a:r>
            <a:r>
              <a:rPr kumimoji="1" lang="en-US" sz="2500" b="1" i="1" dirty="0">
                <a:solidFill>
                  <a:srgbClr val="000000"/>
                </a:solidFill>
                <a:sym typeface="Symbol" pitchFamily="18" charset="2"/>
              </a:rPr>
              <a:t>NX</a:t>
            </a:r>
            <a:r>
              <a:rPr kumimoji="1" lang="en-US" sz="2500" dirty="0">
                <a:solidFill>
                  <a:srgbClr val="000000"/>
                </a:solidFill>
                <a:sym typeface="Symbol" pitchFamily="18" charset="2"/>
              </a:rPr>
              <a:t> to rise.</a:t>
            </a:r>
          </a:p>
        </p:txBody>
      </p:sp>
      <p:grpSp>
        <p:nvGrpSpPr>
          <p:cNvPr id="78853" name="Group 5"/>
          <p:cNvGrpSpPr>
            <a:grpSpLocks/>
          </p:cNvGrpSpPr>
          <p:nvPr/>
        </p:nvGrpSpPr>
        <p:grpSpPr bwMode="auto">
          <a:xfrm>
            <a:off x="3251200" y="1390650"/>
            <a:ext cx="5359400" cy="4356100"/>
            <a:chOff x="2048" y="876"/>
            <a:chExt cx="3376" cy="2744"/>
          </a:xfrm>
        </p:grpSpPr>
        <p:grpSp>
          <p:nvGrpSpPr>
            <p:cNvPr id="78863" name="Group 6"/>
            <p:cNvGrpSpPr>
              <a:grpSpLocks/>
            </p:cNvGrpSpPr>
            <p:nvPr/>
          </p:nvGrpSpPr>
          <p:grpSpPr bwMode="auto">
            <a:xfrm>
              <a:off x="2160" y="1111"/>
              <a:ext cx="3264" cy="2402"/>
              <a:chOff x="3168" y="1104"/>
              <a:chExt cx="2160" cy="2345"/>
            </a:xfrm>
          </p:grpSpPr>
          <p:grpSp>
            <p:nvGrpSpPr>
              <p:cNvPr id="78874" name="Group 7"/>
              <p:cNvGrpSpPr>
                <a:grpSpLocks/>
              </p:cNvGrpSpPr>
              <p:nvPr/>
            </p:nvGrpSpPr>
            <p:grpSpPr bwMode="auto">
              <a:xfrm>
                <a:off x="3312" y="1344"/>
                <a:ext cx="1776" cy="1920"/>
                <a:chOff x="2640" y="1056"/>
                <a:chExt cx="2496" cy="2112"/>
              </a:xfrm>
            </p:grpSpPr>
            <p:sp>
              <p:nvSpPr>
                <p:cNvPr id="78877" name="Line 8"/>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78878" name="Line 9"/>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grpSp>
          <p:sp>
            <p:nvSpPr>
              <p:cNvPr id="78875" name="Text Box 10"/>
              <p:cNvSpPr txBox="1">
                <a:spLocks noChangeArrowheads="1"/>
              </p:cNvSpPr>
              <p:nvPr/>
            </p:nvSpPr>
            <p:spPr bwMode="auto">
              <a:xfrm>
                <a:off x="3168" y="1104"/>
                <a:ext cx="28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kumimoji="1" lang="en-US" sz="2400" b="1" i="1">
                    <a:solidFill>
                      <a:srgbClr val="000000"/>
                    </a:solidFill>
                    <a:latin typeface="Tahoma" pitchFamily="34" charset="0"/>
                    <a:sym typeface="Symbol" pitchFamily="18" charset="2"/>
                  </a:rPr>
                  <a:t>ε</a:t>
                </a:r>
              </a:p>
            </p:txBody>
          </p:sp>
          <p:sp>
            <p:nvSpPr>
              <p:cNvPr id="78876" name="Text Box 11"/>
              <p:cNvSpPr txBox="1">
                <a:spLocks noChangeArrowheads="1"/>
              </p:cNvSpPr>
              <p:nvPr/>
            </p:nvSpPr>
            <p:spPr bwMode="auto">
              <a:xfrm>
                <a:off x="5040" y="3168"/>
                <a:ext cx="28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
                  </a:spcBef>
                </a:pPr>
                <a:r>
                  <a:rPr lang="en-US" sz="2400" b="1" i="1">
                    <a:solidFill>
                      <a:srgbClr val="000000"/>
                    </a:solidFill>
                    <a:latin typeface="Tahoma" pitchFamily="34" charset="0"/>
                  </a:rPr>
                  <a:t>NX</a:t>
                </a:r>
                <a:endParaRPr lang="en-US" sz="2400">
                  <a:solidFill>
                    <a:srgbClr val="000000"/>
                  </a:solidFill>
                </a:endParaRPr>
              </a:p>
            </p:txBody>
          </p:sp>
        </p:grpSp>
        <p:grpSp>
          <p:nvGrpSpPr>
            <p:cNvPr id="78864" name="Group 12"/>
            <p:cNvGrpSpPr>
              <a:grpSpLocks/>
            </p:cNvGrpSpPr>
            <p:nvPr/>
          </p:nvGrpSpPr>
          <p:grpSpPr bwMode="auto">
            <a:xfrm>
              <a:off x="2688" y="1296"/>
              <a:ext cx="2680" cy="1787"/>
              <a:chOff x="2688" y="1296"/>
              <a:chExt cx="2680" cy="1787"/>
            </a:xfrm>
          </p:grpSpPr>
          <p:sp>
            <p:nvSpPr>
              <p:cNvPr id="78872" name="Line 13"/>
              <p:cNvSpPr>
                <a:spLocks noChangeShapeType="1"/>
              </p:cNvSpPr>
              <p:nvPr/>
            </p:nvSpPr>
            <p:spPr bwMode="auto">
              <a:xfrm>
                <a:off x="2688" y="1296"/>
                <a:ext cx="1954" cy="1619"/>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rIns="0"/>
              <a:lstStyle/>
              <a:p>
                <a:endParaRPr lang="en-US">
                  <a:solidFill>
                    <a:srgbClr val="000000"/>
                  </a:solidFill>
                </a:endParaRPr>
              </a:p>
            </p:txBody>
          </p:sp>
          <p:sp>
            <p:nvSpPr>
              <p:cNvPr id="78873" name="Text Box 14"/>
              <p:cNvSpPr txBox="1">
                <a:spLocks noChangeArrowheads="1"/>
              </p:cNvSpPr>
              <p:nvPr/>
            </p:nvSpPr>
            <p:spPr bwMode="auto">
              <a:xfrm>
                <a:off x="4580" y="2785"/>
                <a:ext cx="78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dirty="0">
                    <a:solidFill>
                      <a:srgbClr val="000000"/>
                    </a:solidFill>
                    <a:latin typeface="Tahoma" pitchFamily="34" charset="0"/>
                  </a:rPr>
                  <a:t>NX</a:t>
                </a:r>
                <a:r>
                  <a:rPr lang="en-US" sz="2500" dirty="0">
                    <a:solidFill>
                      <a:srgbClr val="000000"/>
                    </a:solidFill>
                    <a:latin typeface="Tahoma" pitchFamily="34" charset="0"/>
                  </a:rPr>
                  <a:t>(</a:t>
                </a:r>
                <a:r>
                  <a:rPr kumimoji="1" lang="en-US" sz="2500" b="1" i="1" dirty="0" err="1">
                    <a:solidFill>
                      <a:srgbClr val="000000"/>
                    </a:solidFill>
                    <a:latin typeface="Tahoma" pitchFamily="34" charset="0"/>
                    <a:sym typeface="Symbol" pitchFamily="18" charset="2"/>
                  </a:rPr>
                  <a:t>ε</a:t>
                </a:r>
                <a:r>
                  <a:rPr lang="en-US" sz="1200" b="1" i="1" dirty="0">
                    <a:solidFill>
                      <a:srgbClr val="000000"/>
                    </a:solidFill>
                    <a:latin typeface="Tahoma" pitchFamily="34" charset="0"/>
                  </a:rPr>
                  <a:t> </a:t>
                </a:r>
                <a:r>
                  <a:rPr lang="en-US" sz="2500" dirty="0">
                    <a:solidFill>
                      <a:srgbClr val="000000"/>
                    </a:solidFill>
                    <a:latin typeface="Tahoma" pitchFamily="34" charset="0"/>
                  </a:rPr>
                  <a:t>)</a:t>
                </a:r>
              </a:p>
            </p:txBody>
          </p:sp>
        </p:grpSp>
        <p:grpSp>
          <p:nvGrpSpPr>
            <p:cNvPr id="78865" name="Group 15"/>
            <p:cNvGrpSpPr>
              <a:grpSpLocks/>
            </p:cNvGrpSpPr>
            <p:nvPr/>
          </p:nvGrpSpPr>
          <p:grpSpPr bwMode="auto">
            <a:xfrm>
              <a:off x="2920" y="876"/>
              <a:ext cx="1020" cy="2744"/>
              <a:chOff x="2920" y="876"/>
              <a:chExt cx="1020" cy="2744"/>
            </a:xfrm>
          </p:grpSpPr>
          <p:graphicFrame>
            <p:nvGraphicFramePr>
              <p:cNvPr id="78869" name="Object 3"/>
              <p:cNvGraphicFramePr>
                <a:graphicFrameLocks noChangeAspect="1"/>
              </p:cNvGraphicFramePr>
              <p:nvPr/>
            </p:nvGraphicFramePr>
            <p:xfrm>
              <a:off x="2920" y="876"/>
              <a:ext cx="1020" cy="276"/>
            </p:xfrm>
            <a:graphic>
              <a:graphicData uri="http://schemas.openxmlformats.org/presentationml/2006/ole">
                <mc:AlternateContent xmlns:mc="http://schemas.openxmlformats.org/markup-compatibility/2006">
                  <mc:Choice xmlns:v="urn:schemas-microsoft-com:vml" Requires="v">
                    <p:oleObj spid="_x0000_s31760" name="Equation" r:id="rId4" imgW="787400" imgH="228600" progId="Equation.DSMT4">
                      <p:embed/>
                    </p:oleObj>
                  </mc:Choice>
                  <mc:Fallback>
                    <p:oleObj name="Equation" r:id="rId4" imgW="7874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0" y="876"/>
                            <a:ext cx="1020"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70" name="Text Box 17"/>
              <p:cNvSpPr txBox="1">
                <a:spLocks noChangeArrowheads="1"/>
              </p:cNvSpPr>
              <p:nvPr/>
            </p:nvSpPr>
            <p:spPr bwMode="auto">
              <a:xfrm>
                <a:off x="3120" y="3351"/>
                <a:ext cx="5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kumimoji="1" lang="en-US" sz="2500" b="1" i="1">
                    <a:solidFill>
                      <a:srgbClr val="000000"/>
                    </a:solidFill>
                    <a:latin typeface="Tahoma" pitchFamily="34" charset="0"/>
                    <a:sym typeface="Symbol" pitchFamily="18" charset="2"/>
                  </a:rPr>
                  <a:t>NX</a:t>
                </a:r>
                <a:r>
                  <a:rPr kumimoji="1" lang="en-US" sz="800">
                    <a:solidFill>
                      <a:srgbClr val="000000"/>
                    </a:solidFill>
                    <a:latin typeface="Tahoma" pitchFamily="34" charset="0"/>
                    <a:sym typeface="Symbol" pitchFamily="18" charset="2"/>
                  </a:rPr>
                  <a:t> </a:t>
                </a:r>
                <a:r>
                  <a:rPr lang="en-US" sz="2400" baseline="-25000">
                    <a:solidFill>
                      <a:srgbClr val="000000"/>
                    </a:solidFill>
                    <a:latin typeface="Tahoma" pitchFamily="34" charset="0"/>
                  </a:rPr>
                  <a:t>1</a:t>
                </a:r>
              </a:p>
            </p:txBody>
          </p:sp>
          <p:sp>
            <p:nvSpPr>
              <p:cNvPr id="78871" name="Line 18"/>
              <p:cNvSpPr>
                <a:spLocks noChangeShapeType="1"/>
              </p:cNvSpPr>
              <p:nvPr/>
            </p:nvSpPr>
            <p:spPr bwMode="auto">
              <a:xfrm flipV="1">
                <a:off x="3388" y="1112"/>
                <a:ext cx="1" cy="2215"/>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rIns="0"/>
              <a:lstStyle/>
              <a:p>
                <a:endParaRPr lang="en-US">
                  <a:solidFill>
                    <a:srgbClr val="000000"/>
                  </a:solidFill>
                </a:endParaRPr>
              </a:p>
            </p:txBody>
          </p:sp>
        </p:grpSp>
        <p:grpSp>
          <p:nvGrpSpPr>
            <p:cNvPr id="78866" name="Group 19"/>
            <p:cNvGrpSpPr>
              <a:grpSpLocks/>
            </p:cNvGrpSpPr>
            <p:nvPr/>
          </p:nvGrpSpPr>
          <p:grpSpPr bwMode="auto">
            <a:xfrm>
              <a:off x="2048" y="1720"/>
              <a:ext cx="1326" cy="269"/>
              <a:chOff x="2048" y="1720"/>
              <a:chExt cx="1326" cy="269"/>
            </a:xfrm>
          </p:grpSpPr>
          <p:sp>
            <p:nvSpPr>
              <p:cNvPr id="78867" name="Line 20"/>
              <p:cNvSpPr>
                <a:spLocks noChangeShapeType="1"/>
              </p:cNvSpPr>
              <p:nvPr/>
            </p:nvSpPr>
            <p:spPr bwMode="auto">
              <a:xfrm flipH="1" flipV="1">
                <a:off x="2376" y="1871"/>
                <a:ext cx="998" cy="0"/>
              </a:xfrm>
              <a:prstGeom prst="line">
                <a:avLst/>
              </a:prstGeom>
              <a:noFill/>
              <a:ln w="9525">
                <a:solidFill>
                  <a:srgbClr val="000066"/>
                </a:solidFill>
                <a:prstDash val="dash"/>
                <a:round/>
                <a:headEnd/>
                <a:tailEnd/>
              </a:ln>
              <a:extLst>
                <a:ext uri="{909E8E84-426E-40dd-AFC4-6F175D3DCCD1}">
                  <a14:hiddenFill xmlns:a14="http://schemas.microsoft.com/office/drawing/2010/main">
                    <a:noFill/>
                  </a14:hiddenFill>
                </a:ext>
              </a:extLst>
            </p:spPr>
            <p:txBody>
              <a:bodyPr anchor="ctr"/>
              <a:lstStyle/>
              <a:p>
                <a:endParaRPr lang="en-US">
                  <a:solidFill>
                    <a:srgbClr val="000000"/>
                  </a:solidFill>
                </a:endParaRPr>
              </a:p>
            </p:txBody>
          </p:sp>
          <p:sp>
            <p:nvSpPr>
              <p:cNvPr id="78868" name="Text Box 21"/>
              <p:cNvSpPr txBox="1">
                <a:spLocks noChangeArrowheads="1"/>
              </p:cNvSpPr>
              <p:nvPr/>
            </p:nvSpPr>
            <p:spPr bwMode="auto">
              <a:xfrm>
                <a:off x="2048" y="1720"/>
                <a:ext cx="28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kumimoji="1" lang="en-US" sz="2500" b="1" i="1" dirty="0" smtClean="0">
                    <a:solidFill>
                      <a:srgbClr val="000000"/>
                    </a:solidFill>
                    <a:latin typeface="Tahoma" pitchFamily="34" charset="0"/>
                    <a:sym typeface="Symbol" pitchFamily="18" charset="2"/>
                  </a:rPr>
                  <a:t>ε</a:t>
                </a:r>
                <a:r>
                  <a:rPr lang="en-US" sz="2400" baseline="-25000" dirty="0" smtClean="0">
                    <a:solidFill>
                      <a:srgbClr val="000000"/>
                    </a:solidFill>
                    <a:latin typeface="Tahoma" pitchFamily="34" charset="0"/>
                  </a:rPr>
                  <a:t>1</a:t>
                </a:r>
                <a:endParaRPr lang="en-US" sz="2400" baseline="-25000" dirty="0">
                  <a:solidFill>
                    <a:srgbClr val="000000"/>
                  </a:solidFill>
                  <a:latin typeface="Tahoma" pitchFamily="34" charset="0"/>
                </a:endParaRPr>
              </a:p>
            </p:txBody>
          </p:sp>
        </p:grpSp>
      </p:grpSp>
      <p:grpSp>
        <p:nvGrpSpPr>
          <p:cNvPr id="8" name="Group 22"/>
          <p:cNvGrpSpPr>
            <a:grpSpLocks/>
          </p:cNvGrpSpPr>
          <p:nvPr/>
        </p:nvGrpSpPr>
        <p:grpSpPr bwMode="auto">
          <a:xfrm>
            <a:off x="3302000" y="1924050"/>
            <a:ext cx="4205288" cy="3817938"/>
            <a:chOff x="2080" y="1212"/>
            <a:chExt cx="2649" cy="2405"/>
          </a:xfrm>
        </p:grpSpPr>
        <p:sp>
          <p:nvSpPr>
            <p:cNvPr id="78855" name="Line 23"/>
            <p:cNvSpPr>
              <a:spLocks noChangeShapeType="1"/>
            </p:cNvSpPr>
            <p:nvPr/>
          </p:nvSpPr>
          <p:spPr bwMode="auto">
            <a:xfrm flipV="1">
              <a:off x="4143" y="1447"/>
              <a:ext cx="0" cy="1877"/>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rIns="0"/>
            <a:lstStyle/>
            <a:p>
              <a:endParaRPr lang="en-US">
                <a:solidFill>
                  <a:srgbClr val="000000"/>
                </a:solidFill>
              </a:endParaRPr>
            </a:p>
          </p:txBody>
        </p:sp>
        <p:graphicFrame>
          <p:nvGraphicFramePr>
            <p:cNvPr id="78856" name="Object 2"/>
            <p:cNvGraphicFramePr>
              <a:graphicFrameLocks noChangeAspect="1"/>
            </p:cNvGraphicFramePr>
            <p:nvPr/>
          </p:nvGraphicFramePr>
          <p:xfrm>
            <a:off x="3693" y="1212"/>
            <a:ext cx="1036" cy="276"/>
          </p:xfrm>
          <a:graphic>
            <a:graphicData uri="http://schemas.openxmlformats.org/presentationml/2006/ole">
              <mc:AlternateContent xmlns:mc="http://schemas.openxmlformats.org/markup-compatibility/2006">
                <mc:Choice xmlns:v="urn:schemas-microsoft-com:vml" Requires="v">
                  <p:oleObj spid="_x0000_s31761" name="Equation" r:id="rId6" imgW="800100" imgH="228600" progId="Equation.DSMT4">
                    <p:embed/>
                  </p:oleObj>
                </mc:Choice>
                <mc:Fallback>
                  <p:oleObj name="Equation" r:id="rId6" imgW="80010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3" y="1212"/>
                          <a:ext cx="1036"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7" name="Line 25"/>
            <p:cNvSpPr>
              <a:spLocks noChangeShapeType="1"/>
            </p:cNvSpPr>
            <p:nvPr/>
          </p:nvSpPr>
          <p:spPr bwMode="auto">
            <a:xfrm flipH="1" flipV="1">
              <a:off x="2376" y="2496"/>
              <a:ext cx="1762" cy="0"/>
            </a:xfrm>
            <a:prstGeom prst="line">
              <a:avLst/>
            </a:prstGeom>
            <a:noFill/>
            <a:ln w="9525">
              <a:solidFill>
                <a:srgbClr val="0066FF"/>
              </a:solidFill>
              <a:prstDash val="dash"/>
              <a:round/>
              <a:headEnd/>
              <a:tailEnd/>
            </a:ln>
            <a:extLst>
              <a:ext uri="{909E8E84-426E-40dd-AFC4-6F175D3DCCD1}">
                <a14:hiddenFill xmlns:a14="http://schemas.microsoft.com/office/drawing/2010/main">
                  <a:noFill/>
                </a14:hiddenFill>
              </a:ext>
            </a:extLst>
          </p:spPr>
          <p:txBody>
            <a:bodyPr anchor="ctr"/>
            <a:lstStyle/>
            <a:p>
              <a:endParaRPr lang="en-US">
                <a:solidFill>
                  <a:srgbClr val="000000"/>
                </a:solidFill>
              </a:endParaRPr>
            </a:p>
          </p:txBody>
        </p:sp>
        <p:sp>
          <p:nvSpPr>
            <p:cNvPr id="78858" name="Text Box 26"/>
            <p:cNvSpPr txBox="1">
              <a:spLocks noChangeArrowheads="1"/>
            </p:cNvSpPr>
            <p:nvPr/>
          </p:nvSpPr>
          <p:spPr bwMode="auto">
            <a:xfrm>
              <a:off x="2080" y="2366"/>
              <a:ext cx="28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kumimoji="1" lang="en-US" sz="2500" b="1" i="1" dirty="0" smtClean="0">
                  <a:solidFill>
                    <a:srgbClr val="000000"/>
                  </a:solidFill>
                  <a:latin typeface="Tahoma" pitchFamily="34" charset="0"/>
                  <a:sym typeface="Symbol" pitchFamily="18" charset="2"/>
                </a:rPr>
                <a:t>ε</a:t>
              </a:r>
              <a:r>
                <a:rPr lang="en-US" sz="2400" baseline="-25000" dirty="0" smtClean="0">
                  <a:solidFill>
                    <a:srgbClr val="000000"/>
                  </a:solidFill>
                  <a:latin typeface="Tahoma" pitchFamily="34" charset="0"/>
                </a:rPr>
                <a:t>2</a:t>
              </a:r>
              <a:endParaRPr lang="en-US" sz="2400" baseline="-25000" dirty="0">
                <a:solidFill>
                  <a:srgbClr val="000000"/>
                </a:solidFill>
                <a:latin typeface="Tahoma" pitchFamily="34" charset="0"/>
              </a:endParaRPr>
            </a:p>
          </p:txBody>
        </p:sp>
        <p:sp>
          <p:nvSpPr>
            <p:cNvPr id="78859" name="Text Box 27"/>
            <p:cNvSpPr txBox="1">
              <a:spLocks noChangeArrowheads="1"/>
            </p:cNvSpPr>
            <p:nvPr/>
          </p:nvSpPr>
          <p:spPr bwMode="auto">
            <a:xfrm>
              <a:off x="3891" y="3348"/>
              <a:ext cx="5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kumimoji="1" lang="en-US" sz="2500" b="1" i="1">
                  <a:solidFill>
                    <a:srgbClr val="000000"/>
                  </a:solidFill>
                  <a:latin typeface="Tahoma" pitchFamily="34" charset="0"/>
                  <a:sym typeface="Symbol" pitchFamily="18" charset="2"/>
                </a:rPr>
                <a:t>NX</a:t>
              </a:r>
              <a:r>
                <a:rPr kumimoji="1" lang="en-US" sz="800">
                  <a:solidFill>
                    <a:srgbClr val="000000"/>
                  </a:solidFill>
                  <a:latin typeface="Tahoma" pitchFamily="34" charset="0"/>
                  <a:sym typeface="Symbol" pitchFamily="18" charset="2"/>
                </a:rPr>
                <a:t> </a:t>
              </a:r>
              <a:r>
                <a:rPr lang="en-US" sz="2400" baseline="-25000">
                  <a:solidFill>
                    <a:srgbClr val="000000"/>
                  </a:solidFill>
                  <a:latin typeface="Tahoma" pitchFamily="34" charset="0"/>
                </a:rPr>
                <a:t>2</a:t>
              </a:r>
            </a:p>
          </p:txBody>
        </p:sp>
        <p:sp>
          <p:nvSpPr>
            <p:cNvPr id="78860" name="Line 28"/>
            <p:cNvSpPr>
              <a:spLocks noChangeShapeType="1"/>
            </p:cNvSpPr>
            <p:nvPr/>
          </p:nvSpPr>
          <p:spPr bwMode="auto">
            <a:xfrm flipH="1">
              <a:off x="3456" y="1632"/>
              <a:ext cx="624" cy="1"/>
            </a:xfrm>
            <a:prstGeom prst="line">
              <a:avLst/>
            </a:prstGeom>
            <a:noFill/>
            <a:ln w="38100">
              <a:solidFill>
                <a:schemeClr val="accent2"/>
              </a:solidFill>
              <a:round/>
              <a:headEnd type="triangle" w="med" len="med"/>
              <a:tailEnd type="none" w="lg"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78861" name="Line 29"/>
            <p:cNvSpPr>
              <a:spLocks noChangeShapeType="1"/>
            </p:cNvSpPr>
            <p:nvPr/>
          </p:nvSpPr>
          <p:spPr bwMode="auto">
            <a:xfrm flipV="1">
              <a:off x="2248" y="1991"/>
              <a:ext cx="3" cy="419"/>
            </a:xfrm>
            <a:prstGeom prst="line">
              <a:avLst/>
            </a:prstGeom>
            <a:noFill/>
            <a:ln w="38100">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78862" name="Line 30"/>
            <p:cNvSpPr>
              <a:spLocks noChangeShapeType="1"/>
            </p:cNvSpPr>
            <p:nvPr/>
          </p:nvSpPr>
          <p:spPr bwMode="auto">
            <a:xfrm flipH="1" flipV="1">
              <a:off x="3576" y="3464"/>
              <a:ext cx="379" cy="0"/>
            </a:xfrm>
            <a:prstGeom prst="line">
              <a:avLst/>
            </a:prstGeom>
            <a:noFill/>
            <a:ln w="38100">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grpSp>
    </p:spTree>
    <p:extLst>
      <p:ext uri="{BB962C8B-B14F-4D97-AF65-F5344CB8AC3E}">
        <p14:creationId xmlns:p14="http://schemas.microsoft.com/office/powerpoint/2010/main" val="152027281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451"/>
                                        </p:tgtEl>
                                        <p:attrNameLst>
                                          <p:attrName>style.visibility</p:attrName>
                                        </p:attrNameLst>
                                      </p:cBhvr>
                                      <p:to>
                                        <p:strVal val="visible"/>
                                      </p:to>
                                    </p:set>
                                    <p:animEffect transition="in" filter="fade">
                                      <p:cBhvr>
                                        <p:cTn id="7" dur="500"/>
                                        <p:tgtEl>
                                          <p:spTgt spid="1044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452"/>
                                        </p:tgtEl>
                                        <p:attrNameLst>
                                          <p:attrName>style.visibility</p:attrName>
                                        </p:attrNameLst>
                                      </p:cBhvr>
                                      <p:to>
                                        <p:strVal val="visible"/>
                                      </p:to>
                                    </p:set>
                                    <p:animEffect transition="in" filter="fade">
                                      <p:cBhvr>
                                        <p:cTn id="17" dur="500"/>
                                        <p:tgtEl>
                                          <p:spTgt spid="104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nimBg="1" autoUpdateAnimBg="0"/>
      <p:bldP spid="104452"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cs typeface="Aria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NOW YOU TRY</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sz="2800" dirty="0" smtClean="0">
                <a:solidFill>
                  <a:schemeClr val="bg1"/>
                </a:solidFill>
                <a:effectLst>
                  <a:outerShdw blurRad="38100" dist="38100" dir="2700000" algn="tl">
                    <a:srgbClr val="000000">
                      <a:alpha val="43137"/>
                    </a:srgbClr>
                  </a:outerShdw>
                </a:effectLst>
              </a:rPr>
              <a:t>3.  </a:t>
            </a:r>
            <a:r>
              <a:rPr lang="en-US" dirty="0" smtClean="0">
                <a:solidFill>
                  <a:schemeClr val="bg1"/>
                </a:solidFill>
                <a:effectLst>
                  <a:outerShdw blurRad="38100" dist="38100" dir="2700000" algn="tl">
                    <a:srgbClr val="000000">
                      <a:alpha val="43137"/>
                    </a:srgbClr>
                  </a:outerShdw>
                </a:effectLst>
              </a:rPr>
              <a:t>Increase in investment demand</a:t>
            </a:r>
            <a:endParaRPr lang="en-US" dirty="0">
              <a:solidFill>
                <a:schemeClr val="bg1"/>
              </a:solidFill>
              <a:effectLst>
                <a:outerShdw blurRad="38100" dist="38100" dir="2700000" algn="tl">
                  <a:srgbClr val="000000">
                    <a:alpha val="43137"/>
                  </a:srgbClr>
                </a:outerShdw>
              </a:effectLst>
            </a:endParaRP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cs typeface="Aria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41</a:t>
            </a:fld>
            <a:endParaRPr lang="en-US" sz="1600" dirty="0">
              <a:solidFill>
                <a:srgbClr val="006666"/>
              </a:solidFill>
              <a:cs typeface="Arial"/>
            </a:endParaRPr>
          </a:p>
        </p:txBody>
      </p:sp>
      <p:grpSp>
        <p:nvGrpSpPr>
          <p:cNvPr id="6" name="Group 10"/>
          <p:cNvGrpSpPr>
            <a:grpSpLocks/>
          </p:cNvGrpSpPr>
          <p:nvPr/>
        </p:nvGrpSpPr>
        <p:grpSpPr bwMode="auto">
          <a:xfrm>
            <a:off x="4160870" y="2057400"/>
            <a:ext cx="4234067" cy="2836863"/>
            <a:chOff x="2511" y="1222"/>
            <a:chExt cx="2686" cy="1854"/>
          </a:xfrm>
        </p:grpSpPr>
        <p:sp>
          <p:nvSpPr>
            <p:cNvPr id="7" name="Line 11"/>
            <p:cNvSpPr>
              <a:spLocks noChangeShapeType="1"/>
            </p:cNvSpPr>
            <p:nvPr/>
          </p:nvSpPr>
          <p:spPr bwMode="auto">
            <a:xfrm>
              <a:off x="2511" y="1222"/>
              <a:ext cx="1968" cy="168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rIns="0"/>
            <a:lstStyle/>
            <a:p>
              <a:endParaRPr lang="en-US">
                <a:solidFill>
                  <a:srgbClr val="000000"/>
                </a:solidFill>
              </a:endParaRPr>
            </a:p>
          </p:txBody>
        </p:sp>
        <p:sp>
          <p:nvSpPr>
            <p:cNvPr id="8" name="Text Box 12"/>
            <p:cNvSpPr txBox="1">
              <a:spLocks noChangeArrowheads="1"/>
            </p:cNvSpPr>
            <p:nvPr/>
          </p:nvSpPr>
          <p:spPr bwMode="auto">
            <a:xfrm>
              <a:off x="4416" y="2767"/>
              <a:ext cx="781"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dirty="0">
                  <a:solidFill>
                    <a:srgbClr val="000000"/>
                  </a:solidFill>
                  <a:latin typeface="Tahoma" pitchFamily="34" charset="0"/>
                </a:rPr>
                <a:t>NX</a:t>
              </a:r>
              <a:r>
                <a:rPr lang="en-US" sz="2500" dirty="0">
                  <a:solidFill>
                    <a:srgbClr val="000000"/>
                  </a:solidFill>
                  <a:latin typeface="Tahoma" pitchFamily="34" charset="0"/>
                </a:rPr>
                <a:t>(</a:t>
              </a:r>
              <a:r>
                <a:rPr kumimoji="1" lang="en-US" sz="2500" b="1" i="1" dirty="0" err="1">
                  <a:solidFill>
                    <a:srgbClr val="000000"/>
                  </a:solidFill>
                  <a:latin typeface="Tahoma" pitchFamily="34" charset="0"/>
                  <a:sym typeface="Symbol" pitchFamily="18" charset="2"/>
                </a:rPr>
                <a:t>ε</a:t>
              </a:r>
              <a:r>
                <a:rPr lang="en-US" sz="1200" b="1" i="1" dirty="0">
                  <a:solidFill>
                    <a:srgbClr val="000000"/>
                  </a:solidFill>
                  <a:latin typeface="Tahoma" pitchFamily="34" charset="0"/>
                </a:rPr>
                <a:t> </a:t>
              </a:r>
              <a:r>
                <a:rPr lang="en-US" sz="2500" dirty="0">
                  <a:solidFill>
                    <a:srgbClr val="000000"/>
                  </a:solidFill>
                  <a:latin typeface="Tahoma" pitchFamily="34" charset="0"/>
                </a:rPr>
                <a:t>)</a:t>
              </a:r>
            </a:p>
          </p:txBody>
        </p:sp>
      </p:grpSp>
      <p:grpSp>
        <p:nvGrpSpPr>
          <p:cNvPr id="10" name="Group 14"/>
          <p:cNvGrpSpPr>
            <a:grpSpLocks/>
          </p:cNvGrpSpPr>
          <p:nvPr/>
        </p:nvGrpSpPr>
        <p:grpSpPr bwMode="auto">
          <a:xfrm>
            <a:off x="3170270" y="3730625"/>
            <a:ext cx="3292475" cy="427038"/>
            <a:chOff x="2064" y="2350"/>
            <a:chExt cx="2074" cy="269"/>
          </a:xfrm>
        </p:grpSpPr>
        <p:sp>
          <p:nvSpPr>
            <p:cNvPr id="11" name="Line 15"/>
            <p:cNvSpPr>
              <a:spLocks noChangeShapeType="1"/>
            </p:cNvSpPr>
            <p:nvPr/>
          </p:nvSpPr>
          <p:spPr bwMode="auto">
            <a:xfrm flipH="1" flipV="1">
              <a:off x="2376" y="2496"/>
              <a:ext cx="176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lstStyle/>
            <a:p>
              <a:endParaRPr lang="en-US">
                <a:solidFill>
                  <a:srgbClr val="000000"/>
                </a:solidFill>
              </a:endParaRPr>
            </a:p>
          </p:txBody>
        </p:sp>
        <p:sp>
          <p:nvSpPr>
            <p:cNvPr id="12" name="Text Box 16"/>
            <p:cNvSpPr txBox="1">
              <a:spLocks noChangeArrowheads="1"/>
            </p:cNvSpPr>
            <p:nvPr/>
          </p:nvSpPr>
          <p:spPr bwMode="auto">
            <a:xfrm>
              <a:off x="2064" y="2350"/>
              <a:ext cx="28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kumimoji="1" lang="en-US" sz="2500" b="1" i="1" dirty="0" smtClean="0">
                  <a:solidFill>
                    <a:srgbClr val="000000"/>
                  </a:solidFill>
                  <a:latin typeface="Tahoma" pitchFamily="34" charset="0"/>
                  <a:sym typeface="Symbol" pitchFamily="18" charset="2"/>
                </a:rPr>
                <a:t>ε</a:t>
              </a:r>
              <a:r>
                <a:rPr lang="en-US" sz="2400" baseline="-25000" dirty="0" smtClean="0">
                  <a:solidFill>
                    <a:srgbClr val="000000"/>
                  </a:solidFill>
                  <a:latin typeface="Tahoma" pitchFamily="34" charset="0"/>
                </a:rPr>
                <a:t>1</a:t>
              </a:r>
              <a:endParaRPr lang="en-US" sz="2400" baseline="-25000" dirty="0">
                <a:solidFill>
                  <a:srgbClr val="000000"/>
                </a:solidFill>
                <a:latin typeface="Tahoma" pitchFamily="34" charset="0"/>
              </a:endParaRPr>
            </a:p>
          </p:txBody>
        </p:sp>
      </p:grpSp>
      <p:grpSp>
        <p:nvGrpSpPr>
          <p:cNvPr id="13" name="Group 17"/>
          <p:cNvGrpSpPr>
            <a:grpSpLocks/>
          </p:cNvGrpSpPr>
          <p:nvPr/>
        </p:nvGrpSpPr>
        <p:grpSpPr bwMode="auto">
          <a:xfrm>
            <a:off x="6037295" y="1924050"/>
            <a:ext cx="1019175" cy="3817938"/>
            <a:chOff x="3870" y="1212"/>
            <a:chExt cx="642" cy="2405"/>
          </a:xfrm>
        </p:grpSpPr>
        <p:sp>
          <p:nvSpPr>
            <p:cNvPr id="14" name="Line 18"/>
            <p:cNvSpPr>
              <a:spLocks noChangeShapeType="1"/>
            </p:cNvSpPr>
            <p:nvPr/>
          </p:nvSpPr>
          <p:spPr bwMode="auto">
            <a:xfrm flipV="1">
              <a:off x="4143" y="1447"/>
              <a:ext cx="0" cy="1877"/>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rIns="0"/>
            <a:lstStyle/>
            <a:p>
              <a:endParaRPr lang="en-US">
                <a:solidFill>
                  <a:srgbClr val="000000"/>
                </a:solidFill>
              </a:endParaRPr>
            </a:p>
          </p:txBody>
        </p:sp>
        <p:graphicFrame>
          <p:nvGraphicFramePr>
            <p:cNvPr id="15" name="Object 3"/>
            <p:cNvGraphicFramePr>
              <a:graphicFrameLocks noChangeAspect="1"/>
            </p:cNvGraphicFramePr>
            <p:nvPr/>
          </p:nvGraphicFramePr>
          <p:xfrm>
            <a:off x="3870" y="1212"/>
            <a:ext cx="642" cy="276"/>
          </p:xfrm>
          <a:graphic>
            <a:graphicData uri="http://schemas.openxmlformats.org/presentationml/2006/ole">
              <mc:AlternateContent xmlns:mc="http://schemas.openxmlformats.org/markup-compatibility/2006">
                <mc:Choice xmlns:v="urn:schemas-microsoft-com:vml" Requires="v">
                  <p:oleObj spid="_x0000_s34825" name="Equation" r:id="rId4" imgW="495085" imgH="228501" progId="Equation.DSMT4">
                    <p:embed/>
                  </p:oleObj>
                </mc:Choice>
                <mc:Fallback>
                  <p:oleObj name="Equation" r:id="rId4" imgW="495085" imgH="228501"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0" y="1212"/>
                          <a:ext cx="642"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20"/>
            <p:cNvSpPr txBox="1">
              <a:spLocks noChangeArrowheads="1"/>
            </p:cNvSpPr>
            <p:nvPr/>
          </p:nvSpPr>
          <p:spPr bwMode="auto">
            <a:xfrm>
              <a:off x="3891" y="3348"/>
              <a:ext cx="5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kumimoji="1" lang="en-US" sz="2500" b="1" i="1">
                  <a:solidFill>
                    <a:srgbClr val="000000"/>
                  </a:solidFill>
                  <a:latin typeface="Tahoma" pitchFamily="34" charset="0"/>
                  <a:sym typeface="Symbol" pitchFamily="18" charset="2"/>
                </a:rPr>
                <a:t>NX</a:t>
              </a:r>
              <a:r>
                <a:rPr kumimoji="1" lang="en-US" sz="800">
                  <a:solidFill>
                    <a:srgbClr val="000000"/>
                  </a:solidFill>
                  <a:latin typeface="Tahoma" pitchFamily="34" charset="0"/>
                  <a:sym typeface="Symbol" pitchFamily="18" charset="2"/>
                </a:rPr>
                <a:t> </a:t>
              </a:r>
              <a:r>
                <a:rPr lang="en-US" sz="2400" baseline="-25000">
                  <a:solidFill>
                    <a:srgbClr val="000000"/>
                  </a:solidFill>
                  <a:latin typeface="Tahoma" pitchFamily="34" charset="0"/>
                </a:rPr>
                <a:t>1</a:t>
              </a:r>
            </a:p>
          </p:txBody>
        </p:sp>
      </p:grpSp>
      <p:grpSp>
        <p:nvGrpSpPr>
          <p:cNvPr id="17" name="Group 51"/>
          <p:cNvGrpSpPr>
            <a:grpSpLocks/>
          </p:cNvGrpSpPr>
          <p:nvPr/>
        </p:nvGrpSpPr>
        <p:grpSpPr bwMode="auto">
          <a:xfrm>
            <a:off x="3322670" y="1763713"/>
            <a:ext cx="5181600" cy="3813175"/>
            <a:chOff x="3429000" y="1763713"/>
            <a:chExt cx="5181600" cy="3813175"/>
          </a:xfrm>
        </p:grpSpPr>
        <p:grpSp>
          <p:nvGrpSpPr>
            <p:cNvPr id="18" name="Group 5"/>
            <p:cNvGrpSpPr>
              <a:grpSpLocks/>
            </p:cNvGrpSpPr>
            <p:nvPr/>
          </p:nvGrpSpPr>
          <p:grpSpPr bwMode="auto">
            <a:xfrm>
              <a:off x="3774440" y="2153974"/>
              <a:ext cx="4260427" cy="3122088"/>
              <a:chOff x="2640" y="1056"/>
              <a:chExt cx="2496" cy="2112"/>
            </a:xfrm>
          </p:grpSpPr>
          <p:sp>
            <p:nvSpPr>
              <p:cNvPr id="21" name="Line 6"/>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2" name="Line 7"/>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grpSp>
        <p:sp>
          <p:nvSpPr>
            <p:cNvPr id="19" name="Text Box 8"/>
            <p:cNvSpPr txBox="1">
              <a:spLocks noChangeArrowheads="1"/>
            </p:cNvSpPr>
            <p:nvPr/>
          </p:nvSpPr>
          <p:spPr bwMode="auto">
            <a:xfrm>
              <a:off x="3429000" y="1763713"/>
              <a:ext cx="690880" cy="456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kumimoji="1" lang="en-US" sz="2400" b="1" i="1">
                  <a:solidFill>
                    <a:srgbClr val="000000"/>
                  </a:solidFill>
                  <a:latin typeface="Tahoma" pitchFamily="34" charset="0"/>
                  <a:sym typeface="Symbol" pitchFamily="18" charset="2"/>
                </a:rPr>
                <a:t>ε</a:t>
              </a:r>
            </a:p>
          </p:txBody>
        </p:sp>
        <p:sp>
          <p:nvSpPr>
            <p:cNvPr id="20" name="Text Box 9"/>
            <p:cNvSpPr txBox="1">
              <a:spLocks noChangeArrowheads="1"/>
            </p:cNvSpPr>
            <p:nvPr/>
          </p:nvSpPr>
          <p:spPr bwMode="auto">
            <a:xfrm>
              <a:off x="7919720" y="5119957"/>
              <a:ext cx="690880" cy="456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
                </a:spcBef>
              </a:pPr>
              <a:r>
                <a:rPr lang="en-US" sz="2400" b="1" i="1">
                  <a:solidFill>
                    <a:srgbClr val="000000"/>
                  </a:solidFill>
                  <a:latin typeface="Tahoma" pitchFamily="34" charset="0"/>
                </a:rPr>
                <a:t>NX</a:t>
              </a:r>
              <a:endParaRPr lang="en-US" sz="2400">
                <a:solidFill>
                  <a:srgbClr val="000000"/>
                </a:solidFill>
              </a:endParaRPr>
            </a:p>
          </p:txBody>
        </p:sp>
      </p:grpSp>
      <p:sp>
        <p:nvSpPr>
          <p:cNvPr id="23" name="Text Box 11"/>
          <p:cNvSpPr txBox="1">
            <a:spLocks noChangeArrowheads="1"/>
          </p:cNvSpPr>
          <p:nvPr/>
        </p:nvSpPr>
        <p:spPr bwMode="auto">
          <a:xfrm>
            <a:off x="580164" y="1761497"/>
            <a:ext cx="2300195" cy="4131900"/>
          </a:xfrm>
          <a:prstGeom prst="rect">
            <a:avLst/>
          </a:prstGeom>
          <a:noFill/>
          <a:ln>
            <a:noFill/>
          </a:ln>
          <a:effectLs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105000"/>
              </a:lnSpc>
              <a:spcBef>
                <a:spcPct val="20000"/>
              </a:spcBef>
            </a:pPr>
            <a:r>
              <a:rPr kumimoji="1" lang="en-US" sz="2500" dirty="0">
                <a:solidFill>
                  <a:srgbClr val="000000"/>
                </a:solidFill>
              </a:rPr>
              <a:t>Determine the impact of an increase in investment demand on net exports, net capital outflow, </a:t>
            </a:r>
            <a:br>
              <a:rPr kumimoji="1" lang="en-US" sz="2500" dirty="0">
                <a:solidFill>
                  <a:srgbClr val="000000"/>
                </a:solidFill>
              </a:rPr>
            </a:br>
            <a:r>
              <a:rPr kumimoji="1" lang="en-US" sz="2500" dirty="0">
                <a:solidFill>
                  <a:srgbClr val="000000"/>
                </a:solidFill>
              </a:rPr>
              <a:t>and the real exchange </a:t>
            </a:r>
            <a:r>
              <a:rPr kumimoji="1" lang="en-US" sz="2500" dirty="0" smtClean="0">
                <a:solidFill>
                  <a:srgbClr val="000000"/>
                </a:solidFill>
              </a:rPr>
              <a:t>rate.</a:t>
            </a:r>
            <a:endParaRPr kumimoji="1" lang="en-US" sz="2500" dirty="0">
              <a:solidFill>
                <a:srgbClr val="000000"/>
              </a:solidFill>
            </a:endParaRPr>
          </a:p>
        </p:txBody>
      </p:sp>
    </p:spTree>
    <p:extLst>
      <p:ext uri="{BB962C8B-B14F-4D97-AF65-F5344CB8AC3E}">
        <p14:creationId xmlns:p14="http://schemas.microsoft.com/office/powerpoint/2010/main" val="388993369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showMasterPhAnim="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cs typeface="Aria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ANSWERS</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sz="2800" dirty="0" smtClean="0">
                <a:solidFill>
                  <a:schemeClr val="bg1"/>
                </a:solidFill>
                <a:effectLst>
                  <a:outerShdw blurRad="38100" dist="38100" dir="2700000" algn="tl">
                    <a:srgbClr val="000000">
                      <a:alpha val="43137"/>
                    </a:srgbClr>
                  </a:outerShdw>
                </a:effectLst>
              </a:rPr>
              <a:t>3.  </a:t>
            </a:r>
            <a:r>
              <a:rPr lang="en-US" dirty="0" smtClean="0">
                <a:solidFill>
                  <a:schemeClr val="bg1"/>
                </a:solidFill>
                <a:effectLst>
                  <a:outerShdw blurRad="38100" dist="38100" dir="2700000" algn="tl">
                    <a:srgbClr val="000000">
                      <a:alpha val="43137"/>
                    </a:srgbClr>
                  </a:outerShdw>
                </a:effectLst>
              </a:rPr>
              <a:t>Increase in investment demand</a:t>
            </a:r>
            <a:endParaRPr lang="en-US" dirty="0">
              <a:solidFill>
                <a:schemeClr val="bg1"/>
              </a:solidFill>
              <a:effectLst>
                <a:outerShdw blurRad="38100" dist="38100" dir="2700000" algn="tl">
                  <a:srgbClr val="000000">
                    <a:alpha val="43137"/>
                  </a:srgbClr>
                </a:outerShdw>
              </a:effectLst>
            </a:endParaRP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cs typeface="Aria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42</a:t>
            </a:fld>
            <a:endParaRPr lang="en-US" sz="1600" dirty="0">
              <a:solidFill>
                <a:srgbClr val="006666"/>
              </a:solidFill>
              <a:cs typeface="Arial"/>
            </a:endParaRPr>
          </a:p>
        </p:txBody>
      </p:sp>
      <p:sp>
        <p:nvSpPr>
          <p:cNvPr id="6" name="Rectangle 3"/>
          <p:cNvSpPr txBox="1">
            <a:spLocks noChangeArrowheads="1"/>
          </p:cNvSpPr>
          <p:nvPr/>
        </p:nvSpPr>
        <p:spPr bwMode="auto">
          <a:xfrm>
            <a:off x="563628" y="1560001"/>
            <a:ext cx="2346325" cy="3554412"/>
          </a:xfrm>
          <a:prstGeom prst="rect">
            <a:avLst/>
          </a:prstGeom>
          <a:solidFill>
            <a:srgbClr val="FFECD9"/>
          </a:solidFill>
          <a:ln>
            <a:noFill/>
          </a:ln>
          <a:effectLst>
            <a:outerShdw blurRad="50800" dist="38100" dir="2700000" algn="tl" rotWithShape="0">
              <a:prstClr val="black">
                <a:alpha val="40000"/>
              </a:prstClr>
            </a:outerShdw>
          </a:effectLs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105000"/>
              </a:lnSpc>
              <a:spcBef>
                <a:spcPct val="10000"/>
              </a:spcBef>
              <a:buClr>
                <a:srgbClr val="CC6600"/>
              </a:buClr>
              <a:buSzPct val="120000"/>
              <a:buFont typeface="Wingdings" pitchFamily="2" charset="2"/>
              <a:buNone/>
            </a:pPr>
            <a:r>
              <a:rPr lang="en-US" sz="2400" dirty="0">
                <a:solidFill>
                  <a:srgbClr val="000000"/>
                </a:solidFill>
              </a:rPr>
              <a:t>An increase in investment reduces net capital outflow and the supply </a:t>
            </a:r>
            <a:br>
              <a:rPr lang="en-US" sz="2400" dirty="0">
                <a:solidFill>
                  <a:srgbClr val="000000"/>
                </a:solidFill>
              </a:rPr>
            </a:br>
            <a:r>
              <a:rPr lang="en-US" sz="2400" dirty="0">
                <a:solidFill>
                  <a:srgbClr val="000000"/>
                </a:solidFill>
              </a:rPr>
              <a:t>of dollars in the foreign exchange market… </a:t>
            </a:r>
          </a:p>
        </p:txBody>
      </p:sp>
      <p:grpSp>
        <p:nvGrpSpPr>
          <p:cNvPr id="7" name="Group 10"/>
          <p:cNvGrpSpPr>
            <a:grpSpLocks/>
          </p:cNvGrpSpPr>
          <p:nvPr/>
        </p:nvGrpSpPr>
        <p:grpSpPr bwMode="auto">
          <a:xfrm>
            <a:off x="4160870" y="2057400"/>
            <a:ext cx="4259289" cy="2836863"/>
            <a:chOff x="2511" y="1222"/>
            <a:chExt cx="2702" cy="1854"/>
          </a:xfrm>
        </p:grpSpPr>
        <p:sp>
          <p:nvSpPr>
            <p:cNvPr id="8" name="Line 11"/>
            <p:cNvSpPr>
              <a:spLocks noChangeShapeType="1"/>
            </p:cNvSpPr>
            <p:nvPr/>
          </p:nvSpPr>
          <p:spPr bwMode="auto">
            <a:xfrm>
              <a:off x="2511" y="1222"/>
              <a:ext cx="1968" cy="168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rIns="0"/>
            <a:lstStyle/>
            <a:p>
              <a:endParaRPr lang="en-US">
                <a:solidFill>
                  <a:srgbClr val="000000"/>
                </a:solidFill>
              </a:endParaRPr>
            </a:p>
          </p:txBody>
        </p:sp>
        <p:sp>
          <p:nvSpPr>
            <p:cNvPr id="10" name="Text Box 12"/>
            <p:cNvSpPr txBox="1">
              <a:spLocks noChangeArrowheads="1"/>
            </p:cNvSpPr>
            <p:nvPr/>
          </p:nvSpPr>
          <p:spPr bwMode="auto">
            <a:xfrm>
              <a:off x="4416" y="2767"/>
              <a:ext cx="797"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dirty="0">
                  <a:solidFill>
                    <a:srgbClr val="000000"/>
                  </a:solidFill>
                  <a:latin typeface="Tahoma" pitchFamily="34" charset="0"/>
                </a:rPr>
                <a:t>NX</a:t>
              </a:r>
              <a:r>
                <a:rPr lang="en-US" sz="2500" dirty="0">
                  <a:solidFill>
                    <a:srgbClr val="000000"/>
                  </a:solidFill>
                  <a:latin typeface="Tahoma" pitchFamily="34" charset="0"/>
                </a:rPr>
                <a:t>(</a:t>
              </a:r>
              <a:r>
                <a:rPr kumimoji="1" lang="en-US" sz="2500" b="1" i="1" dirty="0" err="1">
                  <a:solidFill>
                    <a:srgbClr val="000000"/>
                  </a:solidFill>
                  <a:latin typeface="Tahoma" pitchFamily="34" charset="0"/>
                  <a:sym typeface="Symbol" pitchFamily="18" charset="2"/>
                </a:rPr>
                <a:t>ε</a:t>
              </a:r>
              <a:r>
                <a:rPr lang="en-US" sz="1200" b="1" i="1" dirty="0">
                  <a:solidFill>
                    <a:srgbClr val="000000"/>
                  </a:solidFill>
                  <a:latin typeface="Tahoma" pitchFamily="34" charset="0"/>
                </a:rPr>
                <a:t> </a:t>
              </a:r>
              <a:r>
                <a:rPr lang="en-US" sz="2500" dirty="0">
                  <a:solidFill>
                    <a:srgbClr val="000000"/>
                  </a:solidFill>
                  <a:latin typeface="Tahoma" pitchFamily="34" charset="0"/>
                </a:rPr>
                <a:t>)</a:t>
              </a:r>
            </a:p>
          </p:txBody>
        </p:sp>
      </p:grpSp>
      <p:grpSp>
        <p:nvGrpSpPr>
          <p:cNvPr id="11" name="Group 14"/>
          <p:cNvGrpSpPr>
            <a:grpSpLocks/>
          </p:cNvGrpSpPr>
          <p:nvPr/>
        </p:nvGrpSpPr>
        <p:grpSpPr bwMode="auto">
          <a:xfrm>
            <a:off x="3195670" y="3768725"/>
            <a:ext cx="3267075" cy="427038"/>
            <a:chOff x="2080" y="2374"/>
            <a:chExt cx="2058" cy="269"/>
          </a:xfrm>
        </p:grpSpPr>
        <p:sp>
          <p:nvSpPr>
            <p:cNvPr id="12" name="Line 15"/>
            <p:cNvSpPr>
              <a:spLocks noChangeShapeType="1"/>
            </p:cNvSpPr>
            <p:nvPr/>
          </p:nvSpPr>
          <p:spPr bwMode="auto">
            <a:xfrm flipH="1" flipV="1">
              <a:off x="2376" y="2496"/>
              <a:ext cx="176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lstStyle/>
            <a:p>
              <a:endParaRPr lang="en-US">
                <a:solidFill>
                  <a:srgbClr val="000000"/>
                </a:solidFill>
              </a:endParaRPr>
            </a:p>
          </p:txBody>
        </p:sp>
        <p:sp>
          <p:nvSpPr>
            <p:cNvPr id="13" name="Text Box 16"/>
            <p:cNvSpPr txBox="1">
              <a:spLocks noChangeArrowheads="1"/>
            </p:cNvSpPr>
            <p:nvPr/>
          </p:nvSpPr>
          <p:spPr bwMode="auto">
            <a:xfrm>
              <a:off x="2080" y="2374"/>
              <a:ext cx="28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kumimoji="1" lang="en-US" sz="2500" b="1" i="1" dirty="0" smtClean="0">
                  <a:solidFill>
                    <a:srgbClr val="000000"/>
                  </a:solidFill>
                  <a:latin typeface="Tahoma" pitchFamily="34" charset="0"/>
                  <a:sym typeface="Symbol" pitchFamily="18" charset="2"/>
                </a:rPr>
                <a:t>ε</a:t>
              </a:r>
              <a:r>
                <a:rPr lang="en-US" sz="2400" baseline="-25000" dirty="0" smtClean="0">
                  <a:solidFill>
                    <a:srgbClr val="000000"/>
                  </a:solidFill>
                  <a:latin typeface="Tahoma" pitchFamily="34" charset="0"/>
                </a:rPr>
                <a:t>1</a:t>
              </a:r>
              <a:endParaRPr lang="en-US" sz="2400" baseline="-25000" dirty="0">
                <a:solidFill>
                  <a:srgbClr val="000000"/>
                </a:solidFill>
                <a:latin typeface="Tahoma" pitchFamily="34" charset="0"/>
              </a:endParaRPr>
            </a:p>
          </p:txBody>
        </p:sp>
      </p:grpSp>
      <p:grpSp>
        <p:nvGrpSpPr>
          <p:cNvPr id="14" name="Group 17"/>
          <p:cNvGrpSpPr>
            <a:grpSpLocks/>
          </p:cNvGrpSpPr>
          <p:nvPr/>
        </p:nvGrpSpPr>
        <p:grpSpPr bwMode="auto">
          <a:xfrm>
            <a:off x="6037295" y="1924050"/>
            <a:ext cx="1019175" cy="3817938"/>
            <a:chOff x="3870" y="1212"/>
            <a:chExt cx="642" cy="2405"/>
          </a:xfrm>
        </p:grpSpPr>
        <p:sp>
          <p:nvSpPr>
            <p:cNvPr id="15" name="Line 18"/>
            <p:cNvSpPr>
              <a:spLocks noChangeShapeType="1"/>
            </p:cNvSpPr>
            <p:nvPr/>
          </p:nvSpPr>
          <p:spPr bwMode="auto">
            <a:xfrm flipV="1">
              <a:off x="4143" y="1447"/>
              <a:ext cx="0" cy="1877"/>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rIns="0"/>
            <a:lstStyle/>
            <a:p>
              <a:endParaRPr lang="en-US">
                <a:solidFill>
                  <a:srgbClr val="000000"/>
                </a:solidFill>
              </a:endParaRPr>
            </a:p>
          </p:txBody>
        </p:sp>
        <p:graphicFrame>
          <p:nvGraphicFramePr>
            <p:cNvPr id="16" name="Object 3"/>
            <p:cNvGraphicFramePr>
              <a:graphicFrameLocks noChangeAspect="1"/>
            </p:cNvGraphicFramePr>
            <p:nvPr/>
          </p:nvGraphicFramePr>
          <p:xfrm>
            <a:off x="3870" y="1212"/>
            <a:ext cx="642" cy="276"/>
          </p:xfrm>
          <a:graphic>
            <a:graphicData uri="http://schemas.openxmlformats.org/presentationml/2006/ole">
              <mc:AlternateContent xmlns:mc="http://schemas.openxmlformats.org/markup-compatibility/2006">
                <mc:Choice xmlns:v="urn:schemas-microsoft-com:vml" Requires="v">
                  <p:oleObj spid="_x0000_s35856" name="Equation" r:id="rId4" imgW="495085" imgH="228501" progId="Equation.DSMT4">
                    <p:embed/>
                  </p:oleObj>
                </mc:Choice>
                <mc:Fallback>
                  <p:oleObj name="Equation" r:id="rId4" imgW="495085" imgH="228501"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0" y="1212"/>
                          <a:ext cx="642"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Text Box 20"/>
            <p:cNvSpPr txBox="1">
              <a:spLocks noChangeArrowheads="1"/>
            </p:cNvSpPr>
            <p:nvPr/>
          </p:nvSpPr>
          <p:spPr bwMode="auto">
            <a:xfrm>
              <a:off x="3891" y="3348"/>
              <a:ext cx="5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kumimoji="1" lang="en-US" sz="2500" b="1" i="1">
                  <a:solidFill>
                    <a:srgbClr val="000000"/>
                  </a:solidFill>
                  <a:latin typeface="Tahoma" pitchFamily="34" charset="0"/>
                  <a:sym typeface="Symbol" pitchFamily="18" charset="2"/>
                </a:rPr>
                <a:t>NX</a:t>
              </a:r>
              <a:r>
                <a:rPr kumimoji="1" lang="en-US" sz="800">
                  <a:solidFill>
                    <a:srgbClr val="000000"/>
                  </a:solidFill>
                  <a:latin typeface="Tahoma" pitchFamily="34" charset="0"/>
                  <a:sym typeface="Symbol" pitchFamily="18" charset="2"/>
                </a:rPr>
                <a:t> </a:t>
              </a:r>
              <a:r>
                <a:rPr lang="en-US" sz="2400" baseline="-25000">
                  <a:solidFill>
                    <a:srgbClr val="000000"/>
                  </a:solidFill>
                  <a:latin typeface="Tahoma" pitchFamily="34" charset="0"/>
                </a:rPr>
                <a:t>1</a:t>
              </a:r>
            </a:p>
          </p:txBody>
        </p:sp>
      </p:grpSp>
      <p:grpSp>
        <p:nvGrpSpPr>
          <p:cNvPr id="18" name="Group 21"/>
          <p:cNvGrpSpPr>
            <a:grpSpLocks/>
          </p:cNvGrpSpPr>
          <p:nvPr/>
        </p:nvGrpSpPr>
        <p:grpSpPr bwMode="auto">
          <a:xfrm>
            <a:off x="3170270" y="1390650"/>
            <a:ext cx="3200400" cy="4356100"/>
            <a:chOff x="2064" y="876"/>
            <a:chExt cx="2016" cy="2744"/>
          </a:xfrm>
        </p:grpSpPr>
        <p:grpSp>
          <p:nvGrpSpPr>
            <p:cNvPr id="19" name="Group 22"/>
            <p:cNvGrpSpPr>
              <a:grpSpLocks/>
            </p:cNvGrpSpPr>
            <p:nvPr/>
          </p:nvGrpSpPr>
          <p:grpSpPr bwMode="auto">
            <a:xfrm>
              <a:off x="3072" y="876"/>
              <a:ext cx="658" cy="2744"/>
              <a:chOff x="3072" y="876"/>
              <a:chExt cx="658" cy="2744"/>
            </a:xfrm>
          </p:grpSpPr>
          <p:graphicFrame>
            <p:nvGraphicFramePr>
              <p:cNvPr id="26" name="Object 2"/>
              <p:cNvGraphicFramePr>
                <a:graphicFrameLocks noChangeAspect="1"/>
              </p:cNvGraphicFramePr>
              <p:nvPr/>
            </p:nvGraphicFramePr>
            <p:xfrm>
              <a:off x="3072" y="876"/>
              <a:ext cx="658" cy="276"/>
            </p:xfrm>
            <a:graphic>
              <a:graphicData uri="http://schemas.openxmlformats.org/presentationml/2006/ole">
                <mc:AlternateContent xmlns:mc="http://schemas.openxmlformats.org/markup-compatibility/2006">
                  <mc:Choice xmlns:v="urn:schemas-microsoft-com:vml" Requires="v">
                    <p:oleObj spid="_x0000_s35857" name="Equation" r:id="rId6" imgW="508000" imgH="228600" progId="Equation.DSMT4">
                      <p:embed/>
                    </p:oleObj>
                  </mc:Choice>
                  <mc:Fallback>
                    <p:oleObj name="Equation" r:id="rId6" imgW="50800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2" y="876"/>
                            <a:ext cx="658"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Text Box 24"/>
              <p:cNvSpPr txBox="1">
                <a:spLocks noChangeArrowheads="1"/>
              </p:cNvSpPr>
              <p:nvPr/>
            </p:nvSpPr>
            <p:spPr bwMode="auto">
              <a:xfrm>
                <a:off x="3120" y="3351"/>
                <a:ext cx="5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kumimoji="1" lang="en-US" sz="2500" b="1" i="1">
                    <a:solidFill>
                      <a:srgbClr val="000000"/>
                    </a:solidFill>
                    <a:latin typeface="Tahoma" pitchFamily="34" charset="0"/>
                    <a:sym typeface="Symbol" pitchFamily="18" charset="2"/>
                  </a:rPr>
                  <a:t>NX</a:t>
                </a:r>
                <a:r>
                  <a:rPr kumimoji="1" lang="en-US" sz="800">
                    <a:solidFill>
                      <a:srgbClr val="000000"/>
                    </a:solidFill>
                    <a:latin typeface="Tahoma" pitchFamily="34" charset="0"/>
                    <a:sym typeface="Symbol" pitchFamily="18" charset="2"/>
                  </a:rPr>
                  <a:t> </a:t>
                </a:r>
                <a:r>
                  <a:rPr lang="en-US" sz="2400" baseline="-25000">
                    <a:solidFill>
                      <a:srgbClr val="000000"/>
                    </a:solidFill>
                    <a:latin typeface="Tahoma" pitchFamily="34" charset="0"/>
                  </a:rPr>
                  <a:t>2</a:t>
                </a:r>
              </a:p>
            </p:txBody>
          </p:sp>
          <p:sp>
            <p:nvSpPr>
              <p:cNvPr id="28" name="Line 25"/>
              <p:cNvSpPr>
                <a:spLocks noChangeShapeType="1"/>
              </p:cNvSpPr>
              <p:nvPr/>
            </p:nvSpPr>
            <p:spPr bwMode="auto">
              <a:xfrm flipV="1">
                <a:off x="3388" y="1112"/>
                <a:ext cx="1" cy="2215"/>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rIns="0"/>
              <a:lstStyle/>
              <a:p>
                <a:endParaRPr lang="en-US">
                  <a:solidFill>
                    <a:srgbClr val="000000"/>
                  </a:solidFill>
                </a:endParaRPr>
              </a:p>
            </p:txBody>
          </p:sp>
        </p:grpSp>
        <p:grpSp>
          <p:nvGrpSpPr>
            <p:cNvPr id="20" name="Group 26"/>
            <p:cNvGrpSpPr>
              <a:grpSpLocks/>
            </p:cNvGrpSpPr>
            <p:nvPr/>
          </p:nvGrpSpPr>
          <p:grpSpPr bwMode="auto">
            <a:xfrm>
              <a:off x="2064" y="1720"/>
              <a:ext cx="1310" cy="269"/>
              <a:chOff x="2064" y="1720"/>
              <a:chExt cx="1310" cy="269"/>
            </a:xfrm>
          </p:grpSpPr>
          <p:sp>
            <p:nvSpPr>
              <p:cNvPr id="24" name="Line 27"/>
              <p:cNvSpPr>
                <a:spLocks noChangeShapeType="1"/>
              </p:cNvSpPr>
              <p:nvPr/>
            </p:nvSpPr>
            <p:spPr bwMode="auto">
              <a:xfrm flipH="1" flipV="1">
                <a:off x="2376" y="1871"/>
                <a:ext cx="998" cy="0"/>
              </a:xfrm>
              <a:prstGeom prst="line">
                <a:avLst/>
              </a:prstGeom>
              <a:noFill/>
              <a:ln w="9525">
                <a:solidFill>
                  <a:srgbClr val="00CC00"/>
                </a:solidFill>
                <a:prstDash val="dash"/>
                <a:round/>
                <a:headEnd/>
                <a:tailEnd/>
              </a:ln>
              <a:extLst>
                <a:ext uri="{909E8E84-426E-40dd-AFC4-6F175D3DCCD1}">
                  <a14:hiddenFill xmlns:a14="http://schemas.microsoft.com/office/drawing/2010/main">
                    <a:noFill/>
                  </a14:hiddenFill>
                </a:ext>
              </a:extLst>
            </p:spPr>
            <p:txBody>
              <a:bodyPr anchor="ctr"/>
              <a:lstStyle/>
              <a:p>
                <a:endParaRPr lang="en-US">
                  <a:solidFill>
                    <a:srgbClr val="000000"/>
                  </a:solidFill>
                </a:endParaRPr>
              </a:p>
            </p:txBody>
          </p:sp>
          <p:sp>
            <p:nvSpPr>
              <p:cNvPr id="25" name="Text Box 28"/>
              <p:cNvSpPr txBox="1">
                <a:spLocks noChangeArrowheads="1"/>
              </p:cNvSpPr>
              <p:nvPr/>
            </p:nvSpPr>
            <p:spPr bwMode="auto">
              <a:xfrm>
                <a:off x="2064" y="1720"/>
                <a:ext cx="28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kumimoji="1" lang="en-US" sz="2500" b="1" i="1" dirty="0" smtClean="0">
                    <a:solidFill>
                      <a:srgbClr val="000000"/>
                    </a:solidFill>
                    <a:latin typeface="Tahoma" pitchFamily="34" charset="0"/>
                    <a:sym typeface="Symbol" pitchFamily="18" charset="2"/>
                  </a:rPr>
                  <a:t>ε</a:t>
                </a:r>
                <a:r>
                  <a:rPr lang="en-US" sz="2400" baseline="-25000" dirty="0" smtClean="0">
                    <a:solidFill>
                      <a:srgbClr val="000000"/>
                    </a:solidFill>
                    <a:latin typeface="Tahoma" pitchFamily="34" charset="0"/>
                  </a:rPr>
                  <a:t>2</a:t>
                </a:r>
                <a:endParaRPr lang="en-US" sz="2400" baseline="-25000" dirty="0">
                  <a:solidFill>
                    <a:srgbClr val="000000"/>
                  </a:solidFill>
                  <a:latin typeface="Tahoma" pitchFamily="34" charset="0"/>
                </a:endParaRPr>
              </a:p>
            </p:txBody>
          </p:sp>
        </p:grpSp>
        <p:sp>
          <p:nvSpPr>
            <p:cNvPr id="21" name="Line 29"/>
            <p:cNvSpPr>
              <a:spLocks noChangeShapeType="1"/>
            </p:cNvSpPr>
            <p:nvPr/>
          </p:nvSpPr>
          <p:spPr bwMode="auto">
            <a:xfrm flipH="1">
              <a:off x="3456" y="1632"/>
              <a:ext cx="624" cy="1"/>
            </a:xfrm>
            <a:prstGeom prst="line">
              <a:avLst/>
            </a:prstGeom>
            <a:noFill/>
            <a:ln w="38100">
              <a:solidFill>
                <a:srgbClr val="006600"/>
              </a:solidFill>
              <a:round/>
              <a:headEnd/>
              <a:tailEnd type="triangle" w="lg"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2" name="Line 30"/>
            <p:cNvSpPr>
              <a:spLocks noChangeShapeType="1"/>
            </p:cNvSpPr>
            <p:nvPr/>
          </p:nvSpPr>
          <p:spPr bwMode="auto">
            <a:xfrm flipV="1">
              <a:off x="2248" y="1991"/>
              <a:ext cx="3" cy="419"/>
            </a:xfrm>
            <a:prstGeom prst="line">
              <a:avLst/>
            </a:prstGeom>
            <a:noFill/>
            <a:ln w="3810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3" name="Line 31"/>
            <p:cNvSpPr>
              <a:spLocks noChangeShapeType="1"/>
            </p:cNvSpPr>
            <p:nvPr/>
          </p:nvSpPr>
          <p:spPr bwMode="auto">
            <a:xfrm flipH="1" flipV="1">
              <a:off x="3576" y="3464"/>
              <a:ext cx="379" cy="0"/>
            </a:xfrm>
            <a:prstGeom prst="line">
              <a:avLst/>
            </a:prstGeom>
            <a:noFill/>
            <a:ln w="3810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grpSp>
      <p:grpSp>
        <p:nvGrpSpPr>
          <p:cNvPr id="29" name="Group 51"/>
          <p:cNvGrpSpPr>
            <a:grpSpLocks/>
          </p:cNvGrpSpPr>
          <p:nvPr/>
        </p:nvGrpSpPr>
        <p:grpSpPr bwMode="auto">
          <a:xfrm>
            <a:off x="3322670" y="1763713"/>
            <a:ext cx="5181600" cy="3813175"/>
            <a:chOff x="3429000" y="1763713"/>
            <a:chExt cx="5181600" cy="3813175"/>
          </a:xfrm>
        </p:grpSpPr>
        <p:grpSp>
          <p:nvGrpSpPr>
            <p:cNvPr id="30" name="Group 5"/>
            <p:cNvGrpSpPr>
              <a:grpSpLocks/>
            </p:cNvGrpSpPr>
            <p:nvPr/>
          </p:nvGrpSpPr>
          <p:grpSpPr bwMode="auto">
            <a:xfrm>
              <a:off x="3774440" y="2153974"/>
              <a:ext cx="4260427" cy="3122088"/>
              <a:chOff x="2640" y="1056"/>
              <a:chExt cx="2496" cy="2112"/>
            </a:xfrm>
          </p:grpSpPr>
          <p:sp>
            <p:nvSpPr>
              <p:cNvPr id="33" name="Line 6"/>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4" name="Line 7"/>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grpSp>
        <p:sp>
          <p:nvSpPr>
            <p:cNvPr id="31" name="Text Box 8"/>
            <p:cNvSpPr txBox="1">
              <a:spLocks noChangeArrowheads="1"/>
            </p:cNvSpPr>
            <p:nvPr/>
          </p:nvSpPr>
          <p:spPr bwMode="auto">
            <a:xfrm>
              <a:off x="3429000" y="1763713"/>
              <a:ext cx="690880" cy="456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kumimoji="1" lang="en-US" sz="2400" b="1" i="1">
                  <a:solidFill>
                    <a:srgbClr val="000000"/>
                  </a:solidFill>
                  <a:latin typeface="Tahoma" pitchFamily="34" charset="0"/>
                  <a:sym typeface="Symbol" pitchFamily="18" charset="2"/>
                </a:rPr>
                <a:t>ε</a:t>
              </a:r>
            </a:p>
          </p:txBody>
        </p:sp>
        <p:sp>
          <p:nvSpPr>
            <p:cNvPr id="32" name="Text Box 9"/>
            <p:cNvSpPr txBox="1">
              <a:spLocks noChangeArrowheads="1"/>
            </p:cNvSpPr>
            <p:nvPr/>
          </p:nvSpPr>
          <p:spPr bwMode="auto">
            <a:xfrm>
              <a:off x="7919720" y="5119957"/>
              <a:ext cx="690880" cy="456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
                </a:spcBef>
              </a:pPr>
              <a:r>
                <a:rPr lang="en-US" sz="2400" b="1" i="1">
                  <a:solidFill>
                    <a:srgbClr val="000000"/>
                  </a:solidFill>
                  <a:latin typeface="Tahoma" pitchFamily="34" charset="0"/>
                </a:rPr>
                <a:t>NX</a:t>
              </a:r>
              <a:endParaRPr lang="en-US" sz="2400">
                <a:solidFill>
                  <a:srgbClr val="000000"/>
                </a:solidFill>
              </a:endParaRPr>
            </a:p>
          </p:txBody>
        </p:sp>
      </p:grpSp>
      <p:sp>
        <p:nvSpPr>
          <p:cNvPr id="35" name="Rectangle 13"/>
          <p:cNvSpPr>
            <a:spLocks noChangeArrowheads="1"/>
          </p:cNvSpPr>
          <p:nvPr/>
        </p:nvSpPr>
        <p:spPr bwMode="auto">
          <a:xfrm>
            <a:off x="577501" y="5304913"/>
            <a:ext cx="2808967" cy="1287463"/>
          </a:xfrm>
          <a:prstGeom prst="rect">
            <a:avLst/>
          </a:prstGeom>
          <a:solidFill>
            <a:srgbClr val="FFECD9"/>
          </a:solidFill>
          <a:ln>
            <a:noFill/>
          </a:ln>
          <a:effectLst>
            <a:outerShdw blurRad="50800" dist="38100" dir="2700000" algn="tl" rotWithShape="0">
              <a:prstClr val="black">
                <a:alpha val="40000"/>
              </a:prstClr>
            </a:outerShdw>
          </a:effectLst>
          <a:extLst/>
        </p:spPr>
        <p:txBody>
          <a:bodyPr/>
          <a:lstStyle/>
          <a:p>
            <a:pPr>
              <a:lnSpc>
                <a:spcPct val="105000"/>
              </a:lnSpc>
              <a:spcBef>
                <a:spcPct val="45000"/>
              </a:spcBef>
              <a:buClr>
                <a:srgbClr val="008080"/>
              </a:buClr>
              <a:buSzPct val="120000"/>
              <a:buFont typeface="Wingdings" pitchFamily="2" charset="2"/>
              <a:buNone/>
            </a:pPr>
            <a:r>
              <a:rPr kumimoji="1" lang="en-US" sz="2400" dirty="0">
                <a:solidFill>
                  <a:srgbClr val="000000"/>
                </a:solidFill>
                <a:latin typeface="Tahoma" pitchFamily="34" charset="0"/>
                <a:sym typeface="Symbol" pitchFamily="18" charset="2"/>
              </a:rPr>
              <a:t>…</a:t>
            </a:r>
            <a:r>
              <a:rPr kumimoji="1" lang="en-US" sz="2400" dirty="0">
                <a:solidFill>
                  <a:srgbClr val="000000"/>
                </a:solidFill>
                <a:sym typeface="Symbol" pitchFamily="18" charset="2"/>
              </a:rPr>
              <a:t>causing the real exchange rate to rise and </a:t>
            </a:r>
            <a:r>
              <a:rPr kumimoji="1" lang="en-US" sz="2400" b="1" i="1" dirty="0">
                <a:solidFill>
                  <a:srgbClr val="000000"/>
                </a:solidFill>
                <a:sym typeface="Symbol" pitchFamily="18" charset="2"/>
              </a:rPr>
              <a:t>NX</a:t>
            </a:r>
            <a:r>
              <a:rPr kumimoji="1" lang="en-US" sz="2400" dirty="0">
                <a:solidFill>
                  <a:srgbClr val="000000"/>
                </a:solidFill>
                <a:sym typeface="Symbol" pitchFamily="18" charset="2"/>
              </a:rPr>
              <a:t>  to fall.</a:t>
            </a:r>
          </a:p>
        </p:txBody>
      </p:sp>
    </p:spTree>
    <p:extLst>
      <p:ext uri="{BB962C8B-B14F-4D97-AF65-F5344CB8AC3E}">
        <p14:creationId xmlns:p14="http://schemas.microsoft.com/office/powerpoint/2010/main" val="86980810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35"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a:lnSpc>
                <a:spcPct val="90000"/>
              </a:lnSpc>
            </a:pPr>
            <a:r>
              <a:rPr lang="en-US" sz="2800" dirty="0" smtClean="0"/>
              <a:t>4.</a:t>
            </a:r>
            <a:r>
              <a:rPr lang="en-US" sz="2800" b="0" dirty="0" smtClean="0"/>
              <a:t> </a:t>
            </a:r>
            <a:r>
              <a:rPr lang="en-US" sz="3100" dirty="0" smtClean="0"/>
              <a:t>Trade </a:t>
            </a:r>
            <a:r>
              <a:rPr lang="en-US" sz="3100" dirty="0" smtClean="0"/>
              <a:t>policy </a:t>
            </a:r>
            <a:r>
              <a:rPr lang="en-US" sz="3100" dirty="0" smtClean="0"/>
              <a:t>to </a:t>
            </a:r>
            <a:r>
              <a:rPr lang="en-US" sz="3100" dirty="0" smtClean="0"/>
              <a:t>restrict imports</a:t>
            </a:r>
            <a:endParaRPr lang="en-US" sz="3100" i="1" dirty="0" smtClean="0">
              <a:solidFill>
                <a:srgbClr val="FF0000"/>
              </a:solidFill>
            </a:endParaRPr>
          </a:p>
        </p:txBody>
      </p:sp>
      <p:grpSp>
        <p:nvGrpSpPr>
          <p:cNvPr id="81923" name="Group 3"/>
          <p:cNvGrpSpPr>
            <a:grpSpLocks/>
          </p:cNvGrpSpPr>
          <p:nvPr/>
        </p:nvGrpSpPr>
        <p:grpSpPr bwMode="auto">
          <a:xfrm>
            <a:off x="3289300" y="1744663"/>
            <a:ext cx="5321300" cy="4000500"/>
            <a:chOff x="2072" y="1099"/>
            <a:chExt cx="3352" cy="2520"/>
          </a:xfrm>
        </p:grpSpPr>
        <p:grpSp>
          <p:nvGrpSpPr>
            <p:cNvPr id="81934" name="Group 4"/>
            <p:cNvGrpSpPr>
              <a:grpSpLocks/>
            </p:cNvGrpSpPr>
            <p:nvPr/>
          </p:nvGrpSpPr>
          <p:grpSpPr bwMode="auto">
            <a:xfrm>
              <a:off x="2160" y="1111"/>
              <a:ext cx="3264" cy="2402"/>
              <a:chOff x="3168" y="1104"/>
              <a:chExt cx="2160" cy="2345"/>
            </a:xfrm>
          </p:grpSpPr>
          <p:grpSp>
            <p:nvGrpSpPr>
              <p:cNvPr id="81945" name="Group 5"/>
              <p:cNvGrpSpPr>
                <a:grpSpLocks/>
              </p:cNvGrpSpPr>
              <p:nvPr/>
            </p:nvGrpSpPr>
            <p:grpSpPr bwMode="auto">
              <a:xfrm>
                <a:off x="3312" y="1344"/>
                <a:ext cx="1776" cy="1920"/>
                <a:chOff x="2640" y="1056"/>
                <a:chExt cx="2496" cy="2112"/>
              </a:xfrm>
            </p:grpSpPr>
            <p:sp>
              <p:nvSpPr>
                <p:cNvPr id="81948" name="Line 6"/>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49" name="Line 7"/>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1946" name="Text Box 8"/>
              <p:cNvSpPr txBox="1">
                <a:spLocks noChangeArrowheads="1"/>
              </p:cNvSpPr>
              <p:nvPr/>
            </p:nvSpPr>
            <p:spPr bwMode="auto">
              <a:xfrm>
                <a:off x="3168" y="1104"/>
                <a:ext cx="28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kumimoji="1" lang="en-US" sz="2400" b="1" i="1">
                    <a:latin typeface="Tahoma" pitchFamily="34" charset="0"/>
                    <a:sym typeface="Symbol" pitchFamily="18" charset="2"/>
                  </a:rPr>
                  <a:t>ε</a:t>
                </a:r>
              </a:p>
            </p:txBody>
          </p:sp>
          <p:sp>
            <p:nvSpPr>
              <p:cNvPr id="81947" name="Text Box 9"/>
              <p:cNvSpPr txBox="1">
                <a:spLocks noChangeArrowheads="1"/>
              </p:cNvSpPr>
              <p:nvPr/>
            </p:nvSpPr>
            <p:spPr bwMode="auto">
              <a:xfrm>
                <a:off x="5040" y="3168"/>
                <a:ext cx="28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
                  </a:spcBef>
                </a:pPr>
                <a:r>
                  <a:rPr lang="en-US" sz="2400" b="1" i="1">
                    <a:latin typeface="Tahoma" pitchFamily="34" charset="0"/>
                  </a:rPr>
                  <a:t>NX</a:t>
                </a:r>
                <a:endParaRPr lang="en-US" sz="2400"/>
              </a:p>
            </p:txBody>
          </p:sp>
        </p:grpSp>
        <p:grpSp>
          <p:nvGrpSpPr>
            <p:cNvPr id="81935" name="Group 10"/>
            <p:cNvGrpSpPr>
              <a:grpSpLocks/>
            </p:cNvGrpSpPr>
            <p:nvPr/>
          </p:nvGrpSpPr>
          <p:grpSpPr bwMode="auto">
            <a:xfrm>
              <a:off x="2578" y="1518"/>
              <a:ext cx="2750" cy="1613"/>
              <a:chOff x="2578" y="1518"/>
              <a:chExt cx="2750" cy="1613"/>
            </a:xfrm>
          </p:grpSpPr>
          <p:sp>
            <p:nvSpPr>
              <p:cNvPr id="81943" name="Line 11"/>
              <p:cNvSpPr>
                <a:spLocks noChangeShapeType="1"/>
              </p:cNvSpPr>
              <p:nvPr/>
            </p:nvSpPr>
            <p:spPr bwMode="auto">
              <a:xfrm>
                <a:off x="2578" y="1518"/>
                <a:ext cx="1872" cy="1445"/>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rIns="0"/>
              <a:lstStyle/>
              <a:p>
                <a:endParaRPr lang="en-US"/>
              </a:p>
            </p:txBody>
          </p:sp>
          <p:sp>
            <p:nvSpPr>
              <p:cNvPr id="81944" name="Text Box 12"/>
              <p:cNvSpPr txBox="1">
                <a:spLocks noChangeArrowheads="1"/>
              </p:cNvSpPr>
              <p:nvPr/>
            </p:nvSpPr>
            <p:spPr bwMode="auto">
              <a:xfrm>
                <a:off x="4388" y="2833"/>
                <a:ext cx="94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smtClean="0">
                    <a:latin typeface="Tahoma" pitchFamily="34" charset="0"/>
                  </a:rPr>
                  <a:t>NX</a:t>
                </a:r>
                <a:r>
                  <a:rPr lang="en-US" sz="2400" dirty="0" smtClean="0">
                    <a:latin typeface="Tahoma" pitchFamily="34" charset="0"/>
                  </a:rPr>
                  <a:t>(</a:t>
                </a:r>
                <a:r>
                  <a:rPr kumimoji="1" lang="en-US" sz="2400" b="1" i="1" dirty="0" err="1" smtClean="0">
                    <a:latin typeface="Tahoma" pitchFamily="34" charset="0"/>
                    <a:sym typeface="Symbol" pitchFamily="18" charset="2"/>
                  </a:rPr>
                  <a:t>ε</a:t>
                </a:r>
                <a:r>
                  <a:rPr lang="en-US" sz="2400" dirty="0" smtClean="0">
                    <a:latin typeface="Tahoma" pitchFamily="34" charset="0"/>
                  </a:rPr>
                  <a:t>)</a:t>
                </a:r>
                <a:r>
                  <a:rPr lang="en-US" sz="2400" baseline="-25000" dirty="0">
                    <a:latin typeface="Tahoma" pitchFamily="34" charset="0"/>
                  </a:rPr>
                  <a:t>1</a:t>
                </a:r>
              </a:p>
            </p:txBody>
          </p:sp>
        </p:grpSp>
        <p:grpSp>
          <p:nvGrpSpPr>
            <p:cNvPr id="81936" name="Group 13"/>
            <p:cNvGrpSpPr>
              <a:grpSpLocks/>
            </p:cNvGrpSpPr>
            <p:nvPr/>
          </p:nvGrpSpPr>
          <p:grpSpPr bwMode="auto">
            <a:xfrm>
              <a:off x="3408" y="1099"/>
              <a:ext cx="576" cy="2520"/>
              <a:chOff x="3858" y="1099"/>
              <a:chExt cx="576" cy="2520"/>
            </a:xfrm>
          </p:grpSpPr>
          <p:sp>
            <p:nvSpPr>
              <p:cNvPr id="81940" name="Line 14"/>
              <p:cNvSpPr>
                <a:spLocks noChangeShapeType="1"/>
              </p:cNvSpPr>
              <p:nvPr/>
            </p:nvSpPr>
            <p:spPr bwMode="auto">
              <a:xfrm flipV="1">
                <a:off x="4135" y="1326"/>
                <a:ext cx="0" cy="2006"/>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rIns="0"/>
              <a:lstStyle/>
              <a:p>
                <a:endParaRPr lang="en-US"/>
              </a:p>
            </p:txBody>
          </p:sp>
          <p:graphicFrame>
            <p:nvGraphicFramePr>
              <p:cNvPr id="81941" name="Object 2"/>
              <p:cNvGraphicFramePr>
                <a:graphicFrameLocks noChangeAspect="1"/>
              </p:cNvGraphicFramePr>
              <p:nvPr/>
            </p:nvGraphicFramePr>
            <p:xfrm>
              <a:off x="3858" y="1099"/>
              <a:ext cx="576" cy="214"/>
            </p:xfrm>
            <a:graphic>
              <a:graphicData uri="http://schemas.openxmlformats.org/presentationml/2006/ole">
                <mc:AlternateContent xmlns:mc="http://schemas.openxmlformats.org/markup-compatibility/2006">
                  <mc:Choice xmlns:v="urn:schemas-microsoft-com:vml" Requires="v">
                    <p:oleObj spid="_x0000_s20583" name="Equation" r:id="rId4" imgW="444114" imgH="177646" progId="Equation.DSMT4">
                      <p:embed/>
                    </p:oleObj>
                  </mc:Choice>
                  <mc:Fallback>
                    <p:oleObj name="Equation" r:id="rId4" imgW="444114" imgH="177646"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8" y="1099"/>
                            <a:ext cx="576"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42" name="Text Box 16"/>
              <p:cNvSpPr txBox="1">
                <a:spLocks noChangeArrowheads="1"/>
              </p:cNvSpPr>
              <p:nvPr/>
            </p:nvSpPr>
            <p:spPr bwMode="auto">
              <a:xfrm>
                <a:off x="3888" y="3360"/>
                <a:ext cx="4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kumimoji="1" lang="en-US" sz="2400" b="1" i="1">
                    <a:latin typeface="Tahoma" pitchFamily="34" charset="0"/>
                    <a:sym typeface="Symbol" pitchFamily="18" charset="2"/>
                  </a:rPr>
                  <a:t>NX</a:t>
                </a:r>
                <a:r>
                  <a:rPr lang="en-US" sz="2400" baseline="-25000">
                    <a:latin typeface="Tahoma" pitchFamily="34" charset="0"/>
                  </a:rPr>
                  <a:t>1</a:t>
                </a:r>
              </a:p>
            </p:txBody>
          </p:sp>
        </p:grpSp>
        <p:grpSp>
          <p:nvGrpSpPr>
            <p:cNvPr id="81937" name="Group 17"/>
            <p:cNvGrpSpPr>
              <a:grpSpLocks/>
            </p:cNvGrpSpPr>
            <p:nvPr/>
          </p:nvGrpSpPr>
          <p:grpSpPr bwMode="auto">
            <a:xfrm>
              <a:off x="2072" y="2219"/>
              <a:ext cx="1612" cy="269"/>
              <a:chOff x="2072" y="2219"/>
              <a:chExt cx="1612" cy="269"/>
            </a:xfrm>
          </p:grpSpPr>
          <p:sp>
            <p:nvSpPr>
              <p:cNvPr id="81938" name="Text Box 18"/>
              <p:cNvSpPr txBox="1">
                <a:spLocks noChangeArrowheads="1"/>
              </p:cNvSpPr>
              <p:nvPr/>
            </p:nvSpPr>
            <p:spPr bwMode="auto">
              <a:xfrm>
                <a:off x="2072" y="2219"/>
                <a:ext cx="28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kumimoji="1" lang="en-US" sz="2500" b="1" i="1" dirty="0" smtClean="0">
                    <a:latin typeface="Tahoma" pitchFamily="34" charset="0"/>
                    <a:sym typeface="Symbol" pitchFamily="18" charset="2"/>
                  </a:rPr>
                  <a:t>ε</a:t>
                </a:r>
                <a:r>
                  <a:rPr lang="en-US" sz="2400" baseline="-25000" dirty="0" smtClean="0">
                    <a:latin typeface="Tahoma" pitchFamily="34" charset="0"/>
                  </a:rPr>
                  <a:t>1</a:t>
                </a:r>
                <a:endParaRPr lang="en-US" sz="2400" baseline="-25000" dirty="0">
                  <a:latin typeface="Tahoma" pitchFamily="34" charset="0"/>
                </a:endParaRPr>
              </a:p>
            </p:txBody>
          </p:sp>
          <p:sp>
            <p:nvSpPr>
              <p:cNvPr id="81939" name="Line 19"/>
              <p:cNvSpPr>
                <a:spLocks noChangeShapeType="1"/>
              </p:cNvSpPr>
              <p:nvPr/>
            </p:nvSpPr>
            <p:spPr bwMode="auto">
              <a:xfrm flipH="1">
                <a:off x="2377" y="2372"/>
                <a:ext cx="1307"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lstStyle/>
              <a:p>
                <a:endParaRPr lang="en-US"/>
              </a:p>
            </p:txBody>
          </p:sp>
        </p:grpSp>
      </p:grpSp>
      <p:grpSp>
        <p:nvGrpSpPr>
          <p:cNvPr id="8" name="Group 20"/>
          <p:cNvGrpSpPr>
            <a:grpSpLocks/>
          </p:cNvGrpSpPr>
          <p:nvPr/>
        </p:nvGrpSpPr>
        <p:grpSpPr bwMode="auto">
          <a:xfrm>
            <a:off x="4343400" y="1828800"/>
            <a:ext cx="4241800" cy="2560638"/>
            <a:chOff x="2736" y="1152"/>
            <a:chExt cx="2672" cy="1613"/>
          </a:xfrm>
        </p:grpSpPr>
        <p:sp>
          <p:nvSpPr>
            <p:cNvPr id="81932" name="Line 21"/>
            <p:cNvSpPr>
              <a:spLocks noChangeShapeType="1"/>
            </p:cNvSpPr>
            <p:nvPr/>
          </p:nvSpPr>
          <p:spPr bwMode="auto">
            <a:xfrm>
              <a:off x="2736" y="1152"/>
              <a:ext cx="1872" cy="1445"/>
            </a:xfrm>
            <a:prstGeom prst="line">
              <a:avLst/>
            </a:prstGeom>
            <a:noFill/>
            <a:ln w="28575">
              <a:solidFill>
                <a:srgbClr val="FF0066"/>
              </a:solidFill>
              <a:round/>
              <a:headEnd/>
              <a:tailEnd/>
            </a:ln>
            <a:extLst>
              <a:ext uri="{909E8E84-426E-40dd-AFC4-6F175D3DCCD1}">
                <a14:hiddenFill xmlns:a14="http://schemas.microsoft.com/office/drawing/2010/main">
                  <a:noFill/>
                </a14:hiddenFill>
              </a:ext>
            </a:extLst>
          </p:spPr>
          <p:txBody>
            <a:bodyPr rIns="0"/>
            <a:lstStyle/>
            <a:p>
              <a:endParaRPr lang="en-US"/>
            </a:p>
          </p:txBody>
        </p:sp>
        <p:sp>
          <p:nvSpPr>
            <p:cNvPr id="81933" name="Text Box 22"/>
            <p:cNvSpPr txBox="1">
              <a:spLocks noChangeArrowheads="1"/>
            </p:cNvSpPr>
            <p:nvPr/>
          </p:nvSpPr>
          <p:spPr bwMode="auto">
            <a:xfrm>
              <a:off x="4546" y="2467"/>
              <a:ext cx="86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smtClean="0">
                  <a:latin typeface="Tahoma" pitchFamily="34" charset="0"/>
                </a:rPr>
                <a:t>NX</a:t>
              </a:r>
              <a:r>
                <a:rPr lang="en-US" sz="2400" dirty="0" smtClean="0">
                  <a:latin typeface="Tahoma" pitchFamily="34" charset="0"/>
                </a:rPr>
                <a:t>(</a:t>
              </a:r>
              <a:r>
                <a:rPr kumimoji="1" lang="en-US" sz="2400" b="1" i="1" dirty="0" err="1" smtClean="0">
                  <a:latin typeface="Tahoma" pitchFamily="34" charset="0"/>
                  <a:sym typeface="Symbol" pitchFamily="18" charset="2"/>
                </a:rPr>
                <a:t>ε</a:t>
              </a:r>
              <a:r>
                <a:rPr lang="en-US" sz="2400" dirty="0" smtClean="0">
                  <a:latin typeface="Tahoma" pitchFamily="34" charset="0"/>
                </a:rPr>
                <a:t>)</a:t>
              </a:r>
              <a:r>
                <a:rPr lang="en-US" sz="2400" baseline="-25000" dirty="0">
                  <a:latin typeface="Tahoma" pitchFamily="34" charset="0"/>
                </a:rPr>
                <a:t>2</a:t>
              </a:r>
            </a:p>
          </p:txBody>
        </p:sp>
      </p:grpSp>
      <p:sp>
        <p:nvSpPr>
          <p:cNvPr id="108567" name="Line 23"/>
          <p:cNvSpPr>
            <a:spLocks noChangeShapeType="1"/>
          </p:cNvSpPr>
          <p:nvPr/>
        </p:nvSpPr>
        <p:spPr bwMode="auto">
          <a:xfrm flipV="1">
            <a:off x="3881438" y="3048000"/>
            <a:ext cx="4762" cy="665163"/>
          </a:xfrm>
          <a:prstGeom prst="line">
            <a:avLst/>
          </a:prstGeom>
          <a:noFill/>
          <a:ln w="38100">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68" name="Line 24"/>
          <p:cNvSpPr>
            <a:spLocks noChangeShapeType="1"/>
          </p:cNvSpPr>
          <p:nvPr/>
        </p:nvSpPr>
        <p:spPr bwMode="auto">
          <a:xfrm flipH="1">
            <a:off x="5934075" y="3771900"/>
            <a:ext cx="862013" cy="1588"/>
          </a:xfrm>
          <a:prstGeom prst="line">
            <a:avLst/>
          </a:prstGeom>
          <a:noFill/>
          <a:ln w="38100">
            <a:solidFill>
              <a:srgbClr val="990033"/>
            </a:solidFill>
            <a:round/>
            <a:headEnd type="triangle" w="med" len="med"/>
            <a:tailEnd type="none" w="lg" len="med"/>
          </a:ln>
          <a:extLst>
            <a:ext uri="{909E8E84-426E-40dd-AFC4-6F175D3DCCD1}">
              <a14:hiddenFill xmlns:a14="http://schemas.microsoft.com/office/drawing/2010/main">
                <a:noFill/>
              </a14:hiddenFill>
            </a:ext>
          </a:extLst>
        </p:spPr>
        <p:txBody>
          <a:bodyPr/>
          <a:lstStyle/>
          <a:p>
            <a:endParaRPr lang="en-US"/>
          </a:p>
        </p:txBody>
      </p:sp>
      <p:sp>
        <p:nvSpPr>
          <p:cNvPr id="108569" name="Rectangle 25"/>
          <p:cNvSpPr>
            <a:spLocks noGrp="1" noChangeArrowheads="1"/>
          </p:cNvSpPr>
          <p:nvPr>
            <p:ph type="body" idx="1"/>
          </p:nvPr>
        </p:nvSpPr>
        <p:spPr>
          <a:xfrm>
            <a:off x="289034" y="1182408"/>
            <a:ext cx="2931838" cy="2743200"/>
          </a:xfrm>
          <a:solidFill>
            <a:srgbClr val="FFFFCC"/>
          </a:solidFill>
          <a:effectLst>
            <a:outerShdw blurRad="50800" dist="38100" dir="2700000" algn="tl" rotWithShape="0">
              <a:prstClr val="black">
                <a:alpha val="40000"/>
              </a:prstClr>
            </a:outerShdw>
          </a:effectLst>
        </p:spPr>
        <p:txBody>
          <a:bodyPr/>
          <a:lstStyle/>
          <a:p>
            <a:pPr marL="0" indent="0">
              <a:lnSpc>
                <a:spcPct val="110000"/>
              </a:lnSpc>
              <a:spcBef>
                <a:spcPct val="10000"/>
              </a:spcBef>
              <a:buFont typeface="Wingdings" pitchFamily="2" charset="2"/>
              <a:buNone/>
              <a:tabLst>
                <a:tab pos="173038" algn="l"/>
                <a:tab pos="577850" algn="l"/>
              </a:tabLst>
            </a:pPr>
            <a:r>
              <a:rPr lang="en-US" sz="2400" dirty="0" smtClean="0"/>
              <a:t>At any given </a:t>
            </a:r>
            <a:r>
              <a:rPr kumimoji="1" lang="en-US" sz="2400" b="1" i="1" dirty="0" smtClean="0">
                <a:latin typeface="Tahoma" pitchFamily="34" charset="0"/>
                <a:sym typeface="Symbol" pitchFamily="18" charset="2"/>
              </a:rPr>
              <a:t>ε</a:t>
            </a:r>
            <a:r>
              <a:rPr kumimoji="1" lang="en-US" sz="2400" dirty="0" smtClean="0">
                <a:sym typeface="Symbol" pitchFamily="18" charset="2"/>
              </a:rPr>
              <a:t>, </a:t>
            </a:r>
            <a:br>
              <a:rPr kumimoji="1" lang="en-US" sz="2400" dirty="0" smtClean="0">
                <a:sym typeface="Symbol" pitchFamily="18" charset="2"/>
              </a:rPr>
            </a:br>
            <a:r>
              <a:rPr kumimoji="1" lang="en-US" sz="2400" dirty="0" smtClean="0">
                <a:sym typeface="Symbol" pitchFamily="18" charset="2"/>
              </a:rPr>
              <a:t>an import quota reduces </a:t>
            </a:r>
            <a:r>
              <a:rPr kumimoji="1" lang="en-US" sz="2400" b="1" i="1" dirty="0" smtClean="0">
                <a:sym typeface="Symbol" pitchFamily="18" charset="2"/>
              </a:rPr>
              <a:t>IM</a:t>
            </a:r>
            <a:r>
              <a:rPr kumimoji="1" lang="en-US" sz="2400" dirty="0" smtClean="0">
                <a:sym typeface="Symbol" pitchFamily="18" charset="2"/>
              </a:rPr>
              <a:t>, increases </a:t>
            </a:r>
            <a:r>
              <a:rPr kumimoji="1" lang="en-US" sz="2400" b="1" i="1" dirty="0" smtClean="0">
                <a:sym typeface="Symbol" pitchFamily="18" charset="2"/>
              </a:rPr>
              <a:t>NX</a:t>
            </a:r>
            <a:r>
              <a:rPr kumimoji="1" lang="en-US" sz="2400" dirty="0" smtClean="0">
                <a:sym typeface="Symbol" pitchFamily="18" charset="2"/>
              </a:rPr>
              <a:t>, increases demand for dollars. </a:t>
            </a:r>
            <a:endParaRPr lang="en-US" sz="2400" dirty="0" smtClean="0">
              <a:latin typeface="Symbol" pitchFamily="18" charset="2"/>
            </a:endParaRPr>
          </a:p>
        </p:txBody>
      </p:sp>
      <p:sp>
        <p:nvSpPr>
          <p:cNvPr id="108570" name="Rectangle 26"/>
          <p:cNvSpPr>
            <a:spLocks noChangeArrowheads="1"/>
          </p:cNvSpPr>
          <p:nvPr/>
        </p:nvSpPr>
        <p:spPr bwMode="auto">
          <a:xfrm>
            <a:off x="381000" y="4138442"/>
            <a:ext cx="3048000" cy="2133600"/>
          </a:xfrm>
          <a:prstGeom prst="rect">
            <a:avLst/>
          </a:prstGeom>
          <a:solidFill>
            <a:srgbClr val="FFFF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kumimoji="1" lang="en-US" sz="2400" dirty="0">
                <a:sym typeface="Symbol" pitchFamily="18" charset="2"/>
              </a:rPr>
              <a:t>Trade policy doesn</a:t>
            </a:r>
            <a:r>
              <a:rPr kumimoji="1" lang="en-US" sz="2400" dirty="0">
                <a:latin typeface="Tahoma" pitchFamily="34" charset="0"/>
                <a:sym typeface="Symbol" pitchFamily="18" charset="2"/>
              </a:rPr>
              <a:t>’</a:t>
            </a:r>
            <a:r>
              <a:rPr kumimoji="1" lang="en-US" sz="2400" dirty="0">
                <a:sym typeface="Symbol" pitchFamily="18" charset="2"/>
              </a:rPr>
              <a:t>t affect </a:t>
            </a:r>
            <a:r>
              <a:rPr kumimoji="1" lang="en-US" sz="2400" b="1" i="1" dirty="0">
                <a:sym typeface="Symbol" pitchFamily="18" charset="2"/>
              </a:rPr>
              <a:t>S</a:t>
            </a:r>
            <a:r>
              <a:rPr kumimoji="1" lang="en-US" sz="2400" dirty="0">
                <a:sym typeface="Symbol" pitchFamily="18" charset="2"/>
              </a:rPr>
              <a:t> or </a:t>
            </a:r>
            <a:r>
              <a:rPr kumimoji="1" lang="en-US" sz="2400" b="1" i="1" dirty="0">
                <a:latin typeface="Tahoma" pitchFamily="34" charset="0"/>
                <a:sym typeface="Symbol" pitchFamily="18" charset="2"/>
              </a:rPr>
              <a:t>I</a:t>
            </a:r>
            <a:r>
              <a:rPr kumimoji="1" lang="en-US" sz="2400" dirty="0">
                <a:latin typeface="Tahoma" pitchFamily="34" charset="0"/>
                <a:sym typeface="Symbol" pitchFamily="18" charset="2"/>
              </a:rPr>
              <a:t> </a:t>
            </a:r>
            <a:r>
              <a:rPr kumimoji="1" lang="en-US" sz="2400" dirty="0">
                <a:sym typeface="Symbol" pitchFamily="18" charset="2"/>
              </a:rPr>
              <a:t>, so capital flows and the supply of dollars remain fixed.</a:t>
            </a:r>
            <a:endParaRPr lang="en-US" sz="2400" dirty="0">
              <a:latin typeface="Symbol" pitchFamily="18" charset="2"/>
            </a:endParaRPr>
          </a:p>
        </p:txBody>
      </p:sp>
      <p:grpSp>
        <p:nvGrpSpPr>
          <p:cNvPr id="9" name="Group 27"/>
          <p:cNvGrpSpPr>
            <a:grpSpLocks/>
          </p:cNvGrpSpPr>
          <p:nvPr/>
        </p:nvGrpSpPr>
        <p:grpSpPr bwMode="auto">
          <a:xfrm>
            <a:off x="3282950" y="2736850"/>
            <a:ext cx="2570163" cy="427038"/>
            <a:chOff x="2068" y="1724"/>
            <a:chExt cx="1619" cy="269"/>
          </a:xfrm>
        </p:grpSpPr>
        <p:sp>
          <p:nvSpPr>
            <p:cNvPr id="81930" name="Line 28"/>
            <p:cNvSpPr>
              <a:spLocks noChangeShapeType="1"/>
            </p:cNvSpPr>
            <p:nvPr/>
          </p:nvSpPr>
          <p:spPr bwMode="auto">
            <a:xfrm flipH="1">
              <a:off x="2380" y="1887"/>
              <a:ext cx="1307" cy="0"/>
            </a:xfrm>
            <a:prstGeom prst="line">
              <a:avLst/>
            </a:prstGeom>
            <a:noFill/>
            <a:ln w="9525">
              <a:solidFill>
                <a:srgbClr val="FF0066"/>
              </a:solidFill>
              <a:prstDash val="dash"/>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81931" name="Text Box 29"/>
            <p:cNvSpPr txBox="1">
              <a:spLocks noChangeArrowheads="1"/>
            </p:cNvSpPr>
            <p:nvPr/>
          </p:nvSpPr>
          <p:spPr bwMode="auto">
            <a:xfrm>
              <a:off x="2068" y="1724"/>
              <a:ext cx="28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kumimoji="1" lang="en-US" sz="2500" b="1" i="1" dirty="0" smtClean="0">
                  <a:solidFill>
                    <a:srgbClr val="990033"/>
                  </a:solidFill>
                  <a:latin typeface="Tahoma" pitchFamily="34" charset="0"/>
                  <a:sym typeface="Symbol" pitchFamily="18" charset="2"/>
                </a:rPr>
                <a:t>ε</a:t>
              </a:r>
              <a:r>
                <a:rPr lang="en-US" sz="2400" baseline="-25000" dirty="0" smtClean="0">
                  <a:solidFill>
                    <a:srgbClr val="990033"/>
                  </a:solidFill>
                  <a:latin typeface="Tahoma" pitchFamily="34" charset="0"/>
                </a:rPr>
                <a:t>2</a:t>
              </a:r>
              <a:endParaRPr lang="en-US" sz="2400" baseline="-25000" dirty="0">
                <a:solidFill>
                  <a:srgbClr val="990033"/>
                </a:solidFill>
                <a:latin typeface="Tahoma" pitchFamily="34" charset="0"/>
              </a:endParaRPr>
            </a:p>
          </p:txBody>
        </p:sp>
      </p:grpSp>
    </p:spTree>
    <p:extLst>
      <p:ext uri="{BB962C8B-B14F-4D97-AF65-F5344CB8AC3E}">
        <p14:creationId xmlns:p14="http://schemas.microsoft.com/office/powerpoint/2010/main" val="148896796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8569"/>
                                        </p:tgtEl>
                                        <p:attrNameLst>
                                          <p:attrName>style.visibility</p:attrName>
                                        </p:attrNameLst>
                                      </p:cBhvr>
                                      <p:to>
                                        <p:strVal val="visible"/>
                                      </p:to>
                                    </p:set>
                                    <p:animEffect transition="in" filter="fade">
                                      <p:cBhvr>
                                        <p:cTn id="7" dur="500"/>
                                        <p:tgtEl>
                                          <p:spTgt spid="1085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108568"/>
                                        </p:tgtEl>
                                        <p:attrNameLst>
                                          <p:attrName>style.visibility</p:attrName>
                                        </p:attrNameLst>
                                      </p:cBhvr>
                                      <p:to>
                                        <p:strVal val="visible"/>
                                      </p:to>
                                    </p:set>
                                    <p:anim calcmode="lin" valueType="num">
                                      <p:cBhvr>
                                        <p:cTn id="12" dur="500" fill="hold"/>
                                        <p:tgtEl>
                                          <p:spTgt spid="108568"/>
                                        </p:tgtEl>
                                        <p:attrNameLst>
                                          <p:attrName>ppt_x</p:attrName>
                                        </p:attrNameLst>
                                      </p:cBhvr>
                                      <p:tavLst>
                                        <p:tav tm="0">
                                          <p:val>
                                            <p:strVal val="#ppt_x-#ppt_w/2"/>
                                          </p:val>
                                        </p:tav>
                                        <p:tav tm="100000">
                                          <p:val>
                                            <p:strVal val="#ppt_x"/>
                                          </p:val>
                                        </p:tav>
                                      </p:tavLst>
                                    </p:anim>
                                    <p:anim calcmode="lin" valueType="num">
                                      <p:cBhvr>
                                        <p:cTn id="13" dur="500" fill="hold"/>
                                        <p:tgtEl>
                                          <p:spTgt spid="108568"/>
                                        </p:tgtEl>
                                        <p:attrNameLst>
                                          <p:attrName>ppt_y</p:attrName>
                                        </p:attrNameLst>
                                      </p:cBhvr>
                                      <p:tavLst>
                                        <p:tav tm="0">
                                          <p:val>
                                            <p:strVal val="#ppt_y"/>
                                          </p:val>
                                        </p:tav>
                                        <p:tav tm="100000">
                                          <p:val>
                                            <p:strVal val="#ppt_y"/>
                                          </p:val>
                                        </p:tav>
                                      </p:tavLst>
                                    </p:anim>
                                    <p:anim calcmode="lin" valueType="num">
                                      <p:cBhvr>
                                        <p:cTn id="14" dur="500" fill="hold"/>
                                        <p:tgtEl>
                                          <p:spTgt spid="108568"/>
                                        </p:tgtEl>
                                        <p:attrNameLst>
                                          <p:attrName>ppt_w</p:attrName>
                                        </p:attrNameLst>
                                      </p:cBhvr>
                                      <p:tavLst>
                                        <p:tav tm="0">
                                          <p:val>
                                            <p:fltVal val="0"/>
                                          </p:val>
                                        </p:tav>
                                        <p:tav tm="100000">
                                          <p:val>
                                            <p:strVal val="#ppt_w"/>
                                          </p:val>
                                        </p:tav>
                                      </p:tavLst>
                                    </p:anim>
                                    <p:anim calcmode="lin" valueType="num">
                                      <p:cBhvr>
                                        <p:cTn id="15" dur="500" fill="hold"/>
                                        <p:tgtEl>
                                          <p:spTgt spid="108568"/>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18" presetClass="entr" presetSubtype="6"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strips(downRight)">
                                      <p:cBhvr>
                                        <p:cTn id="19" dur="500"/>
                                        <p:tgtEl>
                                          <p:spTgt spid="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8570"/>
                                        </p:tgtEl>
                                        <p:attrNameLst>
                                          <p:attrName>style.visibility</p:attrName>
                                        </p:attrNameLst>
                                      </p:cBhvr>
                                      <p:to>
                                        <p:strVal val="visible"/>
                                      </p:to>
                                    </p:set>
                                    <p:animEffect transition="in" filter="fade">
                                      <p:cBhvr>
                                        <p:cTn id="24" dur="500"/>
                                        <p:tgtEl>
                                          <p:spTgt spid="10857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4" fill="hold" grpId="0" nodeType="clickEffect">
                                  <p:stCondLst>
                                    <p:cond delay="0"/>
                                  </p:stCondLst>
                                  <p:childTnLst>
                                    <p:set>
                                      <p:cBhvr>
                                        <p:cTn id="28" dur="1" fill="hold">
                                          <p:stCondLst>
                                            <p:cond delay="0"/>
                                          </p:stCondLst>
                                        </p:cTn>
                                        <p:tgtEl>
                                          <p:spTgt spid="108567"/>
                                        </p:tgtEl>
                                        <p:attrNameLst>
                                          <p:attrName>style.visibility</p:attrName>
                                        </p:attrNameLst>
                                      </p:cBhvr>
                                      <p:to>
                                        <p:strVal val="visible"/>
                                      </p:to>
                                    </p:set>
                                    <p:anim calcmode="lin" valueType="num">
                                      <p:cBhvr>
                                        <p:cTn id="29" dur="500" fill="hold"/>
                                        <p:tgtEl>
                                          <p:spTgt spid="108567"/>
                                        </p:tgtEl>
                                        <p:attrNameLst>
                                          <p:attrName>ppt_x</p:attrName>
                                        </p:attrNameLst>
                                      </p:cBhvr>
                                      <p:tavLst>
                                        <p:tav tm="0">
                                          <p:val>
                                            <p:strVal val="#ppt_x"/>
                                          </p:val>
                                        </p:tav>
                                        <p:tav tm="100000">
                                          <p:val>
                                            <p:strVal val="#ppt_x"/>
                                          </p:val>
                                        </p:tav>
                                      </p:tavLst>
                                    </p:anim>
                                    <p:anim calcmode="lin" valueType="num">
                                      <p:cBhvr>
                                        <p:cTn id="30" dur="500" fill="hold"/>
                                        <p:tgtEl>
                                          <p:spTgt spid="108567"/>
                                        </p:tgtEl>
                                        <p:attrNameLst>
                                          <p:attrName>ppt_y</p:attrName>
                                        </p:attrNameLst>
                                      </p:cBhvr>
                                      <p:tavLst>
                                        <p:tav tm="0">
                                          <p:val>
                                            <p:strVal val="#ppt_y+#ppt_h/2"/>
                                          </p:val>
                                        </p:tav>
                                        <p:tav tm="100000">
                                          <p:val>
                                            <p:strVal val="#ppt_y"/>
                                          </p:val>
                                        </p:tav>
                                      </p:tavLst>
                                    </p:anim>
                                    <p:anim calcmode="lin" valueType="num">
                                      <p:cBhvr>
                                        <p:cTn id="31" dur="500" fill="hold"/>
                                        <p:tgtEl>
                                          <p:spTgt spid="108567"/>
                                        </p:tgtEl>
                                        <p:attrNameLst>
                                          <p:attrName>ppt_w</p:attrName>
                                        </p:attrNameLst>
                                      </p:cBhvr>
                                      <p:tavLst>
                                        <p:tav tm="0">
                                          <p:val>
                                            <p:strVal val="#ppt_w"/>
                                          </p:val>
                                        </p:tav>
                                        <p:tav tm="100000">
                                          <p:val>
                                            <p:strVal val="#ppt_w"/>
                                          </p:val>
                                        </p:tav>
                                      </p:tavLst>
                                    </p:anim>
                                    <p:anim calcmode="lin" valueType="num">
                                      <p:cBhvr>
                                        <p:cTn id="32" dur="500" fill="hold"/>
                                        <p:tgtEl>
                                          <p:spTgt spid="108567"/>
                                        </p:tgtEl>
                                        <p:attrNameLst>
                                          <p:attrName>ppt_h</p:attrName>
                                        </p:attrNameLst>
                                      </p:cBhvr>
                                      <p:tavLst>
                                        <p:tav tm="0">
                                          <p:val>
                                            <p:fltVal val="0"/>
                                          </p:val>
                                        </p:tav>
                                        <p:tav tm="100000">
                                          <p:val>
                                            <p:strVal val="#ppt_h"/>
                                          </p:val>
                                        </p:tav>
                                      </p:tavLst>
                                    </p:anim>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67" grpId="0" animBg="1"/>
      <p:bldP spid="108568" grpId="0" animBg="1"/>
      <p:bldP spid="108569" grpId="0" animBg="1" autoUpdateAnimBg="0"/>
      <p:bldP spid="108570"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a:lnSpc>
                <a:spcPct val="90000"/>
              </a:lnSpc>
            </a:pPr>
            <a:r>
              <a:rPr lang="en-US" sz="2800" dirty="0" smtClean="0"/>
              <a:t>4.</a:t>
            </a:r>
            <a:r>
              <a:rPr lang="en-US" sz="2800" b="0" dirty="0" smtClean="0"/>
              <a:t> </a:t>
            </a:r>
            <a:r>
              <a:rPr lang="en-US" sz="3100" dirty="0" smtClean="0"/>
              <a:t>Trade </a:t>
            </a:r>
            <a:r>
              <a:rPr lang="en-US" sz="3100" dirty="0" smtClean="0"/>
              <a:t>policy </a:t>
            </a:r>
            <a:r>
              <a:rPr lang="en-US" sz="3100" dirty="0" smtClean="0"/>
              <a:t>to </a:t>
            </a:r>
            <a:r>
              <a:rPr lang="en-US" sz="3100" dirty="0" smtClean="0"/>
              <a:t>restrict imports</a:t>
            </a:r>
            <a:endParaRPr lang="en-US" sz="3100" dirty="0" smtClean="0"/>
          </a:p>
        </p:txBody>
      </p:sp>
      <p:grpSp>
        <p:nvGrpSpPr>
          <p:cNvPr id="82947" name="Group 3"/>
          <p:cNvGrpSpPr>
            <a:grpSpLocks/>
          </p:cNvGrpSpPr>
          <p:nvPr/>
        </p:nvGrpSpPr>
        <p:grpSpPr bwMode="auto">
          <a:xfrm>
            <a:off x="3429000" y="1763713"/>
            <a:ext cx="5181600" cy="3813175"/>
            <a:chOff x="3168" y="1104"/>
            <a:chExt cx="2160" cy="2345"/>
          </a:xfrm>
        </p:grpSpPr>
        <p:grpSp>
          <p:nvGrpSpPr>
            <p:cNvPr id="82965" name="Group 4"/>
            <p:cNvGrpSpPr>
              <a:grpSpLocks/>
            </p:cNvGrpSpPr>
            <p:nvPr/>
          </p:nvGrpSpPr>
          <p:grpSpPr bwMode="auto">
            <a:xfrm>
              <a:off x="3312" y="1344"/>
              <a:ext cx="1776" cy="1920"/>
              <a:chOff x="2640" y="1056"/>
              <a:chExt cx="2496" cy="2112"/>
            </a:xfrm>
          </p:grpSpPr>
          <p:sp>
            <p:nvSpPr>
              <p:cNvPr id="82968" name="Line 5"/>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69" name="Line 6"/>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2966" name="Text Box 7"/>
            <p:cNvSpPr txBox="1">
              <a:spLocks noChangeArrowheads="1"/>
            </p:cNvSpPr>
            <p:nvPr/>
          </p:nvSpPr>
          <p:spPr bwMode="auto">
            <a:xfrm>
              <a:off x="3168" y="1104"/>
              <a:ext cx="28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kumimoji="1" lang="en-US" sz="2400" b="1" i="1">
                  <a:latin typeface="Tahoma" pitchFamily="34" charset="0"/>
                  <a:sym typeface="Symbol" pitchFamily="18" charset="2"/>
                </a:rPr>
                <a:t>ε</a:t>
              </a:r>
            </a:p>
          </p:txBody>
        </p:sp>
        <p:sp>
          <p:nvSpPr>
            <p:cNvPr id="82967" name="Text Box 8"/>
            <p:cNvSpPr txBox="1">
              <a:spLocks noChangeArrowheads="1"/>
            </p:cNvSpPr>
            <p:nvPr/>
          </p:nvSpPr>
          <p:spPr bwMode="auto">
            <a:xfrm>
              <a:off x="5040" y="3168"/>
              <a:ext cx="28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
                </a:spcBef>
              </a:pPr>
              <a:r>
                <a:rPr lang="en-US" sz="2400" b="1" i="1">
                  <a:latin typeface="Tahoma" pitchFamily="34" charset="0"/>
                </a:rPr>
                <a:t>NX</a:t>
              </a:r>
              <a:endParaRPr lang="en-US" sz="2400"/>
            </a:p>
          </p:txBody>
        </p:sp>
      </p:grpSp>
      <p:grpSp>
        <p:nvGrpSpPr>
          <p:cNvPr id="82948" name="Group 9"/>
          <p:cNvGrpSpPr>
            <a:grpSpLocks/>
          </p:cNvGrpSpPr>
          <p:nvPr/>
        </p:nvGrpSpPr>
        <p:grpSpPr bwMode="auto">
          <a:xfrm>
            <a:off x="4092575" y="2409825"/>
            <a:ext cx="4137025" cy="2549525"/>
            <a:chOff x="2578" y="1518"/>
            <a:chExt cx="2606" cy="1606"/>
          </a:xfrm>
        </p:grpSpPr>
        <p:sp>
          <p:nvSpPr>
            <p:cNvPr id="82963" name="Line 10"/>
            <p:cNvSpPr>
              <a:spLocks noChangeShapeType="1"/>
            </p:cNvSpPr>
            <p:nvPr/>
          </p:nvSpPr>
          <p:spPr bwMode="auto">
            <a:xfrm>
              <a:off x="2578" y="1518"/>
              <a:ext cx="1872" cy="1445"/>
            </a:xfrm>
            <a:prstGeom prst="line">
              <a:avLst/>
            </a:prstGeom>
            <a:noFill/>
            <a:ln w="28575">
              <a:solidFill>
                <a:srgbClr val="B2B2B2"/>
              </a:solidFill>
              <a:round/>
              <a:headEnd/>
              <a:tailEnd/>
            </a:ln>
            <a:extLst>
              <a:ext uri="{909E8E84-426E-40dd-AFC4-6F175D3DCCD1}">
                <a14:hiddenFill xmlns:a14="http://schemas.microsoft.com/office/drawing/2010/main">
                  <a:noFill/>
                </a14:hiddenFill>
              </a:ext>
            </a:extLst>
          </p:spPr>
          <p:txBody>
            <a:bodyPr rIns="0"/>
            <a:lstStyle/>
            <a:p>
              <a:endParaRPr lang="en-US"/>
            </a:p>
          </p:txBody>
        </p:sp>
        <p:sp>
          <p:nvSpPr>
            <p:cNvPr id="82964" name="Text Box 11"/>
            <p:cNvSpPr txBox="1">
              <a:spLocks noChangeArrowheads="1"/>
            </p:cNvSpPr>
            <p:nvPr/>
          </p:nvSpPr>
          <p:spPr bwMode="auto">
            <a:xfrm>
              <a:off x="4388" y="2833"/>
              <a:ext cx="7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smtClean="0">
                  <a:solidFill>
                    <a:srgbClr val="B2B2B2"/>
                  </a:solidFill>
                  <a:latin typeface="Tahoma" pitchFamily="34" charset="0"/>
                </a:rPr>
                <a:t>NX</a:t>
              </a:r>
              <a:r>
                <a:rPr lang="en-US" sz="2400" dirty="0" smtClean="0">
                  <a:solidFill>
                    <a:srgbClr val="B2B2B2"/>
                  </a:solidFill>
                  <a:latin typeface="Tahoma" pitchFamily="34" charset="0"/>
                </a:rPr>
                <a:t>(</a:t>
              </a:r>
              <a:r>
                <a:rPr kumimoji="1" lang="en-US" sz="2400" b="1" i="1" dirty="0" err="1" smtClean="0">
                  <a:solidFill>
                    <a:srgbClr val="B2B2B2"/>
                  </a:solidFill>
                  <a:latin typeface="Tahoma" pitchFamily="34" charset="0"/>
                  <a:sym typeface="Symbol" pitchFamily="18" charset="2"/>
                </a:rPr>
                <a:t>ε</a:t>
              </a:r>
              <a:r>
                <a:rPr lang="en-US" sz="2400" dirty="0" smtClean="0">
                  <a:solidFill>
                    <a:srgbClr val="B2B2B2"/>
                  </a:solidFill>
                  <a:latin typeface="Tahoma" pitchFamily="34" charset="0"/>
                </a:rPr>
                <a:t>)</a:t>
              </a:r>
              <a:r>
                <a:rPr lang="en-US" sz="2400" baseline="-25000" dirty="0">
                  <a:solidFill>
                    <a:srgbClr val="B2B2B2"/>
                  </a:solidFill>
                  <a:latin typeface="Tahoma" pitchFamily="34" charset="0"/>
                </a:rPr>
                <a:t>1</a:t>
              </a:r>
            </a:p>
          </p:txBody>
        </p:sp>
      </p:grpSp>
      <p:grpSp>
        <p:nvGrpSpPr>
          <p:cNvPr id="82949" name="Group 12"/>
          <p:cNvGrpSpPr>
            <a:grpSpLocks/>
          </p:cNvGrpSpPr>
          <p:nvPr/>
        </p:nvGrpSpPr>
        <p:grpSpPr bwMode="auto">
          <a:xfrm>
            <a:off x="5410200" y="1744663"/>
            <a:ext cx="914400" cy="4000500"/>
            <a:chOff x="3858" y="1099"/>
            <a:chExt cx="576" cy="2520"/>
          </a:xfrm>
        </p:grpSpPr>
        <p:sp>
          <p:nvSpPr>
            <p:cNvPr id="82960" name="Line 13"/>
            <p:cNvSpPr>
              <a:spLocks noChangeShapeType="1"/>
            </p:cNvSpPr>
            <p:nvPr/>
          </p:nvSpPr>
          <p:spPr bwMode="auto">
            <a:xfrm flipV="1">
              <a:off x="4135" y="1326"/>
              <a:ext cx="0" cy="2006"/>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rIns="0"/>
            <a:lstStyle/>
            <a:p>
              <a:endParaRPr lang="en-US"/>
            </a:p>
          </p:txBody>
        </p:sp>
        <p:graphicFrame>
          <p:nvGraphicFramePr>
            <p:cNvPr id="82961" name="Object 2"/>
            <p:cNvGraphicFramePr>
              <a:graphicFrameLocks noChangeAspect="1"/>
            </p:cNvGraphicFramePr>
            <p:nvPr/>
          </p:nvGraphicFramePr>
          <p:xfrm>
            <a:off x="3858" y="1099"/>
            <a:ext cx="576" cy="214"/>
          </p:xfrm>
          <a:graphic>
            <a:graphicData uri="http://schemas.openxmlformats.org/presentationml/2006/ole">
              <mc:AlternateContent xmlns:mc="http://schemas.openxmlformats.org/markup-compatibility/2006">
                <mc:Choice xmlns:v="urn:schemas-microsoft-com:vml" Requires="v">
                  <p:oleObj spid="_x0000_s21607" name="Equation" r:id="rId4" imgW="444114" imgH="177646" progId="Equation.DSMT4">
                    <p:embed/>
                  </p:oleObj>
                </mc:Choice>
                <mc:Fallback>
                  <p:oleObj name="Equation" r:id="rId4" imgW="444114" imgH="177646"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8" y="1099"/>
                          <a:ext cx="576"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62" name="Text Box 15"/>
            <p:cNvSpPr txBox="1">
              <a:spLocks noChangeArrowheads="1"/>
            </p:cNvSpPr>
            <p:nvPr/>
          </p:nvSpPr>
          <p:spPr bwMode="auto">
            <a:xfrm>
              <a:off x="3888" y="3360"/>
              <a:ext cx="4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kumimoji="1" lang="en-US" sz="2400" b="1" i="1">
                  <a:latin typeface="Tahoma" pitchFamily="34" charset="0"/>
                  <a:sym typeface="Symbol" pitchFamily="18" charset="2"/>
                </a:rPr>
                <a:t>NX</a:t>
              </a:r>
              <a:r>
                <a:rPr lang="en-US" sz="2400" baseline="-25000">
                  <a:latin typeface="Tahoma" pitchFamily="34" charset="0"/>
                </a:rPr>
                <a:t>1</a:t>
              </a:r>
            </a:p>
          </p:txBody>
        </p:sp>
      </p:grpSp>
      <p:grpSp>
        <p:nvGrpSpPr>
          <p:cNvPr id="82950" name="Group 16"/>
          <p:cNvGrpSpPr>
            <a:grpSpLocks/>
          </p:cNvGrpSpPr>
          <p:nvPr/>
        </p:nvGrpSpPr>
        <p:grpSpPr bwMode="auto">
          <a:xfrm>
            <a:off x="3295650" y="3529013"/>
            <a:ext cx="2552700" cy="427037"/>
            <a:chOff x="2076" y="2223"/>
            <a:chExt cx="1608" cy="269"/>
          </a:xfrm>
        </p:grpSpPr>
        <p:sp>
          <p:nvSpPr>
            <p:cNvPr id="82958" name="Text Box 17"/>
            <p:cNvSpPr txBox="1">
              <a:spLocks noChangeArrowheads="1"/>
            </p:cNvSpPr>
            <p:nvPr/>
          </p:nvSpPr>
          <p:spPr bwMode="auto">
            <a:xfrm>
              <a:off x="2076" y="2223"/>
              <a:ext cx="28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kumimoji="1" lang="en-US" sz="2500" b="1" i="1" dirty="0" smtClean="0">
                  <a:solidFill>
                    <a:srgbClr val="B2B2B2"/>
                  </a:solidFill>
                  <a:latin typeface="Tahoma" pitchFamily="34" charset="0"/>
                  <a:sym typeface="Symbol" pitchFamily="18" charset="2"/>
                </a:rPr>
                <a:t>ε</a:t>
              </a:r>
              <a:r>
                <a:rPr lang="en-US" sz="2400" baseline="-25000" dirty="0" smtClean="0">
                  <a:solidFill>
                    <a:srgbClr val="B2B2B2"/>
                  </a:solidFill>
                  <a:latin typeface="Tahoma" pitchFamily="34" charset="0"/>
                </a:rPr>
                <a:t>1</a:t>
              </a:r>
              <a:endParaRPr lang="en-US" sz="2400" baseline="-25000" dirty="0">
                <a:solidFill>
                  <a:srgbClr val="B2B2B2"/>
                </a:solidFill>
                <a:latin typeface="Tahoma" pitchFamily="34" charset="0"/>
              </a:endParaRPr>
            </a:p>
          </p:txBody>
        </p:sp>
        <p:sp>
          <p:nvSpPr>
            <p:cNvPr id="82959" name="Line 18"/>
            <p:cNvSpPr>
              <a:spLocks noChangeShapeType="1"/>
            </p:cNvSpPr>
            <p:nvPr/>
          </p:nvSpPr>
          <p:spPr bwMode="auto">
            <a:xfrm flipH="1">
              <a:off x="2377" y="2372"/>
              <a:ext cx="1307" cy="0"/>
            </a:xfrm>
            <a:prstGeom prst="line">
              <a:avLst/>
            </a:prstGeom>
            <a:noFill/>
            <a:ln w="9525">
              <a:solidFill>
                <a:srgbClr val="B2B2B2"/>
              </a:solidFill>
              <a:prstDash val="dash"/>
              <a:round/>
              <a:headEnd/>
              <a:tailEnd/>
            </a:ln>
            <a:extLst>
              <a:ext uri="{909E8E84-426E-40dd-AFC4-6F175D3DCCD1}">
                <a14:hiddenFill xmlns:a14="http://schemas.microsoft.com/office/drawing/2010/main">
                  <a:noFill/>
                </a14:hiddenFill>
              </a:ext>
            </a:extLst>
          </p:spPr>
          <p:txBody>
            <a:bodyPr anchor="ctr"/>
            <a:lstStyle/>
            <a:p>
              <a:endParaRPr lang="en-US"/>
            </a:p>
          </p:txBody>
        </p:sp>
      </p:grpSp>
      <p:grpSp>
        <p:nvGrpSpPr>
          <p:cNvPr id="82951" name="Group 19"/>
          <p:cNvGrpSpPr>
            <a:grpSpLocks/>
          </p:cNvGrpSpPr>
          <p:nvPr/>
        </p:nvGrpSpPr>
        <p:grpSpPr bwMode="auto">
          <a:xfrm>
            <a:off x="4343400" y="1828800"/>
            <a:ext cx="4241800" cy="2560638"/>
            <a:chOff x="2736" y="1152"/>
            <a:chExt cx="2672" cy="1613"/>
          </a:xfrm>
        </p:grpSpPr>
        <p:sp>
          <p:nvSpPr>
            <p:cNvPr id="82956" name="Line 20"/>
            <p:cNvSpPr>
              <a:spLocks noChangeShapeType="1"/>
            </p:cNvSpPr>
            <p:nvPr/>
          </p:nvSpPr>
          <p:spPr bwMode="auto">
            <a:xfrm>
              <a:off x="2736" y="1152"/>
              <a:ext cx="1872" cy="1445"/>
            </a:xfrm>
            <a:prstGeom prst="line">
              <a:avLst/>
            </a:prstGeom>
            <a:noFill/>
            <a:ln w="28575">
              <a:solidFill>
                <a:srgbClr val="FF0066"/>
              </a:solidFill>
              <a:round/>
              <a:headEnd/>
              <a:tailEnd/>
            </a:ln>
            <a:extLst>
              <a:ext uri="{909E8E84-426E-40dd-AFC4-6F175D3DCCD1}">
                <a14:hiddenFill xmlns:a14="http://schemas.microsoft.com/office/drawing/2010/main">
                  <a:noFill/>
                </a14:hiddenFill>
              </a:ext>
            </a:extLst>
          </p:spPr>
          <p:txBody>
            <a:bodyPr rIns="0"/>
            <a:lstStyle/>
            <a:p>
              <a:endParaRPr lang="en-US"/>
            </a:p>
          </p:txBody>
        </p:sp>
        <p:sp>
          <p:nvSpPr>
            <p:cNvPr id="82957" name="Text Box 21"/>
            <p:cNvSpPr txBox="1">
              <a:spLocks noChangeArrowheads="1"/>
            </p:cNvSpPr>
            <p:nvPr/>
          </p:nvSpPr>
          <p:spPr bwMode="auto">
            <a:xfrm>
              <a:off x="4546" y="2467"/>
              <a:ext cx="86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smtClean="0">
                  <a:latin typeface="Tahoma" pitchFamily="34" charset="0"/>
                </a:rPr>
                <a:t>NX</a:t>
              </a:r>
              <a:r>
                <a:rPr lang="en-US" sz="2400" dirty="0" smtClean="0">
                  <a:latin typeface="Tahoma" pitchFamily="34" charset="0"/>
                </a:rPr>
                <a:t>(</a:t>
              </a:r>
              <a:r>
                <a:rPr kumimoji="1" lang="en-US" sz="2400" b="1" i="1" dirty="0" err="1" smtClean="0">
                  <a:latin typeface="Tahoma" pitchFamily="34" charset="0"/>
                  <a:sym typeface="Symbol" pitchFamily="18" charset="2"/>
                </a:rPr>
                <a:t>ε</a:t>
              </a:r>
              <a:r>
                <a:rPr lang="en-US" sz="2400" dirty="0" smtClean="0">
                  <a:latin typeface="Tahoma" pitchFamily="34" charset="0"/>
                </a:rPr>
                <a:t>)</a:t>
              </a:r>
              <a:r>
                <a:rPr lang="en-US" sz="2400" baseline="-25000" dirty="0">
                  <a:latin typeface="Tahoma" pitchFamily="34" charset="0"/>
                </a:rPr>
                <a:t>2</a:t>
              </a:r>
            </a:p>
          </p:txBody>
        </p:sp>
      </p:grpSp>
      <p:sp>
        <p:nvSpPr>
          <p:cNvPr id="110614" name="Rectangle 22"/>
          <p:cNvSpPr>
            <a:spLocks noChangeArrowheads="1"/>
          </p:cNvSpPr>
          <p:nvPr/>
        </p:nvSpPr>
        <p:spPr bwMode="auto">
          <a:xfrm>
            <a:off x="609600" y="1447799"/>
            <a:ext cx="2452102" cy="4460457"/>
          </a:xfrm>
          <a:prstGeom prst="rect">
            <a:avLst/>
          </a:prstGeom>
          <a:solidFill>
            <a:srgbClr val="FFCC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288925" indent="-288925">
              <a:lnSpc>
                <a:spcPct val="105000"/>
              </a:lnSpc>
              <a:spcBef>
                <a:spcPct val="45000"/>
              </a:spcBef>
              <a:buClr>
                <a:srgbClr val="008080"/>
              </a:buClr>
              <a:buSzPct val="120000"/>
              <a:buFont typeface="Wingdings" pitchFamily="2" charset="2"/>
              <a:buNone/>
            </a:pPr>
            <a:r>
              <a:rPr kumimoji="1" lang="en-US" sz="2400" i="1" dirty="0">
                <a:sym typeface="Symbol" pitchFamily="18" charset="2"/>
              </a:rPr>
              <a:t>Results:</a:t>
            </a:r>
          </a:p>
          <a:p>
            <a:pPr marL="288925" indent="-288925" eaLnBrk="0" hangingPunct="0">
              <a:lnSpc>
                <a:spcPct val="105000"/>
              </a:lnSpc>
              <a:spcBef>
                <a:spcPct val="20000"/>
              </a:spcBef>
            </a:pPr>
            <a:r>
              <a:rPr lang="en-US" sz="2600" dirty="0" err="1" smtClean="0">
                <a:solidFill>
                  <a:srgbClr val="000000"/>
                </a:solidFill>
                <a:latin typeface="Times New Roman"/>
                <a:ea typeface="Lucida Grande"/>
                <a:cs typeface="Times New Roman"/>
              </a:rPr>
              <a:t>Δ</a:t>
            </a:r>
            <a:r>
              <a:rPr kumimoji="1" lang="en-US" sz="2400" b="1" i="1" dirty="0" err="1" smtClean="0">
                <a:latin typeface="Tahoma" pitchFamily="34" charset="0"/>
                <a:sym typeface="Symbol" pitchFamily="18" charset="2"/>
              </a:rPr>
              <a:t>ε</a:t>
            </a:r>
            <a:r>
              <a:rPr kumimoji="1" lang="en-US" sz="2400" b="1" dirty="0" smtClean="0">
                <a:latin typeface="Symbol" pitchFamily="18" charset="2"/>
              </a:rPr>
              <a:t> </a:t>
            </a:r>
            <a:r>
              <a:rPr kumimoji="1" lang="en-US" sz="2400" dirty="0" smtClean="0"/>
              <a:t>&gt; </a:t>
            </a:r>
            <a:r>
              <a:rPr kumimoji="1" lang="en-US" sz="2400" dirty="0"/>
              <a:t>0 </a:t>
            </a:r>
            <a:br>
              <a:rPr kumimoji="1" lang="en-US" sz="2400" dirty="0"/>
            </a:br>
            <a:r>
              <a:rPr kumimoji="1" lang="en-US" sz="2400" dirty="0"/>
              <a:t>(demand increase)</a:t>
            </a:r>
          </a:p>
          <a:p>
            <a:pPr marL="288925" indent="-288925" eaLnBrk="0" hangingPunct="0">
              <a:lnSpc>
                <a:spcPct val="105000"/>
              </a:lnSpc>
              <a:spcBef>
                <a:spcPct val="20000"/>
              </a:spcBef>
            </a:pPr>
            <a:r>
              <a:rPr lang="en-US" sz="2600" dirty="0" smtClean="0">
                <a:solidFill>
                  <a:srgbClr val="000000"/>
                </a:solidFill>
                <a:latin typeface="Times New Roman"/>
                <a:ea typeface="Lucida Grande"/>
                <a:cs typeface="Times New Roman"/>
              </a:rPr>
              <a:t>Δ</a:t>
            </a:r>
            <a:r>
              <a:rPr kumimoji="1" lang="en-US" sz="2400" b="1" i="1" dirty="0" smtClean="0"/>
              <a:t>NX</a:t>
            </a:r>
            <a:r>
              <a:rPr kumimoji="1" lang="en-US" sz="2400" dirty="0" smtClean="0"/>
              <a:t> = </a:t>
            </a:r>
            <a:r>
              <a:rPr kumimoji="1" lang="en-US" sz="2400" dirty="0"/>
              <a:t>0</a:t>
            </a:r>
            <a:br>
              <a:rPr kumimoji="1" lang="en-US" sz="2400" dirty="0"/>
            </a:br>
            <a:r>
              <a:rPr kumimoji="1" lang="en-US" sz="2400" dirty="0"/>
              <a:t>(supply fixed) </a:t>
            </a:r>
          </a:p>
          <a:p>
            <a:pPr marL="288925" indent="-288925" eaLnBrk="0" hangingPunct="0">
              <a:lnSpc>
                <a:spcPct val="105000"/>
              </a:lnSpc>
              <a:spcBef>
                <a:spcPct val="20000"/>
              </a:spcBef>
            </a:pPr>
            <a:r>
              <a:rPr lang="en-US" sz="2600" dirty="0">
                <a:solidFill>
                  <a:srgbClr val="000000"/>
                </a:solidFill>
                <a:latin typeface="Times New Roman"/>
                <a:ea typeface="Lucida Grande"/>
                <a:cs typeface="Times New Roman"/>
              </a:rPr>
              <a:t>Δ</a:t>
            </a:r>
            <a:r>
              <a:rPr kumimoji="1" lang="en-US" sz="2400" b="1" i="1" dirty="0" smtClean="0"/>
              <a:t>IM</a:t>
            </a:r>
            <a:r>
              <a:rPr kumimoji="1" lang="en-US" sz="2400" dirty="0" smtClean="0"/>
              <a:t> </a:t>
            </a:r>
            <a:r>
              <a:rPr kumimoji="1" lang="en-US" sz="2400" dirty="0"/>
              <a:t>&lt; 0 </a:t>
            </a:r>
            <a:br>
              <a:rPr kumimoji="1" lang="en-US" sz="2400" dirty="0"/>
            </a:br>
            <a:r>
              <a:rPr kumimoji="1" lang="en-US" sz="2400" dirty="0"/>
              <a:t>(policy)</a:t>
            </a:r>
            <a:endParaRPr kumimoji="1" lang="en-US" sz="2400" dirty="0">
              <a:latin typeface="Symbol" pitchFamily="18" charset="2"/>
            </a:endParaRPr>
          </a:p>
          <a:p>
            <a:pPr marL="288925" indent="-288925" eaLnBrk="0" hangingPunct="0">
              <a:lnSpc>
                <a:spcPct val="105000"/>
              </a:lnSpc>
              <a:spcBef>
                <a:spcPct val="20000"/>
              </a:spcBef>
            </a:pPr>
            <a:r>
              <a:rPr lang="en-US" sz="2600" dirty="0">
                <a:solidFill>
                  <a:srgbClr val="000000"/>
                </a:solidFill>
                <a:latin typeface="Times New Roman"/>
                <a:ea typeface="Lucida Grande"/>
                <a:cs typeface="Times New Roman"/>
              </a:rPr>
              <a:t>Δ</a:t>
            </a:r>
            <a:r>
              <a:rPr kumimoji="1" lang="en-US" sz="2400" b="1" i="1" dirty="0" smtClean="0"/>
              <a:t>EX</a:t>
            </a:r>
            <a:r>
              <a:rPr kumimoji="1" lang="en-US" sz="2400" dirty="0" smtClean="0"/>
              <a:t> </a:t>
            </a:r>
            <a:r>
              <a:rPr kumimoji="1" lang="en-US" sz="2400" dirty="0"/>
              <a:t>&lt; 0</a:t>
            </a:r>
            <a:br>
              <a:rPr kumimoji="1" lang="en-US" sz="2400" dirty="0"/>
            </a:br>
            <a:r>
              <a:rPr kumimoji="1" lang="en-US" sz="2400" dirty="0"/>
              <a:t>(rise in </a:t>
            </a:r>
            <a:r>
              <a:rPr kumimoji="1" lang="en-US" sz="2400" b="1" i="1" dirty="0">
                <a:latin typeface="Tahoma" pitchFamily="34" charset="0"/>
                <a:sym typeface="Symbol" pitchFamily="18" charset="2"/>
              </a:rPr>
              <a:t>ε</a:t>
            </a:r>
            <a:r>
              <a:rPr kumimoji="1" lang="en-US" sz="2400" b="1" i="1" dirty="0">
                <a:sym typeface="Symbol" pitchFamily="18" charset="2"/>
              </a:rPr>
              <a:t> </a:t>
            </a:r>
            <a:r>
              <a:rPr kumimoji="1" lang="en-US" sz="2400" dirty="0">
                <a:sym typeface="Symbol" pitchFamily="18" charset="2"/>
              </a:rPr>
              <a:t>)</a:t>
            </a:r>
            <a:endParaRPr kumimoji="1" lang="en-US" sz="2400" b="1" i="1" dirty="0">
              <a:sym typeface="Symbol" pitchFamily="18" charset="2"/>
            </a:endParaRPr>
          </a:p>
        </p:txBody>
      </p:sp>
      <p:grpSp>
        <p:nvGrpSpPr>
          <p:cNvPr id="82953" name="Group 23"/>
          <p:cNvGrpSpPr>
            <a:grpSpLocks/>
          </p:cNvGrpSpPr>
          <p:nvPr/>
        </p:nvGrpSpPr>
        <p:grpSpPr bwMode="auto">
          <a:xfrm>
            <a:off x="3276600" y="2730500"/>
            <a:ext cx="2576513" cy="427038"/>
            <a:chOff x="2064" y="1720"/>
            <a:chExt cx="1623" cy="269"/>
          </a:xfrm>
        </p:grpSpPr>
        <p:sp>
          <p:nvSpPr>
            <p:cNvPr id="82954" name="Line 24"/>
            <p:cNvSpPr>
              <a:spLocks noChangeShapeType="1"/>
            </p:cNvSpPr>
            <p:nvPr/>
          </p:nvSpPr>
          <p:spPr bwMode="auto">
            <a:xfrm flipH="1">
              <a:off x="2380" y="1887"/>
              <a:ext cx="1307" cy="0"/>
            </a:xfrm>
            <a:prstGeom prst="line">
              <a:avLst/>
            </a:prstGeom>
            <a:noFill/>
            <a:ln w="9525">
              <a:solidFill>
                <a:srgbClr val="FF0066"/>
              </a:solidFill>
              <a:prstDash val="dash"/>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82955" name="Text Box 25"/>
            <p:cNvSpPr txBox="1">
              <a:spLocks noChangeArrowheads="1"/>
            </p:cNvSpPr>
            <p:nvPr/>
          </p:nvSpPr>
          <p:spPr bwMode="auto">
            <a:xfrm>
              <a:off x="2064" y="1720"/>
              <a:ext cx="28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kumimoji="1" lang="en-US" sz="2500" b="1" i="1" dirty="0" smtClean="0">
                  <a:solidFill>
                    <a:srgbClr val="990033"/>
                  </a:solidFill>
                  <a:latin typeface="Tahoma" pitchFamily="34" charset="0"/>
                  <a:sym typeface="Symbol" pitchFamily="18" charset="2"/>
                </a:rPr>
                <a:t>ε</a:t>
              </a:r>
              <a:r>
                <a:rPr lang="en-US" sz="2400" baseline="-25000" dirty="0" smtClean="0">
                  <a:solidFill>
                    <a:srgbClr val="990033"/>
                  </a:solidFill>
                  <a:latin typeface="Tahoma" pitchFamily="34" charset="0"/>
                </a:rPr>
                <a:t>2</a:t>
              </a:r>
              <a:endParaRPr lang="en-US" sz="2400" baseline="-25000" dirty="0">
                <a:solidFill>
                  <a:srgbClr val="990033"/>
                </a:solidFill>
                <a:latin typeface="Tahoma" pitchFamily="34" charset="0"/>
              </a:endParaRPr>
            </a:p>
          </p:txBody>
        </p:sp>
      </p:grpSp>
    </p:spTree>
    <p:extLst>
      <p:ext uri="{BB962C8B-B14F-4D97-AF65-F5344CB8AC3E}">
        <p14:creationId xmlns:p14="http://schemas.microsoft.com/office/powerpoint/2010/main" val="98656259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0614">
                                            <p:bg/>
                                          </p:spTgt>
                                        </p:tgtEl>
                                        <p:attrNameLst>
                                          <p:attrName>style.visibility</p:attrName>
                                        </p:attrNameLst>
                                      </p:cBhvr>
                                      <p:to>
                                        <p:strVal val="visible"/>
                                      </p:to>
                                    </p:set>
                                    <p:animEffect transition="in" filter="fade">
                                      <p:cBhvr>
                                        <p:cTn id="7" dur="500"/>
                                        <p:tgtEl>
                                          <p:spTgt spid="11061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0614">
                                            <p:txEl>
                                              <p:pRg st="0" end="0"/>
                                            </p:txEl>
                                          </p:spTgt>
                                        </p:tgtEl>
                                        <p:attrNameLst>
                                          <p:attrName>style.visibility</p:attrName>
                                        </p:attrNameLst>
                                      </p:cBhvr>
                                      <p:to>
                                        <p:strVal val="visible"/>
                                      </p:to>
                                    </p:set>
                                    <p:animEffect transition="in" filter="fade">
                                      <p:cBhvr>
                                        <p:cTn id="10" dur="500"/>
                                        <p:tgtEl>
                                          <p:spTgt spid="110614">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10614">
                                            <p:txEl>
                                              <p:pRg st="1" end="1"/>
                                            </p:txEl>
                                          </p:spTgt>
                                        </p:tgtEl>
                                        <p:attrNameLst>
                                          <p:attrName>style.visibility</p:attrName>
                                        </p:attrNameLst>
                                      </p:cBhvr>
                                      <p:to>
                                        <p:strVal val="visible"/>
                                      </p:to>
                                    </p:set>
                                    <p:animEffect transition="in" filter="wipe(left)">
                                      <p:cBhvr>
                                        <p:cTn id="15" dur="500"/>
                                        <p:tgtEl>
                                          <p:spTgt spid="110614">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10614">
                                            <p:txEl>
                                              <p:pRg st="2" end="2"/>
                                            </p:txEl>
                                          </p:spTgt>
                                        </p:tgtEl>
                                        <p:attrNameLst>
                                          <p:attrName>style.visibility</p:attrName>
                                        </p:attrNameLst>
                                      </p:cBhvr>
                                      <p:to>
                                        <p:strVal val="visible"/>
                                      </p:to>
                                    </p:set>
                                    <p:animEffect transition="in" filter="wipe(left)">
                                      <p:cBhvr>
                                        <p:cTn id="20" dur="500"/>
                                        <p:tgtEl>
                                          <p:spTgt spid="110614">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0614">
                                            <p:txEl>
                                              <p:pRg st="3" end="3"/>
                                            </p:txEl>
                                          </p:spTgt>
                                        </p:tgtEl>
                                        <p:attrNameLst>
                                          <p:attrName>style.visibility</p:attrName>
                                        </p:attrNameLst>
                                      </p:cBhvr>
                                      <p:to>
                                        <p:strVal val="visible"/>
                                      </p:to>
                                    </p:set>
                                    <p:animEffect transition="in" filter="wipe(left)">
                                      <p:cBhvr>
                                        <p:cTn id="25" dur="500"/>
                                        <p:tgtEl>
                                          <p:spTgt spid="110614">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10614">
                                            <p:txEl>
                                              <p:pRg st="4" end="4"/>
                                            </p:txEl>
                                          </p:spTgt>
                                        </p:tgtEl>
                                        <p:attrNameLst>
                                          <p:attrName>style.visibility</p:attrName>
                                        </p:attrNameLst>
                                      </p:cBhvr>
                                      <p:to>
                                        <p:strVal val="visible"/>
                                      </p:to>
                                    </p:set>
                                    <p:animEffect transition="in" filter="wipe(left)">
                                      <p:cBhvr>
                                        <p:cTn id="30" dur="500"/>
                                        <p:tgtEl>
                                          <p:spTgt spid="1106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14" grpId="0" build="p"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66725" y="280988"/>
            <a:ext cx="8245475" cy="939800"/>
          </a:xfrm>
        </p:spPr>
        <p:txBody>
          <a:bodyPr/>
          <a:lstStyle/>
          <a:p>
            <a:r>
              <a:rPr lang="en-US" sz="3200" dirty="0" smtClean="0"/>
              <a:t>The </a:t>
            </a:r>
            <a:r>
              <a:rPr lang="en-US" sz="3200" dirty="0" smtClean="0"/>
              <a:t>determinants </a:t>
            </a:r>
            <a:r>
              <a:rPr lang="en-US" sz="3200" dirty="0" smtClean="0"/>
              <a:t>of the </a:t>
            </a:r>
            <a:br>
              <a:rPr lang="en-US" sz="3200" dirty="0" smtClean="0"/>
            </a:br>
            <a:r>
              <a:rPr lang="en-US" sz="3200" dirty="0" smtClean="0"/>
              <a:t>nominal exchange rate</a:t>
            </a:r>
            <a:endParaRPr lang="en-US" sz="3200" dirty="0" smtClean="0"/>
          </a:p>
        </p:txBody>
      </p:sp>
      <p:sp>
        <p:nvSpPr>
          <p:cNvPr id="112643" name="Rectangle 3"/>
          <p:cNvSpPr>
            <a:spLocks noGrp="1" noChangeArrowheads="1"/>
          </p:cNvSpPr>
          <p:nvPr>
            <p:ph type="body" idx="1"/>
          </p:nvPr>
        </p:nvSpPr>
        <p:spPr>
          <a:xfrm>
            <a:off x="457200" y="1533525"/>
            <a:ext cx="8229600" cy="1038225"/>
          </a:xfrm>
        </p:spPr>
        <p:txBody>
          <a:bodyPr/>
          <a:lstStyle/>
          <a:p>
            <a:r>
              <a:rPr lang="en-US" dirty="0" smtClean="0"/>
              <a:t>Start with the expression for the real exchange rate:</a:t>
            </a:r>
          </a:p>
        </p:txBody>
      </p:sp>
      <p:graphicFrame>
        <p:nvGraphicFramePr>
          <p:cNvPr id="112644" name="Object 2"/>
          <p:cNvGraphicFramePr>
            <a:graphicFrameLocks noChangeAspect="1"/>
          </p:cNvGraphicFramePr>
          <p:nvPr/>
        </p:nvGraphicFramePr>
        <p:xfrm>
          <a:off x="2971800" y="2103438"/>
          <a:ext cx="2514600" cy="1012825"/>
        </p:xfrm>
        <a:graphic>
          <a:graphicData uri="http://schemas.openxmlformats.org/presentationml/2006/ole">
            <mc:AlternateContent xmlns:mc="http://schemas.openxmlformats.org/markup-compatibility/2006">
              <mc:Choice xmlns:v="urn:schemas-microsoft-com:vml" Requires="v">
                <p:oleObj spid="_x0000_s22731" name="Equation" r:id="rId4" imgW="888614" imgH="393529" progId="Equation.DSMT4">
                  <p:embed/>
                </p:oleObj>
              </mc:Choice>
              <mc:Fallback>
                <p:oleObj name="Equation" r:id="rId4" imgW="888614" imgH="39352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2103438"/>
                        <a:ext cx="2514600"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45" name="Rectangle 5"/>
          <p:cNvSpPr>
            <a:spLocks noChangeArrowheads="1"/>
          </p:cNvSpPr>
          <p:nvPr/>
        </p:nvSpPr>
        <p:spPr bwMode="auto">
          <a:xfrm>
            <a:off x="460375" y="3289300"/>
            <a:ext cx="75438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spcBef>
                <a:spcPct val="45000"/>
              </a:spcBef>
              <a:buClr>
                <a:srgbClr val="008080"/>
              </a:buClr>
              <a:buSzPct val="120000"/>
              <a:buFont typeface="Wingdings" pitchFamily="2" charset="2"/>
              <a:buChar char="§"/>
            </a:pPr>
            <a:r>
              <a:rPr lang="en-US" sz="2800" dirty="0"/>
              <a:t>Solve for the nominal exchange rate:</a:t>
            </a:r>
          </a:p>
        </p:txBody>
      </p:sp>
      <p:graphicFrame>
        <p:nvGraphicFramePr>
          <p:cNvPr id="112646" name="Object 3"/>
          <p:cNvGraphicFramePr>
            <a:graphicFrameLocks noChangeAspect="1"/>
          </p:cNvGraphicFramePr>
          <p:nvPr/>
        </p:nvGraphicFramePr>
        <p:xfrm>
          <a:off x="2940050" y="3810000"/>
          <a:ext cx="2622550" cy="1143000"/>
        </p:xfrm>
        <a:graphic>
          <a:graphicData uri="http://schemas.openxmlformats.org/presentationml/2006/ole">
            <mc:AlternateContent xmlns:mc="http://schemas.openxmlformats.org/markup-compatibility/2006">
              <mc:Choice xmlns:v="urn:schemas-microsoft-com:vml" Requires="v">
                <p:oleObj spid="_x0000_s22732" name="Equation" r:id="rId6" imgW="926698" imgH="444307" progId="Equation.DSMT4">
                  <p:embed/>
                </p:oleObj>
              </mc:Choice>
              <mc:Fallback>
                <p:oleObj name="Equation" r:id="rId6" imgW="926698" imgH="444307"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0050" y="3810000"/>
                        <a:ext cx="262255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0159549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wipe(left)">
                                      <p:cBhvr>
                                        <p:cTn id="7" dur="500"/>
                                        <p:tgtEl>
                                          <p:spTgt spid="112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2644"/>
                                        </p:tgtEl>
                                        <p:attrNameLst>
                                          <p:attrName>style.visibility</p:attrName>
                                        </p:attrNameLst>
                                      </p:cBhvr>
                                      <p:to>
                                        <p:strVal val="visible"/>
                                      </p:to>
                                    </p:set>
                                    <p:animEffect transition="in" filter="wipe(left)">
                                      <p:cBhvr>
                                        <p:cTn id="12" dur="500"/>
                                        <p:tgtEl>
                                          <p:spTgt spid="1126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45"/>
                                        </p:tgtEl>
                                        <p:attrNameLst>
                                          <p:attrName>style.visibility</p:attrName>
                                        </p:attrNameLst>
                                      </p:cBhvr>
                                      <p:to>
                                        <p:strVal val="visible"/>
                                      </p:to>
                                    </p:set>
                                    <p:animEffect transition="in" filter="wipe(left)">
                                      <p:cBhvr>
                                        <p:cTn id="17" dur="500"/>
                                        <p:tgtEl>
                                          <p:spTgt spid="1126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2646"/>
                                        </p:tgtEl>
                                        <p:attrNameLst>
                                          <p:attrName>style.visibility</p:attrName>
                                        </p:attrNameLst>
                                      </p:cBhvr>
                                      <p:to>
                                        <p:strVal val="visible"/>
                                      </p:to>
                                    </p:set>
                                    <p:animEffect transition="in" filter="wipe(left)">
                                      <p:cBhvr>
                                        <p:cTn id="22" dur="500"/>
                                        <p:tgtEl>
                                          <p:spTgt spid="112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bldLvl="3" autoUpdateAnimBg="0"/>
      <p:bldP spid="11264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66725" y="280988"/>
            <a:ext cx="8245475" cy="939800"/>
          </a:xfrm>
        </p:spPr>
        <p:txBody>
          <a:bodyPr/>
          <a:lstStyle/>
          <a:p>
            <a:r>
              <a:rPr lang="en-US" sz="3200" dirty="0"/>
              <a:t>The determinants of the </a:t>
            </a:r>
            <a:br>
              <a:rPr lang="en-US" sz="3200" dirty="0"/>
            </a:br>
            <a:r>
              <a:rPr lang="en-US" sz="3200" dirty="0"/>
              <a:t>nominal exchange rate</a:t>
            </a:r>
            <a:endParaRPr lang="en-US" sz="3200" dirty="0" smtClean="0"/>
          </a:p>
        </p:txBody>
      </p:sp>
      <p:grpSp>
        <p:nvGrpSpPr>
          <p:cNvPr id="2" name="Group 3"/>
          <p:cNvGrpSpPr>
            <a:grpSpLocks/>
          </p:cNvGrpSpPr>
          <p:nvPr/>
        </p:nvGrpSpPr>
        <p:grpSpPr bwMode="auto">
          <a:xfrm>
            <a:off x="5308600" y="4819650"/>
            <a:ext cx="3433763" cy="1123950"/>
            <a:chOff x="3344" y="3036"/>
            <a:chExt cx="2163" cy="708"/>
          </a:xfrm>
        </p:grpSpPr>
        <p:sp>
          <p:nvSpPr>
            <p:cNvPr id="85006" name="Line 4"/>
            <p:cNvSpPr>
              <a:spLocks noChangeShapeType="1"/>
            </p:cNvSpPr>
            <p:nvPr/>
          </p:nvSpPr>
          <p:spPr bwMode="auto">
            <a:xfrm>
              <a:off x="3344" y="3036"/>
              <a:ext cx="544" cy="4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aphicFrame>
          <p:nvGraphicFramePr>
            <p:cNvPr id="85007" name="Object 5"/>
            <p:cNvGraphicFramePr>
              <a:graphicFrameLocks noChangeAspect="1"/>
            </p:cNvGraphicFramePr>
            <p:nvPr/>
          </p:nvGraphicFramePr>
          <p:xfrm>
            <a:off x="3792" y="3140"/>
            <a:ext cx="1715" cy="604"/>
          </p:xfrm>
          <a:graphic>
            <a:graphicData uri="http://schemas.openxmlformats.org/presentationml/2006/ole">
              <mc:AlternateContent xmlns:mc="http://schemas.openxmlformats.org/markup-compatibility/2006">
                <mc:Choice xmlns:v="urn:schemas-microsoft-com:vml" Requires="v">
                  <p:oleObj spid="_x0000_s23955" name="Equation" r:id="rId4" imgW="1282700" imgH="393700" progId="Equation.DSMT4">
                    <p:embed/>
                  </p:oleObj>
                </mc:Choice>
                <mc:Fallback>
                  <p:oleObj name="Equation" r:id="rId4" imgW="1282700" imgH="3937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3564" t="-11620" r="-3564" b="-11620"/>
                        <a:stretch>
                          <a:fillRect/>
                        </a:stretch>
                      </p:blipFill>
                      <p:spPr bwMode="auto">
                        <a:xfrm>
                          <a:off x="3792" y="3140"/>
                          <a:ext cx="1715" cy="604"/>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6"/>
          <p:cNvGrpSpPr>
            <a:grpSpLocks/>
          </p:cNvGrpSpPr>
          <p:nvPr/>
        </p:nvGrpSpPr>
        <p:grpSpPr bwMode="auto">
          <a:xfrm>
            <a:off x="1219200" y="4614863"/>
            <a:ext cx="3317875" cy="1384300"/>
            <a:chOff x="768" y="2907"/>
            <a:chExt cx="2090" cy="872"/>
          </a:xfrm>
        </p:grpSpPr>
        <p:sp>
          <p:nvSpPr>
            <p:cNvPr id="85004" name="Line 7"/>
            <p:cNvSpPr>
              <a:spLocks noChangeShapeType="1"/>
            </p:cNvSpPr>
            <p:nvPr/>
          </p:nvSpPr>
          <p:spPr bwMode="auto">
            <a:xfrm flipV="1">
              <a:off x="2064" y="2907"/>
              <a:ext cx="533" cy="4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aphicFrame>
          <p:nvGraphicFramePr>
            <p:cNvPr id="85005" name="Object 4"/>
            <p:cNvGraphicFramePr>
              <a:graphicFrameLocks noChangeAspect="1"/>
            </p:cNvGraphicFramePr>
            <p:nvPr/>
          </p:nvGraphicFramePr>
          <p:xfrm>
            <a:off x="768" y="3312"/>
            <a:ext cx="2090" cy="467"/>
          </p:xfrm>
          <a:graphic>
            <a:graphicData uri="http://schemas.openxmlformats.org/presentationml/2006/ole">
              <mc:AlternateContent xmlns:mc="http://schemas.openxmlformats.org/markup-compatibility/2006">
                <mc:Choice xmlns:v="urn:schemas-microsoft-com:vml" Requires="v">
                  <p:oleObj spid="_x0000_s23956" name="Equation" r:id="rId6" imgW="1459866" imgH="253890" progId="Equation.DSMT4">
                    <p:embed/>
                  </p:oleObj>
                </mc:Choice>
                <mc:Fallback>
                  <p:oleObj name="Equation" r:id="rId6" imgW="1459866" imgH="25389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l="-3131" t="-18015" r="-3131" b="-18015"/>
                        <a:stretch>
                          <a:fillRect/>
                        </a:stretch>
                      </p:blipFill>
                      <p:spPr bwMode="auto">
                        <a:xfrm>
                          <a:off x="768" y="3312"/>
                          <a:ext cx="2090" cy="467"/>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4997" name="Rectangle 9"/>
          <p:cNvSpPr>
            <a:spLocks noGrp="1" noChangeArrowheads="1"/>
          </p:cNvSpPr>
          <p:nvPr>
            <p:ph type="body" idx="1"/>
          </p:nvPr>
        </p:nvSpPr>
        <p:spPr>
          <a:xfrm>
            <a:off x="539750" y="1541463"/>
            <a:ext cx="7897813" cy="3041650"/>
          </a:xfrm>
          <a:noFill/>
        </p:spPr>
        <p:txBody>
          <a:bodyPr/>
          <a:lstStyle/>
          <a:p>
            <a:r>
              <a:rPr lang="en-US" sz="2700" dirty="0" smtClean="0"/>
              <a:t>So </a:t>
            </a:r>
            <a:r>
              <a:rPr lang="en-US" sz="2700" b="1" i="1" dirty="0" smtClean="0"/>
              <a:t>e</a:t>
            </a:r>
            <a:r>
              <a:rPr lang="en-US" sz="1100" dirty="0" smtClean="0"/>
              <a:t> </a:t>
            </a:r>
            <a:r>
              <a:rPr lang="en-US" sz="2700" dirty="0" smtClean="0"/>
              <a:t>depends on the real exchange rate and the price levels at home and abroad . . . </a:t>
            </a:r>
          </a:p>
          <a:p>
            <a:pPr>
              <a:buFont typeface="Wingdings" pitchFamily="2" charset="2"/>
              <a:buNone/>
            </a:pPr>
            <a:r>
              <a:rPr lang="en-US" sz="2700" dirty="0" smtClean="0"/>
              <a:t>	and we know how each </a:t>
            </a:r>
            <a:br>
              <a:rPr lang="en-US" sz="2700" dirty="0" smtClean="0"/>
            </a:br>
            <a:r>
              <a:rPr lang="en-US" sz="2700" dirty="0" smtClean="0"/>
              <a:t>of them is determined:</a:t>
            </a:r>
          </a:p>
        </p:txBody>
      </p:sp>
      <p:graphicFrame>
        <p:nvGraphicFramePr>
          <p:cNvPr id="84998" name="Object 2"/>
          <p:cNvGraphicFramePr>
            <a:graphicFrameLocks noChangeAspect="1"/>
          </p:cNvGraphicFramePr>
          <p:nvPr/>
        </p:nvGraphicFramePr>
        <p:xfrm>
          <a:off x="2940050" y="3810000"/>
          <a:ext cx="2622550" cy="1143000"/>
        </p:xfrm>
        <a:graphic>
          <a:graphicData uri="http://schemas.openxmlformats.org/presentationml/2006/ole">
            <mc:AlternateContent xmlns:mc="http://schemas.openxmlformats.org/markup-compatibility/2006">
              <mc:Choice xmlns:v="urn:schemas-microsoft-com:vml" Requires="v">
                <p:oleObj spid="_x0000_s23957" name="Equation" r:id="rId8" imgW="926698" imgH="444307" progId="Equation.DSMT4">
                  <p:embed/>
                </p:oleObj>
              </mc:Choice>
              <mc:Fallback>
                <p:oleObj name="Equation" r:id="rId8" imgW="926698" imgH="444307"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40050" y="3810000"/>
                        <a:ext cx="262255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11"/>
          <p:cNvGrpSpPr>
            <a:grpSpLocks/>
          </p:cNvGrpSpPr>
          <p:nvPr/>
        </p:nvGrpSpPr>
        <p:grpSpPr bwMode="auto">
          <a:xfrm>
            <a:off x="5484813" y="2895600"/>
            <a:ext cx="3298825" cy="1236663"/>
            <a:chOff x="3455" y="1824"/>
            <a:chExt cx="2078" cy="779"/>
          </a:xfrm>
        </p:grpSpPr>
        <p:grpSp>
          <p:nvGrpSpPr>
            <p:cNvPr id="85000" name="Group 12"/>
            <p:cNvGrpSpPr>
              <a:grpSpLocks/>
            </p:cNvGrpSpPr>
            <p:nvPr/>
          </p:nvGrpSpPr>
          <p:grpSpPr bwMode="auto">
            <a:xfrm>
              <a:off x="3455" y="2406"/>
              <a:ext cx="1105" cy="197"/>
              <a:chOff x="3413" y="2406"/>
              <a:chExt cx="1105" cy="197"/>
            </a:xfrm>
          </p:grpSpPr>
          <p:sp>
            <p:nvSpPr>
              <p:cNvPr id="85002" name="Line 13"/>
              <p:cNvSpPr>
                <a:spLocks noChangeShapeType="1"/>
              </p:cNvSpPr>
              <p:nvPr/>
            </p:nvSpPr>
            <p:spPr bwMode="auto">
              <a:xfrm>
                <a:off x="3413" y="2603"/>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85003" name="Line 14"/>
              <p:cNvSpPr>
                <a:spLocks noChangeShapeType="1"/>
              </p:cNvSpPr>
              <p:nvPr/>
            </p:nvSpPr>
            <p:spPr bwMode="auto">
              <a:xfrm flipV="1">
                <a:off x="4518" y="240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aphicFrame>
          <p:nvGraphicFramePr>
            <p:cNvPr id="85001" name="Object 3"/>
            <p:cNvGraphicFramePr>
              <a:graphicFrameLocks noChangeAspect="1"/>
            </p:cNvGraphicFramePr>
            <p:nvPr/>
          </p:nvGraphicFramePr>
          <p:xfrm>
            <a:off x="3552" y="1824"/>
            <a:ext cx="1981" cy="621"/>
          </p:xfrm>
          <a:graphic>
            <a:graphicData uri="http://schemas.openxmlformats.org/presentationml/2006/ole">
              <mc:AlternateContent xmlns:mc="http://schemas.openxmlformats.org/markup-compatibility/2006">
                <mc:Choice xmlns:v="urn:schemas-microsoft-com:vml" Requires="v">
                  <p:oleObj spid="_x0000_s23958" name="Equation" r:id="rId10" imgW="1536700" imgH="419100" progId="Equation.DSMT4">
                    <p:embed/>
                  </p:oleObj>
                </mc:Choice>
                <mc:Fallback>
                  <p:oleObj name="Equation" r:id="rId10" imgW="1536700" imgH="4191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l="-2975" t="-10910" r="-2975" b="-10910"/>
                        <a:stretch>
                          <a:fillRect/>
                        </a:stretch>
                      </p:blipFill>
                      <p:spPr bwMode="auto">
                        <a:xfrm>
                          <a:off x="3552" y="1824"/>
                          <a:ext cx="1981" cy="621"/>
                        </a:xfrm>
                        <a:prstGeom prst="rect">
                          <a:avLst/>
                        </a:prstGeom>
                        <a:solidFill>
                          <a:srgbClr val="D5AB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98197362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upRigh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66725" y="280988"/>
            <a:ext cx="8245475" cy="939800"/>
          </a:xfrm>
        </p:spPr>
        <p:txBody>
          <a:bodyPr/>
          <a:lstStyle/>
          <a:p>
            <a:r>
              <a:rPr lang="en-US" sz="3200" dirty="0"/>
              <a:t>The determinants of the </a:t>
            </a:r>
            <a:br>
              <a:rPr lang="en-US" sz="3200" dirty="0"/>
            </a:br>
            <a:r>
              <a:rPr lang="en-US" sz="3200" dirty="0"/>
              <a:t>nominal exchange rate</a:t>
            </a:r>
            <a:endParaRPr lang="en-US" sz="3200" dirty="0" smtClean="0"/>
          </a:p>
        </p:txBody>
      </p:sp>
      <p:sp>
        <p:nvSpPr>
          <p:cNvPr id="86019" name="Rectangle 3"/>
          <p:cNvSpPr>
            <a:spLocks noGrp="1" noChangeArrowheads="1"/>
          </p:cNvSpPr>
          <p:nvPr>
            <p:ph type="body" idx="1"/>
          </p:nvPr>
        </p:nvSpPr>
        <p:spPr>
          <a:xfrm>
            <a:off x="457200" y="2205038"/>
            <a:ext cx="8147050" cy="1484312"/>
          </a:xfrm>
          <a:noFill/>
        </p:spPr>
        <p:txBody>
          <a:bodyPr/>
          <a:lstStyle/>
          <a:p>
            <a:r>
              <a:rPr lang="en-US" sz="2700" dirty="0" smtClean="0"/>
              <a:t>Rewrite this equation in growth rates </a:t>
            </a:r>
            <a:br>
              <a:rPr lang="en-US" sz="2700" dirty="0" smtClean="0"/>
            </a:br>
            <a:r>
              <a:rPr lang="en-US" sz="2300" dirty="0" smtClean="0"/>
              <a:t>(</a:t>
            </a:r>
            <a:r>
              <a:rPr lang="en-US" sz="2300" i="1" dirty="0" smtClean="0"/>
              <a:t>see </a:t>
            </a:r>
            <a:r>
              <a:rPr lang="en-US" sz="2300" dirty="0" smtClean="0"/>
              <a:t>“</a:t>
            </a:r>
            <a:r>
              <a:rPr lang="en-US" sz="2300" i="1" dirty="0" smtClean="0"/>
              <a:t>arithmetic tricks for working with percentage changes,</a:t>
            </a:r>
            <a:r>
              <a:rPr lang="en-US" sz="2300" dirty="0" smtClean="0"/>
              <a:t>”</a:t>
            </a:r>
            <a:r>
              <a:rPr lang="en-US" sz="2300" i="1" dirty="0" smtClean="0"/>
              <a:t> Chapter 2 </a:t>
            </a:r>
            <a:r>
              <a:rPr lang="en-US" sz="2300" dirty="0" smtClean="0"/>
              <a:t>):</a:t>
            </a:r>
          </a:p>
        </p:txBody>
      </p:sp>
      <p:graphicFrame>
        <p:nvGraphicFramePr>
          <p:cNvPr id="86020" name="Object 2"/>
          <p:cNvGraphicFramePr>
            <a:graphicFrameLocks noChangeAspect="1"/>
          </p:cNvGraphicFramePr>
          <p:nvPr/>
        </p:nvGraphicFramePr>
        <p:xfrm>
          <a:off x="3440113" y="1293813"/>
          <a:ext cx="2133600" cy="928687"/>
        </p:xfrm>
        <a:graphic>
          <a:graphicData uri="http://schemas.openxmlformats.org/presentationml/2006/ole">
            <mc:AlternateContent xmlns:mc="http://schemas.openxmlformats.org/markup-compatibility/2006">
              <mc:Choice xmlns:v="urn:schemas-microsoft-com:vml" Requires="v">
                <p:oleObj spid="_x0000_s24879" name="Equation" r:id="rId4" imgW="926698" imgH="444307" progId="Equation.DSMT4">
                  <p:embed/>
                </p:oleObj>
              </mc:Choice>
              <mc:Fallback>
                <p:oleObj name="Equation" r:id="rId4" imgW="926698" imgH="444307"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0113" y="1293813"/>
                        <a:ext cx="2133600" cy="928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41" name="Object 3"/>
          <p:cNvGraphicFramePr>
            <a:graphicFrameLocks noChangeAspect="1"/>
          </p:cNvGraphicFramePr>
          <p:nvPr/>
        </p:nvGraphicFramePr>
        <p:xfrm>
          <a:off x="1371600" y="3559175"/>
          <a:ext cx="3959225" cy="981075"/>
        </p:xfrm>
        <a:graphic>
          <a:graphicData uri="http://schemas.openxmlformats.org/presentationml/2006/ole">
            <mc:AlternateContent xmlns:mc="http://schemas.openxmlformats.org/markup-compatibility/2006">
              <mc:Choice xmlns:v="urn:schemas-microsoft-com:vml" Requires="v">
                <p:oleObj spid="_x0000_s24880" name="Equation" r:id="rId6" imgW="1689100" imgH="419100" progId="Equation.DSMT4">
                  <p:embed/>
                </p:oleObj>
              </mc:Choice>
              <mc:Fallback>
                <p:oleObj name="Equation" r:id="rId6" imgW="1689100" imgH="4191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3559175"/>
                        <a:ext cx="3959225"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42" name="Object 4"/>
          <p:cNvGraphicFramePr>
            <a:graphicFrameLocks noChangeAspect="1"/>
          </p:cNvGraphicFramePr>
          <p:nvPr/>
        </p:nvGraphicFramePr>
        <p:xfrm>
          <a:off x="5487988" y="3573463"/>
          <a:ext cx="2651125" cy="1009650"/>
        </p:xfrm>
        <a:graphic>
          <a:graphicData uri="http://schemas.openxmlformats.org/presentationml/2006/ole">
            <mc:AlternateContent xmlns:mc="http://schemas.openxmlformats.org/markup-compatibility/2006">
              <mc:Choice xmlns:v="urn:schemas-microsoft-com:vml" Requires="v">
                <p:oleObj spid="_x0000_s24881" name="Equation" r:id="rId8" imgW="1066337" imgH="406224" progId="Equation.DSMT4">
                  <p:embed/>
                </p:oleObj>
              </mc:Choice>
              <mc:Fallback>
                <p:oleObj name="Equation" r:id="rId8" imgW="1066337" imgH="406224"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87988" y="3573463"/>
                        <a:ext cx="2651125"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43" name="Rectangle 7"/>
          <p:cNvSpPr>
            <a:spLocks noChangeArrowheads="1"/>
          </p:cNvSpPr>
          <p:nvPr/>
        </p:nvSpPr>
        <p:spPr bwMode="auto">
          <a:xfrm>
            <a:off x="487363" y="4738688"/>
            <a:ext cx="7467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spcBef>
                <a:spcPct val="45000"/>
              </a:spcBef>
              <a:buClr>
                <a:srgbClr val="996633"/>
              </a:buClr>
              <a:buSzPct val="120000"/>
              <a:buFont typeface="Wingdings" pitchFamily="2" charset="2"/>
              <a:buChar char="§"/>
            </a:pPr>
            <a:r>
              <a:rPr lang="en-US" sz="2700" dirty="0"/>
              <a:t>For a given value of </a:t>
            </a:r>
            <a:r>
              <a:rPr lang="en-US" sz="2700" b="1" i="1" dirty="0">
                <a:latin typeface="Tahoma" pitchFamily="34" charset="0"/>
              </a:rPr>
              <a:t>ε</a:t>
            </a:r>
            <a:r>
              <a:rPr lang="en-US" sz="2700" dirty="0"/>
              <a:t>, </a:t>
            </a:r>
            <a:br>
              <a:rPr lang="en-US" sz="2700" dirty="0"/>
            </a:br>
            <a:r>
              <a:rPr lang="en-US" sz="2700" dirty="0"/>
              <a:t>the growth rate of </a:t>
            </a:r>
            <a:r>
              <a:rPr lang="en-US" sz="2700" b="1" i="1" dirty="0" smtClean="0"/>
              <a:t>e</a:t>
            </a:r>
            <a:r>
              <a:rPr lang="en-US" sz="2700" dirty="0" smtClean="0"/>
              <a:t> equals </a:t>
            </a:r>
            <a:r>
              <a:rPr lang="en-US" sz="2700" dirty="0"/>
              <a:t>the difference between foreign and domestic inflation rates</a:t>
            </a:r>
            <a:r>
              <a:rPr lang="en-US" sz="2700" dirty="0" smtClean="0"/>
              <a:t>. </a:t>
            </a:r>
            <a:endParaRPr lang="en-US" sz="2700" b="1" i="1" dirty="0"/>
          </a:p>
        </p:txBody>
      </p:sp>
    </p:spTree>
    <p:extLst>
      <p:ext uri="{BB962C8B-B14F-4D97-AF65-F5344CB8AC3E}">
        <p14:creationId xmlns:p14="http://schemas.microsoft.com/office/powerpoint/2010/main" val="38677657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6741"/>
                                        </p:tgtEl>
                                        <p:attrNameLst>
                                          <p:attrName>style.visibility</p:attrName>
                                        </p:attrNameLst>
                                      </p:cBhvr>
                                      <p:to>
                                        <p:strVal val="visible"/>
                                      </p:to>
                                    </p:set>
                                    <p:animEffect transition="in" filter="wipe(left)">
                                      <p:cBhvr>
                                        <p:cTn id="7" dur="500"/>
                                        <p:tgtEl>
                                          <p:spTgt spid="1167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6742"/>
                                        </p:tgtEl>
                                        <p:attrNameLst>
                                          <p:attrName>style.visibility</p:attrName>
                                        </p:attrNameLst>
                                      </p:cBhvr>
                                      <p:to>
                                        <p:strVal val="visible"/>
                                      </p:to>
                                    </p:set>
                                    <p:animEffect transition="in" filter="wipe(left)">
                                      <p:cBhvr>
                                        <p:cTn id="12" dur="500"/>
                                        <p:tgtEl>
                                          <p:spTgt spid="1167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6743"/>
                                        </p:tgtEl>
                                        <p:attrNameLst>
                                          <p:attrName>style.visibility</p:attrName>
                                        </p:attrNameLst>
                                      </p:cBhvr>
                                      <p:to>
                                        <p:strVal val="visible"/>
                                      </p:to>
                                    </p:set>
                                    <p:animEffect transition="in" filter="wipe(left)">
                                      <p:cBhvr>
                                        <p:cTn id="17" dur="500"/>
                                        <p:tgtEl>
                                          <p:spTgt spid="116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3"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33" name="Chart 32"/>
          <p:cNvGraphicFramePr>
            <a:graphicFrameLocks noGrp="1"/>
          </p:cNvGraphicFramePr>
          <p:nvPr>
            <p:extLst>
              <p:ext uri="{D42A27DB-BD31-4B8C-83A1-F6EECF244321}">
                <p14:modId xmlns:p14="http://schemas.microsoft.com/office/powerpoint/2010/main" val="3820648359"/>
              </p:ext>
            </p:extLst>
          </p:nvPr>
        </p:nvGraphicFramePr>
        <p:xfrm>
          <a:off x="1682496" y="1389888"/>
          <a:ext cx="7178040" cy="4965192"/>
        </p:xfrm>
        <a:graphic>
          <a:graphicData uri="http://schemas.openxmlformats.org/drawingml/2006/chart">
            <c:chart xmlns:c="http://schemas.openxmlformats.org/drawingml/2006/chart" xmlns:r="http://schemas.openxmlformats.org/officeDocument/2006/relationships" r:id="rId3"/>
          </a:graphicData>
        </a:graphic>
      </p:graphicFrame>
      <p:sp>
        <p:nvSpPr>
          <p:cNvPr id="87042" name="Title 1"/>
          <p:cNvSpPr>
            <a:spLocks noGrp="1"/>
          </p:cNvSpPr>
          <p:nvPr>
            <p:ph type="title"/>
          </p:nvPr>
        </p:nvSpPr>
        <p:spPr>
          <a:xfrm>
            <a:off x="466725" y="237177"/>
            <a:ext cx="8245475" cy="887413"/>
          </a:xfrm>
        </p:spPr>
        <p:txBody>
          <a:bodyPr/>
          <a:lstStyle/>
          <a:p>
            <a:r>
              <a:rPr lang="en-US" sz="2800" dirty="0" smtClean="0">
                <a:solidFill>
                  <a:srgbClr val="336699"/>
                </a:solidFill>
              </a:rPr>
              <a:t>Inflation </a:t>
            </a:r>
            <a:r>
              <a:rPr lang="en-US" sz="2800" dirty="0" smtClean="0">
                <a:solidFill>
                  <a:srgbClr val="336699"/>
                </a:solidFill>
              </a:rPr>
              <a:t>differentials </a:t>
            </a:r>
            <a:r>
              <a:rPr lang="en-US" sz="2800" dirty="0" smtClean="0">
                <a:solidFill>
                  <a:srgbClr val="336699"/>
                </a:solidFill>
              </a:rPr>
              <a:t>and </a:t>
            </a:r>
            <a:r>
              <a:rPr lang="en-US" sz="2800" dirty="0" smtClean="0">
                <a:solidFill>
                  <a:srgbClr val="336699"/>
                </a:solidFill>
              </a:rPr>
              <a:t>nominal exchange rates </a:t>
            </a:r>
            <a:r>
              <a:rPr lang="en-US" sz="2800" dirty="0" smtClean="0">
                <a:solidFill>
                  <a:srgbClr val="336699"/>
                </a:solidFill>
              </a:rPr>
              <a:t>for a </a:t>
            </a:r>
            <a:r>
              <a:rPr lang="en-US" sz="2800" dirty="0" smtClean="0">
                <a:solidFill>
                  <a:srgbClr val="336699"/>
                </a:solidFill>
              </a:rPr>
              <a:t>cross section </a:t>
            </a:r>
            <a:r>
              <a:rPr lang="en-US" sz="2800" dirty="0" smtClean="0">
                <a:solidFill>
                  <a:srgbClr val="336699"/>
                </a:solidFill>
              </a:rPr>
              <a:t>of </a:t>
            </a:r>
            <a:r>
              <a:rPr lang="en-US" sz="2800" dirty="0" smtClean="0">
                <a:solidFill>
                  <a:srgbClr val="336699"/>
                </a:solidFill>
              </a:rPr>
              <a:t>countries</a:t>
            </a:r>
            <a:endParaRPr lang="en-US" sz="2800" dirty="0" smtClean="0">
              <a:solidFill>
                <a:srgbClr val="336699"/>
              </a:solidFill>
            </a:endParaRPr>
          </a:p>
        </p:txBody>
      </p:sp>
      <p:sp>
        <p:nvSpPr>
          <p:cNvPr id="87044" name="TextBox 3"/>
          <p:cNvSpPr txBox="1">
            <a:spLocks noChangeArrowheads="1"/>
          </p:cNvSpPr>
          <p:nvPr/>
        </p:nvSpPr>
        <p:spPr bwMode="auto">
          <a:xfrm>
            <a:off x="34163" y="1391925"/>
            <a:ext cx="1649412"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2300" dirty="0">
                <a:solidFill>
                  <a:srgbClr val="000000"/>
                </a:solidFill>
              </a:rPr>
              <a:t>% change in nominal exchange rate</a:t>
            </a:r>
          </a:p>
        </p:txBody>
      </p:sp>
      <p:sp>
        <p:nvSpPr>
          <p:cNvPr id="87045" name="TextBox 4"/>
          <p:cNvSpPr txBox="1">
            <a:spLocks noChangeArrowheads="1"/>
          </p:cNvSpPr>
          <p:nvPr/>
        </p:nvSpPr>
        <p:spPr bwMode="auto">
          <a:xfrm>
            <a:off x="5640781" y="6334900"/>
            <a:ext cx="2980157"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2300" dirty="0">
                <a:solidFill>
                  <a:srgbClr val="000000"/>
                </a:solidFill>
              </a:rPr>
              <a:t>inflation differential</a:t>
            </a:r>
          </a:p>
        </p:txBody>
      </p:sp>
      <p:sp>
        <p:nvSpPr>
          <p:cNvPr id="87048" name="Line 11"/>
          <p:cNvSpPr>
            <a:spLocks noChangeShapeType="1"/>
          </p:cNvSpPr>
          <p:nvPr/>
        </p:nvSpPr>
        <p:spPr bwMode="auto">
          <a:xfrm>
            <a:off x="2496056" y="3702859"/>
            <a:ext cx="6097586"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87049" name="Line 12"/>
          <p:cNvSpPr>
            <a:spLocks noChangeShapeType="1"/>
          </p:cNvSpPr>
          <p:nvPr/>
        </p:nvSpPr>
        <p:spPr bwMode="auto">
          <a:xfrm flipH="1" flipV="1">
            <a:off x="4527674" y="1572594"/>
            <a:ext cx="0" cy="425382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Tree>
    <p:extLst>
      <p:ext uri="{BB962C8B-B14F-4D97-AF65-F5344CB8AC3E}">
        <p14:creationId xmlns:p14="http://schemas.microsoft.com/office/powerpoint/2010/main" val="429051473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09588" y="390525"/>
            <a:ext cx="7796212" cy="715963"/>
          </a:xfrm>
        </p:spPr>
        <p:txBody>
          <a:bodyPr/>
          <a:lstStyle/>
          <a:p>
            <a:r>
              <a:rPr lang="en-US" sz="3200" smtClean="0"/>
              <a:t>Preliminaries</a:t>
            </a:r>
          </a:p>
        </p:txBody>
      </p:sp>
      <p:sp>
        <p:nvSpPr>
          <p:cNvPr id="30723" name="Rectangle 3"/>
          <p:cNvSpPr>
            <a:spLocks noGrp="1" noChangeArrowheads="1"/>
          </p:cNvSpPr>
          <p:nvPr>
            <p:ph type="body" idx="1"/>
          </p:nvPr>
        </p:nvSpPr>
        <p:spPr>
          <a:xfrm>
            <a:off x="587375" y="3214688"/>
            <a:ext cx="7391400" cy="3086100"/>
          </a:xfrm>
        </p:spPr>
        <p:txBody>
          <a:bodyPr/>
          <a:lstStyle/>
          <a:p>
            <a:pPr marL="966788" indent="-966788">
              <a:buFont typeface="Wingdings" pitchFamily="2" charset="2"/>
              <a:buNone/>
            </a:pPr>
            <a:r>
              <a:rPr lang="en-US" sz="2700" b="1" i="1" dirty="0" smtClean="0"/>
              <a:t>EX</a:t>
            </a:r>
            <a:r>
              <a:rPr lang="en-US" sz="2700" dirty="0" smtClean="0"/>
              <a:t> = exports = </a:t>
            </a:r>
            <a:br>
              <a:rPr lang="en-US" sz="2700" dirty="0" smtClean="0"/>
            </a:br>
            <a:r>
              <a:rPr lang="en-US" sz="2700" dirty="0" smtClean="0"/>
              <a:t>foreign spending on domestic goods</a:t>
            </a:r>
          </a:p>
          <a:p>
            <a:pPr marL="966788" indent="-966788">
              <a:buFont typeface="Wingdings" pitchFamily="2" charset="2"/>
              <a:buNone/>
            </a:pPr>
            <a:r>
              <a:rPr lang="en-US" sz="2700" b="1" i="1" dirty="0" smtClean="0"/>
              <a:t>IM</a:t>
            </a:r>
            <a:r>
              <a:rPr lang="en-US" sz="2700" dirty="0" smtClean="0"/>
              <a:t> = imports = </a:t>
            </a:r>
            <a:r>
              <a:rPr lang="en-US" sz="2700" b="1" i="1" dirty="0" smtClean="0">
                <a:latin typeface="Tahoma" pitchFamily="34" charset="0"/>
              </a:rPr>
              <a:t>C</a:t>
            </a:r>
            <a:r>
              <a:rPr lang="en-US" sz="2700" b="1" i="1" dirty="0" smtClean="0"/>
              <a:t> </a:t>
            </a:r>
            <a:r>
              <a:rPr lang="en-US" sz="2700" b="1" i="1" baseline="30000" dirty="0" smtClean="0"/>
              <a:t>f</a:t>
            </a:r>
            <a:r>
              <a:rPr lang="en-US" sz="2700" baseline="30000" dirty="0" smtClean="0"/>
              <a:t> </a:t>
            </a:r>
            <a:r>
              <a:rPr lang="en-US" sz="2700" dirty="0" smtClean="0"/>
              <a:t>+ </a:t>
            </a:r>
            <a:r>
              <a:rPr lang="en-US" sz="2700" b="1" i="1" dirty="0" smtClean="0">
                <a:latin typeface="Tahoma" pitchFamily="34" charset="0"/>
              </a:rPr>
              <a:t>I</a:t>
            </a:r>
            <a:r>
              <a:rPr lang="en-US" sz="2700" b="1" i="1" dirty="0" smtClean="0"/>
              <a:t> </a:t>
            </a:r>
            <a:r>
              <a:rPr lang="en-US" sz="2700" b="1" i="1" baseline="30000" dirty="0" smtClean="0"/>
              <a:t>f</a:t>
            </a:r>
            <a:r>
              <a:rPr lang="en-US" sz="2700" baseline="30000" dirty="0" smtClean="0"/>
              <a:t> </a:t>
            </a:r>
            <a:r>
              <a:rPr lang="en-US" sz="2700" dirty="0" smtClean="0"/>
              <a:t>+ </a:t>
            </a:r>
            <a:r>
              <a:rPr lang="en-US" sz="2700" b="1" i="1" dirty="0" smtClean="0">
                <a:latin typeface="Tahoma" pitchFamily="34" charset="0"/>
              </a:rPr>
              <a:t>G</a:t>
            </a:r>
            <a:r>
              <a:rPr lang="en-US" sz="2700" b="1" i="1" dirty="0" smtClean="0"/>
              <a:t> </a:t>
            </a:r>
            <a:r>
              <a:rPr lang="en-US" sz="2700" b="1" i="1" baseline="30000" dirty="0" smtClean="0"/>
              <a:t>f</a:t>
            </a:r>
            <a:r>
              <a:rPr lang="en-US" sz="2700" dirty="0" smtClean="0"/>
              <a:t> </a:t>
            </a:r>
            <a:br>
              <a:rPr lang="en-US" sz="2700" dirty="0" smtClean="0"/>
            </a:br>
            <a:r>
              <a:rPr lang="en-US" sz="2700" dirty="0" smtClean="0"/>
              <a:t>= spending on foreign goods</a:t>
            </a:r>
          </a:p>
          <a:p>
            <a:pPr marL="966788" indent="-966788">
              <a:spcBef>
                <a:spcPct val="50000"/>
              </a:spcBef>
              <a:buFont typeface="Wingdings" pitchFamily="2" charset="2"/>
              <a:buNone/>
            </a:pPr>
            <a:r>
              <a:rPr lang="en-US" sz="2700" b="1" i="1" dirty="0" smtClean="0"/>
              <a:t>NX</a:t>
            </a:r>
            <a:r>
              <a:rPr lang="en-US" sz="2700" dirty="0" smtClean="0"/>
              <a:t> = net exports (</a:t>
            </a:r>
            <a:r>
              <a:rPr lang="en-US" sz="2700" i="1" dirty="0" smtClean="0"/>
              <a:t>a.k.a.</a:t>
            </a:r>
            <a:r>
              <a:rPr lang="en-US" sz="2700" dirty="0" smtClean="0"/>
              <a:t> the “trade balance”) </a:t>
            </a:r>
            <a:br>
              <a:rPr lang="en-US" sz="2700" dirty="0" smtClean="0"/>
            </a:br>
            <a:r>
              <a:rPr lang="en-US" sz="2700" dirty="0" smtClean="0"/>
              <a:t>  = </a:t>
            </a:r>
            <a:r>
              <a:rPr lang="en-US" sz="2700" b="1" i="1" dirty="0" smtClean="0"/>
              <a:t>EX</a:t>
            </a:r>
            <a:r>
              <a:rPr lang="en-US" sz="2700" dirty="0" smtClean="0"/>
              <a:t> – </a:t>
            </a:r>
            <a:r>
              <a:rPr lang="en-US" sz="2700" b="1" i="1" dirty="0" smtClean="0"/>
              <a:t>IM</a:t>
            </a:r>
            <a:endParaRPr lang="en-US" sz="2700" dirty="0" smtClean="0"/>
          </a:p>
        </p:txBody>
      </p:sp>
      <p:graphicFrame>
        <p:nvGraphicFramePr>
          <p:cNvPr id="30724" name="Object 2"/>
          <p:cNvGraphicFramePr>
            <a:graphicFrameLocks noChangeAspect="1"/>
          </p:cNvGraphicFramePr>
          <p:nvPr/>
        </p:nvGraphicFramePr>
        <p:xfrm>
          <a:off x="1447800" y="1212850"/>
          <a:ext cx="2255838" cy="506413"/>
        </p:xfrm>
        <a:graphic>
          <a:graphicData uri="http://schemas.openxmlformats.org/presentationml/2006/ole">
            <mc:AlternateContent xmlns:mc="http://schemas.openxmlformats.org/markup-compatibility/2006">
              <mc:Choice xmlns:v="urn:schemas-microsoft-com:vml" Requires="v">
                <p:oleObj spid="_x0000_s1327" name="Equation" r:id="rId4" imgW="901309" imgH="203112" progId="Equation.DSMT4">
                  <p:embed/>
                </p:oleObj>
              </mc:Choice>
              <mc:Fallback>
                <p:oleObj name="Equation" r:id="rId4" imgW="901309" imgH="20311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212850"/>
                        <a:ext cx="2255838"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5" name="Object 3"/>
          <p:cNvGraphicFramePr>
            <a:graphicFrameLocks noChangeAspect="1"/>
          </p:cNvGraphicFramePr>
          <p:nvPr/>
        </p:nvGraphicFramePr>
        <p:xfrm>
          <a:off x="1455738" y="1871663"/>
          <a:ext cx="2125662" cy="476250"/>
        </p:xfrm>
        <a:graphic>
          <a:graphicData uri="http://schemas.openxmlformats.org/presentationml/2006/ole">
            <mc:AlternateContent xmlns:mc="http://schemas.openxmlformats.org/markup-compatibility/2006">
              <mc:Choice xmlns:v="urn:schemas-microsoft-com:vml" Requires="v">
                <p:oleObj spid="_x0000_s1328" name="Equation" r:id="rId6" imgW="850531" imgH="190417" progId="Equation.DSMT4">
                  <p:embed/>
                </p:oleObj>
              </mc:Choice>
              <mc:Fallback>
                <p:oleObj name="Equation" r:id="rId6" imgW="850531" imgH="190417"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5738" y="1871663"/>
                        <a:ext cx="2125662"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6" name="Object 4"/>
          <p:cNvGraphicFramePr>
            <a:graphicFrameLocks noChangeAspect="1"/>
          </p:cNvGraphicFramePr>
          <p:nvPr/>
        </p:nvGraphicFramePr>
        <p:xfrm>
          <a:off x="1371600" y="2530475"/>
          <a:ext cx="2286000" cy="506413"/>
        </p:xfrm>
        <a:graphic>
          <a:graphicData uri="http://schemas.openxmlformats.org/presentationml/2006/ole">
            <mc:AlternateContent xmlns:mc="http://schemas.openxmlformats.org/markup-compatibility/2006">
              <mc:Choice xmlns:v="urn:schemas-microsoft-com:vml" Requires="v">
                <p:oleObj spid="_x0000_s1329" name="Equation" r:id="rId8" imgW="914400" imgH="203200" progId="Equation.DSMT4">
                  <p:embed/>
                </p:oleObj>
              </mc:Choice>
              <mc:Fallback>
                <p:oleObj name="Equation" r:id="rId8" imgW="914400" imgH="203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2530475"/>
                        <a:ext cx="2286000"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7" name="Text Box 7"/>
          <p:cNvSpPr txBox="1">
            <a:spLocks noChangeArrowheads="1"/>
          </p:cNvSpPr>
          <p:nvPr/>
        </p:nvSpPr>
        <p:spPr bwMode="auto">
          <a:xfrm>
            <a:off x="5262315" y="706809"/>
            <a:ext cx="3157291" cy="2238271"/>
          </a:xfrm>
          <a:prstGeom prst="rect">
            <a:avLst/>
          </a:prstGeom>
          <a:solidFill>
            <a:srgbClr val="FFECD9"/>
          </a:solidFill>
          <a:ln>
            <a:noFill/>
          </a:ln>
          <a:effectLst>
            <a:outerShdw blurRad="50800" dist="38100" dir="2700000" algn="tl" rotWithShape="0">
              <a:prstClr val="black">
                <a:alpha val="40000"/>
              </a:prstClr>
            </a:outerShdw>
          </a:effectLst>
          <a:extLst/>
        </p:spPr>
        <p:txBody>
          <a:bodyPr wrap="square">
            <a:noAutofit/>
          </a:bodyPr>
          <a:lstStyle>
            <a:lvl1pPr marL="577850" indent="-5778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10000"/>
              </a:spcBef>
            </a:pPr>
            <a:r>
              <a:rPr lang="en-US" sz="2500" dirty="0"/>
              <a:t>superscripts:</a:t>
            </a:r>
          </a:p>
          <a:p>
            <a:pPr eaLnBrk="1" hangingPunct="1">
              <a:spcBef>
                <a:spcPct val="10000"/>
              </a:spcBef>
            </a:pPr>
            <a:r>
              <a:rPr lang="en-US" sz="2500" b="1" i="1" dirty="0"/>
              <a:t>d</a:t>
            </a:r>
            <a:r>
              <a:rPr lang="en-US" sz="2500" dirty="0"/>
              <a:t> =	spending on domestic goods</a:t>
            </a:r>
          </a:p>
          <a:p>
            <a:pPr eaLnBrk="1" hangingPunct="1">
              <a:spcBef>
                <a:spcPct val="10000"/>
              </a:spcBef>
            </a:pPr>
            <a:r>
              <a:rPr lang="en-US" sz="2500" b="1" i="1" dirty="0"/>
              <a:t>f</a:t>
            </a:r>
            <a:r>
              <a:rPr lang="en-US" sz="2500" dirty="0"/>
              <a:t> =	spending on foreign goods</a:t>
            </a:r>
          </a:p>
        </p:txBody>
      </p:sp>
    </p:spTree>
    <p:extLst>
      <p:ext uri="{BB962C8B-B14F-4D97-AF65-F5344CB8AC3E}">
        <p14:creationId xmlns:p14="http://schemas.microsoft.com/office/powerpoint/2010/main" val="46741019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wipe(left)">
                                      <p:cBhvr>
                                        <p:cTn id="7" dur="500"/>
                                        <p:tgtEl>
                                          <p:spTgt spid="307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7"/>
                                        </p:tgtEl>
                                        <p:attrNameLst>
                                          <p:attrName>style.visibility</p:attrName>
                                        </p:attrNameLst>
                                      </p:cBhvr>
                                      <p:to>
                                        <p:strVal val="visible"/>
                                      </p:to>
                                    </p:set>
                                    <p:animEffect transition="in" filter="fade">
                                      <p:cBhvr>
                                        <p:cTn id="10" dur="500"/>
                                        <p:tgtEl>
                                          <p:spTgt spid="3072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0725"/>
                                        </p:tgtEl>
                                        <p:attrNameLst>
                                          <p:attrName>style.visibility</p:attrName>
                                        </p:attrNameLst>
                                      </p:cBhvr>
                                      <p:to>
                                        <p:strVal val="visible"/>
                                      </p:to>
                                    </p:set>
                                    <p:animEffect transition="in" filter="wipe(left)">
                                      <p:cBhvr>
                                        <p:cTn id="15" dur="500"/>
                                        <p:tgtEl>
                                          <p:spTgt spid="3072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0726"/>
                                        </p:tgtEl>
                                        <p:attrNameLst>
                                          <p:attrName>style.visibility</p:attrName>
                                        </p:attrNameLst>
                                      </p:cBhvr>
                                      <p:to>
                                        <p:strVal val="visible"/>
                                      </p:to>
                                    </p:set>
                                    <p:animEffect transition="in" filter="wipe(left)">
                                      <p:cBhvr>
                                        <p:cTn id="20" dur="500"/>
                                        <p:tgtEl>
                                          <p:spTgt spid="3072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0723">
                                            <p:txEl>
                                              <p:pRg st="0" end="0"/>
                                            </p:txEl>
                                          </p:spTgt>
                                        </p:tgtEl>
                                        <p:attrNameLst>
                                          <p:attrName>style.visibility</p:attrName>
                                        </p:attrNameLst>
                                      </p:cBhvr>
                                      <p:to>
                                        <p:strVal val="visible"/>
                                      </p:to>
                                    </p:set>
                                    <p:animEffect transition="in" filter="wipe(left)">
                                      <p:cBhvr>
                                        <p:cTn id="25" dur="500"/>
                                        <p:tgtEl>
                                          <p:spTgt spid="30723">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0723">
                                            <p:txEl>
                                              <p:pRg st="1" end="1"/>
                                            </p:txEl>
                                          </p:spTgt>
                                        </p:tgtEl>
                                        <p:attrNameLst>
                                          <p:attrName>style.visibility</p:attrName>
                                        </p:attrNameLst>
                                      </p:cBhvr>
                                      <p:to>
                                        <p:strVal val="visible"/>
                                      </p:to>
                                    </p:set>
                                    <p:animEffect transition="in" filter="wipe(left)">
                                      <p:cBhvr>
                                        <p:cTn id="30" dur="500"/>
                                        <p:tgtEl>
                                          <p:spTgt spid="30723">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0723">
                                            <p:txEl>
                                              <p:pRg st="2" end="2"/>
                                            </p:txEl>
                                          </p:spTgt>
                                        </p:tgtEl>
                                        <p:attrNameLst>
                                          <p:attrName>style.visibility</p:attrName>
                                        </p:attrNameLst>
                                      </p:cBhvr>
                                      <p:to>
                                        <p:strVal val="visible"/>
                                      </p:to>
                                    </p:set>
                                    <p:animEffect transition="in" filter="wipe(left)">
                                      <p:cBhvr>
                                        <p:cTn id="35" dur="500"/>
                                        <p:tgtEl>
                                          <p:spTgt spid="307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P spid="3072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sz="3100" smtClean="0"/>
              <a:t>Purchasing Power Parity (PPP)</a:t>
            </a:r>
          </a:p>
        </p:txBody>
      </p:sp>
      <p:sp>
        <p:nvSpPr>
          <p:cNvPr id="88067" name="Rectangle 3"/>
          <p:cNvSpPr>
            <a:spLocks noGrp="1" noChangeArrowheads="1"/>
          </p:cNvSpPr>
          <p:nvPr>
            <p:ph type="body" idx="1"/>
          </p:nvPr>
        </p:nvSpPr>
        <p:spPr>
          <a:xfrm>
            <a:off x="479425" y="1304925"/>
            <a:ext cx="8097838" cy="4787900"/>
          </a:xfrm>
        </p:spPr>
        <p:txBody>
          <a:bodyPr/>
          <a:lstStyle/>
          <a:p>
            <a:pPr marL="0" indent="0">
              <a:spcBef>
                <a:spcPct val="50000"/>
              </a:spcBef>
              <a:buFont typeface="Wingdings" pitchFamily="2" charset="2"/>
              <a:buNone/>
            </a:pPr>
            <a:r>
              <a:rPr lang="en-US" dirty="0" smtClean="0"/>
              <a:t>Two definitions:</a:t>
            </a:r>
          </a:p>
          <a:p>
            <a:pPr marL="461963" lvl="1" indent="-290513">
              <a:spcBef>
                <a:spcPts val="1200"/>
              </a:spcBef>
            </a:pPr>
            <a:r>
              <a:rPr lang="en-US" dirty="0" smtClean="0"/>
              <a:t>A doctrine that states that goods must sell at the same (currency-adjusted) price in all countries.</a:t>
            </a:r>
          </a:p>
          <a:p>
            <a:pPr marL="461963" lvl="1" indent="-290513">
              <a:spcBef>
                <a:spcPts val="1200"/>
              </a:spcBef>
            </a:pPr>
            <a:r>
              <a:rPr lang="en-US" dirty="0" smtClean="0"/>
              <a:t>The nominal exchange rate adjusts to equalize the cost of a basket of goods across countries. </a:t>
            </a:r>
          </a:p>
          <a:p>
            <a:pPr marL="0" indent="0">
              <a:spcBef>
                <a:spcPts val="1800"/>
              </a:spcBef>
              <a:buFont typeface="Wingdings" pitchFamily="2" charset="2"/>
              <a:buNone/>
            </a:pPr>
            <a:r>
              <a:rPr lang="en-US" dirty="0" smtClean="0"/>
              <a:t>Reasoning: </a:t>
            </a:r>
          </a:p>
          <a:p>
            <a:pPr marL="461963" lvl="1" indent="-290513"/>
            <a:r>
              <a:rPr lang="en-US" dirty="0" smtClean="0"/>
              <a:t>arbitrage, the law of one price</a:t>
            </a:r>
          </a:p>
        </p:txBody>
      </p:sp>
    </p:spTree>
    <p:extLst>
      <p:ext uri="{BB962C8B-B14F-4D97-AF65-F5344CB8AC3E}">
        <p14:creationId xmlns:p14="http://schemas.microsoft.com/office/powerpoint/2010/main" val="164939120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z="3100" smtClean="0"/>
              <a:t>Purchasing Power Parity (PPP)</a:t>
            </a:r>
          </a:p>
        </p:txBody>
      </p:sp>
      <p:sp>
        <p:nvSpPr>
          <p:cNvPr id="89091" name="Rectangle 3"/>
          <p:cNvSpPr>
            <a:spLocks noGrp="1" noChangeArrowheads="1"/>
          </p:cNvSpPr>
          <p:nvPr>
            <p:ph type="body" idx="1"/>
          </p:nvPr>
        </p:nvSpPr>
        <p:spPr>
          <a:xfrm>
            <a:off x="501650" y="1317393"/>
            <a:ext cx="8062913" cy="593725"/>
          </a:xfrm>
        </p:spPr>
        <p:txBody>
          <a:bodyPr/>
          <a:lstStyle/>
          <a:p>
            <a:r>
              <a:rPr lang="en-US" dirty="0" smtClean="0"/>
              <a:t>PPP:  	   </a:t>
            </a:r>
            <a:r>
              <a:rPr lang="en-US" b="1" i="1" dirty="0" smtClean="0"/>
              <a:t>e </a:t>
            </a:r>
            <a:r>
              <a:rPr lang="en-US" b="1" dirty="0" smtClean="0">
                <a:latin typeface="Times New Roman"/>
                <a:ea typeface="ＭＳ ゴシック"/>
                <a:cs typeface="Times New Roman"/>
              </a:rPr>
              <a:t>× </a:t>
            </a:r>
            <a:r>
              <a:rPr lang="en-US" b="1" i="1" dirty="0" smtClean="0"/>
              <a:t>P</a:t>
            </a:r>
            <a:r>
              <a:rPr lang="en-US" dirty="0" smtClean="0"/>
              <a:t> = </a:t>
            </a:r>
            <a:r>
              <a:rPr lang="en-US" b="1" i="1" dirty="0" smtClean="0"/>
              <a:t>P</a:t>
            </a:r>
            <a:r>
              <a:rPr lang="en-US" i="1" dirty="0" smtClean="0"/>
              <a:t>*</a:t>
            </a:r>
            <a:r>
              <a:rPr lang="en-US" dirty="0" smtClean="0"/>
              <a:t> </a:t>
            </a:r>
          </a:p>
        </p:txBody>
      </p:sp>
      <p:grpSp>
        <p:nvGrpSpPr>
          <p:cNvPr id="2" name="Group 4"/>
          <p:cNvGrpSpPr>
            <a:grpSpLocks/>
          </p:cNvGrpSpPr>
          <p:nvPr/>
        </p:nvGrpSpPr>
        <p:grpSpPr bwMode="auto">
          <a:xfrm>
            <a:off x="687388" y="1773005"/>
            <a:ext cx="3092450" cy="2252663"/>
            <a:chOff x="384" y="1125"/>
            <a:chExt cx="1948" cy="1419"/>
          </a:xfrm>
        </p:grpSpPr>
        <p:sp>
          <p:nvSpPr>
            <p:cNvPr id="89102" name="AutoShape 5"/>
            <p:cNvSpPr>
              <a:spLocks/>
            </p:cNvSpPr>
            <p:nvPr/>
          </p:nvSpPr>
          <p:spPr bwMode="auto">
            <a:xfrm rot="5411755" flipH="1" flipV="1">
              <a:off x="1985" y="944"/>
              <a:ext cx="166" cy="528"/>
            </a:xfrm>
            <a:prstGeom prst="leftBrace">
              <a:avLst>
                <a:gd name="adj1" fmla="val 53881"/>
                <a:gd name="adj2" fmla="val 50343"/>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vert="eaVert" wrap="none" anchor="ctr"/>
            <a:lstStyle/>
            <a:p>
              <a:pPr algn="ctr" eaLnBrk="0" hangingPunct="0"/>
              <a:endParaRPr kumimoji="1" lang="en-US" sz="2400">
                <a:solidFill>
                  <a:srgbClr val="990033"/>
                </a:solidFill>
                <a:latin typeface="Times New Roman" pitchFamily="18" charset="0"/>
              </a:endParaRPr>
            </a:p>
          </p:txBody>
        </p:sp>
        <p:grpSp>
          <p:nvGrpSpPr>
            <p:cNvPr id="89103" name="Group 6"/>
            <p:cNvGrpSpPr>
              <a:grpSpLocks/>
            </p:cNvGrpSpPr>
            <p:nvPr/>
          </p:nvGrpSpPr>
          <p:grpSpPr bwMode="auto">
            <a:xfrm>
              <a:off x="384" y="1335"/>
              <a:ext cx="1728" cy="1209"/>
              <a:chOff x="384" y="1335"/>
              <a:chExt cx="1728" cy="1209"/>
            </a:xfrm>
          </p:grpSpPr>
          <p:sp>
            <p:nvSpPr>
              <p:cNvPr id="89104" name="Line 7"/>
              <p:cNvSpPr>
                <a:spLocks noChangeShapeType="1"/>
              </p:cNvSpPr>
              <p:nvPr/>
            </p:nvSpPr>
            <p:spPr bwMode="auto">
              <a:xfrm flipH="1">
                <a:off x="1591" y="1335"/>
                <a:ext cx="454" cy="4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89105" name="Rectangle 8"/>
              <p:cNvSpPr>
                <a:spLocks noChangeArrowheads="1"/>
              </p:cNvSpPr>
              <p:nvPr/>
            </p:nvSpPr>
            <p:spPr bwMode="auto">
              <a:xfrm>
                <a:off x="384" y="1728"/>
                <a:ext cx="1728" cy="816"/>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kumimoji="1" lang="en-US" sz="2400" dirty="0">
                    <a:sym typeface="Symbol" pitchFamily="18" charset="2"/>
                  </a:rPr>
                  <a:t>Cost of a basket of domestic goods, in foreign currency.</a:t>
                </a:r>
                <a:endParaRPr kumimoji="1" lang="en-US" sz="2400" b="1" dirty="0">
                  <a:sym typeface="Symbol" pitchFamily="18" charset="2"/>
                </a:endParaRPr>
              </a:p>
            </p:txBody>
          </p:sp>
        </p:grpSp>
      </p:grpSp>
      <p:grpSp>
        <p:nvGrpSpPr>
          <p:cNvPr id="4" name="Group 9"/>
          <p:cNvGrpSpPr>
            <a:grpSpLocks/>
          </p:cNvGrpSpPr>
          <p:nvPr/>
        </p:nvGrpSpPr>
        <p:grpSpPr bwMode="auto">
          <a:xfrm>
            <a:off x="3693890" y="1795458"/>
            <a:ext cx="2819400" cy="2362200"/>
            <a:chOff x="2256" y="1104"/>
            <a:chExt cx="1776" cy="1488"/>
          </a:xfrm>
        </p:grpSpPr>
        <p:sp>
          <p:nvSpPr>
            <p:cNvPr id="89100" name="Line 10"/>
            <p:cNvSpPr>
              <a:spLocks noChangeShapeType="1"/>
            </p:cNvSpPr>
            <p:nvPr/>
          </p:nvSpPr>
          <p:spPr bwMode="auto">
            <a:xfrm flipH="1" flipV="1">
              <a:off x="2256" y="1104"/>
              <a:ext cx="480"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89101" name="Rectangle 11"/>
            <p:cNvSpPr>
              <a:spLocks noChangeArrowheads="1"/>
            </p:cNvSpPr>
            <p:nvPr/>
          </p:nvSpPr>
          <p:spPr bwMode="auto">
            <a:xfrm>
              <a:off x="2304" y="1776"/>
              <a:ext cx="1728" cy="816"/>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kumimoji="1" lang="en-US" sz="2400" dirty="0">
                  <a:sym typeface="Symbol" pitchFamily="18" charset="2"/>
                </a:rPr>
                <a:t>Cost of a basket of domestic goods, in domestic currency.</a:t>
              </a:r>
              <a:endParaRPr kumimoji="1" lang="en-US" sz="2400" b="1" dirty="0">
                <a:sym typeface="Symbol" pitchFamily="18" charset="2"/>
              </a:endParaRPr>
            </a:p>
          </p:txBody>
        </p:sp>
      </p:grpSp>
      <p:grpSp>
        <p:nvGrpSpPr>
          <p:cNvPr id="5" name="Group 12"/>
          <p:cNvGrpSpPr>
            <a:grpSpLocks/>
          </p:cNvGrpSpPr>
          <p:nvPr/>
        </p:nvGrpSpPr>
        <p:grpSpPr bwMode="auto">
          <a:xfrm>
            <a:off x="4445233" y="1304693"/>
            <a:ext cx="3733800" cy="1295400"/>
            <a:chOff x="2736" y="816"/>
            <a:chExt cx="2352" cy="816"/>
          </a:xfrm>
        </p:grpSpPr>
        <p:grpSp>
          <p:nvGrpSpPr>
            <p:cNvPr id="89096" name="Group 13"/>
            <p:cNvGrpSpPr>
              <a:grpSpLocks/>
            </p:cNvGrpSpPr>
            <p:nvPr/>
          </p:nvGrpSpPr>
          <p:grpSpPr bwMode="auto">
            <a:xfrm flipH="1">
              <a:off x="2736" y="1138"/>
              <a:ext cx="719" cy="110"/>
              <a:chOff x="3413" y="2406"/>
              <a:chExt cx="1105" cy="197"/>
            </a:xfrm>
          </p:grpSpPr>
          <p:sp>
            <p:nvSpPr>
              <p:cNvPr id="89098" name="Line 14"/>
              <p:cNvSpPr>
                <a:spLocks noChangeShapeType="1"/>
              </p:cNvSpPr>
              <p:nvPr/>
            </p:nvSpPr>
            <p:spPr bwMode="auto">
              <a:xfrm>
                <a:off x="3413" y="2603"/>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89099" name="Line 15"/>
              <p:cNvSpPr>
                <a:spLocks noChangeShapeType="1"/>
              </p:cNvSpPr>
              <p:nvPr/>
            </p:nvSpPr>
            <p:spPr bwMode="auto">
              <a:xfrm flipV="1">
                <a:off x="4518" y="240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89097" name="Rectangle 16"/>
            <p:cNvSpPr>
              <a:spLocks noChangeArrowheads="1"/>
            </p:cNvSpPr>
            <p:nvPr/>
          </p:nvSpPr>
          <p:spPr bwMode="auto">
            <a:xfrm>
              <a:off x="3360" y="816"/>
              <a:ext cx="1728" cy="816"/>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kumimoji="1" lang="en-US" sz="2400" dirty="0">
                  <a:sym typeface="Symbol" pitchFamily="18" charset="2"/>
                </a:rPr>
                <a:t>Cost of a basket of foreign goods, in foreign currency.</a:t>
              </a:r>
              <a:endParaRPr kumimoji="1" lang="en-US" sz="2400" b="1" dirty="0">
                <a:sym typeface="Symbol" pitchFamily="18" charset="2"/>
              </a:endParaRPr>
            </a:p>
          </p:txBody>
        </p:sp>
      </p:grpSp>
      <p:sp>
        <p:nvSpPr>
          <p:cNvPr id="122897" name="Rectangle 17"/>
          <p:cNvSpPr>
            <a:spLocks noChangeArrowheads="1"/>
          </p:cNvSpPr>
          <p:nvPr/>
        </p:nvSpPr>
        <p:spPr bwMode="auto">
          <a:xfrm>
            <a:off x="612775" y="4220930"/>
            <a:ext cx="7620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spcBef>
                <a:spcPct val="45000"/>
              </a:spcBef>
              <a:buClr>
                <a:srgbClr val="996633"/>
              </a:buClr>
              <a:buSzPct val="120000"/>
              <a:buFont typeface="Wingdings" pitchFamily="2" charset="2"/>
              <a:buChar char="§"/>
            </a:pPr>
            <a:r>
              <a:rPr lang="en-US" sz="2700" dirty="0"/>
              <a:t>Solve for </a:t>
            </a:r>
            <a:r>
              <a:rPr lang="en-US" sz="2700" b="1" i="1" dirty="0" smtClean="0"/>
              <a:t>e</a:t>
            </a:r>
            <a:r>
              <a:rPr lang="en-US" sz="2700" dirty="0" smtClean="0"/>
              <a:t>: </a:t>
            </a:r>
            <a:r>
              <a:rPr lang="en-US" sz="2700" b="1" i="1" dirty="0" smtClean="0"/>
              <a:t>e </a:t>
            </a:r>
            <a:r>
              <a:rPr lang="en-US" sz="2700" dirty="0" smtClean="0"/>
              <a:t>= </a:t>
            </a:r>
            <a:r>
              <a:rPr lang="en-US" sz="2700" b="1" i="1" dirty="0"/>
              <a:t>P</a:t>
            </a:r>
            <a:r>
              <a:rPr lang="en-US" sz="2700" i="1" dirty="0"/>
              <a:t>*/ </a:t>
            </a:r>
            <a:r>
              <a:rPr lang="en-US" sz="2700" b="1" i="1" dirty="0" smtClean="0"/>
              <a:t>P</a:t>
            </a:r>
            <a:r>
              <a:rPr lang="en-US" sz="2700" dirty="0" smtClean="0"/>
              <a:t> </a:t>
            </a:r>
            <a:endParaRPr lang="en-US" sz="2700" dirty="0"/>
          </a:p>
          <a:p>
            <a:pPr marL="342900" indent="-342900">
              <a:lnSpc>
                <a:spcPct val="105000"/>
              </a:lnSpc>
              <a:spcBef>
                <a:spcPct val="45000"/>
              </a:spcBef>
              <a:buClr>
                <a:srgbClr val="996633"/>
              </a:buClr>
              <a:buSzPct val="120000"/>
              <a:buFont typeface="Wingdings" pitchFamily="2" charset="2"/>
              <a:buChar char="§"/>
            </a:pPr>
            <a:r>
              <a:rPr lang="en-US" sz="2700" dirty="0"/>
              <a:t>PPP implies that the nominal exchange rate between two countries equals the ratio of the countries’ price levels</a:t>
            </a:r>
            <a:r>
              <a:rPr lang="en-US" sz="2700" dirty="0" smtClean="0"/>
              <a:t>. </a:t>
            </a:r>
            <a:endParaRPr lang="en-US" sz="2700" b="1" i="1" dirty="0"/>
          </a:p>
        </p:txBody>
      </p:sp>
    </p:spTree>
    <p:extLst>
      <p:ext uri="{BB962C8B-B14F-4D97-AF65-F5344CB8AC3E}">
        <p14:creationId xmlns:p14="http://schemas.microsoft.com/office/powerpoint/2010/main" val="404548714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9"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9"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up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upRigh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897">
                                            <p:txEl>
                                              <p:pRg st="0" end="0"/>
                                            </p:txEl>
                                          </p:spTgt>
                                        </p:tgtEl>
                                        <p:attrNameLst>
                                          <p:attrName>style.visibility</p:attrName>
                                        </p:attrNameLst>
                                      </p:cBhvr>
                                      <p:to>
                                        <p:strVal val="visible"/>
                                      </p:to>
                                    </p:set>
                                    <p:animEffect transition="in" filter="wipe(left)">
                                      <p:cBhvr>
                                        <p:cTn id="22" dur="500"/>
                                        <p:tgtEl>
                                          <p:spTgt spid="12289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2897">
                                            <p:txEl>
                                              <p:pRg st="1" end="1"/>
                                            </p:txEl>
                                          </p:spTgt>
                                        </p:tgtEl>
                                        <p:attrNameLst>
                                          <p:attrName>style.visibility</p:attrName>
                                        </p:attrNameLst>
                                      </p:cBhvr>
                                      <p:to>
                                        <p:strVal val="visible"/>
                                      </p:to>
                                    </p:set>
                                    <p:animEffect transition="in" filter="wipe(left)">
                                      <p:cBhvr>
                                        <p:cTn id="27" dur="500"/>
                                        <p:tgtEl>
                                          <p:spTgt spid="1228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7"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sz="3100" smtClean="0"/>
              <a:t>Purchasing Power Parity (PPP)</a:t>
            </a:r>
          </a:p>
        </p:txBody>
      </p:sp>
      <p:sp>
        <p:nvSpPr>
          <p:cNvPr id="90115" name="Rectangle 3"/>
          <p:cNvSpPr>
            <a:spLocks noGrp="1" noChangeArrowheads="1"/>
          </p:cNvSpPr>
          <p:nvPr>
            <p:ph type="body" idx="1"/>
          </p:nvPr>
        </p:nvSpPr>
        <p:spPr>
          <a:xfrm>
            <a:off x="479425" y="1289050"/>
            <a:ext cx="2909888" cy="1112838"/>
          </a:xfrm>
        </p:spPr>
        <p:txBody>
          <a:bodyPr/>
          <a:lstStyle/>
          <a:p>
            <a:pPr>
              <a:lnSpc>
                <a:spcPct val="110000"/>
              </a:lnSpc>
            </a:pPr>
            <a:r>
              <a:rPr lang="en-US" sz="2700" dirty="0" smtClean="0"/>
              <a:t>If </a:t>
            </a:r>
            <a:r>
              <a:rPr lang="en-US" sz="2700" b="1" i="1" dirty="0" smtClean="0"/>
              <a:t>e</a:t>
            </a:r>
            <a:r>
              <a:rPr lang="en-US" sz="2700" dirty="0" smtClean="0"/>
              <a:t> = </a:t>
            </a:r>
            <a:r>
              <a:rPr lang="en-US" sz="2700" b="1" i="1" dirty="0" smtClean="0"/>
              <a:t>P*</a:t>
            </a:r>
            <a:r>
              <a:rPr lang="en-US" sz="2700" i="1" dirty="0" smtClean="0"/>
              <a:t>/</a:t>
            </a:r>
            <a:r>
              <a:rPr lang="en-US" sz="2700" b="1" i="1" dirty="0" smtClean="0"/>
              <a:t>P</a:t>
            </a:r>
            <a:r>
              <a:rPr lang="en-US" sz="2700" dirty="0" smtClean="0"/>
              <a:t>, </a:t>
            </a:r>
            <a:br>
              <a:rPr lang="en-US" sz="2700" dirty="0" smtClean="0"/>
            </a:br>
            <a:r>
              <a:rPr lang="en-US" sz="2700" dirty="0" smtClean="0"/>
              <a:t>	then </a:t>
            </a:r>
          </a:p>
        </p:txBody>
      </p:sp>
      <p:graphicFrame>
        <p:nvGraphicFramePr>
          <p:cNvPr id="124932" name="Object 2"/>
          <p:cNvGraphicFramePr>
            <a:graphicFrameLocks noChangeAspect="1"/>
          </p:cNvGraphicFramePr>
          <p:nvPr/>
        </p:nvGraphicFramePr>
        <p:xfrm>
          <a:off x="2452688" y="1525588"/>
          <a:ext cx="4689475" cy="1065212"/>
        </p:xfrm>
        <a:graphic>
          <a:graphicData uri="http://schemas.openxmlformats.org/presentationml/2006/ole">
            <mc:AlternateContent xmlns:mc="http://schemas.openxmlformats.org/markup-compatibility/2006">
              <mc:Choice xmlns:v="urn:schemas-microsoft-com:vml" Requires="v">
                <p:oleObj spid="_x0000_s25703" name="Equation" r:id="rId4" imgW="1777229" imgH="444307" progId="Equation.DSMT4">
                  <p:embed/>
                </p:oleObj>
              </mc:Choice>
              <mc:Fallback>
                <p:oleObj name="Equation" r:id="rId4" imgW="1777229" imgH="444307"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2688" y="1525588"/>
                        <a:ext cx="4689475" cy="1065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933" name="Rectangle 5"/>
          <p:cNvSpPr>
            <a:spLocks noChangeArrowheads="1"/>
          </p:cNvSpPr>
          <p:nvPr/>
        </p:nvSpPr>
        <p:spPr bwMode="auto">
          <a:xfrm>
            <a:off x="1395413" y="2459038"/>
            <a:ext cx="5105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45000"/>
              </a:spcBef>
              <a:buClr>
                <a:srgbClr val="008080"/>
              </a:buClr>
              <a:buSzPct val="120000"/>
              <a:buFont typeface="Wingdings" pitchFamily="2" charset="2"/>
              <a:buNone/>
            </a:pPr>
            <a:r>
              <a:rPr lang="en-US" sz="2700"/>
              <a:t>and the </a:t>
            </a:r>
            <a:r>
              <a:rPr lang="en-US" sz="2700" b="1" i="1"/>
              <a:t>NX</a:t>
            </a:r>
            <a:r>
              <a:rPr lang="en-US" sz="2700"/>
              <a:t> curve is horizontal:</a:t>
            </a:r>
          </a:p>
        </p:txBody>
      </p:sp>
      <p:grpSp>
        <p:nvGrpSpPr>
          <p:cNvPr id="2" name="Group 6"/>
          <p:cNvGrpSpPr>
            <a:grpSpLocks/>
          </p:cNvGrpSpPr>
          <p:nvPr/>
        </p:nvGrpSpPr>
        <p:grpSpPr bwMode="auto">
          <a:xfrm>
            <a:off x="609600" y="3124200"/>
            <a:ext cx="5040313" cy="3124200"/>
            <a:chOff x="384" y="1968"/>
            <a:chExt cx="3175" cy="1968"/>
          </a:xfrm>
        </p:grpSpPr>
        <p:grpSp>
          <p:nvGrpSpPr>
            <p:cNvPr id="90120" name="Group 7"/>
            <p:cNvGrpSpPr>
              <a:grpSpLocks/>
            </p:cNvGrpSpPr>
            <p:nvPr/>
          </p:nvGrpSpPr>
          <p:grpSpPr bwMode="auto">
            <a:xfrm>
              <a:off x="887" y="1968"/>
              <a:ext cx="2672" cy="1968"/>
              <a:chOff x="320" y="1968"/>
              <a:chExt cx="2672" cy="1968"/>
            </a:xfrm>
          </p:grpSpPr>
          <p:grpSp>
            <p:nvGrpSpPr>
              <p:cNvPr id="90128" name="Group 8"/>
              <p:cNvGrpSpPr>
                <a:grpSpLocks/>
              </p:cNvGrpSpPr>
              <p:nvPr/>
            </p:nvGrpSpPr>
            <p:grpSpPr bwMode="auto">
              <a:xfrm>
                <a:off x="464" y="2251"/>
                <a:ext cx="2171" cy="1495"/>
                <a:chOff x="2640" y="1056"/>
                <a:chExt cx="2496" cy="2112"/>
              </a:xfrm>
            </p:grpSpPr>
            <p:sp>
              <p:nvSpPr>
                <p:cNvPr id="90131" name="Line 9"/>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32" name="Line 10"/>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0129" name="Text Box 11"/>
              <p:cNvSpPr txBox="1">
                <a:spLocks noChangeArrowheads="1"/>
              </p:cNvSpPr>
              <p:nvPr/>
            </p:nvSpPr>
            <p:spPr bwMode="auto">
              <a:xfrm>
                <a:off x="320" y="1968"/>
                <a:ext cx="3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eaLnBrk="1" hangingPunct="1">
                  <a:spcBef>
                    <a:spcPct val="5000"/>
                  </a:spcBef>
                </a:pPr>
                <a:r>
                  <a:rPr kumimoji="1" lang="en-US" sz="2400" b="1" i="1">
                    <a:latin typeface="Tahoma" pitchFamily="34" charset="0"/>
                    <a:sym typeface="Symbol" pitchFamily="18" charset="2"/>
                  </a:rPr>
                  <a:t>ε</a:t>
                </a:r>
              </a:p>
            </p:txBody>
          </p:sp>
          <p:sp>
            <p:nvSpPr>
              <p:cNvPr id="90130" name="Text Box 12"/>
              <p:cNvSpPr txBox="1">
                <a:spLocks noChangeArrowheads="1"/>
              </p:cNvSpPr>
              <p:nvPr/>
            </p:nvSpPr>
            <p:spPr bwMode="auto">
              <a:xfrm>
                <a:off x="2544" y="3648"/>
                <a:ext cx="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
                  </a:spcBef>
                </a:pPr>
                <a:r>
                  <a:rPr lang="en-US" sz="2400" b="1" i="1">
                    <a:latin typeface="Tahoma" pitchFamily="34" charset="0"/>
                  </a:rPr>
                  <a:t>NX</a:t>
                </a:r>
                <a:endParaRPr lang="en-US" sz="2400"/>
              </a:p>
            </p:txBody>
          </p:sp>
        </p:grpSp>
        <p:grpSp>
          <p:nvGrpSpPr>
            <p:cNvPr id="90121" name="Group 13"/>
            <p:cNvGrpSpPr>
              <a:grpSpLocks/>
            </p:cNvGrpSpPr>
            <p:nvPr/>
          </p:nvGrpSpPr>
          <p:grpSpPr bwMode="auto">
            <a:xfrm>
              <a:off x="1042" y="2832"/>
              <a:ext cx="2357" cy="298"/>
              <a:chOff x="475" y="2832"/>
              <a:chExt cx="2357" cy="298"/>
            </a:xfrm>
          </p:grpSpPr>
          <p:sp>
            <p:nvSpPr>
              <p:cNvPr id="90126" name="Line 14"/>
              <p:cNvSpPr>
                <a:spLocks noChangeShapeType="1"/>
              </p:cNvSpPr>
              <p:nvPr/>
            </p:nvSpPr>
            <p:spPr bwMode="auto">
              <a:xfrm flipV="1">
                <a:off x="475" y="2986"/>
                <a:ext cx="1915" cy="2"/>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rIns="0"/>
              <a:lstStyle/>
              <a:p>
                <a:endParaRPr lang="en-US"/>
              </a:p>
            </p:txBody>
          </p:sp>
          <p:sp>
            <p:nvSpPr>
              <p:cNvPr id="90127" name="Text Box 15"/>
              <p:cNvSpPr txBox="1">
                <a:spLocks noChangeArrowheads="1"/>
              </p:cNvSpPr>
              <p:nvPr/>
            </p:nvSpPr>
            <p:spPr bwMode="auto">
              <a:xfrm>
                <a:off x="2352" y="2832"/>
                <a:ext cx="48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NX</a:t>
                </a:r>
                <a:endParaRPr lang="en-US" sz="2500">
                  <a:latin typeface="Tahoma" pitchFamily="34" charset="0"/>
                </a:endParaRPr>
              </a:p>
            </p:txBody>
          </p:sp>
        </p:grpSp>
        <p:sp>
          <p:nvSpPr>
            <p:cNvPr id="90122" name="Text Box 16"/>
            <p:cNvSpPr txBox="1">
              <a:spLocks noChangeArrowheads="1"/>
            </p:cNvSpPr>
            <p:nvPr/>
          </p:nvSpPr>
          <p:spPr bwMode="auto">
            <a:xfrm>
              <a:off x="384" y="2852"/>
              <a:ext cx="624" cy="262"/>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kumimoji="1" lang="en-US" sz="2400" b="1" i="1" dirty="0" smtClean="0">
                  <a:latin typeface="Tahoma" pitchFamily="34" charset="0"/>
                  <a:sym typeface="Symbol" pitchFamily="18" charset="2"/>
                </a:rPr>
                <a:t>ε</a:t>
              </a:r>
              <a:r>
                <a:rPr kumimoji="1" lang="en-US" sz="1000" dirty="0" smtClean="0">
                  <a:latin typeface="Tahoma" pitchFamily="34" charset="0"/>
                  <a:sym typeface="Symbol" pitchFamily="18" charset="2"/>
                </a:rPr>
                <a:t> </a:t>
              </a:r>
              <a:r>
                <a:rPr lang="en-US" sz="2400" dirty="0" smtClean="0">
                  <a:latin typeface="Tahoma" pitchFamily="34" charset="0"/>
                </a:rPr>
                <a:t>= </a:t>
              </a:r>
              <a:r>
                <a:rPr lang="en-US" sz="2400" dirty="0">
                  <a:latin typeface="Tahoma" pitchFamily="34" charset="0"/>
                </a:rPr>
                <a:t>1</a:t>
              </a:r>
              <a:endParaRPr lang="en-US" sz="2400" baseline="-25000" dirty="0">
                <a:latin typeface="Tahoma" pitchFamily="34" charset="0"/>
              </a:endParaRPr>
            </a:p>
          </p:txBody>
        </p:sp>
        <p:grpSp>
          <p:nvGrpSpPr>
            <p:cNvPr id="90123" name="Group 17"/>
            <p:cNvGrpSpPr>
              <a:grpSpLocks/>
            </p:cNvGrpSpPr>
            <p:nvPr/>
          </p:nvGrpSpPr>
          <p:grpSpPr bwMode="auto">
            <a:xfrm>
              <a:off x="1879" y="2160"/>
              <a:ext cx="624" cy="1590"/>
              <a:chOff x="1879" y="2160"/>
              <a:chExt cx="624" cy="1590"/>
            </a:xfrm>
          </p:grpSpPr>
          <p:sp>
            <p:nvSpPr>
              <p:cNvPr id="90124" name="Line 18"/>
              <p:cNvSpPr>
                <a:spLocks noChangeShapeType="1"/>
              </p:cNvSpPr>
              <p:nvPr/>
            </p:nvSpPr>
            <p:spPr bwMode="auto">
              <a:xfrm flipH="1" flipV="1">
                <a:off x="2207" y="2404"/>
                <a:ext cx="0" cy="1346"/>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rIns="0"/>
              <a:lstStyle/>
              <a:p>
                <a:endParaRPr lang="en-US"/>
              </a:p>
            </p:txBody>
          </p:sp>
          <p:sp>
            <p:nvSpPr>
              <p:cNvPr id="90125" name="Text Box 19"/>
              <p:cNvSpPr txBox="1">
                <a:spLocks noChangeArrowheads="1"/>
              </p:cNvSpPr>
              <p:nvPr/>
            </p:nvSpPr>
            <p:spPr bwMode="auto">
              <a:xfrm>
                <a:off x="1879" y="2160"/>
                <a:ext cx="62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kumimoji="1" lang="en-US" sz="2400" b="1" i="1" dirty="0" smtClean="0">
                    <a:latin typeface="Tahoma" pitchFamily="34" charset="0"/>
                    <a:sym typeface="Symbol" pitchFamily="18" charset="2"/>
                  </a:rPr>
                  <a:t>S </a:t>
                </a:r>
                <a:r>
                  <a:rPr kumimoji="1" lang="en-US" sz="2400" dirty="0" smtClean="0">
                    <a:latin typeface="Symbol" pitchFamily="18" charset="2"/>
                    <a:sym typeface="Symbol" pitchFamily="18" charset="2"/>
                  </a:rPr>
                  <a:t>-</a:t>
                </a:r>
                <a:r>
                  <a:rPr kumimoji="1" lang="en-US" sz="2400" dirty="0" smtClean="0">
                    <a:latin typeface="Tahoma" pitchFamily="34" charset="0"/>
                    <a:sym typeface="Symbol" pitchFamily="18" charset="2"/>
                  </a:rPr>
                  <a:t> </a:t>
                </a:r>
                <a:r>
                  <a:rPr kumimoji="1" lang="en-US" sz="2400" b="1" i="1" dirty="0">
                    <a:latin typeface="Tahoma" pitchFamily="34" charset="0"/>
                    <a:sym typeface="Symbol" pitchFamily="18" charset="2"/>
                  </a:rPr>
                  <a:t>I</a:t>
                </a:r>
                <a:endParaRPr lang="en-US" sz="2400" baseline="-25000" dirty="0">
                  <a:latin typeface="Tahoma" pitchFamily="34" charset="0"/>
                </a:endParaRPr>
              </a:p>
            </p:txBody>
          </p:sp>
        </p:grpSp>
      </p:grpSp>
      <p:sp>
        <p:nvSpPr>
          <p:cNvPr id="124948" name="Text Box 20"/>
          <p:cNvSpPr txBox="1">
            <a:spLocks noChangeArrowheads="1"/>
          </p:cNvSpPr>
          <p:nvPr/>
        </p:nvSpPr>
        <p:spPr bwMode="auto">
          <a:xfrm>
            <a:off x="5872162" y="3373438"/>
            <a:ext cx="2941637" cy="1878012"/>
          </a:xfrm>
          <a:prstGeom prst="rect">
            <a:avLst/>
          </a:prstGeom>
          <a:solidFill>
            <a:srgbClr val="FFFF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10000"/>
              </a:lnSpc>
              <a:spcBef>
                <a:spcPct val="50000"/>
              </a:spcBef>
            </a:pPr>
            <a:r>
              <a:rPr kumimoji="1" lang="en-US" sz="2500" dirty="0">
                <a:sym typeface="Symbol" pitchFamily="18" charset="2"/>
              </a:rPr>
              <a:t>Under PPP, changes in </a:t>
            </a:r>
            <a:br>
              <a:rPr kumimoji="1" lang="en-US" sz="2500" dirty="0">
                <a:sym typeface="Symbol" pitchFamily="18" charset="2"/>
              </a:rPr>
            </a:br>
            <a:r>
              <a:rPr kumimoji="1" lang="en-US" sz="2500" dirty="0">
                <a:sym typeface="Symbol" pitchFamily="18" charset="2"/>
              </a:rPr>
              <a:t>(</a:t>
            </a:r>
            <a:r>
              <a:rPr kumimoji="1" lang="en-US" sz="2500" b="1" i="1" dirty="0">
                <a:sym typeface="Symbol" pitchFamily="18" charset="2"/>
              </a:rPr>
              <a:t>S </a:t>
            </a:r>
            <a:r>
              <a:rPr kumimoji="1" lang="en-US" sz="2500" dirty="0">
                <a:sym typeface="Symbol" pitchFamily="18" charset="2"/>
              </a:rPr>
              <a:t>–</a:t>
            </a:r>
            <a:r>
              <a:rPr kumimoji="1" lang="en-US" sz="2500" b="1" dirty="0">
                <a:sym typeface="Symbol" pitchFamily="18" charset="2"/>
              </a:rPr>
              <a:t> </a:t>
            </a:r>
            <a:r>
              <a:rPr kumimoji="1" lang="en-US" sz="2500" b="1" i="1" dirty="0">
                <a:latin typeface="Tahoma" pitchFamily="34" charset="0"/>
                <a:sym typeface="Symbol" pitchFamily="18" charset="2"/>
              </a:rPr>
              <a:t>I </a:t>
            </a:r>
            <a:r>
              <a:rPr kumimoji="1" lang="en-US" sz="2500" dirty="0">
                <a:sym typeface="Symbol" pitchFamily="18" charset="2"/>
              </a:rPr>
              <a:t>) have no impact on </a:t>
            </a:r>
            <a:r>
              <a:rPr kumimoji="1" lang="en-US" sz="2500" b="1" i="1" dirty="0" smtClean="0">
                <a:latin typeface="Tahoma" pitchFamily="34" charset="0"/>
                <a:sym typeface="Symbol" pitchFamily="18" charset="2"/>
              </a:rPr>
              <a:t>ε</a:t>
            </a:r>
            <a:r>
              <a:rPr kumimoji="1" lang="en-US" sz="2500" dirty="0" smtClean="0">
                <a:sym typeface="Symbol" pitchFamily="18" charset="2"/>
              </a:rPr>
              <a:t> </a:t>
            </a:r>
            <a:r>
              <a:rPr lang="en-US" sz="2500" dirty="0" smtClean="0"/>
              <a:t>or </a:t>
            </a:r>
            <a:r>
              <a:rPr lang="en-US" sz="2500" b="1" i="1" dirty="0"/>
              <a:t>e</a:t>
            </a:r>
            <a:r>
              <a:rPr lang="en-US" sz="2500" dirty="0"/>
              <a:t>. </a:t>
            </a:r>
          </a:p>
        </p:txBody>
      </p:sp>
    </p:spTree>
    <p:extLst>
      <p:ext uri="{BB962C8B-B14F-4D97-AF65-F5344CB8AC3E}">
        <p14:creationId xmlns:p14="http://schemas.microsoft.com/office/powerpoint/2010/main" val="101823883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4932"/>
                                        </p:tgtEl>
                                        <p:attrNameLst>
                                          <p:attrName>style.visibility</p:attrName>
                                        </p:attrNameLst>
                                      </p:cBhvr>
                                      <p:to>
                                        <p:strVal val="visible"/>
                                      </p:to>
                                    </p:set>
                                    <p:animEffect transition="in" filter="wipe(left)">
                                      <p:cBhvr>
                                        <p:cTn id="7" dur="500"/>
                                        <p:tgtEl>
                                          <p:spTgt spid="1249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933"/>
                                        </p:tgtEl>
                                        <p:attrNameLst>
                                          <p:attrName>style.visibility</p:attrName>
                                        </p:attrNameLst>
                                      </p:cBhvr>
                                      <p:to>
                                        <p:strVal val="visible"/>
                                      </p:to>
                                    </p:set>
                                    <p:animEffect transition="in" filter="wipe(left)">
                                      <p:cBhvr>
                                        <p:cTn id="12" dur="500"/>
                                        <p:tgtEl>
                                          <p:spTgt spid="124933"/>
                                        </p:tgtEl>
                                      </p:cBhvr>
                                    </p:animEffect>
                                  </p:childTnLst>
                                </p:cTn>
                              </p:par>
                            </p:childTnLst>
                          </p:cTn>
                        </p:par>
                        <p:par>
                          <p:cTn id="13" fill="hold" nodeType="afterGroup">
                            <p:stCondLst>
                              <p:cond delay="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4948"/>
                                        </p:tgtEl>
                                        <p:attrNameLst>
                                          <p:attrName>style.visibility</p:attrName>
                                        </p:attrNameLst>
                                      </p:cBhvr>
                                      <p:to>
                                        <p:strVal val="visible"/>
                                      </p:to>
                                    </p:set>
                                    <p:animEffect transition="in" filter="fade">
                                      <p:cBhvr>
                                        <p:cTn id="21" dur="500"/>
                                        <p:tgtEl>
                                          <p:spTgt spid="124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autoUpdateAnimBg="0"/>
      <p:bldP spid="124948"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ChangeArrowheads="1"/>
          </p:cNvSpPr>
          <p:nvPr>
            <p:ph type="title"/>
          </p:nvPr>
        </p:nvSpPr>
        <p:spPr/>
        <p:txBody>
          <a:bodyPr/>
          <a:lstStyle/>
          <a:p>
            <a:r>
              <a:rPr lang="en-US" smtClean="0"/>
              <a:t>Does PPP hold in the real world?</a:t>
            </a:r>
          </a:p>
        </p:txBody>
      </p:sp>
      <p:sp>
        <p:nvSpPr>
          <p:cNvPr id="91139" name="Rectangle 5"/>
          <p:cNvSpPr>
            <a:spLocks noGrp="1" noChangeArrowheads="1"/>
          </p:cNvSpPr>
          <p:nvPr>
            <p:ph type="body" idx="1"/>
          </p:nvPr>
        </p:nvSpPr>
        <p:spPr>
          <a:xfrm>
            <a:off x="468313" y="1238250"/>
            <a:ext cx="8229600" cy="4892675"/>
          </a:xfrm>
        </p:spPr>
        <p:txBody>
          <a:bodyPr/>
          <a:lstStyle/>
          <a:p>
            <a:pPr>
              <a:buFont typeface="Wingdings" pitchFamily="2" charset="2"/>
              <a:buNone/>
            </a:pPr>
            <a:r>
              <a:rPr lang="en-US" sz="2700" dirty="0" smtClean="0"/>
              <a:t>No, for two reasons:</a:t>
            </a:r>
          </a:p>
          <a:p>
            <a:pPr marL="855663" lvl="1" indent="-398463">
              <a:buFont typeface="Wingdings" pitchFamily="2" charset="2"/>
              <a:buNone/>
            </a:pPr>
            <a:r>
              <a:rPr lang="en-US" sz="2300" b="1" dirty="0" smtClean="0"/>
              <a:t>1.	</a:t>
            </a:r>
            <a:r>
              <a:rPr lang="en-US" sz="2600" dirty="0" smtClean="0"/>
              <a:t>International arbitrage not possible</a:t>
            </a:r>
          </a:p>
          <a:p>
            <a:pPr marL="1257300" lvl="2"/>
            <a:r>
              <a:rPr lang="en-US" dirty="0" smtClean="0"/>
              <a:t>nontraded goods</a:t>
            </a:r>
          </a:p>
          <a:p>
            <a:pPr marL="1257300" lvl="2"/>
            <a:r>
              <a:rPr lang="en-US" dirty="0" smtClean="0"/>
              <a:t>transportation costs</a:t>
            </a:r>
          </a:p>
          <a:p>
            <a:pPr marL="855663" lvl="1" indent="-398463">
              <a:buFont typeface="Wingdings" pitchFamily="2" charset="2"/>
              <a:buNone/>
            </a:pPr>
            <a:r>
              <a:rPr lang="en-US" sz="2300" b="1" dirty="0" smtClean="0"/>
              <a:t>2.	</a:t>
            </a:r>
            <a:r>
              <a:rPr lang="en-US" sz="2600" dirty="0" smtClean="0"/>
              <a:t>Different countries’ goods not perfect substitutes</a:t>
            </a:r>
          </a:p>
          <a:p>
            <a:pPr>
              <a:spcBef>
                <a:spcPts val="2400"/>
              </a:spcBef>
              <a:buFont typeface="Wingdings" pitchFamily="2" charset="2"/>
              <a:buNone/>
            </a:pPr>
            <a:r>
              <a:rPr lang="en-US" sz="2700" dirty="0" smtClean="0"/>
              <a:t>Yet, PPP is a useful theory:</a:t>
            </a:r>
          </a:p>
          <a:p>
            <a:pPr marL="855663" lvl="1" indent="-398463"/>
            <a:r>
              <a:rPr lang="en-US" sz="2600" dirty="0" smtClean="0"/>
              <a:t>It’s simple &amp; intuitive.</a:t>
            </a:r>
          </a:p>
          <a:p>
            <a:pPr marL="855663" lvl="1" indent="-398463"/>
            <a:r>
              <a:rPr lang="en-US" sz="2600" dirty="0" smtClean="0"/>
              <a:t>In the real world, nominal exchange rates </a:t>
            </a:r>
            <a:br>
              <a:rPr lang="en-US" sz="2600" dirty="0" smtClean="0"/>
            </a:br>
            <a:r>
              <a:rPr lang="en-US" sz="2600" dirty="0" smtClean="0"/>
              <a:t>tend toward their PPP values over the long run. </a:t>
            </a:r>
          </a:p>
        </p:txBody>
      </p:sp>
    </p:spTree>
    <p:extLst>
      <p:ext uri="{BB962C8B-B14F-4D97-AF65-F5344CB8AC3E}">
        <p14:creationId xmlns:p14="http://schemas.microsoft.com/office/powerpoint/2010/main" val="70167158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5237163" y="2270125"/>
            <a:ext cx="1673225" cy="3578225"/>
            <a:chOff x="3250" y="1248"/>
            <a:chExt cx="1054" cy="2254"/>
          </a:xfrm>
        </p:grpSpPr>
        <p:sp>
          <p:nvSpPr>
            <p:cNvPr id="92222" name="Rectangle 3"/>
            <p:cNvSpPr>
              <a:spLocks noChangeArrowheads="1"/>
            </p:cNvSpPr>
            <p:nvPr/>
          </p:nvSpPr>
          <p:spPr bwMode="auto">
            <a:xfrm>
              <a:off x="3250" y="3127"/>
              <a:ext cx="1054" cy="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400"/>
                <a:t>no change</a:t>
              </a:r>
            </a:p>
          </p:txBody>
        </p:sp>
        <p:sp>
          <p:nvSpPr>
            <p:cNvPr id="92223" name="Rectangle 4"/>
            <p:cNvSpPr>
              <a:spLocks noChangeArrowheads="1"/>
            </p:cNvSpPr>
            <p:nvPr/>
          </p:nvSpPr>
          <p:spPr bwMode="auto">
            <a:xfrm>
              <a:off x="3250" y="2751"/>
              <a:ext cx="1054" cy="3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400"/>
                <a:t>no change</a:t>
              </a:r>
            </a:p>
          </p:txBody>
        </p:sp>
        <p:sp>
          <p:nvSpPr>
            <p:cNvPr id="92224" name="Rectangle 5"/>
            <p:cNvSpPr>
              <a:spLocks noChangeArrowheads="1"/>
            </p:cNvSpPr>
            <p:nvPr/>
          </p:nvSpPr>
          <p:spPr bwMode="auto">
            <a:xfrm>
              <a:off x="3250" y="2375"/>
              <a:ext cx="1054" cy="3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lvl="0">
                <a:lnSpc>
                  <a:spcPct val="105000"/>
                </a:lnSpc>
                <a:spcBef>
                  <a:spcPct val="45000"/>
                </a:spcBef>
                <a:buClr>
                  <a:srgbClr val="008080"/>
                </a:buClr>
                <a:buSzPct val="120000"/>
              </a:pPr>
              <a:r>
                <a:rPr lang="en-US" sz="3000" b="1" dirty="0" err="1">
                  <a:solidFill>
                    <a:srgbClr val="000000"/>
                  </a:solidFill>
                  <a:latin typeface="Wingdings 3" charset="2"/>
                  <a:cs typeface="Wingdings 3" charset="2"/>
                  <a:sym typeface="Symbol" pitchFamily="18" charset="2"/>
                </a:rPr>
                <a:t>i</a:t>
              </a:r>
              <a:endParaRPr lang="en-US" sz="3000" b="1" dirty="0">
                <a:solidFill>
                  <a:srgbClr val="000000"/>
                </a:solidFill>
                <a:latin typeface="Wingdings 3" charset="2"/>
                <a:cs typeface="Wingdings 3" charset="2"/>
                <a:sym typeface="Symbol" pitchFamily="18" charset="2"/>
              </a:endParaRPr>
            </a:p>
          </p:txBody>
        </p:sp>
        <p:sp>
          <p:nvSpPr>
            <p:cNvPr id="92225" name="Rectangle 6"/>
            <p:cNvSpPr>
              <a:spLocks noChangeArrowheads="1"/>
            </p:cNvSpPr>
            <p:nvPr/>
          </p:nvSpPr>
          <p:spPr bwMode="auto">
            <a:xfrm>
              <a:off x="3250" y="2000"/>
              <a:ext cx="1054" cy="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lvl="0">
                <a:lnSpc>
                  <a:spcPct val="105000"/>
                </a:lnSpc>
                <a:spcBef>
                  <a:spcPct val="45000"/>
                </a:spcBef>
                <a:buClr>
                  <a:srgbClr val="008080"/>
                </a:buClr>
                <a:buSzPct val="120000"/>
              </a:pPr>
              <a:r>
                <a:rPr lang="en-US" sz="3000" b="1" dirty="0">
                  <a:solidFill>
                    <a:srgbClr val="000000"/>
                  </a:solidFill>
                  <a:latin typeface="Wingdings 3" charset="2"/>
                  <a:ea typeface="Wingdings"/>
                  <a:cs typeface="Wingdings 3" charset="2"/>
                </a:rPr>
                <a:t>h</a:t>
              </a:r>
              <a:endParaRPr lang="en-US" sz="3000" b="1" dirty="0">
                <a:solidFill>
                  <a:srgbClr val="000000"/>
                </a:solidFill>
                <a:latin typeface="Wingdings 3" charset="2"/>
                <a:cs typeface="Wingdings 3" charset="2"/>
              </a:endParaRPr>
            </a:p>
          </p:txBody>
        </p:sp>
        <p:sp>
          <p:nvSpPr>
            <p:cNvPr id="92226" name="Rectangle 7"/>
            <p:cNvSpPr>
              <a:spLocks noChangeArrowheads="1"/>
            </p:cNvSpPr>
            <p:nvPr/>
          </p:nvSpPr>
          <p:spPr bwMode="auto">
            <a:xfrm>
              <a:off x="3250" y="1625"/>
              <a:ext cx="1054" cy="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lvl="0">
                <a:lnSpc>
                  <a:spcPct val="105000"/>
                </a:lnSpc>
                <a:spcBef>
                  <a:spcPct val="45000"/>
                </a:spcBef>
                <a:buClr>
                  <a:srgbClr val="008080"/>
                </a:buClr>
                <a:buSzPct val="120000"/>
              </a:pPr>
              <a:r>
                <a:rPr lang="en-US" sz="3000" b="1" dirty="0" err="1">
                  <a:solidFill>
                    <a:srgbClr val="000000"/>
                  </a:solidFill>
                  <a:latin typeface="Wingdings 3" charset="2"/>
                  <a:cs typeface="Wingdings 3" charset="2"/>
                  <a:sym typeface="Symbol" pitchFamily="18" charset="2"/>
                </a:rPr>
                <a:t>i</a:t>
              </a:r>
              <a:endParaRPr lang="en-US" sz="3000" b="1" dirty="0">
                <a:solidFill>
                  <a:srgbClr val="000000"/>
                </a:solidFill>
                <a:latin typeface="Wingdings 3" charset="2"/>
                <a:cs typeface="Wingdings 3" charset="2"/>
                <a:sym typeface="Symbol" pitchFamily="18" charset="2"/>
              </a:endParaRPr>
            </a:p>
          </p:txBody>
        </p:sp>
        <p:sp>
          <p:nvSpPr>
            <p:cNvPr id="92227" name="Rectangle 8"/>
            <p:cNvSpPr>
              <a:spLocks noChangeArrowheads="1"/>
            </p:cNvSpPr>
            <p:nvPr/>
          </p:nvSpPr>
          <p:spPr bwMode="auto">
            <a:xfrm>
              <a:off x="3250" y="1248"/>
              <a:ext cx="1054" cy="3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pPr>
              <a:r>
                <a:rPr lang="en-US" sz="3000" b="1" dirty="0" smtClean="0">
                  <a:latin typeface="Wingdings 3" charset="2"/>
                  <a:ea typeface="Wingdings"/>
                  <a:cs typeface="Wingdings 3" charset="2"/>
                </a:rPr>
                <a:t>h</a:t>
              </a:r>
              <a:endParaRPr lang="en-US" sz="3000" b="1" dirty="0">
                <a:latin typeface="Wingdings 3" charset="2"/>
                <a:cs typeface="Wingdings 3" charset="2"/>
              </a:endParaRPr>
            </a:p>
          </p:txBody>
        </p:sp>
      </p:grpSp>
      <p:grpSp>
        <p:nvGrpSpPr>
          <p:cNvPr id="3" name="Group 9"/>
          <p:cNvGrpSpPr>
            <a:grpSpLocks/>
          </p:cNvGrpSpPr>
          <p:nvPr/>
        </p:nvGrpSpPr>
        <p:grpSpPr bwMode="auto">
          <a:xfrm>
            <a:off x="6910388" y="2270125"/>
            <a:ext cx="1778000" cy="3578225"/>
            <a:chOff x="4304" y="1248"/>
            <a:chExt cx="1120" cy="2254"/>
          </a:xfrm>
        </p:grpSpPr>
        <p:sp>
          <p:nvSpPr>
            <p:cNvPr id="92216" name="Rectangle 10"/>
            <p:cNvSpPr>
              <a:spLocks noChangeArrowheads="1"/>
            </p:cNvSpPr>
            <p:nvPr/>
          </p:nvSpPr>
          <p:spPr bwMode="auto">
            <a:xfrm>
              <a:off x="4304" y="3127"/>
              <a:ext cx="1120" cy="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lvl="0">
                <a:lnSpc>
                  <a:spcPct val="105000"/>
                </a:lnSpc>
                <a:spcBef>
                  <a:spcPct val="45000"/>
                </a:spcBef>
                <a:buClr>
                  <a:srgbClr val="008080"/>
                </a:buClr>
                <a:buSzPct val="120000"/>
              </a:pPr>
              <a:r>
                <a:rPr lang="en-US" sz="3000" b="1" dirty="0">
                  <a:solidFill>
                    <a:srgbClr val="000000"/>
                  </a:solidFill>
                  <a:latin typeface="Wingdings 3" charset="2"/>
                  <a:ea typeface="Wingdings"/>
                  <a:cs typeface="Wingdings 3" charset="2"/>
                </a:rPr>
                <a:t>h</a:t>
              </a:r>
              <a:endParaRPr lang="en-US" sz="3000" b="1" dirty="0">
                <a:solidFill>
                  <a:srgbClr val="000000"/>
                </a:solidFill>
                <a:latin typeface="Wingdings 3" charset="2"/>
                <a:cs typeface="Wingdings 3" charset="2"/>
              </a:endParaRPr>
            </a:p>
          </p:txBody>
        </p:sp>
        <p:sp>
          <p:nvSpPr>
            <p:cNvPr id="92217" name="Rectangle 11"/>
            <p:cNvSpPr>
              <a:spLocks noChangeArrowheads="1"/>
            </p:cNvSpPr>
            <p:nvPr/>
          </p:nvSpPr>
          <p:spPr bwMode="auto">
            <a:xfrm>
              <a:off x="4304" y="2751"/>
              <a:ext cx="1120" cy="3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lvl="0">
                <a:lnSpc>
                  <a:spcPct val="105000"/>
                </a:lnSpc>
                <a:spcBef>
                  <a:spcPct val="45000"/>
                </a:spcBef>
                <a:buClr>
                  <a:srgbClr val="008080"/>
                </a:buClr>
                <a:buSzPct val="120000"/>
              </a:pPr>
              <a:r>
                <a:rPr lang="en-US" sz="3000" b="1" dirty="0" err="1">
                  <a:solidFill>
                    <a:srgbClr val="000000"/>
                  </a:solidFill>
                  <a:latin typeface="Wingdings 3" charset="2"/>
                  <a:cs typeface="Wingdings 3" charset="2"/>
                  <a:sym typeface="Symbol" pitchFamily="18" charset="2"/>
                </a:rPr>
                <a:t>i</a:t>
              </a:r>
              <a:endParaRPr lang="en-US" sz="3000" b="1" dirty="0">
                <a:solidFill>
                  <a:srgbClr val="000000"/>
                </a:solidFill>
                <a:latin typeface="Wingdings 3" charset="2"/>
                <a:cs typeface="Wingdings 3" charset="2"/>
                <a:sym typeface="Symbol" pitchFamily="18" charset="2"/>
              </a:endParaRPr>
            </a:p>
          </p:txBody>
        </p:sp>
        <p:sp>
          <p:nvSpPr>
            <p:cNvPr id="92218" name="Rectangle 12"/>
            <p:cNvSpPr>
              <a:spLocks noChangeArrowheads="1"/>
            </p:cNvSpPr>
            <p:nvPr/>
          </p:nvSpPr>
          <p:spPr bwMode="auto">
            <a:xfrm>
              <a:off x="4304" y="2375"/>
              <a:ext cx="1120" cy="3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400"/>
                <a:t>no change</a:t>
              </a:r>
            </a:p>
          </p:txBody>
        </p:sp>
        <p:sp>
          <p:nvSpPr>
            <p:cNvPr id="92219" name="Rectangle 13"/>
            <p:cNvSpPr>
              <a:spLocks noChangeArrowheads="1"/>
            </p:cNvSpPr>
            <p:nvPr/>
          </p:nvSpPr>
          <p:spPr bwMode="auto">
            <a:xfrm>
              <a:off x="4304" y="2000"/>
              <a:ext cx="1120" cy="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400"/>
                <a:t>no change</a:t>
              </a:r>
            </a:p>
          </p:txBody>
        </p:sp>
        <p:sp>
          <p:nvSpPr>
            <p:cNvPr id="92220" name="Rectangle 14"/>
            <p:cNvSpPr>
              <a:spLocks noChangeArrowheads="1"/>
            </p:cNvSpPr>
            <p:nvPr/>
          </p:nvSpPr>
          <p:spPr bwMode="auto">
            <a:xfrm>
              <a:off x="4304" y="1625"/>
              <a:ext cx="1120" cy="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lvl="0">
                <a:lnSpc>
                  <a:spcPct val="105000"/>
                </a:lnSpc>
                <a:spcBef>
                  <a:spcPct val="45000"/>
                </a:spcBef>
                <a:buClr>
                  <a:srgbClr val="008080"/>
                </a:buClr>
                <a:buSzPct val="120000"/>
              </a:pPr>
              <a:r>
                <a:rPr lang="en-US" sz="3000" b="1" dirty="0" err="1">
                  <a:solidFill>
                    <a:srgbClr val="000000"/>
                  </a:solidFill>
                  <a:latin typeface="Wingdings 3" charset="2"/>
                  <a:cs typeface="Wingdings 3" charset="2"/>
                  <a:sym typeface="Symbol" pitchFamily="18" charset="2"/>
                </a:rPr>
                <a:t>i</a:t>
              </a:r>
              <a:endParaRPr lang="en-US" sz="3000" b="1" dirty="0">
                <a:solidFill>
                  <a:srgbClr val="000000"/>
                </a:solidFill>
                <a:latin typeface="Wingdings 3" charset="2"/>
                <a:cs typeface="Wingdings 3" charset="2"/>
                <a:sym typeface="Symbol" pitchFamily="18" charset="2"/>
              </a:endParaRPr>
            </a:p>
          </p:txBody>
        </p:sp>
        <p:sp>
          <p:nvSpPr>
            <p:cNvPr id="92221" name="Rectangle 15"/>
            <p:cNvSpPr>
              <a:spLocks noChangeArrowheads="1"/>
            </p:cNvSpPr>
            <p:nvPr/>
          </p:nvSpPr>
          <p:spPr bwMode="auto">
            <a:xfrm>
              <a:off x="4304" y="1248"/>
              <a:ext cx="1120" cy="3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pPr>
              <a:r>
                <a:rPr lang="en-US" sz="3000" b="1" dirty="0" smtClean="0">
                  <a:latin typeface="Wingdings 3" charset="2"/>
                  <a:ea typeface="Wingdings"/>
                  <a:cs typeface="Wingdings 3" charset="2"/>
                </a:rPr>
                <a:t>h</a:t>
              </a:r>
              <a:endParaRPr lang="en-US" sz="3000" b="1" dirty="0">
                <a:latin typeface="Wingdings 3" charset="2"/>
                <a:cs typeface="Wingdings 3" charset="2"/>
              </a:endParaRPr>
            </a:p>
          </p:txBody>
        </p:sp>
      </p:grpSp>
      <p:grpSp>
        <p:nvGrpSpPr>
          <p:cNvPr id="4" name="Group 16"/>
          <p:cNvGrpSpPr>
            <a:grpSpLocks/>
          </p:cNvGrpSpPr>
          <p:nvPr/>
        </p:nvGrpSpPr>
        <p:grpSpPr bwMode="auto">
          <a:xfrm>
            <a:off x="3983038" y="2270125"/>
            <a:ext cx="1254125" cy="3578225"/>
            <a:chOff x="2460" y="1248"/>
            <a:chExt cx="790" cy="2254"/>
          </a:xfrm>
        </p:grpSpPr>
        <p:sp>
          <p:nvSpPr>
            <p:cNvPr id="92210" name="Rectangle 17"/>
            <p:cNvSpPr>
              <a:spLocks noChangeArrowheads="1"/>
            </p:cNvSpPr>
            <p:nvPr/>
          </p:nvSpPr>
          <p:spPr bwMode="auto">
            <a:xfrm>
              <a:off x="2460" y="3127"/>
              <a:ext cx="790" cy="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lvl="0">
                <a:lnSpc>
                  <a:spcPct val="105000"/>
                </a:lnSpc>
                <a:spcBef>
                  <a:spcPct val="45000"/>
                </a:spcBef>
                <a:buClr>
                  <a:srgbClr val="008080"/>
                </a:buClr>
                <a:buSzPct val="120000"/>
              </a:pPr>
              <a:r>
                <a:rPr lang="en-US" sz="3000" b="1" dirty="0">
                  <a:solidFill>
                    <a:srgbClr val="000000"/>
                  </a:solidFill>
                  <a:latin typeface="Wingdings 3" charset="2"/>
                  <a:ea typeface="Wingdings"/>
                  <a:cs typeface="Wingdings 3" charset="2"/>
                </a:rPr>
                <a:t>h</a:t>
              </a:r>
              <a:endParaRPr lang="en-US" sz="3000" b="1" dirty="0">
                <a:solidFill>
                  <a:srgbClr val="000000"/>
                </a:solidFill>
                <a:latin typeface="Wingdings 3" charset="2"/>
                <a:cs typeface="Wingdings 3" charset="2"/>
              </a:endParaRPr>
            </a:p>
          </p:txBody>
        </p:sp>
        <p:sp>
          <p:nvSpPr>
            <p:cNvPr id="92211" name="Rectangle 18"/>
            <p:cNvSpPr>
              <a:spLocks noChangeArrowheads="1"/>
            </p:cNvSpPr>
            <p:nvPr/>
          </p:nvSpPr>
          <p:spPr bwMode="auto">
            <a:xfrm>
              <a:off x="2460" y="2751"/>
              <a:ext cx="790" cy="3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lvl="0">
                <a:lnSpc>
                  <a:spcPct val="105000"/>
                </a:lnSpc>
                <a:spcBef>
                  <a:spcPct val="45000"/>
                </a:spcBef>
                <a:buClr>
                  <a:srgbClr val="008080"/>
                </a:buClr>
                <a:buSzPct val="120000"/>
              </a:pPr>
              <a:r>
                <a:rPr lang="en-US" sz="3000" b="1" dirty="0" err="1">
                  <a:solidFill>
                    <a:srgbClr val="000000"/>
                  </a:solidFill>
                  <a:latin typeface="Wingdings 3" charset="2"/>
                  <a:cs typeface="Wingdings 3" charset="2"/>
                  <a:sym typeface="Symbol" pitchFamily="18" charset="2"/>
                </a:rPr>
                <a:t>i</a:t>
              </a:r>
              <a:endParaRPr lang="en-US" sz="3000" b="1" dirty="0">
                <a:solidFill>
                  <a:srgbClr val="000000"/>
                </a:solidFill>
                <a:latin typeface="Wingdings 3" charset="2"/>
                <a:cs typeface="Wingdings 3" charset="2"/>
                <a:sym typeface="Symbol" pitchFamily="18" charset="2"/>
              </a:endParaRPr>
            </a:p>
          </p:txBody>
        </p:sp>
        <p:sp>
          <p:nvSpPr>
            <p:cNvPr id="92212" name="Rectangle 19"/>
            <p:cNvSpPr>
              <a:spLocks noChangeArrowheads="1"/>
            </p:cNvSpPr>
            <p:nvPr/>
          </p:nvSpPr>
          <p:spPr bwMode="auto">
            <a:xfrm>
              <a:off x="2460" y="2375"/>
              <a:ext cx="790" cy="3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lvl="0">
                <a:lnSpc>
                  <a:spcPct val="105000"/>
                </a:lnSpc>
                <a:spcBef>
                  <a:spcPct val="45000"/>
                </a:spcBef>
                <a:buClr>
                  <a:srgbClr val="008080"/>
                </a:buClr>
                <a:buSzPct val="120000"/>
              </a:pPr>
              <a:r>
                <a:rPr lang="en-US" sz="3000" b="1" dirty="0" err="1">
                  <a:solidFill>
                    <a:srgbClr val="000000"/>
                  </a:solidFill>
                  <a:latin typeface="Wingdings 3" charset="2"/>
                  <a:cs typeface="Wingdings 3" charset="2"/>
                  <a:sym typeface="Symbol" pitchFamily="18" charset="2"/>
                </a:rPr>
                <a:t>i</a:t>
              </a:r>
              <a:endParaRPr lang="en-US" sz="3000" b="1" dirty="0">
                <a:solidFill>
                  <a:srgbClr val="000000"/>
                </a:solidFill>
                <a:latin typeface="Wingdings 3" charset="2"/>
                <a:cs typeface="Wingdings 3" charset="2"/>
                <a:sym typeface="Symbol" pitchFamily="18" charset="2"/>
              </a:endParaRPr>
            </a:p>
          </p:txBody>
        </p:sp>
        <p:sp>
          <p:nvSpPr>
            <p:cNvPr id="92213" name="Rectangle 20"/>
            <p:cNvSpPr>
              <a:spLocks noChangeArrowheads="1"/>
            </p:cNvSpPr>
            <p:nvPr/>
          </p:nvSpPr>
          <p:spPr bwMode="auto">
            <a:xfrm>
              <a:off x="2460" y="2000"/>
              <a:ext cx="790" cy="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lvl="0">
                <a:lnSpc>
                  <a:spcPct val="105000"/>
                </a:lnSpc>
                <a:spcBef>
                  <a:spcPct val="45000"/>
                </a:spcBef>
                <a:buClr>
                  <a:srgbClr val="008080"/>
                </a:buClr>
                <a:buSzPct val="120000"/>
              </a:pPr>
              <a:r>
                <a:rPr lang="en-US" sz="3000" b="1" dirty="0">
                  <a:solidFill>
                    <a:srgbClr val="000000"/>
                  </a:solidFill>
                  <a:latin typeface="Wingdings 3" charset="2"/>
                  <a:ea typeface="Wingdings"/>
                  <a:cs typeface="Wingdings 3" charset="2"/>
                </a:rPr>
                <a:t>h</a:t>
              </a:r>
              <a:endParaRPr lang="en-US" sz="3000" b="1" dirty="0">
                <a:solidFill>
                  <a:srgbClr val="000000"/>
                </a:solidFill>
                <a:latin typeface="Wingdings 3" charset="2"/>
                <a:cs typeface="Wingdings 3" charset="2"/>
              </a:endParaRPr>
            </a:p>
          </p:txBody>
        </p:sp>
        <p:sp>
          <p:nvSpPr>
            <p:cNvPr id="92214" name="Rectangle 21"/>
            <p:cNvSpPr>
              <a:spLocks noChangeArrowheads="1"/>
            </p:cNvSpPr>
            <p:nvPr/>
          </p:nvSpPr>
          <p:spPr bwMode="auto">
            <a:xfrm>
              <a:off x="2460" y="1625"/>
              <a:ext cx="790" cy="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3000" b="1" dirty="0" err="1" smtClean="0">
                  <a:latin typeface="Wingdings 3" charset="2"/>
                  <a:cs typeface="Wingdings 3" charset="2"/>
                  <a:sym typeface="Symbol" pitchFamily="18" charset="2"/>
                </a:rPr>
                <a:t>i</a:t>
              </a:r>
              <a:endParaRPr lang="en-US" sz="3000" b="1" dirty="0">
                <a:latin typeface="Wingdings 3" charset="2"/>
                <a:cs typeface="Wingdings 3" charset="2"/>
                <a:sym typeface="Symbol" pitchFamily="18" charset="2"/>
              </a:endParaRPr>
            </a:p>
          </p:txBody>
        </p:sp>
        <p:sp>
          <p:nvSpPr>
            <p:cNvPr id="92215" name="Rectangle 22"/>
            <p:cNvSpPr>
              <a:spLocks noChangeArrowheads="1"/>
            </p:cNvSpPr>
            <p:nvPr/>
          </p:nvSpPr>
          <p:spPr bwMode="auto">
            <a:xfrm>
              <a:off x="2460" y="1248"/>
              <a:ext cx="790" cy="3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3000" b="1" dirty="0" smtClean="0">
                  <a:latin typeface="Wingdings 3" charset="2"/>
                  <a:ea typeface="Wingdings"/>
                  <a:cs typeface="Wingdings 3" charset="2"/>
                </a:rPr>
                <a:t>h</a:t>
              </a:r>
              <a:endParaRPr lang="en-US" sz="3000" b="1" dirty="0">
                <a:latin typeface="Wingdings 3" charset="2"/>
                <a:cs typeface="Wingdings 3" charset="2"/>
              </a:endParaRPr>
            </a:p>
          </p:txBody>
        </p:sp>
      </p:grpSp>
      <p:grpSp>
        <p:nvGrpSpPr>
          <p:cNvPr id="5" name="Group 23"/>
          <p:cNvGrpSpPr>
            <a:grpSpLocks/>
          </p:cNvGrpSpPr>
          <p:nvPr/>
        </p:nvGrpSpPr>
        <p:grpSpPr bwMode="auto">
          <a:xfrm>
            <a:off x="2886075" y="2270125"/>
            <a:ext cx="1096963" cy="3578225"/>
            <a:chOff x="1769" y="1248"/>
            <a:chExt cx="691" cy="2254"/>
          </a:xfrm>
        </p:grpSpPr>
        <p:sp>
          <p:nvSpPr>
            <p:cNvPr id="92204" name="Rectangle 24"/>
            <p:cNvSpPr>
              <a:spLocks noChangeArrowheads="1"/>
            </p:cNvSpPr>
            <p:nvPr/>
          </p:nvSpPr>
          <p:spPr bwMode="auto">
            <a:xfrm>
              <a:off x="1769" y="3127"/>
              <a:ext cx="691" cy="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400">
                  <a:sym typeface="Symbol" pitchFamily="18" charset="2"/>
                </a:rPr>
                <a:t>129.4</a:t>
              </a:r>
            </a:p>
          </p:txBody>
        </p:sp>
        <p:sp>
          <p:nvSpPr>
            <p:cNvPr id="92205" name="Rectangle 25"/>
            <p:cNvSpPr>
              <a:spLocks noChangeArrowheads="1"/>
            </p:cNvSpPr>
            <p:nvPr/>
          </p:nvSpPr>
          <p:spPr bwMode="auto">
            <a:xfrm>
              <a:off x="1769" y="2751"/>
              <a:ext cx="691" cy="3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400"/>
                <a:t>-2.0</a:t>
              </a:r>
            </a:p>
          </p:txBody>
        </p:sp>
        <p:sp>
          <p:nvSpPr>
            <p:cNvPr id="92206" name="Rectangle 26"/>
            <p:cNvSpPr>
              <a:spLocks noChangeArrowheads="1"/>
            </p:cNvSpPr>
            <p:nvPr/>
          </p:nvSpPr>
          <p:spPr bwMode="auto">
            <a:xfrm>
              <a:off x="1769" y="2375"/>
              <a:ext cx="691" cy="3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400"/>
                <a:t>19.4</a:t>
              </a:r>
            </a:p>
          </p:txBody>
        </p:sp>
        <p:sp>
          <p:nvSpPr>
            <p:cNvPr id="92207" name="Rectangle 27"/>
            <p:cNvSpPr>
              <a:spLocks noChangeArrowheads="1"/>
            </p:cNvSpPr>
            <p:nvPr/>
          </p:nvSpPr>
          <p:spPr bwMode="auto">
            <a:xfrm>
              <a:off x="1769" y="2000"/>
              <a:ext cx="691" cy="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400"/>
                <a:t>6.3</a:t>
              </a:r>
            </a:p>
          </p:txBody>
        </p:sp>
        <p:sp>
          <p:nvSpPr>
            <p:cNvPr id="92208" name="Rectangle 28"/>
            <p:cNvSpPr>
              <a:spLocks noChangeArrowheads="1"/>
            </p:cNvSpPr>
            <p:nvPr/>
          </p:nvSpPr>
          <p:spPr bwMode="auto">
            <a:xfrm>
              <a:off x="1769" y="1625"/>
              <a:ext cx="691" cy="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400"/>
                <a:t>17.4</a:t>
              </a:r>
            </a:p>
          </p:txBody>
        </p:sp>
        <p:sp>
          <p:nvSpPr>
            <p:cNvPr id="92209" name="Rectangle 29"/>
            <p:cNvSpPr>
              <a:spLocks noChangeArrowheads="1"/>
            </p:cNvSpPr>
            <p:nvPr/>
          </p:nvSpPr>
          <p:spPr bwMode="auto">
            <a:xfrm>
              <a:off x="1769" y="1248"/>
              <a:ext cx="691" cy="3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400"/>
                <a:t>3.9</a:t>
              </a:r>
            </a:p>
          </p:txBody>
        </p:sp>
      </p:grpSp>
      <p:grpSp>
        <p:nvGrpSpPr>
          <p:cNvPr id="6" name="Group 30"/>
          <p:cNvGrpSpPr>
            <a:grpSpLocks/>
          </p:cNvGrpSpPr>
          <p:nvPr/>
        </p:nvGrpSpPr>
        <p:grpSpPr bwMode="auto">
          <a:xfrm>
            <a:off x="1787525" y="2270125"/>
            <a:ext cx="1098550" cy="3578225"/>
            <a:chOff x="1077" y="1248"/>
            <a:chExt cx="692" cy="2254"/>
          </a:xfrm>
        </p:grpSpPr>
        <p:sp>
          <p:nvSpPr>
            <p:cNvPr id="92198" name="Rectangle 31"/>
            <p:cNvSpPr>
              <a:spLocks noChangeArrowheads="1"/>
            </p:cNvSpPr>
            <p:nvPr/>
          </p:nvSpPr>
          <p:spPr bwMode="auto">
            <a:xfrm>
              <a:off x="1077" y="3127"/>
              <a:ext cx="692" cy="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400">
                  <a:sym typeface="Symbol" pitchFamily="18" charset="2"/>
                </a:rPr>
                <a:t>115.1</a:t>
              </a:r>
            </a:p>
          </p:txBody>
        </p:sp>
        <p:sp>
          <p:nvSpPr>
            <p:cNvPr id="92199" name="Rectangle 32"/>
            <p:cNvSpPr>
              <a:spLocks noChangeArrowheads="1"/>
            </p:cNvSpPr>
            <p:nvPr/>
          </p:nvSpPr>
          <p:spPr bwMode="auto">
            <a:xfrm>
              <a:off x="1077" y="2751"/>
              <a:ext cx="692" cy="3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400"/>
                <a:t>-0.3</a:t>
              </a:r>
            </a:p>
          </p:txBody>
        </p:sp>
        <p:sp>
          <p:nvSpPr>
            <p:cNvPr id="92200" name="Rectangle 33"/>
            <p:cNvSpPr>
              <a:spLocks noChangeArrowheads="1"/>
            </p:cNvSpPr>
            <p:nvPr/>
          </p:nvSpPr>
          <p:spPr bwMode="auto">
            <a:xfrm>
              <a:off x="1077" y="2375"/>
              <a:ext cx="692" cy="3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400"/>
                <a:t>19.9</a:t>
              </a:r>
            </a:p>
          </p:txBody>
        </p:sp>
        <p:sp>
          <p:nvSpPr>
            <p:cNvPr id="92201" name="Rectangle 34"/>
            <p:cNvSpPr>
              <a:spLocks noChangeArrowheads="1"/>
            </p:cNvSpPr>
            <p:nvPr/>
          </p:nvSpPr>
          <p:spPr bwMode="auto">
            <a:xfrm>
              <a:off x="1077" y="2000"/>
              <a:ext cx="692" cy="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400"/>
                <a:t>1.1</a:t>
              </a:r>
            </a:p>
          </p:txBody>
        </p:sp>
        <p:sp>
          <p:nvSpPr>
            <p:cNvPr id="92202" name="Rectangle 35"/>
            <p:cNvSpPr>
              <a:spLocks noChangeArrowheads="1"/>
            </p:cNvSpPr>
            <p:nvPr/>
          </p:nvSpPr>
          <p:spPr bwMode="auto">
            <a:xfrm>
              <a:off x="1077" y="1625"/>
              <a:ext cx="692" cy="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400"/>
                <a:t>19.6</a:t>
              </a:r>
            </a:p>
          </p:txBody>
        </p:sp>
        <p:sp>
          <p:nvSpPr>
            <p:cNvPr id="92203" name="Rectangle 36"/>
            <p:cNvSpPr>
              <a:spLocks noChangeArrowheads="1"/>
            </p:cNvSpPr>
            <p:nvPr/>
          </p:nvSpPr>
          <p:spPr bwMode="auto">
            <a:xfrm>
              <a:off x="1077" y="1248"/>
              <a:ext cx="692" cy="3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400"/>
                <a:t>2.2</a:t>
              </a:r>
            </a:p>
          </p:txBody>
        </p:sp>
      </p:grpSp>
      <p:grpSp>
        <p:nvGrpSpPr>
          <p:cNvPr id="92167" name="Group 37"/>
          <p:cNvGrpSpPr>
            <a:grpSpLocks/>
          </p:cNvGrpSpPr>
          <p:nvPr/>
        </p:nvGrpSpPr>
        <p:grpSpPr bwMode="auto">
          <a:xfrm>
            <a:off x="611188" y="1355725"/>
            <a:ext cx="8077200" cy="4492625"/>
            <a:chOff x="336" y="672"/>
            <a:chExt cx="5088" cy="2830"/>
          </a:xfrm>
        </p:grpSpPr>
        <p:sp>
          <p:nvSpPr>
            <p:cNvPr id="92186" name="Rectangle 38"/>
            <p:cNvSpPr>
              <a:spLocks noChangeArrowheads="1"/>
            </p:cNvSpPr>
            <p:nvPr/>
          </p:nvSpPr>
          <p:spPr bwMode="auto">
            <a:xfrm>
              <a:off x="3250" y="672"/>
              <a:ext cx="1054" cy="576"/>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400"/>
                <a:t>closed economy</a:t>
              </a:r>
            </a:p>
          </p:txBody>
        </p:sp>
        <p:sp>
          <p:nvSpPr>
            <p:cNvPr id="92187" name="Rectangle 39"/>
            <p:cNvSpPr>
              <a:spLocks noChangeArrowheads="1"/>
            </p:cNvSpPr>
            <p:nvPr/>
          </p:nvSpPr>
          <p:spPr bwMode="auto">
            <a:xfrm>
              <a:off x="4304" y="672"/>
              <a:ext cx="1120" cy="576"/>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400"/>
                <a:t>small open economy</a:t>
              </a:r>
            </a:p>
          </p:txBody>
        </p:sp>
        <p:sp>
          <p:nvSpPr>
            <p:cNvPr id="92188" name="Rectangle 40"/>
            <p:cNvSpPr>
              <a:spLocks noChangeArrowheads="1"/>
            </p:cNvSpPr>
            <p:nvPr/>
          </p:nvSpPr>
          <p:spPr bwMode="auto">
            <a:xfrm>
              <a:off x="2460" y="672"/>
              <a:ext cx="790" cy="576"/>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400"/>
                <a:t>actual change</a:t>
              </a:r>
            </a:p>
          </p:txBody>
        </p:sp>
        <p:sp>
          <p:nvSpPr>
            <p:cNvPr id="92189" name="Rectangle 41"/>
            <p:cNvSpPr>
              <a:spLocks noChangeArrowheads="1"/>
            </p:cNvSpPr>
            <p:nvPr/>
          </p:nvSpPr>
          <p:spPr bwMode="auto">
            <a:xfrm>
              <a:off x="336" y="3127"/>
              <a:ext cx="741" cy="3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kumimoji="1" lang="en-US" sz="2100" b="1" i="1">
                  <a:sym typeface="Symbol" pitchFamily="18" charset="2"/>
                </a:rPr>
                <a:t>ε</a:t>
              </a:r>
            </a:p>
          </p:txBody>
        </p:sp>
        <p:sp>
          <p:nvSpPr>
            <p:cNvPr id="92190" name="Rectangle 42"/>
            <p:cNvSpPr>
              <a:spLocks noChangeArrowheads="1"/>
            </p:cNvSpPr>
            <p:nvPr/>
          </p:nvSpPr>
          <p:spPr bwMode="auto">
            <a:xfrm>
              <a:off x="336" y="2751"/>
              <a:ext cx="741" cy="376"/>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400" b="1" i="1"/>
                <a:t>NX</a:t>
              </a:r>
            </a:p>
          </p:txBody>
        </p:sp>
        <p:sp>
          <p:nvSpPr>
            <p:cNvPr id="92191" name="Rectangle 43"/>
            <p:cNvSpPr>
              <a:spLocks noChangeArrowheads="1"/>
            </p:cNvSpPr>
            <p:nvPr/>
          </p:nvSpPr>
          <p:spPr bwMode="auto">
            <a:xfrm>
              <a:off x="336" y="2375"/>
              <a:ext cx="741" cy="376"/>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400" b="1" i="1"/>
                <a:t>I</a:t>
              </a:r>
            </a:p>
          </p:txBody>
        </p:sp>
        <p:sp>
          <p:nvSpPr>
            <p:cNvPr id="92192" name="Rectangle 44"/>
            <p:cNvSpPr>
              <a:spLocks noChangeArrowheads="1"/>
            </p:cNvSpPr>
            <p:nvPr/>
          </p:nvSpPr>
          <p:spPr bwMode="auto">
            <a:xfrm>
              <a:off x="336" y="2000"/>
              <a:ext cx="741" cy="3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400" b="1" i="1"/>
                <a:t>r</a:t>
              </a:r>
            </a:p>
          </p:txBody>
        </p:sp>
        <p:sp>
          <p:nvSpPr>
            <p:cNvPr id="92193" name="Rectangle 45"/>
            <p:cNvSpPr>
              <a:spLocks noChangeArrowheads="1"/>
            </p:cNvSpPr>
            <p:nvPr/>
          </p:nvSpPr>
          <p:spPr bwMode="auto">
            <a:xfrm>
              <a:off x="336" y="1625"/>
              <a:ext cx="741" cy="3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400" b="1" i="1"/>
                <a:t>S</a:t>
              </a:r>
            </a:p>
          </p:txBody>
        </p:sp>
        <p:sp>
          <p:nvSpPr>
            <p:cNvPr id="92194" name="Rectangle 46"/>
            <p:cNvSpPr>
              <a:spLocks noChangeArrowheads="1"/>
            </p:cNvSpPr>
            <p:nvPr/>
          </p:nvSpPr>
          <p:spPr bwMode="auto">
            <a:xfrm>
              <a:off x="336" y="1248"/>
              <a:ext cx="741" cy="37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r>
                <a:rPr lang="en-US" sz="2400" b="1" i="1"/>
                <a:t>G</a:t>
              </a:r>
              <a:r>
                <a:rPr lang="en-US" sz="2400"/>
                <a:t> – </a:t>
              </a:r>
              <a:r>
                <a:rPr lang="en-US" sz="2400" b="1" i="1"/>
                <a:t>T</a:t>
              </a:r>
            </a:p>
          </p:txBody>
        </p:sp>
        <p:sp>
          <p:nvSpPr>
            <p:cNvPr id="92195" name="Rectangle 47"/>
            <p:cNvSpPr>
              <a:spLocks noChangeArrowheads="1"/>
            </p:cNvSpPr>
            <p:nvPr/>
          </p:nvSpPr>
          <p:spPr bwMode="auto">
            <a:xfrm>
              <a:off x="1769" y="672"/>
              <a:ext cx="691" cy="576"/>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400"/>
                <a:t>1980s</a:t>
              </a:r>
            </a:p>
          </p:txBody>
        </p:sp>
        <p:sp>
          <p:nvSpPr>
            <p:cNvPr id="92196" name="Rectangle 48"/>
            <p:cNvSpPr>
              <a:spLocks noChangeArrowheads="1"/>
            </p:cNvSpPr>
            <p:nvPr/>
          </p:nvSpPr>
          <p:spPr bwMode="auto">
            <a:xfrm>
              <a:off x="1077" y="672"/>
              <a:ext cx="692" cy="576"/>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400"/>
                <a:t>1970s</a:t>
              </a:r>
            </a:p>
          </p:txBody>
        </p:sp>
        <p:sp>
          <p:nvSpPr>
            <p:cNvPr id="92197" name="Rectangle 49"/>
            <p:cNvSpPr>
              <a:spLocks noChangeArrowheads="1"/>
            </p:cNvSpPr>
            <p:nvPr/>
          </p:nvSpPr>
          <p:spPr bwMode="auto">
            <a:xfrm>
              <a:off x="336" y="672"/>
              <a:ext cx="741" cy="576"/>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nSpc>
                  <a:spcPct val="105000"/>
                </a:lnSpc>
                <a:spcBef>
                  <a:spcPct val="45000"/>
                </a:spcBef>
                <a:buClr>
                  <a:srgbClr val="008080"/>
                </a:buClr>
                <a:buSzPct val="120000"/>
                <a:buFont typeface="Wingdings" pitchFamily="2" charset="2"/>
                <a:buNone/>
              </a:pPr>
              <a:endParaRPr lang="en-US" sz="2400"/>
            </a:p>
          </p:txBody>
        </p:sp>
      </p:grpSp>
      <p:grpSp>
        <p:nvGrpSpPr>
          <p:cNvPr id="92168" name="Group 50"/>
          <p:cNvGrpSpPr>
            <a:grpSpLocks/>
          </p:cNvGrpSpPr>
          <p:nvPr/>
        </p:nvGrpSpPr>
        <p:grpSpPr bwMode="auto">
          <a:xfrm>
            <a:off x="611188" y="1355725"/>
            <a:ext cx="8077200" cy="4492625"/>
            <a:chOff x="336" y="672"/>
            <a:chExt cx="5088" cy="2830"/>
          </a:xfrm>
        </p:grpSpPr>
        <p:sp>
          <p:nvSpPr>
            <p:cNvPr id="92171" name="Line 51"/>
            <p:cNvSpPr>
              <a:spLocks noChangeShapeType="1"/>
            </p:cNvSpPr>
            <p:nvPr/>
          </p:nvSpPr>
          <p:spPr bwMode="auto">
            <a:xfrm>
              <a:off x="336" y="672"/>
              <a:ext cx="508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2172" name="Line 52"/>
            <p:cNvSpPr>
              <a:spLocks noChangeShapeType="1"/>
            </p:cNvSpPr>
            <p:nvPr/>
          </p:nvSpPr>
          <p:spPr bwMode="auto">
            <a:xfrm>
              <a:off x="336" y="1248"/>
              <a:ext cx="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2173" name="Line 53"/>
            <p:cNvSpPr>
              <a:spLocks noChangeShapeType="1"/>
            </p:cNvSpPr>
            <p:nvPr/>
          </p:nvSpPr>
          <p:spPr bwMode="auto">
            <a:xfrm>
              <a:off x="336" y="1625"/>
              <a:ext cx="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2174" name="Line 54"/>
            <p:cNvSpPr>
              <a:spLocks noChangeShapeType="1"/>
            </p:cNvSpPr>
            <p:nvPr/>
          </p:nvSpPr>
          <p:spPr bwMode="auto">
            <a:xfrm>
              <a:off x="336" y="2000"/>
              <a:ext cx="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2175" name="Line 55"/>
            <p:cNvSpPr>
              <a:spLocks noChangeShapeType="1"/>
            </p:cNvSpPr>
            <p:nvPr/>
          </p:nvSpPr>
          <p:spPr bwMode="auto">
            <a:xfrm>
              <a:off x="336" y="2375"/>
              <a:ext cx="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2176" name="Line 56"/>
            <p:cNvSpPr>
              <a:spLocks noChangeShapeType="1"/>
            </p:cNvSpPr>
            <p:nvPr/>
          </p:nvSpPr>
          <p:spPr bwMode="auto">
            <a:xfrm>
              <a:off x="336" y="2751"/>
              <a:ext cx="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2177" name="Line 57"/>
            <p:cNvSpPr>
              <a:spLocks noChangeShapeType="1"/>
            </p:cNvSpPr>
            <p:nvPr/>
          </p:nvSpPr>
          <p:spPr bwMode="auto">
            <a:xfrm>
              <a:off x="336" y="3127"/>
              <a:ext cx="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2178" name="Line 58"/>
            <p:cNvSpPr>
              <a:spLocks noChangeShapeType="1"/>
            </p:cNvSpPr>
            <p:nvPr/>
          </p:nvSpPr>
          <p:spPr bwMode="auto">
            <a:xfrm>
              <a:off x="336" y="3502"/>
              <a:ext cx="508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2179" name="Line 59"/>
            <p:cNvSpPr>
              <a:spLocks noChangeShapeType="1"/>
            </p:cNvSpPr>
            <p:nvPr/>
          </p:nvSpPr>
          <p:spPr bwMode="auto">
            <a:xfrm>
              <a:off x="336" y="672"/>
              <a:ext cx="0" cy="28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2180" name="Line 60"/>
            <p:cNvSpPr>
              <a:spLocks noChangeShapeType="1"/>
            </p:cNvSpPr>
            <p:nvPr/>
          </p:nvSpPr>
          <p:spPr bwMode="auto">
            <a:xfrm>
              <a:off x="1077" y="672"/>
              <a:ext cx="0" cy="28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2181" name="Line 61"/>
            <p:cNvSpPr>
              <a:spLocks noChangeShapeType="1"/>
            </p:cNvSpPr>
            <p:nvPr/>
          </p:nvSpPr>
          <p:spPr bwMode="auto">
            <a:xfrm>
              <a:off x="1769" y="672"/>
              <a:ext cx="0" cy="28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2182" name="Line 62"/>
            <p:cNvSpPr>
              <a:spLocks noChangeShapeType="1"/>
            </p:cNvSpPr>
            <p:nvPr/>
          </p:nvSpPr>
          <p:spPr bwMode="auto">
            <a:xfrm>
              <a:off x="2460" y="672"/>
              <a:ext cx="0" cy="28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2183" name="Line 63"/>
            <p:cNvSpPr>
              <a:spLocks noChangeShapeType="1"/>
            </p:cNvSpPr>
            <p:nvPr/>
          </p:nvSpPr>
          <p:spPr bwMode="auto">
            <a:xfrm>
              <a:off x="3250" y="672"/>
              <a:ext cx="0" cy="28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2184" name="Line 64"/>
            <p:cNvSpPr>
              <a:spLocks noChangeShapeType="1"/>
            </p:cNvSpPr>
            <p:nvPr/>
          </p:nvSpPr>
          <p:spPr bwMode="auto">
            <a:xfrm>
              <a:off x="5424" y="672"/>
              <a:ext cx="0" cy="28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2185" name="Line 65"/>
            <p:cNvSpPr>
              <a:spLocks noChangeShapeType="1"/>
            </p:cNvSpPr>
            <p:nvPr/>
          </p:nvSpPr>
          <p:spPr bwMode="auto">
            <a:xfrm>
              <a:off x="4304" y="672"/>
              <a:ext cx="0" cy="28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92169" name="Rectangle 66"/>
          <p:cNvSpPr>
            <a:spLocks noChangeArrowheads="1"/>
          </p:cNvSpPr>
          <p:nvPr/>
        </p:nvSpPr>
        <p:spPr bwMode="auto">
          <a:xfrm>
            <a:off x="771525" y="5870575"/>
            <a:ext cx="75469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i="1" dirty="0">
                <a:solidFill>
                  <a:schemeClr val="bg2">
                    <a:lumMod val="75000"/>
                  </a:schemeClr>
                </a:solidFill>
                <a:latin typeface="Times New Roman" pitchFamily="18" charset="0"/>
              </a:rPr>
              <a:t>Data: </a:t>
            </a:r>
            <a:r>
              <a:rPr lang="en-US" i="1" dirty="0" smtClean="0">
                <a:solidFill>
                  <a:schemeClr val="bg2">
                    <a:lumMod val="75000"/>
                  </a:schemeClr>
                </a:solidFill>
                <a:latin typeface="Times New Roman" pitchFamily="18" charset="0"/>
              </a:rPr>
              <a:t>Decade </a:t>
            </a:r>
            <a:r>
              <a:rPr lang="en-US" i="1" dirty="0">
                <a:solidFill>
                  <a:schemeClr val="bg2">
                    <a:lumMod val="75000"/>
                  </a:schemeClr>
                </a:solidFill>
                <a:latin typeface="Times New Roman" pitchFamily="18" charset="0"/>
              </a:rPr>
              <a:t>averages; all except </a:t>
            </a:r>
            <a:r>
              <a:rPr lang="en-US" b="1" i="1" dirty="0" smtClean="0">
                <a:solidFill>
                  <a:schemeClr val="bg2">
                    <a:lumMod val="75000"/>
                  </a:schemeClr>
                </a:solidFill>
                <a:latin typeface="Tahoma" pitchFamily="34" charset="0"/>
              </a:rPr>
              <a:t>r</a:t>
            </a:r>
            <a:r>
              <a:rPr lang="en-US" i="1" dirty="0" smtClean="0">
                <a:solidFill>
                  <a:schemeClr val="bg2">
                    <a:lumMod val="75000"/>
                  </a:schemeClr>
                </a:solidFill>
                <a:latin typeface="Times New Roman" pitchFamily="18" charset="0"/>
              </a:rPr>
              <a:t> and </a:t>
            </a:r>
            <a:r>
              <a:rPr kumimoji="1" lang="en-US" b="1" i="1" dirty="0" smtClean="0">
                <a:solidFill>
                  <a:schemeClr val="bg2">
                    <a:lumMod val="75000"/>
                  </a:schemeClr>
                </a:solidFill>
                <a:latin typeface="Times New Roman" pitchFamily="18" charset="0"/>
                <a:sym typeface="Symbol" pitchFamily="18" charset="2"/>
              </a:rPr>
              <a:t>ε</a:t>
            </a:r>
            <a:r>
              <a:rPr lang="en-US" i="1" dirty="0" smtClean="0">
                <a:solidFill>
                  <a:schemeClr val="bg2">
                    <a:lumMod val="75000"/>
                  </a:schemeClr>
                </a:solidFill>
                <a:latin typeface="Times New Roman" pitchFamily="18" charset="0"/>
              </a:rPr>
              <a:t> are </a:t>
            </a:r>
            <a:r>
              <a:rPr lang="en-US" i="1" dirty="0">
                <a:solidFill>
                  <a:schemeClr val="bg2">
                    <a:lumMod val="75000"/>
                  </a:schemeClr>
                </a:solidFill>
                <a:latin typeface="Times New Roman" pitchFamily="18" charset="0"/>
              </a:rPr>
              <a:t>expressed as a percent of GDP; </a:t>
            </a:r>
            <a:r>
              <a:rPr kumimoji="1" lang="en-US" b="1" i="1" dirty="0" smtClean="0">
                <a:solidFill>
                  <a:schemeClr val="bg2">
                    <a:lumMod val="75000"/>
                  </a:schemeClr>
                </a:solidFill>
                <a:latin typeface="Times New Roman" pitchFamily="18" charset="0"/>
                <a:sym typeface="Symbol" pitchFamily="18" charset="2"/>
              </a:rPr>
              <a:t>ε</a:t>
            </a:r>
            <a:r>
              <a:rPr kumimoji="1" lang="en-US" i="1" dirty="0" smtClean="0">
                <a:solidFill>
                  <a:schemeClr val="bg2">
                    <a:lumMod val="75000"/>
                  </a:schemeClr>
                </a:solidFill>
                <a:latin typeface="Times New Roman" pitchFamily="18" charset="0"/>
                <a:sym typeface="Symbol" pitchFamily="18" charset="2"/>
              </a:rPr>
              <a:t> is </a:t>
            </a:r>
            <a:r>
              <a:rPr kumimoji="1" lang="en-US" i="1" dirty="0">
                <a:solidFill>
                  <a:schemeClr val="bg2">
                    <a:lumMod val="75000"/>
                  </a:schemeClr>
                </a:solidFill>
                <a:latin typeface="Times New Roman" pitchFamily="18" charset="0"/>
                <a:sym typeface="Symbol" pitchFamily="18" charset="2"/>
              </a:rPr>
              <a:t>a trade-weighted index.</a:t>
            </a:r>
            <a:r>
              <a:rPr lang="en-US" i="1" dirty="0">
                <a:solidFill>
                  <a:schemeClr val="bg2">
                    <a:lumMod val="75000"/>
                  </a:schemeClr>
                </a:solidFill>
                <a:latin typeface="Times New Roman" pitchFamily="18" charset="0"/>
              </a:rPr>
              <a:t> </a:t>
            </a:r>
          </a:p>
        </p:txBody>
      </p:sp>
      <p:sp>
        <p:nvSpPr>
          <p:cNvPr id="92170" name="Rectangle 67"/>
          <p:cNvSpPr>
            <a:spLocks noGrp="1" noChangeArrowheads="1"/>
          </p:cNvSpPr>
          <p:nvPr>
            <p:ph type="title"/>
          </p:nvPr>
        </p:nvSpPr>
        <p:spPr>
          <a:xfrm>
            <a:off x="600075" y="192088"/>
            <a:ext cx="7915275" cy="998537"/>
          </a:xfrm>
          <a:noFill/>
        </p:spPr>
        <p:txBody>
          <a:bodyPr/>
          <a:lstStyle/>
          <a:p>
            <a:pPr>
              <a:lnSpc>
                <a:spcPct val="90000"/>
              </a:lnSpc>
            </a:pPr>
            <a:r>
              <a:rPr lang="en-US" sz="2500" dirty="0" smtClean="0">
                <a:solidFill>
                  <a:srgbClr val="336699"/>
                </a:solidFill>
              </a:rPr>
              <a:t>CASE STUDY: </a:t>
            </a:r>
            <a:br>
              <a:rPr lang="en-US" sz="2500" dirty="0" smtClean="0">
                <a:solidFill>
                  <a:srgbClr val="336699"/>
                </a:solidFill>
              </a:rPr>
            </a:br>
            <a:r>
              <a:rPr lang="en-US" sz="3000" dirty="0" smtClean="0">
                <a:solidFill>
                  <a:srgbClr val="336699"/>
                </a:solidFill>
              </a:rPr>
              <a:t>The Reagan Deficits Revisited</a:t>
            </a:r>
          </a:p>
        </p:txBody>
      </p:sp>
    </p:spTree>
    <p:extLst>
      <p:ext uri="{BB962C8B-B14F-4D97-AF65-F5344CB8AC3E}">
        <p14:creationId xmlns:p14="http://schemas.microsoft.com/office/powerpoint/2010/main" val="175603280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smtClean="0"/>
              <a:t>The U.S. as a </a:t>
            </a:r>
            <a:r>
              <a:rPr lang="en-US" dirty="0" smtClean="0"/>
              <a:t>large open economy</a:t>
            </a:r>
            <a:endParaRPr lang="en-US" dirty="0" smtClean="0"/>
          </a:p>
        </p:txBody>
      </p:sp>
      <p:sp>
        <p:nvSpPr>
          <p:cNvPr id="93187" name="Rectangle 3"/>
          <p:cNvSpPr>
            <a:spLocks noGrp="1" noChangeArrowheads="1"/>
          </p:cNvSpPr>
          <p:nvPr>
            <p:ph type="body" idx="1"/>
          </p:nvPr>
        </p:nvSpPr>
        <p:spPr>
          <a:xfrm>
            <a:off x="557213" y="1184275"/>
            <a:ext cx="8153400" cy="5164138"/>
          </a:xfrm>
        </p:spPr>
        <p:txBody>
          <a:bodyPr/>
          <a:lstStyle/>
          <a:p>
            <a:pPr>
              <a:spcBef>
                <a:spcPct val="20000"/>
              </a:spcBef>
            </a:pPr>
            <a:r>
              <a:rPr lang="en-US" sz="2700" dirty="0" smtClean="0"/>
              <a:t>So far, we’ve learned long-run models for </a:t>
            </a:r>
            <a:br>
              <a:rPr lang="en-US" sz="2700" dirty="0" smtClean="0"/>
            </a:br>
            <a:r>
              <a:rPr lang="en-US" sz="2700" dirty="0" smtClean="0"/>
              <a:t>two extreme cases:</a:t>
            </a:r>
          </a:p>
          <a:p>
            <a:pPr lvl="1">
              <a:buClr>
                <a:srgbClr val="FF9900"/>
              </a:buClr>
            </a:pPr>
            <a:r>
              <a:rPr lang="en-US" sz="2600" dirty="0" smtClean="0"/>
              <a:t>closed economy (Chapter 3)</a:t>
            </a:r>
          </a:p>
          <a:p>
            <a:pPr lvl="1">
              <a:buClr>
                <a:srgbClr val="FF9900"/>
              </a:buClr>
            </a:pPr>
            <a:r>
              <a:rPr lang="en-US" sz="2600" dirty="0" smtClean="0"/>
              <a:t>small open economy (Chapter 5)</a:t>
            </a:r>
          </a:p>
          <a:p>
            <a:pPr>
              <a:spcBef>
                <a:spcPct val="40000"/>
              </a:spcBef>
            </a:pPr>
            <a:r>
              <a:rPr lang="en-US" sz="2700" dirty="0" smtClean="0"/>
              <a:t>A large open economy</a:t>
            </a:r>
            <a:r>
              <a:rPr lang="en-US" sz="2400" dirty="0"/>
              <a:t>—</a:t>
            </a:r>
            <a:r>
              <a:rPr lang="en-US" sz="2700" dirty="0" smtClean="0"/>
              <a:t>like the U.S.</a:t>
            </a:r>
            <a:r>
              <a:rPr lang="en-US" sz="2400" dirty="0" smtClean="0"/>
              <a:t>—</a:t>
            </a:r>
            <a:r>
              <a:rPr lang="en-US" sz="2700" dirty="0" smtClean="0"/>
              <a:t>falls</a:t>
            </a:r>
            <a:br>
              <a:rPr lang="en-US" sz="2700" dirty="0" smtClean="0"/>
            </a:br>
            <a:r>
              <a:rPr lang="en-US" sz="2700" dirty="0" smtClean="0"/>
              <a:t>between these two extremes. </a:t>
            </a:r>
          </a:p>
          <a:p>
            <a:pPr>
              <a:spcBef>
                <a:spcPct val="40000"/>
              </a:spcBef>
            </a:pPr>
            <a:r>
              <a:rPr lang="en-US" sz="2700" dirty="0" smtClean="0"/>
              <a:t>The results from large open economy analysis </a:t>
            </a:r>
            <a:br>
              <a:rPr lang="en-US" sz="2700" dirty="0" smtClean="0"/>
            </a:br>
            <a:r>
              <a:rPr lang="en-US" sz="2700" dirty="0" smtClean="0"/>
              <a:t>are a mixture of the results for the closed &amp; small open economy cases. </a:t>
            </a:r>
          </a:p>
          <a:p>
            <a:pPr>
              <a:spcBef>
                <a:spcPct val="40000"/>
              </a:spcBef>
            </a:pPr>
            <a:r>
              <a:rPr lang="en-US" sz="2700" dirty="0" smtClean="0"/>
              <a:t>For example</a:t>
            </a:r>
            <a:r>
              <a:rPr lang="en-US" sz="2700" dirty="0"/>
              <a:t> </a:t>
            </a:r>
            <a:r>
              <a:rPr lang="en-US" sz="2700" dirty="0" smtClean="0"/>
              <a:t>. . . </a:t>
            </a:r>
          </a:p>
        </p:txBody>
      </p:sp>
    </p:spTree>
    <p:extLst>
      <p:ext uri="{BB962C8B-B14F-4D97-AF65-F5344CB8AC3E}">
        <p14:creationId xmlns:p14="http://schemas.microsoft.com/office/powerpoint/2010/main" val="23227110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77850" y="2366963"/>
            <a:ext cx="8256588" cy="3886200"/>
            <a:chOff x="336" y="1344"/>
            <a:chExt cx="5088" cy="2448"/>
          </a:xfrm>
        </p:grpSpPr>
        <p:grpSp>
          <p:nvGrpSpPr>
            <p:cNvPr id="94222" name="Group 3"/>
            <p:cNvGrpSpPr>
              <a:grpSpLocks/>
            </p:cNvGrpSpPr>
            <p:nvPr/>
          </p:nvGrpSpPr>
          <p:grpSpPr bwMode="auto">
            <a:xfrm>
              <a:off x="336" y="1344"/>
              <a:ext cx="5088" cy="2448"/>
              <a:chOff x="336" y="1440"/>
              <a:chExt cx="5088" cy="2448"/>
            </a:xfrm>
          </p:grpSpPr>
          <p:sp>
            <p:nvSpPr>
              <p:cNvPr id="94229" name="Rectangle 4"/>
              <p:cNvSpPr>
                <a:spLocks noChangeArrowheads="1"/>
              </p:cNvSpPr>
              <p:nvPr/>
            </p:nvSpPr>
            <p:spPr bwMode="auto">
              <a:xfrm>
                <a:off x="336" y="1440"/>
                <a:ext cx="5088" cy="244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94230" name="Group 5"/>
              <p:cNvGrpSpPr>
                <a:grpSpLocks/>
              </p:cNvGrpSpPr>
              <p:nvPr/>
            </p:nvGrpSpPr>
            <p:grpSpPr bwMode="auto">
              <a:xfrm>
                <a:off x="336" y="1440"/>
                <a:ext cx="5088" cy="2448"/>
                <a:chOff x="336" y="1440"/>
                <a:chExt cx="5088" cy="2448"/>
              </a:xfrm>
            </p:grpSpPr>
            <p:sp>
              <p:nvSpPr>
                <p:cNvPr id="94231" name="Line 6"/>
                <p:cNvSpPr>
                  <a:spLocks noChangeShapeType="1"/>
                </p:cNvSpPr>
                <p:nvPr/>
              </p:nvSpPr>
              <p:spPr bwMode="auto">
                <a:xfrm>
                  <a:off x="336" y="2025"/>
                  <a:ext cx="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4232" name="Line 7"/>
                <p:cNvSpPr>
                  <a:spLocks noChangeShapeType="1"/>
                </p:cNvSpPr>
                <p:nvPr/>
              </p:nvSpPr>
              <p:spPr bwMode="auto">
                <a:xfrm>
                  <a:off x="336" y="2640"/>
                  <a:ext cx="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4233" name="Line 8"/>
                <p:cNvSpPr>
                  <a:spLocks noChangeShapeType="1"/>
                </p:cNvSpPr>
                <p:nvPr/>
              </p:nvSpPr>
              <p:spPr bwMode="auto">
                <a:xfrm>
                  <a:off x="336" y="3264"/>
                  <a:ext cx="50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4234" name="Line 9"/>
                <p:cNvSpPr>
                  <a:spLocks noChangeShapeType="1"/>
                </p:cNvSpPr>
                <p:nvPr/>
              </p:nvSpPr>
              <p:spPr bwMode="auto">
                <a:xfrm>
                  <a:off x="902" y="1440"/>
                  <a:ext cx="0" cy="24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4235" name="Line 10"/>
                <p:cNvSpPr>
                  <a:spLocks noChangeShapeType="1"/>
                </p:cNvSpPr>
                <p:nvPr/>
              </p:nvSpPr>
              <p:spPr bwMode="auto">
                <a:xfrm>
                  <a:off x="1824" y="1440"/>
                  <a:ext cx="0" cy="24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94236" name="Line 11"/>
                <p:cNvSpPr>
                  <a:spLocks noChangeShapeType="1"/>
                </p:cNvSpPr>
                <p:nvPr/>
              </p:nvSpPr>
              <p:spPr bwMode="auto">
                <a:xfrm>
                  <a:off x="4176" y="1440"/>
                  <a:ext cx="0" cy="24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grpSp>
        <p:sp>
          <p:nvSpPr>
            <p:cNvPr id="94223" name="Rectangle 12"/>
            <p:cNvSpPr>
              <a:spLocks noChangeArrowheads="1"/>
            </p:cNvSpPr>
            <p:nvPr/>
          </p:nvSpPr>
          <p:spPr bwMode="auto">
            <a:xfrm>
              <a:off x="336" y="3168"/>
              <a:ext cx="56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500" b="1" i="1"/>
                <a:t>NX</a:t>
              </a:r>
            </a:p>
          </p:txBody>
        </p:sp>
        <p:sp>
          <p:nvSpPr>
            <p:cNvPr id="94224" name="Rectangle 13"/>
            <p:cNvSpPr>
              <a:spLocks noChangeArrowheads="1"/>
            </p:cNvSpPr>
            <p:nvPr/>
          </p:nvSpPr>
          <p:spPr bwMode="auto">
            <a:xfrm>
              <a:off x="336" y="2544"/>
              <a:ext cx="56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500" b="1" i="1"/>
                <a:t>I</a:t>
              </a:r>
            </a:p>
          </p:txBody>
        </p:sp>
        <p:sp>
          <p:nvSpPr>
            <p:cNvPr id="94225" name="Rectangle 14"/>
            <p:cNvSpPr>
              <a:spLocks noChangeArrowheads="1"/>
            </p:cNvSpPr>
            <p:nvPr/>
          </p:nvSpPr>
          <p:spPr bwMode="auto">
            <a:xfrm>
              <a:off x="336" y="1929"/>
              <a:ext cx="566"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500" b="1" i="1"/>
                <a:t>r</a:t>
              </a:r>
            </a:p>
          </p:txBody>
        </p:sp>
        <p:sp>
          <p:nvSpPr>
            <p:cNvPr id="94226" name="Rectangle 15"/>
            <p:cNvSpPr>
              <a:spLocks noChangeArrowheads="1"/>
            </p:cNvSpPr>
            <p:nvPr/>
          </p:nvSpPr>
          <p:spPr bwMode="auto">
            <a:xfrm>
              <a:off x="1872" y="1344"/>
              <a:ext cx="2304"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500" i="1"/>
                <a:t>large open </a:t>
              </a:r>
              <a:br>
                <a:rPr lang="en-US" sz="2500" i="1"/>
              </a:br>
              <a:r>
                <a:rPr lang="en-US" sz="2500" i="1"/>
                <a:t>economy</a:t>
              </a:r>
            </a:p>
          </p:txBody>
        </p:sp>
        <p:sp>
          <p:nvSpPr>
            <p:cNvPr id="94227" name="Rectangle 16"/>
            <p:cNvSpPr>
              <a:spLocks noChangeArrowheads="1"/>
            </p:cNvSpPr>
            <p:nvPr/>
          </p:nvSpPr>
          <p:spPr bwMode="auto">
            <a:xfrm>
              <a:off x="4128" y="1344"/>
              <a:ext cx="1248"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500" i="1"/>
                <a:t>small open economy</a:t>
              </a:r>
            </a:p>
          </p:txBody>
        </p:sp>
        <p:sp>
          <p:nvSpPr>
            <p:cNvPr id="94228" name="Rectangle 17"/>
            <p:cNvSpPr>
              <a:spLocks noChangeArrowheads="1"/>
            </p:cNvSpPr>
            <p:nvPr/>
          </p:nvSpPr>
          <p:spPr bwMode="auto">
            <a:xfrm>
              <a:off x="902" y="1344"/>
              <a:ext cx="922"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500" i="1"/>
                <a:t>closed economy</a:t>
              </a:r>
            </a:p>
          </p:txBody>
        </p:sp>
      </p:grpSp>
      <p:sp>
        <p:nvSpPr>
          <p:cNvPr id="94211" name="Rectangle 18"/>
          <p:cNvSpPr>
            <a:spLocks noGrp="1" noChangeArrowheads="1"/>
          </p:cNvSpPr>
          <p:nvPr>
            <p:ph type="title"/>
          </p:nvPr>
        </p:nvSpPr>
        <p:spPr>
          <a:xfrm>
            <a:off x="630238" y="236538"/>
            <a:ext cx="8081962" cy="1068387"/>
          </a:xfrm>
        </p:spPr>
        <p:txBody>
          <a:bodyPr/>
          <a:lstStyle/>
          <a:p>
            <a:r>
              <a:rPr lang="en-US" dirty="0" smtClean="0"/>
              <a:t>A </a:t>
            </a:r>
            <a:r>
              <a:rPr lang="en-US" dirty="0" smtClean="0"/>
              <a:t>fiscal expansion </a:t>
            </a:r>
            <a:r>
              <a:rPr lang="en-US" dirty="0" smtClean="0"/>
              <a:t>in </a:t>
            </a:r>
            <a:r>
              <a:rPr lang="en-US" dirty="0" smtClean="0"/>
              <a:t>three models</a:t>
            </a:r>
            <a:endParaRPr lang="en-US" dirty="0" smtClean="0"/>
          </a:p>
        </p:txBody>
      </p:sp>
      <p:sp>
        <p:nvSpPr>
          <p:cNvPr id="133139" name="Rectangle 19"/>
          <p:cNvSpPr>
            <a:spLocks noChangeArrowheads="1"/>
          </p:cNvSpPr>
          <p:nvPr/>
        </p:nvSpPr>
        <p:spPr bwMode="auto">
          <a:xfrm>
            <a:off x="3016250" y="5262563"/>
            <a:ext cx="37385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500"/>
              <a:t>falls, but not as much as in small open economy</a:t>
            </a:r>
          </a:p>
        </p:txBody>
      </p:sp>
      <p:sp>
        <p:nvSpPr>
          <p:cNvPr id="133140" name="Rectangle 20"/>
          <p:cNvSpPr>
            <a:spLocks noChangeArrowheads="1"/>
          </p:cNvSpPr>
          <p:nvPr/>
        </p:nvSpPr>
        <p:spPr bwMode="auto">
          <a:xfrm>
            <a:off x="6597650" y="5262563"/>
            <a:ext cx="20256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500"/>
              <a:t>falls</a:t>
            </a:r>
          </a:p>
        </p:txBody>
      </p:sp>
      <p:sp>
        <p:nvSpPr>
          <p:cNvPr id="133141" name="Rectangle 21"/>
          <p:cNvSpPr>
            <a:spLocks noChangeArrowheads="1"/>
          </p:cNvSpPr>
          <p:nvPr/>
        </p:nvSpPr>
        <p:spPr bwMode="auto">
          <a:xfrm>
            <a:off x="1476375" y="5262563"/>
            <a:ext cx="14954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500" dirty="0"/>
              <a:t>no </a:t>
            </a:r>
            <a:br>
              <a:rPr lang="en-US" sz="2500" dirty="0"/>
            </a:br>
            <a:r>
              <a:rPr lang="en-US" sz="2500" dirty="0" smtClean="0"/>
              <a:t>change</a:t>
            </a:r>
            <a:endParaRPr lang="en-US" sz="2500" dirty="0"/>
          </a:p>
        </p:txBody>
      </p:sp>
      <p:sp>
        <p:nvSpPr>
          <p:cNvPr id="133142" name="Rectangle 22"/>
          <p:cNvSpPr>
            <a:spLocks noChangeArrowheads="1"/>
          </p:cNvSpPr>
          <p:nvPr/>
        </p:nvSpPr>
        <p:spPr bwMode="auto">
          <a:xfrm>
            <a:off x="3016250" y="4271963"/>
            <a:ext cx="37385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500"/>
              <a:t>falls, but not as much </a:t>
            </a:r>
            <a:br>
              <a:rPr lang="en-US" sz="2500"/>
            </a:br>
            <a:r>
              <a:rPr lang="en-US" sz="2500"/>
              <a:t>as in closed economy</a:t>
            </a:r>
          </a:p>
        </p:txBody>
      </p:sp>
      <p:sp>
        <p:nvSpPr>
          <p:cNvPr id="133143" name="Rectangle 23"/>
          <p:cNvSpPr>
            <a:spLocks noChangeArrowheads="1"/>
          </p:cNvSpPr>
          <p:nvPr/>
        </p:nvSpPr>
        <p:spPr bwMode="auto">
          <a:xfrm>
            <a:off x="6597650" y="4271963"/>
            <a:ext cx="20256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500"/>
              <a:t>no</a:t>
            </a:r>
            <a:br>
              <a:rPr lang="en-US" sz="2500"/>
            </a:br>
            <a:r>
              <a:rPr lang="en-US" sz="2500"/>
              <a:t>change</a:t>
            </a:r>
          </a:p>
        </p:txBody>
      </p:sp>
      <p:sp>
        <p:nvSpPr>
          <p:cNvPr id="133144" name="Rectangle 24"/>
          <p:cNvSpPr>
            <a:spLocks noChangeArrowheads="1"/>
          </p:cNvSpPr>
          <p:nvPr/>
        </p:nvSpPr>
        <p:spPr bwMode="auto">
          <a:xfrm>
            <a:off x="1476375" y="4271963"/>
            <a:ext cx="14954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500"/>
              <a:t>falls</a:t>
            </a:r>
          </a:p>
        </p:txBody>
      </p:sp>
      <p:sp>
        <p:nvSpPr>
          <p:cNvPr id="133145" name="Rectangle 25"/>
          <p:cNvSpPr>
            <a:spLocks noChangeArrowheads="1"/>
          </p:cNvSpPr>
          <p:nvPr/>
        </p:nvSpPr>
        <p:spPr bwMode="auto">
          <a:xfrm>
            <a:off x="3016250" y="3295650"/>
            <a:ext cx="3738563"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500"/>
              <a:t>rises, but not as much </a:t>
            </a:r>
            <a:br>
              <a:rPr lang="en-US" sz="2500"/>
            </a:br>
            <a:r>
              <a:rPr lang="en-US" sz="2500"/>
              <a:t>as in closed economy</a:t>
            </a:r>
          </a:p>
        </p:txBody>
      </p:sp>
      <p:sp>
        <p:nvSpPr>
          <p:cNvPr id="133146" name="Rectangle 26"/>
          <p:cNvSpPr>
            <a:spLocks noChangeArrowheads="1"/>
          </p:cNvSpPr>
          <p:nvPr/>
        </p:nvSpPr>
        <p:spPr bwMode="auto">
          <a:xfrm>
            <a:off x="6597650" y="3295650"/>
            <a:ext cx="202565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500" dirty="0"/>
              <a:t>no</a:t>
            </a:r>
            <a:br>
              <a:rPr lang="en-US" sz="2500" dirty="0"/>
            </a:br>
            <a:r>
              <a:rPr lang="en-US" sz="2500" dirty="0"/>
              <a:t>change</a:t>
            </a:r>
          </a:p>
        </p:txBody>
      </p:sp>
      <p:sp>
        <p:nvSpPr>
          <p:cNvPr id="133147" name="Rectangle 27"/>
          <p:cNvSpPr>
            <a:spLocks noChangeArrowheads="1"/>
          </p:cNvSpPr>
          <p:nvPr/>
        </p:nvSpPr>
        <p:spPr bwMode="auto">
          <a:xfrm>
            <a:off x="1476375" y="3295650"/>
            <a:ext cx="14954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500"/>
              <a:t>rises</a:t>
            </a:r>
          </a:p>
        </p:txBody>
      </p:sp>
      <p:sp>
        <p:nvSpPr>
          <p:cNvPr id="133148" name="Text Box 28"/>
          <p:cNvSpPr txBox="1">
            <a:spLocks noChangeArrowheads="1"/>
          </p:cNvSpPr>
          <p:nvPr/>
        </p:nvSpPr>
        <p:spPr bwMode="auto">
          <a:xfrm>
            <a:off x="544513" y="1309688"/>
            <a:ext cx="82296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5000"/>
              </a:lnSpc>
              <a:spcBef>
                <a:spcPct val="50000"/>
              </a:spcBef>
            </a:pPr>
            <a:r>
              <a:rPr lang="en-US" sz="2700" dirty="0"/>
              <a:t>A fiscal expansion causes national saving to fall.</a:t>
            </a:r>
            <a:br>
              <a:rPr lang="en-US" sz="2700" dirty="0"/>
            </a:br>
            <a:r>
              <a:rPr lang="en-US" sz="2700" dirty="0"/>
              <a:t>The effects of this depend on openness &amp; </a:t>
            </a:r>
            <a:r>
              <a:rPr lang="en-US" sz="2700" dirty="0" smtClean="0"/>
              <a:t>size.</a:t>
            </a:r>
            <a:endParaRPr lang="en-US" sz="2700" dirty="0"/>
          </a:p>
        </p:txBody>
      </p:sp>
    </p:spTree>
    <p:extLst>
      <p:ext uri="{BB962C8B-B14F-4D97-AF65-F5344CB8AC3E}">
        <p14:creationId xmlns:p14="http://schemas.microsoft.com/office/powerpoint/2010/main" val="105651444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48"/>
                                        </p:tgtEl>
                                        <p:attrNameLst>
                                          <p:attrName>style.visibility</p:attrName>
                                        </p:attrNameLst>
                                      </p:cBhvr>
                                      <p:to>
                                        <p:strVal val="visible"/>
                                      </p:to>
                                    </p:set>
                                    <p:animEffect transition="in" filter="wipe(left)">
                                      <p:cBhvr>
                                        <p:cTn id="7" dur="500"/>
                                        <p:tgtEl>
                                          <p:spTgt spid="133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33147"/>
                                        </p:tgtEl>
                                        <p:attrNameLst>
                                          <p:attrName>style.visibility</p:attrName>
                                        </p:attrNameLst>
                                      </p:cBhvr>
                                      <p:to>
                                        <p:strVal val="visible"/>
                                      </p:to>
                                    </p:set>
                                    <p:animEffect transition="in" filter="strips(downLeft)">
                                      <p:cBhvr>
                                        <p:cTn id="17" dur="500"/>
                                        <p:tgtEl>
                                          <p:spTgt spid="1331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3144"/>
                                        </p:tgtEl>
                                        <p:attrNameLst>
                                          <p:attrName>style.visibility</p:attrName>
                                        </p:attrNameLst>
                                      </p:cBhvr>
                                      <p:to>
                                        <p:strVal val="visible"/>
                                      </p:to>
                                    </p:set>
                                    <p:animEffect transition="in" filter="strips(downRight)">
                                      <p:cBhvr>
                                        <p:cTn id="22" dur="500"/>
                                        <p:tgtEl>
                                          <p:spTgt spid="1331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133141"/>
                                        </p:tgtEl>
                                        <p:attrNameLst>
                                          <p:attrName>style.visibility</p:attrName>
                                        </p:attrNameLst>
                                      </p:cBhvr>
                                      <p:to>
                                        <p:strVal val="visible"/>
                                      </p:to>
                                    </p:set>
                                    <p:animEffect transition="in" filter="strips(downLeft)">
                                      <p:cBhvr>
                                        <p:cTn id="27" dur="500"/>
                                        <p:tgtEl>
                                          <p:spTgt spid="13314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133146"/>
                                        </p:tgtEl>
                                        <p:attrNameLst>
                                          <p:attrName>style.visibility</p:attrName>
                                        </p:attrNameLst>
                                      </p:cBhvr>
                                      <p:to>
                                        <p:strVal val="visible"/>
                                      </p:to>
                                    </p:set>
                                    <p:animEffect transition="in" filter="strips(downLeft)">
                                      <p:cBhvr>
                                        <p:cTn id="32" dur="500"/>
                                        <p:tgtEl>
                                          <p:spTgt spid="13314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33143"/>
                                        </p:tgtEl>
                                        <p:attrNameLst>
                                          <p:attrName>style.visibility</p:attrName>
                                        </p:attrNameLst>
                                      </p:cBhvr>
                                      <p:to>
                                        <p:strVal val="visible"/>
                                      </p:to>
                                    </p:set>
                                    <p:animEffect transition="in" filter="strips(downRight)">
                                      <p:cBhvr>
                                        <p:cTn id="37" dur="500"/>
                                        <p:tgtEl>
                                          <p:spTgt spid="1331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133140"/>
                                        </p:tgtEl>
                                        <p:attrNameLst>
                                          <p:attrName>style.visibility</p:attrName>
                                        </p:attrNameLst>
                                      </p:cBhvr>
                                      <p:to>
                                        <p:strVal val="visible"/>
                                      </p:to>
                                    </p:set>
                                    <p:animEffect transition="in" filter="strips(downLeft)">
                                      <p:cBhvr>
                                        <p:cTn id="42" dur="500"/>
                                        <p:tgtEl>
                                          <p:spTgt spid="13314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12" fill="hold" grpId="0" nodeType="clickEffect">
                                  <p:stCondLst>
                                    <p:cond delay="0"/>
                                  </p:stCondLst>
                                  <p:childTnLst>
                                    <p:set>
                                      <p:cBhvr>
                                        <p:cTn id="46" dur="1" fill="hold">
                                          <p:stCondLst>
                                            <p:cond delay="0"/>
                                          </p:stCondLst>
                                        </p:cTn>
                                        <p:tgtEl>
                                          <p:spTgt spid="133145"/>
                                        </p:tgtEl>
                                        <p:attrNameLst>
                                          <p:attrName>style.visibility</p:attrName>
                                        </p:attrNameLst>
                                      </p:cBhvr>
                                      <p:to>
                                        <p:strVal val="visible"/>
                                      </p:to>
                                    </p:set>
                                    <p:animEffect transition="in" filter="strips(downLeft)">
                                      <p:cBhvr>
                                        <p:cTn id="47" dur="500"/>
                                        <p:tgtEl>
                                          <p:spTgt spid="13314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133142"/>
                                        </p:tgtEl>
                                        <p:attrNameLst>
                                          <p:attrName>style.visibility</p:attrName>
                                        </p:attrNameLst>
                                      </p:cBhvr>
                                      <p:to>
                                        <p:strVal val="visible"/>
                                      </p:to>
                                    </p:set>
                                    <p:animEffect transition="in" filter="strips(downRight)">
                                      <p:cBhvr>
                                        <p:cTn id="52" dur="500"/>
                                        <p:tgtEl>
                                          <p:spTgt spid="13314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12" fill="hold" grpId="0" nodeType="clickEffect">
                                  <p:stCondLst>
                                    <p:cond delay="0"/>
                                  </p:stCondLst>
                                  <p:childTnLst>
                                    <p:set>
                                      <p:cBhvr>
                                        <p:cTn id="56" dur="1" fill="hold">
                                          <p:stCondLst>
                                            <p:cond delay="0"/>
                                          </p:stCondLst>
                                        </p:cTn>
                                        <p:tgtEl>
                                          <p:spTgt spid="133139"/>
                                        </p:tgtEl>
                                        <p:attrNameLst>
                                          <p:attrName>style.visibility</p:attrName>
                                        </p:attrNameLst>
                                      </p:cBhvr>
                                      <p:to>
                                        <p:strVal val="visible"/>
                                      </p:to>
                                    </p:set>
                                    <p:animEffect transition="in" filter="strips(downLeft)">
                                      <p:cBhvr>
                                        <p:cTn id="57" dur="500"/>
                                        <p:tgtEl>
                                          <p:spTgt spid="133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9" grpId="0" autoUpdateAnimBg="0"/>
      <p:bldP spid="133140" grpId="0" autoUpdateAnimBg="0"/>
      <p:bldP spid="133141" grpId="0" autoUpdateAnimBg="0"/>
      <p:bldP spid="133142" grpId="0" autoUpdateAnimBg="0"/>
      <p:bldP spid="133143" grpId="0" autoUpdateAnimBg="0"/>
      <p:bldP spid="133144" grpId="0" autoUpdateAnimBg="0"/>
      <p:bldP spid="133145" grpId="0" autoUpdateAnimBg="0"/>
      <p:bldP spid="133146" grpId="0" autoUpdateAnimBg="0"/>
      <p:bldP spid="133147" grpId="0" autoUpdateAnimBg="0"/>
      <p:bldP spid="133148" grpId="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spcBef>
                <a:spcPts val="1200"/>
              </a:spcBef>
              <a:buClr>
                <a:schemeClr val="tx1">
                  <a:lumMod val="50000"/>
                  <a:lumOff val="50000"/>
                </a:schemeClr>
              </a:buClr>
            </a:pPr>
            <a:r>
              <a:rPr lang="en-US" sz="2700" dirty="0"/>
              <a:t>Net exports</a:t>
            </a:r>
            <a:r>
              <a:rPr lang="en-US" sz="2400" dirty="0"/>
              <a:t>—</a:t>
            </a:r>
            <a:r>
              <a:rPr lang="en-US" sz="2700" dirty="0"/>
              <a:t>the difference </a:t>
            </a:r>
            <a:r>
              <a:rPr lang="en-US" sz="2700" dirty="0" smtClean="0"/>
              <a:t>between: </a:t>
            </a:r>
            <a:endParaRPr lang="en-US" sz="2700" dirty="0"/>
          </a:p>
          <a:p>
            <a:pPr lvl="1">
              <a:spcBef>
                <a:spcPts val="1200"/>
              </a:spcBef>
              <a:buClr>
                <a:schemeClr val="tx1">
                  <a:lumMod val="50000"/>
                  <a:lumOff val="50000"/>
                </a:schemeClr>
              </a:buClr>
            </a:pPr>
            <a:r>
              <a:rPr lang="en-US" sz="2600" dirty="0"/>
              <a:t>exports and imports</a:t>
            </a:r>
          </a:p>
          <a:p>
            <a:pPr lvl="1">
              <a:spcBef>
                <a:spcPts val="1200"/>
              </a:spcBef>
              <a:buClr>
                <a:schemeClr val="tx1">
                  <a:lumMod val="50000"/>
                  <a:lumOff val="50000"/>
                </a:schemeClr>
              </a:buClr>
            </a:pPr>
            <a:r>
              <a:rPr lang="en-US" sz="2600" dirty="0"/>
              <a:t>a country’s output (</a:t>
            </a:r>
            <a:r>
              <a:rPr lang="en-US" sz="2600" b="1" i="1" dirty="0"/>
              <a:t>Y</a:t>
            </a:r>
            <a:r>
              <a:rPr lang="en-US" sz="2600" dirty="0"/>
              <a:t> ) </a:t>
            </a:r>
            <a:br>
              <a:rPr lang="en-US" sz="2600" dirty="0"/>
            </a:br>
            <a:r>
              <a:rPr lang="en-US" sz="2600" dirty="0" smtClean="0"/>
              <a:t>and </a:t>
            </a:r>
            <a:r>
              <a:rPr lang="en-US" sz="2600" dirty="0"/>
              <a:t>its spending (</a:t>
            </a:r>
            <a:r>
              <a:rPr lang="en-US" sz="2600" b="1" i="1" dirty="0"/>
              <a:t>C</a:t>
            </a:r>
            <a:r>
              <a:rPr lang="en-US" sz="2600" dirty="0"/>
              <a:t> + </a:t>
            </a:r>
            <a:r>
              <a:rPr lang="en-US" sz="2600" b="1" i="1" dirty="0"/>
              <a:t>I</a:t>
            </a:r>
            <a:r>
              <a:rPr lang="en-US" sz="2600" dirty="0"/>
              <a:t> + </a:t>
            </a:r>
            <a:r>
              <a:rPr lang="en-US" sz="2600" b="1" i="1" dirty="0"/>
              <a:t>G</a:t>
            </a:r>
            <a:r>
              <a:rPr lang="en-US" sz="2600" dirty="0"/>
              <a:t>)</a:t>
            </a:r>
          </a:p>
          <a:p>
            <a:pPr>
              <a:spcBef>
                <a:spcPts val="2400"/>
              </a:spcBef>
              <a:buClr>
                <a:schemeClr val="tx1">
                  <a:lumMod val="50000"/>
                  <a:lumOff val="50000"/>
                </a:schemeClr>
              </a:buClr>
            </a:pPr>
            <a:r>
              <a:rPr lang="en-US" sz="2700" dirty="0"/>
              <a:t>Net capital outflow </a:t>
            </a:r>
            <a:r>
              <a:rPr lang="en-US" sz="2700" dirty="0" smtClean="0"/>
              <a:t>equals:</a:t>
            </a:r>
            <a:endParaRPr lang="en-US" sz="2700" dirty="0"/>
          </a:p>
          <a:p>
            <a:pPr lvl="1">
              <a:spcBef>
                <a:spcPts val="1200"/>
              </a:spcBef>
              <a:buClr>
                <a:schemeClr val="tx1">
                  <a:lumMod val="50000"/>
                  <a:lumOff val="50000"/>
                </a:schemeClr>
              </a:buClr>
            </a:pPr>
            <a:r>
              <a:rPr lang="en-US" sz="2600" dirty="0"/>
              <a:t>purchases of foreign assets </a:t>
            </a:r>
            <a:r>
              <a:rPr lang="en-US" sz="2600" dirty="0" smtClean="0"/>
              <a:t>minus </a:t>
            </a:r>
            <a:r>
              <a:rPr lang="en-US" sz="2600" dirty="0"/>
              <a:t>foreign purchases of the country’s assets</a:t>
            </a:r>
          </a:p>
          <a:p>
            <a:pPr lvl="1">
              <a:spcBef>
                <a:spcPts val="1200"/>
              </a:spcBef>
              <a:buClr>
                <a:schemeClr val="tx1">
                  <a:lumMod val="50000"/>
                  <a:lumOff val="50000"/>
                </a:schemeClr>
              </a:buClr>
            </a:pPr>
            <a:r>
              <a:rPr lang="en-US" sz="2600" dirty="0"/>
              <a:t>the difference between saving and investment</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56</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204463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National income accounts identities</a:t>
            </a:r>
          </a:p>
          <a:p>
            <a:pPr lvl="1">
              <a:lnSpc>
                <a:spcPct val="105000"/>
              </a:lnSpc>
              <a:buClr>
                <a:schemeClr val="tx1">
                  <a:lumMod val="50000"/>
                  <a:lumOff val="50000"/>
                </a:schemeClr>
              </a:buClr>
            </a:pPr>
            <a:r>
              <a:rPr lang="en-US" sz="2600" b="1" i="1" dirty="0" smtClean="0"/>
              <a:t>Y</a:t>
            </a:r>
            <a:r>
              <a:rPr lang="en-US" sz="2600" dirty="0" smtClean="0"/>
              <a:t> = </a:t>
            </a:r>
            <a:r>
              <a:rPr lang="en-US" sz="2600" b="1" i="1" dirty="0" smtClean="0"/>
              <a:t>C</a:t>
            </a:r>
            <a:r>
              <a:rPr lang="en-US" sz="2600" dirty="0" smtClean="0"/>
              <a:t> + </a:t>
            </a:r>
            <a:r>
              <a:rPr lang="en-US" sz="2600" b="1" i="1" dirty="0" smtClean="0"/>
              <a:t>I</a:t>
            </a:r>
            <a:r>
              <a:rPr lang="en-US" sz="2600" dirty="0" smtClean="0"/>
              <a:t> + </a:t>
            </a:r>
            <a:r>
              <a:rPr lang="en-US" sz="2600" b="1" i="1" dirty="0" smtClean="0"/>
              <a:t>G</a:t>
            </a:r>
            <a:r>
              <a:rPr lang="en-US" sz="2600" dirty="0" smtClean="0"/>
              <a:t> + </a:t>
            </a:r>
            <a:r>
              <a:rPr lang="en-US" sz="2600" b="1" i="1" dirty="0"/>
              <a:t>NX</a:t>
            </a:r>
          </a:p>
          <a:p>
            <a:pPr lvl="1">
              <a:lnSpc>
                <a:spcPct val="105000"/>
              </a:lnSpc>
              <a:buClr>
                <a:schemeClr val="tx1">
                  <a:lumMod val="50000"/>
                  <a:lumOff val="50000"/>
                </a:schemeClr>
              </a:buClr>
            </a:pPr>
            <a:r>
              <a:rPr lang="en-US" sz="2600" dirty="0"/>
              <a:t>trade balance </a:t>
            </a:r>
            <a:r>
              <a:rPr lang="en-US" sz="2600" b="1" i="1" dirty="0" smtClean="0"/>
              <a:t>NX</a:t>
            </a:r>
            <a:r>
              <a:rPr lang="en-US" sz="2600" dirty="0" smtClean="0"/>
              <a:t> = </a:t>
            </a:r>
            <a:r>
              <a:rPr lang="en-US" sz="2600" b="1" i="1" dirty="0"/>
              <a:t>S</a:t>
            </a:r>
            <a:r>
              <a:rPr lang="en-US" sz="2600" dirty="0"/>
              <a:t> – </a:t>
            </a:r>
            <a:r>
              <a:rPr lang="en-US" sz="2600" b="1" i="1" dirty="0" smtClean="0"/>
              <a:t>I</a:t>
            </a:r>
            <a:r>
              <a:rPr lang="en-US" sz="2600" dirty="0" smtClean="0"/>
              <a:t> net </a:t>
            </a:r>
            <a:r>
              <a:rPr lang="en-US" sz="2600" dirty="0"/>
              <a:t>capital outflow</a:t>
            </a:r>
            <a:endParaRPr lang="en-US" dirty="0"/>
          </a:p>
          <a:p>
            <a:pPr>
              <a:spcBef>
                <a:spcPts val="2400"/>
              </a:spcBef>
              <a:buClr>
                <a:schemeClr val="tx1">
                  <a:lumMod val="50000"/>
                  <a:lumOff val="50000"/>
                </a:schemeClr>
              </a:buClr>
            </a:pPr>
            <a:r>
              <a:rPr lang="en-US" sz="2700" dirty="0"/>
              <a:t>Impact of policies on </a:t>
            </a:r>
            <a:r>
              <a:rPr lang="en-US" sz="2700" b="1" i="1" dirty="0"/>
              <a:t>NX</a:t>
            </a:r>
            <a:endParaRPr lang="en-US" sz="2700" dirty="0"/>
          </a:p>
          <a:p>
            <a:pPr lvl="1">
              <a:lnSpc>
                <a:spcPct val="105000"/>
              </a:lnSpc>
              <a:buClr>
                <a:schemeClr val="tx1">
                  <a:lumMod val="50000"/>
                  <a:lumOff val="50000"/>
                </a:schemeClr>
              </a:buClr>
            </a:pPr>
            <a:r>
              <a:rPr lang="en-US" sz="2600" b="1" i="1" dirty="0" smtClean="0"/>
              <a:t>NX</a:t>
            </a:r>
            <a:r>
              <a:rPr lang="en-US" sz="2600" dirty="0" smtClean="0"/>
              <a:t> increases </a:t>
            </a:r>
            <a:r>
              <a:rPr lang="en-US" sz="2600" dirty="0"/>
              <a:t>if policy causes </a:t>
            </a:r>
            <a:r>
              <a:rPr lang="en-US" sz="2600" b="1" i="1" dirty="0" smtClean="0"/>
              <a:t>S</a:t>
            </a:r>
            <a:r>
              <a:rPr lang="en-US" sz="2600" dirty="0" smtClean="0"/>
              <a:t> to </a:t>
            </a:r>
            <a:r>
              <a:rPr lang="en-US" sz="2600" dirty="0"/>
              <a:t>rise </a:t>
            </a:r>
            <a:br>
              <a:rPr lang="en-US" sz="2600" dirty="0"/>
            </a:br>
            <a:r>
              <a:rPr lang="en-US" sz="2600" dirty="0"/>
              <a:t>or </a:t>
            </a:r>
            <a:r>
              <a:rPr lang="en-US" sz="2600" b="1" i="1" dirty="0" smtClean="0"/>
              <a:t>I</a:t>
            </a:r>
            <a:r>
              <a:rPr lang="en-US" sz="2600" dirty="0" smtClean="0"/>
              <a:t> to </a:t>
            </a:r>
            <a:r>
              <a:rPr lang="en-US" sz="2600" dirty="0"/>
              <a:t>fall</a:t>
            </a:r>
          </a:p>
          <a:p>
            <a:pPr lvl="1">
              <a:lnSpc>
                <a:spcPct val="105000"/>
              </a:lnSpc>
              <a:buClr>
                <a:schemeClr val="tx1">
                  <a:lumMod val="50000"/>
                  <a:lumOff val="50000"/>
                </a:schemeClr>
              </a:buClr>
            </a:pPr>
            <a:r>
              <a:rPr lang="en-US" sz="2600" b="1" i="1" dirty="0" smtClean="0"/>
              <a:t>NX</a:t>
            </a:r>
            <a:r>
              <a:rPr lang="en-US" sz="2600" dirty="0" smtClean="0"/>
              <a:t> does </a:t>
            </a:r>
            <a:r>
              <a:rPr lang="en-US" sz="2600" dirty="0"/>
              <a:t>not change if policy affects </a:t>
            </a:r>
            <a:br>
              <a:rPr lang="en-US" sz="2600" dirty="0"/>
            </a:br>
            <a:r>
              <a:rPr lang="en-US" sz="2600" dirty="0"/>
              <a:t>neither </a:t>
            </a:r>
            <a:r>
              <a:rPr lang="en-US" sz="2600" b="1" i="1" dirty="0" smtClean="0"/>
              <a:t>S</a:t>
            </a:r>
            <a:r>
              <a:rPr lang="en-US" sz="2600" dirty="0" smtClean="0"/>
              <a:t> nor </a:t>
            </a:r>
            <a:r>
              <a:rPr lang="en-US" sz="2600" b="1" i="1" dirty="0"/>
              <a:t>I</a:t>
            </a:r>
            <a:r>
              <a:rPr lang="en-US" sz="2600" dirty="0" smtClean="0"/>
              <a:t>.  </a:t>
            </a:r>
            <a:r>
              <a:rPr lang="en-US" sz="2600" dirty="0"/>
              <a:t>Example</a:t>
            </a:r>
            <a:r>
              <a:rPr lang="en-US" sz="2600" dirty="0" smtClean="0"/>
              <a:t>: trade </a:t>
            </a:r>
            <a:r>
              <a:rPr lang="en-US" sz="2600" dirty="0"/>
              <a:t>policy</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57</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199868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spcBef>
                <a:spcPts val="900"/>
              </a:spcBef>
              <a:buClr>
                <a:schemeClr val="tx1">
                  <a:lumMod val="50000"/>
                  <a:lumOff val="50000"/>
                </a:schemeClr>
              </a:buClr>
            </a:pPr>
            <a:r>
              <a:rPr lang="en-US" sz="2700" dirty="0"/>
              <a:t>Exchange rates</a:t>
            </a:r>
          </a:p>
          <a:p>
            <a:pPr lvl="1">
              <a:lnSpc>
                <a:spcPct val="105000"/>
              </a:lnSpc>
              <a:spcBef>
                <a:spcPts val="900"/>
              </a:spcBef>
              <a:buClr>
                <a:schemeClr val="tx1">
                  <a:lumMod val="50000"/>
                  <a:lumOff val="50000"/>
                </a:schemeClr>
              </a:buClr>
            </a:pPr>
            <a:r>
              <a:rPr lang="en-US" sz="2600" dirty="0"/>
              <a:t>nominal</a:t>
            </a:r>
            <a:r>
              <a:rPr lang="en-US" sz="2600" dirty="0" smtClean="0"/>
              <a:t>: the </a:t>
            </a:r>
            <a:r>
              <a:rPr lang="en-US" sz="2600" dirty="0"/>
              <a:t>price of a country’s currency in terms of another country’s currency</a:t>
            </a:r>
          </a:p>
          <a:p>
            <a:pPr lvl="1">
              <a:lnSpc>
                <a:spcPct val="105000"/>
              </a:lnSpc>
              <a:spcBef>
                <a:spcPts val="900"/>
              </a:spcBef>
              <a:buClr>
                <a:schemeClr val="tx1">
                  <a:lumMod val="50000"/>
                  <a:lumOff val="50000"/>
                </a:schemeClr>
              </a:buClr>
            </a:pPr>
            <a:r>
              <a:rPr lang="en-US" sz="2600" dirty="0"/>
              <a:t>real</a:t>
            </a:r>
            <a:r>
              <a:rPr lang="en-US" sz="2600" dirty="0" smtClean="0"/>
              <a:t>: the </a:t>
            </a:r>
            <a:r>
              <a:rPr lang="en-US" sz="2600" dirty="0"/>
              <a:t>price of a country’s goods in terms of another country’s goods</a:t>
            </a:r>
          </a:p>
          <a:p>
            <a:pPr lvl="1">
              <a:lnSpc>
                <a:spcPct val="105000"/>
              </a:lnSpc>
              <a:spcBef>
                <a:spcPts val="900"/>
              </a:spcBef>
              <a:buClr>
                <a:schemeClr val="tx1">
                  <a:lumMod val="50000"/>
                  <a:lumOff val="50000"/>
                </a:schemeClr>
              </a:buClr>
            </a:pPr>
            <a:r>
              <a:rPr lang="en-US" sz="2600" dirty="0"/>
              <a:t>The real exchange rate equals the nominal rate times the ratio of prices of the two countries.</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58</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8602482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8"/>
          <p:cNvSpPr>
            <a:spLocks noGrp="1" noChangeArrowheads="1"/>
          </p:cNvSpPr>
          <p:nvPr>
            <p:ph type="title"/>
          </p:nvPr>
        </p:nvSpPr>
        <p:spPr>
          <a:xfrm>
            <a:off x="481013" y="415925"/>
            <a:ext cx="8245475" cy="939800"/>
          </a:xfrm>
        </p:spPr>
        <p:txBody>
          <a:bodyPr/>
          <a:lstStyle/>
          <a:p>
            <a:r>
              <a:rPr lang="en-US" sz="3100" dirty="0" smtClean="0"/>
              <a:t>GDP = Expenditure on </a:t>
            </a:r>
            <a:br>
              <a:rPr lang="en-US" sz="3100" dirty="0" smtClean="0"/>
            </a:br>
            <a:r>
              <a:rPr lang="en-US" sz="3100" dirty="0" smtClean="0"/>
              <a:t>	    </a:t>
            </a:r>
            <a:r>
              <a:rPr lang="en-US" sz="3100" dirty="0" smtClean="0"/>
              <a:t>domestically produced </a:t>
            </a:r>
            <a:r>
              <a:rPr lang="en-US" sz="3100" dirty="0" err="1" smtClean="0"/>
              <a:t>g&amp;s</a:t>
            </a:r>
            <a:endParaRPr lang="en-US" sz="3100" dirty="0" smtClean="0"/>
          </a:p>
        </p:txBody>
      </p:sp>
      <p:graphicFrame>
        <p:nvGraphicFramePr>
          <p:cNvPr id="32771" name="Object 2"/>
          <p:cNvGraphicFramePr>
            <a:graphicFrameLocks noChangeAspect="1"/>
          </p:cNvGraphicFramePr>
          <p:nvPr/>
        </p:nvGraphicFramePr>
        <p:xfrm>
          <a:off x="941388" y="1717675"/>
          <a:ext cx="4084637" cy="498475"/>
        </p:xfrm>
        <a:graphic>
          <a:graphicData uri="http://schemas.openxmlformats.org/presentationml/2006/ole">
            <mc:AlternateContent xmlns:mc="http://schemas.openxmlformats.org/markup-compatibility/2006">
              <mc:Choice xmlns:v="urn:schemas-microsoft-com:vml" Requires="v">
                <p:oleObj spid="_x0000_s2551" name="Equation" r:id="rId4" imgW="1663700" imgH="203200" progId="Equation.DSMT4">
                  <p:embed/>
                </p:oleObj>
              </mc:Choice>
              <mc:Fallback>
                <p:oleObj name="Equation" r:id="rId4" imgW="1663700" imgH="203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1388" y="1717675"/>
                        <a:ext cx="4084637"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2" name="Object 3"/>
          <p:cNvGraphicFramePr>
            <a:graphicFrameLocks noChangeAspect="1"/>
          </p:cNvGraphicFramePr>
          <p:nvPr/>
        </p:nvGraphicFramePr>
        <p:xfrm>
          <a:off x="1327150" y="2492375"/>
          <a:ext cx="6594475" cy="561975"/>
        </p:xfrm>
        <a:graphic>
          <a:graphicData uri="http://schemas.openxmlformats.org/presentationml/2006/ole">
            <mc:AlternateContent xmlns:mc="http://schemas.openxmlformats.org/markup-compatibility/2006">
              <mc:Choice xmlns:v="urn:schemas-microsoft-com:vml" Requires="v">
                <p:oleObj spid="_x0000_s2552" name="Equation" r:id="rId6" imgW="2679700" imgH="228600" progId="Equation.DSMT4">
                  <p:embed/>
                </p:oleObj>
              </mc:Choice>
              <mc:Fallback>
                <p:oleObj name="Equation" r:id="rId6" imgW="267970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7150" y="2492375"/>
                        <a:ext cx="659447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3" name="Object 4"/>
          <p:cNvGraphicFramePr>
            <a:graphicFrameLocks noChangeAspect="1"/>
          </p:cNvGraphicFramePr>
          <p:nvPr/>
        </p:nvGraphicFramePr>
        <p:xfrm>
          <a:off x="1322388" y="3330575"/>
          <a:ext cx="6000750" cy="561975"/>
        </p:xfrm>
        <a:graphic>
          <a:graphicData uri="http://schemas.openxmlformats.org/presentationml/2006/ole">
            <mc:AlternateContent xmlns:mc="http://schemas.openxmlformats.org/markup-compatibility/2006">
              <mc:Choice xmlns:v="urn:schemas-microsoft-com:vml" Requires="v">
                <p:oleObj spid="_x0000_s2553" name="Equation" r:id="rId8" imgW="2438400" imgH="228600" progId="Equation.DSMT4">
                  <p:embed/>
                </p:oleObj>
              </mc:Choice>
              <mc:Fallback>
                <p:oleObj name="Equation" r:id="rId8" imgW="243840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22388" y="3330575"/>
                        <a:ext cx="6000750"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4" name="Object 5"/>
          <p:cNvGraphicFramePr>
            <a:graphicFrameLocks noChangeAspect="1"/>
          </p:cNvGraphicFramePr>
          <p:nvPr/>
        </p:nvGraphicFramePr>
        <p:xfrm>
          <a:off x="1322388" y="4217988"/>
          <a:ext cx="4025900" cy="436562"/>
        </p:xfrm>
        <a:graphic>
          <a:graphicData uri="http://schemas.openxmlformats.org/presentationml/2006/ole">
            <mc:AlternateContent xmlns:mc="http://schemas.openxmlformats.org/markup-compatibility/2006">
              <mc:Choice xmlns:v="urn:schemas-microsoft-com:vml" Requires="v">
                <p:oleObj spid="_x0000_s2554" name="Equation" r:id="rId10" imgW="1637589" imgH="177723" progId="Equation.DSMT4">
                  <p:embed/>
                </p:oleObj>
              </mc:Choice>
              <mc:Fallback>
                <p:oleObj name="Equation" r:id="rId10" imgW="1637589" imgH="177723"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22388" y="4217988"/>
                        <a:ext cx="4025900"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5" name="Object 6"/>
          <p:cNvGraphicFramePr>
            <a:graphicFrameLocks noChangeAspect="1"/>
          </p:cNvGraphicFramePr>
          <p:nvPr/>
        </p:nvGraphicFramePr>
        <p:xfrm>
          <a:off x="1322388" y="5056188"/>
          <a:ext cx="3124200" cy="436562"/>
        </p:xfrm>
        <a:graphic>
          <a:graphicData uri="http://schemas.openxmlformats.org/presentationml/2006/ole">
            <mc:AlternateContent xmlns:mc="http://schemas.openxmlformats.org/markup-compatibility/2006">
              <mc:Choice xmlns:v="urn:schemas-microsoft-com:vml" Requires="v">
                <p:oleObj spid="_x0000_s2555" name="Equation" r:id="rId12" imgW="1269449" imgH="177723" progId="Equation.DSMT4">
                  <p:embed/>
                </p:oleObj>
              </mc:Choice>
              <mc:Fallback>
                <p:oleObj name="Equation" r:id="rId12" imgW="1269449" imgH="177723"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22388" y="5056188"/>
                        <a:ext cx="3124200"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6264295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wipe(left)">
                                      <p:cBhvr>
                                        <p:cTn id="7" dur="500"/>
                                        <p:tgtEl>
                                          <p:spTgt spid="327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2772"/>
                                        </p:tgtEl>
                                        <p:attrNameLst>
                                          <p:attrName>style.visibility</p:attrName>
                                        </p:attrNameLst>
                                      </p:cBhvr>
                                      <p:to>
                                        <p:strVal val="visible"/>
                                      </p:to>
                                    </p:set>
                                    <p:animEffect transition="in" filter="wipe(left)">
                                      <p:cBhvr>
                                        <p:cTn id="12" dur="500"/>
                                        <p:tgtEl>
                                          <p:spTgt spid="327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2773"/>
                                        </p:tgtEl>
                                        <p:attrNameLst>
                                          <p:attrName>style.visibility</p:attrName>
                                        </p:attrNameLst>
                                      </p:cBhvr>
                                      <p:to>
                                        <p:strVal val="visible"/>
                                      </p:to>
                                    </p:set>
                                    <p:animEffect transition="in" filter="wipe(left)">
                                      <p:cBhvr>
                                        <p:cTn id="17" dur="500"/>
                                        <p:tgtEl>
                                          <p:spTgt spid="327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2774"/>
                                        </p:tgtEl>
                                        <p:attrNameLst>
                                          <p:attrName>style.visibility</p:attrName>
                                        </p:attrNameLst>
                                      </p:cBhvr>
                                      <p:to>
                                        <p:strVal val="visible"/>
                                      </p:to>
                                    </p:set>
                                    <p:animEffect transition="in" filter="wipe(left)">
                                      <p:cBhvr>
                                        <p:cTn id="22" dur="500"/>
                                        <p:tgtEl>
                                          <p:spTgt spid="327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2775"/>
                                        </p:tgtEl>
                                        <p:attrNameLst>
                                          <p:attrName>style.visibility</p:attrName>
                                        </p:attrNameLst>
                                      </p:cBhvr>
                                      <p:to>
                                        <p:strVal val="visible"/>
                                      </p:to>
                                    </p:set>
                                    <p:animEffect transition="in" filter="wipe(left)">
                                      <p:cBhvr>
                                        <p:cTn id="27" dur="500"/>
                                        <p:tgtEl>
                                          <p:spTgt spid="32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spcBef>
                <a:spcPts val="900"/>
              </a:spcBef>
              <a:buClr>
                <a:schemeClr val="tx1">
                  <a:lumMod val="50000"/>
                  <a:lumOff val="50000"/>
                </a:schemeClr>
              </a:buClr>
            </a:pPr>
            <a:r>
              <a:rPr lang="en-US" sz="2700" dirty="0"/>
              <a:t>How the real exchange rate is determined</a:t>
            </a:r>
          </a:p>
          <a:p>
            <a:pPr lvl="1">
              <a:lnSpc>
                <a:spcPct val="105000"/>
              </a:lnSpc>
              <a:spcBef>
                <a:spcPts val="900"/>
              </a:spcBef>
              <a:buClr>
                <a:schemeClr val="tx1">
                  <a:lumMod val="50000"/>
                  <a:lumOff val="50000"/>
                </a:schemeClr>
              </a:buClr>
            </a:pPr>
            <a:r>
              <a:rPr lang="en-US" sz="2600" b="1" i="1" dirty="0" smtClean="0"/>
              <a:t>NX</a:t>
            </a:r>
            <a:r>
              <a:rPr lang="en-US" sz="2600" dirty="0" smtClean="0"/>
              <a:t> depends </a:t>
            </a:r>
            <a:r>
              <a:rPr lang="en-US" sz="2600" dirty="0"/>
              <a:t>negatively on the real exchange rate, other things equal</a:t>
            </a:r>
          </a:p>
          <a:p>
            <a:pPr lvl="1">
              <a:lnSpc>
                <a:spcPct val="105000"/>
              </a:lnSpc>
              <a:spcBef>
                <a:spcPts val="900"/>
              </a:spcBef>
              <a:buClr>
                <a:schemeClr val="tx1">
                  <a:lumMod val="50000"/>
                  <a:lumOff val="50000"/>
                </a:schemeClr>
              </a:buClr>
            </a:pPr>
            <a:r>
              <a:rPr lang="en-US" sz="2600" dirty="0"/>
              <a:t>The real exchange rate adjusts to equate </a:t>
            </a:r>
            <a:br>
              <a:rPr lang="en-US" sz="2600" dirty="0"/>
            </a:br>
            <a:r>
              <a:rPr lang="en-US" sz="2600" b="1" i="1" dirty="0" smtClean="0"/>
              <a:t>NX</a:t>
            </a:r>
            <a:r>
              <a:rPr lang="en-US" sz="2600" dirty="0" smtClean="0"/>
              <a:t> with </a:t>
            </a:r>
            <a:r>
              <a:rPr lang="en-US" sz="2600" dirty="0"/>
              <a:t>net capital outflow</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59</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9296432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spcBef>
                <a:spcPts val="900"/>
              </a:spcBef>
              <a:buClr>
                <a:schemeClr val="tx1">
                  <a:lumMod val="50000"/>
                  <a:lumOff val="50000"/>
                </a:schemeClr>
              </a:buClr>
            </a:pPr>
            <a:r>
              <a:rPr lang="en-US" sz="2700" dirty="0"/>
              <a:t>How the nominal exchange rate is </a:t>
            </a:r>
            <a:r>
              <a:rPr lang="en-US" sz="2700" dirty="0" smtClean="0"/>
              <a:t>determined:</a:t>
            </a:r>
            <a:endParaRPr lang="en-US" sz="2700" dirty="0"/>
          </a:p>
          <a:p>
            <a:pPr lvl="1">
              <a:lnSpc>
                <a:spcPct val="105000"/>
              </a:lnSpc>
              <a:spcBef>
                <a:spcPts val="900"/>
              </a:spcBef>
              <a:buClr>
                <a:schemeClr val="tx1">
                  <a:lumMod val="50000"/>
                  <a:lumOff val="50000"/>
                </a:schemeClr>
              </a:buClr>
            </a:pPr>
            <a:r>
              <a:rPr lang="en-US" sz="2600" b="1" i="1" dirty="0"/>
              <a:t>e</a:t>
            </a:r>
            <a:r>
              <a:rPr lang="en-US" sz="2600" dirty="0"/>
              <a:t> equals the real exchange rate times the country’s price level relative to the foreign price level. </a:t>
            </a:r>
          </a:p>
          <a:p>
            <a:pPr lvl="1">
              <a:lnSpc>
                <a:spcPct val="105000"/>
              </a:lnSpc>
              <a:spcBef>
                <a:spcPts val="900"/>
              </a:spcBef>
              <a:buClr>
                <a:schemeClr val="tx1">
                  <a:lumMod val="50000"/>
                  <a:lumOff val="50000"/>
                </a:schemeClr>
              </a:buClr>
            </a:pPr>
            <a:r>
              <a:rPr lang="en-US" sz="2600" dirty="0"/>
              <a:t>For a given value of the real exchange rate, the percentage change in the nominal exchange rate equals the difference between the foreign &amp; domestic inflation rates.</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60</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945593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14"/>
          <p:cNvSpPr>
            <a:spLocks noGrp="1" noChangeArrowheads="1"/>
          </p:cNvSpPr>
          <p:nvPr>
            <p:ph type="title"/>
          </p:nvPr>
        </p:nvSpPr>
        <p:spPr>
          <a:xfrm>
            <a:off x="466725" y="371475"/>
            <a:ext cx="8245475" cy="939800"/>
          </a:xfrm>
        </p:spPr>
        <p:txBody>
          <a:bodyPr/>
          <a:lstStyle/>
          <a:p>
            <a:r>
              <a:rPr lang="en-US" sz="3200" smtClean="0"/>
              <a:t>The national income identity </a:t>
            </a:r>
            <a:br>
              <a:rPr lang="en-US" sz="3200" smtClean="0"/>
            </a:br>
            <a:r>
              <a:rPr lang="en-US" sz="3200" smtClean="0"/>
              <a:t>in an open economy</a:t>
            </a:r>
          </a:p>
        </p:txBody>
      </p:sp>
      <p:sp>
        <p:nvSpPr>
          <p:cNvPr id="39939" name="Rectangle 3"/>
          <p:cNvSpPr>
            <a:spLocks noGrp="1" noChangeArrowheads="1"/>
          </p:cNvSpPr>
          <p:nvPr>
            <p:ph type="body" idx="4294967295"/>
          </p:nvPr>
        </p:nvSpPr>
        <p:spPr>
          <a:xfrm>
            <a:off x="1679575" y="1657350"/>
            <a:ext cx="5478463" cy="815975"/>
          </a:xfrm>
          <a:noFill/>
        </p:spPr>
        <p:txBody>
          <a:bodyPr anchor="ctr" anchorCtr="1"/>
          <a:lstStyle/>
          <a:p>
            <a:pPr algn="ctr">
              <a:spcBef>
                <a:spcPct val="50000"/>
              </a:spcBef>
              <a:buFont typeface="Wingdings" pitchFamily="2" charset="2"/>
              <a:buNone/>
            </a:pPr>
            <a:r>
              <a:rPr lang="en-US" sz="3200" b="1" i="1" smtClean="0">
                <a:latin typeface="Tahoma" pitchFamily="34" charset="0"/>
              </a:rPr>
              <a:t>Y</a:t>
            </a:r>
            <a:r>
              <a:rPr lang="en-US" sz="3200" smtClean="0">
                <a:latin typeface="Tahoma" pitchFamily="34" charset="0"/>
              </a:rPr>
              <a:t> = </a:t>
            </a:r>
            <a:r>
              <a:rPr lang="en-US" sz="3200" b="1" i="1" smtClean="0">
                <a:latin typeface="Tahoma" pitchFamily="34" charset="0"/>
              </a:rPr>
              <a:t>C</a:t>
            </a:r>
            <a:r>
              <a:rPr lang="en-US" sz="3200" smtClean="0">
                <a:latin typeface="Tahoma" pitchFamily="34" charset="0"/>
              </a:rPr>
              <a:t> + </a:t>
            </a:r>
            <a:r>
              <a:rPr lang="en-US" sz="3200" b="1" i="1" smtClean="0">
                <a:latin typeface="Tahoma" pitchFamily="34" charset="0"/>
              </a:rPr>
              <a:t>I</a:t>
            </a:r>
            <a:r>
              <a:rPr lang="en-US" sz="3200" smtClean="0">
                <a:latin typeface="Tahoma" pitchFamily="34" charset="0"/>
              </a:rPr>
              <a:t> + </a:t>
            </a:r>
            <a:r>
              <a:rPr lang="en-US" sz="3200" b="1" i="1" smtClean="0">
                <a:latin typeface="Tahoma" pitchFamily="34" charset="0"/>
              </a:rPr>
              <a:t>G</a:t>
            </a:r>
            <a:r>
              <a:rPr lang="en-US" sz="3200" smtClean="0">
                <a:latin typeface="Tahoma" pitchFamily="34" charset="0"/>
              </a:rPr>
              <a:t> + </a:t>
            </a:r>
            <a:r>
              <a:rPr lang="en-US" sz="3200" b="1" i="1" smtClean="0">
                <a:latin typeface="Tahoma" pitchFamily="34" charset="0"/>
              </a:rPr>
              <a:t>NX</a:t>
            </a:r>
          </a:p>
        </p:txBody>
      </p:sp>
      <p:sp>
        <p:nvSpPr>
          <p:cNvPr id="34820" name="Text Box 4"/>
          <p:cNvSpPr txBox="1">
            <a:spLocks noChangeArrowheads="1"/>
          </p:cNvSpPr>
          <p:nvPr/>
        </p:nvSpPr>
        <p:spPr bwMode="auto">
          <a:xfrm>
            <a:off x="1676400" y="2895600"/>
            <a:ext cx="586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0000"/>
              </a:lnSpc>
              <a:spcBef>
                <a:spcPct val="50000"/>
              </a:spcBef>
              <a:buClr>
                <a:srgbClr val="333399"/>
              </a:buClr>
              <a:buSzPct val="110000"/>
              <a:buFont typeface="Wingdings" pitchFamily="2" charset="2"/>
              <a:buNone/>
            </a:pPr>
            <a:r>
              <a:rPr lang="en-US" sz="2800">
                <a:solidFill>
                  <a:srgbClr val="000000"/>
                </a:solidFill>
                <a:latin typeface="Tahoma" pitchFamily="34" charset="0"/>
              </a:rPr>
              <a:t>or,    </a:t>
            </a:r>
            <a:r>
              <a:rPr lang="en-US" sz="3200" b="1" i="1">
                <a:solidFill>
                  <a:srgbClr val="000000"/>
                </a:solidFill>
                <a:latin typeface="Tahoma" pitchFamily="34" charset="0"/>
              </a:rPr>
              <a:t>NX</a:t>
            </a:r>
            <a:r>
              <a:rPr lang="en-US" sz="3200">
                <a:solidFill>
                  <a:srgbClr val="000000"/>
                </a:solidFill>
                <a:latin typeface="Tahoma" pitchFamily="34" charset="0"/>
              </a:rPr>
              <a:t> </a:t>
            </a:r>
            <a:r>
              <a:rPr lang="en-US" sz="1600" b="1" i="1">
                <a:solidFill>
                  <a:srgbClr val="000000"/>
                </a:solidFill>
                <a:latin typeface="Tahoma" pitchFamily="34" charset="0"/>
              </a:rPr>
              <a:t> </a:t>
            </a:r>
            <a:r>
              <a:rPr lang="en-US" sz="3200">
                <a:solidFill>
                  <a:srgbClr val="000000"/>
                </a:solidFill>
                <a:latin typeface="Tahoma" pitchFamily="34" charset="0"/>
              </a:rPr>
              <a:t>= </a:t>
            </a:r>
            <a:r>
              <a:rPr lang="en-US" sz="3200" b="1" i="1">
                <a:solidFill>
                  <a:srgbClr val="000000"/>
                </a:solidFill>
                <a:latin typeface="Tahoma" pitchFamily="34" charset="0"/>
              </a:rPr>
              <a:t>Y</a:t>
            </a:r>
            <a:r>
              <a:rPr lang="en-US" sz="3200">
                <a:solidFill>
                  <a:srgbClr val="000000"/>
                </a:solidFill>
                <a:latin typeface="Tahoma" pitchFamily="34" charset="0"/>
              </a:rPr>
              <a:t> </a:t>
            </a:r>
            <a:r>
              <a:rPr lang="en-US" sz="1600" b="1" i="1">
                <a:solidFill>
                  <a:srgbClr val="000000"/>
                </a:solidFill>
                <a:latin typeface="Tahoma" pitchFamily="34" charset="0"/>
              </a:rPr>
              <a:t> </a:t>
            </a:r>
            <a:r>
              <a:rPr lang="en-US" sz="3200">
                <a:solidFill>
                  <a:srgbClr val="000000"/>
                </a:solidFill>
                <a:latin typeface="Tahoma" pitchFamily="34" charset="0"/>
              </a:rPr>
              <a:t>– </a:t>
            </a:r>
            <a:r>
              <a:rPr lang="en-US" sz="1600" b="1" i="1">
                <a:solidFill>
                  <a:srgbClr val="000000"/>
                </a:solidFill>
                <a:latin typeface="Tahoma" pitchFamily="34" charset="0"/>
              </a:rPr>
              <a:t> </a:t>
            </a:r>
            <a:r>
              <a:rPr lang="en-US" sz="3200">
                <a:solidFill>
                  <a:srgbClr val="000000"/>
                </a:solidFill>
                <a:latin typeface="Tahoma" pitchFamily="34" charset="0"/>
              </a:rPr>
              <a:t>(</a:t>
            </a:r>
            <a:r>
              <a:rPr lang="en-US" sz="3200" b="1" i="1">
                <a:solidFill>
                  <a:srgbClr val="000000"/>
                </a:solidFill>
                <a:latin typeface="Tahoma" pitchFamily="34" charset="0"/>
              </a:rPr>
              <a:t>C</a:t>
            </a:r>
            <a:r>
              <a:rPr lang="en-US" sz="3200">
                <a:solidFill>
                  <a:srgbClr val="000000"/>
                </a:solidFill>
                <a:latin typeface="Tahoma" pitchFamily="34" charset="0"/>
              </a:rPr>
              <a:t> </a:t>
            </a:r>
            <a:r>
              <a:rPr lang="en-US" sz="1600" b="1" i="1">
                <a:solidFill>
                  <a:srgbClr val="000000"/>
                </a:solidFill>
                <a:latin typeface="Tahoma" pitchFamily="34" charset="0"/>
              </a:rPr>
              <a:t> </a:t>
            </a:r>
            <a:r>
              <a:rPr lang="en-US" sz="3200">
                <a:solidFill>
                  <a:srgbClr val="000000"/>
                </a:solidFill>
                <a:latin typeface="Tahoma" pitchFamily="34" charset="0"/>
              </a:rPr>
              <a:t>+ </a:t>
            </a:r>
            <a:r>
              <a:rPr lang="en-US" sz="3200" b="1" i="1">
                <a:solidFill>
                  <a:srgbClr val="000000"/>
                </a:solidFill>
                <a:latin typeface="Tahoma" pitchFamily="34" charset="0"/>
              </a:rPr>
              <a:t>I</a:t>
            </a:r>
            <a:r>
              <a:rPr lang="en-US" sz="1600" b="1" i="1">
                <a:solidFill>
                  <a:srgbClr val="000000"/>
                </a:solidFill>
                <a:latin typeface="Tahoma" pitchFamily="34" charset="0"/>
              </a:rPr>
              <a:t> </a:t>
            </a:r>
            <a:r>
              <a:rPr lang="en-US" sz="3200">
                <a:solidFill>
                  <a:srgbClr val="000000"/>
                </a:solidFill>
                <a:latin typeface="Tahoma" pitchFamily="34" charset="0"/>
              </a:rPr>
              <a:t> + </a:t>
            </a:r>
            <a:r>
              <a:rPr lang="en-US" sz="3200" b="1" i="1">
                <a:solidFill>
                  <a:srgbClr val="000000"/>
                </a:solidFill>
                <a:latin typeface="Tahoma" pitchFamily="34" charset="0"/>
              </a:rPr>
              <a:t>G</a:t>
            </a:r>
            <a:r>
              <a:rPr lang="en-US" sz="1600" b="1" i="1">
                <a:solidFill>
                  <a:srgbClr val="000000"/>
                </a:solidFill>
                <a:latin typeface="Tahoma" pitchFamily="34" charset="0"/>
              </a:rPr>
              <a:t> </a:t>
            </a:r>
            <a:r>
              <a:rPr lang="en-US" sz="3200">
                <a:solidFill>
                  <a:srgbClr val="000000"/>
                </a:solidFill>
                <a:latin typeface="Tahoma" pitchFamily="34" charset="0"/>
              </a:rPr>
              <a:t>)</a:t>
            </a:r>
          </a:p>
        </p:txBody>
      </p:sp>
      <p:grpSp>
        <p:nvGrpSpPr>
          <p:cNvPr id="2" name="Group 5"/>
          <p:cNvGrpSpPr>
            <a:grpSpLocks/>
          </p:cNvGrpSpPr>
          <p:nvPr/>
        </p:nvGrpSpPr>
        <p:grpSpPr bwMode="auto">
          <a:xfrm>
            <a:off x="1076700" y="3427025"/>
            <a:ext cx="1905000" cy="1446213"/>
            <a:chOff x="1104" y="1899"/>
            <a:chExt cx="1200" cy="911"/>
          </a:xfrm>
        </p:grpSpPr>
        <p:sp>
          <p:nvSpPr>
            <p:cNvPr id="39948" name="Text Box 6"/>
            <p:cNvSpPr txBox="1">
              <a:spLocks noChangeArrowheads="1"/>
            </p:cNvSpPr>
            <p:nvPr/>
          </p:nvSpPr>
          <p:spPr bwMode="auto">
            <a:xfrm>
              <a:off x="1104" y="2496"/>
              <a:ext cx="1200" cy="314"/>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600">
                  <a:solidFill>
                    <a:srgbClr val="000000"/>
                  </a:solidFill>
                </a:rPr>
                <a:t>net exports</a:t>
              </a:r>
            </a:p>
          </p:txBody>
        </p:sp>
        <p:sp>
          <p:nvSpPr>
            <p:cNvPr id="39949" name="Line 7"/>
            <p:cNvSpPr>
              <a:spLocks noChangeShapeType="1"/>
            </p:cNvSpPr>
            <p:nvPr/>
          </p:nvSpPr>
          <p:spPr bwMode="auto">
            <a:xfrm flipV="1">
              <a:off x="1965" y="1899"/>
              <a:ext cx="213" cy="593"/>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grpSp>
      <p:grpSp>
        <p:nvGrpSpPr>
          <p:cNvPr id="3" name="Group 8"/>
          <p:cNvGrpSpPr>
            <a:grpSpLocks/>
          </p:cNvGrpSpPr>
          <p:nvPr/>
        </p:nvGrpSpPr>
        <p:grpSpPr bwMode="auto">
          <a:xfrm>
            <a:off x="4769925" y="3505200"/>
            <a:ext cx="2438400" cy="1352550"/>
            <a:chOff x="3072" y="2208"/>
            <a:chExt cx="1536" cy="852"/>
          </a:xfrm>
        </p:grpSpPr>
        <p:sp>
          <p:nvSpPr>
            <p:cNvPr id="39946" name="Text Box 9"/>
            <p:cNvSpPr txBox="1">
              <a:spLocks noChangeArrowheads="1"/>
            </p:cNvSpPr>
            <p:nvPr/>
          </p:nvSpPr>
          <p:spPr bwMode="auto">
            <a:xfrm>
              <a:off x="3408" y="2496"/>
              <a:ext cx="1200" cy="564"/>
            </a:xfrm>
            <a:prstGeom prst="rect">
              <a:avLst/>
            </a:prstGeom>
            <a:solidFill>
              <a:srgbClr val="CDEEFF"/>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600">
                  <a:solidFill>
                    <a:srgbClr val="000000"/>
                  </a:solidFill>
                </a:rPr>
                <a:t>domestic spending</a:t>
              </a:r>
            </a:p>
          </p:txBody>
        </p:sp>
        <p:sp>
          <p:nvSpPr>
            <p:cNvPr id="39947" name="AutoShape 10"/>
            <p:cNvSpPr>
              <a:spLocks/>
            </p:cNvSpPr>
            <p:nvPr/>
          </p:nvSpPr>
          <p:spPr bwMode="auto">
            <a:xfrm rot="-5400000">
              <a:off x="3648" y="1632"/>
              <a:ext cx="192" cy="1344"/>
            </a:xfrm>
            <a:prstGeom prst="leftBrace">
              <a:avLst>
                <a:gd name="adj1" fmla="val 123958"/>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grpSp>
      <p:grpSp>
        <p:nvGrpSpPr>
          <p:cNvPr id="4" name="Group 11"/>
          <p:cNvGrpSpPr>
            <a:grpSpLocks/>
          </p:cNvGrpSpPr>
          <p:nvPr/>
        </p:nvGrpSpPr>
        <p:grpSpPr bwMode="auto">
          <a:xfrm>
            <a:off x="3205350" y="3457700"/>
            <a:ext cx="1524000" cy="2174875"/>
            <a:chOff x="2064" y="2208"/>
            <a:chExt cx="960" cy="1370"/>
          </a:xfrm>
        </p:grpSpPr>
        <p:sp>
          <p:nvSpPr>
            <p:cNvPr id="39944" name="Line 12"/>
            <p:cNvSpPr>
              <a:spLocks noChangeShapeType="1"/>
            </p:cNvSpPr>
            <p:nvPr/>
          </p:nvSpPr>
          <p:spPr bwMode="auto">
            <a:xfrm flipH="1" flipV="1">
              <a:off x="2544" y="2208"/>
              <a:ext cx="0" cy="1056"/>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9945" name="Text Box 13"/>
            <p:cNvSpPr txBox="1">
              <a:spLocks noChangeArrowheads="1"/>
            </p:cNvSpPr>
            <p:nvPr/>
          </p:nvSpPr>
          <p:spPr bwMode="auto">
            <a:xfrm>
              <a:off x="2064" y="3264"/>
              <a:ext cx="960" cy="314"/>
            </a:xfrm>
            <a:prstGeom prst="rect">
              <a:avLst/>
            </a:prstGeom>
            <a:solidFill>
              <a:srgbClr val="E1C3FF"/>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600">
                  <a:solidFill>
                    <a:srgbClr val="000000"/>
                  </a:solidFill>
                </a:rPr>
                <a:t>output</a:t>
              </a:r>
            </a:p>
          </p:txBody>
        </p:sp>
      </p:grpSp>
    </p:spTree>
    <p:extLst>
      <p:ext uri="{BB962C8B-B14F-4D97-AF65-F5344CB8AC3E}">
        <p14:creationId xmlns:p14="http://schemas.microsoft.com/office/powerpoint/2010/main" val="8549910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wipe(left)">
                                      <p:cBhvr>
                                        <p:cTn id="7" dur="500"/>
                                        <p:tgtEl>
                                          <p:spTgt spid="34820"/>
                                        </p:tgtEl>
                                      </p:cBhvr>
                                    </p:animEffect>
                                  </p:childTnLst>
                                </p:cTn>
                              </p:par>
                            </p:childTnLst>
                          </p:cTn>
                        </p:par>
                        <p:par>
                          <p:cTn id="8" fill="hold" nodeType="afterGroup">
                            <p:stCondLst>
                              <p:cond delay="500"/>
                            </p:stCondLst>
                            <p:childTnLst>
                              <p:par>
                                <p:cTn id="9" presetID="18" presetClass="entr" presetSubtype="3"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trips(upRight)">
                                      <p:cBhvr>
                                        <p:cTn id="11" dur="500"/>
                                        <p:tgtEl>
                                          <p:spTgt spid="2"/>
                                        </p:tgtEl>
                                      </p:cBhvr>
                                    </p:animEffect>
                                  </p:childTnLst>
                                </p:cTn>
                              </p:par>
                            </p:childTnLst>
                          </p:cTn>
                        </p:par>
                        <p:par>
                          <p:cTn id="12" fill="hold" nodeType="afterGroup">
                            <p:stCondLst>
                              <p:cond delay="1000"/>
                            </p:stCondLst>
                            <p:childTnLst>
                              <p:par>
                                <p:cTn id="13" presetID="2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par>
                          <p:cTn id="16" fill="hold" nodeType="afterGroup">
                            <p:stCondLst>
                              <p:cond delay="1500"/>
                            </p:stCondLst>
                            <p:childTnLst>
                              <p:par>
                                <p:cTn id="17" presetID="18" presetClass="entr" presetSubtype="9"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strips(upLeft)">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Trade </a:t>
            </a:r>
            <a:r>
              <a:rPr lang="en-US" dirty="0" smtClean="0"/>
              <a:t>surpluses </a:t>
            </a:r>
            <a:r>
              <a:rPr lang="en-US" dirty="0" smtClean="0"/>
              <a:t>and </a:t>
            </a:r>
            <a:r>
              <a:rPr lang="en-US" dirty="0" smtClean="0"/>
              <a:t>deficits</a:t>
            </a:r>
            <a:endParaRPr lang="en-US" dirty="0" smtClean="0"/>
          </a:p>
        </p:txBody>
      </p:sp>
      <p:sp>
        <p:nvSpPr>
          <p:cNvPr id="36867" name="Rectangle 3"/>
          <p:cNvSpPr>
            <a:spLocks noGrp="1" noChangeArrowheads="1"/>
          </p:cNvSpPr>
          <p:nvPr>
            <p:ph type="body" idx="1"/>
          </p:nvPr>
        </p:nvSpPr>
        <p:spPr>
          <a:xfrm>
            <a:off x="476250" y="2422566"/>
            <a:ext cx="8210550" cy="3703597"/>
          </a:xfrm>
        </p:spPr>
        <p:txBody>
          <a:bodyPr/>
          <a:lstStyle/>
          <a:p>
            <a:r>
              <a:rPr lang="en-US" b="1" dirty="0" smtClean="0">
                <a:solidFill>
                  <a:srgbClr val="CC0000"/>
                </a:solidFill>
              </a:rPr>
              <a:t>Trade surplus</a:t>
            </a:r>
            <a:r>
              <a:rPr lang="en-US" dirty="0" smtClean="0"/>
              <a:t>:  </a:t>
            </a:r>
            <a:br>
              <a:rPr lang="en-US" dirty="0" smtClean="0"/>
            </a:br>
            <a:r>
              <a:rPr lang="en-US" dirty="0" smtClean="0"/>
              <a:t>output &gt; spending and exports &gt; imports </a:t>
            </a:r>
            <a:br>
              <a:rPr lang="en-US" dirty="0" smtClean="0"/>
            </a:br>
            <a:r>
              <a:rPr lang="en-US" dirty="0" smtClean="0"/>
              <a:t>Size of the trade surplus = </a:t>
            </a:r>
            <a:r>
              <a:rPr lang="en-US" b="1" i="1" dirty="0" smtClean="0"/>
              <a:t>NX</a:t>
            </a:r>
          </a:p>
          <a:p>
            <a:r>
              <a:rPr lang="en-US" b="1" dirty="0" smtClean="0">
                <a:solidFill>
                  <a:srgbClr val="CC0000"/>
                </a:solidFill>
              </a:rPr>
              <a:t>Trade deficit</a:t>
            </a:r>
            <a:r>
              <a:rPr lang="en-US" dirty="0" smtClean="0"/>
              <a:t>:  </a:t>
            </a:r>
            <a:br>
              <a:rPr lang="en-US" dirty="0" smtClean="0"/>
            </a:br>
            <a:r>
              <a:rPr lang="en-US" dirty="0" smtClean="0"/>
              <a:t>spending &gt; output and imports &gt; exports </a:t>
            </a:r>
            <a:br>
              <a:rPr lang="en-US" dirty="0" smtClean="0"/>
            </a:br>
            <a:r>
              <a:rPr lang="en-US" dirty="0" smtClean="0"/>
              <a:t>Size of the trade deficit = –</a:t>
            </a:r>
            <a:r>
              <a:rPr lang="en-US" b="1" i="1" dirty="0" smtClean="0"/>
              <a:t>NX</a:t>
            </a:r>
          </a:p>
        </p:txBody>
      </p:sp>
      <p:sp>
        <p:nvSpPr>
          <p:cNvPr id="40964" name="Text Box 4"/>
          <p:cNvSpPr txBox="1">
            <a:spLocks noChangeArrowheads="1"/>
          </p:cNvSpPr>
          <p:nvPr/>
        </p:nvSpPr>
        <p:spPr bwMode="auto">
          <a:xfrm>
            <a:off x="1019175" y="1425950"/>
            <a:ext cx="7353300" cy="533400"/>
          </a:xfrm>
          <a:prstGeom prst="rect">
            <a:avLst/>
          </a:prstGeom>
          <a:solidFill>
            <a:schemeClr val="bg1"/>
          </a:solidFill>
          <a:ln w="9525">
            <a:solidFill>
              <a:schemeClr val="tx1"/>
            </a:solidFill>
            <a:miter lim="800000"/>
            <a:headEnd/>
            <a:tailEnd/>
          </a:ln>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90000"/>
              </a:lnSpc>
              <a:spcBef>
                <a:spcPct val="50000"/>
              </a:spcBef>
              <a:buClr>
                <a:schemeClr val="accent2"/>
              </a:buClr>
              <a:buSzPct val="110000"/>
              <a:buFont typeface="Wingdings" pitchFamily="2" charset="2"/>
              <a:buNone/>
            </a:pPr>
            <a:r>
              <a:rPr lang="en-US" sz="2800" b="1" i="1" dirty="0" smtClean="0">
                <a:latin typeface="Tahoma" pitchFamily="34" charset="0"/>
              </a:rPr>
              <a:t>NX</a:t>
            </a:r>
            <a:r>
              <a:rPr lang="en-US" sz="2800" dirty="0" smtClean="0">
                <a:latin typeface="Tahoma" pitchFamily="34" charset="0"/>
              </a:rPr>
              <a:t>  = </a:t>
            </a:r>
            <a:r>
              <a:rPr lang="en-US" sz="2800" b="1" i="1" dirty="0" smtClean="0">
                <a:latin typeface="Tahoma" pitchFamily="34" charset="0"/>
              </a:rPr>
              <a:t>EX </a:t>
            </a:r>
            <a:r>
              <a:rPr lang="en-US" sz="2800" dirty="0" smtClean="0">
                <a:latin typeface="Tahoma" pitchFamily="34" charset="0"/>
              </a:rPr>
              <a:t>– </a:t>
            </a:r>
            <a:r>
              <a:rPr lang="en-US" sz="2800" b="1" i="1" dirty="0" smtClean="0">
                <a:latin typeface="Tahoma" pitchFamily="34" charset="0"/>
              </a:rPr>
              <a:t>IM </a:t>
            </a:r>
            <a:r>
              <a:rPr lang="en-US" sz="2800" dirty="0" smtClean="0">
                <a:latin typeface="Tahoma" pitchFamily="34" charset="0"/>
              </a:rPr>
              <a:t> = </a:t>
            </a:r>
            <a:r>
              <a:rPr lang="en-US" sz="2800" b="1" i="1" dirty="0" smtClean="0">
                <a:latin typeface="Tahoma" pitchFamily="34" charset="0"/>
              </a:rPr>
              <a:t>Y</a:t>
            </a:r>
            <a:r>
              <a:rPr lang="en-US" sz="2800" dirty="0" smtClean="0">
                <a:latin typeface="Tahoma" pitchFamily="34" charset="0"/>
              </a:rPr>
              <a:t> – (</a:t>
            </a:r>
            <a:r>
              <a:rPr lang="en-US" sz="2800" b="1" i="1" dirty="0" smtClean="0">
                <a:latin typeface="Tahoma" pitchFamily="34" charset="0"/>
              </a:rPr>
              <a:t>C</a:t>
            </a:r>
            <a:r>
              <a:rPr lang="en-US" sz="2800" dirty="0" smtClean="0">
                <a:latin typeface="Tahoma" pitchFamily="34" charset="0"/>
              </a:rPr>
              <a:t> + </a:t>
            </a:r>
            <a:r>
              <a:rPr lang="en-US" sz="2800" b="1" i="1" dirty="0" smtClean="0">
                <a:latin typeface="Tahoma" pitchFamily="34" charset="0"/>
              </a:rPr>
              <a:t>I </a:t>
            </a:r>
            <a:r>
              <a:rPr lang="en-US" sz="2800" dirty="0" smtClean="0">
                <a:latin typeface="Tahoma" pitchFamily="34" charset="0"/>
              </a:rPr>
              <a:t>+ </a:t>
            </a:r>
            <a:r>
              <a:rPr lang="en-US" sz="2800" b="1" i="1" dirty="0">
                <a:latin typeface="Tahoma" pitchFamily="34" charset="0"/>
              </a:rPr>
              <a:t>G </a:t>
            </a:r>
            <a:r>
              <a:rPr lang="en-US" sz="2800" dirty="0">
                <a:latin typeface="Tahoma" pitchFamily="34" charset="0"/>
              </a:rPr>
              <a:t>)</a:t>
            </a:r>
          </a:p>
        </p:txBody>
      </p:sp>
    </p:spTree>
    <p:extLst>
      <p:ext uri="{BB962C8B-B14F-4D97-AF65-F5344CB8AC3E}">
        <p14:creationId xmlns:p14="http://schemas.microsoft.com/office/powerpoint/2010/main" val="27232739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left)">
                                      <p:cBhvr>
                                        <p:cTn id="12" dur="500"/>
                                        <p:tgtEl>
                                          <p:spTgt spid="368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84200" y="317500"/>
            <a:ext cx="8128000" cy="896938"/>
          </a:xfrm>
        </p:spPr>
        <p:txBody>
          <a:bodyPr/>
          <a:lstStyle/>
          <a:p>
            <a:r>
              <a:rPr lang="en-US" dirty="0" smtClean="0"/>
              <a:t>International </a:t>
            </a:r>
            <a:r>
              <a:rPr lang="en-US" dirty="0" smtClean="0"/>
              <a:t>capital flows</a:t>
            </a:r>
            <a:endParaRPr lang="en-US" dirty="0" smtClean="0"/>
          </a:p>
        </p:txBody>
      </p:sp>
      <p:sp>
        <p:nvSpPr>
          <p:cNvPr id="40963" name="Rectangle 3"/>
          <p:cNvSpPr>
            <a:spLocks noGrp="1" noChangeArrowheads="1"/>
          </p:cNvSpPr>
          <p:nvPr>
            <p:ph type="body" idx="1"/>
          </p:nvPr>
        </p:nvSpPr>
        <p:spPr>
          <a:xfrm>
            <a:off x="469900" y="1318161"/>
            <a:ext cx="8169275" cy="5165189"/>
          </a:xfrm>
        </p:spPr>
        <p:txBody>
          <a:bodyPr/>
          <a:lstStyle/>
          <a:p>
            <a:pPr marL="349250" indent="-349250">
              <a:spcBef>
                <a:spcPct val="50000"/>
              </a:spcBef>
            </a:pPr>
            <a:r>
              <a:rPr lang="en-US" b="1" dirty="0" smtClean="0">
                <a:solidFill>
                  <a:srgbClr val="CC0000"/>
                </a:solidFill>
              </a:rPr>
              <a:t>Net capital outflow</a:t>
            </a:r>
            <a:endParaRPr lang="en-US" dirty="0" smtClean="0">
              <a:solidFill>
                <a:srgbClr val="CC0000"/>
              </a:solidFill>
            </a:endParaRPr>
          </a:p>
          <a:p>
            <a:pPr marL="973138" lvl="1" indent="-393700">
              <a:buClr>
                <a:schemeClr val="bg2"/>
              </a:buClr>
              <a:buFontTx/>
              <a:buNone/>
            </a:pPr>
            <a:r>
              <a:rPr lang="en-US" sz="2800" dirty="0" smtClean="0">
                <a:latin typeface="Tahoma" pitchFamily="34" charset="0"/>
              </a:rPr>
              <a:t>=	</a:t>
            </a:r>
            <a:r>
              <a:rPr lang="en-US" sz="2800" b="1" i="1" dirty="0" smtClean="0">
                <a:latin typeface="Tahoma" pitchFamily="34" charset="0"/>
              </a:rPr>
              <a:t>S</a:t>
            </a:r>
            <a:r>
              <a:rPr lang="en-US" sz="2800" dirty="0" smtClean="0">
                <a:latin typeface="Tahoma" pitchFamily="34" charset="0"/>
              </a:rPr>
              <a:t> – </a:t>
            </a:r>
            <a:r>
              <a:rPr lang="en-US" sz="2800" b="1" i="1" dirty="0" smtClean="0">
                <a:latin typeface="Tahoma" pitchFamily="34" charset="0"/>
              </a:rPr>
              <a:t>I</a:t>
            </a:r>
            <a:endParaRPr lang="en-US" sz="2800" dirty="0" smtClean="0">
              <a:latin typeface="Tahoma" pitchFamily="34" charset="0"/>
            </a:endParaRPr>
          </a:p>
          <a:p>
            <a:pPr marL="973138" lvl="1" indent="-393700">
              <a:lnSpc>
                <a:spcPct val="110000"/>
              </a:lnSpc>
              <a:buClr>
                <a:schemeClr val="bg2"/>
              </a:buClr>
              <a:buFontTx/>
              <a:buNone/>
            </a:pPr>
            <a:r>
              <a:rPr lang="en-US" sz="2800" dirty="0" smtClean="0">
                <a:latin typeface="Tahoma" pitchFamily="34" charset="0"/>
              </a:rPr>
              <a:t>=	</a:t>
            </a:r>
            <a:r>
              <a:rPr lang="en-US" sz="2800" dirty="0" smtClean="0"/>
              <a:t>net outflow of “loanable funds”</a:t>
            </a:r>
          </a:p>
          <a:p>
            <a:pPr marL="973138" lvl="1" indent="-393700">
              <a:lnSpc>
                <a:spcPct val="105000"/>
              </a:lnSpc>
              <a:buClr>
                <a:schemeClr val="bg2"/>
              </a:buClr>
              <a:buFontTx/>
              <a:buNone/>
            </a:pPr>
            <a:r>
              <a:rPr lang="en-US" sz="2800" dirty="0" smtClean="0">
                <a:latin typeface="Tahoma" pitchFamily="34" charset="0"/>
              </a:rPr>
              <a:t>=	</a:t>
            </a:r>
            <a:r>
              <a:rPr lang="en-US" sz="2800" dirty="0" smtClean="0"/>
              <a:t>net purchases of foreign assets</a:t>
            </a:r>
            <a:br>
              <a:rPr lang="en-US" sz="2800" dirty="0" smtClean="0"/>
            </a:br>
            <a:r>
              <a:rPr lang="en-US" sz="2500" dirty="0" smtClean="0"/>
              <a:t> the country’s purchases of foreign assets </a:t>
            </a:r>
            <a:br>
              <a:rPr lang="en-US" sz="2500" dirty="0" smtClean="0"/>
            </a:br>
            <a:r>
              <a:rPr lang="en-US" sz="2500" dirty="0" smtClean="0"/>
              <a:t> minus foreign purchases of domestic assets</a:t>
            </a:r>
          </a:p>
          <a:p>
            <a:pPr marL="349250" indent="-349250">
              <a:spcBef>
                <a:spcPct val="60000"/>
              </a:spcBef>
            </a:pPr>
            <a:r>
              <a:rPr lang="en-US" dirty="0" smtClean="0"/>
              <a:t>When </a:t>
            </a:r>
            <a:r>
              <a:rPr lang="en-US" b="1" i="1" dirty="0" smtClean="0">
                <a:latin typeface="Tahoma" pitchFamily="34" charset="0"/>
              </a:rPr>
              <a:t>S</a:t>
            </a:r>
            <a:r>
              <a:rPr lang="en-US" dirty="0" smtClean="0">
                <a:latin typeface="Tahoma" pitchFamily="34" charset="0"/>
              </a:rPr>
              <a:t> &gt; </a:t>
            </a:r>
            <a:r>
              <a:rPr lang="en-US" b="1" i="1" dirty="0" smtClean="0">
                <a:latin typeface="Tahoma" pitchFamily="34" charset="0"/>
              </a:rPr>
              <a:t>I</a:t>
            </a:r>
            <a:r>
              <a:rPr lang="en-US" dirty="0" smtClean="0"/>
              <a:t>, country is a </a:t>
            </a:r>
            <a:r>
              <a:rPr lang="en-US" i="1" dirty="0" smtClean="0"/>
              <a:t>net lender</a:t>
            </a:r>
          </a:p>
          <a:p>
            <a:pPr marL="349250" indent="-349250">
              <a:spcBef>
                <a:spcPct val="70000"/>
              </a:spcBef>
            </a:pPr>
            <a:r>
              <a:rPr lang="en-US" dirty="0" smtClean="0"/>
              <a:t>When </a:t>
            </a:r>
            <a:r>
              <a:rPr lang="en-US" b="1" i="1" dirty="0" smtClean="0">
                <a:latin typeface="Tahoma" pitchFamily="34" charset="0"/>
              </a:rPr>
              <a:t>S</a:t>
            </a:r>
            <a:r>
              <a:rPr lang="en-US" dirty="0" smtClean="0">
                <a:latin typeface="Tahoma" pitchFamily="34" charset="0"/>
              </a:rPr>
              <a:t> &lt; </a:t>
            </a:r>
            <a:r>
              <a:rPr lang="en-US" b="1" i="1" dirty="0" smtClean="0">
                <a:latin typeface="Tahoma" pitchFamily="34" charset="0"/>
              </a:rPr>
              <a:t>I</a:t>
            </a:r>
            <a:r>
              <a:rPr lang="en-US" dirty="0" smtClean="0"/>
              <a:t>, country is a </a:t>
            </a:r>
            <a:r>
              <a:rPr lang="en-US" i="1" dirty="0" smtClean="0"/>
              <a:t>net borrower</a:t>
            </a:r>
          </a:p>
        </p:txBody>
      </p:sp>
    </p:spTree>
    <p:extLst>
      <p:ext uri="{BB962C8B-B14F-4D97-AF65-F5344CB8AC3E}">
        <p14:creationId xmlns:p14="http://schemas.microsoft.com/office/powerpoint/2010/main" val="243496519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wipe(left)">
                                      <p:cBhvr>
                                        <p:cTn id="7" dur="500"/>
                                        <p:tgtEl>
                                          <p:spTgt spid="40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wipe(left)">
                                      <p:cBhvr>
                                        <p:cTn id="12" dur="500"/>
                                        <p:tgtEl>
                                          <p:spTgt spid="40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wipe(left)">
                                      <p:cBhvr>
                                        <p:cTn id="17" dur="500"/>
                                        <p:tgtEl>
                                          <p:spTgt spid="409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3">
                                            <p:txEl>
                                              <p:pRg st="3" end="3"/>
                                            </p:txEl>
                                          </p:spTgt>
                                        </p:tgtEl>
                                        <p:attrNameLst>
                                          <p:attrName>style.visibility</p:attrName>
                                        </p:attrNameLst>
                                      </p:cBhvr>
                                      <p:to>
                                        <p:strVal val="visible"/>
                                      </p:to>
                                    </p:set>
                                    <p:animEffect transition="in" filter="wipe(left)">
                                      <p:cBhvr>
                                        <p:cTn id="22" dur="500"/>
                                        <p:tgtEl>
                                          <p:spTgt spid="409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63">
                                            <p:txEl>
                                              <p:pRg st="4" end="4"/>
                                            </p:txEl>
                                          </p:spTgt>
                                        </p:tgtEl>
                                        <p:attrNameLst>
                                          <p:attrName>style.visibility</p:attrName>
                                        </p:attrNameLst>
                                      </p:cBhvr>
                                      <p:to>
                                        <p:strVal val="visible"/>
                                      </p:to>
                                    </p:set>
                                    <p:animEffect transition="in" filter="wipe(left)">
                                      <p:cBhvr>
                                        <p:cTn id="27" dur="500"/>
                                        <p:tgtEl>
                                          <p:spTgt spid="409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963">
                                            <p:txEl>
                                              <p:pRg st="5" end="5"/>
                                            </p:txEl>
                                          </p:spTgt>
                                        </p:tgtEl>
                                        <p:attrNameLst>
                                          <p:attrName>style.visibility</p:attrName>
                                        </p:attrNameLst>
                                      </p:cBhvr>
                                      <p:to>
                                        <p:strVal val="visible"/>
                                      </p:to>
                                    </p:set>
                                    <p:animEffect transition="in" filter="wipe(left)">
                                      <p:cBhvr>
                                        <p:cTn id="32" dur="500"/>
                                        <p:tgtEl>
                                          <p:spTgt spid="409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bldLvl="2" autoUpdateAnimBg="0"/>
    </p:bldLst>
  </p:timing>
</p:sld>
</file>

<file path=ppt/theme/theme1.xml><?xml version="1.0" encoding="utf-8"?>
<a:theme xmlns:a="http://schemas.openxmlformats.org/drawingml/2006/main" name="14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5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6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7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8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9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0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1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2525</TotalTime>
  <Words>5571</Words>
  <Application>Microsoft Macintosh PowerPoint</Application>
  <PresentationFormat>On-screen Show (4:3)</PresentationFormat>
  <Paragraphs>687</Paragraphs>
  <Slides>61</Slides>
  <Notes>61</Notes>
  <HiddenSlides>0</HiddenSlides>
  <MMClips>0</MMClips>
  <ScaleCrop>false</ScaleCrop>
  <HeadingPairs>
    <vt:vector size="6" baseType="variant">
      <vt:variant>
        <vt:lpstr>Theme</vt:lpstr>
      </vt:variant>
      <vt:variant>
        <vt:i4>8</vt:i4>
      </vt:variant>
      <vt:variant>
        <vt:lpstr>Embedded OLE Servers</vt:lpstr>
      </vt:variant>
      <vt:variant>
        <vt:i4>1</vt:i4>
      </vt:variant>
      <vt:variant>
        <vt:lpstr>Slide Titles</vt:lpstr>
      </vt:variant>
      <vt:variant>
        <vt:i4>61</vt:i4>
      </vt:variant>
    </vt:vector>
  </HeadingPairs>
  <TitlesOfParts>
    <vt:vector size="70" baseType="lpstr">
      <vt:lpstr>14_Default Design</vt:lpstr>
      <vt:lpstr>15_Default Design</vt:lpstr>
      <vt:lpstr>16_Default Design</vt:lpstr>
      <vt:lpstr>17_Default Design</vt:lpstr>
      <vt:lpstr>18_Default Design</vt:lpstr>
      <vt:lpstr>19_Default Design</vt:lpstr>
      <vt:lpstr>20_Default Design</vt:lpstr>
      <vt:lpstr>21_Default Design</vt:lpstr>
      <vt:lpstr>Equation</vt:lpstr>
      <vt:lpstr>PowerPoint Presentation</vt:lpstr>
      <vt:lpstr>IN THIS CHAPTER, YOU WILL LEARN:</vt:lpstr>
      <vt:lpstr>Imports and exports of selected countries, 2013</vt:lpstr>
      <vt:lpstr>In an open economy,</vt:lpstr>
      <vt:lpstr>Preliminaries</vt:lpstr>
      <vt:lpstr>GDP = Expenditure on       domestically produced g&amp;s</vt:lpstr>
      <vt:lpstr>The national income identity  in an open economy</vt:lpstr>
      <vt:lpstr>Trade surpluses and deficits</vt:lpstr>
      <vt:lpstr>International capital flows</vt:lpstr>
      <vt:lpstr>The link between trade &amp; cap. flows</vt:lpstr>
      <vt:lpstr>Saving, investment, and the trade balance 1960–2014</vt:lpstr>
      <vt:lpstr>U.S.: the world’s largest debtor nation</vt:lpstr>
      <vt:lpstr>Saving and investment in a  small open economy</vt:lpstr>
      <vt:lpstr>National saving:  The supply of loanable funds</vt:lpstr>
      <vt:lpstr>Assumptions about capital flows</vt:lpstr>
      <vt:lpstr>Investment:  The demand for loanable funds</vt:lpstr>
      <vt:lpstr>If the economy were closed . . .</vt:lpstr>
      <vt:lpstr>But in a small open economy…</vt:lpstr>
      <vt:lpstr>Three experiments:</vt:lpstr>
      <vt:lpstr>1. Fiscal policy at home</vt:lpstr>
      <vt:lpstr>NX and the federal budget deficit  (% of GDP), 1965–2014</vt:lpstr>
      <vt:lpstr>2. Fiscal policy abroad</vt:lpstr>
      <vt:lpstr>NOW YOU TRY 3. An increase in investment demand</vt:lpstr>
      <vt:lpstr>ANSWERS 3. An increase in investment demand</vt:lpstr>
      <vt:lpstr>The nominal exchange rate</vt:lpstr>
      <vt:lpstr>A few exchange rates, as of 1/13/2015</vt:lpstr>
      <vt:lpstr>The real exchange rate</vt:lpstr>
      <vt:lpstr>Understanding the units of ε</vt:lpstr>
      <vt:lpstr>~ McZample ~</vt:lpstr>
      <vt:lpstr>ε in the real world &amp; our model</vt:lpstr>
      <vt:lpstr>How NX  depends on ε </vt:lpstr>
      <vt:lpstr>U.S. net exports and the real exchange rate, 1973-2014</vt:lpstr>
      <vt:lpstr>The net exports function</vt:lpstr>
      <vt:lpstr>The NX  curve for the U.S.</vt:lpstr>
      <vt:lpstr>The NX  curve for the U.S.</vt:lpstr>
      <vt:lpstr>How ε is determined</vt:lpstr>
      <vt:lpstr>How ε is determined</vt:lpstr>
      <vt:lpstr>Interpretation: supply and demand  in the foreign exchange market</vt:lpstr>
      <vt:lpstr>Four experiments:</vt:lpstr>
      <vt:lpstr>1.  Fiscal policy at home</vt:lpstr>
      <vt:lpstr>2.  Fiscal policy abroad</vt:lpstr>
      <vt:lpstr>NOW YOU TRY 3.  Increase in investment demand</vt:lpstr>
      <vt:lpstr>ANSWERS 3.  Increase in investment demand</vt:lpstr>
      <vt:lpstr>4. Trade policy to restrict imports</vt:lpstr>
      <vt:lpstr>4. Trade policy to restrict imports</vt:lpstr>
      <vt:lpstr>The determinants of the  nominal exchange rate</vt:lpstr>
      <vt:lpstr>The determinants of the  nominal exchange rate</vt:lpstr>
      <vt:lpstr>The determinants of the  nominal exchange rate</vt:lpstr>
      <vt:lpstr>Inflation differentials and nominal exchange rates for a cross section of countries</vt:lpstr>
      <vt:lpstr>Purchasing Power Parity (PPP)</vt:lpstr>
      <vt:lpstr>Purchasing Power Parity (PPP)</vt:lpstr>
      <vt:lpstr>Purchasing Power Parity (PPP)</vt:lpstr>
      <vt:lpstr>Does PPP hold in the real world?</vt:lpstr>
      <vt:lpstr>CASE STUDY:  The Reagan Deficits Revisited</vt:lpstr>
      <vt:lpstr>The U.S. as a large open economy</vt:lpstr>
      <vt:lpstr>A fiscal expansion in three models</vt:lpstr>
      <vt:lpstr>CHAPTER SUMMARY</vt:lpstr>
      <vt:lpstr>CHAPTER SUMMARY</vt:lpstr>
      <vt:lpstr>CHAPTER SUMMARY</vt:lpstr>
      <vt:lpstr>CHAPTER SUMMARY</vt:lpstr>
      <vt:lpstr>CHAPTER SUMMARY</vt:lpstr>
    </vt:vector>
  </TitlesOfParts>
  <Company>UNLV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6e PowerPoints</dc:title>
  <dc:creator>Ron Cronovich</dc:creator>
  <cp:lastModifiedBy>Ron Cronovich</cp:lastModifiedBy>
  <cp:revision>306</cp:revision>
  <dcterms:created xsi:type="dcterms:W3CDTF">2006-04-29T00:50:43Z</dcterms:created>
  <dcterms:modified xsi:type="dcterms:W3CDTF">2015-05-28T18:19:56Z</dcterms:modified>
</cp:coreProperties>
</file>