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embeddings/oleObject2.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3.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4.xml" ContentType="application/vnd.openxmlformats-officedocument.drawingml.chart+xml"/>
  <Override PartName="/ppt/notesSlides/notesSlide30.xml" ContentType="application/vnd.openxmlformats-officedocument.presentationml.notesSlide+xml"/>
  <Override PartName="/ppt/charts/chart5.xml" ContentType="application/vnd.openxmlformats-officedocument.drawingml.chart+xml"/>
  <Override PartName="/ppt/theme/themeOverride1.xml" ContentType="application/vnd.openxmlformats-officedocument.themeOverride+xml"/>
  <Override PartName="/ppt/notesSlides/notesSlide31.xml" ContentType="application/vnd.openxmlformats-officedocument.presentationml.notesSlide+xml"/>
  <Override PartName="/ppt/charts/chart6.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7.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8.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43"/>
  </p:notesMasterIdLst>
  <p:sldIdLst>
    <p:sldId id="374" r:id="rId2"/>
    <p:sldId id="377" r:id="rId3"/>
    <p:sldId id="409" r:id="rId4"/>
    <p:sldId id="410" r:id="rId5"/>
    <p:sldId id="411" r:id="rId6"/>
    <p:sldId id="412" r:id="rId7"/>
    <p:sldId id="413" r:id="rId8"/>
    <p:sldId id="414" r:id="rId9"/>
    <p:sldId id="415" r:id="rId10"/>
    <p:sldId id="416" r:id="rId11"/>
    <p:sldId id="417" r:id="rId12"/>
    <p:sldId id="418" r:id="rId13"/>
    <p:sldId id="419" r:id="rId14"/>
    <p:sldId id="420"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05" r:id="rId29"/>
    <p:sldId id="436" r:id="rId30"/>
    <p:sldId id="437" r:id="rId31"/>
    <p:sldId id="438" r:id="rId32"/>
    <p:sldId id="439" r:id="rId33"/>
    <p:sldId id="440" r:id="rId34"/>
    <p:sldId id="441" r:id="rId35"/>
    <p:sldId id="442" r:id="rId36"/>
    <p:sldId id="443" r:id="rId37"/>
    <p:sldId id="444" r:id="rId38"/>
    <p:sldId id="378" r:id="rId39"/>
    <p:sldId id="406" r:id="rId40"/>
    <p:sldId id="407" r:id="rId41"/>
    <p:sldId id="408"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0" autoAdjust="0"/>
    <p:restoredTop sz="81257" autoAdjust="0"/>
  </p:normalViewPr>
  <p:slideViewPr>
    <p:cSldViewPr snapToGrid="0">
      <p:cViewPr>
        <p:scale>
          <a:sx n="90" d="100"/>
          <a:sy n="90" d="100"/>
        </p:scale>
        <p:origin x="-912" y="-736"/>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9296"/>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jacinto\Dropbox\CRONOVICH-JACINTO%20SHARED\Mankiw%202015%20PPTs\other%20data\chap7%20u%20and%20natural%20u%20rate.xls"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1" Type="http://schemas.openxmlformats.org/officeDocument/2006/relationships/oleObject" Target="file:///C:\Users\Sjacinto\Desktop\Powerpoints\Chapter%207\Median%20duration%20of%20unemployment.xlsx" TargetMode="Externa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Sebastian\Documents\Work%20Folder\Data\Chapter%206%20(7)\Slide%2030%20(TREND%20Natural%20Rat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ebastian\Desktop\Powerpoints\Data%20Files\Chapter%207\Minimum%20Wage%20(201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ebastian\Desktop\2013PP\Mankiw%20Intermediate\Data\Chapter%207\Sectoral%20Shif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ebastian\Dropbox\CRONOVICH-JACINTO%20SHARED\PPT-Mankiw%20Intermediate%20(2013)\files%20from%202012\data\chap07%20(unemployment)\Slide%20(Unemployment%20in%20Europ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'data for graph'!$C$2</c:f>
              <c:strCache>
                <c:ptCount val="1"/>
                <c:pt idx="0">
                  <c:v>actual u-rate</c:v>
                </c:pt>
              </c:strCache>
            </c:strRef>
          </c:tx>
          <c:spPr>
            <a:ln w="44450" cap="rnd">
              <a:solidFill>
                <a:srgbClr val="006666"/>
              </a:solidFill>
              <a:round/>
            </a:ln>
            <a:effectLst/>
          </c:spPr>
          <c:marker>
            <c:symbol val="none"/>
          </c:marker>
          <c:xVal>
            <c:numRef>
              <c:f>'data for graph'!$B$3:$B$662</c:f>
              <c:numCache>
                <c:formatCode>0.00</c:formatCode>
                <c:ptCount val="660"/>
                <c:pt idx="0">
                  <c:v>1960.0</c:v>
                </c:pt>
                <c:pt idx="1">
                  <c:v>1960.08333333334</c:v>
                </c:pt>
                <c:pt idx="2">
                  <c:v>1960.16666666667</c:v>
                </c:pt>
                <c:pt idx="3">
                  <c:v>1960.25</c:v>
                </c:pt>
                <c:pt idx="4">
                  <c:v>1960.33333333334</c:v>
                </c:pt>
                <c:pt idx="5">
                  <c:v>1960.41666666667</c:v>
                </c:pt>
                <c:pt idx="6">
                  <c:v>1960.5</c:v>
                </c:pt>
                <c:pt idx="7">
                  <c:v>1960.58333333334</c:v>
                </c:pt>
                <c:pt idx="8">
                  <c:v>1960.66666666667</c:v>
                </c:pt>
                <c:pt idx="9">
                  <c:v>1960.75</c:v>
                </c:pt>
                <c:pt idx="10">
                  <c:v>1960.83333333334</c:v>
                </c:pt>
                <c:pt idx="11">
                  <c:v>1960.91666666667</c:v>
                </c:pt>
                <c:pt idx="12">
                  <c:v>1961.0</c:v>
                </c:pt>
                <c:pt idx="13">
                  <c:v>1961.08333333334</c:v>
                </c:pt>
                <c:pt idx="14">
                  <c:v>1961.16666666667</c:v>
                </c:pt>
                <c:pt idx="15">
                  <c:v>1961.25</c:v>
                </c:pt>
                <c:pt idx="16">
                  <c:v>1961.33333333334</c:v>
                </c:pt>
                <c:pt idx="17">
                  <c:v>1961.41666666667</c:v>
                </c:pt>
                <c:pt idx="18">
                  <c:v>1961.5</c:v>
                </c:pt>
                <c:pt idx="19">
                  <c:v>1961.58333333334</c:v>
                </c:pt>
                <c:pt idx="20">
                  <c:v>1961.66666666667</c:v>
                </c:pt>
                <c:pt idx="21">
                  <c:v>1961.75</c:v>
                </c:pt>
                <c:pt idx="22">
                  <c:v>1961.83333333334</c:v>
                </c:pt>
                <c:pt idx="23">
                  <c:v>1961.91666666667</c:v>
                </c:pt>
                <c:pt idx="24">
                  <c:v>1962.0</c:v>
                </c:pt>
                <c:pt idx="25">
                  <c:v>1962.08333333334</c:v>
                </c:pt>
                <c:pt idx="26">
                  <c:v>1962.16666666667</c:v>
                </c:pt>
                <c:pt idx="27">
                  <c:v>1962.25</c:v>
                </c:pt>
                <c:pt idx="28">
                  <c:v>1962.33333333334</c:v>
                </c:pt>
                <c:pt idx="29">
                  <c:v>1962.41666666667</c:v>
                </c:pt>
                <c:pt idx="30">
                  <c:v>1962.5</c:v>
                </c:pt>
                <c:pt idx="31">
                  <c:v>1962.58333333334</c:v>
                </c:pt>
                <c:pt idx="32">
                  <c:v>1962.66666666667</c:v>
                </c:pt>
                <c:pt idx="33">
                  <c:v>1962.75</c:v>
                </c:pt>
                <c:pt idx="34">
                  <c:v>1962.83333333334</c:v>
                </c:pt>
                <c:pt idx="35">
                  <c:v>1962.91666666667</c:v>
                </c:pt>
                <c:pt idx="36">
                  <c:v>1963.0</c:v>
                </c:pt>
                <c:pt idx="37">
                  <c:v>1963.08333333334</c:v>
                </c:pt>
                <c:pt idx="38">
                  <c:v>1963.16666666667</c:v>
                </c:pt>
                <c:pt idx="39">
                  <c:v>1963.25</c:v>
                </c:pt>
                <c:pt idx="40">
                  <c:v>1963.33333333333</c:v>
                </c:pt>
                <c:pt idx="41">
                  <c:v>1963.41666666667</c:v>
                </c:pt>
                <c:pt idx="42">
                  <c:v>1963.5</c:v>
                </c:pt>
                <c:pt idx="43">
                  <c:v>1963.58333333333</c:v>
                </c:pt>
                <c:pt idx="44">
                  <c:v>1963.66666666667</c:v>
                </c:pt>
                <c:pt idx="45">
                  <c:v>1963.75</c:v>
                </c:pt>
                <c:pt idx="46">
                  <c:v>1963.83333333333</c:v>
                </c:pt>
                <c:pt idx="47">
                  <c:v>1963.91666666667</c:v>
                </c:pt>
                <c:pt idx="48">
                  <c:v>1964.0</c:v>
                </c:pt>
                <c:pt idx="49">
                  <c:v>1964.08333333333</c:v>
                </c:pt>
                <c:pt idx="50">
                  <c:v>1964.16666666667</c:v>
                </c:pt>
                <c:pt idx="51">
                  <c:v>1964.25</c:v>
                </c:pt>
                <c:pt idx="52">
                  <c:v>1964.33333333333</c:v>
                </c:pt>
                <c:pt idx="53">
                  <c:v>1964.41666666667</c:v>
                </c:pt>
                <c:pt idx="54">
                  <c:v>1964.5</c:v>
                </c:pt>
                <c:pt idx="55">
                  <c:v>1964.58333333333</c:v>
                </c:pt>
                <c:pt idx="56">
                  <c:v>1964.66666666667</c:v>
                </c:pt>
                <c:pt idx="57">
                  <c:v>1964.75</c:v>
                </c:pt>
                <c:pt idx="58">
                  <c:v>1964.83333333333</c:v>
                </c:pt>
                <c:pt idx="59">
                  <c:v>1964.91666666667</c:v>
                </c:pt>
                <c:pt idx="60">
                  <c:v>1965.0</c:v>
                </c:pt>
                <c:pt idx="61">
                  <c:v>1965.083333333333</c:v>
                </c:pt>
                <c:pt idx="62">
                  <c:v>1965.166666666667</c:v>
                </c:pt>
                <c:pt idx="63">
                  <c:v>1965.25</c:v>
                </c:pt>
                <c:pt idx="64">
                  <c:v>1965.333333333333</c:v>
                </c:pt>
                <c:pt idx="65">
                  <c:v>1965.416666666667</c:v>
                </c:pt>
                <c:pt idx="66">
                  <c:v>1965.5</c:v>
                </c:pt>
                <c:pt idx="67">
                  <c:v>1965.583333333333</c:v>
                </c:pt>
                <c:pt idx="68">
                  <c:v>1965.666666666667</c:v>
                </c:pt>
                <c:pt idx="69">
                  <c:v>1965.75</c:v>
                </c:pt>
                <c:pt idx="70">
                  <c:v>1965.833333333333</c:v>
                </c:pt>
                <c:pt idx="71">
                  <c:v>1965.916666666667</c:v>
                </c:pt>
                <c:pt idx="72">
                  <c:v>1966.0</c:v>
                </c:pt>
                <c:pt idx="73">
                  <c:v>1966.08333333333</c:v>
                </c:pt>
                <c:pt idx="74">
                  <c:v>1966.16666666667</c:v>
                </c:pt>
                <c:pt idx="75">
                  <c:v>1966.25</c:v>
                </c:pt>
                <c:pt idx="76">
                  <c:v>1966.33333333333</c:v>
                </c:pt>
                <c:pt idx="77">
                  <c:v>1966.41666666667</c:v>
                </c:pt>
                <c:pt idx="78">
                  <c:v>1966.5</c:v>
                </c:pt>
                <c:pt idx="79">
                  <c:v>1966.58333333333</c:v>
                </c:pt>
                <c:pt idx="80">
                  <c:v>1966.66666666667</c:v>
                </c:pt>
                <c:pt idx="81">
                  <c:v>1966.75</c:v>
                </c:pt>
                <c:pt idx="82">
                  <c:v>1966.83333333333</c:v>
                </c:pt>
                <c:pt idx="83">
                  <c:v>1966.91666666666</c:v>
                </c:pt>
                <c:pt idx="84">
                  <c:v>1966.99999999997</c:v>
                </c:pt>
                <c:pt idx="85">
                  <c:v>1967.0833333333</c:v>
                </c:pt>
                <c:pt idx="86">
                  <c:v>1967.16666666663</c:v>
                </c:pt>
                <c:pt idx="87">
                  <c:v>1967.24999999996</c:v>
                </c:pt>
                <c:pt idx="88">
                  <c:v>1967.33333333329</c:v>
                </c:pt>
                <c:pt idx="89">
                  <c:v>1967.41666666662</c:v>
                </c:pt>
                <c:pt idx="90">
                  <c:v>1967.49999999995</c:v>
                </c:pt>
                <c:pt idx="91">
                  <c:v>1967.58333333328</c:v>
                </c:pt>
                <c:pt idx="92">
                  <c:v>1967.66666666661</c:v>
                </c:pt>
                <c:pt idx="93">
                  <c:v>1967.74999999994</c:v>
                </c:pt>
                <c:pt idx="94">
                  <c:v>1967.83333333327</c:v>
                </c:pt>
                <c:pt idx="95">
                  <c:v>1967.9166666666</c:v>
                </c:pt>
                <c:pt idx="96">
                  <c:v>1967.99999999993</c:v>
                </c:pt>
                <c:pt idx="97">
                  <c:v>1968.08333333326</c:v>
                </c:pt>
                <c:pt idx="98">
                  <c:v>1968.16666666659</c:v>
                </c:pt>
                <c:pt idx="99">
                  <c:v>1968.24999999992</c:v>
                </c:pt>
                <c:pt idx="100">
                  <c:v>1968.33333333325</c:v>
                </c:pt>
                <c:pt idx="101">
                  <c:v>1968.41666666658</c:v>
                </c:pt>
                <c:pt idx="102">
                  <c:v>1968.49999999991</c:v>
                </c:pt>
                <c:pt idx="103">
                  <c:v>1968.58333333324</c:v>
                </c:pt>
                <c:pt idx="104">
                  <c:v>1968.66666666657</c:v>
                </c:pt>
                <c:pt idx="105">
                  <c:v>1968.7499999999</c:v>
                </c:pt>
                <c:pt idx="106">
                  <c:v>1968.83333333323</c:v>
                </c:pt>
                <c:pt idx="107">
                  <c:v>1968.91666666656</c:v>
                </c:pt>
                <c:pt idx="108">
                  <c:v>1968.99999999989</c:v>
                </c:pt>
                <c:pt idx="109">
                  <c:v>1969.08333333322</c:v>
                </c:pt>
                <c:pt idx="110">
                  <c:v>1969.16666666655</c:v>
                </c:pt>
                <c:pt idx="111">
                  <c:v>1969.24999999988</c:v>
                </c:pt>
                <c:pt idx="112">
                  <c:v>1969.33333333321</c:v>
                </c:pt>
                <c:pt idx="113">
                  <c:v>1969.41666666654</c:v>
                </c:pt>
                <c:pt idx="114">
                  <c:v>1969.49999999987</c:v>
                </c:pt>
                <c:pt idx="115">
                  <c:v>1969.5833333332</c:v>
                </c:pt>
                <c:pt idx="116">
                  <c:v>1969.66666666653</c:v>
                </c:pt>
                <c:pt idx="117">
                  <c:v>1969.74999999986</c:v>
                </c:pt>
                <c:pt idx="118">
                  <c:v>1969.83333333319</c:v>
                </c:pt>
                <c:pt idx="119">
                  <c:v>1969.91666666652</c:v>
                </c:pt>
                <c:pt idx="120">
                  <c:v>1969.99999999985</c:v>
                </c:pt>
                <c:pt idx="121">
                  <c:v>1970.08333333318</c:v>
                </c:pt>
                <c:pt idx="122">
                  <c:v>1970.16666666651</c:v>
                </c:pt>
                <c:pt idx="123">
                  <c:v>1970.24999999984</c:v>
                </c:pt>
                <c:pt idx="124">
                  <c:v>1970.33333333317</c:v>
                </c:pt>
                <c:pt idx="125">
                  <c:v>1970.4166666665</c:v>
                </c:pt>
                <c:pt idx="126">
                  <c:v>1970.49999999983</c:v>
                </c:pt>
                <c:pt idx="127">
                  <c:v>1970.58333333316</c:v>
                </c:pt>
                <c:pt idx="128">
                  <c:v>1970.66666666649</c:v>
                </c:pt>
                <c:pt idx="129">
                  <c:v>1970.74999999982</c:v>
                </c:pt>
                <c:pt idx="130">
                  <c:v>1970.83333333315</c:v>
                </c:pt>
                <c:pt idx="131">
                  <c:v>1970.91666666648</c:v>
                </c:pt>
                <c:pt idx="132">
                  <c:v>1970.99999999981</c:v>
                </c:pt>
                <c:pt idx="133">
                  <c:v>1971.08333333314</c:v>
                </c:pt>
                <c:pt idx="134">
                  <c:v>1971.16666666647</c:v>
                </c:pt>
                <c:pt idx="135">
                  <c:v>1971.2499999998</c:v>
                </c:pt>
                <c:pt idx="136">
                  <c:v>1971.33333333313</c:v>
                </c:pt>
                <c:pt idx="137">
                  <c:v>1971.41666666646</c:v>
                </c:pt>
                <c:pt idx="138">
                  <c:v>1971.49999999979</c:v>
                </c:pt>
                <c:pt idx="139">
                  <c:v>1971.58333333312</c:v>
                </c:pt>
                <c:pt idx="140">
                  <c:v>1971.66666666645</c:v>
                </c:pt>
                <c:pt idx="141">
                  <c:v>1971.74999999978</c:v>
                </c:pt>
                <c:pt idx="142">
                  <c:v>1971.83333333311</c:v>
                </c:pt>
                <c:pt idx="143">
                  <c:v>1971.91666666645</c:v>
                </c:pt>
                <c:pt idx="144">
                  <c:v>1971.99999999978</c:v>
                </c:pt>
                <c:pt idx="145">
                  <c:v>1972.08333333311</c:v>
                </c:pt>
                <c:pt idx="146">
                  <c:v>1972.16666666644</c:v>
                </c:pt>
                <c:pt idx="147">
                  <c:v>1972.24999999977</c:v>
                </c:pt>
                <c:pt idx="148">
                  <c:v>1972.3333333331</c:v>
                </c:pt>
                <c:pt idx="149">
                  <c:v>1972.41666666643</c:v>
                </c:pt>
                <c:pt idx="150">
                  <c:v>1972.49999999976</c:v>
                </c:pt>
                <c:pt idx="151">
                  <c:v>1972.58333333309</c:v>
                </c:pt>
                <c:pt idx="152">
                  <c:v>1972.66666666642</c:v>
                </c:pt>
                <c:pt idx="153">
                  <c:v>1972.74999999975</c:v>
                </c:pt>
                <c:pt idx="154">
                  <c:v>1972.83333333308</c:v>
                </c:pt>
                <c:pt idx="155">
                  <c:v>1972.91666666641</c:v>
                </c:pt>
                <c:pt idx="156">
                  <c:v>1972.99999999974</c:v>
                </c:pt>
                <c:pt idx="157">
                  <c:v>1973.08333333307</c:v>
                </c:pt>
                <c:pt idx="158">
                  <c:v>1973.1666666664</c:v>
                </c:pt>
                <c:pt idx="159">
                  <c:v>1973.24999999973</c:v>
                </c:pt>
                <c:pt idx="160">
                  <c:v>1973.33333333306</c:v>
                </c:pt>
                <c:pt idx="161">
                  <c:v>1973.41666666639</c:v>
                </c:pt>
                <c:pt idx="162">
                  <c:v>1973.49999999972</c:v>
                </c:pt>
                <c:pt idx="163">
                  <c:v>1973.58333333305</c:v>
                </c:pt>
                <c:pt idx="164">
                  <c:v>1973.66666666638</c:v>
                </c:pt>
                <c:pt idx="165">
                  <c:v>1973.74999999971</c:v>
                </c:pt>
                <c:pt idx="166">
                  <c:v>1973.83333333304</c:v>
                </c:pt>
                <c:pt idx="167">
                  <c:v>1973.91666666637</c:v>
                </c:pt>
                <c:pt idx="168">
                  <c:v>1973.9999999997</c:v>
                </c:pt>
                <c:pt idx="169">
                  <c:v>1974.08333333303</c:v>
                </c:pt>
                <c:pt idx="170">
                  <c:v>1974.16666666636</c:v>
                </c:pt>
                <c:pt idx="171">
                  <c:v>1974.24999999969</c:v>
                </c:pt>
                <c:pt idx="172">
                  <c:v>1974.33333333302</c:v>
                </c:pt>
                <c:pt idx="173">
                  <c:v>1974.41666666635</c:v>
                </c:pt>
                <c:pt idx="174">
                  <c:v>1974.49999999968</c:v>
                </c:pt>
                <c:pt idx="175">
                  <c:v>1974.58333333301</c:v>
                </c:pt>
                <c:pt idx="176">
                  <c:v>1974.66666666634</c:v>
                </c:pt>
                <c:pt idx="177">
                  <c:v>1974.74999999967</c:v>
                </c:pt>
                <c:pt idx="178">
                  <c:v>1974.833333333</c:v>
                </c:pt>
                <c:pt idx="179">
                  <c:v>1974.91666666633</c:v>
                </c:pt>
                <c:pt idx="180">
                  <c:v>1974.99999999966</c:v>
                </c:pt>
                <c:pt idx="181">
                  <c:v>1975.08333333299</c:v>
                </c:pt>
                <c:pt idx="182">
                  <c:v>1975.16666666632</c:v>
                </c:pt>
                <c:pt idx="183">
                  <c:v>1975.24999999965</c:v>
                </c:pt>
                <c:pt idx="184">
                  <c:v>1975.33333333298</c:v>
                </c:pt>
                <c:pt idx="185">
                  <c:v>1975.41666666631</c:v>
                </c:pt>
                <c:pt idx="186">
                  <c:v>1975.49999999964</c:v>
                </c:pt>
                <c:pt idx="187">
                  <c:v>1975.58333333297</c:v>
                </c:pt>
                <c:pt idx="188">
                  <c:v>1975.6666666663</c:v>
                </c:pt>
                <c:pt idx="189">
                  <c:v>1975.74999999963</c:v>
                </c:pt>
                <c:pt idx="190">
                  <c:v>1975.83333333296</c:v>
                </c:pt>
                <c:pt idx="191">
                  <c:v>1975.91666666629</c:v>
                </c:pt>
                <c:pt idx="192">
                  <c:v>1975.99999999962</c:v>
                </c:pt>
                <c:pt idx="193">
                  <c:v>1976.08333333295</c:v>
                </c:pt>
                <c:pt idx="194">
                  <c:v>1976.16666666628</c:v>
                </c:pt>
                <c:pt idx="195">
                  <c:v>1976.24999999961</c:v>
                </c:pt>
                <c:pt idx="196">
                  <c:v>1976.33333333294</c:v>
                </c:pt>
                <c:pt idx="197">
                  <c:v>1976.41666666627</c:v>
                </c:pt>
                <c:pt idx="198">
                  <c:v>1976.4999999996</c:v>
                </c:pt>
                <c:pt idx="199">
                  <c:v>1976.58333333293</c:v>
                </c:pt>
                <c:pt idx="200">
                  <c:v>1976.66666666626</c:v>
                </c:pt>
                <c:pt idx="201">
                  <c:v>1976.74999999959</c:v>
                </c:pt>
                <c:pt idx="202">
                  <c:v>1976.83333333292</c:v>
                </c:pt>
                <c:pt idx="203">
                  <c:v>1976.91666666625</c:v>
                </c:pt>
                <c:pt idx="204">
                  <c:v>1976.99999999958</c:v>
                </c:pt>
                <c:pt idx="205">
                  <c:v>1977.08333333291</c:v>
                </c:pt>
                <c:pt idx="206">
                  <c:v>1977.16666666624</c:v>
                </c:pt>
                <c:pt idx="207">
                  <c:v>1977.24999999957</c:v>
                </c:pt>
                <c:pt idx="208">
                  <c:v>1977.3333333329</c:v>
                </c:pt>
                <c:pt idx="209">
                  <c:v>1977.41666666623</c:v>
                </c:pt>
                <c:pt idx="210">
                  <c:v>1977.49999999956</c:v>
                </c:pt>
                <c:pt idx="211">
                  <c:v>1977.58333333289</c:v>
                </c:pt>
                <c:pt idx="212">
                  <c:v>1977.66666666622</c:v>
                </c:pt>
                <c:pt idx="213">
                  <c:v>1977.74999999955</c:v>
                </c:pt>
                <c:pt idx="214">
                  <c:v>1977.83333333288</c:v>
                </c:pt>
                <c:pt idx="215">
                  <c:v>1977.91666666621</c:v>
                </c:pt>
                <c:pt idx="216">
                  <c:v>1977.99999999954</c:v>
                </c:pt>
                <c:pt idx="217">
                  <c:v>1978.08333333287</c:v>
                </c:pt>
                <c:pt idx="218">
                  <c:v>1978.1666666662</c:v>
                </c:pt>
                <c:pt idx="219">
                  <c:v>1978.24999999953</c:v>
                </c:pt>
                <c:pt idx="220">
                  <c:v>1978.33333333286</c:v>
                </c:pt>
                <c:pt idx="221">
                  <c:v>1978.41666666619</c:v>
                </c:pt>
                <c:pt idx="222">
                  <c:v>1978.49999999952</c:v>
                </c:pt>
                <c:pt idx="223">
                  <c:v>1978.58333333285</c:v>
                </c:pt>
                <c:pt idx="224">
                  <c:v>1978.66666666618</c:v>
                </c:pt>
                <c:pt idx="225">
                  <c:v>1978.74999999951</c:v>
                </c:pt>
                <c:pt idx="226">
                  <c:v>1978.83333333284</c:v>
                </c:pt>
                <c:pt idx="227">
                  <c:v>1978.91666666617</c:v>
                </c:pt>
                <c:pt idx="228">
                  <c:v>1978.9999999995</c:v>
                </c:pt>
                <c:pt idx="229">
                  <c:v>1979.08333333283</c:v>
                </c:pt>
                <c:pt idx="230">
                  <c:v>1979.16666666616</c:v>
                </c:pt>
                <c:pt idx="231">
                  <c:v>1979.24999999949</c:v>
                </c:pt>
                <c:pt idx="232">
                  <c:v>1979.33333333282</c:v>
                </c:pt>
                <c:pt idx="233">
                  <c:v>1979.41666666615</c:v>
                </c:pt>
                <c:pt idx="234">
                  <c:v>1979.49999999948</c:v>
                </c:pt>
                <c:pt idx="235">
                  <c:v>1979.58333333281</c:v>
                </c:pt>
                <c:pt idx="236">
                  <c:v>1979.66666666614</c:v>
                </c:pt>
                <c:pt idx="237">
                  <c:v>1979.74999999947</c:v>
                </c:pt>
                <c:pt idx="238">
                  <c:v>1979.8333333328</c:v>
                </c:pt>
                <c:pt idx="239">
                  <c:v>1979.91666666613</c:v>
                </c:pt>
                <c:pt idx="240">
                  <c:v>1979.99999999946</c:v>
                </c:pt>
                <c:pt idx="241">
                  <c:v>1980.08333333279</c:v>
                </c:pt>
                <c:pt idx="242">
                  <c:v>1980.16666666612</c:v>
                </c:pt>
                <c:pt idx="243">
                  <c:v>1980.24999999945</c:v>
                </c:pt>
                <c:pt idx="244">
                  <c:v>1980.33333333278</c:v>
                </c:pt>
                <c:pt idx="245">
                  <c:v>1980.41666666611</c:v>
                </c:pt>
                <c:pt idx="246">
                  <c:v>1980.49999999944</c:v>
                </c:pt>
                <c:pt idx="247">
                  <c:v>1980.58333333277</c:v>
                </c:pt>
                <c:pt idx="248">
                  <c:v>1980.6666666661</c:v>
                </c:pt>
                <c:pt idx="249">
                  <c:v>1980.74999999943</c:v>
                </c:pt>
                <c:pt idx="250">
                  <c:v>1980.83333333276</c:v>
                </c:pt>
                <c:pt idx="251">
                  <c:v>1980.91666666609</c:v>
                </c:pt>
                <c:pt idx="252">
                  <c:v>1980.99999999942</c:v>
                </c:pt>
                <c:pt idx="253">
                  <c:v>1981.08333333275</c:v>
                </c:pt>
                <c:pt idx="254">
                  <c:v>1981.16666666608</c:v>
                </c:pt>
                <c:pt idx="255">
                  <c:v>1981.24999999941</c:v>
                </c:pt>
                <c:pt idx="256">
                  <c:v>1981.33333333274</c:v>
                </c:pt>
                <c:pt idx="257">
                  <c:v>1981.41666666607</c:v>
                </c:pt>
                <c:pt idx="258">
                  <c:v>1981.4999999994</c:v>
                </c:pt>
                <c:pt idx="259">
                  <c:v>1981.58333333273</c:v>
                </c:pt>
                <c:pt idx="260">
                  <c:v>1981.66666666606</c:v>
                </c:pt>
                <c:pt idx="261">
                  <c:v>1981.74999999939</c:v>
                </c:pt>
                <c:pt idx="262">
                  <c:v>1981.83333333272</c:v>
                </c:pt>
                <c:pt idx="263">
                  <c:v>1981.91666666605</c:v>
                </c:pt>
                <c:pt idx="264">
                  <c:v>1981.99999999938</c:v>
                </c:pt>
                <c:pt idx="265">
                  <c:v>1982.08333333271</c:v>
                </c:pt>
                <c:pt idx="266">
                  <c:v>1982.16666666604</c:v>
                </c:pt>
                <c:pt idx="267">
                  <c:v>1982.24999999937</c:v>
                </c:pt>
                <c:pt idx="268">
                  <c:v>1982.3333333327</c:v>
                </c:pt>
                <c:pt idx="269">
                  <c:v>1982.41666666603</c:v>
                </c:pt>
                <c:pt idx="270">
                  <c:v>1982.49999999936</c:v>
                </c:pt>
                <c:pt idx="271">
                  <c:v>1982.58333333269</c:v>
                </c:pt>
                <c:pt idx="272">
                  <c:v>1982.66666666602</c:v>
                </c:pt>
                <c:pt idx="273">
                  <c:v>1982.74999999935</c:v>
                </c:pt>
                <c:pt idx="274">
                  <c:v>1982.83333333268</c:v>
                </c:pt>
                <c:pt idx="275">
                  <c:v>1982.91666666601</c:v>
                </c:pt>
                <c:pt idx="276">
                  <c:v>1982.99999999934</c:v>
                </c:pt>
                <c:pt idx="277">
                  <c:v>1983.08333333268</c:v>
                </c:pt>
                <c:pt idx="278">
                  <c:v>1983.16666666601</c:v>
                </c:pt>
                <c:pt idx="279">
                  <c:v>1983.24999999934</c:v>
                </c:pt>
                <c:pt idx="280">
                  <c:v>1983.33333333267</c:v>
                </c:pt>
                <c:pt idx="281">
                  <c:v>1983.416666666</c:v>
                </c:pt>
                <c:pt idx="282">
                  <c:v>1983.49999999933</c:v>
                </c:pt>
                <c:pt idx="283">
                  <c:v>1983.58333333266</c:v>
                </c:pt>
                <c:pt idx="284">
                  <c:v>1983.66666666599</c:v>
                </c:pt>
                <c:pt idx="285">
                  <c:v>1983.74999999932</c:v>
                </c:pt>
                <c:pt idx="286">
                  <c:v>1983.83333333265</c:v>
                </c:pt>
                <c:pt idx="287">
                  <c:v>1983.91666666598</c:v>
                </c:pt>
                <c:pt idx="288">
                  <c:v>1983.99999999931</c:v>
                </c:pt>
                <c:pt idx="289">
                  <c:v>1984.08333333264</c:v>
                </c:pt>
                <c:pt idx="290">
                  <c:v>1984.16666666597</c:v>
                </c:pt>
                <c:pt idx="291">
                  <c:v>1984.2499999993</c:v>
                </c:pt>
                <c:pt idx="292">
                  <c:v>1984.33333333263</c:v>
                </c:pt>
                <c:pt idx="293">
                  <c:v>1984.41666666596</c:v>
                </c:pt>
                <c:pt idx="294">
                  <c:v>1984.49999999929</c:v>
                </c:pt>
                <c:pt idx="295">
                  <c:v>1984.58333333262</c:v>
                </c:pt>
                <c:pt idx="296">
                  <c:v>1984.66666666595</c:v>
                </c:pt>
                <c:pt idx="297">
                  <c:v>1984.74999999928</c:v>
                </c:pt>
                <c:pt idx="298">
                  <c:v>1984.83333333261</c:v>
                </c:pt>
                <c:pt idx="299">
                  <c:v>1984.91666666594</c:v>
                </c:pt>
                <c:pt idx="300">
                  <c:v>1984.99999999927</c:v>
                </c:pt>
                <c:pt idx="301">
                  <c:v>1985.0833333326</c:v>
                </c:pt>
                <c:pt idx="302">
                  <c:v>1985.16666666593</c:v>
                </c:pt>
                <c:pt idx="303">
                  <c:v>1985.24999999926</c:v>
                </c:pt>
                <c:pt idx="304">
                  <c:v>1985.33333333259</c:v>
                </c:pt>
                <c:pt idx="305">
                  <c:v>1985.41666666592</c:v>
                </c:pt>
                <c:pt idx="306">
                  <c:v>1985.49999999925</c:v>
                </c:pt>
                <c:pt idx="307">
                  <c:v>1985.58333333258</c:v>
                </c:pt>
                <c:pt idx="308">
                  <c:v>1985.66666666591</c:v>
                </c:pt>
                <c:pt idx="309">
                  <c:v>1985.74999999924</c:v>
                </c:pt>
                <c:pt idx="310">
                  <c:v>1985.83333333257</c:v>
                </c:pt>
                <c:pt idx="311">
                  <c:v>1985.9166666659</c:v>
                </c:pt>
                <c:pt idx="312">
                  <c:v>1985.99999999923</c:v>
                </c:pt>
                <c:pt idx="313">
                  <c:v>1986.08333333256</c:v>
                </c:pt>
                <c:pt idx="314">
                  <c:v>1986.16666666589</c:v>
                </c:pt>
                <c:pt idx="315">
                  <c:v>1986.24999999922</c:v>
                </c:pt>
                <c:pt idx="316">
                  <c:v>1986.33333333255</c:v>
                </c:pt>
                <c:pt idx="317">
                  <c:v>1986.41666666588</c:v>
                </c:pt>
                <c:pt idx="318">
                  <c:v>1986.49999999921</c:v>
                </c:pt>
                <c:pt idx="319">
                  <c:v>1986.58333333254</c:v>
                </c:pt>
                <c:pt idx="320">
                  <c:v>1986.66666666587</c:v>
                </c:pt>
                <c:pt idx="321">
                  <c:v>1986.7499999992</c:v>
                </c:pt>
                <c:pt idx="322">
                  <c:v>1986.83333333253</c:v>
                </c:pt>
                <c:pt idx="323">
                  <c:v>1986.91666666586</c:v>
                </c:pt>
                <c:pt idx="324">
                  <c:v>1986.99999999919</c:v>
                </c:pt>
                <c:pt idx="325">
                  <c:v>1987.08333333252</c:v>
                </c:pt>
                <c:pt idx="326">
                  <c:v>1987.16666666585</c:v>
                </c:pt>
                <c:pt idx="327">
                  <c:v>1987.24999999918</c:v>
                </c:pt>
                <c:pt idx="328">
                  <c:v>1987.33333333251</c:v>
                </c:pt>
                <c:pt idx="329">
                  <c:v>1987.41666666584</c:v>
                </c:pt>
                <c:pt idx="330">
                  <c:v>1987.49999999917</c:v>
                </c:pt>
                <c:pt idx="331">
                  <c:v>1987.5833333325</c:v>
                </c:pt>
                <c:pt idx="332">
                  <c:v>1987.66666666583</c:v>
                </c:pt>
                <c:pt idx="333">
                  <c:v>1987.74999999916</c:v>
                </c:pt>
                <c:pt idx="334">
                  <c:v>1987.83333333249</c:v>
                </c:pt>
                <c:pt idx="335">
                  <c:v>1987.91666666582</c:v>
                </c:pt>
                <c:pt idx="336">
                  <c:v>1987.99999999915</c:v>
                </c:pt>
                <c:pt idx="337">
                  <c:v>1988.08333333248</c:v>
                </c:pt>
                <c:pt idx="338">
                  <c:v>1988.16666666581</c:v>
                </c:pt>
                <c:pt idx="339">
                  <c:v>1988.24999999914</c:v>
                </c:pt>
                <c:pt idx="340">
                  <c:v>1988.33333333247</c:v>
                </c:pt>
                <c:pt idx="341">
                  <c:v>1988.4166666658</c:v>
                </c:pt>
                <c:pt idx="342">
                  <c:v>1988.49999999913</c:v>
                </c:pt>
                <c:pt idx="343">
                  <c:v>1988.58333333246</c:v>
                </c:pt>
                <c:pt idx="344">
                  <c:v>1988.66666666579</c:v>
                </c:pt>
                <c:pt idx="345">
                  <c:v>1988.74999999912</c:v>
                </c:pt>
                <c:pt idx="346">
                  <c:v>1988.83333333245</c:v>
                </c:pt>
                <c:pt idx="347">
                  <c:v>1988.91666666578</c:v>
                </c:pt>
                <c:pt idx="348">
                  <c:v>1988.99999999911</c:v>
                </c:pt>
                <c:pt idx="349">
                  <c:v>1989.08333333244</c:v>
                </c:pt>
                <c:pt idx="350">
                  <c:v>1989.16666666577</c:v>
                </c:pt>
                <c:pt idx="351">
                  <c:v>1989.2499999991</c:v>
                </c:pt>
                <c:pt idx="352">
                  <c:v>1989.33333333243</c:v>
                </c:pt>
                <c:pt idx="353">
                  <c:v>1989.41666666576</c:v>
                </c:pt>
                <c:pt idx="354">
                  <c:v>1989.49999999909</c:v>
                </c:pt>
                <c:pt idx="355">
                  <c:v>1989.58333333242</c:v>
                </c:pt>
                <c:pt idx="356">
                  <c:v>1989.66666666575</c:v>
                </c:pt>
                <c:pt idx="357">
                  <c:v>1989.74999999908</c:v>
                </c:pt>
                <c:pt idx="358">
                  <c:v>1989.83333333241</c:v>
                </c:pt>
                <c:pt idx="359">
                  <c:v>1989.91666666574</c:v>
                </c:pt>
                <c:pt idx="360">
                  <c:v>1989.99999999907</c:v>
                </c:pt>
                <c:pt idx="361">
                  <c:v>1990.0833333324</c:v>
                </c:pt>
                <c:pt idx="362">
                  <c:v>1990.16666666573</c:v>
                </c:pt>
                <c:pt idx="363">
                  <c:v>1990.24999999906</c:v>
                </c:pt>
                <c:pt idx="364">
                  <c:v>1990.33333333239</c:v>
                </c:pt>
                <c:pt idx="365">
                  <c:v>1990.41666666572</c:v>
                </c:pt>
                <c:pt idx="366">
                  <c:v>1990.49999999905</c:v>
                </c:pt>
                <c:pt idx="367">
                  <c:v>1990.58333333238</c:v>
                </c:pt>
                <c:pt idx="368">
                  <c:v>1990.66666666571</c:v>
                </c:pt>
                <c:pt idx="369">
                  <c:v>1990.74999999904</c:v>
                </c:pt>
                <c:pt idx="370">
                  <c:v>1990.83333333237</c:v>
                </c:pt>
                <c:pt idx="371">
                  <c:v>1990.9166666657</c:v>
                </c:pt>
                <c:pt idx="372">
                  <c:v>1990.99999999903</c:v>
                </c:pt>
                <c:pt idx="373">
                  <c:v>1991.08333333236</c:v>
                </c:pt>
                <c:pt idx="374">
                  <c:v>1991.16666666569</c:v>
                </c:pt>
                <c:pt idx="375">
                  <c:v>1991.24999999902</c:v>
                </c:pt>
                <c:pt idx="376">
                  <c:v>1991.33333333235</c:v>
                </c:pt>
                <c:pt idx="377">
                  <c:v>1991.41666666568</c:v>
                </c:pt>
                <c:pt idx="378">
                  <c:v>1991.49999999901</c:v>
                </c:pt>
                <c:pt idx="379">
                  <c:v>1991.58333333234</c:v>
                </c:pt>
                <c:pt idx="380">
                  <c:v>1991.66666666567</c:v>
                </c:pt>
                <c:pt idx="381">
                  <c:v>1991.749999999</c:v>
                </c:pt>
                <c:pt idx="382">
                  <c:v>1991.83333333233</c:v>
                </c:pt>
                <c:pt idx="383">
                  <c:v>1991.91666666566</c:v>
                </c:pt>
                <c:pt idx="384">
                  <c:v>1991.99999999899</c:v>
                </c:pt>
                <c:pt idx="385">
                  <c:v>1992.08333333232</c:v>
                </c:pt>
                <c:pt idx="386">
                  <c:v>1992.16666666565</c:v>
                </c:pt>
                <c:pt idx="387">
                  <c:v>1992.24999999898</c:v>
                </c:pt>
                <c:pt idx="388">
                  <c:v>1992.33333333231</c:v>
                </c:pt>
                <c:pt idx="389">
                  <c:v>1992.41666666564</c:v>
                </c:pt>
                <c:pt idx="390">
                  <c:v>1992.49999999897</c:v>
                </c:pt>
                <c:pt idx="391">
                  <c:v>1992.5833333323</c:v>
                </c:pt>
                <c:pt idx="392">
                  <c:v>1992.66666666563</c:v>
                </c:pt>
                <c:pt idx="393">
                  <c:v>1992.74999999896</c:v>
                </c:pt>
                <c:pt idx="394">
                  <c:v>1992.83333333229</c:v>
                </c:pt>
                <c:pt idx="395">
                  <c:v>1992.91666666562</c:v>
                </c:pt>
                <c:pt idx="396">
                  <c:v>1992.99999999895</c:v>
                </c:pt>
                <c:pt idx="397">
                  <c:v>1993.08333333228</c:v>
                </c:pt>
                <c:pt idx="398">
                  <c:v>1993.16666666561</c:v>
                </c:pt>
                <c:pt idx="399">
                  <c:v>1993.24999999894</c:v>
                </c:pt>
                <c:pt idx="400">
                  <c:v>1993.33333333227</c:v>
                </c:pt>
                <c:pt idx="401">
                  <c:v>1993.4166666656</c:v>
                </c:pt>
                <c:pt idx="402">
                  <c:v>1993.49999999893</c:v>
                </c:pt>
                <c:pt idx="403">
                  <c:v>1993.58333333226</c:v>
                </c:pt>
                <c:pt idx="404">
                  <c:v>1993.66666666559</c:v>
                </c:pt>
                <c:pt idx="405">
                  <c:v>1993.74999999892</c:v>
                </c:pt>
                <c:pt idx="406">
                  <c:v>1993.83333333225</c:v>
                </c:pt>
                <c:pt idx="407">
                  <c:v>1993.91666666558</c:v>
                </c:pt>
                <c:pt idx="408">
                  <c:v>1993.99999999891</c:v>
                </c:pt>
                <c:pt idx="409">
                  <c:v>1994.08333333224</c:v>
                </c:pt>
                <c:pt idx="410">
                  <c:v>1994.16666666557</c:v>
                </c:pt>
                <c:pt idx="411">
                  <c:v>1994.2499999989</c:v>
                </c:pt>
                <c:pt idx="412">
                  <c:v>1994.33333333224</c:v>
                </c:pt>
                <c:pt idx="413">
                  <c:v>1994.41666666557</c:v>
                </c:pt>
                <c:pt idx="414">
                  <c:v>1994.4999999989</c:v>
                </c:pt>
                <c:pt idx="415">
                  <c:v>1994.58333333223</c:v>
                </c:pt>
                <c:pt idx="416">
                  <c:v>1994.66666666556</c:v>
                </c:pt>
                <c:pt idx="417">
                  <c:v>1994.74999999889</c:v>
                </c:pt>
                <c:pt idx="418">
                  <c:v>1994.83333333222</c:v>
                </c:pt>
                <c:pt idx="419">
                  <c:v>1994.91666666555</c:v>
                </c:pt>
                <c:pt idx="420">
                  <c:v>1994.99999999888</c:v>
                </c:pt>
                <c:pt idx="421">
                  <c:v>1995.08333333221</c:v>
                </c:pt>
                <c:pt idx="422">
                  <c:v>1995.16666666554</c:v>
                </c:pt>
                <c:pt idx="423">
                  <c:v>1995.24999999887</c:v>
                </c:pt>
                <c:pt idx="424">
                  <c:v>1995.3333333322</c:v>
                </c:pt>
                <c:pt idx="425">
                  <c:v>1995.41666666553</c:v>
                </c:pt>
                <c:pt idx="426">
                  <c:v>1995.49999999886</c:v>
                </c:pt>
                <c:pt idx="427">
                  <c:v>1995.58333333219</c:v>
                </c:pt>
                <c:pt idx="428">
                  <c:v>1995.66666666552</c:v>
                </c:pt>
                <c:pt idx="429">
                  <c:v>1995.74999999885</c:v>
                </c:pt>
                <c:pt idx="430">
                  <c:v>1995.83333333218</c:v>
                </c:pt>
                <c:pt idx="431">
                  <c:v>1995.91666666551</c:v>
                </c:pt>
                <c:pt idx="432">
                  <c:v>1995.99999999884</c:v>
                </c:pt>
                <c:pt idx="433">
                  <c:v>1996.08333333217</c:v>
                </c:pt>
                <c:pt idx="434">
                  <c:v>1996.1666666655</c:v>
                </c:pt>
                <c:pt idx="435">
                  <c:v>1996.24999999883</c:v>
                </c:pt>
                <c:pt idx="436">
                  <c:v>1996.33333333216</c:v>
                </c:pt>
                <c:pt idx="437">
                  <c:v>1996.41666666549</c:v>
                </c:pt>
                <c:pt idx="438">
                  <c:v>1996.49999999882</c:v>
                </c:pt>
                <c:pt idx="439">
                  <c:v>1996.58333333215</c:v>
                </c:pt>
                <c:pt idx="440">
                  <c:v>1996.66666666548</c:v>
                </c:pt>
                <c:pt idx="441">
                  <c:v>1996.74999999881</c:v>
                </c:pt>
                <c:pt idx="442">
                  <c:v>1996.83333333214</c:v>
                </c:pt>
                <c:pt idx="443">
                  <c:v>1996.91666666547</c:v>
                </c:pt>
                <c:pt idx="444">
                  <c:v>1996.9999999988</c:v>
                </c:pt>
                <c:pt idx="445">
                  <c:v>1997.08333333213</c:v>
                </c:pt>
                <c:pt idx="446">
                  <c:v>1997.16666666546</c:v>
                </c:pt>
                <c:pt idx="447">
                  <c:v>1997.24999999879</c:v>
                </c:pt>
                <c:pt idx="448">
                  <c:v>1997.33333333212</c:v>
                </c:pt>
                <c:pt idx="449">
                  <c:v>1997.41666666545</c:v>
                </c:pt>
                <c:pt idx="450">
                  <c:v>1997.49999999878</c:v>
                </c:pt>
                <c:pt idx="451">
                  <c:v>1997.58333333211</c:v>
                </c:pt>
                <c:pt idx="452">
                  <c:v>1997.66666666544</c:v>
                </c:pt>
                <c:pt idx="453">
                  <c:v>1997.74999999877</c:v>
                </c:pt>
                <c:pt idx="454">
                  <c:v>1997.8333333321</c:v>
                </c:pt>
                <c:pt idx="455">
                  <c:v>1997.91666666543</c:v>
                </c:pt>
                <c:pt idx="456">
                  <c:v>1997.99999999876</c:v>
                </c:pt>
                <c:pt idx="457">
                  <c:v>1998.08333333209</c:v>
                </c:pt>
                <c:pt idx="458">
                  <c:v>1998.16666666542</c:v>
                </c:pt>
                <c:pt idx="459">
                  <c:v>1998.24999999875</c:v>
                </c:pt>
                <c:pt idx="460">
                  <c:v>1998.33333333208</c:v>
                </c:pt>
                <c:pt idx="461">
                  <c:v>1998.41666666541</c:v>
                </c:pt>
                <c:pt idx="462">
                  <c:v>1998.49999999874</c:v>
                </c:pt>
                <c:pt idx="463">
                  <c:v>1998.58333333207</c:v>
                </c:pt>
                <c:pt idx="464">
                  <c:v>1998.6666666654</c:v>
                </c:pt>
                <c:pt idx="465">
                  <c:v>1998.74999999873</c:v>
                </c:pt>
                <c:pt idx="466">
                  <c:v>1998.83333333206</c:v>
                </c:pt>
                <c:pt idx="467">
                  <c:v>1998.91666666539</c:v>
                </c:pt>
                <c:pt idx="468">
                  <c:v>1998.99999999872</c:v>
                </c:pt>
                <c:pt idx="469">
                  <c:v>1999.08333333205</c:v>
                </c:pt>
                <c:pt idx="470">
                  <c:v>1999.16666666538</c:v>
                </c:pt>
                <c:pt idx="471">
                  <c:v>1999.24999999871</c:v>
                </c:pt>
                <c:pt idx="472">
                  <c:v>1999.33333333204</c:v>
                </c:pt>
                <c:pt idx="473">
                  <c:v>1999.41666666537</c:v>
                </c:pt>
                <c:pt idx="474">
                  <c:v>1999.4999999987</c:v>
                </c:pt>
                <c:pt idx="475">
                  <c:v>1999.58333333203</c:v>
                </c:pt>
                <c:pt idx="476">
                  <c:v>1999.66666666536</c:v>
                </c:pt>
                <c:pt idx="477">
                  <c:v>1999.74999999869</c:v>
                </c:pt>
                <c:pt idx="478">
                  <c:v>1999.83333333202</c:v>
                </c:pt>
                <c:pt idx="479">
                  <c:v>1999.91666666535</c:v>
                </c:pt>
                <c:pt idx="480">
                  <c:v>1999.99999999868</c:v>
                </c:pt>
                <c:pt idx="481">
                  <c:v>2000.08333333201</c:v>
                </c:pt>
                <c:pt idx="482">
                  <c:v>2000.16666666534</c:v>
                </c:pt>
                <c:pt idx="483">
                  <c:v>2000.24999999867</c:v>
                </c:pt>
                <c:pt idx="484">
                  <c:v>2000.333333332</c:v>
                </c:pt>
                <c:pt idx="485">
                  <c:v>2000.41666666533</c:v>
                </c:pt>
                <c:pt idx="486">
                  <c:v>2000.49999999866</c:v>
                </c:pt>
                <c:pt idx="487">
                  <c:v>2000.58333333199</c:v>
                </c:pt>
                <c:pt idx="488">
                  <c:v>2000.66666666532</c:v>
                </c:pt>
                <c:pt idx="489">
                  <c:v>2000.74999999865</c:v>
                </c:pt>
                <c:pt idx="490">
                  <c:v>2000.83333333198</c:v>
                </c:pt>
                <c:pt idx="491">
                  <c:v>2000.91666666531</c:v>
                </c:pt>
                <c:pt idx="492">
                  <c:v>2000.99999999864</c:v>
                </c:pt>
                <c:pt idx="493">
                  <c:v>2001.08333333197</c:v>
                </c:pt>
                <c:pt idx="494">
                  <c:v>2001.1666666653</c:v>
                </c:pt>
                <c:pt idx="495">
                  <c:v>2001.24999999863</c:v>
                </c:pt>
                <c:pt idx="496">
                  <c:v>2001.33333333196</c:v>
                </c:pt>
                <c:pt idx="497">
                  <c:v>2001.41666666529</c:v>
                </c:pt>
                <c:pt idx="498">
                  <c:v>2001.49999999862</c:v>
                </c:pt>
                <c:pt idx="499">
                  <c:v>2001.58333333195</c:v>
                </c:pt>
                <c:pt idx="500">
                  <c:v>2001.66666666528</c:v>
                </c:pt>
                <c:pt idx="501">
                  <c:v>2001.74999999861</c:v>
                </c:pt>
                <c:pt idx="502">
                  <c:v>2001.83333333194</c:v>
                </c:pt>
                <c:pt idx="503">
                  <c:v>2001.91666666527</c:v>
                </c:pt>
                <c:pt idx="504">
                  <c:v>2001.9999999986</c:v>
                </c:pt>
                <c:pt idx="505">
                  <c:v>2002.08333333193</c:v>
                </c:pt>
                <c:pt idx="506">
                  <c:v>2002.16666666526</c:v>
                </c:pt>
                <c:pt idx="507">
                  <c:v>2002.24999999859</c:v>
                </c:pt>
                <c:pt idx="508">
                  <c:v>2002.33333333192</c:v>
                </c:pt>
                <c:pt idx="509">
                  <c:v>2002.41666666525</c:v>
                </c:pt>
                <c:pt idx="510">
                  <c:v>2002.49999999858</c:v>
                </c:pt>
                <c:pt idx="511">
                  <c:v>2002.58333333191</c:v>
                </c:pt>
                <c:pt idx="512">
                  <c:v>2002.66666666524</c:v>
                </c:pt>
                <c:pt idx="513">
                  <c:v>2002.74999999857</c:v>
                </c:pt>
                <c:pt idx="514">
                  <c:v>2002.8333333319</c:v>
                </c:pt>
                <c:pt idx="515">
                  <c:v>2002.91666666523</c:v>
                </c:pt>
                <c:pt idx="516">
                  <c:v>2002.99999999856</c:v>
                </c:pt>
                <c:pt idx="517">
                  <c:v>2003.08333333189</c:v>
                </c:pt>
                <c:pt idx="518">
                  <c:v>2003.16666666522</c:v>
                </c:pt>
                <c:pt idx="519">
                  <c:v>2003.24999999855</c:v>
                </c:pt>
                <c:pt idx="520">
                  <c:v>2003.33333333188</c:v>
                </c:pt>
                <c:pt idx="521">
                  <c:v>2003.41666666521</c:v>
                </c:pt>
                <c:pt idx="522">
                  <c:v>2003.49999999854</c:v>
                </c:pt>
                <c:pt idx="523">
                  <c:v>2003.58333333187</c:v>
                </c:pt>
                <c:pt idx="524">
                  <c:v>2003.6666666652</c:v>
                </c:pt>
                <c:pt idx="525">
                  <c:v>2003.74999999853</c:v>
                </c:pt>
                <c:pt idx="526">
                  <c:v>2003.83333333186</c:v>
                </c:pt>
                <c:pt idx="527">
                  <c:v>2003.91666666519</c:v>
                </c:pt>
                <c:pt idx="528">
                  <c:v>2003.99999999852</c:v>
                </c:pt>
                <c:pt idx="529">
                  <c:v>2004.08333333185</c:v>
                </c:pt>
                <c:pt idx="530">
                  <c:v>2004.16666666518</c:v>
                </c:pt>
                <c:pt idx="531">
                  <c:v>2004.24999999851</c:v>
                </c:pt>
                <c:pt idx="532">
                  <c:v>2004.33333333184</c:v>
                </c:pt>
                <c:pt idx="533">
                  <c:v>2004.41666666517</c:v>
                </c:pt>
                <c:pt idx="534">
                  <c:v>2004.4999999985</c:v>
                </c:pt>
                <c:pt idx="535">
                  <c:v>2004.58333333183</c:v>
                </c:pt>
                <c:pt idx="536">
                  <c:v>2004.66666666516</c:v>
                </c:pt>
                <c:pt idx="537">
                  <c:v>2004.74999999849</c:v>
                </c:pt>
                <c:pt idx="538">
                  <c:v>2004.83333333182</c:v>
                </c:pt>
                <c:pt idx="539">
                  <c:v>2004.91666666515</c:v>
                </c:pt>
                <c:pt idx="540">
                  <c:v>2004.99999999848</c:v>
                </c:pt>
                <c:pt idx="541">
                  <c:v>2005.08333333181</c:v>
                </c:pt>
                <c:pt idx="542">
                  <c:v>2005.16666666514</c:v>
                </c:pt>
                <c:pt idx="543">
                  <c:v>2005.24999999847</c:v>
                </c:pt>
                <c:pt idx="544">
                  <c:v>2005.3333333318</c:v>
                </c:pt>
                <c:pt idx="545">
                  <c:v>2005.41666666513</c:v>
                </c:pt>
                <c:pt idx="546">
                  <c:v>2005.49999999847</c:v>
                </c:pt>
                <c:pt idx="547">
                  <c:v>2005.5833333318</c:v>
                </c:pt>
                <c:pt idx="548">
                  <c:v>2005.66666666513</c:v>
                </c:pt>
                <c:pt idx="549">
                  <c:v>2005.74999999846</c:v>
                </c:pt>
                <c:pt idx="550">
                  <c:v>2005.83333333179</c:v>
                </c:pt>
                <c:pt idx="551">
                  <c:v>2005.91666666512</c:v>
                </c:pt>
                <c:pt idx="552">
                  <c:v>2005.99999999845</c:v>
                </c:pt>
                <c:pt idx="553">
                  <c:v>2006.08333333178</c:v>
                </c:pt>
                <c:pt idx="554">
                  <c:v>2006.16666666511</c:v>
                </c:pt>
                <c:pt idx="555">
                  <c:v>2006.24999999844</c:v>
                </c:pt>
                <c:pt idx="556">
                  <c:v>2006.33333333177</c:v>
                </c:pt>
                <c:pt idx="557">
                  <c:v>2006.4166666651</c:v>
                </c:pt>
                <c:pt idx="558">
                  <c:v>2006.49999999843</c:v>
                </c:pt>
                <c:pt idx="559">
                  <c:v>2006.58333333176</c:v>
                </c:pt>
                <c:pt idx="560">
                  <c:v>2006.66666666509</c:v>
                </c:pt>
                <c:pt idx="561">
                  <c:v>2006.74999999842</c:v>
                </c:pt>
                <c:pt idx="562">
                  <c:v>2006.83333333175</c:v>
                </c:pt>
                <c:pt idx="563">
                  <c:v>2006.91666666508</c:v>
                </c:pt>
                <c:pt idx="564">
                  <c:v>2006.99999999841</c:v>
                </c:pt>
                <c:pt idx="565">
                  <c:v>2007.08333333174</c:v>
                </c:pt>
                <c:pt idx="566">
                  <c:v>2007.16666666507</c:v>
                </c:pt>
                <c:pt idx="567">
                  <c:v>2007.2499999984</c:v>
                </c:pt>
                <c:pt idx="568">
                  <c:v>2007.33333333173</c:v>
                </c:pt>
                <c:pt idx="569">
                  <c:v>2007.41666666506</c:v>
                </c:pt>
                <c:pt idx="570">
                  <c:v>2007.49999999839</c:v>
                </c:pt>
                <c:pt idx="571">
                  <c:v>2007.58333333172</c:v>
                </c:pt>
                <c:pt idx="572">
                  <c:v>2007.66666666505</c:v>
                </c:pt>
                <c:pt idx="573">
                  <c:v>2007.74999999838</c:v>
                </c:pt>
                <c:pt idx="574">
                  <c:v>2007.83333333171</c:v>
                </c:pt>
                <c:pt idx="575">
                  <c:v>2007.91666666504</c:v>
                </c:pt>
                <c:pt idx="576">
                  <c:v>2007.99999999837</c:v>
                </c:pt>
                <c:pt idx="577">
                  <c:v>2008.0833333317</c:v>
                </c:pt>
                <c:pt idx="578">
                  <c:v>2008.16666666503</c:v>
                </c:pt>
                <c:pt idx="579">
                  <c:v>2008.24999999836</c:v>
                </c:pt>
                <c:pt idx="580">
                  <c:v>2008.33333333169</c:v>
                </c:pt>
                <c:pt idx="581">
                  <c:v>2008.41666666502</c:v>
                </c:pt>
                <c:pt idx="582">
                  <c:v>2008.49999999835</c:v>
                </c:pt>
                <c:pt idx="583">
                  <c:v>2008.58333333168</c:v>
                </c:pt>
                <c:pt idx="584">
                  <c:v>2008.66666666501</c:v>
                </c:pt>
                <c:pt idx="585">
                  <c:v>2008.74999999834</c:v>
                </c:pt>
                <c:pt idx="586">
                  <c:v>2008.83333333167</c:v>
                </c:pt>
                <c:pt idx="587">
                  <c:v>2008.916666665</c:v>
                </c:pt>
                <c:pt idx="588">
                  <c:v>2008.99999999833</c:v>
                </c:pt>
                <c:pt idx="589">
                  <c:v>2009.08333333166</c:v>
                </c:pt>
                <c:pt idx="590">
                  <c:v>2009.16666666499</c:v>
                </c:pt>
                <c:pt idx="591">
                  <c:v>2009.24999999832</c:v>
                </c:pt>
                <c:pt idx="592">
                  <c:v>2009.33333333165</c:v>
                </c:pt>
                <c:pt idx="593">
                  <c:v>2009.41666666498</c:v>
                </c:pt>
                <c:pt idx="594">
                  <c:v>2009.49999999831</c:v>
                </c:pt>
                <c:pt idx="595">
                  <c:v>2009.58333333164</c:v>
                </c:pt>
                <c:pt idx="596">
                  <c:v>2009.66666666497</c:v>
                </c:pt>
                <c:pt idx="597">
                  <c:v>2009.7499999983</c:v>
                </c:pt>
                <c:pt idx="598">
                  <c:v>2009.83333333163</c:v>
                </c:pt>
                <c:pt idx="599">
                  <c:v>2009.91666666496</c:v>
                </c:pt>
                <c:pt idx="600">
                  <c:v>2009.99999999829</c:v>
                </c:pt>
                <c:pt idx="601">
                  <c:v>2010.08333333162</c:v>
                </c:pt>
                <c:pt idx="602">
                  <c:v>2010.16666666495</c:v>
                </c:pt>
                <c:pt idx="603">
                  <c:v>2010.24999999828</c:v>
                </c:pt>
                <c:pt idx="604">
                  <c:v>2010.33333333161</c:v>
                </c:pt>
                <c:pt idx="605">
                  <c:v>2010.41666666494</c:v>
                </c:pt>
                <c:pt idx="606">
                  <c:v>2010.49999999827</c:v>
                </c:pt>
                <c:pt idx="607">
                  <c:v>2010.5833333316</c:v>
                </c:pt>
                <c:pt idx="608">
                  <c:v>2010.66666666493</c:v>
                </c:pt>
                <c:pt idx="609">
                  <c:v>2010.74999999826</c:v>
                </c:pt>
                <c:pt idx="610">
                  <c:v>2010.83333333159</c:v>
                </c:pt>
                <c:pt idx="611">
                  <c:v>2010.91666666492</c:v>
                </c:pt>
                <c:pt idx="612">
                  <c:v>2010.99999999825</c:v>
                </c:pt>
                <c:pt idx="613">
                  <c:v>2011.08333333158</c:v>
                </c:pt>
                <c:pt idx="614">
                  <c:v>2011.16666666491</c:v>
                </c:pt>
                <c:pt idx="615">
                  <c:v>2011.24999999824</c:v>
                </c:pt>
                <c:pt idx="616">
                  <c:v>2011.33333333157</c:v>
                </c:pt>
                <c:pt idx="617">
                  <c:v>2011.4166666649</c:v>
                </c:pt>
                <c:pt idx="618">
                  <c:v>2011.49999999823</c:v>
                </c:pt>
                <c:pt idx="619">
                  <c:v>2011.58333333156</c:v>
                </c:pt>
                <c:pt idx="620">
                  <c:v>2011.66666666489</c:v>
                </c:pt>
                <c:pt idx="621">
                  <c:v>2011.74999999822</c:v>
                </c:pt>
                <c:pt idx="622">
                  <c:v>2011.83333333155</c:v>
                </c:pt>
                <c:pt idx="623">
                  <c:v>2011.91666666488</c:v>
                </c:pt>
                <c:pt idx="624">
                  <c:v>2011.99999999821</c:v>
                </c:pt>
                <c:pt idx="625">
                  <c:v>2012.08333333154</c:v>
                </c:pt>
                <c:pt idx="626">
                  <c:v>2012.16666666487</c:v>
                </c:pt>
                <c:pt idx="627">
                  <c:v>2012.2499999982</c:v>
                </c:pt>
                <c:pt idx="628">
                  <c:v>2012.33333333153</c:v>
                </c:pt>
                <c:pt idx="629">
                  <c:v>2012.41666666486</c:v>
                </c:pt>
                <c:pt idx="630">
                  <c:v>2012.49999999819</c:v>
                </c:pt>
                <c:pt idx="631">
                  <c:v>2012.58333333152</c:v>
                </c:pt>
                <c:pt idx="632">
                  <c:v>2012.66666666485</c:v>
                </c:pt>
                <c:pt idx="633">
                  <c:v>2012.74999999818</c:v>
                </c:pt>
                <c:pt idx="634">
                  <c:v>2012.83333333151</c:v>
                </c:pt>
                <c:pt idx="635">
                  <c:v>2012.91666666484</c:v>
                </c:pt>
                <c:pt idx="636">
                  <c:v>2012.99999999817</c:v>
                </c:pt>
                <c:pt idx="637">
                  <c:v>2013.0833333315</c:v>
                </c:pt>
                <c:pt idx="638">
                  <c:v>2013.16666666483</c:v>
                </c:pt>
                <c:pt idx="639">
                  <c:v>2013.24999999816</c:v>
                </c:pt>
                <c:pt idx="640">
                  <c:v>2013.33333333149</c:v>
                </c:pt>
                <c:pt idx="641">
                  <c:v>2013.41666666482</c:v>
                </c:pt>
                <c:pt idx="642">
                  <c:v>2013.49999999815</c:v>
                </c:pt>
                <c:pt idx="643">
                  <c:v>2013.58333333148</c:v>
                </c:pt>
                <c:pt idx="644">
                  <c:v>2013.66666666481</c:v>
                </c:pt>
                <c:pt idx="645">
                  <c:v>2013.74999999814</c:v>
                </c:pt>
                <c:pt idx="646">
                  <c:v>2013.83333333147</c:v>
                </c:pt>
                <c:pt idx="647">
                  <c:v>2013.9166666648</c:v>
                </c:pt>
                <c:pt idx="648">
                  <c:v>2013.99999999813</c:v>
                </c:pt>
                <c:pt idx="649">
                  <c:v>2014.08333333146</c:v>
                </c:pt>
                <c:pt idx="650">
                  <c:v>2014.16666666479</c:v>
                </c:pt>
                <c:pt idx="651">
                  <c:v>2014.24999999812</c:v>
                </c:pt>
                <c:pt idx="652">
                  <c:v>2014.33333333145</c:v>
                </c:pt>
                <c:pt idx="653">
                  <c:v>2014.41666666478</c:v>
                </c:pt>
                <c:pt idx="654">
                  <c:v>2014.49999999811</c:v>
                </c:pt>
                <c:pt idx="655">
                  <c:v>2014.58333333144</c:v>
                </c:pt>
                <c:pt idx="656">
                  <c:v>2014.66666666477</c:v>
                </c:pt>
                <c:pt idx="657">
                  <c:v>2014.7499999981</c:v>
                </c:pt>
                <c:pt idx="658">
                  <c:v>2014.83333333143</c:v>
                </c:pt>
                <c:pt idx="659">
                  <c:v>2014.91666666476</c:v>
                </c:pt>
              </c:numCache>
            </c:numRef>
          </c:xVal>
          <c:yVal>
            <c:numRef>
              <c:f>'data for graph'!$C$3:$C$662</c:f>
              <c:numCache>
                <c:formatCode>0.0</c:formatCode>
                <c:ptCount val="660"/>
                <c:pt idx="0">
                  <c:v>5.2</c:v>
                </c:pt>
                <c:pt idx="1">
                  <c:v>4.8</c:v>
                </c:pt>
                <c:pt idx="2">
                  <c:v>5.4</c:v>
                </c:pt>
                <c:pt idx="3">
                  <c:v>5.2</c:v>
                </c:pt>
                <c:pt idx="4">
                  <c:v>5.1</c:v>
                </c:pt>
                <c:pt idx="5">
                  <c:v>5.4</c:v>
                </c:pt>
                <c:pt idx="6">
                  <c:v>5.5</c:v>
                </c:pt>
                <c:pt idx="7">
                  <c:v>5.6</c:v>
                </c:pt>
                <c:pt idx="8">
                  <c:v>5.5</c:v>
                </c:pt>
                <c:pt idx="9">
                  <c:v>6.1</c:v>
                </c:pt>
                <c:pt idx="10">
                  <c:v>6.1</c:v>
                </c:pt>
                <c:pt idx="11">
                  <c:v>6.6</c:v>
                </c:pt>
                <c:pt idx="12">
                  <c:v>6.6</c:v>
                </c:pt>
                <c:pt idx="13">
                  <c:v>6.9</c:v>
                </c:pt>
                <c:pt idx="14">
                  <c:v>6.9</c:v>
                </c:pt>
                <c:pt idx="15">
                  <c:v>7.0</c:v>
                </c:pt>
                <c:pt idx="16">
                  <c:v>7.1</c:v>
                </c:pt>
                <c:pt idx="17">
                  <c:v>6.9</c:v>
                </c:pt>
                <c:pt idx="18">
                  <c:v>7.0</c:v>
                </c:pt>
                <c:pt idx="19">
                  <c:v>6.6</c:v>
                </c:pt>
                <c:pt idx="20">
                  <c:v>6.7</c:v>
                </c:pt>
                <c:pt idx="21">
                  <c:v>6.5</c:v>
                </c:pt>
                <c:pt idx="22">
                  <c:v>6.1</c:v>
                </c:pt>
                <c:pt idx="23">
                  <c:v>6.0</c:v>
                </c:pt>
                <c:pt idx="24">
                  <c:v>5.8</c:v>
                </c:pt>
                <c:pt idx="25">
                  <c:v>5.5</c:v>
                </c:pt>
                <c:pt idx="26">
                  <c:v>5.6</c:v>
                </c:pt>
                <c:pt idx="27">
                  <c:v>5.6</c:v>
                </c:pt>
                <c:pt idx="28">
                  <c:v>5.5</c:v>
                </c:pt>
                <c:pt idx="29">
                  <c:v>5.5</c:v>
                </c:pt>
                <c:pt idx="30">
                  <c:v>5.4</c:v>
                </c:pt>
                <c:pt idx="31">
                  <c:v>5.7</c:v>
                </c:pt>
                <c:pt idx="32">
                  <c:v>5.6</c:v>
                </c:pt>
                <c:pt idx="33">
                  <c:v>5.4</c:v>
                </c:pt>
                <c:pt idx="34">
                  <c:v>5.7</c:v>
                </c:pt>
                <c:pt idx="35">
                  <c:v>5.5</c:v>
                </c:pt>
                <c:pt idx="36">
                  <c:v>5.7</c:v>
                </c:pt>
                <c:pt idx="37">
                  <c:v>5.9</c:v>
                </c:pt>
                <c:pt idx="38">
                  <c:v>5.7</c:v>
                </c:pt>
                <c:pt idx="39">
                  <c:v>5.7</c:v>
                </c:pt>
                <c:pt idx="40">
                  <c:v>5.9</c:v>
                </c:pt>
                <c:pt idx="41">
                  <c:v>5.6</c:v>
                </c:pt>
                <c:pt idx="42">
                  <c:v>5.6</c:v>
                </c:pt>
                <c:pt idx="43">
                  <c:v>5.4</c:v>
                </c:pt>
                <c:pt idx="44">
                  <c:v>5.5</c:v>
                </c:pt>
                <c:pt idx="45">
                  <c:v>5.5</c:v>
                </c:pt>
                <c:pt idx="46">
                  <c:v>5.7</c:v>
                </c:pt>
                <c:pt idx="47">
                  <c:v>5.5</c:v>
                </c:pt>
                <c:pt idx="48">
                  <c:v>5.6</c:v>
                </c:pt>
                <c:pt idx="49">
                  <c:v>5.4</c:v>
                </c:pt>
                <c:pt idx="50">
                  <c:v>5.4</c:v>
                </c:pt>
                <c:pt idx="51">
                  <c:v>5.3</c:v>
                </c:pt>
                <c:pt idx="52">
                  <c:v>5.1</c:v>
                </c:pt>
                <c:pt idx="53">
                  <c:v>5.2</c:v>
                </c:pt>
                <c:pt idx="54">
                  <c:v>4.9</c:v>
                </c:pt>
                <c:pt idx="55">
                  <c:v>5.0</c:v>
                </c:pt>
                <c:pt idx="56">
                  <c:v>5.1</c:v>
                </c:pt>
                <c:pt idx="57">
                  <c:v>5.1</c:v>
                </c:pt>
                <c:pt idx="58">
                  <c:v>4.8</c:v>
                </c:pt>
                <c:pt idx="59">
                  <c:v>5.0</c:v>
                </c:pt>
                <c:pt idx="60">
                  <c:v>4.9</c:v>
                </c:pt>
                <c:pt idx="61">
                  <c:v>5.1</c:v>
                </c:pt>
                <c:pt idx="62">
                  <c:v>4.7</c:v>
                </c:pt>
                <c:pt idx="63">
                  <c:v>4.8</c:v>
                </c:pt>
                <c:pt idx="64">
                  <c:v>4.6</c:v>
                </c:pt>
                <c:pt idx="65">
                  <c:v>4.6</c:v>
                </c:pt>
                <c:pt idx="66">
                  <c:v>4.4</c:v>
                </c:pt>
                <c:pt idx="67">
                  <c:v>4.4</c:v>
                </c:pt>
                <c:pt idx="68">
                  <c:v>4.3</c:v>
                </c:pt>
                <c:pt idx="69">
                  <c:v>4.2</c:v>
                </c:pt>
                <c:pt idx="70">
                  <c:v>4.1</c:v>
                </c:pt>
                <c:pt idx="71">
                  <c:v>4.0</c:v>
                </c:pt>
                <c:pt idx="72">
                  <c:v>4.0</c:v>
                </c:pt>
                <c:pt idx="73">
                  <c:v>3.8</c:v>
                </c:pt>
                <c:pt idx="74">
                  <c:v>3.8</c:v>
                </c:pt>
                <c:pt idx="75">
                  <c:v>3.8</c:v>
                </c:pt>
                <c:pt idx="76">
                  <c:v>3.9</c:v>
                </c:pt>
                <c:pt idx="77">
                  <c:v>3.8</c:v>
                </c:pt>
                <c:pt idx="78">
                  <c:v>3.8</c:v>
                </c:pt>
                <c:pt idx="79">
                  <c:v>3.8</c:v>
                </c:pt>
                <c:pt idx="80">
                  <c:v>3.7</c:v>
                </c:pt>
                <c:pt idx="81">
                  <c:v>3.7</c:v>
                </c:pt>
                <c:pt idx="82">
                  <c:v>3.6</c:v>
                </c:pt>
                <c:pt idx="83">
                  <c:v>3.8</c:v>
                </c:pt>
                <c:pt idx="84">
                  <c:v>3.9</c:v>
                </c:pt>
                <c:pt idx="85">
                  <c:v>3.8</c:v>
                </c:pt>
                <c:pt idx="86">
                  <c:v>3.8</c:v>
                </c:pt>
                <c:pt idx="87">
                  <c:v>3.8</c:v>
                </c:pt>
                <c:pt idx="88">
                  <c:v>3.8</c:v>
                </c:pt>
                <c:pt idx="89">
                  <c:v>3.9</c:v>
                </c:pt>
                <c:pt idx="90">
                  <c:v>3.8</c:v>
                </c:pt>
                <c:pt idx="91">
                  <c:v>3.8</c:v>
                </c:pt>
                <c:pt idx="92">
                  <c:v>3.8</c:v>
                </c:pt>
                <c:pt idx="93">
                  <c:v>4.0</c:v>
                </c:pt>
                <c:pt idx="94">
                  <c:v>3.9</c:v>
                </c:pt>
                <c:pt idx="95">
                  <c:v>3.8</c:v>
                </c:pt>
                <c:pt idx="96">
                  <c:v>3.7</c:v>
                </c:pt>
                <c:pt idx="97">
                  <c:v>3.8</c:v>
                </c:pt>
                <c:pt idx="98">
                  <c:v>3.7</c:v>
                </c:pt>
                <c:pt idx="99">
                  <c:v>3.5</c:v>
                </c:pt>
                <c:pt idx="100">
                  <c:v>3.5</c:v>
                </c:pt>
                <c:pt idx="101">
                  <c:v>3.7</c:v>
                </c:pt>
                <c:pt idx="102">
                  <c:v>3.7</c:v>
                </c:pt>
                <c:pt idx="103">
                  <c:v>3.5</c:v>
                </c:pt>
                <c:pt idx="104">
                  <c:v>3.4</c:v>
                </c:pt>
                <c:pt idx="105">
                  <c:v>3.4</c:v>
                </c:pt>
                <c:pt idx="106">
                  <c:v>3.4</c:v>
                </c:pt>
                <c:pt idx="107">
                  <c:v>3.4</c:v>
                </c:pt>
                <c:pt idx="108">
                  <c:v>3.4</c:v>
                </c:pt>
                <c:pt idx="109">
                  <c:v>3.4</c:v>
                </c:pt>
                <c:pt idx="110">
                  <c:v>3.4</c:v>
                </c:pt>
                <c:pt idx="111">
                  <c:v>3.4</c:v>
                </c:pt>
                <c:pt idx="112">
                  <c:v>3.4</c:v>
                </c:pt>
                <c:pt idx="113">
                  <c:v>3.5</c:v>
                </c:pt>
                <c:pt idx="114">
                  <c:v>3.5</c:v>
                </c:pt>
                <c:pt idx="115">
                  <c:v>3.5</c:v>
                </c:pt>
                <c:pt idx="116">
                  <c:v>3.7</c:v>
                </c:pt>
                <c:pt idx="117">
                  <c:v>3.7</c:v>
                </c:pt>
                <c:pt idx="118">
                  <c:v>3.5</c:v>
                </c:pt>
                <c:pt idx="119">
                  <c:v>3.5</c:v>
                </c:pt>
                <c:pt idx="120">
                  <c:v>3.9</c:v>
                </c:pt>
                <c:pt idx="121">
                  <c:v>4.2</c:v>
                </c:pt>
                <c:pt idx="122">
                  <c:v>4.4</c:v>
                </c:pt>
                <c:pt idx="123">
                  <c:v>4.6</c:v>
                </c:pt>
                <c:pt idx="124">
                  <c:v>4.8</c:v>
                </c:pt>
                <c:pt idx="125">
                  <c:v>4.9</c:v>
                </c:pt>
                <c:pt idx="126">
                  <c:v>5.0</c:v>
                </c:pt>
                <c:pt idx="127">
                  <c:v>5.1</c:v>
                </c:pt>
                <c:pt idx="128">
                  <c:v>5.4</c:v>
                </c:pt>
                <c:pt idx="129">
                  <c:v>5.5</c:v>
                </c:pt>
                <c:pt idx="130">
                  <c:v>5.9</c:v>
                </c:pt>
                <c:pt idx="131">
                  <c:v>6.1</c:v>
                </c:pt>
                <c:pt idx="132">
                  <c:v>5.9</c:v>
                </c:pt>
                <c:pt idx="133">
                  <c:v>5.9</c:v>
                </c:pt>
                <c:pt idx="134">
                  <c:v>6.0</c:v>
                </c:pt>
                <c:pt idx="135">
                  <c:v>5.9</c:v>
                </c:pt>
                <c:pt idx="136">
                  <c:v>5.9</c:v>
                </c:pt>
                <c:pt idx="137">
                  <c:v>5.9</c:v>
                </c:pt>
                <c:pt idx="138">
                  <c:v>6.0</c:v>
                </c:pt>
                <c:pt idx="139">
                  <c:v>6.1</c:v>
                </c:pt>
                <c:pt idx="140">
                  <c:v>6.0</c:v>
                </c:pt>
                <c:pt idx="141">
                  <c:v>5.8</c:v>
                </c:pt>
                <c:pt idx="142">
                  <c:v>6.0</c:v>
                </c:pt>
                <c:pt idx="143">
                  <c:v>6.0</c:v>
                </c:pt>
                <c:pt idx="144">
                  <c:v>5.8</c:v>
                </c:pt>
                <c:pt idx="145">
                  <c:v>5.7</c:v>
                </c:pt>
                <c:pt idx="146">
                  <c:v>5.8</c:v>
                </c:pt>
                <c:pt idx="147">
                  <c:v>5.7</c:v>
                </c:pt>
                <c:pt idx="148">
                  <c:v>5.7</c:v>
                </c:pt>
                <c:pt idx="149">
                  <c:v>5.7</c:v>
                </c:pt>
                <c:pt idx="150">
                  <c:v>5.6</c:v>
                </c:pt>
                <c:pt idx="151">
                  <c:v>5.6</c:v>
                </c:pt>
                <c:pt idx="152">
                  <c:v>5.5</c:v>
                </c:pt>
                <c:pt idx="153">
                  <c:v>5.6</c:v>
                </c:pt>
                <c:pt idx="154">
                  <c:v>5.3</c:v>
                </c:pt>
                <c:pt idx="155">
                  <c:v>5.2</c:v>
                </c:pt>
                <c:pt idx="156">
                  <c:v>4.9</c:v>
                </c:pt>
                <c:pt idx="157">
                  <c:v>5.0</c:v>
                </c:pt>
                <c:pt idx="158">
                  <c:v>4.9</c:v>
                </c:pt>
                <c:pt idx="159">
                  <c:v>5.0</c:v>
                </c:pt>
                <c:pt idx="160">
                  <c:v>4.9</c:v>
                </c:pt>
                <c:pt idx="161">
                  <c:v>4.9</c:v>
                </c:pt>
                <c:pt idx="162">
                  <c:v>4.8</c:v>
                </c:pt>
                <c:pt idx="163">
                  <c:v>4.8</c:v>
                </c:pt>
                <c:pt idx="164">
                  <c:v>4.8</c:v>
                </c:pt>
                <c:pt idx="165">
                  <c:v>4.6</c:v>
                </c:pt>
                <c:pt idx="166">
                  <c:v>4.8</c:v>
                </c:pt>
                <c:pt idx="167">
                  <c:v>4.9</c:v>
                </c:pt>
                <c:pt idx="168">
                  <c:v>5.1</c:v>
                </c:pt>
                <c:pt idx="169">
                  <c:v>5.2</c:v>
                </c:pt>
                <c:pt idx="170">
                  <c:v>5.1</c:v>
                </c:pt>
                <c:pt idx="171">
                  <c:v>5.1</c:v>
                </c:pt>
                <c:pt idx="172">
                  <c:v>5.1</c:v>
                </c:pt>
                <c:pt idx="173">
                  <c:v>5.4</c:v>
                </c:pt>
                <c:pt idx="174">
                  <c:v>5.5</c:v>
                </c:pt>
                <c:pt idx="175">
                  <c:v>5.5</c:v>
                </c:pt>
                <c:pt idx="176">
                  <c:v>5.9</c:v>
                </c:pt>
                <c:pt idx="177">
                  <c:v>6.0</c:v>
                </c:pt>
                <c:pt idx="178">
                  <c:v>6.6</c:v>
                </c:pt>
                <c:pt idx="179">
                  <c:v>7.2</c:v>
                </c:pt>
                <c:pt idx="180">
                  <c:v>8.1</c:v>
                </c:pt>
                <c:pt idx="181">
                  <c:v>8.1</c:v>
                </c:pt>
                <c:pt idx="182">
                  <c:v>8.6</c:v>
                </c:pt>
                <c:pt idx="183">
                  <c:v>8.8</c:v>
                </c:pt>
                <c:pt idx="184">
                  <c:v>9.0</c:v>
                </c:pt>
                <c:pt idx="185">
                  <c:v>8.8</c:v>
                </c:pt>
                <c:pt idx="186">
                  <c:v>8.6</c:v>
                </c:pt>
                <c:pt idx="187">
                  <c:v>8.4</c:v>
                </c:pt>
                <c:pt idx="188">
                  <c:v>8.4</c:v>
                </c:pt>
                <c:pt idx="189">
                  <c:v>8.4</c:v>
                </c:pt>
                <c:pt idx="190">
                  <c:v>8.3</c:v>
                </c:pt>
                <c:pt idx="191">
                  <c:v>8.200000000000001</c:v>
                </c:pt>
                <c:pt idx="192">
                  <c:v>7.9</c:v>
                </c:pt>
                <c:pt idx="193">
                  <c:v>7.7</c:v>
                </c:pt>
                <c:pt idx="194">
                  <c:v>7.6</c:v>
                </c:pt>
                <c:pt idx="195">
                  <c:v>7.7</c:v>
                </c:pt>
                <c:pt idx="196">
                  <c:v>7.4</c:v>
                </c:pt>
                <c:pt idx="197">
                  <c:v>7.6</c:v>
                </c:pt>
                <c:pt idx="198">
                  <c:v>7.8</c:v>
                </c:pt>
                <c:pt idx="199">
                  <c:v>7.8</c:v>
                </c:pt>
                <c:pt idx="200">
                  <c:v>7.6</c:v>
                </c:pt>
                <c:pt idx="201">
                  <c:v>7.7</c:v>
                </c:pt>
                <c:pt idx="202">
                  <c:v>7.8</c:v>
                </c:pt>
                <c:pt idx="203">
                  <c:v>7.8</c:v>
                </c:pt>
                <c:pt idx="204">
                  <c:v>7.5</c:v>
                </c:pt>
                <c:pt idx="205">
                  <c:v>7.6</c:v>
                </c:pt>
                <c:pt idx="206">
                  <c:v>7.4</c:v>
                </c:pt>
                <c:pt idx="207">
                  <c:v>7.2</c:v>
                </c:pt>
                <c:pt idx="208">
                  <c:v>7.0</c:v>
                </c:pt>
                <c:pt idx="209">
                  <c:v>7.2</c:v>
                </c:pt>
                <c:pt idx="210">
                  <c:v>6.9</c:v>
                </c:pt>
                <c:pt idx="211">
                  <c:v>7.0</c:v>
                </c:pt>
                <c:pt idx="212">
                  <c:v>6.8</c:v>
                </c:pt>
                <c:pt idx="213">
                  <c:v>6.8</c:v>
                </c:pt>
                <c:pt idx="214">
                  <c:v>6.8</c:v>
                </c:pt>
                <c:pt idx="215">
                  <c:v>6.4</c:v>
                </c:pt>
                <c:pt idx="216">
                  <c:v>6.4</c:v>
                </c:pt>
                <c:pt idx="217">
                  <c:v>6.3</c:v>
                </c:pt>
                <c:pt idx="218">
                  <c:v>6.3</c:v>
                </c:pt>
                <c:pt idx="219">
                  <c:v>6.1</c:v>
                </c:pt>
                <c:pt idx="220">
                  <c:v>6.0</c:v>
                </c:pt>
                <c:pt idx="221">
                  <c:v>5.9</c:v>
                </c:pt>
                <c:pt idx="222">
                  <c:v>6.2</c:v>
                </c:pt>
                <c:pt idx="223">
                  <c:v>5.9</c:v>
                </c:pt>
                <c:pt idx="224">
                  <c:v>6.0</c:v>
                </c:pt>
                <c:pt idx="225">
                  <c:v>5.8</c:v>
                </c:pt>
                <c:pt idx="226">
                  <c:v>5.9</c:v>
                </c:pt>
                <c:pt idx="227">
                  <c:v>6.0</c:v>
                </c:pt>
                <c:pt idx="228">
                  <c:v>5.9</c:v>
                </c:pt>
                <c:pt idx="229">
                  <c:v>5.9</c:v>
                </c:pt>
                <c:pt idx="230">
                  <c:v>5.8</c:v>
                </c:pt>
                <c:pt idx="231">
                  <c:v>5.8</c:v>
                </c:pt>
                <c:pt idx="232">
                  <c:v>5.6</c:v>
                </c:pt>
                <c:pt idx="233">
                  <c:v>5.7</c:v>
                </c:pt>
                <c:pt idx="234">
                  <c:v>5.7</c:v>
                </c:pt>
                <c:pt idx="235">
                  <c:v>6.0</c:v>
                </c:pt>
                <c:pt idx="236">
                  <c:v>5.9</c:v>
                </c:pt>
                <c:pt idx="237">
                  <c:v>6.0</c:v>
                </c:pt>
                <c:pt idx="238">
                  <c:v>5.9</c:v>
                </c:pt>
                <c:pt idx="239">
                  <c:v>6.0</c:v>
                </c:pt>
                <c:pt idx="240">
                  <c:v>6.3</c:v>
                </c:pt>
                <c:pt idx="241">
                  <c:v>6.3</c:v>
                </c:pt>
                <c:pt idx="242">
                  <c:v>6.3</c:v>
                </c:pt>
                <c:pt idx="243">
                  <c:v>6.9</c:v>
                </c:pt>
                <c:pt idx="244">
                  <c:v>7.5</c:v>
                </c:pt>
                <c:pt idx="245">
                  <c:v>7.6</c:v>
                </c:pt>
                <c:pt idx="246">
                  <c:v>7.8</c:v>
                </c:pt>
                <c:pt idx="247">
                  <c:v>7.7</c:v>
                </c:pt>
                <c:pt idx="248">
                  <c:v>7.5</c:v>
                </c:pt>
                <c:pt idx="249">
                  <c:v>7.5</c:v>
                </c:pt>
                <c:pt idx="250">
                  <c:v>7.5</c:v>
                </c:pt>
                <c:pt idx="251">
                  <c:v>7.2</c:v>
                </c:pt>
                <c:pt idx="252">
                  <c:v>7.5</c:v>
                </c:pt>
                <c:pt idx="253">
                  <c:v>7.4</c:v>
                </c:pt>
                <c:pt idx="254">
                  <c:v>7.4</c:v>
                </c:pt>
                <c:pt idx="255">
                  <c:v>7.2</c:v>
                </c:pt>
                <c:pt idx="256">
                  <c:v>7.5</c:v>
                </c:pt>
                <c:pt idx="257">
                  <c:v>7.5</c:v>
                </c:pt>
                <c:pt idx="258">
                  <c:v>7.2</c:v>
                </c:pt>
                <c:pt idx="259">
                  <c:v>7.4</c:v>
                </c:pt>
                <c:pt idx="260">
                  <c:v>7.6</c:v>
                </c:pt>
                <c:pt idx="261">
                  <c:v>7.9</c:v>
                </c:pt>
                <c:pt idx="262">
                  <c:v>8.3</c:v>
                </c:pt>
                <c:pt idx="263">
                  <c:v>8.5</c:v>
                </c:pt>
                <c:pt idx="264">
                  <c:v>8.6</c:v>
                </c:pt>
                <c:pt idx="265">
                  <c:v>8.9</c:v>
                </c:pt>
                <c:pt idx="266">
                  <c:v>9.0</c:v>
                </c:pt>
                <c:pt idx="267">
                  <c:v>9.3</c:v>
                </c:pt>
                <c:pt idx="268">
                  <c:v>9.4</c:v>
                </c:pt>
                <c:pt idx="269">
                  <c:v>9.6</c:v>
                </c:pt>
                <c:pt idx="270">
                  <c:v>9.8</c:v>
                </c:pt>
                <c:pt idx="271">
                  <c:v>9.8</c:v>
                </c:pt>
                <c:pt idx="272">
                  <c:v>10.1</c:v>
                </c:pt>
                <c:pt idx="273">
                  <c:v>10.4</c:v>
                </c:pt>
                <c:pt idx="274">
                  <c:v>10.8</c:v>
                </c:pt>
                <c:pt idx="275">
                  <c:v>10.8</c:v>
                </c:pt>
                <c:pt idx="276">
                  <c:v>10.4</c:v>
                </c:pt>
                <c:pt idx="277">
                  <c:v>10.4</c:v>
                </c:pt>
                <c:pt idx="278">
                  <c:v>10.3</c:v>
                </c:pt>
                <c:pt idx="279">
                  <c:v>10.2</c:v>
                </c:pt>
                <c:pt idx="280">
                  <c:v>10.1</c:v>
                </c:pt>
                <c:pt idx="281">
                  <c:v>10.1</c:v>
                </c:pt>
                <c:pt idx="282">
                  <c:v>9.4</c:v>
                </c:pt>
                <c:pt idx="283">
                  <c:v>9.5</c:v>
                </c:pt>
                <c:pt idx="284">
                  <c:v>9.200000000000001</c:v>
                </c:pt>
                <c:pt idx="285">
                  <c:v>8.8</c:v>
                </c:pt>
                <c:pt idx="286">
                  <c:v>8.5</c:v>
                </c:pt>
                <c:pt idx="287">
                  <c:v>8.3</c:v>
                </c:pt>
                <c:pt idx="288">
                  <c:v>8.0</c:v>
                </c:pt>
                <c:pt idx="289">
                  <c:v>7.8</c:v>
                </c:pt>
                <c:pt idx="290">
                  <c:v>7.8</c:v>
                </c:pt>
                <c:pt idx="291">
                  <c:v>7.7</c:v>
                </c:pt>
                <c:pt idx="292">
                  <c:v>7.4</c:v>
                </c:pt>
                <c:pt idx="293">
                  <c:v>7.2</c:v>
                </c:pt>
                <c:pt idx="294">
                  <c:v>7.5</c:v>
                </c:pt>
                <c:pt idx="295">
                  <c:v>7.5</c:v>
                </c:pt>
                <c:pt idx="296">
                  <c:v>7.3</c:v>
                </c:pt>
                <c:pt idx="297">
                  <c:v>7.4</c:v>
                </c:pt>
                <c:pt idx="298">
                  <c:v>7.2</c:v>
                </c:pt>
                <c:pt idx="299">
                  <c:v>7.3</c:v>
                </c:pt>
                <c:pt idx="300">
                  <c:v>7.3</c:v>
                </c:pt>
                <c:pt idx="301">
                  <c:v>7.2</c:v>
                </c:pt>
                <c:pt idx="302">
                  <c:v>7.2</c:v>
                </c:pt>
                <c:pt idx="303">
                  <c:v>7.3</c:v>
                </c:pt>
                <c:pt idx="304">
                  <c:v>7.2</c:v>
                </c:pt>
                <c:pt idx="305">
                  <c:v>7.4</c:v>
                </c:pt>
                <c:pt idx="306">
                  <c:v>7.4</c:v>
                </c:pt>
                <c:pt idx="307">
                  <c:v>7.1</c:v>
                </c:pt>
                <c:pt idx="308">
                  <c:v>7.1</c:v>
                </c:pt>
                <c:pt idx="309">
                  <c:v>7.1</c:v>
                </c:pt>
                <c:pt idx="310">
                  <c:v>7.0</c:v>
                </c:pt>
                <c:pt idx="311">
                  <c:v>7.0</c:v>
                </c:pt>
                <c:pt idx="312">
                  <c:v>6.7</c:v>
                </c:pt>
                <c:pt idx="313">
                  <c:v>7.2</c:v>
                </c:pt>
                <c:pt idx="314">
                  <c:v>7.2</c:v>
                </c:pt>
                <c:pt idx="315">
                  <c:v>7.1</c:v>
                </c:pt>
                <c:pt idx="316">
                  <c:v>7.2</c:v>
                </c:pt>
                <c:pt idx="317">
                  <c:v>7.2</c:v>
                </c:pt>
                <c:pt idx="318">
                  <c:v>7.0</c:v>
                </c:pt>
                <c:pt idx="319">
                  <c:v>6.9</c:v>
                </c:pt>
                <c:pt idx="320">
                  <c:v>7.0</c:v>
                </c:pt>
                <c:pt idx="321">
                  <c:v>7.0</c:v>
                </c:pt>
                <c:pt idx="322">
                  <c:v>6.9</c:v>
                </c:pt>
                <c:pt idx="323">
                  <c:v>6.6</c:v>
                </c:pt>
                <c:pt idx="324">
                  <c:v>6.6</c:v>
                </c:pt>
                <c:pt idx="325">
                  <c:v>6.6</c:v>
                </c:pt>
                <c:pt idx="326">
                  <c:v>6.6</c:v>
                </c:pt>
                <c:pt idx="327">
                  <c:v>6.3</c:v>
                </c:pt>
                <c:pt idx="328">
                  <c:v>6.3</c:v>
                </c:pt>
                <c:pt idx="329">
                  <c:v>6.2</c:v>
                </c:pt>
                <c:pt idx="330">
                  <c:v>6.1</c:v>
                </c:pt>
                <c:pt idx="331">
                  <c:v>6.0</c:v>
                </c:pt>
                <c:pt idx="332">
                  <c:v>5.9</c:v>
                </c:pt>
                <c:pt idx="333">
                  <c:v>6.0</c:v>
                </c:pt>
                <c:pt idx="334">
                  <c:v>5.8</c:v>
                </c:pt>
                <c:pt idx="335">
                  <c:v>5.7</c:v>
                </c:pt>
                <c:pt idx="336">
                  <c:v>5.7</c:v>
                </c:pt>
                <c:pt idx="337">
                  <c:v>5.7</c:v>
                </c:pt>
                <c:pt idx="338">
                  <c:v>5.7</c:v>
                </c:pt>
                <c:pt idx="339">
                  <c:v>5.4</c:v>
                </c:pt>
                <c:pt idx="340">
                  <c:v>5.6</c:v>
                </c:pt>
                <c:pt idx="341">
                  <c:v>5.4</c:v>
                </c:pt>
                <c:pt idx="342">
                  <c:v>5.4</c:v>
                </c:pt>
                <c:pt idx="343">
                  <c:v>5.6</c:v>
                </c:pt>
                <c:pt idx="344">
                  <c:v>5.4</c:v>
                </c:pt>
                <c:pt idx="345">
                  <c:v>5.4</c:v>
                </c:pt>
                <c:pt idx="346">
                  <c:v>5.3</c:v>
                </c:pt>
                <c:pt idx="347">
                  <c:v>5.3</c:v>
                </c:pt>
                <c:pt idx="348">
                  <c:v>5.4</c:v>
                </c:pt>
                <c:pt idx="349">
                  <c:v>5.2</c:v>
                </c:pt>
                <c:pt idx="350">
                  <c:v>5.0</c:v>
                </c:pt>
                <c:pt idx="351">
                  <c:v>5.2</c:v>
                </c:pt>
                <c:pt idx="352">
                  <c:v>5.2</c:v>
                </c:pt>
                <c:pt idx="353">
                  <c:v>5.3</c:v>
                </c:pt>
                <c:pt idx="354">
                  <c:v>5.2</c:v>
                </c:pt>
                <c:pt idx="355">
                  <c:v>5.2</c:v>
                </c:pt>
                <c:pt idx="356">
                  <c:v>5.3</c:v>
                </c:pt>
                <c:pt idx="357">
                  <c:v>5.3</c:v>
                </c:pt>
                <c:pt idx="358">
                  <c:v>5.4</c:v>
                </c:pt>
                <c:pt idx="359">
                  <c:v>5.4</c:v>
                </c:pt>
                <c:pt idx="360">
                  <c:v>5.4</c:v>
                </c:pt>
                <c:pt idx="361">
                  <c:v>5.3</c:v>
                </c:pt>
                <c:pt idx="362">
                  <c:v>5.2</c:v>
                </c:pt>
                <c:pt idx="363">
                  <c:v>5.4</c:v>
                </c:pt>
                <c:pt idx="364">
                  <c:v>5.4</c:v>
                </c:pt>
                <c:pt idx="365">
                  <c:v>5.2</c:v>
                </c:pt>
                <c:pt idx="366">
                  <c:v>5.5</c:v>
                </c:pt>
                <c:pt idx="367">
                  <c:v>5.7</c:v>
                </c:pt>
                <c:pt idx="368">
                  <c:v>5.9</c:v>
                </c:pt>
                <c:pt idx="369">
                  <c:v>5.9</c:v>
                </c:pt>
                <c:pt idx="370">
                  <c:v>6.2</c:v>
                </c:pt>
                <c:pt idx="371">
                  <c:v>6.3</c:v>
                </c:pt>
                <c:pt idx="372">
                  <c:v>6.4</c:v>
                </c:pt>
                <c:pt idx="373">
                  <c:v>6.6</c:v>
                </c:pt>
                <c:pt idx="374">
                  <c:v>6.8</c:v>
                </c:pt>
                <c:pt idx="375">
                  <c:v>6.7</c:v>
                </c:pt>
                <c:pt idx="376">
                  <c:v>6.9</c:v>
                </c:pt>
                <c:pt idx="377">
                  <c:v>6.9</c:v>
                </c:pt>
                <c:pt idx="378">
                  <c:v>6.8</c:v>
                </c:pt>
                <c:pt idx="379">
                  <c:v>6.9</c:v>
                </c:pt>
                <c:pt idx="380">
                  <c:v>6.9</c:v>
                </c:pt>
                <c:pt idx="381">
                  <c:v>7.0</c:v>
                </c:pt>
                <c:pt idx="382">
                  <c:v>7.0</c:v>
                </c:pt>
                <c:pt idx="383">
                  <c:v>7.3</c:v>
                </c:pt>
                <c:pt idx="384">
                  <c:v>7.3</c:v>
                </c:pt>
                <c:pt idx="385">
                  <c:v>7.4</c:v>
                </c:pt>
                <c:pt idx="386">
                  <c:v>7.4</c:v>
                </c:pt>
                <c:pt idx="387">
                  <c:v>7.4</c:v>
                </c:pt>
                <c:pt idx="388">
                  <c:v>7.6</c:v>
                </c:pt>
                <c:pt idx="389">
                  <c:v>7.8</c:v>
                </c:pt>
                <c:pt idx="390">
                  <c:v>7.7</c:v>
                </c:pt>
                <c:pt idx="391">
                  <c:v>7.6</c:v>
                </c:pt>
                <c:pt idx="392">
                  <c:v>7.6</c:v>
                </c:pt>
                <c:pt idx="393">
                  <c:v>7.3</c:v>
                </c:pt>
                <c:pt idx="394">
                  <c:v>7.4</c:v>
                </c:pt>
                <c:pt idx="395">
                  <c:v>7.4</c:v>
                </c:pt>
                <c:pt idx="396">
                  <c:v>7.3</c:v>
                </c:pt>
                <c:pt idx="397">
                  <c:v>7.1</c:v>
                </c:pt>
                <c:pt idx="398">
                  <c:v>7.0</c:v>
                </c:pt>
                <c:pt idx="399">
                  <c:v>7.1</c:v>
                </c:pt>
                <c:pt idx="400">
                  <c:v>7.1</c:v>
                </c:pt>
                <c:pt idx="401">
                  <c:v>7.0</c:v>
                </c:pt>
                <c:pt idx="402">
                  <c:v>6.9</c:v>
                </c:pt>
                <c:pt idx="403">
                  <c:v>6.8</c:v>
                </c:pt>
                <c:pt idx="404">
                  <c:v>6.7</c:v>
                </c:pt>
                <c:pt idx="405">
                  <c:v>6.8</c:v>
                </c:pt>
                <c:pt idx="406">
                  <c:v>6.6</c:v>
                </c:pt>
                <c:pt idx="407">
                  <c:v>6.5</c:v>
                </c:pt>
                <c:pt idx="408">
                  <c:v>6.6</c:v>
                </c:pt>
                <c:pt idx="409">
                  <c:v>6.6</c:v>
                </c:pt>
                <c:pt idx="410">
                  <c:v>6.5</c:v>
                </c:pt>
                <c:pt idx="411">
                  <c:v>6.4</c:v>
                </c:pt>
                <c:pt idx="412">
                  <c:v>6.1</c:v>
                </c:pt>
                <c:pt idx="413">
                  <c:v>6.1</c:v>
                </c:pt>
                <c:pt idx="414">
                  <c:v>6.1</c:v>
                </c:pt>
                <c:pt idx="415">
                  <c:v>6.0</c:v>
                </c:pt>
                <c:pt idx="416">
                  <c:v>5.9</c:v>
                </c:pt>
                <c:pt idx="417">
                  <c:v>5.8</c:v>
                </c:pt>
                <c:pt idx="418">
                  <c:v>5.6</c:v>
                </c:pt>
                <c:pt idx="419">
                  <c:v>5.5</c:v>
                </c:pt>
                <c:pt idx="420">
                  <c:v>5.6</c:v>
                </c:pt>
                <c:pt idx="421">
                  <c:v>5.4</c:v>
                </c:pt>
                <c:pt idx="422">
                  <c:v>5.4</c:v>
                </c:pt>
                <c:pt idx="423">
                  <c:v>5.8</c:v>
                </c:pt>
                <c:pt idx="424">
                  <c:v>5.6</c:v>
                </c:pt>
                <c:pt idx="425">
                  <c:v>5.6</c:v>
                </c:pt>
                <c:pt idx="426">
                  <c:v>5.7</c:v>
                </c:pt>
                <c:pt idx="427">
                  <c:v>5.7</c:v>
                </c:pt>
                <c:pt idx="428">
                  <c:v>5.6</c:v>
                </c:pt>
                <c:pt idx="429">
                  <c:v>5.5</c:v>
                </c:pt>
                <c:pt idx="430">
                  <c:v>5.6</c:v>
                </c:pt>
                <c:pt idx="431">
                  <c:v>5.6</c:v>
                </c:pt>
                <c:pt idx="432">
                  <c:v>5.6</c:v>
                </c:pt>
                <c:pt idx="433">
                  <c:v>5.5</c:v>
                </c:pt>
                <c:pt idx="434">
                  <c:v>5.5</c:v>
                </c:pt>
                <c:pt idx="435">
                  <c:v>5.6</c:v>
                </c:pt>
                <c:pt idx="436">
                  <c:v>5.6</c:v>
                </c:pt>
                <c:pt idx="437">
                  <c:v>5.3</c:v>
                </c:pt>
                <c:pt idx="438">
                  <c:v>5.5</c:v>
                </c:pt>
                <c:pt idx="439">
                  <c:v>5.1</c:v>
                </c:pt>
                <c:pt idx="440">
                  <c:v>5.2</c:v>
                </c:pt>
                <c:pt idx="441">
                  <c:v>5.2</c:v>
                </c:pt>
                <c:pt idx="442">
                  <c:v>5.4</c:v>
                </c:pt>
                <c:pt idx="443">
                  <c:v>5.4</c:v>
                </c:pt>
                <c:pt idx="444">
                  <c:v>5.3</c:v>
                </c:pt>
                <c:pt idx="445">
                  <c:v>5.2</c:v>
                </c:pt>
                <c:pt idx="446">
                  <c:v>5.2</c:v>
                </c:pt>
                <c:pt idx="447">
                  <c:v>5.1</c:v>
                </c:pt>
                <c:pt idx="448">
                  <c:v>4.9</c:v>
                </c:pt>
                <c:pt idx="449">
                  <c:v>5.0</c:v>
                </c:pt>
                <c:pt idx="450">
                  <c:v>4.9</c:v>
                </c:pt>
                <c:pt idx="451">
                  <c:v>4.8</c:v>
                </c:pt>
                <c:pt idx="452">
                  <c:v>4.9</c:v>
                </c:pt>
                <c:pt idx="453">
                  <c:v>4.7</c:v>
                </c:pt>
                <c:pt idx="454">
                  <c:v>4.6</c:v>
                </c:pt>
                <c:pt idx="455">
                  <c:v>4.7</c:v>
                </c:pt>
                <c:pt idx="456">
                  <c:v>4.6</c:v>
                </c:pt>
                <c:pt idx="457">
                  <c:v>4.6</c:v>
                </c:pt>
                <c:pt idx="458">
                  <c:v>4.7</c:v>
                </c:pt>
                <c:pt idx="459">
                  <c:v>4.3</c:v>
                </c:pt>
                <c:pt idx="460">
                  <c:v>4.4</c:v>
                </c:pt>
                <c:pt idx="461">
                  <c:v>4.5</c:v>
                </c:pt>
                <c:pt idx="462">
                  <c:v>4.5</c:v>
                </c:pt>
                <c:pt idx="463">
                  <c:v>4.5</c:v>
                </c:pt>
                <c:pt idx="464">
                  <c:v>4.6</c:v>
                </c:pt>
                <c:pt idx="465">
                  <c:v>4.5</c:v>
                </c:pt>
                <c:pt idx="466">
                  <c:v>4.4</c:v>
                </c:pt>
                <c:pt idx="467">
                  <c:v>4.4</c:v>
                </c:pt>
                <c:pt idx="468">
                  <c:v>4.3</c:v>
                </c:pt>
                <c:pt idx="469">
                  <c:v>4.4</c:v>
                </c:pt>
                <c:pt idx="470">
                  <c:v>4.2</c:v>
                </c:pt>
                <c:pt idx="471">
                  <c:v>4.3</c:v>
                </c:pt>
                <c:pt idx="472">
                  <c:v>4.2</c:v>
                </c:pt>
                <c:pt idx="473">
                  <c:v>4.3</c:v>
                </c:pt>
                <c:pt idx="474">
                  <c:v>4.3</c:v>
                </c:pt>
                <c:pt idx="475">
                  <c:v>4.2</c:v>
                </c:pt>
                <c:pt idx="476">
                  <c:v>4.2</c:v>
                </c:pt>
                <c:pt idx="477">
                  <c:v>4.1</c:v>
                </c:pt>
                <c:pt idx="478">
                  <c:v>4.1</c:v>
                </c:pt>
                <c:pt idx="479">
                  <c:v>4.0</c:v>
                </c:pt>
                <c:pt idx="480">
                  <c:v>4.0</c:v>
                </c:pt>
                <c:pt idx="481">
                  <c:v>4.1</c:v>
                </c:pt>
                <c:pt idx="482">
                  <c:v>4.0</c:v>
                </c:pt>
                <c:pt idx="483">
                  <c:v>3.8</c:v>
                </c:pt>
                <c:pt idx="484">
                  <c:v>4.0</c:v>
                </c:pt>
                <c:pt idx="485">
                  <c:v>4.0</c:v>
                </c:pt>
                <c:pt idx="486">
                  <c:v>4.0</c:v>
                </c:pt>
                <c:pt idx="487">
                  <c:v>4.1</c:v>
                </c:pt>
                <c:pt idx="488">
                  <c:v>3.9</c:v>
                </c:pt>
                <c:pt idx="489">
                  <c:v>3.9</c:v>
                </c:pt>
                <c:pt idx="490">
                  <c:v>3.9</c:v>
                </c:pt>
                <c:pt idx="491">
                  <c:v>3.9</c:v>
                </c:pt>
                <c:pt idx="492">
                  <c:v>4.2</c:v>
                </c:pt>
                <c:pt idx="493">
                  <c:v>4.2</c:v>
                </c:pt>
                <c:pt idx="494">
                  <c:v>4.3</c:v>
                </c:pt>
                <c:pt idx="495">
                  <c:v>4.4</c:v>
                </c:pt>
                <c:pt idx="496">
                  <c:v>4.3</c:v>
                </c:pt>
                <c:pt idx="497">
                  <c:v>4.5</c:v>
                </c:pt>
                <c:pt idx="498">
                  <c:v>4.6</c:v>
                </c:pt>
                <c:pt idx="499">
                  <c:v>4.9</c:v>
                </c:pt>
                <c:pt idx="500">
                  <c:v>5.0</c:v>
                </c:pt>
                <c:pt idx="501">
                  <c:v>5.3</c:v>
                </c:pt>
                <c:pt idx="502">
                  <c:v>5.5</c:v>
                </c:pt>
                <c:pt idx="503">
                  <c:v>5.7</c:v>
                </c:pt>
                <c:pt idx="504">
                  <c:v>5.7</c:v>
                </c:pt>
                <c:pt idx="505">
                  <c:v>5.7</c:v>
                </c:pt>
                <c:pt idx="506">
                  <c:v>5.7</c:v>
                </c:pt>
                <c:pt idx="507">
                  <c:v>5.9</c:v>
                </c:pt>
                <c:pt idx="508">
                  <c:v>5.8</c:v>
                </c:pt>
                <c:pt idx="509">
                  <c:v>5.8</c:v>
                </c:pt>
                <c:pt idx="510">
                  <c:v>5.8</c:v>
                </c:pt>
                <c:pt idx="511">
                  <c:v>5.7</c:v>
                </c:pt>
                <c:pt idx="512">
                  <c:v>5.7</c:v>
                </c:pt>
                <c:pt idx="513">
                  <c:v>5.7</c:v>
                </c:pt>
                <c:pt idx="514">
                  <c:v>5.9</c:v>
                </c:pt>
                <c:pt idx="515">
                  <c:v>6.0</c:v>
                </c:pt>
                <c:pt idx="516">
                  <c:v>5.8</c:v>
                </c:pt>
                <c:pt idx="517">
                  <c:v>5.9</c:v>
                </c:pt>
                <c:pt idx="518">
                  <c:v>5.9</c:v>
                </c:pt>
                <c:pt idx="519">
                  <c:v>6.0</c:v>
                </c:pt>
                <c:pt idx="520">
                  <c:v>6.1</c:v>
                </c:pt>
                <c:pt idx="521">
                  <c:v>6.3</c:v>
                </c:pt>
                <c:pt idx="522">
                  <c:v>6.2</c:v>
                </c:pt>
                <c:pt idx="523">
                  <c:v>6.1</c:v>
                </c:pt>
                <c:pt idx="524">
                  <c:v>6.1</c:v>
                </c:pt>
                <c:pt idx="525">
                  <c:v>6.0</c:v>
                </c:pt>
                <c:pt idx="526">
                  <c:v>5.8</c:v>
                </c:pt>
                <c:pt idx="527">
                  <c:v>5.7</c:v>
                </c:pt>
                <c:pt idx="528">
                  <c:v>5.7</c:v>
                </c:pt>
                <c:pt idx="529">
                  <c:v>5.6</c:v>
                </c:pt>
                <c:pt idx="530">
                  <c:v>5.8</c:v>
                </c:pt>
                <c:pt idx="531">
                  <c:v>5.6</c:v>
                </c:pt>
                <c:pt idx="532">
                  <c:v>5.6</c:v>
                </c:pt>
                <c:pt idx="533">
                  <c:v>5.6</c:v>
                </c:pt>
                <c:pt idx="534">
                  <c:v>5.5</c:v>
                </c:pt>
                <c:pt idx="535">
                  <c:v>5.4</c:v>
                </c:pt>
                <c:pt idx="536">
                  <c:v>5.4</c:v>
                </c:pt>
                <c:pt idx="537">
                  <c:v>5.5</c:v>
                </c:pt>
                <c:pt idx="538">
                  <c:v>5.4</c:v>
                </c:pt>
                <c:pt idx="539">
                  <c:v>5.4</c:v>
                </c:pt>
                <c:pt idx="540">
                  <c:v>5.3</c:v>
                </c:pt>
                <c:pt idx="541">
                  <c:v>5.4</c:v>
                </c:pt>
                <c:pt idx="542">
                  <c:v>5.2</c:v>
                </c:pt>
                <c:pt idx="543">
                  <c:v>5.2</c:v>
                </c:pt>
                <c:pt idx="544">
                  <c:v>5.1</c:v>
                </c:pt>
                <c:pt idx="545">
                  <c:v>5.0</c:v>
                </c:pt>
                <c:pt idx="546">
                  <c:v>5.0</c:v>
                </c:pt>
                <c:pt idx="547">
                  <c:v>4.9</c:v>
                </c:pt>
                <c:pt idx="548">
                  <c:v>5.0</c:v>
                </c:pt>
                <c:pt idx="549">
                  <c:v>5.0</c:v>
                </c:pt>
                <c:pt idx="550">
                  <c:v>5.0</c:v>
                </c:pt>
                <c:pt idx="551">
                  <c:v>4.9</c:v>
                </c:pt>
                <c:pt idx="552">
                  <c:v>4.7</c:v>
                </c:pt>
                <c:pt idx="553">
                  <c:v>4.8</c:v>
                </c:pt>
                <c:pt idx="554">
                  <c:v>4.7</c:v>
                </c:pt>
                <c:pt idx="555">
                  <c:v>4.7</c:v>
                </c:pt>
                <c:pt idx="556">
                  <c:v>4.6</c:v>
                </c:pt>
                <c:pt idx="557">
                  <c:v>4.6</c:v>
                </c:pt>
                <c:pt idx="558">
                  <c:v>4.7</c:v>
                </c:pt>
                <c:pt idx="559">
                  <c:v>4.7</c:v>
                </c:pt>
                <c:pt idx="560">
                  <c:v>4.5</c:v>
                </c:pt>
                <c:pt idx="561">
                  <c:v>4.4</c:v>
                </c:pt>
                <c:pt idx="562">
                  <c:v>4.5</c:v>
                </c:pt>
                <c:pt idx="563">
                  <c:v>4.4</c:v>
                </c:pt>
                <c:pt idx="564">
                  <c:v>4.6</c:v>
                </c:pt>
                <c:pt idx="565">
                  <c:v>4.5</c:v>
                </c:pt>
                <c:pt idx="566">
                  <c:v>4.4</c:v>
                </c:pt>
                <c:pt idx="567">
                  <c:v>4.5</c:v>
                </c:pt>
                <c:pt idx="568">
                  <c:v>4.4</c:v>
                </c:pt>
                <c:pt idx="569">
                  <c:v>4.6</c:v>
                </c:pt>
                <c:pt idx="570">
                  <c:v>4.7</c:v>
                </c:pt>
                <c:pt idx="571">
                  <c:v>4.6</c:v>
                </c:pt>
                <c:pt idx="572">
                  <c:v>4.7</c:v>
                </c:pt>
                <c:pt idx="573">
                  <c:v>4.7</c:v>
                </c:pt>
                <c:pt idx="574">
                  <c:v>4.7</c:v>
                </c:pt>
                <c:pt idx="575">
                  <c:v>5.0</c:v>
                </c:pt>
                <c:pt idx="576">
                  <c:v>5.0</c:v>
                </c:pt>
                <c:pt idx="577">
                  <c:v>4.9</c:v>
                </c:pt>
                <c:pt idx="578">
                  <c:v>5.1</c:v>
                </c:pt>
                <c:pt idx="579">
                  <c:v>5.0</c:v>
                </c:pt>
                <c:pt idx="580">
                  <c:v>5.4</c:v>
                </c:pt>
                <c:pt idx="581">
                  <c:v>5.6</c:v>
                </c:pt>
                <c:pt idx="582">
                  <c:v>5.8</c:v>
                </c:pt>
                <c:pt idx="583">
                  <c:v>6.1</c:v>
                </c:pt>
                <c:pt idx="584">
                  <c:v>6.1</c:v>
                </c:pt>
                <c:pt idx="585">
                  <c:v>6.5</c:v>
                </c:pt>
                <c:pt idx="586">
                  <c:v>6.8</c:v>
                </c:pt>
                <c:pt idx="587">
                  <c:v>7.3</c:v>
                </c:pt>
                <c:pt idx="588">
                  <c:v>7.8</c:v>
                </c:pt>
                <c:pt idx="589">
                  <c:v>8.3</c:v>
                </c:pt>
                <c:pt idx="590">
                  <c:v>8.700000000000001</c:v>
                </c:pt>
                <c:pt idx="591">
                  <c:v>9.0</c:v>
                </c:pt>
                <c:pt idx="592">
                  <c:v>9.4</c:v>
                </c:pt>
                <c:pt idx="593">
                  <c:v>9.5</c:v>
                </c:pt>
                <c:pt idx="594">
                  <c:v>9.5</c:v>
                </c:pt>
                <c:pt idx="595">
                  <c:v>9.6</c:v>
                </c:pt>
                <c:pt idx="596">
                  <c:v>9.8</c:v>
                </c:pt>
                <c:pt idx="597">
                  <c:v>10.0</c:v>
                </c:pt>
                <c:pt idx="598">
                  <c:v>9.9</c:v>
                </c:pt>
                <c:pt idx="599">
                  <c:v>9.9</c:v>
                </c:pt>
                <c:pt idx="600">
                  <c:v>9.8</c:v>
                </c:pt>
                <c:pt idx="601">
                  <c:v>9.8</c:v>
                </c:pt>
                <c:pt idx="602">
                  <c:v>9.9</c:v>
                </c:pt>
                <c:pt idx="603">
                  <c:v>9.9</c:v>
                </c:pt>
                <c:pt idx="604">
                  <c:v>9.6</c:v>
                </c:pt>
                <c:pt idx="605">
                  <c:v>9.4</c:v>
                </c:pt>
                <c:pt idx="606">
                  <c:v>9.4</c:v>
                </c:pt>
                <c:pt idx="607">
                  <c:v>9.5</c:v>
                </c:pt>
                <c:pt idx="608">
                  <c:v>9.5</c:v>
                </c:pt>
                <c:pt idx="609">
                  <c:v>9.4</c:v>
                </c:pt>
                <c:pt idx="610">
                  <c:v>9.8</c:v>
                </c:pt>
                <c:pt idx="611">
                  <c:v>9.3</c:v>
                </c:pt>
                <c:pt idx="612">
                  <c:v>9.200000000000001</c:v>
                </c:pt>
                <c:pt idx="613">
                  <c:v>9.0</c:v>
                </c:pt>
                <c:pt idx="614">
                  <c:v>9.0</c:v>
                </c:pt>
                <c:pt idx="615">
                  <c:v>9.1</c:v>
                </c:pt>
                <c:pt idx="616">
                  <c:v>9.0</c:v>
                </c:pt>
                <c:pt idx="617">
                  <c:v>9.1</c:v>
                </c:pt>
                <c:pt idx="618">
                  <c:v>9.0</c:v>
                </c:pt>
                <c:pt idx="619">
                  <c:v>9.0</c:v>
                </c:pt>
                <c:pt idx="620">
                  <c:v>9.0</c:v>
                </c:pt>
                <c:pt idx="621">
                  <c:v>8.8</c:v>
                </c:pt>
                <c:pt idx="622">
                  <c:v>8.6</c:v>
                </c:pt>
                <c:pt idx="623">
                  <c:v>8.5</c:v>
                </c:pt>
                <c:pt idx="624">
                  <c:v>8.3</c:v>
                </c:pt>
                <c:pt idx="625">
                  <c:v>8.3</c:v>
                </c:pt>
                <c:pt idx="626">
                  <c:v>8.200000000000001</c:v>
                </c:pt>
                <c:pt idx="627">
                  <c:v>8.200000000000001</c:v>
                </c:pt>
                <c:pt idx="628">
                  <c:v>8.200000000000001</c:v>
                </c:pt>
                <c:pt idx="629">
                  <c:v>8.200000000000001</c:v>
                </c:pt>
                <c:pt idx="630">
                  <c:v>8.200000000000001</c:v>
                </c:pt>
                <c:pt idx="631">
                  <c:v>8.0</c:v>
                </c:pt>
                <c:pt idx="632">
                  <c:v>7.8</c:v>
                </c:pt>
                <c:pt idx="633">
                  <c:v>7.8</c:v>
                </c:pt>
                <c:pt idx="634">
                  <c:v>7.7</c:v>
                </c:pt>
                <c:pt idx="635">
                  <c:v>7.9</c:v>
                </c:pt>
                <c:pt idx="636">
                  <c:v>8.0</c:v>
                </c:pt>
                <c:pt idx="637">
                  <c:v>7.7</c:v>
                </c:pt>
                <c:pt idx="638">
                  <c:v>7.5</c:v>
                </c:pt>
                <c:pt idx="639">
                  <c:v>7.6</c:v>
                </c:pt>
                <c:pt idx="640">
                  <c:v>7.5</c:v>
                </c:pt>
                <c:pt idx="641">
                  <c:v>7.5</c:v>
                </c:pt>
                <c:pt idx="642">
                  <c:v>7.3</c:v>
                </c:pt>
                <c:pt idx="643">
                  <c:v>7.2</c:v>
                </c:pt>
                <c:pt idx="644">
                  <c:v>7.2</c:v>
                </c:pt>
                <c:pt idx="645">
                  <c:v>7.2</c:v>
                </c:pt>
                <c:pt idx="646">
                  <c:v>7.0</c:v>
                </c:pt>
                <c:pt idx="647">
                  <c:v>6.7</c:v>
                </c:pt>
                <c:pt idx="648">
                  <c:v>6.6</c:v>
                </c:pt>
                <c:pt idx="649">
                  <c:v>6.7</c:v>
                </c:pt>
                <c:pt idx="650">
                  <c:v>6.6</c:v>
                </c:pt>
                <c:pt idx="651">
                  <c:v>6.2</c:v>
                </c:pt>
                <c:pt idx="652">
                  <c:v>6.3</c:v>
                </c:pt>
                <c:pt idx="653">
                  <c:v>6.1</c:v>
                </c:pt>
                <c:pt idx="654">
                  <c:v>6.2</c:v>
                </c:pt>
                <c:pt idx="655">
                  <c:v>6.1</c:v>
                </c:pt>
                <c:pt idx="656">
                  <c:v>5.9</c:v>
                </c:pt>
                <c:pt idx="657">
                  <c:v>5.7</c:v>
                </c:pt>
                <c:pt idx="658">
                  <c:v>5.8</c:v>
                </c:pt>
                <c:pt idx="659">
                  <c:v>5.6</c:v>
                </c:pt>
              </c:numCache>
            </c:numRef>
          </c:yVal>
          <c:smooth val="0"/>
        </c:ser>
        <c:ser>
          <c:idx val="1"/>
          <c:order val="1"/>
          <c:tx>
            <c:strRef>
              <c:f>'data for graph'!$D$2</c:f>
              <c:strCache>
                <c:ptCount val="1"/>
                <c:pt idx="0">
                  <c:v>natural rate</c:v>
                </c:pt>
              </c:strCache>
            </c:strRef>
          </c:tx>
          <c:spPr>
            <a:ln w="44450" cap="rnd">
              <a:solidFill>
                <a:srgbClr val="996633"/>
              </a:solidFill>
              <a:round/>
            </a:ln>
            <a:effectLst/>
          </c:spPr>
          <c:marker>
            <c:symbol val="none"/>
          </c:marker>
          <c:xVal>
            <c:numRef>
              <c:f>'data for graph'!$B$3:$B$662</c:f>
              <c:numCache>
                <c:formatCode>0.00</c:formatCode>
                <c:ptCount val="660"/>
                <c:pt idx="0">
                  <c:v>1960.0</c:v>
                </c:pt>
                <c:pt idx="1">
                  <c:v>1960.08333333334</c:v>
                </c:pt>
                <c:pt idx="2">
                  <c:v>1960.16666666667</c:v>
                </c:pt>
                <c:pt idx="3">
                  <c:v>1960.25</c:v>
                </c:pt>
                <c:pt idx="4">
                  <c:v>1960.33333333334</c:v>
                </c:pt>
                <c:pt idx="5">
                  <c:v>1960.41666666667</c:v>
                </c:pt>
                <c:pt idx="6">
                  <c:v>1960.5</c:v>
                </c:pt>
                <c:pt idx="7">
                  <c:v>1960.58333333334</c:v>
                </c:pt>
                <c:pt idx="8">
                  <c:v>1960.66666666667</c:v>
                </c:pt>
                <c:pt idx="9">
                  <c:v>1960.75</c:v>
                </c:pt>
                <c:pt idx="10">
                  <c:v>1960.83333333334</c:v>
                </c:pt>
                <c:pt idx="11">
                  <c:v>1960.91666666667</c:v>
                </c:pt>
                <c:pt idx="12">
                  <c:v>1961.0</c:v>
                </c:pt>
                <c:pt idx="13">
                  <c:v>1961.08333333334</c:v>
                </c:pt>
                <c:pt idx="14">
                  <c:v>1961.16666666667</c:v>
                </c:pt>
                <c:pt idx="15">
                  <c:v>1961.25</c:v>
                </c:pt>
                <c:pt idx="16">
                  <c:v>1961.33333333334</c:v>
                </c:pt>
                <c:pt idx="17">
                  <c:v>1961.41666666667</c:v>
                </c:pt>
                <c:pt idx="18">
                  <c:v>1961.5</c:v>
                </c:pt>
                <c:pt idx="19">
                  <c:v>1961.58333333334</c:v>
                </c:pt>
                <c:pt idx="20">
                  <c:v>1961.66666666667</c:v>
                </c:pt>
                <c:pt idx="21">
                  <c:v>1961.75</c:v>
                </c:pt>
                <c:pt idx="22">
                  <c:v>1961.83333333334</c:v>
                </c:pt>
                <c:pt idx="23">
                  <c:v>1961.91666666667</c:v>
                </c:pt>
                <c:pt idx="24">
                  <c:v>1962.0</c:v>
                </c:pt>
                <c:pt idx="25">
                  <c:v>1962.08333333334</c:v>
                </c:pt>
                <c:pt idx="26">
                  <c:v>1962.16666666667</c:v>
                </c:pt>
                <c:pt idx="27">
                  <c:v>1962.25</c:v>
                </c:pt>
                <c:pt idx="28">
                  <c:v>1962.33333333334</c:v>
                </c:pt>
                <c:pt idx="29">
                  <c:v>1962.41666666667</c:v>
                </c:pt>
                <c:pt idx="30">
                  <c:v>1962.5</c:v>
                </c:pt>
                <c:pt idx="31">
                  <c:v>1962.58333333334</c:v>
                </c:pt>
                <c:pt idx="32">
                  <c:v>1962.66666666667</c:v>
                </c:pt>
                <c:pt idx="33">
                  <c:v>1962.75</c:v>
                </c:pt>
                <c:pt idx="34">
                  <c:v>1962.83333333334</c:v>
                </c:pt>
                <c:pt idx="35">
                  <c:v>1962.91666666667</c:v>
                </c:pt>
                <c:pt idx="36">
                  <c:v>1963.0</c:v>
                </c:pt>
                <c:pt idx="37">
                  <c:v>1963.08333333334</c:v>
                </c:pt>
                <c:pt idx="38">
                  <c:v>1963.16666666667</c:v>
                </c:pt>
                <c:pt idx="39">
                  <c:v>1963.25</c:v>
                </c:pt>
                <c:pt idx="40">
                  <c:v>1963.33333333333</c:v>
                </c:pt>
                <c:pt idx="41">
                  <c:v>1963.41666666667</c:v>
                </c:pt>
                <c:pt idx="42">
                  <c:v>1963.5</c:v>
                </c:pt>
                <c:pt idx="43">
                  <c:v>1963.58333333333</c:v>
                </c:pt>
                <c:pt idx="44">
                  <c:v>1963.66666666667</c:v>
                </c:pt>
                <c:pt idx="45">
                  <c:v>1963.75</c:v>
                </c:pt>
                <c:pt idx="46">
                  <c:v>1963.83333333333</c:v>
                </c:pt>
                <c:pt idx="47">
                  <c:v>1963.91666666667</c:v>
                </c:pt>
                <c:pt idx="48">
                  <c:v>1964.0</c:v>
                </c:pt>
                <c:pt idx="49">
                  <c:v>1964.08333333333</c:v>
                </c:pt>
                <c:pt idx="50">
                  <c:v>1964.16666666667</c:v>
                </c:pt>
                <c:pt idx="51">
                  <c:v>1964.25</c:v>
                </c:pt>
                <c:pt idx="52">
                  <c:v>1964.33333333333</c:v>
                </c:pt>
                <c:pt idx="53">
                  <c:v>1964.41666666667</c:v>
                </c:pt>
                <c:pt idx="54">
                  <c:v>1964.5</c:v>
                </c:pt>
                <c:pt idx="55">
                  <c:v>1964.58333333333</c:v>
                </c:pt>
                <c:pt idx="56">
                  <c:v>1964.66666666667</c:v>
                </c:pt>
                <c:pt idx="57">
                  <c:v>1964.75</c:v>
                </c:pt>
                <c:pt idx="58">
                  <c:v>1964.83333333333</c:v>
                </c:pt>
                <c:pt idx="59">
                  <c:v>1964.91666666667</c:v>
                </c:pt>
                <c:pt idx="60">
                  <c:v>1965.0</c:v>
                </c:pt>
                <c:pt idx="61">
                  <c:v>1965.083333333333</c:v>
                </c:pt>
                <c:pt idx="62">
                  <c:v>1965.166666666667</c:v>
                </c:pt>
                <c:pt idx="63">
                  <c:v>1965.25</c:v>
                </c:pt>
                <c:pt idx="64">
                  <c:v>1965.333333333333</c:v>
                </c:pt>
                <c:pt idx="65">
                  <c:v>1965.416666666667</c:v>
                </c:pt>
                <c:pt idx="66">
                  <c:v>1965.5</c:v>
                </c:pt>
                <c:pt idx="67">
                  <c:v>1965.583333333333</c:v>
                </c:pt>
                <c:pt idx="68">
                  <c:v>1965.666666666667</c:v>
                </c:pt>
                <c:pt idx="69">
                  <c:v>1965.75</c:v>
                </c:pt>
                <c:pt idx="70">
                  <c:v>1965.833333333333</c:v>
                </c:pt>
                <c:pt idx="71">
                  <c:v>1965.916666666667</c:v>
                </c:pt>
                <c:pt idx="72">
                  <c:v>1966.0</c:v>
                </c:pt>
                <c:pt idx="73">
                  <c:v>1966.08333333333</c:v>
                </c:pt>
                <c:pt idx="74">
                  <c:v>1966.16666666667</c:v>
                </c:pt>
                <c:pt idx="75">
                  <c:v>1966.25</c:v>
                </c:pt>
                <c:pt idx="76">
                  <c:v>1966.33333333333</c:v>
                </c:pt>
                <c:pt idx="77">
                  <c:v>1966.41666666667</c:v>
                </c:pt>
                <c:pt idx="78">
                  <c:v>1966.5</c:v>
                </c:pt>
                <c:pt idx="79">
                  <c:v>1966.58333333333</c:v>
                </c:pt>
                <c:pt idx="80">
                  <c:v>1966.66666666667</c:v>
                </c:pt>
                <c:pt idx="81">
                  <c:v>1966.75</c:v>
                </c:pt>
                <c:pt idx="82">
                  <c:v>1966.83333333333</c:v>
                </c:pt>
                <c:pt idx="83">
                  <c:v>1966.91666666666</c:v>
                </c:pt>
                <c:pt idx="84">
                  <c:v>1966.99999999997</c:v>
                </c:pt>
                <c:pt idx="85">
                  <c:v>1967.0833333333</c:v>
                </c:pt>
                <c:pt idx="86">
                  <c:v>1967.16666666663</c:v>
                </c:pt>
                <c:pt idx="87">
                  <c:v>1967.24999999996</c:v>
                </c:pt>
                <c:pt idx="88">
                  <c:v>1967.33333333329</c:v>
                </c:pt>
                <c:pt idx="89">
                  <c:v>1967.41666666662</c:v>
                </c:pt>
                <c:pt idx="90">
                  <c:v>1967.49999999995</c:v>
                </c:pt>
                <c:pt idx="91">
                  <c:v>1967.58333333328</c:v>
                </c:pt>
                <c:pt idx="92">
                  <c:v>1967.66666666661</c:v>
                </c:pt>
                <c:pt idx="93">
                  <c:v>1967.74999999994</c:v>
                </c:pt>
                <c:pt idx="94">
                  <c:v>1967.83333333327</c:v>
                </c:pt>
                <c:pt idx="95">
                  <c:v>1967.9166666666</c:v>
                </c:pt>
                <c:pt idx="96">
                  <c:v>1967.99999999993</c:v>
                </c:pt>
                <c:pt idx="97">
                  <c:v>1968.08333333326</c:v>
                </c:pt>
                <c:pt idx="98">
                  <c:v>1968.16666666659</c:v>
                </c:pt>
                <c:pt idx="99">
                  <c:v>1968.24999999992</c:v>
                </c:pt>
                <c:pt idx="100">
                  <c:v>1968.33333333325</c:v>
                </c:pt>
                <c:pt idx="101">
                  <c:v>1968.41666666658</c:v>
                </c:pt>
                <c:pt idx="102">
                  <c:v>1968.49999999991</c:v>
                </c:pt>
                <c:pt idx="103">
                  <c:v>1968.58333333324</c:v>
                </c:pt>
                <c:pt idx="104">
                  <c:v>1968.66666666657</c:v>
                </c:pt>
                <c:pt idx="105">
                  <c:v>1968.7499999999</c:v>
                </c:pt>
                <c:pt idx="106">
                  <c:v>1968.83333333323</c:v>
                </c:pt>
                <c:pt idx="107">
                  <c:v>1968.91666666656</c:v>
                </c:pt>
                <c:pt idx="108">
                  <c:v>1968.99999999989</c:v>
                </c:pt>
                <c:pt idx="109">
                  <c:v>1969.08333333322</c:v>
                </c:pt>
                <c:pt idx="110">
                  <c:v>1969.16666666655</c:v>
                </c:pt>
                <c:pt idx="111">
                  <c:v>1969.24999999988</c:v>
                </c:pt>
                <c:pt idx="112">
                  <c:v>1969.33333333321</c:v>
                </c:pt>
                <c:pt idx="113">
                  <c:v>1969.41666666654</c:v>
                </c:pt>
                <c:pt idx="114">
                  <c:v>1969.49999999987</c:v>
                </c:pt>
                <c:pt idx="115">
                  <c:v>1969.5833333332</c:v>
                </c:pt>
                <c:pt idx="116">
                  <c:v>1969.66666666653</c:v>
                </c:pt>
                <c:pt idx="117">
                  <c:v>1969.74999999986</c:v>
                </c:pt>
                <c:pt idx="118">
                  <c:v>1969.83333333319</c:v>
                </c:pt>
                <c:pt idx="119">
                  <c:v>1969.91666666652</c:v>
                </c:pt>
                <c:pt idx="120">
                  <c:v>1969.99999999985</c:v>
                </c:pt>
                <c:pt idx="121">
                  <c:v>1970.08333333318</c:v>
                </c:pt>
                <c:pt idx="122">
                  <c:v>1970.16666666651</c:v>
                </c:pt>
                <c:pt idx="123">
                  <c:v>1970.24999999984</c:v>
                </c:pt>
                <c:pt idx="124">
                  <c:v>1970.33333333317</c:v>
                </c:pt>
                <c:pt idx="125">
                  <c:v>1970.4166666665</c:v>
                </c:pt>
                <c:pt idx="126">
                  <c:v>1970.49999999983</c:v>
                </c:pt>
                <c:pt idx="127">
                  <c:v>1970.58333333316</c:v>
                </c:pt>
                <c:pt idx="128">
                  <c:v>1970.66666666649</c:v>
                </c:pt>
                <c:pt idx="129">
                  <c:v>1970.74999999982</c:v>
                </c:pt>
                <c:pt idx="130">
                  <c:v>1970.83333333315</c:v>
                </c:pt>
                <c:pt idx="131">
                  <c:v>1970.91666666648</c:v>
                </c:pt>
                <c:pt idx="132">
                  <c:v>1970.99999999981</c:v>
                </c:pt>
                <c:pt idx="133">
                  <c:v>1971.08333333314</c:v>
                </c:pt>
                <c:pt idx="134">
                  <c:v>1971.16666666647</c:v>
                </c:pt>
                <c:pt idx="135">
                  <c:v>1971.2499999998</c:v>
                </c:pt>
                <c:pt idx="136">
                  <c:v>1971.33333333313</c:v>
                </c:pt>
                <c:pt idx="137">
                  <c:v>1971.41666666646</c:v>
                </c:pt>
                <c:pt idx="138">
                  <c:v>1971.49999999979</c:v>
                </c:pt>
                <c:pt idx="139">
                  <c:v>1971.58333333312</c:v>
                </c:pt>
                <c:pt idx="140">
                  <c:v>1971.66666666645</c:v>
                </c:pt>
                <c:pt idx="141">
                  <c:v>1971.74999999978</c:v>
                </c:pt>
                <c:pt idx="142">
                  <c:v>1971.83333333311</c:v>
                </c:pt>
                <c:pt idx="143">
                  <c:v>1971.91666666645</c:v>
                </c:pt>
                <c:pt idx="144">
                  <c:v>1971.99999999978</c:v>
                </c:pt>
                <c:pt idx="145">
                  <c:v>1972.08333333311</c:v>
                </c:pt>
                <c:pt idx="146">
                  <c:v>1972.16666666644</c:v>
                </c:pt>
                <c:pt idx="147">
                  <c:v>1972.24999999977</c:v>
                </c:pt>
                <c:pt idx="148">
                  <c:v>1972.3333333331</c:v>
                </c:pt>
                <c:pt idx="149">
                  <c:v>1972.41666666643</c:v>
                </c:pt>
                <c:pt idx="150">
                  <c:v>1972.49999999976</c:v>
                </c:pt>
                <c:pt idx="151">
                  <c:v>1972.58333333309</c:v>
                </c:pt>
                <c:pt idx="152">
                  <c:v>1972.66666666642</c:v>
                </c:pt>
                <c:pt idx="153">
                  <c:v>1972.74999999975</c:v>
                </c:pt>
                <c:pt idx="154">
                  <c:v>1972.83333333308</c:v>
                </c:pt>
                <c:pt idx="155">
                  <c:v>1972.91666666641</c:v>
                </c:pt>
                <c:pt idx="156">
                  <c:v>1972.99999999974</c:v>
                </c:pt>
                <c:pt idx="157">
                  <c:v>1973.08333333307</c:v>
                </c:pt>
                <c:pt idx="158">
                  <c:v>1973.1666666664</c:v>
                </c:pt>
                <c:pt idx="159">
                  <c:v>1973.24999999973</c:v>
                </c:pt>
                <c:pt idx="160">
                  <c:v>1973.33333333306</c:v>
                </c:pt>
                <c:pt idx="161">
                  <c:v>1973.41666666639</c:v>
                </c:pt>
                <c:pt idx="162">
                  <c:v>1973.49999999972</c:v>
                </c:pt>
                <c:pt idx="163">
                  <c:v>1973.58333333305</c:v>
                </c:pt>
                <c:pt idx="164">
                  <c:v>1973.66666666638</c:v>
                </c:pt>
                <c:pt idx="165">
                  <c:v>1973.74999999971</c:v>
                </c:pt>
                <c:pt idx="166">
                  <c:v>1973.83333333304</c:v>
                </c:pt>
                <c:pt idx="167">
                  <c:v>1973.91666666637</c:v>
                </c:pt>
                <c:pt idx="168">
                  <c:v>1973.9999999997</c:v>
                </c:pt>
                <c:pt idx="169">
                  <c:v>1974.08333333303</c:v>
                </c:pt>
                <c:pt idx="170">
                  <c:v>1974.16666666636</c:v>
                </c:pt>
                <c:pt idx="171">
                  <c:v>1974.24999999969</c:v>
                </c:pt>
                <c:pt idx="172">
                  <c:v>1974.33333333302</c:v>
                </c:pt>
                <c:pt idx="173">
                  <c:v>1974.41666666635</c:v>
                </c:pt>
                <c:pt idx="174">
                  <c:v>1974.49999999968</c:v>
                </c:pt>
                <c:pt idx="175">
                  <c:v>1974.58333333301</c:v>
                </c:pt>
                <c:pt idx="176">
                  <c:v>1974.66666666634</c:v>
                </c:pt>
                <c:pt idx="177">
                  <c:v>1974.74999999967</c:v>
                </c:pt>
                <c:pt idx="178">
                  <c:v>1974.833333333</c:v>
                </c:pt>
                <c:pt idx="179">
                  <c:v>1974.91666666633</c:v>
                </c:pt>
                <c:pt idx="180">
                  <c:v>1974.99999999966</c:v>
                </c:pt>
                <c:pt idx="181">
                  <c:v>1975.08333333299</c:v>
                </c:pt>
                <c:pt idx="182">
                  <c:v>1975.16666666632</c:v>
                </c:pt>
                <c:pt idx="183">
                  <c:v>1975.24999999965</c:v>
                </c:pt>
                <c:pt idx="184">
                  <c:v>1975.33333333298</c:v>
                </c:pt>
                <c:pt idx="185">
                  <c:v>1975.41666666631</c:v>
                </c:pt>
                <c:pt idx="186">
                  <c:v>1975.49999999964</c:v>
                </c:pt>
                <c:pt idx="187">
                  <c:v>1975.58333333297</c:v>
                </c:pt>
                <c:pt idx="188">
                  <c:v>1975.6666666663</c:v>
                </c:pt>
                <c:pt idx="189">
                  <c:v>1975.74999999963</c:v>
                </c:pt>
                <c:pt idx="190">
                  <c:v>1975.83333333296</c:v>
                </c:pt>
                <c:pt idx="191">
                  <c:v>1975.91666666629</c:v>
                </c:pt>
                <c:pt idx="192">
                  <c:v>1975.99999999962</c:v>
                </c:pt>
                <c:pt idx="193">
                  <c:v>1976.08333333295</c:v>
                </c:pt>
                <c:pt idx="194">
                  <c:v>1976.16666666628</c:v>
                </c:pt>
                <c:pt idx="195">
                  <c:v>1976.24999999961</c:v>
                </c:pt>
                <c:pt idx="196">
                  <c:v>1976.33333333294</c:v>
                </c:pt>
                <c:pt idx="197">
                  <c:v>1976.41666666627</c:v>
                </c:pt>
                <c:pt idx="198">
                  <c:v>1976.4999999996</c:v>
                </c:pt>
                <c:pt idx="199">
                  <c:v>1976.58333333293</c:v>
                </c:pt>
                <c:pt idx="200">
                  <c:v>1976.66666666626</c:v>
                </c:pt>
                <c:pt idx="201">
                  <c:v>1976.74999999959</c:v>
                </c:pt>
                <c:pt idx="202">
                  <c:v>1976.83333333292</c:v>
                </c:pt>
                <c:pt idx="203">
                  <c:v>1976.91666666625</c:v>
                </c:pt>
                <c:pt idx="204">
                  <c:v>1976.99999999958</c:v>
                </c:pt>
                <c:pt idx="205">
                  <c:v>1977.08333333291</c:v>
                </c:pt>
                <c:pt idx="206">
                  <c:v>1977.16666666624</c:v>
                </c:pt>
                <c:pt idx="207">
                  <c:v>1977.24999999957</c:v>
                </c:pt>
                <c:pt idx="208">
                  <c:v>1977.3333333329</c:v>
                </c:pt>
                <c:pt idx="209">
                  <c:v>1977.41666666623</c:v>
                </c:pt>
                <c:pt idx="210">
                  <c:v>1977.49999999956</c:v>
                </c:pt>
                <c:pt idx="211">
                  <c:v>1977.58333333289</c:v>
                </c:pt>
                <c:pt idx="212">
                  <c:v>1977.66666666622</c:v>
                </c:pt>
                <c:pt idx="213">
                  <c:v>1977.74999999955</c:v>
                </c:pt>
                <c:pt idx="214">
                  <c:v>1977.83333333288</c:v>
                </c:pt>
                <c:pt idx="215">
                  <c:v>1977.91666666621</c:v>
                </c:pt>
                <c:pt idx="216">
                  <c:v>1977.99999999954</c:v>
                </c:pt>
                <c:pt idx="217">
                  <c:v>1978.08333333287</c:v>
                </c:pt>
                <c:pt idx="218">
                  <c:v>1978.1666666662</c:v>
                </c:pt>
                <c:pt idx="219">
                  <c:v>1978.24999999953</c:v>
                </c:pt>
                <c:pt idx="220">
                  <c:v>1978.33333333286</c:v>
                </c:pt>
                <c:pt idx="221">
                  <c:v>1978.41666666619</c:v>
                </c:pt>
                <c:pt idx="222">
                  <c:v>1978.49999999952</c:v>
                </c:pt>
                <c:pt idx="223">
                  <c:v>1978.58333333285</c:v>
                </c:pt>
                <c:pt idx="224">
                  <c:v>1978.66666666618</c:v>
                </c:pt>
                <c:pt idx="225">
                  <c:v>1978.74999999951</c:v>
                </c:pt>
                <c:pt idx="226">
                  <c:v>1978.83333333284</c:v>
                </c:pt>
                <c:pt idx="227">
                  <c:v>1978.91666666617</c:v>
                </c:pt>
                <c:pt idx="228">
                  <c:v>1978.9999999995</c:v>
                </c:pt>
                <c:pt idx="229">
                  <c:v>1979.08333333283</c:v>
                </c:pt>
                <c:pt idx="230">
                  <c:v>1979.16666666616</c:v>
                </c:pt>
                <c:pt idx="231">
                  <c:v>1979.24999999949</c:v>
                </c:pt>
                <c:pt idx="232">
                  <c:v>1979.33333333282</c:v>
                </c:pt>
                <c:pt idx="233">
                  <c:v>1979.41666666615</c:v>
                </c:pt>
                <c:pt idx="234">
                  <c:v>1979.49999999948</c:v>
                </c:pt>
                <c:pt idx="235">
                  <c:v>1979.58333333281</c:v>
                </c:pt>
                <c:pt idx="236">
                  <c:v>1979.66666666614</c:v>
                </c:pt>
                <c:pt idx="237">
                  <c:v>1979.74999999947</c:v>
                </c:pt>
                <c:pt idx="238">
                  <c:v>1979.8333333328</c:v>
                </c:pt>
                <c:pt idx="239">
                  <c:v>1979.91666666613</c:v>
                </c:pt>
                <c:pt idx="240">
                  <c:v>1979.99999999946</c:v>
                </c:pt>
                <c:pt idx="241">
                  <c:v>1980.08333333279</c:v>
                </c:pt>
                <c:pt idx="242">
                  <c:v>1980.16666666612</c:v>
                </c:pt>
                <c:pt idx="243">
                  <c:v>1980.24999999945</c:v>
                </c:pt>
                <c:pt idx="244">
                  <c:v>1980.33333333278</c:v>
                </c:pt>
                <c:pt idx="245">
                  <c:v>1980.41666666611</c:v>
                </c:pt>
                <c:pt idx="246">
                  <c:v>1980.49999999944</c:v>
                </c:pt>
                <c:pt idx="247">
                  <c:v>1980.58333333277</c:v>
                </c:pt>
                <c:pt idx="248">
                  <c:v>1980.6666666661</c:v>
                </c:pt>
                <c:pt idx="249">
                  <c:v>1980.74999999943</c:v>
                </c:pt>
                <c:pt idx="250">
                  <c:v>1980.83333333276</c:v>
                </c:pt>
                <c:pt idx="251">
                  <c:v>1980.91666666609</c:v>
                </c:pt>
                <c:pt idx="252">
                  <c:v>1980.99999999942</c:v>
                </c:pt>
                <c:pt idx="253">
                  <c:v>1981.08333333275</c:v>
                </c:pt>
                <c:pt idx="254">
                  <c:v>1981.16666666608</c:v>
                </c:pt>
                <c:pt idx="255">
                  <c:v>1981.24999999941</c:v>
                </c:pt>
                <c:pt idx="256">
                  <c:v>1981.33333333274</c:v>
                </c:pt>
                <c:pt idx="257">
                  <c:v>1981.41666666607</c:v>
                </c:pt>
                <c:pt idx="258">
                  <c:v>1981.4999999994</c:v>
                </c:pt>
                <c:pt idx="259">
                  <c:v>1981.58333333273</c:v>
                </c:pt>
                <c:pt idx="260">
                  <c:v>1981.66666666606</c:v>
                </c:pt>
                <c:pt idx="261">
                  <c:v>1981.74999999939</c:v>
                </c:pt>
                <c:pt idx="262">
                  <c:v>1981.83333333272</c:v>
                </c:pt>
                <c:pt idx="263">
                  <c:v>1981.91666666605</c:v>
                </c:pt>
                <c:pt idx="264">
                  <c:v>1981.99999999938</c:v>
                </c:pt>
                <c:pt idx="265">
                  <c:v>1982.08333333271</c:v>
                </c:pt>
                <c:pt idx="266">
                  <c:v>1982.16666666604</c:v>
                </c:pt>
                <c:pt idx="267">
                  <c:v>1982.24999999937</c:v>
                </c:pt>
                <c:pt idx="268">
                  <c:v>1982.3333333327</c:v>
                </c:pt>
                <c:pt idx="269">
                  <c:v>1982.41666666603</c:v>
                </c:pt>
                <c:pt idx="270">
                  <c:v>1982.49999999936</c:v>
                </c:pt>
                <c:pt idx="271">
                  <c:v>1982.58333333269</c:v>
                </c:pt>
                <c:pt idx="272">
                  <c:v>1982.66666666602</c:v>
                </c:pt>
                <c:pt idx="273">
                  <c:v>1982.74999999935</c:v>
                </c:pt>
                <c:pt idx="274">
                  <c:v>1982.83333333268</c:v>
                </c:pt>
                <c:pt idx="275">
                  <c:v>1982.91666666601</c:v>
                </c:pt>
                <c:pt idx="276">
                  <c:v>1982.99999999934</c:v>
                </c:pt>
                <c:pt idx="277">
                  <c:v>1983.08333333268</c:v>
                </c:pt>
                <c:pt idx="278">
                  <c:v>1983.16666666601</c:v>
                </c:pt>
                <c:pt idx="279">
                  <c:v>1983.24999999934</c:v>
                </c:pt>
                <c:pt idx="280">
                  <c:v>1983.33333333267</c:v>
                </c:pt>
                <c:pt idx="281">
                  <c:v>1983.416666666</c:v>
                </c:pt>
                <c:pt idx="282">
                  <c:v>1983.49999999933</c:v>
                </c:pt>
                <c:pt idx="283">
                  <c:v>1983.58333333266</c:v>
                </c:pt>
                <c:pt idx="284">
                  <c:v>1983.66666666599</c:v>
                </c:pt>
                <c:pt idx="285">
                  <c:v>1983.74999999932</c:v>
                </c:pt>
                <c:pt idx="286">
                  <c:v>1983.83333333265</c:v>
                </c:pt>
                <c:pt idx="287">
                  <c:v>1983.91666666598</c:v>
                </c:pt>
                <c:pt idx="288">
                  <c:v>1983.99999999931</c:v>
                </c:pt>
                <c:pt idx="289">
                  <c:v>1984.08333333264</c:v>
                </c:pt>
                <c:pt idx="290">
                  <c:v>1984.16666666597</c:v>
                </c:pt>
                <c:pt idx="291">
                  <c:v>1984.2499999993</c:v>
                </c:pt>
                <c:pt idx="292">
                  <c:v>1984.33333333263</c:v>
                </c:pt>
                <c:pt idx="293">
                  <c:v>1984.41666666596</c:v>
                </c:pt>
                <c:pt idx="294">
                  <c:v>1984.49999999929</c:v>
                </c:pt>
                <c:pt idx="295">
                  <c:v>1984.58333333262</c:v>
                </c:pt>
                <c:pt idx="296">
                  <c:v>1984.66666666595</c:v>
                </c:pt>
                <c:pt idx="297">
                  <c:v>1984.74999999928</c:v>
                </c:pt>
                <c:pt idx="298">
                  <c:v>1984.83333333261</c:v>
                </c:pt>
                <c:pt idx="299">
                  <c:v>1984.91666666594</c:v>
                </c:pt>
                <c:pt idx="300">
                  <c:v>1984.99999999927</c:v>
                </c:pt>
                <c:pt idx="301">
                  <c:v>1985.0833333326</c:v>
                </c:pt>
                <c:pt idx="302">
                  <c:v>1985.16666666593</c:v>
                </c:pt>
                <c:pt idx="303">
                  <c:v>1985.24999999926</c:v>
                </c:pt>
                <c:pt idx="304">
                  <c:v>1985.33333333259</c:v>
                </c:pt>
                <c:pt idx="305">
                  <c:v>1985.41666666592</c:v>
                </c:pt>
                <c:pt idx="306">
                  <c:v>1985.49999999925</c:v>
                </c:pt>
                <c:pt idx="307">
                  <c:v>1985.58333333258</c:v>
                </c:pt>
                <c:pt idx="308">
                  <c:v>1985.66666666591</c:v>
                </c:pt>
                <c:pt idx="309">
                  <c:v>1985.74999999924</c:v>
                </c:pt>
                <c:pt idx="310">
                  <c:v>1985.83333333257</c:v>
                </c:pt>
                <c:pt idx="311">
                  <c:v>1985.9166666659</c:v>
                </c:pt>
                <c:pt idx="312">
                  <c:v>1985.99999999923</c:v>
                </c:pt>
                <c:pt idx="313">
                  <c:v>1986.08333333256</c:v>
                </c:pt>
                <c:pt idx="314">
                  <c:v>1986.16666666589</c:v>
                </c:pt>
                <c:pt idx="315">
                  <c:v>1986.24999999922</c:v>
                </c:pt>
                <c:pt idx="316">
                  <c:v>1986.33333333255</c:v>
                </c:pt>
                <c:pt idx="317">
                  <c:v>1986.41666666588</c:v>
                </c:pt>
                <c:pt idx="318">
                  <c:v>1986.49999999921</c:v>
                </c:pt>
                <c:pt idx="319">
                  <c:v>1986.58333333254</c:v>
                </c:pt>
                <c:pt idx="320">
                  <c:v>1986.66666666587</c:v>
                </c:pt>
                <c:pt idx="321">
                  <c:v>1986.7499999992</c:v>
                </c:pt>
                <c:pt idx="322">
                  <c:v>1986.83333333253</c:v>
                </c:pt>
                <c:pt idx="323">
                  <c:v>1986.91666666586</c:v>
                </c:pt>
                <c:pt idx="324">
                  <c:v>1986.99999999919</c:v>
                </c:pt>
                <c:pt idx="325">
                  <c:v>1987.08333333252</c:v>
                </c:pt>
                <c:pt idx="326">
                  <c:v>1987.16666666585</c:v>
                </c:pt>
                <c:pt idx="327">
                  <c:v>1987.24999999918</c:v>
                </c:pt>
                <c:pt idx="328">
                  <c:v>1987.33333333251</c:v>
                </c:pt>
                <c:pt idx="329">
                  <c:v>1987.41666666584</c:v>
                </c:pt>
                <c:pt idx="330">
                  <c:v>1987.49999999917</c:v>
                </c:pt>
                <c:pt idx="331">
                  <c:v>1987.5833333325</c:v>
                </c:pt>
                <c:pt idx="332">
                  <c:v>1987.66666666583</c:v>
                </c:pt>
                <c:pt idx="333">
                  <c:v>1987.74999999916</c:v>
                </c:pt>
                <c:pt idx="334">
                  <c:v>1987.83333333249</c:v>
                </c:pt>
                <c:pt idx="335">
                  <c:v>1987.91666666582</c:v>
                </c:pt>
                <c:pt idx="336">
                  <c:v>1987.99999999915</c:v>
                </c:pt>
                <c:pt idx="337">
                  <c:v>1988.08333333248</c:v>
                </c:pt>
                <c:pt idx="338">
                  <c:v>1988.16666666581</c:v>
                </c:pt>
                <c:pt idx="339">
                  <c:v>1988.24999999914</c:v>
                </c:pt>
                <c:pt idx="340">
                  <c:v>1988.33333333247</c:v>
                </c:pt>
                <c:pt idx="341">
                  <c:v>1988.4166666658</c:v>
                </c:pt>
                <c:pt idx="342">
                  <c:v>1988.49999999913</c:v>
                </c:pt>
                <c:pt idx="343">
                  <c:v>1988.58333333246</c:v>
                </c:pt>
                <c:pt idx="344">
                  <c:v>1988.66666666579</c:v>
                </c:pt>
                <c:pt idx="345">
                  <c:v>1988.74999999912</c:v>
                </c:pt>
                <c:pt idx="346">
                  <c:v>1988.83333333245</c:v>
                </c:pt>
                <c:pt idx="347">
                  <c:v>1988.91666666578</c:v>
                </c:pt>
                <c:pt idx="348">
                  <c:v>1988.99999999911</c:v>
                </c:pt>
                <c:pt idx="349">
                  <c:v>1989.08333333244</c:v>
                </c:pt>
                <c:pt idx="350">
                  <c:v>1989.16666666577</c:v>
                </c:pt>
                <c:pt idx="351">
                  <c:v>1989.2499999991</c:v>
                </c:pt>
                <c:pt idx="352">
                  <c:v>1989.33333333243</c:v>
                </c:pt>
                <c:pt idx="353">
                  <c:v>1989.41666666576</c:v>
                </c:pt>
                <c:pt idx="354">
                  <c:v>1989.49999999909</c:v>
                </c:pt>
                <c:pt idx="355">
                  <c:v>1989.58333333242</c:v>
                </c:pt>
                <c:pt idx="356">
                  <c:v>1989.66666666575</c:v>
                </c:pt>
                <c:pt idx="357">
                  <c:v>1989.74999999908</c:v>
                </c:pt>
                <c:pt idx="358">
                  <c:v>1989.83333333241</c:v>
                </c:pt>
                <c:pt idx="359">
                  <c:v>1989.91666666574</c:v>
                </c:pt>
                <c:pt idx="360">
                  <c:v>1989.99999999907</c:v>
                </c:pt>
                <c:pt idx="361">
                  <c:v>1990.0833333324</c:v>
                </c:pt>
                <c:pt idx="362">
                  <c:v>1990.16666666573</c:v>
                </c:pt>
                <c:pt idx="363">
                  <c:v>1990.24999999906</c:v>
                </c:pt>
                <c:pt idx="364">
                  <c:v>1990.33333333239</c:v>
                </c:pt>
                <c:pt idx="365">
                  <c:v>1990.41666666572</c:v>
                </c:pt>
                <c:pt idx="366">
                  <c:v>1990.49999999905</c:v>
                </c:pt>
                <c:pt idx="367">
                  <c:v>1990.58333333238</c:v>
                </c:pt>
                <c:pt idx="368">
                  <c:v>1990.66666666571</c:v>
                </c:pt>
                <c:pt idx="369">
                  <c:v>1990.74999999904</c:v>
                </c:pt>
                <c:pt idx="370">
                  <c:v>1990.83333333237</c:v>
                </c:pt>
                <c:pt idx="371">
                  <c:v>1990.9166666657</c:v>
                </c:pt>
                <c:pt idx="372">
                  <c:v>1990.99999999903</c:v>
                </c:pt>
                <c:pt idx="373">
                  <c:v>1991.08333333236</c:v>
                </c:pt>
                <c:pt idx="374">
                  <c:v>1991.16666666569</c:v>
                </c:pt>
                <c:pt idx="375">
                  <c:v>1991.24999999902</c:v>
                </c:pt>
                <c:pt idx="376">
                  <c:v>1991.33333333235</c:v>
                </c:pt>
                <c:pt idx="377">
                  <c:v>1991.41666666568</c:v>
                </c:pt>
                <c:pt idx="378">
                  <c:v>1991.49999999901</c:v>
                </c:pt>
                <c:pt idx="379">
                  <c:v>1991.58333333234</c:v>
                </c:pt>
                <c:pt idx="380">
                  <c:v>1991.66666666567</c:v>
                </c:pt>
                <c:pt idx="381">
                  <c:v>1991.749999999</c:v>
                </c:pt>
                <c:pt idx="382">
                  <c:v>1991.83333333233</c:v>
                </c:pt>
                <c:pt idx="383">
                  <c:v>1991.91666666566</c:v>
                </c:pt>
                <c:pt idx="384">
                  <c:v>1991.99999999899</c:v>
                </c:pt>
                <c:pt idx="385">
                  <c:v>1992.08333333232</c:v>
                </c:pt>
                <c:pt idx="386">
                  <c:v>1992.16666666565</c:v>
                </c:pt>
                <c:pt idx="387">
                  <c:v>1992.24999999898</c:v>
                </c:pt>
                <c:pt idx="388">
                  <c:v>1992.33333333231</c:v>
                </c:pt>
                <c:pt idx="389">
                  <c:v>1992.41666666564</c:v>
                </c:pt>
                <c:pt idx="390">
                  <c:v>1992.49999999897</c:v>
                </c:pt>
                <c:pt idx="391">
                  <c:v>1992.5833333323</c:v>
                </c:pt>
                <c:pt idx="392">
                  <c:v>1992.66666666563</c:v>
                </c:pt>
                <c:pt idx="393">
                  <c:v>1992.74999999896</c:v>
                </c:pt>
                <c:pt idx="394">
                  <c:v>1992.83333333229</c:v>
                </c:pt>
                <c:pt idx="395">
                  <c:v>1992.91666666562</c:v>
                </c:pt>
                <c:pt idx="396">
                  <c:v>1992.99999999895</c:v>
                </c:pt>
                <c:pt idx="397">
                  <c:v>1993.08333333228</c:v>
                </c:pt>
                <c:pt idx="398">
                  <c:v>1993.16666666561</c:v>
                </c:pt>
                <c:pt idx="399">
                  <c:v>1993.24999999894</c:v>
                </c:pt>
                <c:pt idx="400">
                  <c:v>1993.33333333227</c:v>
                </c:pt>
                <c:pt idx="401">
                  <c:v>1993.4166666656</c:v>
                </c:pt>
                <c:pt idx="402">
                  <c:v>1993.49999999893</c:v>
                </c:pt>
                <c:pt idx="403">
                  <c:v>1993.58333333226</c:v>
                </c:pt>
                <c:pt idx="404">
                  <c:v>1993.66666666559</c:v>
                </c:pt>
                <c:pt idx="405">
                  <c:v>1993.74999999892</c:v>
                </c:pt>
                <c:pt idx="406">
                  <c:v>1993.83333333225</c:v>
                </c:pt>
                <c:pt idx="407">
                  <c:v>1993.91666666558</c:v>
                </c:pt>
                <c:pt idx="408">
                  <c:v>1993.99999999891</c:v>
                </c:pt>
                <c:pt idx="409">
                  <c:v>1994.08333333224</c:v>
                </c:pt>
                <c:pt idx="410">
                  <c:v>1994.16666666557</c:v>
                </c:pt>
                <c:pt idx="411">
                  <c:v>1994.2499999989</c:v>
                </c:pt>
                <c:pt idx="412">
                  <c:v>1994.33333333224</c:v>
                </c:pt>
                <c:pt idx="413">
                  <c:v>1994.41666666557</c:v>
                </c:pt>
                <c:pt idx="414">
                  <c:v>1994.4999999989</c:v>
                </c:pt>
                <c:pt idx="415">
                  <c:v>1994.58333333223</c:v>
                </c:pt>
                <c:pt idx="416">
                  <c:v>1994.66666666556</c:v>
                </c:pt>
                <c:pt idx="417">
                  <c:v>1994.74999999889</c:v>
                </c:pt>
                <c:pt idx="418">
                  <c:v>1994.83333333222</c:v>
                </c:pt>
                <c:pt idx="419">
                  <c:v>1994.91666666555</c:v>
                </c:pt>
                <c:pt idx="420">
                  <c:v>1994.99999999888</c:v>
                </c:pt>
                <c:pt idx="421">
                  <c:v>1995.08333333221</c:v>
                </c:pt>
                <c:pt idx="422">
                  <c:v>1995.16666666554</c:v>
                </c:pt>
                <c:pt idx="423">
                  <c:v>1995.24999999887</c:v>
                </c:pt>
                <c:pt idx="424">
                  <c:v>1995.3333333322</c:v>
                </c:pt>
                <c:pt idx="425">
                  <c:v>1995.41666666553</c:v>
                </c:pt>
                <c:pt idx="426">
                  <c:v>1995.49999999886</c:v>
                </c:pt>
                <c:pt idx="427">
                  <c:v>1995.58333333219</c:v>
                </c:pt>
                <c:pt idx="428">
                  <c:v>1995.66666666552</c:v>
                </c:pt>
                <c:pt idx="429">
                  <c:v>1995.74999999885</c:v>
                </c:pt>
                <c:pt idx="430">
                  <c:v>1995.83333333218</c:v>
                </c:pt>
                <c:pt idx="431">
                  <c:v>1995.91666666551</c:v>
                </c:pt>
                <c:pt idx="432">
                  <c:v>1995.99999999884</c:v>
                </c:pt>
                <c:pt idx="433">
                  <c:v>1996.08333333217</c:v>
                </c:pt>
                <c:pt idx="434">
                  <c:v>1996.1666666655</c:v>
                </c:pt>
                <c:pt idx="435">
                  <c:v>1996.24999999883</c:v>
                </c:pt>
                <c:pt idx="436">
                  <c:v>1996.33333333216</c:v>
                </c:pt>
                <c:pt idx="437">
                  <c:v>1996.41666666549</c:v>
                </c:pt>
                <c:pt idx="438">
                  <c:v>1996.49999999882</c:v>
                </c:pt>
                <c:pt idx="439">
                  <c:v>1996.58333333215</c:v>
                </c:pt>
                <c:pt idx="440">
                  <c:v>1996.66666666548</c:v>
                </c:pt>
                <c:pt idx="441">
                  <c:v>1996.74999999881</c:v>
                </c:pt>
                <c:pt idx="442">
                  <c:v>1996.83333333214</c:v>
                </c:pt>
                <c:pt idx="443">
                  <c:v>1996.91666666547</c:v>
                </c:pt>
                <c:pt idx="444">
                  <c:v>1996.9999999988</c:v>
                </c:pt>
                <c:pt idx="445">
                  <c:v>1997.08333333213</c:v>
                </c:pt>
                <c:pt idx="446">
                  <c:v>1997.16666666546</c:v>
                </c:pt>
                <c:pt idx="447">
                  <c:v>1997.24999999879</c:v>
                </c:pt>
                <c:pt idx="448">
                  <c:v>1997.33333333212</c:v>
                </c:pt>
                <c:pt idx="449">
                  <c:v>1997.41666666545</c:v>
                </c:pt>
                <c:pt idx="450">
                  <c:v>1997.49999999878</c:v>
                </c:pt>
                <c:pt idx="451">
                  <c:v>1997.58333333211</c:v>
                </c:pt>
                <c:pt idx="452">
                  <c:v>1997.66666666544</c:v>
                </c:pt>
                <c:pt idx="453">
                  <c:v>1997.74999999877</c:v>
                </c:pt>
                <c:pt idx="454">
                  <c:v>1997.8333333321</c:v>
                </c:pt>
                <c:pt idx="455">
                  <c:v>1997.91666666543</c:v>
                </c:pt>
                <c:pt idx="456">
                  <c:v>1997.99999999876</c:v>
                </c:pt>
                <c:pt idx="457">
                  <c:v>1998.08333333209</c:v>
                </c:pt>
                <c:pt idx="458">
                  <c:v>1998.16666666542</c:v>
                </c:pt>
                <c:pt idx="459">
                  <c:v>1998.24999999875</c:v>
                </c:pt>
                <c:pt idx="460">
                  <c:v>1998.33333333208</c:v>
                </c:pt>
                <c:pt idx="461">
                  <c:v>1998.41666666541</c:v>
                </c:pt>
                <c:pt idx="462">
                  <c:v>1998.49999999874</c:v>
                </c:pt>
                <c:pt idx="463">
                  <c:v>1998.58333333207</c:v>
                </c:pt>
                <c:pt idx="464">
                  <c:v>1998.6666666654</c:v>
                </c:pt>
                <c:pt idx="465">
                  <c:v>1998.74999999873</c:v>
                </c:pt>
                <c:pt idx="466">
                  <c:v>1998.83333333206</c:v>
                </c:pt>
                <c:pt idx="467">
                  <c:v>1998.91666666539</c:v>
                </c:pt>
                <c:pt idx="468">
                  <c:v>1998.99999999872</c:v>
                </c:pt>
                <c:pt idx="469">
                  <c:v>1999.08333333205</c:v>
                </c:pt>
                <c:pt idx="470">
                  <c:v>1999.16666666538</c:v>
                </c:pt>
                <c:pt idx="471">
                  <c:v>1999.24999999871</c:v>
                </c:pt>
                <c:pt idx="472">
                  <c:v>1999.33333333204</c:v>
                </c:pt>
                <c:pt idx="473">
                  <c:v>1999.41666666537</c:v>
                </c:pt>
                <c:pt idx="474">
                  <c:v>1999.4999999987</c:v>
                </c:pt>
                <c:pt idx="475">
                  <c:v>1999.58333333203</c:v>
                </c:pt>
                <c:pt idx="476">
                  <c:v>1999.66666666536</c:v>
                </c:pt>
                <c:pt idx="477">
                  <c:v>1999.74999999869</c:v>
                </c:pt>
                <c:pt idx="478">
                  <c:v>1999.83333333202</c:v>
                </c:pt>
                <c:pt idx="479">
                  <c:v>1999.91666666535</c:v>
                </c:pt>
                <c:pt idx="480">
                  <c:v>1999.99999999868</c:v>
                </c:pt>
                <c:pt idx="481">
                  <c:v>2000.08333333201</c:v>
                </c:pt>
                <c:pt idx="482">
                  <c:v>2000.16666666534</c:v>
                </c:pt>
                <c:pt idx="483">
                  <c:v>2000.24999999867</c:v>
                </c:pt>
                <c:pt idx="484">
                  <c:v>2000.333333332</c:v>
                </c:pt>
                <c:pt idx="485">
                  <c:v>2000.41666666533</c:v>
                </c:pt>
                <c:pt idx="486">
                  <c:v>2000.49999999866</c:v>
                </c:pt>
                <c:pt idx="487">
                  <c:v>2000.58333333199</c:v>
                </c:pt>
                <c:pt idx="488">
                  <c:v>2000.66666666532</c:v>
                </c:pt>
                <c:pt idx="489">
                  <c:v>2000.74999999865</c:v>
                </c:pt>
                <c:pt idx="490">
                  <c:v>2000.83333333198</c:v>
                </c:pt>
                <c:pt idx="491">
                  <c:v>2000.91666666531</c:v>
                </c:pt>
                <c:pt idx="492">
                  <c:v>2000.99999999864</c:v>
                </c:pt>
                <c:pt idx="493">
                  <c:v>2001.08333333197</c:v>
                </c:pt>
                <c:pt idx="494">
                  <c:v>2001.1666666653</c:v>
                </c:pt>
                <c:pt idx="495">
                  <c:v>2001.24999999863</c:v>
                </c:pt>
                <c:pt idx="496">
                  <c:v>2001.33333333196</c:v>
                </c:pt>
                <c:pt idx="497">
                  <c:v>2001.41666666529</c:v>
                </c:pt>
                <c:pt idx="498">
                  <c:v>2001.49999999862</c:v>
                </c:pt>
                <c:pt idx="499">
                  <c:v>2001.58333333195</c:v>
                </c:pt>
                <c:pt idx="500">
                  <c:v>2001.66666666528</c:v>
                </c:pt>
                <c:pt idx="501">
                  <c:v>2001.74999999861</c:v>
                </c:pt>
                <c:pt idx="502">
                  <c:v>2001.83333333194</c:v>
                </c:pt>
                <c:pt idx="503">
                  <c:v>2001.91666666527</c:v>
                </c:pt>
                <c:pt idx="504">
                  <c:v>2001.9999999986</c:v>
                </c:pt>
                <c:pt idx="505">
                  <c:v>2002.08333333193</c:v>
                </c:pt>
                <c:pt idx="506">
                  <c:v>2002.16666666526</c:v>
                </c:pt>
                <c:pt idx="507">
                  <c:v>2002.24999999859</c:v>
                </c:pt>
                <c:pt idx="508">
                  <c:v>2002.33333333192</c:v>
                </c:pt>
                <c:pt idx="509">
                  <c:v>2002.41666666525</c:v>
                </c:pt>
                <c:pt idx="510">
                  <c:v>2002.49999999858</c:v>
                </c:pt>
                <c:pt idx="511">
                  <c:v>2002.58333333191</c:v>
                </c:pt>
                <c:pt idx="512">
                  <c:v>2002.66666666524</c:v>
                </c:pt>
                <c:pt idx="513">
                  <c:v>2002.74999999857</c:v>
                </c:pt>
                <c:pt idx="514">
                  <c:v>2002.8333333319</c:v>
                </c:pt>
                <c:pt idx="515">
                  <c:v>2002.91666666523</c:v>
                </c:pt>
                <c:pt idx="516">
                  <c:v>2002.99999999856</c:v>
                </c:pt>
                <c:pt idx="517">
                  <c:v>2003.08333333189</c:v>
                </c:pt>
                <c:pt idx="518">
                  <c:v>2003.16666666522</c:v>
                </c:pt>
                <c:pt idx="519">
                  <c:v>2003.24999999855</c:v>
                </c:pt>
                <c:pt idx="520">
                  <c:v>2003.33333333188</c:v>
                </c:pt>
                <c:pt idx="521">
                  <c:v>2003.41666666521</c:v>
                </c:pt>
                <c:pt idx="522">
                  <c:v>2003.49999999854</c:v>
                </c:pt>
                <c:pt idx="523">
                  <c:v>2003.58333333187</c:v>
                </c:pt>
                <c:pt idx="524">
                  <c:v>2003.6666666652</c:v>
                </c:pt>
                <c:pt idx="525">
                  <c:v>2003.74999999853</c:v>
                </c:pt>
                <c:pt idx="526">
                  <c:v>2003.83333333186</c:v>
                </c:pt>
                <c:pt idx="527">
                  <c:v>2003.91666666519</c:v>
                </c:pt>
                <c:pt idx="528">
                  <c:v>2003.99999999852</c:v>
                </c:pt>
                <c:pt idx="529">
                  <c:v>2004.08333333185</c:v>
                </c:pt>
                <c:pt idx="530">
                  <c:v>2004.16666666518</c:v>
                </c:pt>
                <c:pt idx="531">
                  <c:v>2004.24999999851</c:v>
                </c:pt>
                <c:pt idx="532">
                  <c:v>2004.33333333184</c:v>
                </c:pt>
                <c:pt idx="533">
                  <c:v>2004.41666666517</c:v>
                </c:pt>
                <c:pt idx="534">
                  <c:v>2004.4999999985</c:v>
                </c:pt>
                <c:pt idx="535">
                  <c:v>2004.58333333183</c:v>
                </c:pt>
                <c:pt idx="536">
                  <c:v>2004.66666666516</c:v>
                </c:pt>
                <c:pt idx="537">
                  <c:v>2004.74999999849</c:v>
                </c:pt>
                <c:pt idx="538">
                  <c:v>2004.83333333182</c:v>
                </c:pt>
                <c:pt idx="539">
                  <c:v>2004.91666666515</c:v>
                </c:pt>
                <c:pt idx="540">
                  <c:v>2004.99999999848</c:v>
                </c:pt>
                <c:pt idx="541">
                  <c:v>2005.08333333181</c:v>
                </c:pt>
                <c:pt idx="542">
                  <c:v>2005.16666666514</c:v>
                </c:pt>
                <c:pt idx="543">
                  <c:v>2005.24999999847</c:v>
                </c:pt>
                <c:pt idx="544">
                  <c:v>2005.3333333318</c:v>
                </c:pt>
                <c:pt idx="545">
                  <c:v>2005.41666666513</c:v>
                </c:pt>
                <c:pt idx="546">
                  <c:v>2005.49999999847</c:v>
                </c:pt>
                <c:pt idx="547">
                  <c:v>2005.5833333318</c:v>
                </c:pt>
                <c:pt idx="548">
                  <c:v>2005.66666666513</c:v>
                </c:pt>
                <c:pt idx="549">
                  <c:v>2005.74999999846</c:v>
                </c:pt>
                <c:pt idx="550">
                  <c:v>2005.83333333179</c:v>
                </c:pt>
                <c:pt idx="551">
                  <c:v>2005.91666666512</c:v>
                </c:pt>
                <c:pt idx="552">
                  <c:v>2005.99999999845</c:v>
                </c:pt>
                <c:pt idx="553">
                  <c:v>2006.08333333178</c:v>
                </c:pt>
                <c:pt idx="554">
                  <c:v>2006.16666666511</c:v>
                </c:pt>
                <c:pt idx="555">
                  <c:v>2006.24999999844</c:v>
                </c:pt>
                <c:pt idx="556">
                  <c:v>2006.33333333177</c:v>
                </c:pt>
                <c:pt idx="557">
                  <c:v>2006.4166666651</c:v>
                </c:pt>
                <c:pt idx="558">
                  <c:v>2006.49999999843</c:v>
                </c:pt>
                <c:pt idx="559">
                  <c:v>2006.58333333176</c:v>
                </c:pt>
                <c:pt idx="560">
                  <c:v>2006.66666666509</c:v>
                </c:pt>
                <c:pt idx="561">
                  <c:v>2006.74999999842</c:v>
                </c:pt>
                <c:pt idx="562">
                  <c:v>2006.83333333175</c:v>
                </c:pt>
                <c:pt idx="563">
                  <c:v>2006.91666666508</c:v>
                </c:pt>
                <c:pt idx="564">
                  <c:v>2006.99999999841</c:v>
                </c:pt>
                <c:pt idx="565">
                  <c:v>2007.08333333174</c:v>
                </c:pt>
                <c:pt idx="566">
                  <c:v>2007.16666666507</c:v>
                </c:pt>
                <c:pt idx="567">
                  <c:v>2007.2499999984</c:v>
                </c:pt>
                <c:pt idx="568">
                  <c:v>2007.33333333173</c:v>
                </c:pt>
                <c:pt idx="569">
                  <c:v>2007.41666666506</c:v>
                </c:pt>
                <c:pt idx="570">
                  <c:v>2007.49999999839</c:v>
                </c:pt>
                <c:pt idx="571">
                  <c:v>2007.58333333172</c:v>
                </c:pt>
                <c:pt idx="572">
                  <c:v>2007.66666666505</c:v>
                </c:pt>
                <c:pt idx="573">
                  <c:v>2007.74999999838</c:v>
                </c:pt>
                <c:pt idx="574">
                  <c:v>2007.83333333171</c:v>
                </c:pt>
                <c:pt idx="575">
                  <c:v>2007.91666666504</c:v>
                </c:pt>
                <c:pt idx="576">
                  <c:v>2007.99999999837</c:v>
                </c:pt>
                <c:pt idx="577">
                  <c:v>2008.0833333317</c:v>
                </c:pt>
                <c:pt idx="578">
                  <c:v>2008.16666666503</c:v>
                </c:pt>
                <c:pt idx="579">
                  <c:v>2008.24999999836</c:v>
                </c:pt>
                <c:pt idx="580">
                  <c:v>2008.33333333169</c:v>
                </c:pt>
                <c:pt idx="581">
                  <c:v>2008.41666666502</c:v>
                </c:pt>
                <c:pt idx="582">
                  <c:v>2008.49999999835</c:v>
                </c:pt>
                <c:pt idx="583">
                  <c:v>2008.58333333168</c:v>
                </c:pt>
                <c:pt idx="584">
                  <c:v>2008.66666666501</c:v>
                </c:pt>
                <c:pt idx="585">
                  <c:v>2008.74999999834</c:v>
                </c:pt>
                <c:pt idx="586">
                  <c:v>2008.83333333167</c:v>
                </c:pt>
                <c:pt idx="587">
                  <c:v>2008.916666665</c:v>
                </c:pt>
                <c:pt idx="588">
                  <c:v>2008.99999999833</c:v>
                </c:pt>
                <c:pt idx="589">
                  <c:v>2009.08333333166</c:v>
                </c:pt>
                <c:pt idx="590">
                  <c:v>2009.16666666499</c:v>
                </c:pt>
                <c:pt idx="591">
                  <c:v>2009.24999999832</c:v>
                </c:pt>
                <c:pt idx="592">
                  <c:v>2009.33333333165</c:v>
                </c:pt>
                <c:pt idx="593">
                  <c:v>2009.41666666498</c:v>
                </c:pt>
                <c:pt idx="594">
                  <c:v>2009.49999999831</c:v>
                </c:pt>
                <c:pt idx="595">
                  <c:v>2009.58333333164</c:v>
                </c:pt>
                <c:pt idx="596">
                  <c:v>2009.66666666497</c:v>
                </c:pt>
                <c:pt idx="597">
                  <c:v>2009.7499999983</c:v>
                </c:pt>
                <c:pt idx="598">
                  <c:v>2009.83333333163</c:v>
                </c:pt>
                <c:pt idx="599">
                  <c:v>2009.91666666496</c:v>
                </c:pt>
                <c:pt idx="600">
                  <c:v>2009.99999999829</c:v>
                </c:pt>
                <c:pt idx="601">
                  <c:v>2010.08333333162</c:v>
                </c:pt>
                <c:pt idx="602">
                  <c:v>2010.16666666495</c:v>
                </c:pt>
                <c:pt idx="603">
                  <c:v>2010.24999999828</c:v>
                </c:pt>
                <c:pt idx="604">
                  <c:v>2010.33333333161</c:v>
                </c:pt>
                <c:pt idx="605">
                  <c:v>2010.41666666494</c:v>
                </c:pt>
                <c:pt idx="606">
                  <c:v>2010.49999999827</c:v>
                </c:pt>
                <c:pt idx="607">
                  <c:v>2010.5833333316</c:v>
                </c:pt>
                <c:pt idx="608">
                  <c:v>2010.66666666493</c:v>
                </c:pt>
                <c:pt idx="609">
                  <c:v>2010.74999999826</c:v>
                </c:pt>
                <c:pt idx="610">
                  <c:v>2010.83333333159</c:v>
                </c:pt>
                <c:pt idx="611">
                  <c:v>2010.91666666492</c:v>
                </c:pt>
                <c:pt idx="612">
                  <c:v>2010.99999999825</c:v>
                </c:pt>
                <c:pt idx="613">
                  <c:v>2011.08333333158</c:v>
                </c:pt>
                <c:pt idx="614">
                  <c:v>2011.16666666491</c:v>
                </c:pt>
                <c:pt idx="615">
                  <c:v>2011.24999999824</c:v>
                </c:pt>
                <c:pt idx="616">
                  <c:v>2011.33333333157</c:v>
                </c:pt>
                <c:pt idx="617">
                  <c:v>2011.4166666649</c:v>
                </c:pt>
                <c:pt idx="618">
                  <c:v>2011.49999999823</c:v>
                </c:pt>
                <c:pt idx="619">
                  <c:v>2011.58333333156</c:v>
                </c:pt>
                <c:pt idx="620">
                  <c:v>2011.66666666489</c:v>
                </c:pt>
                <c:pt idx="621">
                  <c:v>2011.74999999822</c:v>
                </c:pt>
                <c:pt idx="622">
                  <c:v>2011.83333333155</c:v>
                </c:pt>
                <c:pt idx="623">
                  <c:v>2011.91666666488</c:v>
                </c:pt>
                <c:pt idx="624">
                  <c:v>2011.99999999821</c:v>
                </c:pt>
                <c:pt idx="625">
                  <c:v>2012.08333333154</c:v>
                </c:pt>
                <c:pt idx="626">
                  <c:v>2012.16666666487</c:v>
                </c:pt>
                <c:pt idx="627">
                  <c:v>2012.2499999982</c:v>
                </c:pt>
                <c:pt idx="628">
                  <c:v>2012.33333333153</c:v>
                </c:pt>
                <c:pt idx="629">
                  <c:v>2012.41666666486</c:v>
                </c:pt>
                <c:pt idx="630">
                  <c:v>2012.49999999819</c:v>
                </c:pt>
                <c:pt idx="631">
                  <c:v>2012.58333333152</c:v>
                </c:pt>
                <c:pt idx="632">
                  <c:v>2012.66666666485</c:v>
                </c:pt>
                <c:pt idx="633">
                  <c:v>2012.74999999818</c:v>
                </c:pt>
                <c:pt idx="634">
                  <c:v>2012.83333333151</c:v>
                </c:pt>
                <c:pt idx="635">
                  <c:v>2012.91666666484</c:v>
                </c:pt>
                <c:pt idx="636">
                  <c:v>2012.99999999817</c:v>
                </c:pt>
                <c:pt idx="637">
                  <c:v>2013.0833333315</c:v>
                </c:pt>
                <c:pt idx="638">
                  <c:v>2013.16666666483</c:v>
                </c:pt>
                <c:pt idx="639">
                  <c:v>2013.24999999816</c:v>
                </c:pt>
                <c:pt idx="640">
                  <c:v>2013.33333333149</c:v>
                </c:pt>
                <c:pt idx="641">
                  <c:v>2013.41666666482</c:v>
                </c:pt>
                <c:pt idx="642">
                  <c:v>2013.49999999815</c:v>
                </c:pt>
                <c:pt idx="643">
                  <c:v>2013.58333333148</c:v>
                </c:pt>
                <c:pt idx="644">
                  <c:v>2013.66666666481</c:v>
                </c:pt>
                <c:pt idx="645">
                  <c:v>2013.74999999814</c:v>
                </c:pt>
                <c:pt idx="646">
                  <c:v>2013.83333333147</c:v>
                </c:pt>
                <c:pt idx="647">
                  <c:v>2013.9166666648</c:v>
                </c:pt>
                <c:pt idx="648">
                  <c:v>2013.99999999813</c:v>
                </c:pt>
                <c:pt idx="649">
                  <c:v>2014.08333333146</c:v>
                </c:pt>
                <c:pt idx="650">
                  <c:v>2014.16666666479</c:v>
                </c:pt>
                <c:pt idx="651">
                  <c:v>2014.24999999812</c:v>
                </c:pt>
                <c:pt idx="652">
                  <c:v>2014.33333333145</c:v>
                </c:pt>
                <c:pt idx="653">
                  <c:v>2014.41666666478</c:v>
                </c:pt>
                <c:pt idx="654">
                  <c:v>2014.49999999811</c:v>
                </c:pt>
                <c:pt idx="655">
                  <c:v>2014.58333333144</c:v>
                </c:pt>
                <c:pt idx="656">
                  <c:v>2014.66666666477</c:v>
                </c:pt>
                <c:pt idx="657">
                  <c:v>2014.7499999981</c:v>
                </c:pt>
                <c:pt idx="658">
                  <c:v>2014.83333333143</c:v>
                </c:pt>
                <c:pt idx="659">
                  <c:v>2014.91666666476</c:v>
                </c:pt>
              </c:numCache>
            </c:numRef>
          </c:xVal>
          <c:yVal>
            <c:numRef>
              <c:f>'data for graph'!$D$3:$D$662</c:f>
              <c:numCache>
                <c:formatCode>0.0</c:formatCode>
                <c:ptCount val="660"/>
                <c:pt idx="0">
                  <c:v>4.642323651452285</c:v>
                </c:pt>
                <c:pt idx="1">
                  <c:v>4.632780082987555</c:v>
                </c:pt>
                <c:pt idx="2">
                  <c:v>4.624481327800827</c:v>
                </c:pt>
                <c:pt idx="3">
                  <c:v>4.617427385892118</c:v>
                </c:pt>
                <c:pt idx="4">
                  <c:v>4.613278008298756</c:v>
                </c:pt>
                <c:pt idx="5">
                  <c:v>4.610788381742742</c:v>
                </c:pt>
                <c:pt idx="6">
                  <c:v>4.609128630705395</c:v>
                </c:pt>
                <c:pt idx="7">
                  <c:v>4.609543568464732</c:v>
                </c:pt>
                <c:pt idx="8">
                  <c:v>4.613278008298756</c:v>
                </c:pt>
                <c:pt idx="9">
                  <c:v>4.61784232365145</c:v>
                </c:pt>
                <c:pt idx="10">
                  <c:v>4.624896265560165</c:v>
                </c:pt>
                <c:pt idx="11">
                  <c:v>4.63278008298755</c:v>
                </c:pt>
                <c:pt idx="12">
                  <c:v>4.639419087136929</c:v>
                </c:pt>
                <c:pt idx="13">
                  <c:v>4.648547717842323</c:v>
                </c:pt>
                <c:pt idx="14">
                  <c:v>4.659336099585062</c:v>
                </c:pt>
                <c:pt idx="15">
                  <c:v>4.669709543568465</c:v>
                </c:pt>
                <c:pt idx="16">
                  <c:v>4.681327800829877</c:v>
                </c:pt>
                <c:pt idx="17">
                  <c:v>4.693360995850628</c:v>
                </c:pt>
                <c:pt idx="18">
                  <c:v>4.704979253112032</c:v>
                </c:pt>
                <c:pt idx="19">
                  <c:v>4.717427385892118</c:v>
                </c:pt>
                <c:pt idx="20">
                  <c:v>4.729460580912868</c:v>
                </c:pt>
                <c:pt idx="21">
                  <c:v>4.739834024896266</c:v>
                </c:pt>
                <c:pt idx="22">
                  <c:v>4.750207468879668</c:v>
                </c:pt>
                <c:pt idx="23">
                  <c:v>4.76058091286307</c:v>
                </c:pt>
                <c:pt idx="24">
                  <c:v>4.771784232365145</c:v>
                </c:pt>
                <c:pt idx="25">
                  <c:v>4.782157676348544</c:v>
                </c:pt>
                <c:pt idx="26">
                  <c:v>4.793360995850628</c:v>
                </c:pt>
                <c:pt idx="27">
                  <c:v>4.80497925311203</c:v>
                </c:pt>
                <c:pt idx="28">
                  <c:v>4.81659751037344</c:v>
                </c:pt>
                <c:pt idx="29">
                  <c:v>4.827800829875509</c:v>
                </c:pt>
                <c:pt idx="30">
                  <c:v>4.838589211618253</c:v>
                </c:pt>
                <c:pt idx="31">
                  <c:v>4.848547717842322</c:v>
                </c:pt>
                <c:pt idx="32">
                  <c:v>4.857261410788381</c:v>
                </c:pt>
                <c:pt idx="33">
                  <c:v>4.867634854771777</c:v>
                </c:pt>
                <c:pt idx="34">
                  <c:v>4.877178423236514</c:v>
                </c:pt>
                <c:pt idx="35">
                  <c:v>4.887136929460576</c:v>
                </c:pt>
                <c:pt idx="36">
                  <c:v>4.896265560165975</c:v>
                </c:pt>
                <c:pt idx="37">
                  <c:v>4.904979253112032</c:v>
                </c:pt>
                <c:pt idx="38">
                  <c:v>4.914522821576759</c:v>
                </c:pt>
                <c:pt idx="39">
                  <c:v>4.924481327800827</c:v>
                </c:pt>
                <c:pt idx="40">
                  <c:v>4.933609958506226</c:v>
                </c:pt>
                <c:pt idx="41">
                  <c:v>4.943568464730291</c:v>
                </c:pt>
                <c:pt idx="42">
                  <c:v>4.953112033195021</c:v>
                </c:pt>
                <c:pt idx="43">
                  <c:v>4.962240663900414</c:v>
                </c:pt>
                <c:pt idx="44">
                  <c:v>4.970954356846467</c:v>
                </c:pt>
                <c:pt idx="45">
                  <c:v>4.978008298755186</c:v>
                </c:pt>
                <c:pt idx="46">
                  <c:v>4.9850622406639</c:v>
                </c:pt>
                <c:pt idx="47">
                  <c:v>4.990871369294605</c:v>
                </c:pt>
                <c:pt idx="48">
                  <c:v>4.99336099585063</c:v>
                </c:pt>
                <c:pt idx="49">
                  <c:v>4.994605809128629</c:v>
                </c:pt>
                <c:pt idx="50">
                  <c:v>4.994190871369286</c:v>
                </c:pt>
                <c:pt idx="51">
                  <c:v>4.991701244813277</c:v>
                </c:pt>
                <c:pt idx="52">
                  <c:v>4.988381742738586</c:v>
                </c:pt>
                <c:pt idx="53">
                  <c:v>4.986307053941906</c:v>
                </c:pt>
                <c:pt idx="54">
                  <c:v>4.98589211618257</c:v>
                </c:pt>
                <c:pt idx="55">
                  <c:v>4.984647302904568</c:v>
                </c:pt>
                <c:pt idx="56">
                  <c:v>4.984232365145226</c:v>
                </c:pt>
                <c:pt idx="57">
                  <c:v>4.983817427385889</c:v>
                </c:pt>
                <c:pt idx="58">
                  <c:v>4.987551867219907</c:v>
                </c:pt>
                <c:pt idx="59">
                  <c:v>4.9954356846473</c:v>
                </c:pt>
                <c:pt idx="60">
                  <c:v>5.008298755186718</c:v>
                </c:pt>
                <c:pt idx="61">
                  <c:v>5.021576763485469</c:v>
                </c:pt>
                <c:pt idx="62">
                  <c:v>5.03775933609958</c:v>
                </c:pt>
                <c:pt idx="63">
                  <c:v>5.055186721991697</c:v>
                </c:pt>
                <c:pt idx="64">
                  <c:v>5.07302904564315</c:v>
                </c:pt>
                <c:pt idx="65">
                  <c:v>5.091701244813274</c:v>
                </c:pt>
                <c:pt idx="66">
                  <c:v>5.109958506224062</c:v>
                </c:pt>
                <c:pt idx="67">
                  <c:v>5.128215767634847</c:v>
                </c:pt>
                <c:pt idx="68">
                  <c:v>5.145643153526967</c:v>
                </c:pt>
                <c:pt idx="69">
                  <c:v>5.163485477178412</c:v>
                </c:pt>
                <c:pt idx="70">
                  <c:v>5.180082987551864</c:v>
                </c:pt>
                <c:pt idx="71">
                  <c:v>5.196680497925308</c:v>
                </c:pt>
                <c:pt idx="72">
                  <c:v>5.212033195020747</c:v>
                </c:pt>
                <c:pt idx="73">
                  <c:v>5.227385892116176</c:v>
                </c:pt>
                <c:pt idx="74">
                  <c:v>5.242738589211615</c:v>
                </c:pt>
                <c:pt idx="75">
                  <c:v>5.25726141078838</c:v>
                </c:pt>
                <c:pt idx="76">
                  <c:v>5.27136929460581</c:v>
                </c:pt>
                <c:pt idx="77">
                  <c:v>5.285062240663896</c:v>
                </c:pt>
                <c:pt idx="78">
                  <c:v>5.299585062240657</c:v>
                </c:pt>
                <c:pt idx="79">
                  <c:v>5.313692946058087</c:v>
                </c:pt>
                <c:pt idx="80">
                  <c:v>5.328215767634846</c:v>
                </c:pt>
                <c:pt idx="81">
                  <c:v>5.343983402489621</c:v>
                </c:pt>
                <c:pt idx="82">
                  <c:v>5.360165975103729</c:v>
                </c:pt>
                <c:pt idx="83">
                  <c:v>5.374688796680489</c:v>
                </c:pt>
                <c:pt idx="84">
                  <c:v>5.388381742738584</c:v>
                </c:pt>
                <c:pt idx="85">
                  <c:v>5.402489626556006</c:v>
                </c:pt>
                <c:pt idx="86">
                  <c:v>5.417012448132774</c:v>
                </c:pt>
                <c:pt idx="87">
                  <c:v>5.431535269709538</c:v>
                </c:pt>
                <c:pt idx="88">
                  <c:v>5.444398340248957</c:v>
                </c:pt>
                <c:pt idx="89">
                  <c:v>5.45726141078838</c:v>
                </c:pt>
                <c:pt idx="90">
                  <c:v>5.46804979253112</c:v>
                </c:pt>
                <c:pt idx="91">
                  <c:v>5.47966804979253</c:v>
                </c:pt>
                <c:pt idx="92">
                  <c:v>5.490871369294602</c:v>
                </c:pt>
                <c:pt idx="93">
                  <c:v>5.500829875518668</c:v>
                </c:pt>
                <c:pt idx="94">
                  <c:v>5.510373443983398</c:v>
                </c:pt>
                <c:pt idx="95">
                  <c:v>5.51576763485477</c:v>
                </c:pt>
                <c:pt idx="96">
                  <c:v>5.5207468879668</c:v>
                </c:pt>
                <c:pt idx="97">
                  <c:v>5.522821576763476</c:v>
                </c:pt>
                <c:pt idx="98">
                  <c:v>5.522406639004145</c:v>
                </c:pt>
                <c:pt idx="99">
                  <c:v>5.51991701244813</c:v>
                </c:pt>
                <c:pt idx="100">
                  <c:v>5.514107883817419</c:v>
                </c:pt>
                <c:pt idx="101">
                  <c:v>5.507883817427378</c:v>
                </c:pt>
                <c:pt idx="102">
                  <c:v>5.503319502074687</c:v>
                </c:pt>
                <c:pt idx="103">
                  <c:v>5.49668049792531</c:v>
                </c:pt>
                <c:pt idx="104">
                  <c:v>5.490871369294605</c:v>
                </c:pt>
                <c:pt idx="105">
                  <c:v>5.485477178423236</c:v>
                </c:pt>
                <c:pt idx="106">
                  <c:v>5.482157676348543</c:v>
                </c:pt>
                <c:pt idx="107">
                  <c:v>5.48132780082988</c:v>
                </c:pt>
                <c:pt idx="108">
                  <c:v>5.48008298755187</c:v>
                </c:pt>
                <c:pt idx="109">
                  <c:v>5.479668049792538</c:v>
                </c:pt>
                <c:pt idx="110">
                  <c:v>5.4792531120332</c:v>
                </c:pt>
                <c:pt idx="111">
                  <c:v>5.48008298755187</c:v>
                </c:pt>
                <c:pt idx="112">
                  <c:v>5.481742738589212</c:v>
                </c:pt>
                <c:pt idx="113">
                  <c:v>5.484232365145228</c:v>
                </c:pt>
                <c:pt idx="114">
                  <c:v>5.487136929460577</c:v>
                </c:pt>
                <c:pt idx="115">
                  <c:v>5.490871369294606</c:v>
                </c:pt>
                <c:pt idx="116">
                  <c:v>5.493775933609958</c:v>
                </c:pt>
                <c:pt idx="117">
                  <c:v>5.49585062240664</c:v>
                </c:pt>
                <c:pt idx="118">
                  <c:v>5.496680497925311</c:v>
                </c:pt>
                <c:pt idx="119">
                  <c:v>5.49751037344398</c:v>
                </c:pt>
                <c:pt idx="120">
                  <c:v>5.501659751037347</c:v>
                </c:pt>
                <c:pt idx="121">
                  <c:v>5.506224066390041</c:v>
                </c:pt>
                <c:pt idx="122">
                  <c:v>5.512448132780083</c:v>
                </c:pt>
                <c:pt idx="123">
                  <c:v>5.51867219917013</c:v>
                </c:pt>
                <c:pt idx="124">
                  <c:v>5.528215767634856</c:v>
                </c:pt>
                <c:pt idx="125">
                  <c:v>5.538589211618254</c:v>
                </c:pt>
                <c:pt idx="126">
                  <c:v>5.548547717842327</c:v>
                </c:pt>
                <c:pt idx="127">
                  <c:v>5.557676348547715</c:v>
                </c:pt>
                <c:pt idx="128">
                  <c:v>5.565560165975104</c:v>
                </c:pt>
                <c:pt idx="129">
                  <c:v>5.57385892116183</c:v>
                </c:pt>
                <c:pt idx="130">
                  <c:v>5.579668049792537</c:v>
                </c:pt>
                <c:pt idx="131">
                  <c:v>5.584232365145229</c:v>
                </c:pt>
                <c:pt idx="132">
                  <c:v>5.58796680497925</c:v>
                </c:pt>
                <c:pt idx="133">
                  <c:v>5.591286307053942</c:v>
                </c:pt>
                <c:pt idx="134">
                  <c:v>5.59336099585063</c:v>
                </c:pt>
                <c:pt idx="135">
                  <c:v>5.594605809128629</c:v>
                </c:pt>
                <c:pt idx="136">
                  <c:v>5.596680497925312</c:v>
                </c:pt>
                <c:pt idx="137">
                  <c:v>5.598340248962658</c:v>
                </c:pt>
                <c:pt idx="138">
                  <c:v>5.599585062240666</c:v>
                </c:pt>
                <c:pt idx="139">
                  <c:v>5.601244813278011</c:v>
                </c:pt>
                <c:pt idx="140">
                  <c:v>5.605394190871371</c:v>
                </c:pt>
                <c:pt idx="141">
                  <c:v>5.610373443983404</c:v>
                </c:pt>
                <c:pt idx="142">
                  <c:v>5.61784232365145</c:v>
                </c:pt>
                <c:pt idx="143">
                  <c:v>5.62780082987551</c:v>
                </c:pt>
                <c:pt idx="144">
                  <c:v>5.638589211618254</c:v>
                </c:pt>
                <c:pt idx="145">
                  <c:v>5.651452282157678</c:v>
                </c:pt>
                <c:pt idx="146">
                  <c:v>5.665975103734437</c:v>
                </c:pt>
                <c:pt idx="147">
                  <c:v>5.681327800829876</c:v>
                </c:pt>
                <c:pt idx="148">
                  <c:v>5.697095435684648</c:v>
                </c:pt>
                <c:pt idx="149">
                  <c:v>5.714107883817427</c:v>
                </c:pt>
                <c:pt idx="150">
                  <c:v>5.73195020746888</c:v>
                </c:pt>
                <c:pt idx="151">
                  <c:v>5.750207468879668</c:v>
                </c:pt>
                <c:pt idx="152">
                  <c:v>5.768464730290455</c:v>
                </c:pt>
                <c:pt idx="153">
                  <c:v>5.788381742738589</c:v>
                </c:pt>
                <c:pt idx="154">
                  <c:v>5.810788381742738</c:v>
                </c:pt>
                <c:pt idx="155">
                  <c:v>5.831950207468878</c:v>
                </c:pt>
                <c:pt idx="156">
                  <c:v>5.852282157676345</c:v>
                </c:pt>
                <c:pt idx="157">
                  <c:v>5.871784232365145</c:v>
                </c:pt>
                <c:pt idx="158">
                  <c:v>5.890041493775932</c:v>
                </c:pt>
                <c:pt idx="159">
                  <c:v>5.908713692946058</c:v>
                </c:pt>
                <c:pt idx="160">
                  <c:v>5.926970954356845</c:v>
                </c:pt>
                <c:pt idx="161">
                  <c:v>5.94439834024896</c:v>
                </c:pt>
                <c:pt idx="162">
                  <c:v>5.960165975103732</c:v>
                </c:pt>
                <c:pt idx="163">
                  <c:v>5.976348547717841</c:v>
                </c:pt>
                <c:pt idx="164">
                  <c:v>5.992116182572612</c:v>
                </c:pt>
                <c:pt idx="165">
                  <c:v>6.005809128630704</c:v>
                </c:pt>
                <c:pt idx="166">
                  <c:v>6.018257261410787</c:v>
                </c:pt>
                <c:pt idx="167">
                  <c:v>6.029045643153525</c:v>
                </c:pt>
                <c:pt idx="168">
                  <c:v>6.039419087136928</c:v>
                </c:pt>
                <c:pt idx="169">
                  <c:v>6.048547717842322</c:v>
                </c:pt>
                <c:pt idx="170">
                  <c:v>6.058506224066384</c:v>
                </c:pt>
                <c:pt idx="171">
                  <c:v>6.06804979253112</c:v>
                </c:pt>
                <c:pt idx="172">
                  <c:v>6.07676348547718</c:v>
                </c:pt>
                <c:pt idx="173">
                  <c:v>6.085477178423236</c:v>
                </c:pt>
                <c:pt idx="174">
                  <c:v>6.095020746887966</c:v>
                </c:pt>
                <c:pt idx="175">
                  <c:v>6.105809128630704</c:v>
                </c:pt>
                <c:pt idx="176">
                  <c:v>6.11535269709543</c:v>
                </c:pt>
                <c:pt idx="177">
                  <c:v>6.124896265560165</c:v>
                </c:pt>
                <c:pt idx="178">
                  <c:v>6.133609958506224</c:v>
                </c:pt>
                <c:pt idx="179">
                  <c:v>6.143983402489626</c:v>
                </c:pt>
                <c:pt idx="180">
                  <c:v>6.153526970954355</c:v>
                </c:pt>
                <c:pt idx="181">
                  <c:v>6.163070539419081</c:v>
                </c:pt>
                <c:pt idx="182">
                  <c:v>6.171784232365145</c:v>
                </c:pt>
                <c:pt idx="183">
                  <c:v>6.18257261410788</c:v>
                </c:pt>
                <c:pt idx="184">
                  <c:v>6.192531120331946</c:v>
                </c:pt>
                <c:pt idx="185">
                  <c:v>6.20414937759336</c:v>
                </c:pt>
                <c:pt idx="186">
                  <c:v>6.215767634854772</c:v>
                </c:pt>
                <c:pt idx="187">
                  <c:v>6.226970954356846</c:v>
                </c:pt>
                <c:pt idx="188">
                  <c:v>6.238174273858916</c:v>
                </c:pt>
                <c:pt idx="189">
                  <c:v>6.249792531120331</c:v>
                </c:pt>
                <c:pt idx="190">
                  <c:v>6.261410788381742</c:v>
                </c:pt>
                <c:pt idx="191">
                  <c:v>6.27344398340249</c:v>
                </c:pt>
                <c:pt idx="192">
                  <c:v>6.284647302904567</c:v>
                </c:pt>
                <c:pt idx="193">
                  <c:v>6.297925311203318</c:v>
                </c:pt>
                <c:pt idx="194">
                  <c:v>6.312033195020745</c:v>
                </c:pt>
                <c:pt idx="195">
                  <c:v>6.325726141078836</c:v>
                </c:pt>
                <c:pt idx="196">
                  <c:v>6.339834024896264</c:v>
                </c:pt>
                <c:pt idx="197">
                  <c:v>6.353526970954356</c:v>
                </c:pt>
                <c:pt idx="198">
                  <c:v>6.366804979253108</c:v>
                </c:pt>
                <c:pt idx="199">
                  <c:v>6.37966804979253</c:v>
                </c:pt>
                <c:pt idx="200">
                  <c:v>6.392946058091281</c:v>
                </c:pt>
                <c:pt idx="201">
                  <c:v>6.40663900414938</c:v>
                </c:pt>
                <c:pt idx="202">
                  <c:v>6.419917012448133</c:v>
                </c:pt>
                <c:pt idx="203">
                  <c:v>6.432365145228215</c:v>
                </c:pt>
                <c:pt idx="204">
                  <c:v>6.44398340248963</c:v>
                </c:pt>
                <c:pt idx="205">
                  <c:v>6.4551867219917</c:v>
                </c:pt>
                <c:pt idx="206">
                  <c:v>6.466804979253109</c:v>
                </c:pt>
                <c:pt idx="207">
                  <c:v>6.477178423236513</c:v>
                </c:pt>
                <c:pt idx="208">
                  <c:v>6.487551867219907</c:v>
                </c:pt>
                <c:pt idx="209">
                  <c:v>6.497510373443978</c:v>
                </c:pt>
                <c:pt idx="210">
                  <c:v>6.50663900414938</c:v>
                </c:pt>
                <c:pt idx="211">
                  <c:v>6.51576763485477</c:v>
                </c:pt>
                <c:pt idx="212">
                  <c:v>6.524481327800824</c:v>
                </c:pt>
                <c:pt idx="213">
                  <c:v>6.533609958506223</c:v>
                </c:pt>
                <c:pt idx="214">
                  <c:v>6.541078838174272</c:v>
                </c:pt>
                <c:pt idx="215">
                  <c:v>6.548547717842322</c:v>
                </c:pt>
                <c:pt idx="216">
                  <c:v>6.556431535269708</c:v>
                </c:pt>
                <c:pt idx="217">
                  <c:v>6.564730290456426</c:v>
                </c:pt>
                <c:pt idx="218">
                  <c:v>6.572614107883815</c:v>
                </c:pt>
                <c:pt idx="219">
                  <c:v>6.57966804979253</c:v>
                </c:pt>
                <c:pt idx="220">
                  <c:v>6.588381742738587</c:v>
                </c:pt>
                <c:pt idx="221">
                  <c:v>6.596265560165969</c:v>
                </c:pt>
                <c:pt idx="222">
                  <c:v>6.603319502074688</c:v>
                </c:pt>
                <c:pt idx="223">
                  <c:v>6.611203319502073</c:v>
                </c:pt>
                <c:pt idx="224">
                  <c:v>6.619087136929454</c:v>
                </c:pt>
                <c:pt idx="225">
                  <c:v>6.627385892116176</c:v>
                </c:pt>
                <c:pt idx="226">
                  <c:v>6.63526970954357</c:v>
                </c:pt>
                <c:pt idx="227">
                  <c:v>6.643153526970947</c:v>
                </c:pt>
                <c:pt idx="228">
                  <c:v>6.651452282157676</c:v>
                </c:pt>
                <c:pt idx="229">
                  <c:v>6.658921161825725</c:v>
                </c:pt>
                <c:pt idx="230">
                  <c:v>6.665560165975099</c:v>
                </c:pt>
                <c:pt idx="231">
                  <c:v>6.673029045643157</c:v>
                </c:pt>
                <c:pt idx="232">
                  <c:v>6.680497925311203</c:v>
                </c:pt>
                <c:pt idx="233">
                  <c:v>6.688381742738588</c:v>
                </c:pt>
                <c:pt idx="234">
                  <c:v>6.695435684647299</c:v>
                </c:pt>
                <c:pt idx="235">
                  <c:v>6.702489626556014</c:v>
                </c:pt>
                <c:pt idx="236">
                  <c:v>6.709958506224067</c:v>
                </c:pt>
                <c:pt idx="237">
                  <c:v>6.716597510373444</c:v>
                </c:pt>
                <c:pt idx="238">
                  <c:v>6.723651452282158</c:v>
                </c:pt>
                <c:pt idx="239">
                  <c:v>6.731535269709544</c:v>
                </c:pt>
                <c:pt idx="240">
                  <c:v>6.73941908713693</c:v>
                </c:pt>
                <c:pt idx="241">
                  <c:v>6.74522821576764</c:v>
                </c:pt>
                <c:pt idx="242">
                  <c:v>6.749377593360998</c:v>
                </c:pt>
                <c:pt idx="243">
                  <c:v>6.753526970954359</c:v>
                </c:pt>
                <c:pt idx="244">
                  <c:v>6.756846473029047</c:v>
                </c:pt>
                <c:pt idx="245">
                  <c:v>6.758506224066388</c:v>
                </c:pt>
                <c:pt idx="246">
                  <c:v>6.760995850622404</c:v>
                </c:pt>
                <c:pt idx="247">
                  <c:v>6.763900414937761</c:v>
                </c:pt>
                <c:pt idx="248">
                  <c:v>6.767219917012446</c:v>
                </c:pt>
                <c:pt idx="249">
                  <c:v>6.769294605809132</c:v>
                </c:pt>
                <c:pt idx="250">
                  <c:v>6.772199170124483</c:v>
                </c:pt>
                <c:pt idx="251">
                  <c:v>6.77385892116183</c:v>
                </c:pt>
                <c:pt idx="252">
                  <c:v>6.77510373443984</c:v>
                </c:pt>
                <c:pt idx="253">
                  <c:v>6.778008298755188</c:v>
                </c:pt>
                <c:pt idx="254">
                  <c:v>6.781742738589214</c:v>
                </c:pt>
                <c:pt idx="255">
                  <c:v>6.78464730290457</c:v>
                </c:pt>
                <c:pt idx="256">
                  <c:v>6.78879668049793</c:v>
                </c:pt>
                <c:pt idx="257">
                  <c:v>6.792946058091286</c:v>
                </c:pt>
                <c:pt idx="258">
                  <c:v>6.796680497925314</c:v>
                </c:pt>
                <c:pt idx="259">
                  <c:v>6.800414937759336</c:v>
                </c:pt>
                <c:pt idx="260">
                  <c:v>6.80373443983403</c:v>
                </c:pt>
                <c:pt idx="261">
                  <c:v>6.807883817427385</c:v>
                </c:pt>
                <c:pt idx="262">
                  <c:v>6.812863070539421</c:v>
                </c:pt>
                <c:pt idx="263">
                  <c:v>6.818257261410789</c:v>
                </c:pt>
                <c:pt idx="264">
                  <c:v>6.823651452282162</c:v>
                </c:pt>
                <c:pt idx="265">
                  <c:v>6.83029045643154</c:v>
                </c:pt>
                <c:pt idx="266">
                  <c:v>6.837344398340249</c:v>
                </c:pt>
                <c:pt idx="267">
                  <c:v>6.843983402489632</c:v>
                </c:pt>
                <c:pt idx="268">
                  <c:v>6.851867219917016</c:v>
                </c:pt>
                <c:pt idx="269">
                  <c:v>6.860580912863075</c:v>
                </c:pt>
                <c:pt idx="270">
                  <c:v>6.868879668049793</c:v>
                </c:pt>
                <c:pt idx="271">
                  <c:v>6.877178423236518</c:v>
                </c:pt>
                <c:pt idx="272">
                  <c:v>6.88547717842324</c:v>
                </c:pt>
                <c:pt idx="273">
                  <c:v>6.892946058091285</c:v>
                </c:pt>
                <c:pt idx="274">
                  <c:v>6.900414937759336</c:v>
                </c:pt>
                <c:pt idx="275">
                  <c:v>6.909128630705399</c:v>
                </c:pt>
                <c:pt idx="276">
                  <c:v>6.917842323651457</c:v>
                </c:pt>
                <c:pt idx="277">
                  <c:v>6.926970954356848</c:v>
                </c:pt>
                <c:pt idx="278">
                  <c:v>6.935269709543578</c:v>
                </c:pt>
                <c:pt idx="279">
                  <c:v>6.944398340248966</c:v>
                </c:pt>
                <c:pt idx="280">
                  <c:v>6.953112033195024</c:v>
                </c:pt>
                <c:pt idx="281">
                  <c:v>6.961825726141082</c:v>
                </c:pt>
                <c:pt idx="282">
                  <c:v>6.970124481327807</c:v>
                </c:pt>
                <c:pt idx="283">
                  <c:v>6.97842323651453</c:v>
                </c:pt>
                <c:pt idx="284">
                  <c:v>6.986307053941911</c:v>
                </c:pt>
                <c:pt idx="285">
                  <c:v>6.994605809128632</c:v>
                </c:pt>
                <c:pt idx="286">
                  <c:v>7.002904564315349</c:v>
                </c:pt>
                <c:pt idx="287">
                  <c:v>7.00995850622407</c:v>
                </c:pt>
                <c:pt idx="288">
                  <c:v>7.017012448132778</c:v>
                </c:pt>
                <c:pt idx="289">
                  <c:v>7.023236514522823</c:v>
                </c:pt>
                <c:pt idx="290">
                  <c:v>7.028630705394193</c:v>
                </c:pt>
                <c:pt idx="291">
                  <c:v>7.034024896265556</c:v>
                </c:pt>
                <c:pt idx="292">
                  <c:v>7.038174273858917</c:v>
                </c:pt>
                <c:pt idx="293">
                  <c:v>7.042323651452283</c:v>
                </c:pt>
                <c:pt idx="294">
                  <c:v>7.04522821576764</c:v>
                </c:pt>
                <c:pt idx="295">
                  <c:v>7.047302904564317</c:v>
                </c:pt>
                <c:pt idx="296">
                  <c:v>7.048962655601665</c:v>
                </c:pt>
                <c:pt idx="297">
                  <c:v>7.048547717842327</c:v>
                </c:pt>
                <c:pt idx="298">
                  <c:v>7.046887966804976</c:v>
                </c:pt>
                <c:pt idx="299">
                  <c:v>7.042323651452283</c:v>
                </c:pt>
                <c:pt idx="300">
                  <c:v>7.035684647302904</c:v>
                </c:pt>
                <c:pt idx="301">
                  <c:v>7.024481327800828</c:v>
                </c:pt>
                <c:pt idx="302">
                  <c:v>7.013278008298757</c:v>
                </c:pt>
                <c:pt idx="303">
                  <c:v>7.001659751037347</c:v>
                </c:pt>
                <c:pt idx="304">
                  <c:v>6.98838174273859</c:v>
                </c:pt>
                <c:pt idx="305">
                  <c:v>6.974273858921163</c:v>
                </c:pt>
                <c:pt idx="306">
                  <c:v>6.961410788381743</c:v>
                </c:pt>
                <c:pt idx="307">
                  <c:v>6.949377593360997</c:v>
                </c:pt>
                <c:pt idx="308">
                  <c:v>6.937759336099586</c:v>
                </c:pt>
                <c:pt idx="309">
                  <c:v>6.92572614107884</c:v>
                </c:pt>
                <c:pt idx="310">
                  <c:v>6.914107883817429</c:v>
                </c:pt>
                <c:pt idx="311">
                  <c:v>6.902904564315348</c:v>
                </c:pt>
                <c:pt idx="312">
                  <c:v>6.892116182572615</c:v>
                </c:pt>
                <c:pt idx="313">
                  <c:v>6.882157676348543</c:v>
                </c:pt>
                <c:pt idx="314">
                  <c:v>6.87302904564316</c:v>
                </c:pt>
                <c:pt idx="315">
                  <c:v>6.864730290456427</c:v>
                </c:pt>
                <c:pt idx="316">
                  <c:v>6.856016597510374</c:v>
                </c:pt>
                <c:pt idx="317">
                  <c:v>6.847302904564316</c:v>
                </c:pt>
                <c:pt idx="318">
                  <c:v>6.838589211618254</c:v>
                </c:pt>
                <c:pt idx="319">
                  <c:v>6.827385892116178</c:v>
                </c:pt>
                <c:pt idx="320">
                  <c:v>6.816597510373445</c:v>
                </c:pt>
                <c:pt idx="321">
                  <c:v>6.80663900414938</c:v>
                </c:pt>
                <c:pt idx="322">
                  <c:v>6.797095435684648</c:v>
                </c:pt>
                <c:pt idx="323">
                  <c:v>6.787136929460578</c:v>
                </c:pt>
                <c:pt idx="324">
                  <c:v>6.77676348547718</c:v>
                </c:pt>
                <c:pt idx="325">
                  <c:v>6.767219917012446</c:v>
                </c:pt>
                <c:pt idx="326">
                  <c:v>6.757261410788383</c:v>
                </c:pt>
                <c:pt idx="327">
                  <c:v>6.74771784232365</c:v>
                </c:pt>
                <c:pt idx="328">
                  <c:v>6.738174273858917</c:v>
                </c:pt>
                <c:pt idx="329">
                  <c:v>6.729875518672197</c:v>
                </c:pt>
                <c:pt idx="330">
                  <c:v>6.720331950207467</c:v>
                </c:pt>
                <c:pt idx="331">
                  <c:v>6.711618257261408</c:v>
                </c:pt>
                <c:pt idx="332">
                  <c:v>6.702904564315347</c:v>
                </c:pt>
                <c:pt idx="333">
                  <c:v>6.694190871369288</c:v>
                </c:pt>
                <c:pt idx="334">
                  <c:v>6.685062240663901</c:v>
                </c:pt>
                <c:pt idx="335">
                  <c:v>6.676348547717842</c:v>
                </c:pt>
                <c:pt idx="336">
                  <c:v>6.668879668049786</c:v>
                </c:pt>
                <c:pt idx="337">
                  <c:v>6.661410788381739</c:v>
                </c:pt>
                <c:pt idx="338">
                  <c:v>6.654771784232367</c:v>
                </c:pt>
                <c:pt idx="339">
                  <c:v>6.646473029045641</c:v>
                </c:pt>
                <c:pt idx="340">
                  <c:v>6.639419087136927</c:v>
                </c:pt>
                <c:pt idx="341">
                  <c:v>6.633195020746886</c:v>
                </c:pt>
                <c:pt idx="342">
                  <c:v>6.627385892116176</c:v>
                </c:pt>
                <c:pt idx="343">
                  <c:v>6.620331950207463</c:v>
                </c:pt>
                <c:pt idx="344">
                  <c:v>6.614937759336088</c:v>
                </c:pt>
                <c:pt idx="345">
                  <c:v>6.608713692946055</c:v>
                </c:pt>
                <c:pt idx="346">
                  <c:v>6.602904564315343</c:v>
                </c:pt>
                <c:pt idx="347">
                  <c:v>6.59668049792531</c:v>
                </c:pt>
                <c:pt idx="348">
                  <c:v>6.589626556016595</c:v>
                </c:pt>
                <c:pt idx="349">
                  <c:v>6.583402489626555</c:v>
                </c:pt>
                <c:pt idx="350">
                  <c:v>6.576348547717841</c:v>
                </c:pt>
                <c:pt idx="351">
                  <c:v>6.5701244813278</c:v>
                </c:pt>
                <c:pt idx="352">
                  <c:v>6.563485477178413</c:v>
                </c:pt>
                <c:pt idx="353">
                  <c:v>6.558091286307048</c:v>
                </c:pt>
                <c:pt idx="354">
                  <c:v>6.552282157676346</c:v>
                </c:pt>
                <c:pt idx="355">
                  <c:v>6.546058091286305</c:v>
                </c:pt>
                <c:pt idx="356">
                  <c:v>6.538589211618254</c:v>
                </c:pt>
                <c:pt idx="357">
                  <c:v>6.531120331950204</c:v>
                </c:pt>
                <c:pt idx="358">
                  <c:v>6.523236514522817</c:v>
                </c:pt>
                <c:pt idx="359">
                  <c:v>6.515352697095429</c:v>
                </c:pt>
                <c:pt idx="360">
                  <c:v>6.507053941908707</c:v>
                </c:pt>
                <c:pt idx="361">
                  <c:v>6.497925311203315</c:v>
                </c:pt>
                <c:pt idx="362">
                  <c:v>6.488381742738585</c:v>
                </c:pt>
                <c:pt idx="363">
                  <c:v>6.478008298755182</c:v>
                </c:pt>
                <c:pt idx="364">
                  <c:v>6.465975103734434</c:v>
                </c:pt>
                <c:pt idx="365">
                  <c:v>6.45145228215767</c:v>
                </c:pt>
                <c:pt idx="366">
                  <c:v>6.436514522821572</c:v>
                </c:pt>
                <c:pt idx="367">
                  <c:v>6.421161825726136</c:v>
                </c:pt>
                <c:pt idx="368">
                  <c:v>6.405394190871368</c:v>
                </c:pt>
                <c:pt idx="369">
                  <c:v>6.390456431535266</c:v>
                </c:pt>
                <c:pt idx="370">
                  <c:v>6.375518672199166</c:v>
                </c:pt>
                <c:pt idx="371">
                  <c:v>6.360580912863067</c:v>
                </c:pt>
                <c:pt idx="372">
                  <c:v>6.348132780082984</c:v>
                </c:pt>
                <c:pt idx="373">
                  <c:v>6.334439834024891</c:v>
                </c:pt>
                <c:pt idx="374">
                  <c:v>6.321576763485469</c:v>
                </c:pt>
                <c:pt idx="375">
                  <c:v>6.309128630705389</c:v>
                </c:pt>
                <c:pt idx="376">
                  <c:v>6.297095435684647</c:v>
                </c:pt>
                <c:pt idx="377">
                  <c:v>6.28464730290456</c:v>
                </c:pt>
                <c:pt idx="378">
                  <c:v>6.272614107883814</c:v>
                </c:pt>
                <c:pt idx="379">
                  <c:v>6.263070539419079</c:v>
                </c:pt>
                <c:pt idx="380">
                  <c:v>6.253112033195014</c:v>
                </c:pt>
                <c:pt idx="381">
                  <c:v>6.243568464730286</c:v>
                </c:pt>
                <c:pt idx="382">
                  <c:v>6.233609958506219</c:v>
                </c:pt>
                <c:pt idx="383">
                  <c:v>6.222821576763476</c:v>
                </c:pt>
                <c:pt idx="384">
                  <c:v>6.211203319502073</c:v>
                </c:pt>
                <c:pt idx="385">
                  <c:v>6.199170124481327</c:v>
                </c:pt>
                <c:pt idx="386">
                  <c:v>6.18589211618257</c:v>
                </c:pt>
                <c:pt idx="387">
                  <c:v>6.173029045643152</c:v>
                </c:pt>
                <c:pt idx="388">
                  <c:v>6.158506224066386</c:v>
                </c:pt>
                <c:pt idx="389">
                  <c:v>6.14356846473029</c:v>
                </c:pt>
                <c:pt idx="390">
                  <c:v>6.127800829875508</c:v>
                </c:pt>
                <c:pt idx="391">
                  <c:v>6.110788381742737</c:v>
                </c:pt>
                <c:pt idx="392">
                  <c:v>6.093775933609955</c:v>
                </c:pt>
                <c:pt idx="393">
                  <c:v>6.075518672199168</c:v>
                </c:pt>
                <c:pt idx="394">
                  <c:v>6.056846473029045</c:v>
                </c:pt>
                <c:pt idx="395">
                  <c:v>6.036929460580913</c:v>
                </c:pt>
                <c:pt idx="396">
                  <c:v>6.016182572614108</c:v>
                </c:pt>
                <c:pt idx="397">
                  <c:v>5.997510373443979</c:v>
                </c:pt>
                <c:pt idx="398">
                  <c:v>5.97883817427386</c:v>
                </c:pt>
                <c:pt idx="399">
                  <c:v>5.960995850622405</c:v>
                </c:pt>
                <c:pt idx="400">
                  <c:v>5.94398340248963</c:v>
                </c:pt>
                <c:pt idx="401">
                  <c:v>5.928215767634857</c:v>
                </c:pt>
                <c:pt idx="402">
                  <c:v>5.91203319502075</c:v>
                </c:pt>
                <c:pt idx="403">
                  <c:v>5.898340248962658</c:v>
                </c:pt>
                <c:pt idx="404">
                  <c:v>5.884232365145229</c:v>
                </c:pt>
                <c:pt idx="405">
                  <c:v>5.870954356846466</c:v>
                </c:pt>
                <c:pt idx="406">
                  <c:v>5.858506224066387</c:v>
                </c:pt>
                <c:pt idx="407">
                  <c:v>5.846887966804976</c:v>
                </c:pt>
                <c:pt idx="408">
                  <c:v>5.836099585062242</c:v>
                </c:pt>
                <c:pt idx="409">
                  <c:v>5.826141078838174</c:v>
                </c:pt>
                <c:pt idx="410">
                  <c:v>5.817842323651448</c:v>
                </c:pt>
                <c:pt idx="411">
                  <c:v>5.808713692946058</c:v>
                </c:pt>
                <c:pt idx="412">
                  <c:v>5.799999999999999</c:v>
                </c:pt>
                <c:pt idx="413">
                  <c:v>5.792531120331946</c:v>
                </c:pt>
                <c:pt idx="414">
                  <c:v>5.785477178423236</c:v>
                </c:pt>
                <c:pt idx="415">
                  <c:v>5.77676348547718</c:v>
                </c:pt>
                <c:pt idx="416">
                  <c:v>5.76804979253112</c:v>
                </c:pt>
                <c:pt idx="417">
                  <c:v>5.76058091286307</c:v>
                </c:pt>
                <c:pt idx="418">
                  <c:v>5.752282157676348</c:v>
                </c:pt>
                <c:pt idx="419">
                  <c:v>5.744813278008291</c:v>
                </c:pt>
                <c:pt idx="420">
                  <c:v>5.736514522821576</c:v>
                </c:pt>
                <c:pt idx="421">
                  <c:v>5.728630705394192</c:v>
                </c:pt>
                <c:pt idx="422">
                  <c:v>5.720331950207466</c:v>
                </c:pt>
                <c:pt idx="423">
                  <c:v>5.712033195020747</c:v>
                </c:pt>
                <c:pt idx="424">
                  <c:v>5.702904564315347</c:v>
                </c:pt>
                <c:pt idx="425">
                  <c:v>5.693775933609956</c:v>
                </c:pt>
                <c:pt idx="426">
                  <c:v>5.683817427385889</c:v>
                </c:pt>
                <c:pt idx="427">
                  <c:v>5.673443983402493</c:v>
                </c:pt>
                <c:pt idx="428">
                  <c:v>5.664730290456429</c:v>
                </c:pt>
                <c:pt idx="429">
                  <c:v>5.656016597510375</c:v>
                </c:pt>
                <c:pt idx="430">
                  <c:v>5.647302904564318</c:v>
                </c:pt>
                <c:pt idx="431">
                  <c:v>5.638589211618256</c:v>
                </c:pt>
                <c:pt idx="432">
                  <c:v>5.62904564315353</c:v>
                </c:pt>
                <c:pt idx="433">
                  <c:v>5.621161825726141</c:v>
                </c:pt>
                <c:pt idx="434">
                  <c:v>5.610788381742741</c:v>
                </c:pt>
                <c:pt idx="435">
                  <c:v>5.600414937759334</c:v>
                </c:pt>
                <c:pt idx="436">
                  <c:v>5.590041493775936</c:v>
                </c:pt>
                <c:pt idx="437">
                  <c:v>5.5792531120332</c:v>
                </c:pt>
                <c:pt idx="438">
                  <c:v>5.568879668049789</c:v>
                </c:pt>
                <c:pt idx="439">
                  <c:v>5.559336099585065</c:v>
                </c:pt>
                <c:pt idx="440">
                  <c:v>5.549377593360998</c:v>
                </c:pt>
                <c:pt idx="441">
                  <c:v>5.538589211618256</c:v>
                </c:pt>
                <c:pt idx="442">
                  <c:v>5.528215767634856</c:v>
                </c:pt>
                <c:pt idx="443">
                  <c:v>5.517842323651455</c:v>
                </c:pt>
                <c:pt idx="444">
                  <c:v>5.509543568464733</c:v>
                </c:pt>
                <c:pt idx="445">
                  <c:v>5.500829875518675</c:v>
                </c:pt>
                <c:pt idx="446">
                  <c:v>5.491701244813281</c:v>
                </c:pt>
                <c:pt idx="447">
                  <c:v>5.48298755186722</c:v>
                </c:pt>
                <c:pt idx="448">
                  <c:v>5.47510373443984</c:v>
                </c:pt>
                <c:pt idx="449">
                  <c:v>5.46804979253113</c:v>
                </c:pt>
                <c:pt idx="450">
                  <c:v>5.461825726141082</c:v>
                </c:pt>
                <c:pt idx="451">
                  <c:v>5.45560165975104</c:v>
                </c:pt>
                <c:pt idx="452">
                  <c:v>5.450207468879671</c:v>
                </c:pt>
                <c:pt idx="453">
                  <c:v>5.44522821576764</c:v>
                </c:pt>
                <c:pt idx="454">
                  <c:v>5.439834024896268</c:v>
                </c:pt>
                <c:pt idx="455">
                  <c:v>5.43651452282158</c:v>
                </c:pt>
                <c:pt idx="456">
                  <c:v>5.433609958506227</c:v>
                </c:pt>
                <c:pt idx="457">
                  <c:v>5.43029045643154</c:v>
                </c:pt>
                <c:pt idx="458">
                  <c:v>5.427800829875519</c:v>
                </c:pt>
                <c:pt idx="459">
                  <c:v>5.424896265560169</c:v>
                </c:pt>
                <c:pt idx="460">
                  <c:v>5.42489626556017</c:v>
                </c:pt>
                <c:pt idx="461">
                  <c:v>5.42489626556017</c:v>
                </c:pt>
                <c:pt idx="462">
                  <c:v>5.42655601659751</c:v>
                </c:pt>
                <c:pt idx="463">
                  <c:v>5.42946058091287</c:v>
                </c:pt>
                <c:pt idx="464">
                  <c:v>5.431535269709546</c:v>
                </c:pt>
                <c:pt idx="465">
                  <c:v>5.43609958506225</c:v>
                </c:pt>
                <c:pt idx="466">
                  <c:v>5.44190871369295</c:v>
                </c:pt>
                <c:pt idx="467">
                  <c:v>5.450207468879672</c:v>
                </c:pt>
                <c:pt idx="468">
                  <c:v>5.460580912863074</c:v>
                </c:pt>
                <c:pt idx="469">
                  <c:v>5.472614107883822</c:v>
                </c:pt>
                <c:pt idx="470">
                  <c:v>5.487136929460584</c:v>
                </c:pt>
                <c:pt idx="471">
                  <c:v>5.50373443983403</c:v>
                </c:pt>
                <c:pt idx="472">
                  <c:v>5.521161825726145</c:v>
                </c:pt>
                <c:pt idx="473">
                  <c:v>5.539004149377598</c:v>
                </c:pt>
                <c:pt idx="474">
                  <c:v>5.556431535269709</c:v>
                </c:pt>
                <c:pt idx="475">
                  <c:v>5.5746887966805</c:v>
                </c:pt>
                <c:pt idx="476">
                  <c:v>5.593775933609961</c:v>
                </c:pt>
                <c:pt idx="477">
                  <c:v>5.613278008298756</c:v>
                </c:pt>
                <c:pt idx="478">
                  <c:v>5.632365145228218</c:v>
                </c:pt>
                <c:pt idx="479">
                  <c:v>5.651037344398341</c:v>
                </c:pt>
                <c:pt idx="480">
                  <c:v>5.669294605809131</c:v>
                </c:pt>
                <c:pt idx="481">
                  <c:v>5.687551867219909</c:v>
                </c:pt>
                <c:pt idx="482">
                  <c:v>5.70663900414938</c:v>
                </c:pt>
                <c:pt idx="483">
                  <c:v>5.726141078838177</c:v>
                </c:pt>
                <c:pt idx="484">
                  <c:v>5.743568464730292</c:v>
                </c:pt>
                <c:pt idx="485">
                  <c:v>5.760165975103736</c:v>
                </c:pt>
                <c:pt idx="486">
                  <c:v>5.77759336099585</c:v>
                </c:pt>
                <c:pt idx="487">
                  <c:v>5.794190871369289</c:v>
                </c:pt>
                <c:pt idx="488">
                  <c:v>5.809958506224069</c:v>
                </c:pt>
                <c:pt idx="489">
                  <c:v>5.824481327800828</c:v>
                </c:pt>
                <c:pt idx="490">
                  <c:v>5.84066390041494</c:v>
                </c:pt>
                <c:pt idx="491">
                  <c:v>5.853526970954356</c:v>
                </c:pt>
                <c:pt idx="492">
                  <c:v>5.865560165975106</c:v>
                </c:pt>
                <c:pt idx="493">
                  <c:v>5.876348547717845</c:v>
                </c:pt>
                <c:pt idx="494">
                  <c:v>5.886307053941911</c:v>
                </c:pt>
                <c:pt idx="495">
                  <c:v>5.895850622406638</c:v>
                </c:pt>
                <c:pt idx="496">
                  <c:v>5.905394190871375</c:v>
                </c:pt>
                <c:pt idx="497">
                  <c:v>5.91452282157676</c:v>
                </c:pt>
                <c:pt idx="498">
                  <c:v>5.923236514522823</c:v>
                </c:pt>
                <c:pt idx="499">
                  <c:v>5.932365145228216</c:v>
                </c:pt>
                <c:pt idx="500">
                  <c:v>5.941078838174275</c:v>
                </c:pt>
                <c:pt idx="501">
                  <c:v>5.948962655601666</c:v>
                </c:pt>
                <c:pt idx="502">
                  <c:v>5.955601659751038</c:v>
                </c:pt>
                <c:pt idx="503">
                  <c:v>5.961825726141079</c:v>
                </c:pt>
                <c:pt idx="504">
                  <c:v>5.965975103734441</c:v>
                </c:pt>
                <c:pt idx="505">
                  <c:v>5.970124481327801</c:v>
                </c:pt>
                <c:pt idx="506">
                  <c:v>5.973443983402495</c:v>
                </c:pt>
                <c:pt idx="507">
                  <c:v>5.97676348547718</c:v>
                </c:pt>
                <c:pt idx="508">
                  <c:v>5.98008298755187</c:v>
                </c:pt>
                <c:pt idx="509">
                  <c:v>5.982572614107885</c:v>
                </c:pt>
                <c:pt idx="510">
                  <c:v>5.98423236514523</c:v>
                </c:pt>
                <c:pt idx="511">
                  <c:v>5.985477178423238</c:v>
                </c:pt>
                <c:pt idx="512">
                  <c:v>5.98630705394191</c:v>
                </c:pt>
                <c:pt idx="513">
                  <c:v>5.987136929460578</c:v>
                </c:pt>
                <c:pt idx="514">
                  <c:v>5.988796680497927</c:v>
                </c:pt>
                <c:pt idx="515">
                  <c:v>5.990871369294608</c:v>
                </c:pt>
                <c:pt idx="516">
                  <c:v>5.99336099585063</c:v>
                </c:pt>
                <c:pt idx="517">
                  <c:v>5.995020746887969</c:v>
                </c:pt>
                <c:pt idx="518">
                  <c:v>5.996680497925312</c:v>
                </c:pt>
                <c:pt idx="519">
                  <c:v>5.99917012448133</c:v>
                </c:pt>
                <c:pt idx="520">
                  <c:v>6.000829875518673</c:v>
                </c:pt>
                <c:pt idx="521">
                  <c:v>6.002489626556014</c:v>
                </c:pt>
                <c:pt idx="522">
                  <c:v>6.003734439834027</c:v>
                </c:pt>
                <c:pt idx="523">
                  <c:v>6.004979253112034</c:v>
                </c:pt>
                <c:pt idx="524">
                  <c:v>6.00663900414938</c:v>
                </c:pt>
                <c:pt idx="525">
                  <c:v>6.00871369294606</c:v>
                </c:pt>
                <c:pt idx="526">
                  <c:v>6.009543568464732</c:v>
                </c:pt>
                <c:pt idx="527">
                  <c:v>6.009958506224068</c:v>
                </c:pt>
                <c:pt idx="528">
                  <c:v>6.010373443983406</c:v>
                </c:pt>
                <c:pt idx="529">
                  <c:v>6.01078838174274</c:v>
                </c:pt>
                <c:pt idx="530">
                  <c:v>6.01078838174274</c:v>
                </c:pt>
                <c:pt idx="531">
                  <c:v>6.009543568464731</c:v>
                </c:pt>
                <c:pt idx="532">
                  <c:v>6.009128630705394</c:v>
                </c:pt>
                <c:pt idx="533">
                  <c:v>6.009128630705391</c:v>
                </c:pt>
                <c:pt idx="534">
                  <c:v>6.00954356846473</c:v>
                </c:pt>
                <c:pt idx="535">
                  <c:v>6.00954356846473</c:v>
                </c:pt>
                <c:pt idx="536">
                  <c:v>6.009128630705391</c:v>
                </c:pt>
                <c:pt idx="537">
                  <c:v>6.008298755186721</c:v>
                </c:pt>
                <c:pt idx="538">
                  <c:v>6.008298755186721</c:v>
                </c:pt>
                <c:pt idx="539">
                  <c:v>6.008298755186721</c:v>
                </c:pt>
                <c:pt idx="540">
                  <c:v>6.008298755186721</c:v>
                </c:pt>
                <c:pt idx="541">
                  <c:v>6.007883817427379</c:v>
                </c:pt>
                <c:pt idx="542">
                  <c:v>6.00829875518672</c:v>
                </c:pt>
                <c:pt idx="543">
                  <c:v>6.008713692946057</c:v>
                </c:pt>
                <c:pt idx="544">
                  <c:v>6.007468879668045</c:v>
                </c:pt>
                <c:pt idx="545">
                  <c:v>6.007053941908708</c:v>
                </c:pt>
                <c:pt idx="546">
                  <c:v>6.00663900414938</c:v>
                </c:pt>
                <c:pt idx="547">
                  <c:v>6.005809128630703</c:v>
                </c:pt>
                <c:pt idx="548">
                  <c:v>6.004979253112031</c:v>
                </c:pt>
                <c:pt idx="549">
                  <c:v>6.004564315352694</c:v>
                </c:pt>
                <c:pt idx="550">
                  <c:v>6.004564315352694</c:v>
                </c:pt>
                <c:pt idx="551">
                  <c:v>6.004149377593357</c:v>
                </c:pt>
                <c:pt idx="552">
                  <c:v>6.003734439834022</c:v>
                </c:pt>
                <c:pt idx="553">
                  <c:v>6.003319502074687</c:v>
                </c:pt>
                <c:pt idx="554">
                  <c:v>6.003319502074687</c:v>
                </c:pt>
                <c:pt idx="555">
                  <c:v>6.003319502074688</c:v>
                </c:pt>
                <c:pt idx="556">
                  <c:v>6.002904564315345</c:v>
                </c:pt>
                <c:pt idx="557">
                  <c:v>6.002489626556011</c:v>
                </c:pt>
                <c:pt idx="558">
                  <c:v>6.003319502074688</c:v>
                </c:pt>
                <c:pt idx="559">
                  <c:v>6.00331950207469</c:v>
                </c:pt>
                <c:pt idx="560">
                  <c:v>6.004979253112031</c:v>
                </c:pt>
                <c:pt idx="561">
                  <c:v>6.006224066390041</c:v>
                </c:pt>
                <c:pt idx="562">
                  <c:v>6.007468879668045</c:v>
                </c:pt>
                <c:pt idx="563">
                  <c:v>6.00788381742738</c:v>
                </c:pt>
                <c:pt idx="564">
                  <c:v>6.008298755186721</c:v>
                </c:pt>
                <c:pt idx="565">
                  <c:v>6.009128630705391</c:v>
                </c:pt>
                <c:pt idx="566">
                  <c:v>6.010373443983402</c:v>
                </c:pt>
                <c:pt idx="567">
                  <c:v>6.011618257261406</c:v>
                </c:pt>
                <c:pt idx="568">
                  <c:v>6.013278008298754</c:v>
                </c:pt>
                <c:pt idx="569">
                  <c:v>6.015767634854771</c:v>
                </c:pt>
                <c:pt idx="570">
                  <c:v>6.01784232365145</c:v>
                </c:pt>
                <c:pt idx="571">
                  <c:v>6.020331950207464</c:v>
                </c:pt>
                <c:pt idx="572">
                  <c:v>6.023236514522822</c:v>
                </c:pt>
                <c:pt idx="573">
                  <c:v>6.025726141078836</c:v>
                </c:pt>
                <c:pt idx="574">
                  <c:v>6.029045643153526</c:v>
                </c:pt>
                <c:pt idx="575">
                  <c:v>6.03278008298755</c:v>
                </c:pt>
                <c:pt idx="576">
                  <c:v>6.03609958506224</c:v>
                </c:pt>
                <c:pt idx="577">
                  <c:v>6.039834024896265</c:v>
                </c:pt>
                <c:pt idx="578">
                  <c:v>6.04356846473029</c:v>
                </c:pt>
                <c:pt idx="579">
                  <c:v>6.046887966804976</c:v>
                </c:pt>
                <c:pt idx="580">
                  <c:v>6.05186721991701</c:v>
                </c:pt>
                <c:pt idx="581">
                  <c:v>6.056431535269708</c:v>
                </c:pt>
                <c:pt idx="582">
                  <c:v>6.060580912863069</c:v>
                </c:pt>
                <c:pt idx="583">
                  <c:v>6.064730290456426</c:v>
                </c:pt>
                <c:pt idx="584">
                  <c:v>6.068879668049787</c:v>
                </c:pt>
                <c:pt idx="585">
                  <c:v>6.072614107883816</c:v>
                </c:pt>
                <c:pt idx="586">
                  <c:v>6.07676348547718</c:v>
                </c:pt>
                <c:pt idx="587">
                  <c:v>6.081327800829876</c:v>
                </c:pt>
                <c:pt idx="588">
                  <c:v>6.085892116182571</c:v>
                </c:pt>
                <c:pt idx="589">
                  <c:v>6.090871369294605</c:v>
                </c:pt>
                <c:pt idx="590">
                  <c:v>6.095435684647301</c:v>
                </c:pt>
                <c:pt idx="591">
                  <c:v>6.10082987551867</c:v>
                </c:pt>
                <c:pt idx="592">
                  <c:v>6.105809128630701</c:v>
                </c:pt>
                <c:pt idx="593">
                  <c:v>6.111203319502072</c:v>
                </c:pt>
                <c:pt idx="594">
                  <c:v>6.116182572614105</c:v>
                </c:pt>
                <c:pt idx="595">
                  <c:v>6.121161825726139</c:v>
                </c:pt>
                <c:pt idx="596">
                  <c:v>6.126556016597501</c:v>
                </c:pt>
                <c:pt idx="597">
                  <c:v>6.131950207468877</c:v>
                </c:pt>
                <c:pt idx="598">
                  <c:v>6.13775933609958</c:v>
                </c:pt>
                <c:pt idx="599">
                  <c:v>6.143568464730288</c:v>
                </c:pt>
                <c:pt idx="600">
                  <c:v>6.14979253112033</c:v>
                </c:pt>
                <c:pt idx="601">
                  <c:v>6.156016597510368</c:v>
                </c:pt>
                <c:pt idx="602">
                  <c:v>6.161825726141076</c:v>
                </c:pt>
                <c:pt idx="603">
                  <c:v>6.16804979253112</c:v>
                </c:pt>
                <c:pt idx="604">
                  <c:v>6.175103734439832</c:v>
                </c:pt>
                <c:pt idx="605">
                  <c:v>6.181327800829873</c:v>
                </c:pt>
                <c:pt idx="606">
                  <c:v>6.187551867219905</c:v>
                </c:pt>
                <c:pt idx="607">
                  <c:v>6.193775933609952</c:v>
                </c:pt>
                <c:pt idx="608">
                  <c:v>6.19958506224066</c:v>
                </c:pt>
                <c:pt idx="609">
                  <c:v>6.20622406639004</c:v>
                </c:pt>
                <c:pt idx="610">
                  <c:v>6.212863070539417</c:v>
                </c:pt>
                <c:pt idx="611">
                  <c:v>6.219502074688795</c:v>
                </c:pt>
                <c:pt idx="612">
                  <c:v>6.226141078838173</c:v>
                </c:pt>
                <c:pt idx="613">
                  <c:v>6.231535269709539</c:v>
                </c:pt>
                <c:pt idx="614">
                  <c:v>6.236929460580911</c:v>
                </c:pt>
                <c:pt idx="615">
                  <c:v>6.241908713692946</c:v>
                </c:pt>
                <c:pt idx="616">
                  <c:v>6.246473029045642</c:v>
                </c:pt>
                <c:pt idx="617">
                  <c:v>6.251452282157678</c:v>
                </c:pt>
                <c:pt idx="618">
                  <c:v>6.255601659751037</c:v>
                </c:pt>
                <c:pt idx="619">
                  <c:v>6.259336099585062</c:v>
                </c:pt>
                <c:pt idx="620">
                  <c:v>6.261825726141079</c:v>
                </c:pt>
                <c:pt idx="621">
                  <c:v>6.263900414937757</c:v>
                </c:pt>
                <c:pt idx="622">
                  <c:v>6.264730290456428</c:v>
                </c:pt>
                <c:pt idx="623">
                  <c:v>6.264730290456428</c:v>
                </c:pt>
                <c:pt idx="624">
                  <c:v>6.26390041493776</c:v>
                </c:pt>
                <c:pt idx="625">
                  <c:v>6.263070539419084</c:v>
                </c:pt>
                <c:pt idx="626">
                  <c:v>6.262240663900415</c:v>
                </c:pt>
                <c:pt idx="627">
                  <c:v>6.261410788381744</c:v>
                </c:pt>
                <c:pt idx="628">
                  <c:v>6.2597510373444</c:v>
                </c:pt>
                <c:pt idx="629">
                  <c:v>6.258506224066387</c:v>
                </c:pt>
                <c:pt idx="630">
                  <c:v>6.257261410788383</c:v>
                </c:pt>
                <c:pt idx="631">
                  <c:v>6.256016597510374</c:v>
                </c:pt>
                <c:pt idx="632">
                  <c:v>6.255186721991699</c:v>
                </c:pt>
                <c:pt idx="633">
                  <c:v>6.254356846473026</c:v>
                </c:pt>
                <c:pt idx="634">
                  <c:v>6.253526970954359</c:v>
                </c:pt>
                <c:pt idx="635">
                  <c:v>6.251867219917012</c:v>
                </c:pt>
                <c:pt idx="636">
                  <c:v>6.249792531120333</c:v>
                </c:pt>
                <c:pt idx="637">
                  <c:v>6.248547717842328</c:v>
                </c:pt>
                <c:pt idx="638">
                  <c:v>6.246887966804977</c:v>
                </c:pt>
                <c:pt idx="639">
                  <c:v>6.24522821576764</c:v>
                </c:pt>
                <c:pt idx="640">
                  <c:v>6.243153526970952</c:v>
                </c:pt>
                <c:pt idx="641">
                  <c:v>6.24066390041494</c:v>
                </c:pt>
                <c:pt idx="642">
                  <c:v>6.23734439834025</c:v>
                </c:pt>
                <c:pt idx="643">
                  <c:v>6.234439834024898</c:v>
                </c:pt>
                <c:pt idx="644">
                  <c:v>6.231950207468881</c:v>
                </c:pt>
                <c:pt idx="645">
                  <c:v>6.22946058091287</c:v>
                </c:pt>
                <c:pt idx="646">
                  <c:v>6.227385892116184</c:v>
                </c:pt>
                <c:pt idx="647">
                  <c:v>6.226141078838176</c:v>
                </c:pt>
                <c:pt idx="648">
                  <c:v>6.2253112033195</c:v>
                </c:pt>
                <c:pt idx="649">
                  <c:v>6.224481327800828</c:v>
                </c:pt>
                <c:pt idx="650">
                  <c:v>6.224066390041496</c:v>
                </c:pt>
                <c:pt idx="651">
                  <c:v>6.222821576763483</c:v>
                </c:pt>
                <c:pt idx="652">
                  <c:v>6.222406639004149</c:v>
                </c:pt>
                <c:pt idx="653">
                  <c:v>6.221991701244816</c:v>
                </c:pt>
                <c:pt idx="654">
                  <c:v>6.221576763485475</c:v>
                </c:pt>
                <c:pt idx="655">
                  <c:v>6.221576763485475</c:v>
                </c:pt>
                <c:pt idx="656">
                  <c:v>6.221991701244816</c:v>
                </c:pt>
                <c:pt idx="657">
                  <c:v>6.222406639004149</c:v>
                </c:pt>
                <c:pt idx="658">
                  <c:v>6.222406639004149</c:v>
                </c:pt>
                <c:pt idx="659">
                  <c:v>6.222821576763483</c:v>
                </c:pt>
              </c:numCache>
            </c:numRef>
          </c:yVal>
          <c:smooth val="0"/>
        </c:ser>
        <c:dLbls>
          <c:showLegendKey val="0"/>
          <c:showVal val="0"/>
          <c:showCatName val="0"/>
          <c:showSerName val="0"/>
          <c:showPercent val="0"/>
          <c:showBubbleSize val="0"/>
        </c:dLbls>
        <c:axId val="2117562840"/>
        <c:axId val="2117559256"/>
      </c:scatterChart>
      <c:valAx>
        <c:axId val="2117562840"/>
        <c:scaling>
          <c:orientation val="minMax"/>
          <c:max val="2015.0"/>
          <c:min val="1960.0"/>
        </c:scaling>
        <c:delete val="0"/>
        <c:axPos val="b"/>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17559256"/>
        <c:crosses val="autoZero"/>
        <c:crossBetween val="midCat"/>
        <c:majorUnit val="5.0"/>
      </c:valAx>
      <c:valAx>
        <c:axId val="2117559256"/>
        <c:scaling>
          <c:orientation val="minMax"/>
          <c:max val="12.0"/>
          <c:min val="0.0"/>
        </c:scaling>
        <c:delete val="0"/>
        <c:axPos val="l"/>
        <c:majorGridlines>
          <c:spPr>
            <a:ln w="9525" cap="flat" cmpd="sng" algn="ctr">
              <a:solidFill>
                <a:srgbClr val="BFBFBF"/>
              </a:solidFill>
              <a:round/>
            </a:ln>
            <a:effectLst/>
          </c:spPr>
        </c:majorGridlines>
        <c:title>
          <c:tx>
            <c:rich>
              <a:bodyPr rot="-5400000" spcFirstLastPara="1" vertOverflow="ellipsis" vert="horz" wrap="square" anchor="ctr" anchorCtr="1"/>
              <a:lstStyle/>
              <a:p>
                <a:pPr>
                  <a:defRPr sz="2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2200" b="1">
                    <a:solidFill>
                      <a:sysClr val="windowText" lastClr="000000"/>
                    </a:solidFill>
                    <a:latin typeface="Arial" panose="020B0604020202020204" pitchFamily="34" charset="0"/>
                    <a:cs typeface="Arial" panose="020B0604020202020204" pitchFamily="34" charset="0"/>
                  </a:rPr>
                  <a:t>Percent of labor</a:t>
                </a:r>
                <a:r>
                  <a:rPr lang="en-US" sz="2200" b="1" baseline="0">
                    <a:solidFill>
                      <a:sysClr val="windowText" lastClr="000000"/>
                    </a:solidFill>
                    <a:latin typeface="Arial" panose="020B0604020202020204" pitchFamily="34" charset="0"/>
                    <a:cs typeface="Arial" panose="020B0604020202020204" pitchFamily="34" charset="0"/>
                  </a:rPr>
                  <a:t> force</a:t>
                </a:r>
                <a:endParaRPr lang="en-US" sz="2200" b="1">
                  <a:solidFill>
                    <a:sysClr val="windowText" lastClr="000000"/>
                  </a:solidFill>
                  <a:latin typeface="Arial" panose="020B0604020202020204" pitchFamily="34" charset="0"/>
                  <a:cs typeface="Arial" panose="020B0604020202020204" pitchFamily="34" charset="0"/>
                </a:endParaRPr>
              </a:p>
            </c:rich>
          </c:tx>
          <c:layout/>
          <c:overlay val="0"/>
          <c:spPr>
            <a:noFill/>
            <a:ln>
              <a:noFill/>
            </a:ln>
            <a:effectLst/>
          </c:sp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17562840"/>
        <c:crosses val="autoZero"/>
        <c:crossBetween val="midCat"/>
        <c:majorUnit val="2.0"/>
      </c:valAx>
      <c:spPr>
        <a:solidFill>
          <a:schemeClr val="bg1"/>
        </a:solid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90"/>
      <c:rotY val="110"/>
      <c:rAngAx val="0"/>
      <c:perspective val="0"/>
    </c:view3D>
    <c:floor>
      <c:thickness val="0"/>
    </c:floor>
    <c:sideWall>
      <c:thickness val="0"/>
    </c:sideWall>
    <c:backWall>
      <c:thickness val="0"/>
    </c:backWall>
    <c:plotArea>
      <c:layout>
        <c:manualLayout>
          <c:layoutTarget val="inner"/>
          <c:xMode val="edge"/>
          <c:yMode val="edge"/>
          <c:x val="0.172932330827068"/>
          <c:y val="0.336343115124154"/>
          <c:w val="0.68671679197995"/>
          <c:h val="0.580135440180587"/>
        </c:manualLayout>
      </c:layout>
      <c:pie3DChart>
        <c:varyColors val="1"/>
        <c:ser>
          <c:idx val="0"/>
          <c:order val="0"/>
          <c:tx>
            <c:strRef>
              <c:f>Sheet1!$A$2</c:f>
              <c:strCache>
                <c:ptCount val="1"/>
              </c:strCache>
            </c:strRef>
          </c:tx>
          <c:spPr>
            <a:solidFill>
              <a:schemeClr val="accent1"/>
            </a:solidFill>
            <a:ln w="18054">
              <a:solidFill>
                <a:schemeClr val="tx1"/>
              </a:solidFill>
              <a:prstDash val="solid"/>
            </a:ln>
          </c:spPr>
          <c:dPt>
            <c:idx val="0"/>
            <c:bubble3D val="0"/>
          </c:dPt>
          <c:dPt>
            <c:idx val="1"/>
            <c:bubble3D val="0"/>
            <c:spPr>
              <a:solidFill>
                <a:schemeClr val="accent2"/>
              </a:solidFill>
              <a:ln w="18054">
                <a:solidFill>
                  <a:schemeClr val="tx1"/>
                </a:solidFill>
                <a:prstDash val="solid"/>
              </a:ln>
            </c:spPr>
          </c:dPt>
          <c:dPt>
            <c:idx val="2"/>
            <c:bubble3D val="0"/>
            <c:spPr>
              <a:solidFill>
                <a:schemeClr val="hlink"/>
              </a:solidFill>
              <a:ln w="18054">
                <a:solidFill>
                  <a:schemeClr val="tx1"/>
                </a:solidFill>
                <a:prstDash val="solid"/>
              </a:ln>
            </c:spPr>
          </c:dPt>
          <c:dPt>
            <c:idx val="3"/>
            <c:bubble3D val="0"/>
            <c:spPr>
              <a:solidFill>
                <a:schemeClr val="folHlink"/>
              </a:solidFill>
              <a:ln w="18054">
                <a:solidFill>
                  <a:schemeClr val="tx1"/>
                </a:solidFill>
                <a:prstDash val="solid"/>
              </a:ln>
            </c:spPr>
          </c:dPt>
          <c:dLbls>
            <c:dLbl>
              <c:idx val="1"/>
              <c:layout>
                <c:manualLayout>
                  <c:x val="0.0233502852317056"/>
                  <c:y val="0.00682497867486806"/>
                </c:manualLayout>
              </c:layout>
              <c:numFmt formatCode="0.0%" sourceLinked="0"/>
              <c:spPr>
                <a:noFill/>
                <a:ln w="36108">
                  <a:noFill/>
                </a:ln>
              </c:spPr>
              <c:txPr>
                <a:bodyPr wrap="square" lIns="38100" tIns="19050" rIns="38100" bIns="19050" anchor="ctr">
                  <a:noAutofit/>
                </a:bodyPr>
                <a:lstStyle/>
                <a:p>
                  <a:pPr>
                    <a:defRPr sz="1870" b="1" i="0" u="none" strike="noStrike" baseline="0">
                      <a:solidFill>
                        <a:schemeClr val="tx1"/>
                      </a:solidFill>
                      <a:latin typeface="Arial"/>
                      <a:ea typeface="Arial"/>
                      <a:cs typeface="Arial"/>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9372217674202008"/>
                      <c:h val="0.10196232834023151"/>
                    </c:manualLayout>
                  </c15:layout>
                </c:ext>
              </c:extLst>
            </c:dLbl>
            <c:dLbl>
              <c:idx val="3"/>
              <c:layout>
                <c:manualLayout>
                  <c:x val="0.0688185013462345"/>
                  <c:y val="-0.0137373596958232"/>
                </c:manualLayout>
              </c:layout>
              <c:showLegendKey val="0"/>
              <c:showVal val="0"/>
              <c:showCatName val="0"/>
              <c:showSerName val="0"/>
              <c:showPercent val="1"/>
              <c:showBubbleSize val="0"/>
              <c:extLst>
                <c:ext xmlns:c15="http://schemas.microsoft.com/office/drawing/2012/chart" uri="{CE6537A1-D6FC-4f65-9D91-7224C49458BB}">
                  <c15:layout>
                    <c:manualLayout>
                      <c:w val="0.25826197150824459"/>
                      <c:h val="0.15481993764050708"/>
                    </c:manualLayout>
                  </c15:layout>
                </c:ext>
              </c:extLst>
            </c:dLbl>
            <c:numFmt formatCode="0.0%" sourceLinked="0"/>
            <c:spPr>
              <a:noFill/>
              <a:ln w="36108">
                <a:noFill/>
              </a:ln>
            </c:spPr>
            <c:txPr>
              <a:bodyPr wrap="square" lIns="38100" tIns="19050" rIns="38100" bIns="19050" anchor="ctr">
                <a:spAutoFit/>
              </a:bodyPr>
              <a:lstStyle/>
              <a:p>
                <a:pPr>
                  <a:defRPr sz="1870" b="1" i="0" u="none" strike="noStrike" baseline="0">
                    <a:solidFill>
                      <a:schemeClr val="tx1"/>
                    </a:solidFill>
                    <a:latin typeface="Arial"/>
                    <a:ea typeface="Arial"/>
                    <a:cs typeface="Aria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Sheet1!$B$1:$E$1</c:f>
              <c:strCache>
                <c:ptCount val="4"/>
                <c:pt idx="0">
                  <c:v>Agriculture</c:v>
                </c:pt>
                <c:pt idx="1">
                  <c:v>Manufacturing</c:v>
                </c:pt>
                <c:pt idx="2">
                  <c:v>Other industry</c:v>
                </c:pt>
                <c:pt idx="3">
                  <c:v>Services</c:v>
                </c:pt>
              </c:strCache>
            </c:strRef>
          </c:cat>
          <c:val>
            <c:numRef>
              <c:f>Sheet1!$B$2:$E$2</c:f>
              <c:numCache>
                <c:formatCode>General</c:formatCode>
                <c:ptCount val="4"/>
                <c:pt idx="0">
                  <c:v>1.3</c:v>
                </c:pt>
                <c:pt idx="1">
                  <c:v>13.0</c:v>
                </c:pt>
                <c:pt idx="2">
                  <c:v>8.0</c:v>
                </c:pt>
                <c:pt idx="3">
                  <c:v>77.7</c:v>
                </c:pt>
              </c:numCache>
            </c:numRef>
          </c:val>
        </c:ser>
        <c:dLbls>
          <c:showLegendKey val="0"/>
          <c:showVal val="0"/>
          <c:showCatName val="0"/>
          <c:showSerName val="0"/>
          <c:showPercent val="1"/>
          <c:showBubbleSize val="0"/>
          <c:showLeaderLines val="1"/>
        </c:dLbls>
      </c:pie3DChart>
      <c:spPr>
        <a:noFill/>
        <a:ln w="36108">
          <a:noFill/>
        </a:ln>
      </c:spPr>
    </c:plotArea>
    <c:plotVisOnly val="1"/>
    <c:dispBlanksAs val="zero"/>
    <c:showDLblsOverMax val="0"/>
  </c:chart>
  <c:spPr>
    <a:noFill/>
    <a:ln>
      <a:noFill/>
    </a:ln>
  </c:spPr>
  <c:txPr>
    <a:bodyPr/>
    <a:lstStyle/>
    <a:p>
      <a:pPr>
        <a:defRPr sz="2559" b="1" i="0" u="none" strike="noStrike" baseline="0">
          <a:solidFill>
            <a:schemeClr val="tx1"/>
          </a:solidFill>
          <a:latin typeface="Arial"/>
          <a:ea typeface="Arial"/>
          <a:cs typeface="Aria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90"/>
      <c:rotY val="90"/>
      <c:rAngAx val="0"/>
      <c:perspective val="0"/>
    </c:view3D>
    <c:floor>
      <c:thickness val="0"/>
    </c:floor>
    <c:sideWall>
      <c:thickness val="0"/>
    </c:sideWall>
    <c:backWall>
      <c:thickness val="0"/>
    </c:backWall>
    <c:plotArea>
      <c:layout>
        <c:manualLayout>
          <c:layoutTarget val="inner"/>
          <c:xMode val="edge"/>
          <c:yMode val="edge"/>
          <c:x val="0.0537190082644628"/>
          <c:y val="0.379454926624738"/>
          <c:w val="0.382920110192837"/>
          <c:h val="0.547169811320755"/>
        </c:manualLayout>
      </c:layout>
      <c:pie3DChart>
        <c:varyColors val="1"/>
        <c:ser>
          <c:idx val="0"/>
          <c:order val="0"/>
          <c:tx>
            <c:strRef>
              <c:f>Sheet1!$A$2</c:f>
              <c:strCache>
                <c:ptCount val="1"/>
              </c:strCache>
            </c:strRef>
          </c:tx>
          <c:spPr>
            <a:solidFill>
              <a:schemeClr val="accent1"/>
            </a:solidFill>
            <a:ln w="14421">
              <a:solidFill>
                <a:schemeClr val="tx1"/>
              </a:solidFill>
              <a:prstDash val="solid"/>
            </a:ln>
          </c:spPr>
          <c:dPt>
            <c:idx val="0"/>
            <c:bubble3D val="0"/>
          </c:dPt>
          <c:dPt>
            <c:idx val="1"/>
            <c:bubble3D val="0"/>
            <c:spPr>
              <a:solidFill>
                <a:schemeClr val="accent2"/>
              </a:solidFill>
              <a:ln w="14421">
                <a:solidFill>
                  <a:schemeClr val="tx1"/>
                </a:solidFill>
                <a:prstDash val="solid"/>
              </a:ln>
            </c:spPr>
          </c:dPt>
          <c:dPt>
            <c:idx val="2"/>
            <c:bubble3D val="0"/>
            <c:spPr>
              <a:solidFill>
                <a:schemeClr val="hlink"/>
              </a:solidFill>
              <a:ln w="14421">
                <a:solidFill>
                  <a:schemeClr val="tx1"/>
                </a:solidFill>
                <a:prstDash val="solid"/>
              </a:ln>
            </c:spPr>
          </c:dPt>
          <c:dPt>
            <c:idx val="3"/>
            <c:bubble3D val="0"/>
            <c:spPr>
              <a:solidFill>
                <a:schemeClr val="folHlink"/>
              </a:solidFill>
              <a:ln w="14421">
                <a:solidFill>
                  <a:schemeClr val="tx1"/>
                </a:solidFill>
                <a:prstDash val="solid"/>
              </a:ln>
            </c:spPr>
          </c:dPt>
          <c:dLbls>
            <c:dLbl>
              <c:idx val="1"/>
              <c:layout>
                <c:manualLayout>
                  <c:x val="-0.0111686412634028"/>
                  <c:y val="-0.021741962648031"/>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0.00498176928529877"/>
                  <c:y val="-0.00839475581839916"/>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0.0711112947781003"/>
                  <c:y val="0.045488097024135"/>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numFmt formatCode="0.0%" sourceLinked="0"/>
            <c:spPr>
              <a:noFill/>
              <a:ln w="28843">
                <a:noFill/>
              </a:ln>
            </c:spPr>
            <c:txPr>
              <a:bodyPr wrap="square" lIns="38100" tIns="19050" rIns="38100" bIns="19050" anchor="ctr">
                <a:spAutoFit/>
              </a:bodyPr>
              <a:lstStyle/>
              <a:p>
                <a:pPr>
                  <a:defRPr sz="1874" b="1" i="0" u="none" strike="noStrike" baseline="0">
                    <a:solidFill>
                      <a:schemeClr val="tx1"/>
                    </a:solidFill>
                    <a:latin typeface="Arial"/>
                    <a:ea typeface="Arial"/>
                    <a:cs typeface="Aria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Sheet1!$B$1:$E$1</c:f>
              <c:strCache>
                <c:ptCount val="4"/>
                <c:pt idx="0">
                  <c:v>Agriculture</c:v>
                </c:pt>
                <c:pt idx="1">
                  <c:v>Manufacturing</c:v>
                </c:pt>
                <c:pt idx="2">
                  <c:v>Other industry</c:v>
                </c:pt>
                <c:pt idx="3">
                  <c:v>Services</c:v>
                </c:pt>
              </c:strCache>
            </c:strRef>
          </c:cat>
          <c:val>
            <c:numRef>
              <c:f>Sheet1!$B$2:$E$2</c:f>
              <c:numCache>
                <c:formatCode>General</c:formatCode>
                <c:ptCount val="4"/>
                <c:pt idx="0">
                  <c:v>4.2</c:v>
                </c:pt>
                <c:pt idx="1">
                  <c:v>28.0</c:v>
                </c:pt>
                <c:pt idx="2">
                  <c:v>9.9</c:v>
                </c:pt>
                <c:pt idx="3">
                  <c:v>57.9</c:v>
                </c:pt>
              </c:numCache>
            </c:numRef>
          </c:val>
        </c:ser>
        <c:dLbls>
          <c:showLegendKey val="0"/>
          <c:showVal val="0"/>
          <c:showCatName val="0"/>
          <c:showSerName val="0"/>
          <c:showPercent val="1"/>
          <c:showBubbleSize val="0"/>
          <c:showLeaderLines val="1"/>
        </c:dLbls>
      </c:pie3DChart>
      <c:spPr>
        <a:noFill/>
        <a:ln w="28843">
          <a:noFill/>
        </a:ln>
      </c:spPr>
    </c:plotArea>
    <c:legend>
      <c:legendPos val="t"/>
      <c:layout>
        <c:manualLayout>
          <c:xMode val="edge"/>
          <c:yMode val="edge"/>
          <c:x val="0.422865013774105"/>
          <c:y val="0.0314465408805032"/>
          <c:w val="0.265840220385675"/>
          <c:h val="0.289308176100629"/>
        </c:manualLayout>
      </c:layout>
      <c:overlay val="0"/>
      <c:spPr>
        <a:noFill/>
        <a:ln w="28843">
          <a:noFill/>
        </a:ln>
      </c:spPr>
      <c:txPr>
        <a:bodyPr/>
        <a:lstStyle/>
        <a:p>
          <a:pPr>
            <a:defRPr sz="1879" b="0" i="0" u="none" strike="noStrike" baseline="0">
              <a:solidFill>
                <a:schemeClr val="tx1"/>
              </a:solidFill>
              <a:latin typeface="Arial"/>
              <a:ea typeface="Arial"/>
              <a:cs typeface="Arial"/>
            </a:defRPr>
          </a:pPr>
          <a:endParaRPr lang="en-US"/>
        </a:p>
      </c:txPr>
    </c:legend>
    <c:plotVisOnly val="1"/>
    <c:dispBlanksAs val="zero"/>
    <c:showDLblsOverMax val="0"/>
  </c:chart>
  <c:spPr>
    <a:noFill/>
    <a:ln>
      <a:noFill/>
    </a:ln>
  </c:spPr>
  <c:txPr>
    <a:bodyPr/>
    <a:lstStyle/>
    <a:p>
      <a:pPr>
        <a:defRPr sz="2044" b="1" i="0" u="none" strike="noStrike" baseline="0">
          <a:solidFill>
            <a:schemeClr val="tx1"/>
          </a:solidFill>
          <a:latin typeface="Arial"/>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43682081047792"/>
          <c:y val="0.0488296566585801"/>
          <c:w val="0.91428442018782"/>
          <c:h val="0.752402726733148"/>
        </c:manualLayout>
      </c:layout>
      <c:barChart>
        <c:barDir val="col"/>
        <c:grouping val="clustered"/>
        <c:varyColors val="0"/>
        <c:ser>
          <c:idx val="1"/>
          <c:order val="1"/>
          <c:tx>
            <c:v>Recession</c:v>
          </c:tx>
          <c:spPr>
            <a:solidFill>
              <a:srgbClr val="FFD9E4"/>
            </a:solidFill>
            <a:effectLst/>
          </c:spPr>
          <c:invertIfNegative val="0"/>
          <c:cat>
            <c:numRef>
              <c:f>Data!$A$5:$A$574</c:f>
              <c:numCache>
                <c:formatCode>yyyy\-mm\-dd</c:formatCode>
                <c:ptCount val="570"/>
                <c:pt idx="0">
                  <c:v>24654.0</c:v>
                </c:pt>
                <c:pt idx="1">
                  <c:v>24685.0</c:v>
                </c:pt>
                <c:pt idx="2">
                  <c:v>24716.0</c:v>
                </c:pt>
                <c:pt idx="3">
                  <c:v>24746.0</c:v>
                </c:pt>
                <c:pt idx="4">
                  <c:v>24777.0</c:v>
                </c:pt>
                <c:pt idx="5">
                  <c:v>24807.0</c:v>
                </c:pt>
                <c:pt idx="6">
                  <c:v>24838.0</c:v>
                </c:pt>
                <c:pt idx="7">
                  <c:v>24869.0</c:v>
                </c:pt>
                <c:pt idx="8">
                  <c:v>24898.0</c:v>
                </c:pt>
                <c:pt idx="9">
                  <c:v>24929.0</c:v>
                </c:pt>
                <c:pt idx="10">
                  <c:v>24959.0</c:v>
                </c:pt>
                <c:pt idx="11">
                  <c:v>24990.0</c:v>
                </c:pt>
                <c:pt idx="12">
                  <c:v>25020.0</c:v>
                </c:pt>
                <c:pt idx="13">
                  <c:v>25051.0</c:v>
                </c:pt>
                <c:pt idx="14">
                  <c:v>25082.0</c:v>
                </c:pt>
                <c:pt idx="15">
                  <c:v>25112.0</c:v>
                </c:pt>
                <c:pt idx="16">
                  <c:v>25143.0</c:v>
                </c:pt>
                <c:pt idx="17">
                  <c:v>25173.0</c:v>
                </c:pt>
                <c:pt idx="18">
                  <c:v>25204.0</c:v>
                </c:pt>
                <c:pt idx="19">
                  <c:v>25235.0</c:v>
                </c:pt>
                <c:pt idx="20">
                  <c:v>25263.0</c:v>
                </c:pt>
                <c:pt idx="21">
                  <c:v>25294.0</c:v>
                </c:pt>
                <c:pt idx="22">
                  <c:v>25324.0</c:v>
                </c:pt>
                <c:pt idx="23">
                  <c:v>25355.0</c:v>
                </c:pt>
                <c:pt idx="24">
                  <c:v>25385.0</c:v>
                </c:pt>
                <c:pt idx="25">
                  <c:v>25416.0</c:v>
                </c:pt>
                <c:pt idx="26">
                  <c:v>25447.0</c:v>
                </c:pt>
                <c:pt idx="27">
                  <c:v>25477.0</c:v>
                </c:pt>
                <c:pt idx="28">
                  <c:v>25508.0</c:v>
                </c:pt>
                <c:pt idx="29">
                  <c:v>25538.0</c:v>
                </c:pt>
                <c:pt idx="30">
                  <c:v>25569.0</c:v>
                </c:pt>
                <c:pt idx="31">
                  <c:v>25600.0</c:v>
                </c:pt>
                <c:pt idx="32">
                  <c:v>25628.0</c:v>
                </c:pt>
                <c:pt idx="33">
                  <c:v>25659.0</c:v>
                </c:pt>
                <c:pt idx="34">
                  <c:v>25689.0</c:v>
                </c:pt>
                <c:pt idx="35">
                  <c:v>25720.0</c:v>
                </c:pt>
                <c:pt idx="36">
                  <c:v>25750.0</c:v>
                </c:pt>
                <c:pt idx="37">
                  <c:v>25781.0</c:v>
                </c:pt>
                <c:pt idx="38">
                  <c:v>25812.0</c:v>
                </c:pt>
                <c:pt idx="39">
                  <c:v>25842.0</c:v>
                </c:pt>
                <c:pt idx="40">
                  <c:v>25873.0</c:v>
                </c:pt>
                <c:pt idx="41">
                  <c:v>25903.0</c:v>
                </c:pt>
                <c:pt idx="42">
                  <c:v>25934.0</c:v>
                </c:pt>
                <c:pt idx="43">
                  <c:v>25965.0</c:v>
                </c:pt>
                <c:pt idx="44">
                  <c:v>25993.0</c:v>
                </c:pt>
                <c:pt idx="45">
                  <c:v>26024.0</c:v>
                </c:pt>
                <c:pt idx="46">
                  <c:v>26054.0</c:v>
                </c:pt>
                <c:pt idx="47">
                  <c:v>26085.0</c:v>
                </c:pt>
                <c:pt idx="48">
                  <c:v>26115.0</c:v>
                </c:pt>
                <c:pt idx="49">
                  <c:v>26146.0</c:v>
                </c:pt>
                <c:pt idx="50">
                  <c:v>26177.0</c:v>
                </c:pt>
                <c:pt idx="51">
                  <c:v>26207.0</c:v>
                </c:pt>
                <c:pt idx="52">
                  <c:v>26238.0</c:v>
                </c:pt>
                <c:pt idx="53">
                  <c:v>26268.0</c:v>
                </c:pt>
                <c:pt idx="54">
                  <c:v>26299.0</c:v>
                </c:pt>
                <c:pt idx="55">
                  <c:v>26330.0</c:v>
                </c:pt>
                <c:pt idx="56">
                  <c:v>26359.0</c:v>
                </c:pt>
                <c:pt idx="57">
                  <c:v>26390.0</c:v>
                </c:pt>
                <c:pt idx="58">
                  <c:v>26420.0</c:v>
                </c:pt>
                <c:pt idx="59">
                  <c:v>26451.0</c:v>
                </c:pt>
                <c:pt idx="60">
                  <c:v>26481.0</c:v>
                </c:pt>
                <c:pt idx="61">
                  <c:v>26512.0</c:v>
                </c:pt>
                <c:pt idx="62">
                  <c:v>26543.0</c:v>
                </c:pt>
                <c:pt idx="63">
                  <c:v>26573.0</c:v>
                </c:pt>
                <c:pt idx="64">
                  <c:v>26604.0</c:v>
                </c:pt>
                <c:pt idx="65">
                  <c:v>26634.0</c:v>
                </c:pt>
                <c:pt idx="66">
                  <c:v>26665.0</c:v>
                </c:pt>
                <c:pt idx="67">
                  <c:v>26696.0</c:v>
                </c:pt>
                <c:pt idx="68">
                  <c:v>26724.0</c:v>
                </c:pt>
                <c:pt idx="69">
                  <c:v>26755.0</c:v>
                </c:pt>
                <c:pt idx="70">
                  <c:v>26785.0</c:v>
                </c:pt>
                <c:pt idx="71">
                  <c:v>26816.0</c:v>
                </c:pt>
                <c:pt idx="72">
                  <c:v>26846.0</c:v>
                </c:pt>
                <c:pt idx="73">
                  <c:v>26877.0</c:v>
                </c:pt>
                <c:pt idx="74">
                  <c:v>26908.0</c:v>
                </c:pt>
                <c:pt idx="75">
                  <c:v>26938.0</c:v>
                </c:pt>
                <c:pt idx="76">
                  <c:v>26969.0</c:v>
                </c:pt>
                <c:pt idx="77">
                  <c:v>26999.0</c:v>
                </c:pt>
                <c:pt idx="78">
                  <c:v>27030.0</c:v>
                </c:pt>
                <c:pt idx="79">
                  <c:v>27061.0</c:v>
                </c:pt>
                <c:pt idx="80">
                  <c:v>27089.0</c:v>
                </c:pt>
                <c:pt idx="81">
                  <c:v>27120.0</c:v>
                </c:pt>
                <c:pt idx="82">
                  <c:v>27150.0</c:v>
                </c:pt>
                <c:pt idx="83">
                  <c:v>27181.0</c:v>
                </c:pt>
                <c:pt idx="84">
                  <c:v>27211.0</c:v>
                </c:pt>
                <c:pt idx="85">
                  <c:v>27242.0</c:v>
                </c:pt>
                <c:pt idx="86">
                  <c:v>27273.0</c:v>
                </c:pt>
                <c:pt idx="87">
                  <c:v>27303.0</c:v>
                </c:pt>
                <c:pt idx="88">
                  <c:v>27334.0</c:v>
                </c:pt>
                <c:pt idx="89">
                  <c:v>27364.0</c:v>
                </c:pt>
                <c:pt idx="90">
                  <c:v>27395.0</c:v>
                </c:pt>
                <c:pt idx="91">
                  <c:v>27426.0</c:v>
                </c:pt>
                <c:pt idx="92">
                  <c:v>27454.0</c:v>
                </c:pt>
                <c:pt idx="93">
                  <c:v>27485.0</c:v>
                </c:pt>
                <c:pt idx="94">
                  <c:v>27515.0</c:v>
                </c:pt>
                <c:pt idx="95">
                  <c:v>27546.0</c:v>
                </c:pt>
                <c:pt idx="96">
                  <c:v>27576.0</c:v>
                </c:pt>
                <c:pt idx="97">
                  <c:v>27607.0</c:v>
                </c:pt>
                <c:pt idx="98">
                  <c:v>27638.0</c:v>
                </c:pt>
                <c:pt idx="99">
                  <c:v>27668.0</c:v>
                </c:pt>
                <c:pt idx="100">
                  <c:v>27699.0</c:v>
                </c:pt>
                <c:pt idx="101">
                  <c:v>27729.0</c:v>
                </c:pt>
                <c:pt idx="102">
                  <c:v>27760.0</c:v>
                </c:pt>
                <c:pt idx="103">
                  <c:v>27791.0</c:v>
                </c:pt>
                <c:pt idx="104">
                  <c:v>27820.0</c:v>
                </c:pt>
                <c:pt idx="105">
                  <c:v>27851.0</c:v>
                </c:pt>
                <c:pt idx="106">
                  <c:v>27881.0</c:v>
                </c:pt>
                <c:pt idx="107">
                  <c:v>27912.0</c:v>
                </c:pt>
                <c:pt idx="108">
                  <c:v>27942.0</c:v>
                </c:pt>
                <c:pt idx="109">
                  <c:v>27973.0</c:v>
                </c:pt>
                <c:pt idx="110">
                  <c:v>28004.0</c:v>
                </c:pt>
                <c:pt idx="111">
                  <c:v>28034.0</c:v>
                </c:pt>
                <c:pt idx="112">
                  <c:v>28065.0</c:v>
                </c:pt>
                <c:pt idx="113">
                  <c:v>28095.0</c:v>
                </c:pt>
                <c:pt idx="114">
                  <c:v>28126.0</c:v>
                </c:pt>
                <c:pt idx="115">
                  <c:v>28157.0</c:v>
                </c:pt>
                <c:pt idx="116">
                  <c:v>28185.0</c:v>
                </c:pt>
                <c:pt idx="117">
                  <c:v>28216.0</c:v>
                </c:pt>
                <c:pt idx="118">
                  <c:v>28246.0</c:v>
                </c:pt>
                <c:pt idx="119">
                  <c:v>28277.0</c:v>
                </c:pt>
                <c:pt idx="120">
                  <c:v>28307.0</c:v>
                </c:pt>
                <c:pt idx="121">
                  <c:v>28338.0</c:v>
                </c:pt>
                <c:pt idx="122">
                  <c:v>28369.0</c:v>
                </c:pt>
                <c:pt idx="123">
                  <c:v>28399.0</c:v>
                </c:pt>
                <c:pt idx="124">
                  <c:v>28430.0</c:v>
                </c:pt>
                <c:pt idx="125">
                  <c:v>28460.0</c:v>
                </c:pt>
                <c:pt idx="126">
                  <c:v>28491.0</c:v>
                </c:pt>
                <c:pt idx="127">
                  <c:v>28522.0</c:v>
                </c:pt>
                <c:pt idx="128">
                  <c:v>28550.0</c:v>
                </c:pt>
                <c:pt idx="129">
                  <c:v>28581.0</c:v>
                </c:pt>
                <c:pt idx="130">
                  <c:v>28611.0</c:v>
                </c:pt>
                <c:pt idx="131">
                  <c:v>28642.0</c:v>
                </c:pt>
                <c:pt idx="132">
                  <c:v>28672.0</c:v>
                </c:pt>
                <c:pt idx="133">
                  <c:v>28703.0</c:v>
                </c:pt>
                <c:pt idx="134">
                  <c:v>28734.0</c:v>
                </c:pt>
                <c:pt idx="135">
                  <c:v>28764.0</c:v>
                </c:pt>
                <c:pt idx="136">
                  <c:v>28795.0</c:v>
                </c:pt>
                <c:pt idx="137">
                  <c:v>28825.0</c:v>
                </c:pt>
                <c:pt idx="138">
                  <c:v>28856.0</c:v>
                </c:pt>
                <c:pt idx="139">
                  <c:v>28887.0</c:v>
                </c:pt>
                <c:pt idx="140">
                  <c:v>28915.0</c:v>
                </c:pt>
                <c:pt idx="141">
                  <c:v>28946.0</c:v>
                </c:pt>
                <c:pt idx="142">
                  <c:v>28976.0</c:v>
                </c:pt>
                <c:pt idx="143">
                  <c:v>29007.0</c:v>
                </c:pt>
                <c:pt idx="144">
                  <c:v>29037.0</c:v>
                </c:pt>
                <c:pt idx="145">
                  <c:v>29068.0</c:v>
                </c:pt>
                <c:pt idx="146">
                  <c:v>29099.0</c:v>
                </c:pt>
                <c:pt idx="147">
                  <c:v>29129.0</c:v>
                </c:pt>
                <c:pt idx="148">
                  <c:v>29160.0</c:v>
                </c:pt>
                <c:pt idx="149">
                  <c:v>29190.0</c:v>
                </c:pt>
                <c:pt idx="150">
                  <c:v>29221.0</c:v>
                </c:pt>
                <c:pt idx="151">
                  <c:v>29252.0</c:v>
                </c:pt>
                <c:pt idx="152">
                  <c:v>29281.0</c:v>
                </c:pt>
                <c:pt idx="153">
                  <c:v>29312.0</c:v>
                </c:pt>
                <c:pt idx="154">
                  <c:v>29342.0</c:v>
                </c:pt>
                <c:pt idx="155">
                  <c:v>29373.0</c:v>
                </c:pt>
                <c:pt idx="156">
                  <c:v>29403.0</c:v>
                </c:pt>
                <c:pt idx="157">
                  <c:v>29434.0</c:v>
                </c:pt>
                <c:pt idx="158">
                  <c:v>29465.0</c:v>
                </c:pt>
                <c:pt idx="159">
                  <c:v>29495.0</c:v>
                </c:pt>
                <c:pt idx="160">
                  <c:v>29526.0</c:v>
                </c:pt>
                <c:pt idx="161">
                  <c:v>29556.0</c:v>
                </c:pt>
                <c:pt idx="162">
                  <c:v>29587.0</c:v>
                </c:pt>
                <c:pt idx="163">
                  <c:v>29618.0</c:v>
                </c:pt>
                <c:pt idx="164">
                  <c:v>29646.0</c:v>
                </c:pt>
                <c:pt idx="165">
                  <c:v>29677.0</c:v>
                </c:pt>
                <c:pt idx="166">
                  <c:v>29707.0</c:v>
                </c:pt>
                <c:pt idx="167">
                  <c:v>29738.0</c:v>
                </c:pt>
                <c:pt idx="168">
                  <c:v>29768.0</c:v>
                </c:pt>
                <c:pt idx="169">
                  <c:v>29799.0</c:v>
                </c:pt>
                <c:pt idx="170">
                  <c:v>29830.0</c:v>
                </c:pt>
                <c:pt idx="171">
                  <c:v>29860.0</c:v>
                </c:pt>
                <c:pt idx="172">
                  <c:v>29891.0</c:v>
                </c:pt>
                <c:pt idx="173">
                  <c:v>29921.0</c:v>
                </c:pt>
                <c:pt idx="174">
                  <c:v>29952.0</c:v>
                </c:pt>
                <c:pt idx="175">
                  <c:v>29983.0</c:v>
                </c:pt>
                <c:pt idx="176">
                  <c:v>30011.0</c:v>
                </c:pt>
                <c:pt idx="177">
                  <c:v>30042.0</c:v>
                </c:pt>
                <c:pt idx="178">
                  <c:v>30072.0</c:v>
                </c:pt>
                <c:pt idx="179">
                  <c:v>30103.0</c:v>
                </c:pt>
                <c:pt idx="180">
                  <c:v>30133.0</c:v>
                </c:pt>
                <c:pt idx="181">
                  <c:v>30164.0</c:v>
                </c:pt>
                <c:pt idx="182">
                  <c:v>30195.0</c:v>
                </c:pt>
                <c:pt idx="183">
                  <c:v>30225.0</c:v>
                </c:pt>
                <c:pt idx="184">
                  <c:v>30256.0</c:v>
                </c:pt>
                <c:pt idx="185">
                  <c:v>30286.0</c:v>
                </c:pt>
                <c:pt idx="186">
                  <c:v>30317.0</c:v>
                </c:pt>
                <c:pt idx="187">
                  <c:v>30348.0</c:v>
                </c:pt>
                <c:pt idx="188">
                  <c:v>30376.0</c:v>
                </c:pt>
                <c:pt idx="189">
                  <c:v>30407.0</c:v>
                </c:pt>
                <c:pt idx="190">
                  <c:v>30437.0</c:v>
                </c:pt>
                <c:pt idx="191">
                  <c:v>30468.0</c:v>
                </c:pt>
                <c:pt idx="192">
                  <c:v>30498.0</c:v>
                </c:pt>
                <c:pt idx="193">
                  <c:v>30529.0</c:v>
                </c:pt>
                <c:pt idx="194">
                  <c:v>30560.0</c:v>
                </c:pt>
                <c:pt idx="195">
                  <c:v>30590.0</c:v>
                </c:pt>
                <c:pt idx="196">
                  <c:v>30621.0</c:v>
                </c:pt>
                <c:pt idx="197">
                  <c:v>30651.0</c:v>
                </c:pt>
                <c:pt idx="198">
                  <c:v>30682.0</c:v>
                </c:pt>
                <c:pt idx="199">
                  <c:v>30713.0</c:v>
                </c:pt>
                <c:pt idx="200">
                  <c:v>30742.0</c:v>
                </c:pt>
                <c:pt idx="201">
                  <c:v>30773.0</c:v>
                </c:pt>
                <c:pt idx="202">
                  <c:v>30803.0</c:v>
                </c:pt>
                <c:pt idx="203">
                  <c:v>30834.0</c:v>
                </c:pt>
                <c:pt idx="204">
                  <c:v>30864.0</c:v>
                </c:pt>
                <c:pt idx="205">
                  <c:v>30895.0</c:v>
                </c:pt>
                <c:pt idx="206">
                  <c:v>30926.0</c:v>
                </c:pt>
                <c:pt idx="207">
                  <c:v>30956.0</c:v>
                </c:pt>
                <c:pt idx="208">
                  <c:v>30987.0</c:v>
                </c:pt>
                <c:pt idx="209">
                  <c:v>31017.0</c:v>
                </c:pt>
                <c:pt idx="210">
                  <c:v>31048.0</c:v>
                </c:pt>
                <c:pt idx="211">
                  <c:v>31079.0</c:v>
                </c:pt>
                <c:pt idx="212">
                  <c:v>31107.0</c:v>
                </c:pt>
                <c:pt idx="213">
                  <c:v>31138.0</c:v>
                </c:pt>
                <c:pt idx="214">
                  <c:v>31168.0</c:v>
                </c:pt>
                <c:pt idx="215">
                  <c:v>31199.0</c:v>
                </c:pt>
                <c:pt idx="216">
                  <c:v>31229.0</c:v>
                </c:pt>
                <c:pt idx="217">
                  <c:v>31260.0</c:v>
                </c:pt>
                <c:pt idx="218">
                  <c:v>31291.0</c:v>
                </c:pt>
                <c:pt idx="219">
                  <c:v>31321.0</c:v>
                </c:pt>
                <c:pt idx="220">
                  <c:v>31352.0</c:v>
                </c:pt>
                <c:pt idx="221">
                  <c:v>31382.0</c:v>
                </c:pt>
                <c:pt idx="222">
                  <c:v>31413.0</c:v>
                </c:pt>
                <c:pt idx="223">
                  <c:v>31444.0</c:v>
                </c:pt>
                <c:pt idx="224">
                  <c:v>31472.0</c:v>
                </c:pt>
                <c:pt idx="225">
                  <c:v>31503.0</c:v>
                </c:pt>
                <c:pt idx="226">
                  <c:v>31533.0</c:v>
                </c:pt>
                <c:pt idx="227">
                  <c:v>31564.0</c:v>
                </c:pt>
                <c:pt idx="228">
                  <c:v>31594.0</c:v>
                </c:pt>
                <c:pt idx="229">
                  <c:v>31625.0</c:v>
                </c:pt>
                <c:pt idx="230">
                  <c:v>31656.0</c:v>
                </c:pt>
                <c:pt idx="231">
                  <c:v>31686.0</c:v>
                </c:pt>
                <c:pt idx="232">
                  <c:v>31717.0</c:v>
                </c:pt>
                <c:pt idx="233">
                  <c:v>31747.0</c:v>
                </c:pt>
                <c:pt idx="234">
                  <c:v>31778.0</c:v>
                </c:pt>
                <c:pt idx="235">
                  <c:v>31809.0</c:v>
                </c:pt>
                <c:pt idx="236">
                  <c:v>31837.0</c:v>
                </c:pt>
                <c:pt idx="237">
                  <c:v>31868.0</c:v>
                </c:pt>
                <c:pt idx="238">
                  <c:v>31898.0</c:v>
                </c:pt>
                <c:pt idx="239">
                  <c:v>31929.0</c:v>
                </c:pt>
                <c:pt idx="240">
                  <c:v>31959.0</c:v>
                </c:pt>
                <c:pt idx="241">
                  <c:v>31990.0</c:v>
                </c:pt>
                <c:pt idx="242">
                  <c:v>32021.0</c:v>
                </c:pt>
                <c:pt idx="243">
                  <c:v>32051.0</c:v>
                </c:pt>
                <c:pt idx="244">
                  <c:v>32082.0</c:v>
                </c:pt>
                <c:pt idx="245">
                  <c:v>32112.0</c:v>
                </c:pt>
                <c:pt idx="246">
                  <c:v>32143.0</c:v>
                </c:pt>
                <c:pt idx="247">
                  <c:v>32174.0</c:v>
                </c:pt>
                <c:pt idx="248">
                  <c:v>32203.0</c:v>
                </c:pt>
                <c:pt idx="249">
                  <c:v>32234.0</c:v>
                </c:pt>
                <c:pt idx="250">
                  <c:v>32264.0</c:v>
                </c:pt>
                <c:pt idx="251">
                  <c:v>32295.0</c:v>
                </c:pt>
                <c:pt idx="252">
                  <c:v>32325.0</c:v>
                </c:pt>
                <c:pt idx="253">
                  <c:v>32356.0</c:v>
                </c:pt>
                <c:pt idx="254">
                  <c:v>32387.0</c:v>
                </c:pt>
                <c:pt idx="255">
                  <c:v>32417.0</c:v>
                </c:pt>
                <c:pt idx="256">
                  <c:v>32448.0</c:v>
                </c:pt>
                <c:pt idx="257">
                  <c:v>32478.0</c:v>
                </c:pt>
                <c:pt idx="258">
                  <c:v>32509.0</c:v>
                </c:pt>
                <c:pt idx="259">
                  <c:v>32540.0</c:v>
                </c:pt>
                <c:pt idx="260">
                  <c:v>32568.0</c:v>
                </c:pt>
                <c:pt idx="261">
                  <c:v>32599.0</c:v>
                </c:pt>
                <c:pt idx="262">
                  <c:v>32629.0</c:v>
                </c:pt>
                <c:pt idx="263">
                  <c:v>32660.0</c:v>
                </c:pt>
                <c:pt idx="264">
                  <c:v>32690.0</c:v>
                </c:pt>
                <c:pt idx="265">
                  <c:v>32721.0</c:v>
                </c:pt>
                <c:pt idx="266">
                  <c:v>32752.0</c:v>
                </c:pt>
                <c:pt idx="267">
                  <c:v>32782.0</c:v>
                </c:pt>
                <c:pt idx="268">
                  <c:v>32813.0</c:v>
                </c:pt>
                <c:pt idx="269">
                  <c:v>32843.0</c:v>
                </c:pt>
                <c:pt idx="270">
                  <c:v>32874.0</c:v>
                </c:pt>
                <c:pt idx="271">
                  <c:v>32905.0</c:v>
                </c:pt>
                <c:pt idx="272">
                  <c:v>32933.0</c:v>
                </c:pt>
                <c:pt idx="273">
                  <c:v>32964.0</c:v>
                </c:pt>
                <c:pt idx="274">
                  <c:v>32994.0</c:v>
                </c:pt>
                <c:pt idx="275">
                  <c:v>33025.0</c:v>
                </c:pt>
                <c:pt idx="276">
                  <c:v>33055.0</c:v>
                </c:pt>
                <c:pt idx="277">
                  <c:v>33086.0</c:v>
                </c:pt>
                <c:pt idx="278">
                  <c:v>33117.0</c:v>
                </c:pt>
                <c:pt idx="279">
                  <c:v>33147.0</c:v>
                </c:pt>
                <c:pt idx="280">
                  <c:v>33178.0</c:v>
                </c:pt>
                <c:pt idx="281">
                  <c:v>33208.0</c:v>
                </c:pt>
                <c:pt idx="282">
                  <c:v>33239.0</c:v>
                </c:pt>
                <c:pt idx="283">
                  <c:v>33270.0</c:v>
                </c:pt>
                <c:pt idx="284">
                  <c:v>33298.0</c:v>
                </c:pt>
                <c:pt idx="285">
                  <c:v>33329.0</c:v>
                </c:pt>
                <c:pt idx="286">
                  <c:v>33359.0</c:v>
                </c:pt>
                <c:pt idx="287">
                  <c:v>33390.0</c:v>
                </c:pt>
                <c:pt idx="288">
                  <c:v>33420.0</c:v>
                </c:pt>
                <c:pt idx="289">
                  <c:v>33451.0</c:v>
                </c:pt>
                <c:pt idx="290">
                  <c:v>33482.0</c:v>
                </c:pt>
                <c:pt idx="291">
                  <c:v>33512.0</c:v>
                </c:pt>
                <c:pt idx="292">
                  <c:v>33543.0</c:v>
                </c:pt>
                <c:pt idx="293">
                  <c:v>33573.0</c:v>
                </c:pt>
                <c:pt idx="294">
                  <c:v>33604.0</c:v>
                </c:pt>
                <c:pt idx="295">
                  <c:v>33635.0</c:v>
                </c:pt>
                <c:pt idx="296">
                  <c:v>33664.0</c:v>
                </c:pt>
                <c:pt idx="297">
                  <c:v>33695.0</c:v>
                </c:pt>
                <c:pt idx="298">
                  <c:v>33725.0</c:v>
                </c:pt>
                <c:pt idx="299">
                  <c:v>33756.0</c:v>
                </c:pt>
                <c:pt idx="300">
                  <c:v>33786.0</c:v>
                </c:pt>
                <c:pt idx="301">
                  <c:v>33817.0</c:v>
                </c:pt>
                <c:pt idx="302">
                  <c:v>33848.0</c:v>
                </c:pt>
                <c:pt idx="303">
                  <c:v>33878.0</c:v>
                </c:pt>
                <c:pt idx="304">
                  <c:v>33909.0</c:v>
                </c:pt>
                <c:pt idx="305">
                  <c:v>33939.0</c:v>
                </c:pt>
                <c:pt idx="306">
                  <c:v>33970.0</c:v>
                </c:pt>
                <c:pt idx="307">
                  <c:v>34001.0</c:v>
                </c:pt>
                <c:pt idx="308">
                  <c:v>34029.0</c:v>
                </c:pt>
                <c:pt idx="309">
                  <c:v>34060.0</c:v>
                </c:pt>
                <c:pt idx="310">
                  <c:v>34090.0</c:v>
                </c:pt>
                <c:pt idx="311">
                  <c:v>34121.0</c:v>
                </c:pt>
                <c:pt idx="312">
                  <c:v>34151.0</c:v>
                </c:pt>
                <c:pt idx="313">
                  <c:v>34182.0</c:v>
                </c:pt>
                <c:pt idx="314">
                  <c:v>34213.0</c:v>
                </c:pt>
                <c:pt idx="315">
                  <c:v>34243.0</c:v>
                </c:pt>
                <c:pt idx="316">
                  <c:v>34274.0</c:v>
                </c:pt>
                <c:pt idx="317">
                  <c:v>34304.0</c:v>
                </c:pt>
                <c:pt idx="318">
                  <c:v>34335.0</c:v>
                </c:pt>
                <c:pt idx="319">
                  <c:v>34366.0</c:v>
                </c:pt>
                <c:pt idx="320">
                  <c:v>34394.0</c:v>
                </c:pt>
                <c:pt idx="321">
                  <c:v>34425.0</c:v>
                </c:pt>
                <c:pt idx="322">
                  <c:v>34455.0</c:v>
                </c:pt>
                <c:pt idx="323">
                  <c:v>34486.0</c:v>
                </c:pt>
                <c:pt idx="324">
                  <c:v>34516.0</c:v>
                </c:pt>
                <c:pt idx="325">
                  <c:v>34547.0</c:v>
                </c:pt>
                <c:pt idx="326">
                  <c:v>34578.0</c:v>
                </c:pt>
                <c:pt idx="327">
                  <c:v>34608.0</c:v>
                </c:pt>
                <c:pt idx="328">
                  <c:v>34639.0</c:v>
                </c:pt>
                <c:pt idx="329">
                  <c:v>34669.0</c:v>
                </c:pt>
                <c:pt idx="330">
                  <c:v>34700.0</c:v>
                </c:pt>
                <c:pt idx="331">
                  <c:v>34731.0</c:v>
                </c:pt>
                <c:pt idx="332">
                  <c:v>34759.0</c:v>
                </c:pt>
                <c:pt idx="333">
                  <c:v>34790.0</c:v>
                </c:pt>
                <c:pt idx="334">
                  <c:v>34820.0</c:v>
                </c:pt>
                <c:pt idx="335">
                  <c:v>34851.0</c:v>
                </c:pt>
                <c:pt idx="336">
                  <c:v>34881.0</c:v>
                </c:pt>
                <c:pt idx="337">
                  <c:v>34912.0</c:v>
                </c:pt>
                <c:pt idx="338">
                  <c:v>34943.0</c:v>
                </c:pt>
                <c:pt idx="339">
                  <c:v>34973.0</c:v>
                </c:pt>
                <c:pt idx="340">
                  <c:v>35004.0</c:v>
                </c:pt>
                <c:pt idx="341">
                  <c:v>35034.0</c:v>
                </c:pt>
                <c:pt idx="342">
                  <c:v>35065.0</c:v>
                </c:pt>
                <c:pt idx="343">
                  <c:v>35096.0</c:v>
                </c:pt>
                <c:pt idx="344">
                  <c:v>35125.0</c:v>
                </c:pt>
                <c:pt idx="345">
                  <c:v>35156.0</c:v>
                </c:pt>
                <c:pt idx="346">
                  <c:v>35186.0</c:v>
                </c:pt>
                <c:pt idx="347">
                  <c:v>35217.0</c:v>
                </c:pt>
                <c:pt idx="348">
                  <c:v>35247.0</c:v>
                </c:pt>
                <c:pt idx="349">
                  <c:v>35278.0</c:v>
                </c:pt>
                <c:pt idx="350">
                  <c:v>35309.0</c:v>
                </c:pt>
                <c:pt idx="351">
                  <c:v>35339.0</c:v>
                </c:pt>
                <c:pt idx="352">
                  <c:v>35370.0</c:v>
                </c:pt>
                <c:pt idx="353">
                  <c:v>35400.0</c:v>
                </c:pt>
                <c:pt idx="354">
                  <c:v>35431.0</c:v>
                </c:pt>
                <c:pt idx="355">
                  <c:v>35462.0</c:v>
                </c:pt>
                <c:pt idx="356">
                  <c:v>35490.0</c:v>
                </c:pt>
                <c:pt idx="357">
                  <c:v>35521.0</c:v>
                </c:pt>
                <c:pt idx="358">
                  <c:v>35551.0</c:v>
                </c:pt>
                <c:pt idx="359">
                  <c:v>35582.0</c:v>
                </c:pt>
                <c:pt idx="360">
                  <c:v>35612.0</c:v>
                </c:pt>
                <c:pt idx="361">
                  <c:v>35643.0</c:v>
                </c:pt>
                <c:pt idx="362">
                  <c:v>35674.0</c:v>
                </c:pt>
                <c:pt idx="363">
                  <c:v>35704.0</c:v>
                </c:pt>
                <c:pt idx="364">
                  <c:v>35735.0</c:v>
                </c:pt>
                <c:pt idx="365">
                  <c:v>35765.0</c:v>
                </c:pt>
                <c:pt idx="366">
                  <c:v>35796.0</c:v>
                </c:pt>
                <c:pt idx="367">
                  <c:v>35827.0</c:v>
                </c:pt>
                <c:pt idx="368">
                  <c:v>35855.0</c:v>
                </c:pt>
                <c:pt idx="369">
                  <c:v>35886.0</c:v>
                </c:pt>
                <c:pt idx="370">
                  <c:v>35916.0</c:v>
                </c:pt>
                <c:pt idx="371">
                  <c:v>35947.0</c:v>
                </c:pt>
                <c:pt idx="372">
                  <c:v>35977.0</c:v>
                </c:pt>
                <c:pt idx="373">
                  <c:v>36008.0</c:v>
                </c:pt>
                <c:pt idx="374">
                  <c:v>36039.0</c:v>
                </c:pt>
                <c:pt idx="375">
                  <c:v>36069.0</c:v>
                </c:pt>
                <c:pt idx="376">
                  <c:v>36100.0</c:v>
                </c:pt>
                <c:pt idx="377">
                  <c:v>36130.0</c:v>
                </c:pt>
                <c:pt idx="378">
                  <c:v>36161.0</c:v>
                </c:pt>
                <c:pt idx="379">
                  <c:v>36192.0</c:v>
                </c:pt>
                <c:pt idx="380">
                  <c:v>36220.0</c:v>
                </c:pt>
                <c:pt idx="381">
                  <c:v>36251.0</c:v>
                </c:pt>
                <c:pt idx="382">
                  <c:v>36281.0</c:v>
                </c:pt>
                <c:pt idx="383">
                  <c:v>36312.0</c:v>
                </c:pt>
                <c:pt idx="384">
                  <c:v>36342.0</c:v>
                </c:pt>
                <c:pt idx="385">
                  <c:v>36373.0</c:v>
                </c:pt>
                <c:pt idx="386">
                  <c:v>36404.0</c:v>
                </c:pt>
                <c:pt idx="387">
                  <c:v>36434.0</c:v>
                </c:pt>
                <c:pt idx="388">
                  <c:v>36465.0</c:v>
                </c:pt>
                <c:pt idx="389">
                  <c:v>36495.0</c:v>
                </c:pt>
                <c:pt idx="390">
                  <c:v>36526.0</c:v>
                </c:pt>
                <c:pt idx="391">
                  <c:v>36557.0</c:v>
                </c:pt>
                <c:pt idx="392">
                  <c:v>36586.0</c:v>
                </c:pt>
                <c:pt idx="393">
                  <c:v>36617.0</c:v>
                </c:pt>
                <c:pt idx="394">
                  <c:v>36647.0</c:v>
                </c:pt>
                <c:pt idx="395">
                  <c:v>36678.0</c:v>
                </c:pt>
                <c:pt idx="396">
                  <c:v>36708.0</c:v>
                </c:pt>
                <c:pt idx="397">
                  <c:v>36739.0</c:v>
                </c:pt>
                <c:pt idx="398">
                  <c:v>36770.0</c:v>
                </c:pt>
                <c:pt idx="399">
                  <c:v>36800.0</c:v>
                </c:pt>
                <c:pt idx="400">
                  <c:v>36831.0</c:v>
                </c:pt>
                <c:pt idx="401">
                  <c:v>36861.0</c:v>
                </c:pt>
                <c:pt idx="402">
                  <c:v>36892.0</c:v>
                </c:pt>
                <c:pt idx="403">
                  <c:v>36923.0</c:v>
                </c:pt>
                <c:pt idx="404">
                  <c:v>36951.0</c:v>
                </c:pt>
                <c:pt idx="405">
                  <c:v>36982.0</c:v>
                </c:pt>
                <c:pt idx="406">
                  <c:v>37012.0</c:v>
                </c:pt>
                <c:pt idx="407">
                  <c:v>37043.0</c:v>
                </c:pt>
                <c:pt idx="408">
                  <c:v>37073.0</c:v>
                </c:pt>
                <c:pt idx="409">
                  <c:v>37104.0</c:v>
                </c:pt>
                <c:pt idx="410">
                  <c:v>37135.0</c:v>
                </c:pt>
                <c:pt idx="411">
                  <c:v>37165.0</c:v>
                </c:pt>
                <c:pt idx="412">
                  <c:v>37196.0</c:v>
                </c:pt>
                <c:pt idx="413">
                  <c:v>37226.0</c:v>
                </c:pt>
                <c:pt idx="414">
                  <c:v>37257.0</c:v>
                </c:pt>
                <c:pt idx="415">
                  <c:v>37288.0</c:v>
                </c:pt>
                <c:pt idx="416">
                  <c:v>37316.0</c:v>
                </c:pt>
                <c:pt idx="417">
                  <c:v>37347.0</c:v>
                </c:pt>
                <c:pt idx="418">
                  <c:v>37377.0</c:v>
                </c:pt>
                <c:pt idx="419">
                  <c:v>37408.0</c:v>
                </c:pt>
                <c:pt idx="420">
                  <c:v>37438.0</c:v>
                </c:pt>
                <c:pt idx="421">
                  <c:v>37469.0</c:v>
                </c:pt>
                <c:pt idx="422">
                  <c:v>37500.0</c:v>
                </c:pt>
                <c:pt idx="423">
                  <c:v>37530.0</c:v>
                </c:pt>
                <c:pt idx="424">
                  <c:v>37561.0</c:v>
                </c:pt>
                <c:pt idx="425">
                  <c:v>37591.0</c:v>
                </c:pt>
                <c:pt idx="426">
                  <c:v>37622.0</c:v>
                </c:pt>
                <c:pt idx="427">
                  <c:v>37653.0</c:v>
                </c:pt>
                <c:pt idx="428">
                  <c:v>37681.0</c:v>
                </c:pt>
                <c:pt idx="429">
                  <c:v>37712.0</c:v>
                </c:pt>
                <c:pt idx="430">
                  <c:v>37742.0</c:v>
                </c:pt>
                <c:pt idx="431">
                  <c:v>37773.0</c:v>
                </c:pt>
                <c:pt idx="432">
                  <c:v>37803.0</c:v>
                </c:pt>
                <c:pt idx="433">
                  <c:v>37834.0</c:v>
                </c:pt>
                <c:pt idx="434">
                  <c:v>37865.0</c:v>
                </c:pt>
                <c:pt idx="435">
                  <c:v>37895.0</c:v>
                </c:pt>
                <c:pt idx="436">
                  <c:v>37926.0</c:v>
                </c:pt>
                <c:pt idx="437">
                  <c:v>37956.0</c:v>
                </c:pt>
                <c:pt idx="438">
                  <c:v>37987.0</c:v>
                </c:pt>
                <c:pt idx="439">
                  <c:v>38018.0</c:v>
                </c:pt>
                <c:pt idx="440">
                  <c:v>38047.0</c:v>
                </c:pt>
                <c:pt idx="441">
                  <c:v>38078.0</c:v>
                </c:pt>
                <c:pt idx="442">
                  <c:v>38108.0</c:v>
                </c:pt>
                <c:pt idx="443">
                  <c:v>38139.0</c:v>
                </c:pt>
                <c:pt idx="444">
                  <c:v>38169.0</c:v>
                </c:pt>
                <c:pt idx="445">
                  <c:v>38200.0</c:v>
                </c:pt>
                <c:pt idx="446">
                  <c:v>38231.0</c:v>
                </c:pt>
                <c:pt idx="447">
                  <c:v>38261.0</c:v>
                </c:pt>
                <c:pt idx="448">
                  <c:v>38292.0</c:v>
                </c:pt>
                <c:pt idx="449">
                  <c:v>38322.0</c:v>
                </c:pt>
                <c:pt idx="450">
                  <c:v>38353.0</c:v>
                </c:pt>
                <c:pt idx="451">
                  <c:v>38384.0</c:v>
                </c:pt>
                <c:pt idx="452">
                  <c:v>38412.0</c:v>
                </c:pt>
                <c:pt idx="453">
                  <c:v>38443.0</c:v>
                </c:pt>
                <c:pt idx="454">
                  <c:v>38473.0</c:v>
                </c:pt>
                <c:pt idx="455">
                  <c:v>38504.0</c:v>
                </c:pt>
                <c:pt idx="456">
                  <c:v>38534.0</c:v>
                </c:pt>
                <c:pt idx="457">
                  <c:v>38565.0</c:v>
                </c:pt>
                <c:pt idx="458">
                  <c:v>38596.0</c:v>
                </c:pt>
                <c:pt idx="459">
                  <c:v>38626.0</c:v>
                </c:pt>
                <c:pt idx="460">
                  <c:v>38657.0</c:v>
                </c:pt>
                <c:pt idx="461">
                  <c:v>38687.0</c:v>
                </c:pt>
                <c:pt idx="462">
                  <c:v>38718.0</c:v>
                </c:pt>
                <c:pt idx="463">
                  <c:v>38749.0</c:v>
                </c:pt>
                <c:pt idx="464">
                  <c:v>38777.0</c:v>
                </c:pt>
                <c:pt idx="465">
                  <c:v>38808.0</c:v>
                </c:pt>
                <c:pt idx="466">
                  <c:v>38838.0</c:v>
                </c:pt>
                <c:pt idx="467">
                  <c:v>38869.0</c:v>
                </c:pt>
                <c:pt idx="468">
                  <c:v>38899.0</c:v>
                </c:pt>
                <c:pt idx="469">
                  <c:v>38930.0</c:v>
                </c:pt>
                <c:pt idx="470">
                  <c:v>38961.0</c:v>
                </c:pt>
                <c:pt idx="471">
                  <c:v>38991.0</c:v>
                </c:pt>
                <c:pt idx="472">
                  <c:v>39022.0</c:v>
                </c:pt>
                <c:pt idx="473">
                  <c:v>39052.0</c:v>
                </c:pt>
                <c:pt idx="474">
                  <c:v>39083.0</c:v>
                </c:pt>
                <c:pt idx="475">
                  <c:v>39114.0</c:v>
                </c:pt>
                <c:pt idx="476">
                  <c:v>39142.0</c:v>
                </c:pt>
                <c:pt idx="477">
                  <c:v>39173.0</c:v>
                </c:pt>
                <c:pt idx="478">
                  <c:v>39203.0</c:v>
                </c:pt>
                <c:pt idx="479">
                  <c:v>39234.0</c:v>
                </c:pt>
                <c:pt idx="480">
                  <c:v>39264.0</c:v>
                </c:pt>
                <c:pt idx="481">
                  <c:v>39295.0</c:v>
                </c:pt>
                <c:pt idx="482">
                  <c:v>39326.0</c:v>
                </c:pt>
                <c:pt idx="483">
                  <c:v>39356.0</c:v>
                </c:pt>
                <c:pt idx="484">
                  <c:v>39387.0</c:v>
                </c:pt>
                <c:pt idx="485">
                  <c:v>39417.0</c:v>
                </c:pt>
                <c:pt idx="486">
                  <c:v>39448.0</c:v>
                </c:pt>
                <c:pt idx="487">
                  <c:v>39479.0</c:v>
                </c:pt>
                <c:pt idx="488">
                  <c:v>39508.0</c:v>
                </c:pt>
                <c:pt idx="489">
                  <c:v>39539.0</c:v>
                </c:pt>
                <c:pt idx="490">
                  <c:v>39569.0</c:v>
                </c:pt>
                <c:pt idx="491">
                  <c:v>39600.0</c:v>
                </c:pt>
                <c:pt idx="492">
                  <c:v>39630.0</c:v>
                </c:pt>
                <c:pt idx="493">
                  <c:v>39661.0</c:v>
                </c:pt>
                <c:pt idx="494">
                  <c:v>39692.0</c:v>
                </c:pt>
                <c:pt idx="495">
                  <c:v>39722.0</c:v>
                </c:pt>
                <c:pt idx="496">
                  <c:v>39753.0</c:v>
                </c:pt>
                <c:pt idx="497">
                  <c:v>39783.0</c:v>
                </c:pt>
                <c:pt idx="498">
                  <c:v>39814.0</c:v>
                </c:pt>
                <c:pt idx="499">
                  <c:v>39845.0</c:v>
                </c:pt>
                <c:pt idx="500">
                  <c:v>39873.0</c:v>
                </c:pt>
                <c:pt idx="501">
                  <c:v>39904.0</c:v>
                </c:pt>
                <c:pt idx="502">
                  <c:v>39934.0</c:v>
                </c:pt>
                <c:pt idx="503">
                  <c:v>39965.0</c:v>
                </c:pt>
                <c:pt idx="504">
                  <c:v>39995.0</c:v>
                </c:pt>
                <c:pt idx="505">
                  <c:v>40026.0</c:v>
                </c:pt>
                <c:pt idx="506">
                  <c:v>40057.0</c:v>
                </c:pt>
                <c:pt idx="507">
                  <c:v>40087.0</c:v>
                </c:pt>
                <c:pt idx="508">
                  <c:v>40118.0</c:v>
                </c:pt>
                <c:pt idx="509">
                  <c:v>40148.0</c:v>
                </c:pt>
                <c:pt idx="510">
                  <c:v>40179.0</c:v>
                </c:pt>
                <c:pt idx="511">
                  <c:v>40210.0</c:v>
                </c:pt>
                <c:pt idx="512">
                  <c:v>40238.0</c:v>
                </c:pt>
                <c:pt idx="513">
                  <c:v>40269.0</c:v>
                </c:pt>
                <c:pt idx="514">
                  <c:v>40299.0</c:v>
                </c:pt>
                <c:pt idx="515">
                  <c:v>40330.0</c:v>
                </c:pt>
                <c:pt idx="516">
                  <c:v>40360.0</c:v>
                </c:pt>
                <c:pt idx="517">
                  <c:v>40391.0</c:v>
                </c:pt>
                <c:pt idx="518">
                  <c:v>40422.0</c:v>
                </c:pt>
                <c:pt idx="519">
                  <c:v>40452.0</c:v>
                </c:pt>
                <c:pt idx="520">
                  <c:v>40483.0</c:v>
                </c:pt>
                <c:pt idx="521">
                  <c:v>40513.0</c:v>
                </c:pt>
                <c:pt idx="522">
                  <c:v>40544.0</c:v>
                </c:pt>
                <c:pt idx="523">
                  <c:v>40575.0</c:v>
                </c:pt>
                <c:pt idx="524">
                  <c:v>40603.0</c:v>
                </c:pt>
                <c:pt idx="525">
                  <c:v>40634.0</c:v>
                </c:pt>
                <c:pt idx="526">
                  <c:v>40664.0</c:v>
                </c:pt>
                <c:pt idx="527">
                  <c:v>40695.0</c:v>
                </c:pt>
                <c:pt idx="528">
                  <c:v>40725.0</c:v>
                </c:pt>
                <c:pt idx="529">
                  <c:v>40756.0</c:v>
                </c:pt>
                <c:pt idx="530">
                  <c:v>40787.0</c:v>
                </c:pt>
                <c:pt idx="531">
                  <c:v>40817.0</c:v>
                </c:pt>
                <c:pt idx="532">
                  <c:v>40848.0</c:v>
                </c:pt>
                <c:pt idx="533">
                  <c:v>40878.0</c:v>
                </c:pt>
                <c:pt idx="534">
                  <c:v>40909.0</c:v>
                </c:pt>
                <c:pt idx="535">
                  <c:v>40940.0</c:v>
                </c:pt>
                <c:pt idx="536">
                  <c:v>40969.0</c:v>
                </c:pt>
                <c:pt idx="537">
                  <c:v>41000.0</c:v>
                </c:pt>
                <c:pt idx="538">
                  <c:v>41030.0</c:v>
                </c:pt>
                <c:pt idx="539">
                  <c:v>41061.0</c:v>
                </c:pt>
                <c:pt idx="540">
                  <c:v>41091.0</c:v>
                </c:pt>
                <c:pt idx="541">
                  <c:v>41122.0</c:v>
                </c:pt>
                <c:pt idx="542">
                  <c:v>41153.0</c:v>
                </c:pt>
                <c:pt idx="543">
                  <c:v>41183.0</c:v>
                </c:pt>
                <c:pt idx="544">
                  <c:v>41214.0</c:v>
                </c:pt>
                <c:pt idx="545">
                  <c:v>41244.0</c:v>
                </c:pt>
                <c:pt idx="546">
                  <c:v>41275.0</c:v>
                </c:pt>
                <c:pt idx="547">
                  <c:v>41306.0</c:v>
                </c:pt>
                <c:pt idx="548">
                  <c:v>41334.0</c:v>
                </c:pt>
                <c:pt idx="549">
                  <c:v>41365.0</c:v>
                </c:pt>
                <c:pt idx="550">
                  <c:v>41395.0</c:v>
                </c:pt>
                <c:pt idx="551">
                  <c:v>41426.0</c:v>
                </c:pt>
                <c:pt idx="552">
                  <c:v>41456.0</c:v>
                </c:pt>
                <c:pt idx="553">
                  <c:v>41487.0</c:v>
                </c:pt>
                <c:pt idx="554">
                  <c:v>41518.0</c:v>
                </c:pt>
                <c:pt idx="555">
                  <c:v>41548.0</c:v>
                </c:pt>
                <c:pt idx="556">
                  <c:v>41579.0</c:v>
                </c:pt>
                <c:pt idx="557">
                  <c:v>41609.0</c:v>
                </c:pt>
                <c:pt idx="558">
                  <c:v>41640.0</c:v>
                </c:pt>
                <c:pt idx="559">
                  <c:v>41671.0</c:v>
                </c:pt>
                <c:pt idx="560">
                  <c:v>41699.0</c:v>
                </c:pt>
                <c:pt idx="561">
                  <c:v>41730.0</c:v>
                </c:pt>
                <c:pt idx="562">
                  <c:v>41760.0</c:v>
                </c:pt>
                <c:pt idx="563">
                  <c:v>41791.0</c:v>
                </c:pt>
                <c:pt idx="564">
                  <c:v>41821.0</c:v>
                </c:pt>
                <c:pt idx="565">
                  <c:v>41852.0</c:v>
                </c:pt>
                <c:pt idx="566">
                  <c:v>41883.0</c:v>
                </c:pt>
                <c:pt idx="567">
                  <c:v>41913.0</c:v>
                </c:pt>
                <c:pt idx="568">
                  <c:v>41944.0</c:v>
                </c:pt>
                <c:pt idx="569">
                  <c:v>41974.0</c:v>
                </c:pt>
              </c:numCache>
            </c:numRef>
          </c:cat>
          <c:val>
            <c:numRef>
              <c:f>Data!$C$5:$C$574</c:f>
              <c:numCache>
                <c:formatCode>General</c:formatCode>
                <c:ptCount val="570"/>
                <c:pt idx="29" formatCode="0">
                  <c:v>1.0</c:v>
                </c:pt>
                <c:pt idx="30" formatCode="0">
                  <c:v>1.0</c:v>
                </c:pt>
                <c:pt idx="31" formatCode="0">
                  <c:v>1.0</c:v>
                </c:pt>
                <c:pt idx="32" formatCode="0">
                  <c:v>1.0</c:v>
                </c:pt>
                <c:pt idx="33" formatCode="0">
                  <c:v>1.0</c:v>
                </c:pt>
                <c:pt idx="34" formatCode="0">
                  <c:v>1.0</c:v>
                </c:pt>
                <c:pt idx="35" formatCode="0">
                  <c:v>1.0</c:v>
                </c:pt>
                <c:pt idx="36" formatCode="0">
                  <c:v>1.0</c:v>
                </c:pt>
                <c:pt idx="37" formatCode="0">
                  <c:v>1.0</c:v>
                </c:pt>
                <c:pt idx="38" formatCode="0">
                  <c:v>1.0</c:v>
                </c:pt>
                <c:pt idx="39" formatCode="0">
                  <c:v>1.0</c:v>
                </c:pt>
                <c:pt idx="40" formatCode="0">
                  <c:v>1.0</c:v>
                </c:pt>
                <c:pt idx="76">
                  <c:v>1.0</c:v>
                </c:pt>
                <c:pt idx="77">
                  <c:v>1.0</c:v>
                </c:pt>
                <c:pt idx="78">
                  <c:v>1.0</c:v>
                </c:pt>
                <c:pt idx="79">
                  <c:v>1.0</c:v>
                </c:pt>
                <c:pt idx="80">
                  <c:v>1.0</c:v>
                </c:pt>
                <c:pt idx="81">
                  <c:v>1.0</c:v>
                </c:pt>
                <c:pt idx="82">
                  <c:v>1.0</c:v>
                </c:pt>
                <c:pt idx="83">
                  <c:v>1.0</c:v>
                </c:pt>
                <c:pt idx="84">
                  <c:v>1.0</c:v>
                </c:pt>
                <c:pt idx="85">
                  <c:v>1.0</c:v>
                </c:pt>
                <c:pt idx="86">
                  <c:v>1.0</c:v>
                </c:pt>
                <c:pt idx="87">
                  <c:v>1.0</c:v>
                </c:pt>
                <c:pt idx="88">
                  <c:v>1.0</c:v>
                </c:pt>
                <c:pt idx="89">
                  <c:v>1.0</c:v>
                </c:pt>
                <c:pt idx="90">
                  <c:v>1.0</c:v>
                </c:pt>
                <c:pt idx="91">
                  <c:v>1.0</c:v>
                </c:pt>
                <c:pt idx="92">
                  <c:v>1.0</c:v>
                </c:pt>
                <c:pt idx="150">
                  <c:v>1.0</c:v>
                </c:pt>
                <c:pt idx="151">
                  <c:v>1.0</c:v>
                </c:pt>
                <c:pt idx="152">
                  <c:v>1.0</c:v>
                </c:pt>
                <c:pt idx="153">
                  <c:v>1.0</c:v>
                </c:pt>
                <c:pt idx="154">
                  <c:v>1.0</c:v>
                </c:pt>
                <c:pt idx="155">
                  <c:v>1.0</c:v>
                </c:pt>
                <c:pt idx="156">
                  <c:v>1.0</c:v>
                </c:pt>
                <c:pt idx="168">
                  <c:v>1.0</c:v>
                </c:pt>
                <c:pt idx="169">
                  <c:v>1.0</c:v>
                </c:pt>
                <c:pt idx="170">
                  <c:v>1.0</c:v>
                </c:pt>
                <c:pt idx="171">
                  <c:v>1.0</c:v>
                </c:pt>
                <c:pt idx="172">
                  <c:v>1.0</c:v>
                </c:pt>
                <c:pt idx="173">
                  <c:v>1.0</c:v>
                </c:pt>
                <c:pt idx="174">
                  <c:v>1.0</c:v>
                </c:pt>
                <c:pt idx="175">
                  <c:v>1.0</c:v>
                </c:pt>
                <c:pt idx="176">
                  <c:v>1.0</c:v>
                </c:pt>
                <c:pt idx="177">
                  <c:v>1.0</c:v>
                </c:pt>
                <c:pt idx="178">
                  <c:v>1.0</c:v>
                </c:pt>
                <c:pt idx="179">
                  <c:v>1.0</c:v>
                </c:pt>
                <c:pt idx="180">
                  <c:v>1.0</c:v>
                </c:pt>
                <c:pt idx="181">
                  <c:v>1.0</c:v>
                </c:pt>
                <c:pt idx="182">
                  <c:v>1.0</c:v>
                </c:pt>
                <c:pt idx="183">
                  <c:v>1.0</c:v>
                </c:pt>
                <c:pt idx="184">
                  <c:v>1.0</c:v>
                </c:pt>
                <c:pt idx="276">
                  <c:v>1.0</c:v>
                </c:pt>
                <c:pt idx="277">
                  <c:v>1.0</c:v>
                </c:pt>
                <c:pt idx="278">
                  <c:v>1.0</c:v>
                </c:pt>
                <c:pt idx="279">
                  <c:v>1.0</c:v>
                </c:pt>
                <c:pt idx="280">
                  <c:v>1.0</c:v>
                </c:pt>
                <c:pt idx="281">
                  <c:v>1.0</c:v>
                </c:pt>
                <c:pt idx="282">
                  <c:v>1.0</c:v>
                </c:pt>
                <c:pt idx="283">
                  <c:v>1.0</c:v>
                </c:pt>
                <c:pt idx="284">
                  <c:v>1.0</c:v>
                </c:pt>
                <c:pt idx="404">
                  <c:v>1.0</c:v>
                </c:pt>
                <c:pt idx="405">
                  <c:v>1.0</c:v>
                </c:pt>
                <c:pt idx="406">
                  <c:v>1.0</c:v>
                </c:pt>
                <c:pt idx="407">
                  <c:v>1.0</c:v>
                </c:pt>
                <c:pt idx="408">
                  <c:v>1.0</c:v>
                </c:pt>
                <c:pt idx="409">
                  <c:v>1.0</c:v>
                </c:pt>
                <c:pt idx="410">
                  <c:v>1.0</c:v>
                </c:pt>
                <c:pt idx="411">
                  <c:v>1.0</c:v>
                </c:pt>
                <c:pt idx="412">
                  <c:v>1.0</c:v>
                </c:pt>
                <c:pt idx="485">
                  <c:v>1.0</c:v>
                </c:pt>
                <c:pt idx="486">
                  <c:v>1.0</c:v>
                </c:pt>
                <c:pt idx="487">
                  <c:v>1.0</c:v>
                </c:pt>
                <c:pt idx="488">
                  <c:v>1.0</c:v>
                </c:pt>
                <c:pt idx="489">
                  <c:v>1.0</c:v>
                </c:pt>
                <c:pt idx="490">
                  <c:v>1.0</c:v>
                </c:pt>
                <c:pt idx="491">
                  <c:v>1.0</c:v>
                </c:pt>
                <c:pt idx="492">
                  <c:v>1.0</c:v>
                </c:pt>
                <c:pt idx="493">
                  <c:v>1.0</c:v>
                </c:pt>
                <c:pt idx="494">
                  <c:v>1.0</c:v>
                </c:pt>
                <c:pt idx="495">
                  <c:v>1.0</c:v>
                </c:pt>
                <c:pt idx="496">
                  <c:v>1.0</c:v>
                </c:pt>
                <c:pt idx="497">
                  <c:v>1.0</c:v>
                </c:pt>
                <c:pt idx="498">
                  <c:v>1.0</c:v>
                </c:pt>
                <c:pt idx="499">
                  <c:v>1.0</c:v>
                </c:pt>
                <c:pt idx="500">
                  <c:v>1.0</c:v>
                </c:pt>
                <c:pt idx="501">
                  <c:v>1.0</c:v>
                </c:pt>
                <c:pt idx="502">
                  <c:v>1.0</c:v>
                </c:pt>
                <c:pt idx="503">
                  <c:v>1.0</c:v>
                </c:pt>
              </c:numCache>
            </c:numRef>
          </c:val>
        </c:ser>
        <c:dLbls>
          <c:showLegendKey val="0"/>
          <c:showVal val="0"/>
          <c:showCatName val="0"/>
          <c:showSerName val="0"/>
          <c:showPercent val="0"/>
          <c:showBubbleSize val="0"/>
        </c:dLbls>
        <c:gapWidth val="0"/>
        <c:axId val="2119970504"/>
        <c:axId val="2119966952"/>
      </c:barChart>
      <c:lineChart>
        <c:grouping val="standard"/>
        <c:varyColors val="0"/>
        <c:ser>
          <c:idx val="0"/>
          <c:order val="0"/>
          <c:tx>
            <c:v>Median unemployment duration</c:v>
          </c:tx>
          <c:spPr>
            <a:ln w="44450">
              <a:solidFill>
                <a:srgbClr val="C00000"/>
              </a:solidFill>
            </a:ln>
          </c:spPr>
          <c:marker>
            <c:symbol val="none"/>
          </c:marker>
          <c:cat>
            <c:numRef>
              <c:f>Data!$A$5:$A$574</c:f>
              <c:numCache>
                <c:formatCode>yyyy\-mm\-dd</c:formatCode>
                <c:ptCount val="570"/>
                <c:pt idx="0">
                  <c:v>24654.0</c:v>
                </c:pt>
                <c:pt idx="1">
                  <c:v>24685.0</c:v>
                </c:pt>
                <c:pt idx="2">
                  <c:v>24716.0</c:v>
                </c:pt>
                <c:pt idx="3">
                  <c:v>24746.0</c:v>
                </c:pt>
                <c:pt idx="4">
                  <c:v>24777.0</c:v>
                </c:pt>
                <c:pt idx="5">
                  <c:v>24807.0</c:v>
                </c:pt>
                <c:pt idx="6">
                  <c:v>24838.0</c:v>
                </c:pt>
                <c:pt idx="7">
                  <c:v>24869.0</c:v>
                </c:pt>
                <c:pt idx="8">
                  <c:v>24898.0</c:v>
                </c:pt>
                <c:pt idx="9">
                  <c:v>24929.0</c:v>
                </c:pt>
                <c:pt idx="10">
                  <c:v>24959.0</c:v>
                </c:pt>
                <c:pt idx="11">
                  <c:v>24990.0</c:v>
                </c:pt>
                <c:pt idx="12">
                  <c:v>25020.0</c:v>
                </c:pt>
                <c:pt idx="13">
                  <c:v>25051.0</c:v>
                </c:pt>
                <c:pt idx="14">
                  <c:v>25082.0</c:v>
                </c:pt>
                <c:pt idx="15">
                  <c:v>25112.0</c:v>
                </c:pt>
                <c:pt idx="16">
                  <c:v>25143.0</c:v>
                </c:pt>
                <c:pt idx="17">
                  <c:v>25173.0</c:v>
                </c:pt>
                <c:pt idx="18">
                  <c:v>25204.0</c:v>
                </c:pt>
                <c:pt idx="19">
                  <c:v>25235.0</c:v>
                </c:pt>
                <c:pt idx="20">
                  <c:v>25263.0</c:v>
                </c:pt>
                <c:pt idx="21">
                  <c:v>25294.0</c:v>
                </c:pt>
                <c:pt idx="22">
                  <c:v>25324.0</c:v>
                </c:pt>
                <c:pt idx="23">
                  <c:v>25355.0</c:v>
                </c:pt>
                <c:pt idx="24">
                  <c:v>25385.0</c:v>
                </c:pt>
                <c:pt idx="25">
                  <c:v>25416.0</c:v>
                </c:pt>
                <c:pt idx="26">
                  <c:v>25447.0</c:v>
                </c:pt>
                <c:pt idx="27">
                  <c:v>25477.0</c:v>
                </c:pt>
                <c:pt idx="28">
                  <c:v>25508.0</c:v>
                </c:pt>
                <c:pt idx="29">
                  <c:v>25538.0</c:v>
                </c:pt>
                <c:pt idx="30">
                  <c:v>25569.0</c:v>
                </c:pt>
                <c:pt idx="31">
                  <c:v>25600.0</c:v>
                </c:pt>
                <c:pt idx="32">
                  <c:v>25628.0</c:v>
                </c:pt>
                <c:pt idx="33">
                  <c:v>25659.0</c:v>
                </c:pt>
                <c:pt idx="34">
                  <c:v>25689.0</c:v>
                </c:pt>
                <c:pt idx="35">
                  <c:v>25720.0</c:v>
                </c:pt>
                <c:pt idx="36">
                  <c:v>25750.0</c:v>
                </c:pt>
                <c:pt idx="37">
                  <c:v>25781.0</c:v>
                </c:pt>
                <c:pt idx="38">
                  <c:v>25812.0</c:v>
                </c:pt>
                <c:pt idx="39">
                  <c:v>25842.0</c:v>
                </c:pt>
                <c:pt idx="40">
                  <c:v>25873.0</c:v>
                </c:pt>
                <c:pt idx="41">
                  <c:v>25903.0</c:v>
                </c:pt>
                <c:pt idx="42">
                  <c:v>25934.0</c:v>
                </c:pt>
                <c:pt idx="43">
                  <c:v>25965.0</c:v>
                </c:pt>
                <c:pt idx="44">
                  <c:v>25993.0</c:v>
                </c:pt>
                <c:pt idx="45">
                  <c:v>26024.0</c:v>
                </c:pt>
                <c:pt idx="46">
                  <c:v>26054.0</c:v>
                </c:pt>
                <c:pt idx="47">
                  <c:v>26085.0</c:v>
                </c:pt>
                <c:pt idx="48">
                  <c:v>26115.0</c:v>
                </c:pt>
                <c:pt idx="49">
                  <c:v>26146.0</c:v>
                </c:pt>
                <c:pt idx="50">
                  <c:v>26177.0</c:v>
                </c:pt>
                <c:pt idx="51">
                  <c:v>26207.0</c:v>
                </c:pt>
                <c:pt idx="52">
                  <c:v>26238.0</c:v>
                </c:pt>
                <c:pt idx="53">
                  <c:v>26268.0</c:v>
                </c:pt>
                <c:pt idx="54">
                  <c:v>26299.0</c:v>
                </c:pt>
                <c:pt idx="55">
                  <c:v>26330.0</c:v>
                </c:pt>
                <c:pt idx="56">
                  <c:v>26359.0</c:v>
                </c:pt>
                <c:pt idx="57">
                  <c:v>26390.0</c:v>
                </c:pt>
                <c:pt idx="58">
                  <c:v>26420.0</c:v>
                </c:pt>
                <c:pt idx="59">
                  <c:v>26451.0</c:v>
                </c:pt>
                <c:pt idx="60">
                  <c:v>26481.0</c:v>
                </c:pt>
                <c:pt idx="61">
                  <c:v>26512.0</c:v>
                </c:pt>
                <c:pt idx="62">
                  <c:v>26543.0</c:v>
                </c:pt>
                <c:pt idx="63">
                  <c:v>26573.0</c:v>
                </c:pt>
                <c:pt idx="64">
                  <c:v>26604.0</c:v>
                </c:pt>
                <c:pt idx="65">
                  <c:v>26634.0</c:v>
                </c:pt>
                <c:pt idx="66">
                  <c:v>26665.0</c:v>
                </c:pt>
                <c:pt idx="67">
                  <c:v>26696.0</c:v>
                </c:pt>
                <c:pt idx="68">
                  <c:v>26724.0</c:v>
                </c:pt>
                <c:pt idx="69">
                  <c:v>26755.0</c:v>
                </c:pt>
                <c:pt idx="70">
                  <c:v>26785.0</c:v>
                </c:pt>
                <c:pt idx="71">
                  <c:v>26816.0</c:v>
                </c:pt>
                <c:pt idx="72">
                  <c:v>26846.0</c:v>
                </c:pt>
                <c:pt idx="73">
                  <c:v>26877.0</c:v>
                </c:pt>
                <c:pt idx="74">
                  <c:v>26908.0</c:v>
                </c:pt>
                <c:pt idx="75">
                  <c:v>26938.0</c:v>
                </c:pt>
                <c:pt idx="76">
                  <c:v>26969.0</c:v>
                </c:pt>
                <c:pt idx="77">
                  <c:v>26999.0</c:v>
                </c:pt>
                <c:pt idx="78">
                  <c:v>27030.0</c:v>
                </c:pt>
                <c:pt idx="79">
                  <c:v>27061.0</c:v>
                </c:pt>
                <c:pt idx="80">
                  <c:v>27089.0</c:v>
                </c:pt>
                <c:pt idx="81">
                  <c:v>27120.0</c:v>
                </c:pt>
                <c:pt idx="82">
                  <c:v>27150.0</c:v>
                </c:pt>
                <c:pt idx="83">
                  <c:v>27181.0</c:v>
                </c:pt>
                <c:pt idx="84">
                  <c:v>27211.0</c:v>
                </c:pt>
                <c:pt idx="85">
                  <c:v>27242.0</c:v>
                </c:pt>
                <c:pt idx="86">
                  <c:v>27273.0</c:v>
                </c:pt>
                <c:pt idx="87">
                  <c:v>27303.0</c:v>
                </c:pt>
                <c:pt idx="88">
                  <c:v>27334.0</c:v>
                </c:pt>
                <c:pt idx="89">
                  <c:v>27364.0</c:v>
                </c:pt>
                <c:pt idx="90">
                  <c:v>27395.0</c:v>
                </c:pt>
                <c:pt idx="91">
                  <c:v>27426.0</c:v>
                </c:pt>
                <c:pt idx="92">
                  <c:v>27454.0</c:v>
                </c:pt>
                <c:pt idx="93">
                  <c:v>27485.0</c:v>
                </c:pt>
                <c:pt idx="94">
                  <c:v>27515.0</c:v>
                </c:pt>
                <c:pt idx="95">
                  <c:v>27546.0</c:v>
                </c:pt>
                <c:pt idx="96">
                  <c:v>27576.0</c:v>
                </c:pt>
                <c:pt idx="97">
                  <c:v>27607.0</c:v>
                </c:pt>
                <c:pt idx="98">
                  <c:v>27638.0</c:v>
                </c:pt>
                <c:pt idx="99">
                  <c:v>27668.0</c:v>
                </c:pt>
                <c:pt idx="100">
                  <c:v>27699.0</c:v>
                </c:pt>
                <c:pt idx="101">
                  <c:v>27729.0</c:v>
                </c:pt>
                <c:pt idx="102">
                  <c:v>27760.0</c:v>
                </c:pt>
                <c:pt idx="103">
                  <c:v>27791.0</c:v>
                </c:pt>
                <c:pt idx="104">
                  <c:v>27820.0</c:v>
                </c:pt>
                <c:pt idx="105">
                  <c:v>27851.0</c:v>
                </c:pt>
                <c:pt idx="106">
                  <c:v>27881.0</c:v>
                </c:pt>
                <c:pt idx="107">
                  <c:v>27912.0</c:v>
                </c:pt>
                <c:pt idx="108">
                  <c:v>27942.0</c:v>
                </c:pt>
                <c:pt idx="109">
                  <c:v>27973.0</c:v>
                </c:pt>
                <c:pt idx="110">
                  <c:v>28004.0</c:v>
                </c:pt>
                <c:pt idx="111">
                  <c:v>28034.0</c:v>
                </c:pt>
                <c:pt idx="112">
                  <c:v>28065.0</c:v>
                </c:pt>
                <c:pt idx="113">
                  <c:v>28095.0</c:v>
                </c:pt>
                <c:pt idx="114">
                  <c:v>28126.0</c:v>
                </c:pt>
                <c:pt idx="115">
                  <c:v>28157.0</c:v>
                </c:pt>
                <c:pt idx="116">
                  <c:v>28185.0</c:v>
                </c:pt>
                <c:pt idx="117">
                  <c:v>28216.0</c:v>
                </c:pt>
                <c:pt idx="118">
                  <c:v>28246.0</c:v>
                </c:pt>
                <c:pt idx="119">
                  <c:v>28277.0</c:v>
                </c:pt>
                <c:pt idx="120">
                  <c:v>28307.0</c:v>
                </c:pt>
                <c:pt idx="121">
                  <c:v>28338.0</c:v>
                </c:pt>
                <c:pt idx="122">
                  <c:v>28369.0</c:v>
                </c:pt>
                <c:pt idx="123">
                  <c:v>28399.0</c:v>
                </c:pt>
                <c:pt idx="124">
                  <c:v>28430.0</c:v>
                </c:pt>
                <c:pt idx="125">
                  <c:v>28460.0</c:v>
                </c:pt>
                <c:pt idx="126">
                  <c:v>28491.0</c:v>
                </c:pt>
                <c:pt idx="127">
                  <c:v>28522.0</c:v>
                </c:pt>
                <c:pt idx="128">
                  <c:v>28550.0</c:v>
                </c:pt>
                <c:pt idx="129">
                  <c:v>28581.0</c:v>
                </c:pt>
                <c:pt idx="130">
                  <c:v>28611.0</c:v>
                </c:pt>
                <c:pt idx="131">
                  <c:v>28642.0</c:v>
                </c:pt>
                <c:pt idx="132">
                  <c:v>28672.0</c:v>
                </c:pt>
                <c:pt idx="133">
                  <c:v>28703.0</c:v>
                </c:pt>
                <c:pt idx="134">
                  <c:v>28734.0</c:v>
                </c:pt>
                <c:pt idx="135">
                  <c:v>28764.0</c:v>
                </c:pt>
                <c:pt idx="136">
                  <c:v>28795.0</c:v>
                </c:pt>
                <c:pt idx="137">
                  <c:v>28825.0</c:v>
                </c:pt>
                <c:pt idx="138">
                  <c:v>28856.0</c:v>
                </c:pt>
                <c:pt idx="139">
                  <c:v>28887.0</c:v>
                </c:pt>
                <c:pt idx="140">
                  <c:v>28915.0</c:v>
                </c:pt>
                <c:pt idx="141">
                  <c:v>28946.0</c:v>
                </c:pt>
                <c:pt idx="142">
                  <c:v>28976.0</c:v>
                </c:pt>
                <c:pt idx="143">
                  <c:v>29007.0</c:v>
                </c:pt>
                <c:pt idx="144">
                  <c:v>29037.0</c:v>
                </c:pt>
                <c:pt idx="145">
                  <c:v>29068.0</c:v>
                </c:pt>
                <c:pt idx="146">
                  <c:v>29099.0</c:v>
                </c:pt>
                <c:pt idx="147">
                  <c:v>29129.0</c:v>
                </c:pt>
                <c:pt idx="148">
                  <c:v>29160.0</c:v>
                </c:pt>
                <c:pt idx="149">
                  <c:v>29190.0</c:v>
                </c:pt>
                <c:pt idx="150">
                  <c:v>29221.0</c:v>
                </c:pt>
                <c:pt idx="151">
                  <c:v>29252.0</c:v>
                </c:pt>
                <c:pt idx="152">
                  <c:v>29281.0</c:v>
                </c:pt>
                <c:pt idx="153">
                  <c:v>29312.0</c:v>
                </c:pt>
                <c:pt idx="154">
                  <c:v>29342.0</c:v>
                </c:pt>
                <c:pt idx="155">
                  <c:v>29373.0</c:v>
                </c:pt>
                <c:pt idx="156">
                  <c:v>29403.0</c:v>
                </c:pt>
                <c:pt idx="157">
                  <c:v>29434.0</c:v>
                </c:pt>
                <c:pt idx="158">
                  <c:v>29465.0</c:v>
                </c:pt>
                <c:pt idx="159">
                  <c:v>29495.0</c:v>
                </c:pt>
                <c:pt idx="160">
                  <c:v>29526.0</c:v>
                </c:pt>
                <c:pt idx="161">
                  <c:v>29556.0</c:v>
                </c:pt>
                <c:pt idx="162">
                  <c:v>29587.0</c:v>
                </c:pt>
                <c:pt idx="163">
                  <c:v>29618.0</c:v>
                </c:pt>
                <c:pt idx="164">
                  <c:v>29646.0</c:v>
                </c:pt>
                <c:pt idx="165">
                  <c:v>29677.0</c:v>
                </c:pt>
                <c:pt idx="166">
                  <c:v>29707.0</c:v>
                </c:pt>
                <c:pt idx="167">
                  <c:v>29738.0</c:v>
                </c:pt>
                <c:pt idx="168">
                  <c:v>29768.0</c:v>
                </c:pt>
                <c:pt idx="169">
                  <c:v>29799.0</c:v>
                </c:pt>
                <c:pt idx="170">
                  <c:v>29830.0</c:v>
                </c:pt>
                <c:pt idx="171">
                  <c:v>29860.0</c:v>
                </c:pt>
                <c:pt idx="172">
                  <c:v>29891.0</c:v>
                </c:pt>
                <c:pt idx="173">
                  <c:v>29921.0</c:v>
                </c:pt>
                <c:pt idx="174">
                  <c:v>29952.0</c:v>
                </c:pt>
                <c:pt idx="175">
                  <c:v>29983.0</c:v>
                </c:pt>
                <c:pt idx="176">
                  <c:v>30011.0</c:v>
                </c:pt>
                <c:pt idx="177">
                  <c:v>30042.0</c:v>
                </c:pt>
                <c:pt idx="178">
                  <c:v>30072.0</c:v>
                </c:pt>
                <c:pt idx="179">
                  <c:v>30103.0</c:v>
                </c:pt>
                <c:pt idx="180">
                  <c:v>30133.0</c:v>
                </c:pt>
                <c:pt idx="181">
                  <c:v>30164.0</c:v>
                </c:pt>
                <c:pt idx="182">
                  <c:v>30195.0</c:v>
                </c:pt>
                <c:pt idx="183">
                  <c:v>30225.0</c:v>
                </c:pt>
                <c:pt idx="184">
                  <c:v>30256.0</c:v>
                </c:pt>
                <c:pt idx="185">
                  <c:v>30286.0</c:v>
                </c:pt>
                <c:pt idx="186">
                  <c:v>30317.0</c:v>
                </c:pt>
                <c:pt idx="187">
                  <c:v>30348.0</c:v>
                </c:pt>
                <c:pt idx="188">
                  <c:v>30376.0</c:v>
                </c:pt>
                <c:pt idx="189">
                  <c:v>30407.0</c:v>
                </c:pt>
                <c:pt idx="190">
                  <c:v>30437.0</c:v>
                </c:pt>
                <c:pt idx="191">
                  <c:v>30468.0</c:v>
                </c:pt>
                <c:pt idx="192">
                  <c:v>30498.0</c:v>
                </c:pt>
                <c:pt idx="193">
                  <c:v>30529.0</c:v>
                </c:pt>
                <c:pt idx="194">
                  <c:v>30560.0</c:v>
                </c:pt>
                <c:pt idx="195">
                  <c:v>30590.0</c:v>
                </c:pt>
                <c:pt idx="196">
                  <c:v>30621.0</c:v>
                </c:pt>
                <c:pt idx="197">
                  <c:v>30651.0</c:v>
                </c:pt>
                <c:pt idx="198">
                  <c:v>30682.0</c:v>
                </c:pt>
                <c:pt idx="199">
                  <c:v>30713.0</c:v>
                </c:pt>
                <c:pt idx="200">
                  <c:v>30742.0</c:v>
                </c:pt>
                <c:pt idx="201">
                  <c:v>30773.0</c:v>
                </c:pt>
                <c:pt idx="202">
                  <c:v>30803.0</c:v>
                </c:pt>
                <c:pt idx="203">
                  <c:v>30834.0</c:v>
                </c:pt>
                <c:pt idx="204">
                  <c:v>30864.0</c:v>
                </c:pt>
                <c:pt idx="205">
                  <c:v>30895.0</c:v>
                </c:pt>
                <c:pt idx="206">
                  <c:v>30926.0</c:v>
                </c:pt>
                <c:pt idx="207">
                  <c:v>30956.0</c:v>
                </c:pt>
                <c:pt idx="208">
                  <c:v>30987.0</c:v>
                </c:pt>
                <c:pt idx="209">
                  <c:v>31017.0</c:v>
                </c:pt>
                <c:pt idx="210">
                  <c:v>31048.0</c:v>
                </c:pt>
                <c:pt idx="211">
                  <c:v>31079.0</c:v>
                </c:pt>
                <c:pt idx="212">
                  <c:v>31107.0</c:v>
                </c:pt>
                <c:pt idx="213">
                  <c:v>31138.0</c:v>
                </c:pt>
                <c:pt idx="214">
                  <c:v>31168.0</c:v>
                </c:pt>
                <c:pt idx="215">
                  <c:v>31199.0</c:v>
                </c:pt>
                <c:pt idx="216">
                  <c:v>31229.0</c:v>
                </c:pt>
                <c:pt idx="217">
                  <c:v>31260.0</c:v>
                </c:pt>
                <c:pt idx="218">
                  <c:v>31291.0</c:v>
                </c:pt>
                <c:pt idx="219">
                  <c:v>31321.0</c:v>
                </c:pt>
                <c:pt idx="220">
                  <c:v>31352.0</c:v>
                </c:pt>
                <c:pt idx="221">
                  <c:v>31382.0</c:v>
                </c:pt>
                <c:pt idx="222">
                  <c:v>31413.0</c:v>
                </c:pt>
                <c:pt idx="223">
                  <c:v>31444.0</c:v>
                </c:pt>
                <c:pt idx="224">
                  <c:v>31472.0</c:v>
                </c:pt>
                <c:pt idx="225">
                  <c:v>31503.0</c:v>
                </c:pt>
                <c:pt idx="226">
                  <c:v>31533.0</c:v>
                </c:pt>
                <c:pt idx="227">
                  <c:v>31564.0</c:v>
                </c:pt>
                <c:pt idx="228">
                  <c:v>31594.0</c:v>
                </c:pt>
                <c:pt idx="229">
                  <c:v>31625.0</c:v>
                </c:pt>
                <c:pt idx="230">
                  <c:v>31656.0</c:v>
                </c:pt>
                <c:pt idx="231">
                  <c:v>31686.0</c:v>
                </c:pt>
                <c:pt idx="232">
                  <c:v>31717.0</c:v>
                </c:pt>
                <c:pt idx="233">
                  <c:v>31747.0</c:v>
                </c:pt>
                <c:pt idx="234">
                  <c:v>31778.0</c:v>
                </c:pt>
                <c:pt idx="235">
                  <c:v>31809.0</c:v>
                </c:pt>
                <c:pt idx="236">
                  <c:v>31837.0</c:v>
                </c:pt>
                <c:pt idx="237">
                  <c:v>31868.0</c:v>
                </c:pt>
                <c:pt idx="238">
                  <c:v>31898.0</c:v>
                </c:pt>
                <c:pt idx="239">
                  <c:v>31929.0</c:v>
                </c:pt>
                <c:pt idx="240">
                  <c:v>31959.0</c:v>
                </c:pt>
                <c:pt idx="241">
                  <c:v>31990.0</c:v>
                </c:pt>
                <c:pt idx="242">
                  <c:v>32021.0</c:v>
                </c:pt>
                <c:pt idx="243">
                  <c:v>32051.0</c:v>
                </c:pt>
                <c:pt idx="244">
                  <c:v>32082.0</c:v>
                </c:pt>
                <c:pt idx="245">
                  <c:v>32112.0</c:v>
                </c:pt>
                <c:pt idx="246">
                  <c:v>32143.0</c:v>
                </c:pt>
                <c:pt idx="247">
                  <c:v>32174.0</c:v>
                </c:pt>
                <c:pt idx="248">
                  <c:v>32203.0</c:v>
                </c:pt>
                <c:pt idx="249">
                  <c:v>32234.0</c:v>
                </c:pt>
                <c:pt idx="250">
                  <c:v>32264.0</c:v>
                </c:pt>
                <c:pt idx="251">
                  <c:v>32295.0</c:v>
                </c:pt>
                <c:pt idx="252">
                  <c:v>32325.0</c:v>
                </c:pt>
                <c:pt idx="253">
                  <c:v>32356.0</c:v>
                </c:pt>
                <c:pt idx="254">
                  <c:v>32387.0</c:v>
                </c:pt>
                <c:pt idx="255">
                  <c:v>32417.0</c:v>
                </c:pt>
                <c:pt idx="256">
                  <c:v>32448.0</c:v>
                </c:pt>
                <c:pt idx="257">
                  <c:v>32478.0</c:v>
                </c:pt>
                <c:pt idx="258">
                  <c:v>32509.0</c:v>
                </c:pt>
                <c:pt idx="259">
                  <c:v>32540.0</c:v>
                </c:pt>
                <c:pt idx="260">
                  <c:v>32568.0</c:v>
                </c:pt>
                <c:pt idx="261">
                  <c:v>32599.0</c:v>
                </c:pt>
                <c:pt idx="262">
                  <c:v>32629.0</c:v>
                </c:pt>
                <c:pt idx="263">
                  <c:v>32660.0</c:v>
                </c:pt>
                <c:pt idx="264">
                  <c:v>32690.0</c:v>
                </c:pt>
                <c:pt idx="265">
                  <c:v>32721.0</c:v>
                </c:pt>
                <c:pt idx="266">
                  <c:v>32752.0</c:v>
                </c:pt>
                <c:pt idx="267">
                  <c:v>32782.0</c:v>
                </c:pt>
                <c:pt idx="268">
                  <c:v>32813.0</c:v>
                </c:pt>
                <c:pt idx="269">
                  <c:v>32843.0</c:v>
                </c:pt>
                <c:pt idx="270">
                  <c:v>32874.0</c:v>
                </c:pt>
                <c:pt idx="271">
                  <c:v>32905.0</c:v>
                </c:pt>
                <c:pt idx="272">
                  <c:v>32933.0</c:v>
                </c:pt>
                <c:pt idx="273">
                  <c:v>32964.0</c:v>
                </c:pt>
                <c:pt idx="274">
                  <c:v>32994.0</c:v>
                </c:pt>
                <c:pt idx="275">
                  <c:v>33025.0</c:v>
                </c:pt>
                <c:pt idx="276">
                  <c:v>33055.0</c:v>
                </c:pt>
                <c:pt idx="277">
                  <c:v>33086.0</c:v>
                </c:pt>
                <c:pt idx="278">
                  <c:v>33117.0</c:v>
                </c:pt>
                <c:pt idx="279">
                  <c:v>33147.0</c:v>
                </c:pt>
                <c:pt idx="280">
                  <c:v>33178.0</c:v>
                </c:pt>
                <c:pt idx="281">
                  <c:v>33208.0</c:v>
                </c:pt>
                <c:pt idx="282">
                  <c:v>33239.0</c:v>
                </c:pt>
                <c:pt idx="283">
                  <c:v>33270.0</c:v>
                </c:pt>
                <c:pt idx="284">
                  <c:v>33298.0</c:v>
                </c:pt>
                <c:pt idx="285">
                  <c:v>33329.0</c:v>
                </c:pt>
                <c:pt idx="286">
                  <c:v>33359.0</c:v>
                </c:pt>
                <c:pt idx="287">
                  <c:v>33390.0</c:v>
                </c:pt>
                <c:pt idx="288">
                  <c:v>33420.0</c:v>
                </c:pt>
                <c:pt idx="289">
                  <c:v>33451.0</c:v>
                </c:pt>
                <c:pt idx="290">
                  <c:v>33482.0</c:v>
                </c:pt>
                <c:pt idx="291">
                  <c:v>33512.0</c:v>
                </c:pt>
                <c:pt idx="292">
                  <c:v>33543.0</c:v>
                </c:pt>
                <c:pt idx="293">
                  <c:v>33573.0</c:v>
                </c:pt>
                <c:pt idx="294">
                  <c:v>33604.0</c:v>
                </c:pt>
                <c:pt idx="295">
                  <c:v>33635.0</c:v>
                </c:pt>
                <c:pt idx="296">
                  <c:v>33664.0</c:v>
                </c:pt>
                <c:pt idx="297">
                  <c:v>33695.0</c:v>
                </c:pt>
                <c:pt idx="298">
                  <c:v>33725.0</c:v>
                </c:pt>
                <c:pt idx="299">
                  <c:v>33756.0</c:v>
                </c:pt>
                <c:pt idx="300">
                  <c:v>33786.0</c:v>
                </c:pt>
                <c:pt idx="301">
                  <c:v>33817.0</c:v>
                </c:pt>
                <c:pt idx="302">
                  <c:v>33848.0</c:v>
                </c:pt>
                <c:pt idx="303">
                  <c:v>33878.0</c:v>
                </c:pt>
                <c:pt idx="304">
                  <c:v>33909.0</c:v>
                </c:pt>
                <c:pt idx="305">
                  <c:v>33939.0</c:v>
                </c:pt>
                <c:pt idx="306">
                  <c:v>33970.0</c:v>
                </c:pt>
                <c:pt idx="307">
                  <c:v>34001.0</c:v>
                </c:pt>
                <c:pt idx="308">
                  <c:v>34029.0</c:v>
                </c:pt>
                <c:pt idx="309">
                  <c:v>34060.0</c:v>
                </c:pt>
                <c:pt idx="310">
                  <c:v>34090.0</c:v>
                </c:pt>
                <c:pt idx="311">
                  <c:v>34121.0</c:v>
                </c:pt>
                <c:pt idx="312">
                  <c:v>34151.0</c:v>
                </c:pt>
                <c:pt idx="313">
                  <c:v>34182.0</c:v>
                </c:pt>
                <c:pt idx="314">
                  <c:v>34213.0</c:v>
                </c:pt>
                <c:pt idx="315">
                  <c:v>34243.0</c:v>
                </c:pt>
                <c:pt idx="316">
                  <c:v>34274.0</c:v>
                </c:pt>
                <c:pt idx="317">
                  <c:v>34304.0</c:v>
                </c:pt>
                <c:pt idx="318">
                  <c:v>34335.0</c:v>
                </c:pt>
                <c:pt idx="319">
                  <c:v>34366.0</c:v>
                </c:pt>
                <c:pt idx="320">
                  <c:v>34394.0</c:v>
                </c:pt>
                <c:pt idx="321">
                  <c:v>34425.0</c:v>
                </c:pt>
                <c:pt idx="322">
                  <c:v>34455.0</c:v>
                </c:pt>
                <c:pt idx="323">
                  <c:v>34486.0</c:v>
                </c:pt>
                <c:pt idx="324">
                  <c:v>34516.0</c:v>
                </c:pt>
                <c:pt idx="325">
                  <c:v>34547.0</c:v>
                </c:pt>
                <c:pt idx="326">
                  <c:v>34578.0</c:v>
                </c:pt>
                <c:pt idx="327">
                  <c:v>34608.0</c:v>
                </c:pt>
                <c:pt idx="328">
                  <c:v>34639.0</c:v>
                </c:pt>
                <c:pt idx="329">
                  <c:v>34669.0</c:v>
                </c:pt>
                <c:pt idx="330">
                  <c:v>34700.0</c:v>
                </c:pt>
                <c:pt idx="331">
                  <c:v>34731.0</c:v>
                </c:pt>
                <c:pt idx="332">
                  <c:v>34759.0</c:v>
                </c:pt>
                <c:pt idx="333">
                  <c:v>34790.0</c:v>
                </c:pt>
                <c:pt idx="334">
                  <c:v>34820.0</c:v>
                </c:pt>
                <c:pt idx="335">
                  <c:v>34851.0</c:v>
                </c:pt>
                <c:pt idx="336">
                  <c:v>34881.0</c:v>
                </c:pt>
                <c:pt idx="337">
                  <c:v>34912.0</c:v>
                </c:pt>
                <c:pt idx="338">
                  <c:v>34943.0</c:v>
                </c:pt>
                <c:pt idx="339">
                  <c:v>34973.0</c:v>
                </c:pt>
                <c:pt idx="340">
                  <c:v>35004.0</c:v>
                </c:pt>
                <c:pt idx="341">
                  <c:v>35034.0</c:v>
                </c:pt>
                <c:pt idx="342">
                  <c:v>35065.0</c:v>
                </c:pt>
                <c:pt idx="343">
                  <c:v>35096.0</c:v>
                </c:pt>
                <c:pt idx="344">
                  <c:v>35125.0</c:v>
                </c:pt>
                <c:pt idx="345">
                  <c:v>35156.0</c:v>
                </c:pt>
                <c:pt idx="346">
                  <c:v>35186.0</c:v>
                </c:pt>
                <c:pt idx="347">
                  <c:v>35217.0</c:v>
                </c:pt>
                <c:pt idx="348">
                  <c:v>35247.0</c:v>
                </c:pt>
                <c:pt idx="349">
                  <c:v>35278.0</c:v>
                </c:pt>
                <c:pt idx="350">
                  <c:v>35309.0</c:v>
                </c:pt>
                <c:pt idx="351">
                  <c:v>35339.0</c:v>
                </c:pt>
                <c:pt idx="352">
                  <c:v>35370.0</c:v>
                </c:pt>
                <c:pt idx="353">
                  <c:v>35400.0</c:v>
                </c:pt>
                <c:pt idx="354">
                  <c:v>35431.0</c:v>
                </c:pt>
                <c:pt idx="355">
                  <c:v>35462.0</c:v>
                </c:pt>
                <c:pt idx="356">
                  <c:v>35490.0</c:v>
                </c:pt>
                <c:pt idx="357">
                  <c:v>35521.0</c:v>
                </c:pt>
                <c:pt idx="358">
                  <c:v>35551.0</c:v>
                </c:pt>
                <c:pt idx="359">
                  <c:v>35582.0</c:v>
                </c:pt>
                <c:pt idx="360">
                  <c:v>35612.0</c:v>
                </c:pt>
                <c:pt idx="361">
                  <c:v>35643.0</c:v>
                </c:pt>
                <c:pt idx="362">
                  <c:v>35674.0</c:v>
                </c:pt>
                <c:pt idx="363">
                  <c:v>35704.0</c:v>
                </c:pt>
                <c:pt idx="364">
                  <c:v>35735.0</c:v>
                </c:pt>
                <c:pt idx="365">
                  <c:v>35765.0</c:v>
                </c:pt>
                <c:pt idx="366">
                  <c:v>35796.0</c:v>
                </c:pt>
                <c:pt idx="367">
                  <c:v>35827.0</c:v>
                </c:pt>
                <c:pt idx="368">
                  <c:v>35855.0</c:v>
                </c:pt>
                <c:pt idx="369">
                  <c:v>35886.0</c:v>
                </c:pt>
                <c:pt idx="370">
                  <c:v>35916.0</c:v>
                </c:pt>
                <c:pt idx="371">
                  <c:v>35947.0</c:v>
                </c:pt>
                <c:pt idx="372">
                  <c:v>35977.0</c:v>
                </c:pt>
                <c:pt idx="373">
                  <c:v>36008.0</c:v>
                </c:pt>
                <c:pt idx="374">
                  <c:v>36039.0</c:v>
                </c:pt>
                <c:pt idx="375">
                  <c:v>36069.0</c:v>
                </c:pt>
                <c:pt idx="376">
                  <c:v>36100.0</c:v>
                </c:pt>
                <c:pt idx="377">
                  <c:v>36130.0</c:v>
                </c:pt>
                <c:pt idx="378">
                  <c:v>36161.0</c:v>
                </c:pt>
                <c:pt idx="379">
                  <c:v>36192.0</c:v>
                </c:pt>
                <c:pt idx="380">
                  <c:v>36220.0</c:v>
                </c:pt>
                <c:pt idx="381">
                  <c:v>36251.0</c:v>
                </c:pt>
                <c:pt idx="382">
                  <c:v>36281.0</c:v>
                </c:pt>
                <c:pt idx="383">
                  <c:v>36312.0</c:v>
                </c:pt>
                <c:pt idx="384">
                  <c:v>36342.0</c:v>
                </c:pt>
                <c:pt idx="385">
                  <c:v>36373.0</c:v>
                </c:pt>
                <c:pt idx="386">
                  <c:v>36404.0</c:v>
                </c:pt>
                <c:pt idx="387">
                  <c:v>36434.0</c:v>
                </c:pt>
                <c:pt idx="388">
                  <c:v>36465.0</c:v>
                </c:pt>
                <c:pt idx="389">
                  <c:v>36495.0</c:v>
                </c:pt>
                <c:pt idx="390">
                  <c:v>36526.0</c:v>
                </c:pt>
                <c:pt idx="391">
                  <c:v>36557.0</c:v>
                </c:pt>
                <c:pt idx="392">
                  <c:v>36586.0</c:v>
                </c:pt>
                <c:pt idx="393">
                  <c:v>36617.0</c:v>
                </c:pt>
                <c:pt idx="394">
                  <c:v>36647.0</c:v>
                </c:pt>
                <c:pt idx="395">
                  <c:v>36678.0</c:v>
                </c:pt>
                <c:pt idx="396">
                  <c:v>36708.0</c:v>
                </c:pt>
                <c:pt idx="397">
                  <c:v>36739.0</c:v>
                </c:pt>
                <c:pt idx="398">
                  <c:v>36770.0</c:v>
                </c:pt>
                <c:pt idx="399">
                  <c:v>36800.0</c:v>
                </c:pt>
                <c:pt idx="400">
                  <c:v>36831.0</c:v>
                </c:pt>
                <c:pt idx="401">
                  <c:v>36861.0</c:v>
                </c:pt>
                <c:pt idx="402">
                  <c:v>36892.0</c:v>
                </c:pt>
                <c:pt idx="403">
                  <c:v>36923.0</c:v>
                </c:pt>
                <c:pt idx="404">
                  <c:v>36951.0</c:v>
                </c:pt>
                <c:pt idx="405">
                  <c:v>36982.0</c:v>
                </c:pt>
                <c:pt idx="406">
                  <c:v>37012.0</c:v>
                </c:pt>
                <c:pt idx="407">
                  <c:v>37043.0</c:v>
                </c:pt>
                <c:pt idx="408">
                  <c:v>37073.0</c:v>
                </c:pt>
                <c:pt idx="409">
                  <c:v>37104.0</c:v>
                </c:pt>
                <c:pt idx="410">
                  <c:v>37135.0</c:v>
                </c:pt>
                <c:pt idx="411">
                  <c:v>37165.0</c:v>
                </c:pt>
                <c:pt idx="412">
                  <c:v>37196.0</c:v>
                </c:pt>
                <c:pt idx="413">
                  <c:v>37226.0</c:v>
                </c:pt>
                <c:pt idx="414">
                  <c:v>37257.0</c:v>
                </c:pt>
                <c:pt idx="415">
                  <c:v>37288.0</c:v>
                </c:pt>
                <c:pt idx="416">
                  <c:v>37316.0</c:v>
                </c:pt>
                <c:pt idx="417">
                  <c:v>37347.0</c:v>
                </c:pt>
                <c:pt idx="418">
                  <c:v>37377.0</c:v>
                </c:pt>
                <c:pt idx="419">
                  <c:v>37408.0</c:v>
                </c:pt>
                <c:pt idx="420">
                  <c:v>37438.0</c:v>
                </c:pt>
                <c:pt idx="421">
                  <c:v>37469.0</c:v>
                </c:pt>
                <c:pt idx="422">
                  <c:v>37500.0</c:v>
                </c:pt>
                <c:pt idx="423">
                  <c:v>37530.0</c:v>
                </c:pt>
                <c:pt idx="424">
                  <c:v>37561.0</c:v>
                </c:pt>
                <c:pt idx="425">
                  <c:v>37591.0</c:v>
                </c:pt>
                <c:pt idx="426">
                  <c:v>37622.0</c:v>
                </c:pt>
                <c:pt idx="427">
                  <c:v>37653.0</c:v>
                </c:pt>
                <c:pt idx="428">
                  <c:v>37681.0</c:v>
                </c:pt>
                <c:pt idx="429">
                  <c:v>37712.0</c:v>
                </c:pt>
                <c:pt idx="430">
                  <c:v>37742.0</c:v>
                </c:pt>
                <c:pt idx="431">
                  <c:v>37773.0</c:v>
                </c:pt>
                <c:pt idx="432">
                  <c:v>37803.0</c:v>
                </c:pt>
                <c:pt idx="433">
                  <c:v>37834.0</c:v>
                </c:pt>
                <c:pt idx="434">
                  <c:v>37865.0</c:v>
                </c:pt>
                <c:pt idx="435">
                  <c:v>37895.0</c:v>
                </c:pt>
                <c:pt idx="436">
                  <c:v>37926.0</c:v>
                </c:pt>
                <c:pt idx="437">
                  <c:v>37956.0</c:v>
                </c:pt>
                <c:pt idx="438">
                  <c:v>37987.0</c:v>
                </c:pt>
                <c:pt idx="439">
                  <c:v>38018.0</c:v>
                </c:pt>
                <c:pt idx="440">
                  <c:v>38047.0</c:v>
                </c:pt>
                <c:pt idx="441">
                  <c:v>38078.0</c:v>
                </c:pt>
                <c:pt idx="442">
                  <c:v>38108.0</c:v>
                </c:pt>
                <c:pt idx="443">
                  <c:v>38139.0</c:v>
                </c:pt>
                <c:pt idx="444">
                  <c:v>38169.0</c:v>
                </c:pt>
                <c:pt idx="445">
                  <c:v>38200.0</c:v>
                </c:pt>
                <c:pt idx="446">
                  <c:v>38231.0</c:v>
                </c:pt>
                <c:pt idx="447">
                  <c:v>38261.0</c:v>
                </c:pt>
                <c:pt idx="448">
                  <c:v>38292.0</c:v>
                </c:pt>
                <c:pt idx="449">
                  <c:v>38322.0</c:v>
                </c:pt>
                <c:pt idx="450">
                  <c:v>38353.0</c:v>
                </c:pt>
                <c:pt idx="451">
                  <c:v>38384.0</c:v>
                </c:pt>
                <c:pt idx="452">
                  <c:v>38412.0</c:v>
                </c:pt>
                <c:pt idx="453">
                  <c:v>38443.0</c:v>
                </c:pt>
                <c:pt idx="454">
                  <c:v>38473.0</c:v>
                </c:pt>
                <c:pt idx="455">
                  <c:v>38504.0</c:v>
                </c:pt>
                <c:pt idx="456">
                  <c:v>38534.0</c:v>
                </c:pt>
                <c:pt idx="457">
                  <c:v>38565.0</c:v>
                </c:pt>
                <c:pt idx="458">
                  <c:v>38596.0</c:v>
                </c:pt>
                <c:pt idx="459">
                  <c:v>38626.0</c:v>
                </c:pt>
                <c:pt idx="460">
                  <c:v>38657.0</c:v>
                </c:pt>
                <c:pt idx="461">
                  <c:v>38687.0</c:v>
                </c:pt>
                <c:pt idx="462">
                  <c:v>38718.0</c:v>
                </c:pt>
                <c:pt idx="463">
                  <c:v>38749.0</c:v>
                </c:pt>
                <c:pt idx="464">
                  <c:v>38777.0</c:v>
                </c:pt>
                <c:pt idx="465">
                  <c:v>38808.0</c:v>
                </c:pt>
                <c:pt idx="466">
                  <c:v>38838.0</c:v>
                </c:pt>
                <c:pt idx="467">
                  <c:v>38869.0</c:v>
                </c:pt>
                <c:pt idx="468">
                  <c:v>38899.0</c:v>
                </c:pt>
                <c:pt idx="469">
                  <c:v>38930.0</c:v>
                </c:pt>
                <c:pt idx="470">
                  <c:v>38961.0</c:v>
                </c:pt>
                <c:pt idx="471">
                  <c:v>38991.0</c:v>
                </c:pt>
                <c:pt idx="472">
                  <c:v>39022.0</c:v>
                </c:pt>
                <c:pt idx="473">
                  <c:v>39052.0</c:v>
                </c:pt>
                <c:pt idx="474">
                  <c:v>39083.0</c:v>
                </c:pt>
                <c:pt idx="475">
                  <c:v>39114.0</c:v>
                </c:pt>
                <c:pt idx="476">
                  <c:v>39142.0</c:v>
                </c:pt>
                <c:pt idx="477">
                  <c:v>39173.0</c:v>
                </c:pt>
                <c:pt idx="478">
                  <c:v>39203.0</c:v>
                </c:pt>
                <c:pt idx="479">
                  <c:v>39234.0</c:v>
                </c:pt>
                <c:pt idx="480">
                  <c:v>39264.0</c:v>
                </c:pt>
                <c:pt idx="481">
                  <c:v>39295.0</c:v>
                </c:pt>
                <c:pt idx="482">
                  <c:v>39326.0</c:v>
                </c:pt>
                <c:pt idx="483">
                  <c:v>39356.0</c:v>
                </c:pt>
                <c:pt idx="484">
                  <c:v>39387.0</c:v>
                </c:pt>
                <c:pt idx="485">
                  <c:v>39417.0</c:v>
                </c:pt>
                <c:pt idx="486">
                  <c:v>39448.0</c:v>
                </c:pt>
                <c:pt idx="487">
                  <c:v>39479.0</c:v>
                </c:pt>
                <c:pt idx="488">
                  <c:v>39508.0</c:v>
                </c:pt>
                <c:pt idx="489">
                  <c:v>39539.0</c:v>
                </c:pt>
                <c:pt idx="490">
                  <c:v>39569.0</c:v>
                </c:pt>
                <c:pt idx="491">
                  <c:v>39600.0</c:v>
                </c:pt>
                <c:pt idx="492">
                  <c:v>39630.0</c:v>
                </c:pt>
                <c:pt idx="493">
                  <c:v>39661.0</c:v>
                </c:pt>
                <c:pt idx="494">
                  <c:v>39692.0</c:v>
                </c:pt>
                <c:pt idx="495">
                  <c:v>39722.0</c:v>
                </c:pt>
                <c:pt idx="496">
                  <c:v>39753.0</c:v>
                </c:pt>
                <c:pt idx="497">
                  <c:v>39783.0</c:v>
                </c:pt>
                <c:pt idx="498">
                  <c:v>39814.0</c:v>
                </c:pt>
                <c:pt idx="499">
                  <c:v>39845.0</c:v>
                </c:pt>
                <c:pt idx="500">
                  <c:v>39873.0</c:v>
                </c:pt>
                <c:pt idx="501">
                  <c:v>39904.0</c:v>
                </c:pt>
                <c:pt idx="502">
                  <c:v>39934.0</c:v>
                </c:pt>
                <c:pt idx="503">
                  <c:v>39965.0</c:v>
                </c:pt>
                <c:pt idx="504">
                  <c:v>39995.0</c:v>
                </c:pt>
                <c:pt idx="505">
                  <c:v>40026.0</c:v>
                </c:pt>
                <c:pt idx="506">
                  <c:v>40057.0</c:v>
                </c:pt>
                <c:pt idx="507">
                  <c:v>40087.0</c:v>
                </c:pt>
                <c:pt idx="508">
                  <c:v>40118.0</c:v>
                </c:pt>
                <c:pt idx="509">
                  <c:v>40148.0</c:v>
                </c:pt>
                <c:pt idx="510">
                  <c:v>40179.0</c:v>
                </c:pt>
                <c:pt idx="511">
                  <c:v>40210.0</c:v>
                </c:pt>
                <c:pt idx="512">
                  <c:v>40238.0</c:v>
                </c:pt>
                <c:pt idx="513">
                  <c:v>40269.0</c:v>
                </c:pt>
                <c:pt idx="514">
                  <c:v>40299.0</c:v>
                </c:pt>
                <c:pt idx="515">
                  <c:v>40330.0</c:v>
                </c:pt>
                <c:pt idx="516">
                  <c:v>40360.0</c:v>
                </c:pt>
                <c:pt idx="517">
                  <c:v>40391.0</c:v>
                </c:pt>
                <c:pt idx="518">
                  <c:v>40422.0</c:v>
                </c:pt>
                <c:pt idx="519">
                  <c:v>40452.0</c:v>
                </c:pt>
                <c:pt idx="520">
                  <c:v>40483.0</c:v>
                </c:pt>
                <c:pt idx="521">
                  <c:v>40513.0</c:v>
                </c:pt>
                <c:pt idx="522">
                  <c:v>40544.0</c:v>
                </c:pt>
                <c:pt idx="523">
                  <c:v>40575.0</c:v>
                </c:pt>
                <c:pt idx="524">
                  <c:v>40603.0</c:v>
                </c:pt>
                <c:pt idx="525">
                  <c:v>40634.0</c:v>
                </c:pt>
                <c:pt idx="526">
                  <c:v>40664.0</c:v>
                </c:pt>
                <c:pt idx="527">
                  <c:v>40695.0</c:v>
                </c:pt>
                <c:pt idx="528">
                  <c:v>40725.0</c:v>
                </c:pt>
                <c:pt idx="529">
                  <c:v>40756.0</c:v>
                </c:pt>
                <c:pt idx="530">
                  <c:v>40787.0</c:v>
                </c:pt>
                <c:pt idx="531">
                  <c:v>40817.0</c:v>
                </c:pt>
                <c:pt idx="532">
                  <c:v>40848.0</c:v>
                </c:pt>
                <c:pt idx="533">
                  <c:v>40878.0</c:v>
                </c:pt>
                <c:pt idx="534">
                  <c:v>40909.0</c:v>
                </c:pt>
                <c:pt idx="535">
                  <c:v>40940.0</c:v>
                </c:pt>
                <c:pt idx="536">
                  <c:v>40969.0</c:v>
                </c:pt>
                <c:pt idx="537">
                  <c:v>41000.0</c:v>
                </c:pt>
                <c:pt idx="538">
                  <c:v>41030.0</c:v>
                </c:pt>
                <c:pt idx="539">
                  <c:v>41061.0</c:v>
                </c:pt>
                <c:pt idx="540">
                  <c:v>41091.0</c:v>
                </c:pt>
                <c:pt idx="541">
                  <c:v>41122.0</c:v>
                </c:pt>
                <c:pt idx="542">
                  <c:v>41153.0</c:v>
                </c:pt>
                <c:pt idx="543">
                  <c:v>41183.0</c:v>
                </c:pt>
                <c:pt idx="544">
                  <c:v>41214.0</c:v>
                </c:pt>
                <c:pt idx="545">
                  <c:v>41244.0</c:v>
                </c:pt>
                <c:pt idx="546">
                  <c:v>41275.0</c:v>
                </c:pt>
                <c:pt idx="547">
                  <c:v>41306.0</c:v>
                </c:pt>
                <c:pt idx="548">
                  <c:v>41334.0</c:v>
                </c:pt>
                <c:pt idx="549">
                  <c:v>41365.0</c:v>
                </c:pt>
                <c:pt idx="550">
                  <c:v>41395.0</c:v>
                </c:pt>
                <c:pt idx="551">
                  <c:v>41426.0</c:v>
                </c:pt>
                <c:pt idx="552">
                  <c:v>41456.0</c:v>
                </c:pt>
                <c:pt idx="553">
                  <c:v>41487.0</c:v>
                </c:pt>
                <c:pt idx="554">
                  <c:v>41518.0</c:v>
                </c:pt>
                <c:pt idx="555">
                  <c:v>41548.0</c:v>
                </c:pt>
                <c:pt idx="556">
                  <c:v>41579.0</c:v>
                </c:pt>
                <c:pt idx="557">
                  <c:v>41609.0</c:v>
                </c:pt>
                <c:pt idx="558">
                  <c:v>41640.0</c:v>
                </c:pt>
                <c:pt idx="559">
                  <c:v>41671.0</c:v>
                </c:pt>
                <c:pt idx="560">
                  <c:v>41699.0</c:v>
                </c:pt>
                <c:pt idx="561">
                  <c:v>41730.0</c:v>
                </c:pt>
                <c:pt idx="562">
                  <c:v>41760.0</c:v>
                </c:pt>
                <c:pt idx="563">
                  <c:v>41791.0</c:v>
                </c:pt>
                <c:pt idx="564">
                  <c:v>41821.0</c:v>
                </c:pt>
                <c:pt idx="565">
                  <c:v>41852.0</c:v>
                </c:pt>
                <c:pt idx="566">
                  <c:v>41883.0</c:v>
                </c:pt>
                <c:pt idx="567">
                  <c:v>41913.0</c:v>
                </c:pt>
                <c:pt idx="568">
                  <c:v>41944.0</c:v>
                </c:pt>
                <c:pt idx="569">
                  <c:v>41974.0</c:v>
                </c:pt>
              </c:numCache>
            </c:numRef>
          </c:cat>
          <c:val>
            <c:numRef>
              <c:f>Data!$B$5:$B$574</c:f>
              <c:numCache>
                <c:formatCode>0.0</c:formatCode>
                <c:ptCount val="570"/>
                <c:pt idx="0">
                  <c:v>4.5</c:v>
                </c:pt>
                <c:pt idx="1">
                  <c:v>4.7</c:v>
                </c:pt>
                <c:pt idx="2">
                  <c:v>4.6</c:v>
                </c:pt>
                <c:pt idx="3">
                  <c:v>4.9</c:v>
                </c:pt>
                <c:pt idx="4">
                  <c:v>4.7</c:v>
                </c:pt>
                <c:pt idx="5">
                  <c:v>4.8</c:v>
                </c:pt>
                <c:pt idx="6">
                  <c:v>5.1</c:v>
                </c:pt>
                <c:pt idx="7">
                  <c:v>4.5</c:v>
                </c:pt>
                <c:pt idx="8">
                  <c:v>4.1</c:v>
                </c:pt>
                <c:pt idx="9">
                  <c:v>4.6</c:v>
                </c:pt>
                <c:pt idx="10">
                  <c:v>4.4</c:v>
                </c:pt>
                <c:pt idx="11">
                  <c:v>4.4</c:v>
                </c:pt>
                <c:pt idx="12">
                  <c:v>4.5</c:v>
                </c:pt>
                <c:pt idx="13">
                  <c:v>4.2</c:v>
                </c:pt>
                <c:pt idx="14">
                  <c:v>4.6</c:v>
                </c:pt>
                <c:pt idx="15">
                  <c:v>4.8</c:v>
                </c:pt>
                <c:pt idx="16">
                  <c:v>4.4</c:v>
                </c:pt>
                <c:pt idx="17">
                  <c:v>4.4</c:v>
                </c:pt>
                <c:pt idx="18">
                  <c:v>4.4</c:v>
                </c:pt>
                <c:pt idx="19">
                  <c:v>4.9</c:v>
                </c:pt>
                <c:pt idx="20">
                  <c:v>4.0</c:v>
                </c:pt>
                <c:pt idx="21">
                  <c:v>4.0</c:v>
                </c:pt>
                <c:pt idx="22">
                  <c:v>4.2</c:v>
                </c:pt>
                <c:pt idx="23">
                  <c:v>4.4</c:v>
                </c:pt>
                <c:pt idx="24">
                  <c:v>4.4</c:v>
                </c:pt>
                <c:pt idx="25">
                  <c:v>4.4</c:v>
                </c:pt>
                <c:pt idx="26">
                  <c:v>4.7</c:v>
                </c:pt>
                <c:pt idx="27">
                  <c:v>4.5</c:v>
                </c:pt>
                <c:pt idx="28">
                  <c:v>4.8</c:v>
                </c:pt>
                <c:pt idx="29">
                  <c:v>4.6</c:v>
                </c:pt>
                <c:pt idx="30">
                  <c:v>4.6</c:v>
                </c:pt>
                <c:pt idx="31">
                  <c:v>4.5</c:v>
                </c:pt>
                <c:pt idx="32">
                  <c:v>4.6</c:v>
                </c:pt>
                <c:pt idx="33">
                  <c:v>4.1</c:v>
                </c:pt>
                <c:pt idx="34">
                  <c:v>4.7</c:v>
                </c:pt>
                <c:pt idx="35">
                  <c:v>4.9</c:v>
                </c:pt>
                <c:pt idx="36">
                  <c:v>5.1</c:v>
                </c:pt>
                <c:pt idx="37">
                  <c:v>5.4</c:v>
                </c:pt>
                <c:pt idx="38">
                  <c:v>5.2</c:v>
                </c:pt>
                <c:pt idx="39">
                  <c:v>5.2</c:v>
                </c:pt>
                <c:pt idx="40">
                  <c:v>5.6</c:v>
                </c:pt>
                <c:pt idx="41">
                  <c:v>5.9</c:v>
                </c:pt>
                <c:pt idx="42">
                  <c:v>6.2</c:v>
                </c:pt>
                <c:pt idx="43">
                  <c:v>6.3</c:v>
                </c:pt>
                <c:pt idx="44">
                  <c:v>6.4</c:v>
                </c:pt>
                <c:pt idx="45">
                  <c:v>6.5</c:v>
                </c:pt>
                <c:pt idx="46">
                  <c:v>6.7</c:v>
                </c:pt>
                <c:pt idx="47">
                  <c:v>5.7</c:v>
                </c:pt>
                <c:pt idx="48">
                  <c:v>6.2</c:v>
                </c:pt>
                <c:pt idx="49">
                  <c:v>6.4</c:v>
                </c:pt>
                <c:pt idx="50">
                  <c:v>5.8</c:v>
                </c:pt>
                <c:pt idx="51">
                  <c:v>6.5</c:v>
                </c:pt>
                <c:pt idx="52">
                  <c:v>6.4</c:v>
                </c:pt>
                <c:pt idx="53">
                  <c:v>6.2</c:v>
                </c:pt>
                <c:pt idx="54">
                  <c:v>6.2</c:v>
                </c:pt>
                <c:pt idx="55">
                  <c:v>6.6</c:v>
                </c:pt>
                <c:pt idx="56">
                  <c:v>6.6</c:v>
                </c:pt>
                <c:pt idx="57">
                  <c:v>6.7</c:v>
                </c:pt>
                <c:pt idx="58">
                  <c:v>6.6</c:v>
                </c:pt>
                <c:pt idx="59">
                  <c:v>5.4</c:v>
                </c:pt>
                <c:pt idx="60">
                  <c:v>6.1</c:v>
                </c:pt>
                <c:pt idx="61">
                  <c:v>6.0</c:v>
                </c:pt>
                <c:pt idx="62">
                  <c:v>5.6</c:v>
                </c:pt>
                <c:pt idx="63">
                  <c:v>5.7</c:v>
                </c:pt>
                <c:pt idx="64">
                  <c:v>5.7</c:v>
                </c:pt>
                <c:pt idx="65">
                  <c:v>6.1</c:v>
                </c:pt>
                <c:pt idx="66">
                  <c:v>5.7</c:v>
                </c:pt>
                <c:pt idx="67">
                  <c:v>5.2</c:v>
                </c:pt>
                <c:pt idx="68">
                  <c:v>5.5</c:v>
                </c:pt>
                <c:pt idx="69">
                  <c:v>5.0</c:v>
                </c:pt>
                <c:pt idx="70">
                  <c:v>4.9</c:v>
                </c:pt>
                <c:pt idx="71">
                  <c:v>5.0</c:v>
                </c:pt>
                <c:pt idx="72">
                  <c:v>5.2</c:v>
                </c:pt>
                <c:pt idx="73">
                  <c:v>4.9</c:v>
                </c:pt>
                <c:pt idx="74">
                  <c:v>5.4</c:v>
                </c:pt>
                <c:pt idx="75">
                  <c:v>5.5</c:v>
                </c:pt>
                <c:pt idx="76">
                  <c:v>5.1</c:v>
                </c:pt>
                <c:pt idx="77">
                  <c:v>4.7</c:v>
                </c:pt>
                <c:pt idx="78">
                  <c:v>5.0</c:v>
                </c:pt>
                <c:pt idx="79">
                  <c:v>5.1</c:v>
                </c:pt>
                <c:pt idx="80">
                  <c:v>4.8</c:v>
                </c:pt>
                <c:pt idx="81">
                  <c:v>5.0</c:v>
                </c:pt>
                <c:pt idx="82">
                  <c:v>4.6</c:v>
                </c:pt>
                <c:pt idx="83">
                  <c:v>5.3</c:v>
                </c:pt>
                <c:pt idx="84">
                  <c:v>5.7</c:v>
                </c:pt>
                <c:pt idx="85">
                  <c:v>5.0</c:v>
                </c:pt>
                <c:pt idx="86">
                  <c:v>5.3</c:v>
                </c:pt>
                <c:pt idx="87">
                  <c:v>5.5</c:v>
                </c:pt>
                <c:pt idx="88">
                  <c:v>5.2</c:v>
                </c:pt>
                <c:pt idx="89">
                  <c:v>5.7</c:v>
                </c:pt>
                <c:pt idx="90">
                  <c:v>6.3</c:v>
                </c:pt>
                <c:pt idx="91">
                  <c:v>7.1</c:v>
                </c:pt>
                <c:pt idx="92">
                  <c:v>7.2</c:v>
                </c:pt>
                <c:pt idx="93">
                  <c:v>8.700000000000001</c:v>
                </c:pt>
                <c:pt idx="94">
                  <c:v>9.4</c:v>
                </c:pt>
                <c:pt idx="95">
                  <c:v>8.8</c:v>
                </c:pt>
                <c:pt idx="96">
                  <c:v>8.6</c:v>
                </c:pt>
                <c:pt idx="97">
                  <c:v>9.200000000000001</c:v>
                </c:pt>
                <c:pt idx="98">
                  <c:v>9.200000000000001</c:v>
                </c:pt>
                <c:pt idx="99">
                  <c:v>8.6</c:v>
                </c:pt>
                <c:pt idx="100">
                  <c:v>9.5</c:v>
                </c:pt>
                <c:pt idx="101">
                  <c:v>9.0</c:v>
                </c:pt>
                <c:pt idx="102">
                  <c:v>9.0</c:v>
                </c:pt>
                <c:pt idx="103">
                  <c:v>8.200000000000001</c:v>
                </c:pt>
                <c:pt idx="104">
                  <c:v>8.700000000000001</c:v>
                </c:pt>
                <c:pt idx="105">
                  <c:v>8.200000000000001</c:v>
                </c:pt>
                <c:pt idx="106">
                  <c:v>8.3</c:v>
                </c:pt>
                <c:pt idx="107">
                  <c:v>7.8</c:v>
                </c:pt>
                <c:pt idx="108">
                  <c:v>7.7</c:v>
                </c:pt>
                <c:pt idx="109">
                  <c:v>7.9</c:v>
                </c:pt>
                <c:pt idx="110">
                  <c:v>7.8</c:v>
                </c:pt>
                <c:pt idx="111">
                  <c:v>7.7</c:v>
                </c:pt>
                <c:pt idx="112">
                  <c:v>8.4</c:v>
                </c:pt>
                <c:pt idx="113">
                  <c:v>8.0</c:v>
                </c:pt>
                <c:pt idx="114">
                  <c:v>7.5</c:v>
                </c:pt>
                <c:pt idx="115">
                  <c:v>7.2</c:v>
                </c:pt>
                <c:pt idx="116">
                  <c:v>7.2</c:v>
                </c:pt>
                <c:pt idx="117">
                  <c:v>7.3</c:v>
                </c:pt>
                <c:pt idx="118">
                  <c:v>7.9</c:v>
                </c:pt>
                <c:pt idx="119">
                  <c:v>6.2</c:v>
                </c:pt>
                <c:pt idx="120">
                  <c:v>7.1</c:v>
                </c:pt>
                <c:pt idx="121">
                  <c:v>7.0</c:v>
                </c:pt>
                <c:pt idx="122">
                  <c:v>6.7</c:v>
                </c:pt>
                <c:pt idx="123">
                  <c:v>6.9</c:v>
                </c:pt>
                <c:pt idx="124">
                  <c:v>7.0</c:v>
                </c:pt>
                <c:pt idx="125">
                  <c:v>6.8</c:v>
                </c:pt>
                <c:pt idx="126">
                  <c:v>6.5</c:v>
                </c:pt>
                <c:pt idx="127">
                  <c:v>6.7</c:v>
                </c:pt>
                <c:pt idx="128">
                  <c:v>6.2</c:v>
                </c:pt>
                <c:pt idx="129">
                  <c:v>6.1</c:v>
                </c:pt>
                <c:pt idx="130">
                  <c:v>5.7</c:v>
                </c:pt>
                <c:pt idx="131">
                  <c:v>6.0</c:v>
                </c:pt>
                <c:pt idx="132">
                  <c:v>5.8</c:v>
                </c:pt>
                <c:pt idx="133">
                  <c:v>5.8</c:v>
                </c:pt>
                <c:pt idx="134">
                  <c:v>5.6</c:v>
                </c:pt>
                <c:pt idx="135">
                  <c:v>5.9</c:v>
                </c:pt>
                <c:pt idx="136">
                  <c:v>5.5</c:v>
                </c:pt>
                <c:pt idx="137">
                  <c:v>5.6</c:v>
                </c:pt>
                <c:pt idx="138">
                  <c:v>5.9</c:v>
                </c:pt>
                <c:pt idx="139">
                  <c:v>5.9</c:v>
                </c:pt>
                <c:pt idx="140">
                  <c:v>5.9</c:v>
                </c:pt>
                <c:pt idx="141">
                  <c:v>5.4</c:v>
                </c:pt>
                <c:pt idx="142">
                  <c:v>5.6</c:v>
                </c:pt>
                <c:pt idx="143">
                  <c:v>5.6</c:v>
                </c:pt>
                <c:pt idx="144">
                  <c:v>5.9</c:v>
                </c:pt>
                <c:pt idx="145">
                  <c:v>4.8</c:v>
                </c:pt>
                <c:pt idx="146">
                  <c:v>5.5</c:v>
                </c:pt>
                <c:pt idx="147">
                  <c:v>5.5</c:v>
                </c:pt>
                <c:pt idx="148">
                  <c:v>5.3</c:v>
                </c:pt>
                <c:pt idx="149">
                  <c:v>5.7</c:v>
                </c:pt>
                <c:pt idx="150">
                  <c:v>5.3</c:v>
                </c:pt>
                <c:pt idx="151">
                  <c:v>5.8</c:v>
                </c:pt>
                <c:pt idx="152">
                  <c:v>6.0</c:v>
                </c:pt>
                <c:pt idx="153">
                  <c:v>5.8</c:v>
                </c:pt>
                <c:pt idx="154">
                  <c:v>5.7</c:v>
                </c:pt>
                <c:pt idx="155">
                  <c:v>6.4</c:v>
                </c:pt>
                <c:pt idx="156">
                  <c:v>7.0</c:v>
                </c:pt>
                <c:pt idx="157">
                  <c:v>7.5</c:v>
                </c:pt>
                <c:pt idx="158">
                  <c:v>7.7</c:v>
                </c:pt>
                <c:pt idx="159">
                  <c:v>7.5</c:v>
                </c:pt>
                <c:pt idx="160">
                  <c:v>7.7</c:v>
                </c:pt>
                <c:pt idx="161">
                  <c:v>7.5</c:v>
                </c:pt>
                <c:pt idx="162">
                  <c:v>7.4</c:v>
                </c:pt>
                <c:pt idx="163">
                  <c:v>7.1</c:v>
                </c:pt>
                <c:pt idx="164">
                  <c:v>7.1</c:v>
                </c:pt>
                <c:pt idx="165">
                  <c:v>7.4</c:v>
                </c:pt>
                <c:pt idx="166">
                  <c:v>6.9</c:v>
                </c:pt>
                <c:pt idx="167">
                  <c:v>6.6</c:v>
                </c:pt>
                <c:pt idx="168">
                  <c:v>7.1</c:v>
                </c:pt>
                <c:pt idx="169">
                  <c:v>7.2</c:v>
                </c:pt>
                <c:pt idx="170">
                  <c:v>6.8</c:v>
                </c:pt>
                <c:pt idx="171">
                  <c:v>6.8</c:v>
                </c:pt>
                <c:pt idx="172">
                  <c:v>6.9</c:v>
                </c:pt>
                <c:pt idx="173">
                  <c:v>6.9</c:v>
                </c:pt>
                <c:pt idx="174">
                  <c:v>7.1</c:v>
                </c:pt>
                <c:pt idx="175">
                  <c:v>7.5</c:v>
                </c:pt>
                <c:pt idx="176">
                  <c:v>7.7</c:v>
                </c:pt>
                <c:pt idx="177">
                  <c:v>8.1</c:v>
                </c:pt>
                <c:pt idx="178">
                  <c:v>8.5</c:v>
                </c:pt>
                <c:pt idx="179">
                  <c:v>9.5</c:v>
                </c:pt>
                <c:pt idx="180">
                  <c:v>8.5</c:v>
                </c:pt>
                <c:pt idx="181">
                  <c:v>8.700000000000001</c:v>
                </c:pt>
                <c:pt idx="182">
                  <c:v>9.5</c:v>
                </c:pt>
                <c:pt idx="183">
                  <c:v>9.700000000000001</c:v>
                </c:pt>
                <c:pt idx="184">
                  <c:v>10.0</c:v>
                </c:pt>
                <c:pt idx="185">
                  <c:v>10.2</c:v>
                </c:pt>
                <c:pt idx="186">
                  <c:v>11.1</c:v>
                </c:pt>
                <c:pt idx="187">
                  <c:v>9.8</c:v>
                </c:pt>
                <c:pt idx="188">
                  <c:v>10.4</c:v>
                </c:pt>
                <c:pt idx="189">
                  <c:v>10.9</c:v>
                </c:pt>
                <c:pt idx="190">
                  <c:v>12.3</c:v>
                </c:pt>
                <c:pt idx="191">
                  <c:v>11.3</c:v>
                </c:pt>
                <c:pt idx="192">
                  <c:v>10.1</c:v>
                </c:pt>
                <c:pt idx="193">
                  <c:v>9.3</c:v>
                </c:pt>
                <c:pt idx="194">
                  <c:v>9.3</c:v>
                </c:pt>
                <c:pt idx="195">
                  <c:v>9.4</c:v>
                </c:pt>
                <c:pt idx="196">
                  <c:v>9.3</c:v>
                </c:pt>
                <c:pt idx="197">
                  <c:v>8.700000000000001</c:v>
                </c:pt>
                <c:pt idx="198">
                  <c:v>9.1</c:v>
                </c:pt>
                <c:pt idx="199">
                  <c:v>8.3</c:v>
                </c:pt>
                <c:pt idx="200">
                  <c:v>8.3</c:v>
                </c:pt>
                <c:pt idx="201">
                  <c:v>8.200000000000001</c:v>
                </c:pt>
                <c:pt idx="202">
                  <c:v>9.1</c:v>
                </c:pt>
                <c:pt idx="203">
                  <c:v>7.5</c:v>
                </c:pt>
                <c:pt idx="204">
                  <c:v>7.5</c:v>
                </c:pt>
                <c:pt idx="205">
                  <c:v>7.3</c:v>
                </c:pt>
                <c:pt idx="206">
                  <c:v>7.6</c:v>
                </c:pt>
                <c:pt idx="207">
                  <c:v>7.2</c:v>
                </c:pt>
                <c:pt idx="208">
                  <c:v>7.2</c:v>
                </c:pt>
                <c:pt idx="209">
                  <c:v>7.3</c:v>
                </c:pt>
                <c:pt idx="210">
                  <c:v>6.8</c:v>
                </c:pt>
                <c:pt idx="211">
                  <c:v>7.1</c:v>
                </c:pt>
                <c:pt idx="212">
                  <c:v>7.1</c:v>
                </c:pt>
                <c:pt idx="213">
                  <c:v>6.9</c:v>
                </c:pt>
                <c:pt idx="214">
                  <c:v>6.9</c:v>
                </c:pt>
                <c:pt idx="215">
                  <c:v>6.6</c:v>
                </c:pt>
                <c:pt idx="216">
                  <c:v>6.9</c:v>
                </c:pt>
                <c:pt idx="217">
                  <c:v>7.1</c:v>
                </c:pt>
                <c:pt idx="218">
                  <c:v>6.9</c:v>
                </c:pt>
                <c:pt idx="219">
                  <c:v>7.1</c:v>
                </c:pt>
                <c:pt idx="220">
                  <c:v>7.0</c:v>
                </c:pt>
                <c:pt idx="221">
                  <c:v>6.8</c:v>
                </c:pt>
                <c:pt idx="222">
                  <c:v>6.7</c:v>
                </c:pt>
                <c:pt idx="223">
                  <c:v>6.9</c:v>
                </c:pt>
                <c:pt idx="224">
                  <c:v>6.8</c:v>
                </c:pt>
                <c:pt idx="225">
                  <c:v>6.7</c:v>
                </c:pt>
                <c:pt idx="226">
                  <c:v>6.8</c:v>
                </c:pt>
                <c:pt idx="227">
                  <c:v>7.0</c:v>
                </c:pt>
                <c:pt idx="228">
                  <c:v>6.9</c:v>
                </c:pt>
                <c:pt idx="229">
                  <c:v>7.1</c:v>
                </c:pt>
                <c:pt idx="230">
                  <c:v>7.4</c:v>
                </c:pt>
                <c:pt idx="231">
                  <c:v>7.0</c:v>
                </c:pt>
                <c:pt idx="232">
                  <c:v>7.1</c:v>
                </c:pt>
                <c:pt idx="233">
                  <c:v>7.1</c:v>
                </c:pt>
                <c:pt idx="234">
                  <c:v>6.9</c:v>
                </c:pt>
                <c:pt idx="235">
                  <c:v>6.6</c:v>
                </c:pt>
                <c:pt idx="236">
                  <c:v>6.6</c:v>
                </c:pt>
                <c:pt idx="237">
                  <c:v>7.1</c:v>
                </c:pt>
                <c:pt idx="238">
                  <c:v>6.6</c:v>
                </c:pt>
                <c:pt idx="239">
                  <c:v>6.5</c:v>
                </c:pt>
                <c:pt idx="240">
                  <c:v>6.5</c:v>
                </c:pt>
                <c:pt idx="241">
                  <c:v>6.4</c:v>
                </c:pt>
                <c:pt idx="242">
                  <c:v>6.0</c:v>
                </c:pt>
                <c:pt idx="243">
                  <c:v>6.3</c:v>
                </c:pt>
                <c:pt idx="244">
                  <c:v>6.2</c:v>
                </c:pt>
                <c:pt idx="245">
                  <c:v>6.0</c:v>
                </c:pt>
                <c:pt idx="246">
                  <c:v>6.2</c:v>
                </c:pt>
                <c:pt idx="247">
                  <c:v>6.3</c:v>
                </c:pt>
                <c:pt idx="248">
                  <c:v>6.4</c:v>
                </c:pt>
                <c:pt idx="249">
                  <c:v>5.9</c:v>
                </c:pt>
                <c:pt idx="250">
                  <c:v>5.9</c:v>
                </c:pt>
                <c:pt idx="251">
                  <c:v>5.8</c:v>
                </c:pt>
                <c:pt idx="252">
                  <c:v>6.1</c:v>
                </c:pt>
                <c:pt idx="253">
                  <c:v>5.9</c:v>
                </c:pt>
                <c:pt idx="254">
                  <c:v>5.7</c:v>
                </c:pt>
                <c:pt idx="255">
                  <c:v>5.6</c:v>
                </c:pt>
                <c:pt idx="256">
                  <c:v>5.7</c:v>
                </c:pt>
                <c:pt idx="257">
                  <c:v>5.9</c:v>
                </c:pt>
                <c:pt idx="258">
                  <c:v>5.6</c:v>
                </c:pt>
                <c:pt idx="259">
                  <c:v>5.4</c:v>
                </c:pt>
                <c:pt idx="260">
                  <c:v>5.4</c:v>
                </c:pt>
                <c:pt idx="261">
                  <c:v>5.4</c:v>
                </c:pt>
                <c:pt idx="262">
                  <c:v>5.3</c:v>
                </c:pt>
                <c:pt idx="263">
                  <c:v>5.4</c:v>
                </c:pt>
                <c:pt idx="264">
                  <c:v>5.6</c:v>
                </c:pt>
                <c:pt idx="265">
                  <c:v>5.0</c:v>
                </c:pt>
                <c:pt idx="266">
                  <c:v>4.9</c:v>
                </c:pt>
                <c:pt idx="267">
                  <c:v>4.9</c:v>
                </c:pt>
                <c:pt idx="268">
                  <c:v>4.8</c:v>
                </c:pt>
                <c:pt idx="269">
                  <c:v>4.9</c:v>
                </c:pt>
                <c:pt idx="270">
                  <c:v>5.1</c:v>
                </c:pt>
                <c:pt idx="271">
                  <c:v>5.3</c:v>
                </c:pt>
                <c:pt idx="272">
                  <c:v>5.1</c:v>
                </c:pt>
                <c:pt idx="273">
                  <c:v>4.8</c:v>
                </c:pt>
                <c:pt idx="274">
                  <c:v>5.2</c:v>
                </c:pt>
                <c:pt idx="275">
                  <c:v>5.2</c:v>
                </c:pt>
                <c:pt idx="276">
                  <c:v>5.4</c:v>
                </c:pt>
                <c:pt idx="277">
                  <c:v>5.4</c:v>
                </c:pt>
                <c:pt idx="278">
                  <c:v>5.6</c:v>
                </c:pt>
                <c:pt idx="279">
                  <c:v>5.8</c:v>
                </c:pt>
                <c:pt idx="280">
                  <c:v>5.7</c:v>
                </c:pt>
                <c:pt idx="281">
                  <c:v>5.9</c:v>
                </c:pt>
                <c:pt idx="282">
                  <c:v>6.0</c:v>
                </c:pt>
                <c:pt idx="283">
                  <c:v>6.2</c:v>
                </c:pt>
                <c:pt idx="284">
                  <c:v>6.7</c:v>
                </c:pt>
                <c:pt idx="285">
                  <c:v>6.6</c:v>
                </c:pt>
                <c:pt idx="286">
                  <c:v>6.4</c:v>
                </c:pt>
                <c:pt idx="287">
                  <c:v>6.9</c:v>
                </c:pt>
                <c:pt idx="288">
                  <c:v>7.0</c:v>
                </c:pt>
                <c:pt idx="289">
                  <c:v>7.3</c:v>
                </c:pt>
                <c:pt idx="290">
                  <c:v>6.8</c:v>
                </c:pt>
                <c:pt idx="291">
                  <c:v>7.2</c:v>
                </c:pt>
                <c:pt idx="292">
                  <c:v>7.5</c:v>
                </c:pt>
                <c:pt idx="293">
                  <c:v>7.8</c:v>
                </c:pt>
                <c:pt idx="294">
                  <c:v>8.1</c:v>
                </c:pt>
                <c:pt idx="295">
                  <c:v>8.200000000000001</c:v>
                </c:pt>
                <c:pt idx="296">
                  <c:v>8.3</c:v>
                </c:pt>
                <c:pt idx="297">
                  <c:v>8.5</c:v>
                </c:pt>
                <c:pt idx="298">
                  <c:v>8.8</c:v>
                </c:pt>
                <c:pt idx="299">
                  <c:v>8.700000000000001</c:v>
                </c:pt>
                <c:pt idx="300">
                  <c:v>8.6</c:v>
                </c:pt>
                <c:pt idx="301">
                  <c:v>8.8</c:v>
                </c:pt>
                <c:pt idx="302">
                  <c:v>8.6</c:v>
                </c:pt>
                <c:pt idx="303">
                  <c:v>9.0</c:v>
                </c:pt>
                <c:pt idx="304">
                  <c:v>9.0</c:v>
                </c:pt>
                <c:pt idx="305">
                  <c:v>9.3</c:v>
                </c:pt>
                <c:pt idx="306">
                  <c:v>8.6</c:v>
                </c:pt>
                <c:pt idx="307">
                  <c:v>8.5</c:v>
                </c:pt>
                <c:pt idx="308">
                  <c:v>8.5</c:v>
                </c:pt>
                <c:pt idx="309">
                  <c:v>8.4</c:v>
                </c:pt>
                <c:pt idx="310">
                  <c:v>8.1</c:v>
                </c:pt>
                <c:pt idx="311">
                  <c:v>8.3</c:v>
                </c:pt>
                <c:pt idx="312">
                  <c:v>8.200000000000001</c:v>
                </c:pt>
                <c:pt idx="313">
                  <c:v>8.200000000000001</c:v>
                </c:pt>
                <c:pt idx="314">
                  <c:v>8.3</c:v>
                </c:pt>
                <c:pt idx="315">
                  <c:v>8.0</c:v>
                </c:pt>
                <c:pt idx="316">
                  <c:v>8.3</c:v>
                </c:pt>
                <c:pt idx="317">
                  <c:v>8.3</c:v>
                </c:pt>
                <c:pt idx="318">
                  <c:v>8.6</c:v>
                </c:pt>
                <c:pt idx="319">
                  <c:v>9.200000000000001</c:v>
                </c:pt>
                <c:pt idx="320">
                  <c:v>9.3</c:v>
                </c:pt>
                <c:pt idx="321">
                  <c:v>9.1</c:v>
                </c:pt>
                <c:pt idx="322">
                  <c:v>9.200000000000001</c:v>
                </c:pt>
                <c:pt idx="323">
                  <c:v>9.3</c:v>
                </c:pt>
                <c:pt idx="324">
                  <c:v>9.0</c:v>
                </c:pt>
                <c:pt idx="325">
                  <c:v>8.9</c:v>
                </c:pt>
                <c:pt idx="326">
                  <c:v>9.200000000000001</c:v>
                </c:pt>
                <c:pt idx="327">
                  <c:v>10.0</c:v>
                </c:pt>
                <c:pt idx="328">
                  <c:v>9.0</c:v>
                </c:pt>
                <c:pt idx="329">
                  <c:v>8.700000000000001</c:v>
                </c:pt>
                <c:pt idx="330">
                  <c:v>8.0</c:v>
                </c:pt>
                <c:pt idx="331">
                  <c:v>8.1</c:v>
                </c:pt>
                <c:pt idx="332">
                  <c:v>8.3</c:v>
                </c:pt>
                <c:pt idx="333">
                  <c:v>8.3</c:v>
                </c:pt>
                <c:pt idx="334">
                  <c:v>9.1</c:v>
                </c:pt>
                <c:pt idx="335">
                  <c:v>7.9</c:v>
                </c:pt>
                <c:pt idx="336">
                  <c:v>8.5</c:v>
                </c:pt>
                <c:pt idx="337">
                  <c:v>8.3</c:v>
                </c:pt>
                <c:pt idx="338">
                  <c:v>7.9</c:v>
                </c:pt>
                <c:pt idx="339">
                  <c:v>8.200000000000001</c:v>
                </c:pt>
                <c:pt idx="340">
                  <c:v>8.0</c:v>
                </c:pt>
                <c:pt idx="341">
                  <c:v>8.3</c:v>
                </c:pt>
                <c:pt idx="342">
                  <c:v>8.3</c:v>
                </c:pt>
                <c:pt idx="343">
                  <c:v>7.8</c:v>
                </c:pt>
                <c:pt idx="344">
                  <c:v>8.3</c:v>
                </c:pt>
                <c:pt idx="345">
                  <c:v>8.6</c:v>
                </c:pt>
                <c:pt idx="346">
                  <c:v>8.6</c:v>
                </c:pt>
                <c:pt idx="347">
                  <c:v>8.3</c:v>
                </c:pt>
                <c:pt idx="348">
                  <c:v>8.3</c:v>
                </c:pt>
                <c:pt idx="349">
                  <c:v>8.4</c:v>
                </c:pt>
                <c:pt idx="350">
                  <c:v>8.5</c:v>
                </c:pt>
                <c:pt idx="351">
                  <c:v>8.3</c:v>
                </c:pt>
                <c:pt idx="352">
                  <c:v>7.7</c:v>
                </c:pt>
                <c:pt idx="353">
                  <c:v>7.8</c:v>
                </c:pt>
                <c:pt idx="354">
                  <c:v>7.8</c:v>
                </c:pt>
                <c:pt idx="355">
                  <c:v>8.1</c:v>
                </c:pt>
                <c:pt idx="356">
                  <c:v>7.9</c:v>
                </c:pt>
                <c:pt idx="357">
                  <c:v>8.3</c:v>
                </c:pt>
                <c:pt idx="358">
                  <c:v>8.0</c:v>
                </c:pt>
                <c:pt idx="359">
                  <c:v>8.0</c:v>
                </c:pt>
                <c:pt idx="360">
                  <c:v>8.3</c:v>
                </c:pt>
                <c:pt idx="361">
                  <c:v>7.8</c:v>
                </c:pt>
                <c:pt idx="362">
                  <c:v>8.200000000000001</c:v>
                </c:pt>
                <c:pt idx="363">
                  <c:v>7.7</c:v>
                </c:pt>
                <c:pt idx="364">
                  <c:v>7.6</c:v>
                </c:pt>
                <c:pt idx="365">
                  <c:v>7.5</c:v>
                </c:pt>
                <c:pt idx="366">
                  <c:v>7.4</c:v>
                </c:pt>
                <c:pt idx="367">
                  <c:v>7.0</c:v>
                </c:pt>
                <c:pt idx="368">
                  <c:v>6.8</c:v>
                </c:pt>
                <c:pt idx="369">
                  <c:v>6.7</c:v>
                </c:pt>
                <c:pt idx="370">
                  <c:v>6.0</c:v>
                </c:pt>
                <c:pt idx="371">
                  <c:v>6.9</c:v>
                </c:pt>
                <c:pt idx="372">
                  <c:v>6.7</c:v>
                </c:pt>
                <c:pt idx="373">
                  <c:v>6.8</c:v>
                </c:pt>
                <c:pt idx="374">
                  <c:v>6.7</c:v>
                </c:pt>
                <c:pt idx="375">
                  <c:v>5.8</c:v>
                </c:pt>
                <c:pt idx="376">
                  <c:v>6.6</c:v>
                </c:pt>
                <c:pt idx="377">
                  <c:v>6.8</c:v>
                </c:pt>
                <c:pt idx="378">
                  <c:v>6.9</c:v>
                </c:pt>
                <c:pt idx="379">
                  <c:v>6.8</c:v>
                </c:pt>
                <c:pt idx="380">
                  <c:v>6.8</c:v>
                </c:pt>
                <c:pt idx="381">
                  <c:v>6.2</c:v>
                </c:pt>
                <c:pt idx="382">
                  <c:v>6.5</c:v>
                </c:pt>
                <c:pt idx="383">
                  <c:v>6.3</c:v>
                </c:pt>
                <c:pt idx="384">
                  <c:v>5.8</c:v>
                </c:pt>
                <c:pt idx="385">
                  <c:v>6.5</c:v>
                </c:pt>
                <c:pt idx="386">
                  <c:v>6.0</c:v>
                </c:pt>
                <c:pt idx="387">
                  <c:v>6.1</c:v>
                </c:pt>
                <c:pt idx="388">
                  <c:v>6.2</c:v>
                </c:pt>
                <c:pt idx="389">
                  <c:v>5.8</c:v>
                </c:pt>
                <c:pt idx="390">
                  <c:v>5.8</c:v>
                </c:pt>
                <c:pt idx="391">
                  <c:v>6.1</c:v>
                </c:pt>
                <c:pt idx="392">
                  <c:v>6.0</c:v>
                </c:pt>
                <c:pt idx="393">
                  <c:v>6.1</c:v>
                </c:pt>
                <c:pt idx="394">
                  <c:v>5.8</c:v>
                </c:pt>
                <c:pt idx="395">
                  <c:v>5.7</c:v>
                </c:pt>
                <c:pt idx="396">
                  <c:v>6.0</c:v>
                </c:pt>
                <c:pt idx="397">
                  <c:v>6.3</c:v>
                </c:pt>
                <c:pt idx="398">
                  <c:v>5.2</c:v>
                </c:pt>
                <c:pt idx="399">
                  <c:v>6.1</c:v>
                </c:pt>
                <c:pt idx="400">
                  <c:v>6.1</c:v>
                </c:pt>
                <c:pt idx="401">
                  <c:v>6.0</c:v>
                </c:pt>
                <c:pt idx="402">
                  <c:v>5.8</c:v>
                </c:pt>
                <c:pt idx="403">
                  <c:v>6.1</c:v>
                </c:pt>
                <c:pt idx="404">
                  <c:v>6.6</c:v>
                </c:pt>
                <c:pt idx="405">
                  <c:v>5.9</c:v>
                </c:pt>
                <c:pt idx="406">
                  <c:v>6.3</c:v>
                </c:pt>
                <c:pt idx="407">
                  <c:v>6.0</c:v>
                </c:pt>
                <c:pt idx="408">
                  <c:v>6.8</c:v>
                </c:pt>
                <c:pt idx="409">
                  <c:v>6.9</c:v>
                </c:pt>
                <c:pt idx="410">
                  <c:v>7.2</c:v>
                </c:pt>
                <c:pt idx="411">
                  <c:v>7.3</c:v>
                </c:pt>
                <c:pt idx="412">
                  <c:v>7.7</c:v>
                </c:pt>
                <c:pt idx="413">
                  <c:v>8.200000000000001</c:v>
                </c:pt>
                <c:pt idx="414">
                  <c:v>8.4</c:v>
                </c:pt>
                <c:pt idx="415">
                  <c:v>8.3</c:v>
                </c:pt>
                <c:pt idx="416">
                  <c:v>8.4</c:v>
                </c:pt>
                <c:pt idx="417">
                  <c:v>8.9</c:v>
                </c:pt>
                <c:pt idx="418">
                  <c:v>9.5</c:v>
                </c:pt>
                <c:pt idx="419">
                  <c:v>11.0</c:v>
                </c:pt>
                <c:pt idx="420">
                  <c:v>8.9</c:v>
                </c:pt>
                <c:pt idx="421">
                  <c:v>9.0</c:v>
                </c:pt>
                <c:pt idx="422">
                  <c:v>9.5</c:v>
                </c:pt>
                <c:pt idx="423">
                  <c:v>9.6</c:v>
                </c:pt>
                <c:pt idx="424">
                  <c:v>9.3</c:v>
                </c:pt>
                <c:pt idx="425">
                  <c:v>9.6</c:v>
                </c:pt>
                <c:pt idx="426">
                  <c:v>9.6</c:v>
                </c:pt>
                <c:pt idx="427">
                  <c:v>9.5</c:v>
                </c:pt>
                <c:pt idx="428">
                  <c:v>9.700000000000001</c:v>
                </c:pt>
                <c:pt idx="429">
                  <c:v>10.2</c:v>
                </c:pt>
                <c:pt idx="430">
                  <c:v>9.9</c:v>
                </c:pt>
                <c:pt idx="431">
                  <c:v>11.5</c:v>
                </c:pt>
                <c:pt idx="432">
                  <c:v>10.3</c:v>
                </c:pt>
                <c:pt idx="433">
                  <c:v>10.1</c:v>
                </c:pt>
                <c:pt idx="434">
                  <c:v>10.2</c:v>
                </c:pt>
                <c:pt idx="435">
                  <c:v>10.4</c:v>
                </c:pt>
                <c:pt idx="436">
                  <c:v>10.3</c:v>
                </c:pt>
                <c:pt idx="437">
                  <c:v>10.4</c:v>
                </c:pt>
                <c:pt idx="438">
                  <c:v>10.6</c:v>
                </c:pt>
                <c:pt idx="439">
                  <c:v>10.2</c:v>
                </c:pt>
                <c:pt idx="440">
                  <c:v>10.2</c:v>
                </c:pt>
                <c:pt idx="441">
                  <c:v>9.5</c:v>
                </c:pt>
                <c:pt idx="442">
                  <c:v>9.9</c:v>
                </c:pt>
                <c:pt idx="443">
                  <c:v>11.0</c:v>
                </c:pt>
                <c:pt idx="444">
                  <c:v>8.9</c:v>
                </c:pt>
                <c:pt idx="445">
                  <c:v>9.200000000000001</c:v>
                </c:pt>
                <c:pt idx="446">
                  <c:v>9.6</c:v>
                </c:pt>
                <c:pt idx="447">
                  <c:v>9.5</c:v>
                </c:pt>
                <c:pt idx="448">
                  <c:v>9.700000000000001</c:v>
                </c:pt>
                <c:pt idx="449">
                  <c:v>9.5</c:v>
                </c:pt>
                <c:pt idx="450">
                  <c:v>9.4</c:v>
                </c:pt>
                <c:pt idx="451">
                  <c:v>9.200000000000001</c:v>
                </c:pt>
                <c:pt idx="452">
                  <c:v>9.3</c:v>
                </c:pt>
                <c:pt idx="453">
                  <c:v>9.0</c:v>
                </c:pt>
                <c:pt idx="454">
                  <c:v>9.1</c:v>
                </c:pt>
                <c:pt idx="455">
                  <c:v>9.0</c:v>
                </c:pt>
                <c:pt idx="456">
                  <c:v>8.8</c:v>
                </c:pt>
                <c:pt idx="457">
                  <c:v>9.200000000000001</c:v>
                </c:pt>
                <c:pt idx="458">
                  <c:v>8.4</c:v>
                </c:pt>
                <c:pt idx="459">
                  <c:v>8.6</c:v>
                </c:pt>
                <c:pt idx="460">
                  <c:v>8.5</c:v>
                </c:pt>
                <c:pt idx="461">
                  <c:v>8.700000000000001</c:v>
                </c:pt>
                <c:pt idx="462">
                  <c:v>8.6</c:v>
                </c:pt>
                <c:pt idx="463">
                  <c:v>9.1</c:v>
                </c:pt>
                <c:pt idx="464">
                  <c:v>8.700000000000001</c:v>
                </c:pt>
                <c:pt idx="465">
                  <c:v>8.4</c:v>
                </c:pt>
                <c:pt idx="466">
                  <c:v>8.5</c:v>
                </c:pt>
                <c:pt idx="467">
                  <c:v>7.3</c:v>
                </c:pt>
                <c:pt idx="468">
                  <c:v>8.0</c:v>
                </c:pt>
                <c:pt idx="469">
                  <c:v>8.4</c:v>
                </c:pt>
                <c:pt idx="470">
                  <c:v>8.0</c:v>
                </c:pt>
                <c:pt idx="471">
                  <c:v>7.9</c:v>
                </c:pt>
                <c:pt idx="472">
                  <c:v>8.3</c:v>
                </c:pt>
                <c:pt idx="473">
                  <c:v>7.5</c:v>
                </c:pt>
                <c:pt idx="474">
                  <c:v>8.3</c:v>
                </c:pt>
                <c:pt idx="475">
                  <c:v>8.5</c:v>
                </c:pt>
                <c:pt idx="476">
                  <c:v>9.1</c:v>
                </c:pt>
                <c:pt idx="477">
                  <c:v>8.6</c:v>
                </c:pt>
                <c:pt idx="478">
                  <c:v>8.200000000000001</c:v>
                </c:pt>
                <c:pt idx="479">
                  <c:v>7.7</c:v>
                </c:pt>
                <c:pt idx="480">
                  <c:v>8.700000000000001</c:v>
                </c:pt>
                <c:pt idx="481">
                  <c:v>8.8</c:v>
                </c:pt>
                <c:pt idx="482">
                  <c:v>8.700000000000001</c:v>
                </c:pt>
                <c:pt idx="483">
                  <c:v>8.4</c:v>
                </c:pt>
                <c:pt idx="484">
                  <c:v>8.6</c:v>
                </c:pt>
                <c:pt idx="485">
                  <c:v>8.4</c:v>
                </c:pt>
                <c:pt idx="486">
                  <c:v>9.0</c:v>
                </c:pt>
                <c:pt idx="487">
                  <c:v>8.700000000000001</c:v>
                </c:pt>
                <c:pt idx="488">
                  <c:v>8.700000000000001</c:v>
                </c:pt>
                <c:pt idx="489">
                  <c:v>9.4</c:v>
                </c:pt>
                <c:pt idx="490">
                  <c:v>7.9</c:v>
                </c:pt>
                <c:pt idx="491">
                  <c:v>9.0</c:v>
                </c:pt>
                <c:pt idx="492">
                  <c:v>9.700000000000001</c:v>
                </c:pt>
                <c:pt idx="493">
                  <c:v>9.700000000000001</c:v>
                </c:pt>
                <c:pt idx="494">
                  <c:v>10.2</c:v>
                </c:pt>
                <c:pt idx="495">
                  <c:v>10.4</c:v>
                </c:pt>
                <c:pt idx="496">
                  <c:v>9.8</c:v>
                </c:pt>
                <c:pt idx="497">
                  <c:v>10.5</c:v>
                </c:pt>
                <c:pt idx="498">
                  <c:v>10.7</c:v>
                </c:pt>
                <c:pt idx="499">
                  <c:v>11.7</c:v>
                </c:pt>
                <c:pt idx="500">
                  <c:v>12.3</c:v>
                </c:pt>
                <c:pt idx="501">
                  <c:v>13.1</c:v>
                </c:pt>
                <c:pt idx="502">
                  <c:v>14.2</c:v>
                </c:pt>
                <c:pt idx="503">
                  <c:v>17.2</c:v>
                </c:pt>
                <c:pt idx="504">
                  <c:v>16.0</c:v>
                </c:pt>
                <c:pt idx="505">
                  <c:v>16.3</c:v>
                </c:pt>
                <c:pt idx="506">
                  <c:v>17.8</c:v>
                </c:pt>
                <c:pt idx="507">
                  <c:v>18.9</c:v>
                </c:pt>
                <c:pt idx="508">
                  <c:v>19.8</c:v>
                </c:pt>
                <c:pt idx="509">
                  <c:v>20.1</c:v>
                </c:pt>
                <c:pt idx="510">
                  <c:v>20.0</c:v>
                </c:pt>
                <c:pt idx="511">
                  <c:v>19.9</c:v>
                </c:pt>
                <c:pt idx="512">
                  <c:v>20.4</c:v>
                </c:pt>
                <c:pt idx="513">
                  <c:v>22.1</c:v>
                </c:pt>
                <c:pt idx="514">
                  <c:v>22.3</c:v>
                </c:pt>
                <c:pt idx="515">
                  <c:v>25.2</c:v>
                </c:pt>
                <c:pt idx="516">
                  <c:v>22.3</c:v>
                </c:pt>
                <c:pt idx="517">
                  <c:v>21.0</c:v>
                </c:pt>
                <c:pt idx="518">
                  <c:v>20.3</c:v>
                </c:pt>
                <c:pt idx="519">
                  <c:v>21.2</c:v>
                </c:pt>
                <c:pt idx="520">
                  <c:v>21.0</c:v>
                </c:pt>
                <c:pt idx="521">
                  <c:v>21.9</c:v>
                </c:pt>
                <c:pt idx="522">
                  <c:v>21.6</c:v>
                </c:pt>
                <c:pt idx="523">
                  <c:v>21.1</c:v>
                </c:pt>
                <c:pt idx="524">
                  <c:v>21.5</c:v>
                </c:pt>
                <c:pt idx="525">
                  <c:v>20.9</c:v>
                </c:pt>
                <c:pt idx="526">
                  <c:v>21.6</c:v>
                </c:pt>
                <c:pt idx="527">
                  <c:v>22.3</c:v>
                </c:pt>
                <c:pt idx="528">
                  <c:v>22.0</c:v>
                </c:pt>
                <c:pt idx="529">
                  <c:v>22.4</c:v>
                </c:pt>
                <c:pt idx="530">
                  <c:v>22.0</c:v>
                </c:pt>
                <c:pt idx="531">
                  <c:v>20.5</c:v>
                </c:pt>
                <c:pt idx="532">
                  <c:v>20.9</c:v>
                </c:pt>
                <c:pt idx="533">
                  <c:v>20.5</c:v>
                </c:pt>
                <c:pt idx="534">
                  <c:v>21.0</c:v>
                </c:pt>
                <c:pt idx="535">
                  <c:v>19.8</c:v>
                </c:pt>
                <c:pt idx="536">
                  <c:v>19.2</c:v>
                </c:pt>
                <c:pt idx="537">
                  <c:v>19.1</c:v>
                </c:pt>
                <c:pt idx="538">
                  <c:v>19.9</c:v>
                </c:pt>
                <c:pt idx="539">
                  <c:v>20.1</c:v>
                </c:pt>
                <c:pt idx="540">
                  <c:v>17.5</c:v>
                </c:pt>
                <c:pt idx="541">
                  <c:v>18.5</c:v>
                </c:pt>
                <c:pt idx="542">
                  <c:v>18.8</c:v>
                </c:pt>
                <c:pt idx="543">
                  <c:v>19.7</c:v>
                </c:pt>
                <c:pt idx="544">
                  <c:v>18.5</c:v>
                </c:pt>
                <c:pt idx="545">
                  <c:v>17.6</c:v>
                </c:pt>
                <c:pt idx="546">
                  <c:v>16.2</c:v>
                </c:pt>
                <c:pt idx="547">
                  <c:v>17.5</c:v>
                </c:pt>
                <c:pt idx="548">
                  <c:v>17.7</c:v>
                </c:pt>
                <c:pt idx="549">
                  <c:v>17.1</c:v>
                </c:pt>
                <c:pt idx="550">
                  <c:v>17.0</c:v>
                </c:pt>
                <c:pt idx="551">
                  <c:v>16.6</c:v>
                </c:pt>
                <c:pt idx="552">
                  <c:v>16.3</c:v>
                </c:pt>
                <c:pt idx="553">
                  <c:v>16.8</c:v>
                </c:pt>
                <c:pt idx="554">
                  <c:v>16.5</c:v>
                </c:pt>
                <c:pt idx="555">
                  <c:v>16.1</c:v>
                </c:pt>
                <c:pt idx="556">
                  <c:v>17.0</c:v>
                </c:pt>
                <c:pt idx="557">
                  <c:v>17.0</c:v>
                </c:pt>
                <c:pt idx="558">
                  <c:v>15.9</c:v>
                </c:pt>
                <c:pt idx="559">
                  <c:v>16.2</c:v>
                </c:pt>
                <c:pt idx="560">
                  <c:v>15.9</c:v>
                </c:pt>
                <c:pt idx="561">
                  <c:v>15.6</c:v>
                </c:pt>
                <c:pt idx="562">
                  <c:v>14.5</c:v>
                </c:pt>
                <c:pt idx="563">
                  <c:v>13.2</c:v>
                </c:pt>
                <c:pt idx="564">
                  <c:v>13.5</c:v>
                </c:pt>
                <c:pt idx="565">
                  <c:v>13.3</c:v>
                </c:pt>
                <c:pt idx="566">
                  <c:v>13.3</c:v>
                </c:pt>
                <c:pt idx="567">
                  <c:v>13.5</c:v>
                </c:pt>
                <c:pt idx="568">
                  <c:v>12.8</c:v>
                </c:pt>
                <c:pt idx="569">
                  <c:v>12.6</c:v>
                </c:pt>
              </c:numCache>
            </c:numRef>
          </c:val>
          <c:smooth val="0"/>
        </c:ser>
        <c:dLbls>
          <c:showLegendKey val="0"/>
          <c:showVal val="0"/>
          <c:showCatName val="0"/>
          <c:showSerName val="0"/>
          <c:showPercent val="0"/>
          <c:showBubbleSize val="0"/>
        </c:dLbls>
        <c:marker val="1"/>
        <c:smooth val="0"/>
        <c:axId val="2119960712"/>
        <c:axId val="2119963816"/>
      </c:lineChart>
      <c:dateAx>
        <c:axId val="2119960712"/>
        <c:scaling>
          <c:orientation val="minMax"/>
          <c:max val="42036.0"/>
          <c:min val="25204.0"/>
        </c:scaling>
        <c:delete val="0"/>
        <c:axPos val="b"/>
        <c:numFmt formatCode="mm/yyyy" sourceLinked="0"/>
        <c:majorTickMark val="out"/>
        <c:minorTickMark val="none"/>
        <c:tickLblPos val="nextTo"/>
        <c:txPr>
          <a:bodyPr rot="-5400000" vert="horz"/>
          <a:lstStyle/>
          <a:p>
            <a:pPr>
              <a:defRPr sz="1900">
                <a:latin typeface="Arial" panose="020B0604020202020204" pitchFamily="34" charset="0"/>
                <a:cs typeface="Arial" panose="020B0604020202020204" pitchFamily="34" charset="0"/>
              </a:defRPr>
            </a:pPr>
            <a:endParaRPr lang="en-US"/>
          </a:p>
        </c:txPr>
        <c:crossAx val="2119963816"/>
        <c:crosses val="autoZero"/>
        <c:auto val="1"/>
        <c:lblOffset val="100"/>
        <c:baseTimeUnit val="months"/>
        <c:majorUnit val="3.0"/>
        <c:majorTimeUnit val="years"/>
      </c:dateAx>
      <c:valAx>
        <c:axId val="2119963816"/>
        <c:scaling>
          <c:orientation val="minMax"/>
          <c:max val="27.0"/>
          <c:min val="0.0"/>
        </c:scaling>
        <c:delete val="0"/>
        <c:axPos val="l"/>
        <c:numFmt formatCode="0" sourceLinked="0"/>
        <c:majorTickMark val="out"/>
        <c:minorTickMark val="none"/>
        <c:tickLblPos val="nextTo"/>
        <c:txPr>
          <a:bodyPr/>
          <a:lstStyle/>
          <a:p>
            <a:pPr>
              <a:defRPr sz="2000">
                <a:latin typeface="Arial" panose="020B0604020202020204" pitchFamily="34" charset="0"/>
                <a:cs typeface="Arial" panose="020B0604020202020204" pitchFamily="34" charset="0"/>
              </a:defRPr>
            </a:pPr>
            <a:endParaRPr lang="en-US"/>
          </a:p>
        </c:txPr>
        <c:crossAx val="2119960712"/>
        <c:crosses val="autoZero"/>
        <c:crossBetween val="between"/>
        <c:majorUnit val="5.0"/>
      </c:valAx>
      <c:valAx>
        <c:axId val="2119966952"/>
        <c:scaling>
          <c:orientation val="minMax"/>
          <c:max val="1.0"/>
        </c:scaling>
        <c:delete val="0"/>
        <c:axPos val="r"/>
        <c:numFmt formatCode="General" sourceLinked="1"/>
        <c:majorTickMark val="none"/>
        <c:minorTickMark val="none"/>
        <c:tickLblPos val="none"/>
        <c:spPr>
          <a:ln>
            <a:noFill/>
          </a:ln>
        </c:spPr>
        <c:crossAx val="2119970504"/>
        <c:crosses val="max"/>
        <c:crossBetween val="between"/>
      </c:valAx>
      <c:dateAx>
        <c:axId val="2119970504"/>
        <c:scaling>
          <c:orientation val="minMax"/>
        </c:scaling>
        <c:delete val="1"/>
        <c:axPos val="b"/>
        <c:numFmt formatCode="yyyy\-mm\-dd" sourceLinked="1"/>
        <c:majorTickMark val="out"/>
        <c:minorTickMark val="none"/>
        <c:tickLblPos val="nextTo"/>
        <c:crossAx val="2119966952"/>
        <c:crosses val="autoZero"/>
        <c:auto val="1"/>
        <c:lblOffset val="100"/>
        <c:baseTimeUnit val="months"/>
      </c:date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9560064417641"/>
          <c:y val="0.127141693627344"/>
          <c:w val="0.872064410577702"/>
          <c:h val="0.778097072421555"/>
        </c:manualLayout>
      </c:layout>
      <c:lineChart>
        <c:grouping val="standard"/>
        <c:varyColors val="0"/>
        <c:ser>
          <c:idx val="0"/>
          <c:order val="0"/>
          <c:tx>
            <c:v>UNRATE</c:v>
          </c:tx>
          <c:spPr>
            <a:ln w="44450">
              <a:solidFill>
                <a:srgbClr val="BFBFBF"/>
              </a:solidFill>
              <a:prstDash val="solid"/>
            </a:ln>
          </c:spPr>
          <c:marker>
            <c:symbol val="none"/>
          </c:marker>
          <c:cat>
            <c:numRef>
              <c:f>Sheet1!$A$8:$A$216</c:f>
              <c:numCache>
                <c:formatCode>m/d/yyyy</c:formatCode>
                <c:ptCount val="209"/>
                <c:pt idx="0">
                  <c:v>21916.0</c:v>
                </c:pt>
                <c:pt idx="1">
                  <c:v>22007.0</c:v>
                </c:pt>
                <c:pt idx="2">
                  <c:v>22098.0</c:v>
                </c:pt>
                <c:pt idx="3">
                  <c:v>22190.0</c:v>
                </c:pt>
                <c:pt idx="4">
                  <c:v>22282.0</c:v>
                </c:pt>
                <c:pt idx="5">
                  <c:v>22372.0</c:v>
                </c:pt>
                <c:pt idx="6">
                  <c:v>22463.0</c:v>
                </c:pt>
                <c:pt idx="7">
                  <c:v>22555.0</c:v>
                </c:pt>
                <c:pt idx="8">
                  <c:v>22647.0</c:v>
                </c:pt>
                <c:pt idx="9">
                  <c:v>22737.0</c:v>
                </c:pt>
                <c:pt idx="10">
                  <c:v>22828.0</c:v>
                </c:pt>
                <c:pt idx="11">
                  <c:v>22920.0</c:v>
                </c:pt>
                <c:pt idx="12">
                  <c:v>23012.0</c:v>
                </c:pt>
                <c:pt idx="13">
                  <c:v>23102.0</c:v>
                </c:pt>
                <c:pt idx="14">
                  <c:v>23193.0</c:v>
                </c:pt>
                <c:pt idx="15">
                  <c:v>23285.0</c:v>
                </c:pt>
                <c:pt idx="16">
                  <c:v>23377.0</c:v>
                </c:pt>
                <c:pt idx="17">
                  <c:v>23468.0</c:v>
                </c:pt>
                <c:pt idx="18">
                  <c:v>23559.0</c:v>
                </c:pt>
                <c:pt idx="19">
                  <c:v>23651.0</c:v>
                </c:pt>
                <c:pt idx="20">
                  <c:v>23743.0</c:v>
                </c:pt>
                <c:pt idx="21">
                  <c:v>23833.0</c:v>
                </c:pt>
                <c:pt idx="22">
                  <c:v>23924.0</c:v>
                </c:pt>
                <c:pt idx="23">
                  <c:v>24016.0</c:v>
                </c:pt>
                <c:pt idx="24">
                  <c:v>24108.0</c:v>
                </c:pt>
                <c:pt idx="25">
                  <c:v>24198.0</c:v>
                </c:pt>
                <c:pt idx="26">
                  <c:v>24289.0</c:v>
                </c:pt>
                <c:pt idx="27">
                  <c:v>24381.0</c:v>
                </c:pt>
                <c:pt idx="28">
                  <c:v>24473.0</c:v>
                </c:pt>
                <c:pt idx="29">
                  <c:v>24563.0</c:v>
                </c:pt>
                <c:pt idx="30">
                  <c:v>24654.0</c:v>
                </c:pt>
                <c:pt idx="31">
                  <c:v>24746.0</c:v>
                </c:pt>
                <c:pt idx="32">
                  <c:v>24838.0</c:v>
                </c:pt>
                <c:pt idx="33">
                  <c:v>24929.0</c:v>
                </c:pt>
                <c:pt idx="34">
                  <c:v>25020.0</c:v>
                </c:pt>
                <c:pt idx="35">
                  <c:v>25112.0</c:v>
                </c:pt>
                <c:pt idx="36">
                  <c:v>25204.0</c:v>
                </c:pt>
                <c:pt idx="37">
                  <c:v>25294.0</c:v>
                </c:pt>
                <c:pt idx="38">
                  <c:v>25385.0</c:v>
                </c:pt>
                <c:pt idx="39">
                  <c:v>25477.0</c:v>
                </c:pt>
                <c:pt idx="40">
                  <c:v>25569.0</c:v>
                </c:pt>
                <c:pt idx="41">
                  <c:v>25659.0</c:v>
                </c:pt>
                <c:pt idx="42">
                  <c:v>25750.0</c:v>
                </c:pt>
                <c:pt idx="43">
                  <c:v>25842.0</c:v>
                </c:pt>
                <c:pt idx="44">
                  <c:v>25934.0</c:v>
                </c:pt>
                <c:pt idx="45">
                  <c:v>26024.0</c:v>
                </c:pt>
                <c:pt idx="46">
                  <c:v>26115.0</c:v>
                </c:pt>
                <c:pt idx="47">
                  <c:v>26207.0</c:v>
                </c:pt>
                <c:pt idx="48">
                  <c:v>26299.0</c:v>
                </c:pt>
                <c:pt idx="49">
                  <c:v>26390.0</c:v>
                </c:pt>
                <c:pt idx="50">
                  <c:v>26481.0</c:v>
                </c:pt>
                <c:pt idx="51">
                  <c:v>26573.0</c:v>
                </c:pt>
                <c:pt idx="52">
                  <c:v>26665.0</c:v>
                </c:pt>
                <c:pt idx="53">
                  <c:v>26755.0</c:v>
                </c:pt>
                <c:pt idx="54">
                  <c:v>26846.0</c:v>
                </c:pt>
                <c:pt idx="55">
                  <c:v>26938.0</c:v>
                </c:pt>
                <c:pt idx="56">
                  <c:v>27030.0</c:v>
                </c:pt>
                <c:pt idx="57">
                  <c:v>27120.0</c:v>
                </c:pt>
                <c:pt idx="58">
                  <c:v>27211.0</c:v>
                </c:pt>
                <c:pt idx="59">
                  <c:v>27303.0</c:v>
                </c:pt>
                <c:pt idx="60">
                  <c:v>27395.0</c:v>
                </c:pt>
                <c:pt idx="61">
                  <c:v>27485.0</c:v>
                </c:pt>
                <c:pt idx="62">
                  <c:v>27576.0</c:v>
                </c:pt>
                <c:pt idx="63">
                  <c:v>27668.0</c:v>
                </c:pt>
                <c:pt idx="64">
                  <c:v>27760.0</c:v>
                </c:pt>
                <c:pt idx="65">
                  <c:v>27851.0</c:v>
                </c:pt>
                <c:pt idx="66">
                  <c:v>27942.0</c:v>
                </c:pt>
                <c:pt idx="67">
                  <c:v>28034.0</c:v>
                </c:pt>
                <c:pt idx="68">
                  <c:v>28126.0</c:v>
                </c:pt>
                <c:pt idx="69">
                  <c:v>28216.0</c:v>
                </c:pt>
                <c:pt idx="70">
                  <c:v>28307.0</c:v>
                </c:pt>
                <c:pt idx="71">
                  <c:v>28399.0</c:v>
                </c:pt>
                <c:pt idx="72">
                  <c:v>28491.0</c:v>
                </c:pt>
                <c:pt idx="73">
                  <c:v>28581.0</c:v>
                </c:pt>
                <c:pt idx="74">
                  <c:v>28672.0</c:v>
                </c:pt>
                <c:pt idx="75">
                  <c:v>28764.0</c:v>
                </c:pt>
                <c:pt idx="76">
                  <c:v>28856.0</c:v>
                </c:pt>
                <c:pt idx="77">
                  <c:v>28946.0</c:v>
                </c:pt>
                <c:pt idx="78">
                  <c:v>29037.0</c:v>
                </c:pt>
                <c:pt idx="79">
                  <c:v>29129.0</c:v>
                </c:pt>
                <c:pt idx="80">
                  <c:v>29221.0</c:v>
                </c:pt>
                <c:pt idx="81">
                  <c:v>29312.0</c:v>
                </c:pt>
                <c:pt idx="82">
                  <c:v>29403.0</c:v>
                </c:pt>
                <c:pt idx="83">
                  <c:v>29495.0</c:v>
                </c:pt>
                <c:pt idx="84">
                  <c:v>29587.0</c:v>
                </c:pt>
                <c:pt idx="85">
                  <c:v>29677.0</c:v>
                </c:pt>
                <c:pt idx="86">
                  <c:v>29768.0</c:v>
                </c:pt>
                <c:pt idx="87">
                  <c:v>29860.0</c:v>
                </c:pt>
                <c:pt idx="88">
                  <c:v>29952.0</c:v>
                </c:pt>
                <c:pt idx="89">
                  <c:v>30042.0</c:v>
                </c:pt>
                <c:pt idx="90">
                  <c:v>30133.0</c:v>
                </c:pt>
                <c:pt idx="91">
                  <c:v>30225.0</c:v>
                </c:pt>
                <c:pt idx="92">
                  <c:v>30317.0</c:v>
                </c:pt>
                <c:pt idx="93">
                  <c:v>30407.0</c:v>
                </c:pt>
                <c:pt idx="94">
                  <c:v>30498.0</c:v>
                </c:pt>
                <c:pt idx="95">
                  <c:v>30590.0</c:v>
                </c:pt>
                <c:pt idx="96">
                  <c:v>30682.0</c:v>
                </c:pt>
                <c:pt idx="97">
                  <c:v>30773.0</c:v>
                </c:pt>
                <c:pt idx="98">
                  <c:v>30864.0</c:v>
                </c:pt>
                <c:pt idx="99">
                  <c:v>30956.0</c:v>
                </c:pt>
                <c:pt idx="100">
                  <c:v>31048.0</c:v>
                </c:pt>
                <c:pt idx="101">
                  <c:v>31138.0</c:v>
                </c:pt>
                <c:pt idx="102">
                  <c:v>31229.0</c:v>
                </c:pt>
                <c:pt idx="103">
                  <c:v>31321.0</c:v>
                </c:pt>
                <c:pt idx="104">
                  <c:v>31413.0</c:v>
                </c:pt>
                <c:pt idx="105">
                  <c:v>31503.0</c:v>
                </c:pt>
                <c:pt idx="106">
                  <c:v>31594.0</c:v>
                </c:pt>
                <c:pt idx="107">
                  <c:v>31686.0</c:v>
                </c:pt>
                <c:pt idx="108">
                  <c:v>31778.0</c:v>
                </c:pt>
                <c:pt idx="109">
                  <c:v>31868.0</c:v>
                </c:pt>
                <c:pt idx="110">
                  <c:v>31959.0</c:v>
                </c:pt>
                <c:pt idx="111">
                  <c:v>32051.0</c:v>
                </c:pt>
                <c:pt idx="112">
                  <c:v>32143.0</c:v>
                </c:pt>
                <c:pt idx="113">
                  <c:v>32234.0</c:v>
                </c:pt>
                <c:pt idx="114">
                  <c:v>32325.0</c:v>
                </c:pt>
                <c:pt idx="115">
                  <c:v>32417.0</c:v>
                </c:pt>
                <c:pt idx="116">
                  <c:v>32509.0</c:v>
                </c:pt>
                <c:pt idx="117">
                  <c:v>32599.0</c:v>
                </c:pt>
                <c:pt idx="118">
                  <c:v>32690.0</c:v>
                </c:pt>
                <c:pt idx="119">
                  <c:v>32782.0</c:v>
                </c:pt>
                <c:pt idx="120">
                  <c:v>32874.0</c:v>
                </c:pt>
                <c:pt idx="121">
                  <c:v>32964.0</c:v>
                </c:pt>
                <c:pt idx="122">
                  <c:v>33055.0</c:v>
                </c:pt>
                <c:pt idx="123">
                  <c:v>33147.0</c:v>
                </c:pt>
                <c:pt idx="124">
                  <c:v>33239.0</c:v>
                </c:pt>
                <c:pt idx="125">
                  <c:v>33329.0</c:v>
                </c:pt>
                <c:pt idx="126">
                  <c:v>33420.0</c:v>
                </c:pt>
                <c:pt idx="127">
                  <c:v>33512.0</c:v>
                </c:pt>
                <c:pt idx="128">
                  <c:v>33604.0</c:v>
                </c:pt>
                <c:pt idx="129">
                  <c:v>33695.0</c:v>
                </c:pt>
                <c:pt idx="130">
                  <c:v>33786.0</c:v>
                </c:pt>
                <c:pt idx="131">
                  <c:v>33878.0</c:v>
                </c:pt>
                <c:pt idx="132">
                  <c:v>33970.0</c:v>
                </c:pt>
                <c:pt idx="133">
                  <c:v>34060.0</c:v>
                </c:pt>
                <c:pt idx="134">
                  <c:v>34151.0</c:v>
                </c:pt>
                <c:pt idx="135">
                  <c:v>34243.0</c:v>
                </c:pt>
                <c:pt idx="136">
                  <c:v>34335.0</c:v>
                </c:pt>
                <c:pt idx="137">
                  <c:v>34425.0</c:v>
                </c:pt>
                <c:pt idx="138">
                  <c:v>34516.0</c:v>
                </c:pt>
                <c:pt idx="139">
                  <c:v>34608.0</c:v>
                </c:pt>
                <c:pt idx="140">
                  <c:v>34700.0</c:v>
                </c:pt>
                <c:pt idx="141">
                  <c:v>34790.0</c:v>
                </c:pt>
                <c:pt idx="142">
                  <c:v>34881.0</c:v>
                </c:pt>
                <c:pt idx="143">
                  <c:v>34973.0</c:v>
                </c:pt>
                <c:pt idx="144">
                  <c:v>35065.0</c:v>
                </c:pt>
                <c:pt idx="145">
                  <c:v>35156.0</c:v>
                </c:pt>
                <c:pt idx="146">
                  <c:v>35247.0</c:v>
                </c:pt>
                <c:pt idx="147">
                  <c:v>35339.0</c:v>
                </c:pt>
                <c:pt idx="148">
                  <c:v>35431.0</c:v>
                </c:pt>
                <c:pt idx="149">
                  <c:v>35521.0</c:v>
                </c:pt>
                <c:pt idx="150">
                  <c:v>35612.0</c:v>
                </c:pt>
                <c:pt idx="151">
                  <c:v>35704.0</c:v>
                </c:pt>
                <c:pt idx="152">
                  <c:v>35796.0</c:v>
                </c:pt>
                <c:pt idx="153">
                  <c:v>35886.0</c:v>
                </c:pt>
                <c:pt idx="154">
                  <c:v>35977.0</c:v>
                </c:pt>
                <c:pt idx="155">
                  <c:v>36069.0</c:v>
                </c:pt>
                <c:pt idx="156">
                  <c:v>36161.0</c:v>
                </c:pt>
                <c:pt idx="157">
                  <c:v>36251.0</c:v>
                </c:pt>
                <c:pt idx="158">
                  <c:v>36342.0</c:v>
                </c:pt>
                <c:pt idx="159">
                  <c:v>36434.0</c:v>
                </c:pt>
                <c:pt idx="160">
                  <c:v>36526.0</c:v>
                </c:pt>
                <c:pt idx="161">
                  <c:v>36617.0</c:v>
                </c:pt>
                <c:pt idx="162">
                  <c:v>36708.0</c:v>
                </c:pt>
                <c:pt idx="163">
                  <c:v>36800.0</c:v>
                </c:pt>
                <c:pt idx="164">
                  <c:v>36892.0</c:v>
                </c:pt>
                <c:pt idx="165">
                  <c:v>36982.0</c:v>
                </c:pt>
                <c:pt idx="166">
                  <c:v>37073.0</c:v>
                </c:pt>
                <c:pt idx="167">
                  <c:v>37165.0</c:v>
                </c:pt>
                <c:pt idx="168">
                  <c:v>37257.0</c:v>
                </c:pt>
                <c:pt idx="169">
                  <c:v>37347.0</c:v>
                </c:pt>
                <c:pt idx="170">
                  <c:v>37438.0</c:v>
                </c:pt>
                <c:pt idx="171">
                  <c:v>37530.0</c:v>
                </c:pt>
                <c:pt idx="172">
                  <c:v>37622.0</c:v>
                </c:pt>
                <c:pt idx="173">
                  <c:v>37712.0</c:v>
                </c:pt>
                <c:pt idx="174">
                  <c:v>37803.0</c:v>
                </c:pt>
                <c:pt idx="175">
                  <c:v>37895.0</c:v>
                </c:pt>
                <c:pt idx="176">
                  <c:v>37987.0</c:v>
                </c:pt>
                <c:pt idx="177">
                  <c:v>38078.0</c:v>
                </c:pt>
                <c:pt idx="178">
                  <c:v>38169.0</c:v>
                </c:pt>
                <c:pt idx="179">
                  <c:v>38261.0</c:v>
                </c:pt>
                <c:pt idx="180">
                  <c:v>38353.0</c:v>
                </c:pt>
                <c:pt idx="181">
                  <c:v>38443.0</c:v>
                </c:pt>
                <c:pt idx="182">
                  <c:v>38534.0</c:v>
                </c:pt>
                <c:pt idx="183">
                  <c:v>38626.0</c:v>
                </c:pt>
                <c:pt idx="184">
                  <c:v>38718.0</c:v>
                </c:pt>
                <c:pt idx="185">
                  <c:v>38808.0</c:v>
                </c:pt>
                <c:pt idx="186">
                  <c:v>38899.0</c:v>
                </c:pt>
                <c:pt idx="187">
                  <c:v>38991.0</c:v>
                </c:pt>
                <c:pt idx="188">
                  <c:v>39083.0</c:v>
                </c:pt>
                <c:pt idx="189">
                  <c:v>39173.0</c:v>
                </c:pt>
                <c:pt idx="190">
                  <c:v>39264.0</c:v>
                </c:pt>
                <c:pt idx="191">
                  <c:v>39356.0</c:v>
                </c:pt>
                <c:pt idx="192">
                  <c:v>39448.0</c:v>
                </c:pt>
                <c:pt idx="193">
                  <c:v>39539.0</c:v>
                </c:pt>
                <c:pt idx="194">
                  <c:v>39630.0</c:v>
                </c:pt>
                <c:pt idx="195">
                  <c:v>39722.0</c:v>
                </c:pt>
                <c:pt idx="196">
                  <c:v>39814.0</c:v>
                </c:pt>
                <c:pt idx="197">
                  <c:v>39904.0</c:v>
                </c:pt>
                <c:pt idx="198">
                  <c:v>39995.0</c:v>
                </c:pt>
                <c:pt idx="199">
                  <c:v>40087.0</c:v>
                </c:pt>
                <c:pt idx="200">
                  <c:v>40179.0</c:v>
                </c:pt>
                <c:pt idx="201">
                  <c:v>40269.0</c:v>
                </c:pt>
                <c:pt idx="202">
                  <c:v>40360.0</c:v>
                </c:pt>
                <c:pt idx="203">
                  <c:v>40452.0</c:v>
                </c:pt>
                <c:pt idx="204">
                  <c:v>40544.0</c:v>
                </c:pt>
                <c:pt idx="205">
                  <c:v>40634.0</c:v>
                </c:pt>
                <c:pt idx="206">
                  <c:v>40725.0</c:v>
                </c:pt>
                <c:pt idx="207">
                  <c:v>40817.0</c:v>
                </c:pt>
                <c:pt idx="208">
                  <c:v>40909.0</c:v>
                </c:pt>
              </c:numCache>
            </c:numRef>
          </c:cat>
          <c:val>
            <c:numRef>
              <c:f>Sheet1!$B$8:$B$216</c:f>
              <c:numCache>
                <c:formatCode>0.0</c:formatCode>
                <c:ptCount val="209"/>
                <c:pt idx="0">
                  <c:v>5.1</c:v>
                </c:pt>
                <c:pt idx="1">
                  <c:v>5.2</c:v>
                </c:pt>
                <c:pt idx="2">
                  <c:v>5.5</c:v>
                </c:pt>
                <c:pt idx="3">
                  <c:v>6.3</c:v>
                </c:pt>
                <c:pt idx="4">
                  <c:v>6.8</c:v>
                </c:pt>
                <c:pt idx="5">
                  <c:v>7.0</c:v>
                </c:pt>
                <c:pt idx="6">
                  <c:v>6.8</c:v>
                </c:pt>
                <c:pt idx="7">
                  <c:v>6.2</c:v>
                </c:pt>
                <c:pt idx="8">
                  <c:v>5.6</c:v>
                </c:pt>
                <c:pt idx="9">
                  <c:v>5.5</c:v>
                </c:pt>
                <c:pt idx="10">
                  <c:v>5.6</c:v>
                </c:pt>
                <c:pt idx="11">
                  <c:v>5.5</c:v>
                </c:pt>
                <c:pt idx="12">
                  <c:v>5.8</c:v>
                </c:pt>
                <c:pt idx="13">
                  <c:v>5.7</c:v>
                </c:pt>
                <c:pt idx="14">
                  <c:v>5.5</c:v>
                </c:pt>
                <c:pt idx="15">
                  <c:v>5.6</c:v>
                </c:pt>
                <c:pt idx="16">
                  <c:v>5.5</c:v>
                </c:pt>
                <c:pt idx="17">
                  <c:v>5.2</c:v>
                </c:pt>
                <c:pt idx="18">
                  <c:v>5.0</c:v>
                </c:pt>
                <c:pt idx="19">
                  <c:v>5.0</c:v>
                </c:pt>
                <c:pt idx="20">
                  <c:v>4.9</c:v>
                </c:pt>
                <c:pt idx="21">
                  <c:v>4.7</c:v>
                </c:pt>
                <c:pt idx="22">
                  <c:v>4.4</c:v>
                </c:pt>
                <c:pt idx="23">
                  <c:v>4.1</c:v>
                </c:pt>
                <c:pt idx="24">
                  <c:v>3.9</c:v>
                </c:pt>
                <c:pt idx="25">
                  <c:v>3.8</c:v>
                </c:pt>
                <c:pt idx="26">
                  <c:v>3.8</c:v>
                </c:pt>
                <c:pt idx="27">
                  <c:v>3.7</c:v>
                </c:pt>
                <c:pt idx="28">
                  <c:v>3.8</c:v>
                </c:pt>
                <c:pt idx="29">
                  <c:v>3.8</c:v>
                </c:pt>
                <c:pt idx="30">
                  <c:v>3.8</c:v>
                </c:pt>
                <c:pt idx="31">
                  <c:v>3.9</c:v>
                </c:pt>
                <c:pt idx="32">
                  <c:v>3.7</c:v>
                </c:pt>
                <c:pt idx="33">
                  <c:v>3.6</c:v>
                </c:pt>
                <c:pt idx="34">
                  <c:v>3.5</c:v>
                </c:pt>
                <c:pt idx="35">
                  <c:v>3.4</c:v>
                </c:pt>
                <c:pt idx="36">
                  <c:v>3.4</c:v>
                </c:pt>
                <c:pt idx="37">
                  <c:v>3.4</c:v>
                </c:pt>
                <c:pt idx="38">
                  <c:v>3.6</c:v>
                </c:pt>
                <c:pt idx="39">
                  <c:v>3.6</c:v>
                </c:pt>
                <c:pt idx="40">
                  <c:v>4.2</c:v>
                </c:pt>
                <c:pt idx="41">
                  <c:v>4.8</c:v>
                </c:pt>
                <c:pt idx="42">
                  <c:v>5.2</c:v>
                </c:pt>
                <c:pt idx="43">
                  <c:v>5.8</c:v>
                </c:pt>
                <c:pt idx="44">
                  <c:v>5.9</c:v>
                </c:pt>
                <c:pt idx="45">
                  <c:v>5.9</c:v>
                </c:pt>
                <c:pt idx="46">
                  <c:v>6.0</c:v>
                </c:pt>
                <c:pt idx="47">
                  <c:v>5.9</c:v>
                </c:pt>
                <c:pt idx="48">
                  <c:v>5.8</c:v>
                </c:pt>
                <c:pt idx="49">
                  <c:v>5.7</c:v>
                </c:pt>
                <c:pt idx="50">
                  <c:v>5.6</c:v>
                </c:pt>
                <c:pt idx="51">
                  <c:v>5.4</c:v>
                </c:pt>
                <c:pt idx="52">
                  <c:v>4.9</c:v>
                </c:pt>
                <c:pt idx="53">
                  <c:v>4.9</c:v>
                </c:pt>
                <c:pt idx="54">
                  <c:v>4.8</c:v>
                </c:pt>
                <c:pt idx="55">
                  <c:v>4.8</c:v>
                </c:pt>
                <c:pt idx="56">
                  <c:v>5.1</c:v>
                </c:pt>
                <c:pt idx="57">
                  <c:v>5.2</c:v>
                </c:pt>
                <c:pt idx="58">
                  <c:v>5.6</c:v>
                </c:pt>
                <c:pt idx="59">
                  <c:v>6.6</c:v>
                </c:pt>
                <c:pt idx="60">
                  <c:v>8.3</c:v>
                </c:pt>
                <c:pt idx="61">
                  <c:v>8.9</c:v>
                </c:pt>
                <c:pt idx="62">
                  <c:v>8.5</c:v>
                </c:pt>
                <c:pt idx="63">
                  <c:v>8.3</c:v>
                </c:pt>
                <c:pt idx="64">
                  <c:v>7.7</c:v>
                </c:pt>
                <c:pt idx="65">
                  <c:v>7.6</c:v>
                </c:pt>
                <c:pt idx="66">
                  <c:v>7.7</c:v>
                </c:pt>
                <c:pt idx="67">
                  <c:v>7.8</c:v>
                </c:pt>
                <c:pt idx="68">
                  <c:v>7.5</c:v>
                </c:pt>
                <c:pt idx="69">
                  <c:v>7.1</c:v>
                </c:pt>
                <c:pt idx="70">
                  <c:v>6.9</c:v>
                </c:pt>
                <c:pt idx="71">
                  <c:v>6.7</c:v>
                </c:pt>
                <c:pt idx="72">
                  <c:v>6.3</c:v>
                </c:pt>
                <c:pt idx="73">
                  <c:v>6.0</c:v>
                </c:pt>
                <c:pt idx="74">
                  <c:v>6.0</c:v>
                </c:pt>
                <c:pt idx="75">
                  <c:v>5.9</c:v>
                </c:pt>
                <c:pt idx="76">
                  <c:v>5.9</c:v>
                </c:pt>
                <c:pt idx="77">
                  <c:v>5.7</c:v>
                </c:pt>
                <c:pt idx="78">
                  <c:v>5.9</c:v>
                </c:pt>
                <c:pt idx="79">
                  <c:v>6.0</c:v>
                </c:pt>
                <c:pt idx="80">
                  <c:v>6.3</c:v>
                </c:pt>
                <c:pt idx="81">
                  <c:v>7.3</c:v>
                </c:pt>
                <c:pt idx="82">
                  <c:v>7.7</c:v>
                </c:pt>
                <c:pt idx="83">
                  <c:v>7.4</c:v>
                </c:pt>
                <c:pt idx="84">
                  <c:v>7.4</c:v>
                </c:pt>
                <c:pt idx="85">
                  <c:v>7.4</c:v>
                </c:pt>
                <c:pt idx="86">
                  <c:v>7.4</c:v>
                </c:pt>
                <c:pt idx="87">
                  <c:v>8.200000000000001</c:v>
                </c:pt>
                <c:pt idx="88">
                  <c:v>8.8</c:v>
                </c:pt>
                <c:pt idx="89">
                  <c:v>9.4</c:v>
                </c:pt>
                <c:pt idx="90">
                  <c:v>9.9</c:v>
                </c:pt>
                <c:pt idx="91">
                  <c:v>10.7</c:v>
                </c:pt>
                <c:pt idx="92">
                  <c:v>10.4</c:v>
                </c:pt>
                <c:pt idx="93">
                  <c:v>10.1</c:v>
                </c:pt>
                <c:pt idx="94">
                  <c:v>9.4</c:v>
                </c:pt>
                <c:pt idx="95">
                  <c:v>8.5</c:v>
                </c:pt>
                <c:pt idx="96">
                  <c:v>7.9</c:v>
                </c:pt>
                <c:pt idx="97">
                  <c:v>7.4</c:v>
                </c:pt>
                <c:pt idx="98">
                  <c:v>7.4</c:v>
                </c:pt>
                <c:pt idx="99">
                  <c:v>7.3</c:v>
                </c:pt>
                <c:pt idx="100">
                  <c:v>7.2</c:v>
                </c:pt>
                <c:pt idx="101">
                  <c:v>7.3</c:v>
                </c:pt>
                <c:pt idx="102">
                  <c:v>7.2</c:v>
                </c:pt>
                <c:pt idx="103">
                  <c:v>7.0</c:v>
                </c:pt>
                <c:pt idx="104">
                  <c:v>7.0</c:v>
                </c:pt>
                <c:pt idx="105">
                  <c:v>7.2</c:v>
                </c:pt>
                <c:pt idx="106">
                  <c:v>7.0</c:v>
                </c:pt>
                <c:pt idx="107">
                  <c:v>6.8</c:v>
                </c:pt>
                <c:pt idx="108">
                  <c:v>6.6</c:v>
                </c:pt>
                <c:pt idx="109">
                  <c:v>6.3</c:v>
                </c:pt>
                <c:pt idx="110">
                  <c:v>6.0</c:v>
                </c:pt>
                <c:pt idx="111">
                  <c:v>5.8</c:v>
                </c:pt>
                <c:pt idx="112">
                  <c:v>5.7</c:v>
                </c:pt>
                <c:pt idx="113">
                  <c:v>5.5</c:v>
                </c:pt>
                <c:pt idx="114">
                  <c:v>5.5</c:v>
                </c:pt>
                <c:pt idx="115">
                  <c:v>5.3</c:v>
                </c:pt>
                <c:pt idx="116">
                  <c:v>5.2</c:v>
                </c:pt>
                <c:pt idx="117">
                  <c:v>5.2</c:v>
                </c:pt>
                <c:pt idx="118">
                  <c:v>5.2</c:v>
                </c:pt>
                <c:pt idx="119">
                  <c:v>5.4</c:v>
                </c:pt>
                <c:pt idx="120">
                  <c:v>5.3</c:v>
                </c:pt>
                <c:pt idx="121">
                  <c:v>5.3</c:v>
                </c:pt>
                <c:pt idx="122">
                  <c:v>5.7</c:v>
                </c:pt>
                <c:pt idx="123">
                  <c:v>6.1</c:v>
                </c:pt>
                <c:pt idx="124">
                  <c:v>6.6</c:v>
                </c:pt>
                <c:pt idx="125">
                  <c:v>6.8</c:v>
                </c:pt>
                <c:pt idx="126">
                  <c:v>6.9</c:v>
                </c:pt>
                <c:pt idx="127">
                  <c:v>7.1</c:v>
                </c:pt>
                <c:pt idx="128">
                  <c:v>7.4</c:v>
                </c:pt>
                <c:pt idx="129">
                  <c:v>7.6</c:v>
                </c:pt>
                <c:pt idx="130">
                  <c:v>7.6</c:v>
                </c:pt>
                <c:pt idx="131">
                  <c:v>7.4</c:v>
                </c:pt>
                <c:pt idx="132">
                  <c:v>7.1</c:v>
                </c:pt>
                <c:pt idx="133">
                  <c:v>7.1</c:v>
                </c:pt>
                <c:pt idx="134">
                  <c:v>6.8</c:v>
                </c:pt>
                <c:pt idx="135">
                  <c:v>6.6</c:v>
                </c:pt>
                <c:pt idx="136">
                  <c:v>6.6</c:v>
                </c:pt>
                <c:pt idx="137">
                  <c:v>6.2</c:v>
                </c:pt>
                <c:pt idx="138">
                  <c:v>6.0</c:v>
                </c:pt>
                <c:pt idx="139">
                  <c:v>5.6</c:v>
                </c:pt>
                <c:pt idx="140">
                  <c:v>5.5</c:v>
                </c:pt>
                <c:pt idx="141">
                  <c:v>5.7</c:v>
                </c:pt>
                <c:pt idx="142">
                  <c:v>5.7</c:v>
                </c:pt>
                <c:pt idx="143">
                  <c:v>5.6</c:v>
                </c:pt>
                <c:pt idx="144">
                  <c:v>5.5</c:v>
                </c:pt>
                <c:pt idx="145">
                  <c:v>5.5</c:v>
                </c:pt>
                <c:pt idx="146">
                  <c:v>5.3</c:v>
                </c:pt>
                <c:pt idx="147">
                  <c:v>5.3</c:v>
                </c:pt>
                <c:pt idx="148">
                  <c:v>5.2</c:v>
                </c:pt>
                <c:pt idx="149">
                  <c:v>5.0</c:v>
                </c:pt>
                <c:pt idx="150">
                  <c:v>4.9</c:v>
                </c:pt>
                <c:pt idx="151">
                  <c:v>4.7</c:v>
                </c:pt>
                <c:pt idx="152">
                  <c:v>4.6</c:v>
                </c:pt>
                <c:pt idx="153">
                  <c:v>4.4</c:v>
                </c:pt>
                <c:pt idx="154">
                  <c:v>4.5</c:v>
                </c:pt>
                <c:pt idx="155">
                  <c:v>4.4</c:v>
                </c:pt>
                <c:pt idx="156">
                  <c:v>4.3</c:v>
                </c:pt>
                <c:pt idx="157">
                  <c:v>4.3</c:v>
                </c:pt>
                <c:pt idx="158">
                  <c:v>4.2</c:v>
                </c:pt>
                <c:pt idx="159">
                  <c:v>4.1</c:v>
                </c:pt>
                <c:pt idx="160">
                  <c:v>4.0</c:v>
                </c:pt>
                <c:pt idx="161">
                  <c:v>3.9</c:v>
                </c:pt>
                <c:pt idx="162">
                  <c:v>4.0</c:v>
                </c:pt>
                <c:pt idx="163">
                  <c:v>3.9</c:v>
                </c:pt>
                <c:pt idx="164">
                  <c:v>4.2</c:v>
                </c:pt>
                <c:pt idx="165">
                  <c:v>4.4</c:v>
                </c:pt>
                <c:pt idx="166">
                  <c:v>4.8</c:v>
                </c:pt>
                <c:pt idx="167">
                  <c:v>5.5</c:v>
                </c:pt>
                <c:pt idx="168">
                  <c:v>5.7</c:v>
                </c:pt>
                <c:pt idx="169">
                  <c:v>5.8</c:v>
                </c:pt>
                <c:pt idx="170">
                  <c:v>5.7</c:v>
                </c:pt>
                <c:pt idx="171">
                  <c:v>5.9</c:v>
                </c:pt>
                <c:pt idx="172">
                  <c:v>5.9</c:v>
                </c:pt>
                <c:pt idx="173">
                  <c:v>6.1</c:v>
                </c:pt>
                <c:pt idx="174">
                  <c:v>6.1</c:v>
                </c:pt>
                <c:pt idx="175">
                  <c:v>5.8</c:v>
                </c:pt>
                <c:pt idx="176">
                  <c:v>5.7</c:v>
                </c:pt>
                <c:pt idx="177">
                  <c:v>5.6</c:v>
                </c:pt>
                <c:pt idx="178">
                  <c:v>5.4</c:v>
                </c:pt>
                <c:pt idx="179">
                  <c:v>5.4</c:v>
                </c:pt>
                <c:pt idx="180">
                  <c:v>5.3</c:v>
                </c:pt>
                <c:pt idx="181">
                  <c:v>5.1</c:v>
                </c:pt>
                <c:pt idx="182">
                  <c:v>5.0</c:v>
                </c:pt>
                <c:pt idx="183">
                  <c:v>5.0</c:v>
                </c:pt>
                <c:pt idx="184">
                  <c:v>4.7</c:v>
                </c:pt>
                <c:pt idx="185">
                  <c:v>4.6</c:v>
                </c:pt>
                <c:pt idx="186">
                  <c:v>4.6</c:v>
                </c:pt>
                <c:pt idx="187">
                  <c:v>4.4</c:v>
                </c:pt>
                <c:pt idx="188">
                  <c:v>4.5</c:v>
                </c:pt>
                <c:pt idx="189">
                  <c:v>4.5</c:v>
                </c:pt>
                <c:pt idx="190">
                  <c:v>4.7</c:v>
                </c:pt>
                <c:pt idx="191">
                  <c:v>4.8</c:v>
                </c:pt>
                <c:pt idx="192">
                  <c:v>5.0</c:v>
                </c:pt>
                <c:pt idx="193">
                  <c:v>5.3</c:v>
                </c:pt>
                <c:pt idx="194">
                  <c:v>6.0</c:v>
                </c:pt>
                <c:pt idx="195">
                  <c:v>6.9</c:v>
                </c:pt>
                <c:pt idx="196">
                  <c:v>8.3</c:v>
                </c:pt>
                <c:pt idx="197">
                  <c:v>9.3</c:v>
                </c:pt>
                <c:pt idx="198">
                  <c:v>9.6</c:v>
                </c:pt>
                <c:pt idx="199">
                  <c:v>9.9</c:v>
                </c:pt>
                <c:pt idx="200">
                  <c:v>9.8</c:v>
                </c:pt>
                <c:pt idx="201">
                  <c:v>9.6</c:v>
                </c:pt>
                <c:pt idx="202">
                  <c:v>9.5</c:v>
                </c:pt>
                <c:pt idx="203">
                  <c:v>9.6</c:v>
                </c:pt>
                <c:pt idx="204">
                  <c:v>9.0</c:v>
                </c:pt>
                <c:pt idx="205">
                  <c:v>9.0</c:v>
                </c:pt>
                <c:pt idx="206">
                  <c:v>9.1</c:v>
                </c:pt>
                <c:pt idx="207">
                  <c:v>8.700000000000001</c:v>
                </c:pt>
                <c:pt idx="208">
                  <c:v>8.3</c:v>
                </c:pt>
              </c:numCache>
            </c:numRef>
          </c:val>
          <c:smooth val="0"/>
        </c:ser>
        <c:dLbls>
          <c:showLegendKey val="0"/>
          <c:showVal val="0"/>
          <c:showCatName val="0"/>
          <c:showSerName val="0"/>
          <c:showPercent val="0"/>
          <c:showBubbleSize val="0"/>
        </c:dLbls>
        <c:marker val="1"/>
        <c:smooth val="0"/>
        <c:axId val="2120012968"/>
        <c:axId val="2120016088"/>
      </c:lineChart>
      <c:lineChart>
        <c:grouping val="standard"/>
        <c:varyColors val="0"/>
        <c:ser>
          <c:idx val="1"/>
          <c:order val="1"/>
          <c:tx>
            <c:v>Natural Unemployment Rate</c:v>
          </c:tx>
          <c:spPr>
            <a:ln w="44450">
              <a:solidFill>
                <a:srgbClr val="FF0000"/>
              </a:solidFill>
              <a:prstDash val="solid"/>
            </a:ln>
          </c:spPr>
          <c:marker>
            <c:symbol val="none"/>
          </c:marker>
          <c:cat>
            <c:numRef>
              <c:f>Sheet1!$C$8:$C$216</c:f>
              <c:numCache>
                <c:formatCode>m/d/yyyy</c:formatCode>
                <c:ptCount val="209"/>
                <c:pt idx="0">
                  <c:v>21916.0</c:v>
                </c:pt>
                <c:pt idx="1">
                  <c:v>22007.0</c:v>
                </c:pt>
                <c:pt idx="2">
                  <c:v>22098.0</c:v>
                </c:pt>
                <c:pt idx="3">
                  <c:v>22190.0</c:v>
                </c:pt>
                <c:pt idx="4">
                  <c:v>22282.0</c:v>
                </c:pt>
                <c:pt idx="5">
                  <c:v>22372.0</c:v>
                </c:pt>
                <c:pt idx="6">
                  <c:v>22463.0</c:v>
                </c:pt>
                <c:pt idx="7">
                  <c:v>22555.0</c:v>
                </c:pt>
                <c:pt idx="8">
                  <c:v>22647.0</c:v>
                </c:pt>
                <c:pt idx="9">
                  <c:v>22737.0</c:v>
                </c:pt>
                <c:pt idx="10">
                  <c:v>22828.0</c:v>
                </c:pt>
                <c:pt idx="11">
                  <c:v>22920.0</c:v>
                </c:pt>
                <c:pt idx="12">
                  <c:v>23012.0</c:v>
                </c:pt>
                <c:pt idx="13">
                  <c:v>23102.0</c:v>
                </c:pt>
                <c:pt idx="14">
                  <c:v>23193.0</c:v>
                </c:pt>
                <c:pt idx="15">
                  <c:v>23285.0</c:v>
                </c:pt>
                <c:pt idx="16">
                  <c:v>23377.0</c:v>
                </c:pt>
                <c:pt idx="17">
                  <c:v>23468.0</c:v>
                </c:pt>
                <c:pt idx="18">
                  <c:v>23559.0</c:v>
                </c:pt>
                <c:pt idx="19">
                  <c:v>23651.0</c:v>
                </c:pt>
                <c:pt idx="20">
                  <c:v>23743.0</c:v>
                </c:pt>
                <c:pt idx="21">
                  <c:v>23833.0</c:v>
                </c:pt>
                <c:pt idx="22">
                  <c:v>23924.0</c:v>
                </c:pt>
                <c:pt idx="23">
                  <c:v>24016.0</c:v>
                </c:pt>
                <c:pt idx="24">
                  <c:v>24108.0</c:v>
                </c:pt>
                <c:pt idx="25">
                  <c:v>24198.0</c:v>
                </c:pt>
                <c:pt idx="26">
                  <c:v>24289.0</c:v>
                </c:pt>
                <c:pt idx="27">
                  <c:v>24381.0</c:v>
                </c:pt>
                <c:pt idx="28">
                  <c:v>24473.0</c:v>
                </c:pt>
                <c:pt idx="29">
                  <c:v>24563.0</c:v>
                </c:pt>
                <c:pt idx="30">
                  <c:v>24654.0</c:v>
                </c:pt>
                <c:pt idx="31">
                  <c:v>24746.0</c:v>
                </c:pt>
                <c:pt idx="32">
                  <c:v>24838.0</c:v>
                </c:pt>
                <c:pt idx="33">
                  <c:v>24929.0</c:v>
                </c:pt>
                <c:pt idx="34">
                  <c:v>25020.0</c:v>
                </c:pt>
                <c:pt idx="35">
                  <c:v>25112.0</c:v>
                </c:pt>
                <c:pt idx="36">
                  <c:v>25204.0</c:v>
                </c:pt>
                <c:pt idx="37">
                  <c:v>25294.0</c:v>
                </c:pt>
                <c:pt idx="38">
                  <c:v>25385.0</c:v>
                </c:pt>
                <c:pt idx="39">
                  <c:v>25477.0</c:v>
                </c:pt>
                <c:pt idx="40">
                  <c:v>25569.0</c:v>
                </c:pt>
                <c:pt idx="41">
                  <c:v>25659.0</c:v>
                </c:pt>
                <c:pt idx="42">
                  <c:v>25750.0</c:v>
                </c:pt>
                <c:pt idx="43">
                  <c:v>25842.0</c:v>
                </c:pt>
                <c:pt idx="44">
                  <c:v>25934.0</c:v>
                </c:pt>
                <c:pt idx="45">
                  <c:v>26024.0</c:v>
                </c:pt>
                <c:pt idx="46">
                  <c:v>26115.0</c:v>
                </c:pt>
                <c:pt idx="47">
                  <c:v>26207.0</c:v>
                </c:pt>
                <c:pt idx="48">
                  <c:v>26299.0</c:v>
                </c:pt>
                <c:pt idx="49">
                  <c:v>26390.0</c:v>
                </c:pt>
                <c:pt idx="50">
                  <c:v>26481.0</c:v>
                </c:pt>
                <c:pt idx="51">
                  <c:v>26573.0</c:v>
                </c:pt>
                <c:pt idx="52">
                  <c:v>26665.0</c:v>
                </c:pt>
                <c:pt idx="53">
                  <c:v>26755.0</c:v>
                </c:pt>
                <c:pt idx="54">
                  <c:v>26846.0</c:v>
                </c:pt>
                <c:pt idx="55">
                  <c:v>26938.0</c:v>
                </c:pt>
                <c:pt idx="56">
                  <c:v>27030.0</c:v>
                </c:pt>
                <c:pt idx="57">
                  <c:v>27120.0</c:v>
                </c:pt>
                <c:pt idx="58">
                  <c:v>27211.0</c:v>
                </c:pt>
                <c:pt idx="59">
                  <c:v>27303.0</c:v>
                </c:pt>
                <c:pt idx="60">
                  <c:v>27395.0</c:v>
                </c:pt>
                <c:pt idx="61">
                  <c:v>27485.0</c:v>
                </c:pt>
                <c:pt idx="62">
                  <c:v>27576.0</c:v>
                </c:pt>
                <c:pt idx="63">
                  <c:v>27668.0</c:v>
                </c:pt>
                <c:pt idx="64">
                  <c:v>27760.0</c:v>
                </c:pt>
                <c:pt idx="65">
                  <c:v>27851.0</c:v>
                </c:pt>
                <c:pt idx="66">
                  <c:v>27942.0</c:v>
                </c:pt>
                <c:pt idx="67">
                  <c:v>28034.0</c:v>
                </c:pt>
                <c:pt idx="68">
                  <c:v>28126.0</c:v>
                </c:pt>
                <c:pt idx="69">
                  <c:v>28216.0</c:v>
                </c:pt>
                <c:pt idx="70">
                  <c:v>28307.0</c:v>
                </c:pt>
                <c:pt idx="71">
                  <c:v>28399.0</c:v>
                </c:pt>
                <c:pt idx="72">
                  <c:v>28491.0</c:v>
                </c:pt>
                <c:pt idx="73">
                  <c:v>28581.0</c:v>
                </c:pt>
                <c:pt idx="74">
                  <c:v>28672.0</c:v>
                </c:pt>
                <c:pt idx="75">
                  <c:v>28764.0</c:v>
                </c:pt>
                <c:pt idx="76">
                  <c:v>28856.0</c:v>
                </c:pt>
                <c:pt idx="77">
                  <c:v>28946.0</c:v>
                </c:pt>
                <c:pt idx="78">
                  <c:v>29037.0</c:v>
                </c:pt>
                <c:pt idx="79">
                  <c:v>29129.0</c:v>
                </c:pt>
                <c:pt idx="80">
                  <c:v>29221.0</c:v>
                </c:pt>
                <c:pt idx="81">
                  <c:v>29312.0</c:v>
                </c:pt>
                <c:pt idx="82">
                  <c:v>29403.0</c:v>
                </c:pt>
                <c:pt idx="83">
                  <c:v>29495.0</c:v>
                </c:pt>
                <c:pt idx="84">
                  <c:v>29587.0</c:v>
                </c:pt>
                <c:pt idx="85">
                  <c:v>29677.0</c:v>
                </c:pt>
                <c:pt idx="86">
                  <c:v>29768.0</c:v>
                </c:pt>
                <c:pt idx="87">
                  <c:v>29860.0</c:v>
                </c:pt>
                <c:pt idx="88">
                  <c:v>29952.0</c:v>
                </c:pt>
                <c:pt idx="89">
                  <c:v>30042.0</c:v>
                </c:pt>
                <c:pt idx="90">
                  <c:v>30133.0</c:v>
                </c:pt>
                <c:pt idx="91">
                  <c:v>30225.0</c:v>
                </c:pt>
                <c:pt idx="92">
                  <c:v>30317.0</c:v>
                </c:pt>
                <c:pt idx="93">
                  <c:v>30407.0</c:v>
                </c:pt>
                <c:pt idx="94">
                  <c:v>30498.0</c:v>
                </c:pt>
                <c:pt idx="95">
                  <c:v>30590.0</c:v>
                </c:pt>
                <c:pt idx="96">
                  <c:v>30682.0</c:v>
                </c:pt>
                <c:pt idx="97">
                  <c:v>30773.0</c:v>
                </c:pt>
                <c:pt idx="98">
                  <c:v>30864.0</c:v>
                </c:pt>
                <c:pt idx="99">
                  <c:v>30956.0</c:v>
                </c:pt>
                <c:pt idx="100">
                  <c:v>31048.0</c:v>
                </c:pt>
                <c:pt idx="101">
                  <c:v>31138.0</c:v>
                </c:pt>
                <c:pt idx="102">
                  <c:v>31229.0</c:v>
                </c:pt>
                <c:pt idx="103">
                  <c:v>31321.0</c:v>
                </c:pt>
                <c:pt idx="104">
                  <c:v>31413.0</c:v>
                </c:pt>
                <c:pt idx="105">
                  <c:v>31503.0</c:v>
                </c:pt>
                <c:pt idx="106">
                  <c:v>31594.0</c:v>
                </c:pt>
                <c:pt idx="107">
                  <c:v>31686.0</c:v>
                </c:pt>
                <c:pt idx="108">
                  <c:v>31778.0</c:v>
                </c:pt>
                <c:pt idx="109">
                  <c:v>31868.0</c:v>
                </c:pt>
                <c:pt idx="110">
                  <c:v>31959.0</c:v>
                </c:pt>
                <c:pt idx="111">
                  <c:v>32051.0</c:v>
                </c:pt>
                <c:pt idx="112">
                  <c:v>32143.0</c:v>
                </c:pt>
                <c:pt idx="113">
                  <c:v>32234.0</c:v>
                </c:pt>
                <c:pt idx="114">
                  <c:v>32325.0</c:v>
                </c:pt>
                <c:pt idx="115">
                  <c:v>32417.0</c:v>
                </c:pt>
                <c:pt idx="116">
                  <c:v>32509.0</c:v>
                </c:pt>
                <c:pt idx="117">
                  <c:v>32599.0</c:v>
                </c:pt>
                <c:pt idx="118">
                  <c:v>32690.0</c:v>
                </c:pt>
                <c:pt idx="119">
                  <c:v>32782.0</c:v>
                </c:pt>
                <c:pt idx="120">
                  <c:v>32874.0</c:v>
                </c:pt>
                <c:pt idx="121">
                  <c:v>32964.0</c:v>
                </c:pt>
                <c:pt idx="122">
                  <c:v>33055.0</c:v>
                </c:pt>
                <c:pt idx="123">
                  <c:v>33147.0</c:v>
                </c:pt>
                <c:pt idx="124">
                  <c:v>33239.0</c:v>
                </c:pt>
                <c:pt idx="125">
                  <c:v>33329.0</c:v>
                </c:pt>
                <c:pt idx="126">
                  <c:v>33420.0</c:v>
                </c:pt>
                <c:pt idx="127">
                  <c:v>33512.0</c:v>
                </c:pt>
                <c:pt idx="128">
                  <c:v>33604.0</c:v>
                </c:pt>
                <c:pt idx="129">
                  <c:v>33695.0</c:v>
                </c:pt>
                <c:pt idx="130">
                  <c:v>33786.0</c:v>
                </c:pt>
                <c:pt idx="131">
                  <c:v>33878.0</c:v>
                </c:pt>
                <c:pt idx="132">
                  <c:v>33970.0</c:v>
                </c:pt>
                <c:pt idx="133">
                  <c:v>34060.0</c:v>
                </c:pt>
                <c:pt idx="134">
                  <c:v>34151.0</c:v>
                </c:pt>
                <c:pt idx="135">
                  <c:v>34243.0</c:v>
                </c:pt>
                <c:pt idx="136">
                  <c:v>34335.0</c:v>
                </c:pt>
                <c:pt idx="137">
                  <c:v>34425.0</c:v>
                </c:pt>
                <c:pt idx="138">
                  <c:v>34516.0</c:v>
                </c:pt>
                <c:pt idx="139">
                  <c:v>34608.0</c:v>
                </c:pt>
                <c:pt idx="140">
                  <c:v>34700.0</c:v>
                </c:pt>
                <c:pt idx="141">
                  <c:v>34790.0</c:v>
                </c:pt>
                <c:pt idx="142">
                  <c:v>34881.0</c:v>
                </c:pt>
                <c:pt idx="143">
                  <c:v>34973.0</c:v>
                </c:pt>
                <c:pt idx="144">
                  <c:v>35065.0</c:v>
                </c:pt>
                <c:pt idx="145">
                  <c:v>35156.0</c:v>
                </c:pt>
                <c:pt idx="146">
                  <c:v>35247.0</c:v>
                </c:pt>
                <c:pt idx="147">
                  <c:v>35339.0</c:v>
                </c:pt>
                <c:pt idx="148">
                  <c:v>35431.0</c:v>
                </c:pt>
                <c:pt idx="149">
                  <c:v>35521.0</c:v>
                </c:pt>
                <c:pt idx="150">
                  <c:v>35612.0</c:v>
                </c:pt>
                <c:pt idx="151">
                  <c:v>35704.0</c:v>
                </c:pt>
                <c:pt idx="152">
                  <c:v>35796.0</c:v>
                </c:pt>
                <c:pt idx="153">
                  <c:v>35886.0</c:v>
                </c:pt>
                <c:pt idx="154">
                  <c:v>35977.0</c:v>
                </c:pt>
                <c:pt idx="155">
                  <c:v>36069.0</c:v>
                </c:pt>
                <c:pt idx="156">
                  <c:v>36161.0</c:v>
                </c:pt>
                <c:pt idx="157">
                  <c:v>36251.0</c:v>
                </c:pt>
                <c:pt idx="158">
                  <c:v>36342.0</c:v>
                </c:pt>
                <c:pt idx="159">
                  <c:v>36434.0</c:v>
                </c:pt>
                <c:pt idx="160">
                  <c:v>36526.0</c:v>
                </c:pt>
                <c:pt idx="161">
                  <c:v>36617.0</c:v>
                </c:pt>
                <c:pt idx="162">
                  <c:v>36708.0</c:v>
                </c:pt>
                <c:pt idx="163">
                  <c:v>36800.0</c:v>
                </c:pt>
                <c:pt idx="164">
                  <c:v>36892.0</c:v>
                </c:pt>
                <c:pt idx="165">
                  <c:v>36982.0</c:v>
                </c:pt>
                <c:pt idx="166">
                  <c:v>37073.0</c:v>
                </c:pt>
                <c:pt idx="167">
                  <c:v>37165.0</c:v>
                </c:pt>
                <c:pt idx="168">
                  <c:v>37257.0</c:v>
                </c:pt>
                <c:pt idx="169">
                  <c:v>37347.0</c:v>
                </c:pt>
                <c:pt idx="170">
                  <c:v>37438.0</c:v>
                </c:pt>
                <c:pt idx="171">
                  <c:v>37530.0</c:v>
                </c:pt>
                <c:pt idx="172">
                  <c:v>37622.0</c:v>
                </c:pt>
                <c:pt idx="173">
                  <c:v>37712.0</c:v>
                </c:pt>
                <c:pt idx="174">
                  <c:v>37803.0</c:v>
                </c:pt>
                <c:pt idx="175">
                  <c:v>37895.0</c:v>
                </c:pt>
                <c:pt idx="176">
                  <c:v>37987.0</c:v>
                </c:pt>
                <c:pt idx="177">
                  <c:v>38078.0</c:v>
                </c:pt>
                <c:pt idx="178">
                  <c:v>38169.0</c:v>
                </c:pt>
                <c:pt idx="179">
                  <c:v>38261.0</c:v>
                </c:pt>
                <c:pt idx="180">
                  <c:v>38353.0</c:v>
                </c:pt>
                <c:pt idx="181">
                  <c:v>38443.0</c:v>
                </c:pt>
                <c:pt idx="182">
                  <c:v>38534.0</c:v>
                </c:pt>
                <c:pt idx="183">
                  <c:v>38626.0</c:v>
                </c:pt>
                <c:pt idx="184">
                  <c:v>38718.0</c:v>
                </c:pt>
                <c:pt idx="185">
                  <c:v>38808.0</c:v>
                </c:pt>
                <c:pt idx="186">
                  <c:v>38899.0</c:v>
                </c:pt>
                <c:pt idx="187">
                  <c:v>38991.0</c:v>
                </c:pt>
                <c:pt idx="188">
                  <c:v>39083.0</c:v>
                </c:pt>
                <c:pt idx="189">
                  <c:v>39173.0</c:v>
                </c:pt>
                <c:pt idx="190">
                  <c:v>39264.0</c:v>
                </c:pt>
                <c:pt idx="191">
                  <c:v>39356.0</c:v>
                </c:pt>
                <c:pt idx="192">
                  <c:v>39448.0</c:v>
                </c:pt>
                <c:pt idx="193">
                  <c:v>39539.0</c:v>
                </c:pt>
                <c:pt idx="194">
                  <c:v>39630.0</c:v>
                </c:pt>
                <c:pt idx="195">
                  <c:v>39722.0</c:v>
                </c:pt>
                <c:pt idx="196">
                  <c:v>39814.0</c:v>
                </c:pt>
                <c:pt idx="197">
                  <c:v>39904.0</c:v>
                </c:pt>
                <c:pt idx="198">
                  <c:v>39995.0</c:v>
                </c:pt>
                <c:pt idx="199">
                  <c:v>40087.0</c:v>
                </c:pt>
                <c:pt idx="200">
                  <c:v>40179.0</c:v>
                </c:pt>
                <c:pt idx="201">
                  <c:v>40269.0</c:v>
                </c:pt>
                <c:pt idx="202">
                  <c:v>40360.0</c:v>
                </c:pt>
                <c:pt idx="203">
                  <c:v>40452.0</c:v>
                </c:pt>
                <c:pt idx="204">
                  <c:v>40544.0</c:v>
                </c:pt>
                <c:pt idx="205">
                  <c:v>40634.0</c:v>
                </c:pt>
                <c:pt idx="206">
                  <c:v>40725.0</c:v>
                </c:pt>
                <c:pt idx="207">
                  <c:v>40817.0</c:v>
                </c:pt>
                <c:pt idx="208">
                  <c:v>40909.0</c:v>
                </c:pt>
              </c:numCache>
            </c:numRef>
          </c:cat>
          <c:val>
            <c:numRef>
              <c:f>Sheet1!$D$8:$D$216</c:f>
              <c:numCache>
                <c:formatCode>0.0</c:formatCode>
                <c:ptCount val="209"/>
                <c:pt idx="0">
                  <c:v>4.581707317073171</c:v>
                </c:pt>
                <c:pt idx="1">
                  <c:v>4.562195121951214</c:v>
                </c:pt>
                <c:pt idx="2">
                  <c:v>4.557317073170728</c:v>
                </c:pt>
                <c:pt idx="3">
                  <c:v>4.571951219512195</c:v>
                </c:pt>
                <c:pt idx="4">
                  <c:v>4.592682926829267</c:v>
                </c:pt>
                <c:pt idx="5">
                  <c:v>4.621951219512185</c:v>
                </c:pt>
                <c:pt idx="6">
                  <c:v>4.657317073170724</c:v>
                </c:pt>
                <c:pt idx="7">
                  <c:v>4.690243902439027</c:v>
                </c:pt>
                <c:pt idx="8">
                  <c:v>4.71951219512195</c:v>
                </c:pt>
                <c:pt idx="9">
                  <c:v>4.751219512195121</c:v>
                </c:pt>
                <c:pt idx="10">
                  <c:v>4.782926829268281</c:v>
                </c:pt>
                <c:pt idx="11">
                  <c:v>4.809756097560974</c:v>
                </c:pt>
                <c:pt idx="12">
                  <c:v>4.835365853658535</c:v>
                </c:pt>
                <c:pt idx="13">
                  <c:v>4.86219512195121</c:v>
                </c:pt>
                <c:pt idx="14">
                  <c:v>4.8890243902439</c:v>
                </c:pt>
                <c:pt idx="15">
                  <c:v>4.914634146341454</c:v>
                </c:pt>
                <c:pt idx="16">
                  <c:v>4.93170731707317</c:v>
                </c:pt>
                <c:pt idx="17">
                  <c:v>4.930487804878047</c:v>
                </c:pt>
                <c:pt idx="18">
                  <c:v>4.92804878048781</c:v>
                </c:pt>
                <c:pt idx="19">
                  <c:v>4.935365853658536</c:v>
                </c:pt>
                <c:pt idx="20">
                  <c:v>4.971951219512194</c:v>
                </c:pt>
                <c:pt idx="21">
                  <c:v>5.023170731707316</c:v>
                </c:pt>
                <c:pt idx="22">
                  <c:v>5.073170731707316</c:v>
                </c:pt>
                <c:pt idx="23">
                  <c:v>5.12439024390243</c:v>
                </c:pt>
                <c:pt idx="24">
                  <c:v>5.167073170731705</c:v>
                </c:pt>
                <c:pt idx="25">
                  <c:v>5.210975609756088</c:v>
                </c:pt>
                <c:pt idx="26">
                  <c:v>5.253658536585366</c:v>
                </c:pt>
                <c:pt idx="27">
                  <c:v>5.298780487804878</c:v>
                </c:pt>
                <c:pt idx="28">
                  <c:v>5.34024390243903</c:v>
                </c:pt>
                <c:pt idx="29">
                  <c:v>5.37926829268293</c:v>
                </c:pt>
                <c:pt idx="30">
                  <c:v>5.413414634146338</c:v>
                </c:pt>
                <c:pt idx="31">
                  <c:v>5.44390243902439</c:v>
                </c:pt>
                <c:pt idx="32">
                  <c:v>5.460975609756087</c:v>
                </c:pt>
                <c:pt idx="33">
                  <c:v>5.457317073170731</c:v>
                </c:pt>
                <c:pt idx="34">
                  <c:v>5.44024390243903</c:v>
                </c:pt>
                <c:pt idx="35">
                  <c:v>5.423170731707318</c:v>
                </c:pt>
                <c:pt idx="36">
                  <c:v>5.417073170731708</c:v>
                </c:pt>
                <c:pt idx="37">
                  <c:v>5.415853658536585</c:v>
                </c:pt>
                <c:pt idx="38">
                  <c:v>5.425609756097561</c:v>
                </c:pt>
                <c:pt idx="39">
                  <c:v>5.434146341463415</c:v>
                </c:pt>
                <c:pt idx="40">
                  <c:v>5.442682926829268</c:v>
                </c:pt>
                <c:pt idx="41">
                  <c:v>5.469512195121952</c:v>
                </c:pt>
                <c:pt idx="42">
                  <c:v>5.500000000000002</c:v>
                </c:pt>
                <c:pt idx="43">
                  <c:v>5.523170731707316</c:v>
                </c:pt>
                <c:pt idx="44">
                  <c:v>5.536585365853658</c:v>
                </c:pt>
                <c:pt idx="45">
                  <c:v>5.54390243902439</c:v>
                </c:pt>
                <c:pt idx="46">
                  <c:v>5.548780487804878</c:v>
                </c:pt>
                <c:pt idx="47">
                  <c:v>5.565853658536575</c:v>
                </c:pt>
                <c:pt idx="48">
                  <c:v>5.597560975609746</c:v>
                </c:pt>
                <c:pt idx="49">
                  <c:v>5.643902439024389</c:v>
                </c:pt>
                <c:pt idx="50">
                  <c:v>5.697560975609745</c:v>
                </c:pt>
                <c:pt idx="51">
                  <c:v>5.759756097560975</c:v>
                </c:pt>
                <c:pt idx="52">
                  <c:v>5.81951219512195</c:v>
                </c:pt>
                <c:pt idx="53">
                  <c:v>5.871951219512193</c:v>
                </c:pt>
                <c:pt idx="54">
                  <c:v>5.917073170731706</c:v>
                </c:pt>
                <c:pt idx="55">
                  <c:v>5.953658536585364</c:v>
                </c:pt>
                <c:pt idx="56">
                  <c:v>5.98170731707317</c:v>
                </c:pt>
                <c:pt idx="57">
                  <c:v>6.004878048780477</c:v>
                </c:pt>
                <c:pt idx="58">
                  <c:v>6.03170731707317</c:v>
                </c:pt>
                <c:pt idx="59">
                  <c:v>6.059756097560973</c:v>
                </c:pt>
                <c:pt idx="60">
                  <c:v>6.086585365853655</c:v>
                </c:pt>
                <c:pt idx="61">
                  <c:v>6.115853658536573</c:v>
                </c:pt>
                <c:pt idx="62">
                  <c:v>6.14634146341464</c:v>
                </c:pt>
                <c:pt idx="63">
                  <c:v>6.178048780487801</c:v>
                </c:pt>
                <c:pt idx="64">
                  <c:v>6.213414634146337</c:v>
                </c:pt>
                <c:pt idx="65">
                  <c:v>6.253658536585363</c:v>
                </c:pt>
                <c:pt idx="66">
                  <c:v>6.292682926829266</c:v>
                </c:pt>
                <c:pt idx="67">
                  <c:v>6.329268292682923</c:v>
                </c:pt>
                <c:pt idx="68">
                  <c:v>6.364634146341443</c:v>
                </c:pt>
                <c:pt idx="69">
                  <c:v>6.3951219512195</c:v>
                </c:pt>
                <c:pt idx="70">
                  <c:v>6.421951219512191</c:v>
                </c:pt>
                <c:pt idx="71">
                  <c:v>6.44634146341464</c:v>
                </c:pt>
                <c:pt idx="72">
                  <c:v>6.46829268292683</c:v>
                </c:pt>
                <c:pt idx="73">
                  <c:v>6.49024390243903</c:v>
                </c:pt>
                <c:pt idx="74">
                  <c:v>6.513414634146335</c:v>
                </c:pt>
                <c:pt idx="75">
                  <c:v>6.535365853658534</c:v>
                </c:pt>
                <c:pt idx="76">
                  <c:v>6.557317073170728</c:v>
                </c:pt>
                <c:pt idx="77">
                  <c:v>6.57926829268293</c:v>
                </c:pt>
                <c:pt idx="78">
                  <c:v>6.601219512195121</c:v>
                </c:pt>
                <c:pt idx="79">
                  <c:v>6.623170731707306</c:v>
                </c:pt>
                <c:pt idx="80">
                  <c:v>6.643902439024388</c:v>
                </c:pt>
                <c:pt idx="81">
                  <c:v>6.657317073170724</c:v>
                </c:pt>
                <c:pt idx="82">
                  <c:v>6.668292682926827</c:v>
                </c:pt>
                <c:pt idx="83">
                  <c:v>6.67926829268293</c:v>
                </c:pt>
                <c:pt idx="84">
                  <c:v>6.6890243902439</c:v>
                </c:pt>
                <c:pt idx="85">
                  <c:v>6.699999999999997</c:v>
                </c:pt>
                <c:pt idx="86">
                  <c:v>6.712195121951217</c:v>
                </c:pt>
                <c:pt idx="87">
                  <c:v>6.725609756097556</c:v>
                </c:pt>
                <c:pt idx="88">
                  <c:v>6.74390243902439</c:v>
                </c:pt>
                <c:pt idx="89">
                  <c:v>6.765853658536575</c:v>
                </c:pt>
                <c:pt idx="90">
                  <c:v>6.789024390243902</c:v>
                </c:pt>
                <c:pt idx="91">
                  <c:v>6.810975609756084</c:v>
                </c:pt>
                <c:pt idx="92">
                  <c:v>6.831707317073171</c:v>
                </c:pt>
                <c:pt idx="93">
                  <c:v>6.858536585365846</c:v>
                </c:pt>
                <c:pt idx="94">
                  <c:v>6.88170731707317</c:v>
                </c:pt>
                <c:pt idx="95">
                  <c:v>6.903658536585366</c:v>
                </c:pt>
                <c:pt idx="96">
                  <c:v>6.925609756097562</c:v>
                </c:pt>
                <c:pt idx="97">
                  <c:v>6.93902439024391</c:v>
                </c:pt>
                <c:pt idx="98">
                  <c:v>6.94878048780488</c:v>
                </c:pt>
                <c:pt idx="99">
                  <c:v>6.94878048780488</c:v>
                </c:pt>
                <c:pt idx="100">
                  <c:v>6.93536585365854</c:v>
                </c:pt>
                <c:pt idx="101">
                  <c:v>6.903658536585367</c:v>
                </c:pt>
                <c:pt idx="102">
                  <c:v>6.864634146341457</c:v>
                </c:pt>
                <c:pt idx="103">
                  <c:v>6.829268292682931</c:v>
                </c:pt>
                <c:pt idx="104">
                  <c:v>6.795121951219515</c:v>
                </c:pt>
                <c:pt idx="105">
                  <c:v>6.768292682926833</c:v>
                </c:pt>
                <c:pt idx="106">
                  <c:v>6.74024390243903</c:v>
                </c:pt>
                <c:pt idx="107">
                  <c:v>6.710975609756089</c:v>
                </c:pt>
                <c:pt idx="108">
                  <c:v>6.67926829268293</c:v>
                </c:pt>
                <c:pt idx="109">
                  <c:v>6.64878048780488</c:v>
                </c:pt>
                <c:pt idx="110">
                  <c:v>6.621951219512188</c:v>
                </c:pt>
                <c:pt idx="111">
                  <c:v>6.59512195121951</c:v>
                </c:pt>
                <c:pt idx="112">
                  <c:v>6.569512195121955</c:v>
                </c:pt>
                <c:pt idx="113">
                  <c:v>6.54634146341464</c:v>
                </c:pt>
                <c:pt idx="114">
                  <c:v>6.52804878048781</c:v>
                </c:pt>
                <c:pt idx="115">
                  <c:v>6.508536585365856</c:v>
                </c:pt>
                <c:pt idx="116">
                  <c:v>6.489024390243903</c:v>
                </c:pt>
                <c:pt idx="117">
                  <c:v>6.469512195121952</c:v>
                </c:pt>
                <c:pt idx="118">
                  <c:v>6.451219512195128</c:v>
                </c:pt>
                <c:pt idx="119">
                  <c:v>6.42926829268293</c:v>
                </c:pt>
                <c:pt idx="120">
                  <c:v>6.404878048780485</c:v>
                </c:pt>
                <c:pt idx="121">
                  <c:v>6.375609756097562</c:v>
                </c:pt>
                <c:pt idx="122">
                  <c:v>6.335365853658538</c:v>
                </c:pt>
                <c:pt idx="123">
                  <c:v>6.289024390243905</c:v>
                </c:pt>
                <c:pt idx="124">
                  <c:v>6.250000000000002</c:v>
                </c:pt>
                <c:pt idx="125">
                  <c:v>6.213414634146337</c:v>
                </c:pt>
                <c:pt idx="126">
                  <c:v>6.181707317073172</c:v>
                </c:pt>
                <c:pt idx="127">
                  <c:v>6.158536585365847</c:v>
                </c:pt>
                <c:pt idx="128">
                  <c:v>6.128048780487806</c:v>
                </c:pt>
                <c:pt idx="129">
                  <c:v>6.09146341463415</c:v>
                </c:pt>
                <c:pt idx="130">
                  <c:v>6.04634146341464</c:v>
                </c:pt>
                <c:pt idx="131">
                  <c:v>5.997560975609756</c:v>
                </c:pt>
                <c:pt idx="132">
                  <c:v>5.939024390243903</c:v>
                </c:pt>
                <c:pt idx="133">
                  <c:v>5.886585365853658</c:v>
                </c:pt>
                <c:pt idx="134">
                  <c:v>5.837804878048765</c:v>
                </c:pt>
                <c:pt idx="135">
                  <c:v>5.79390243902439</c:v>
                </c:pt>
                <c:pt idx="136">
                  <c:v>5.759756097560975</c:v>
                </c:pt>
                <c:pt idx="137">
                  <c:v>5.73170731707317</c:v>
                </c:pt>
                <c:pt idx="138">
                  <c:v>5.70731707317073</c:v>
                </c:pt>
                <c:pt idx="139">
                  <c:v>5.682926829268277</c:v>
                </c:pt>
                <c:pt idx="140">
                  <c:v>5.658536585365844</c:v>
                </c:pt>
                <c:pt idx="141">
                  <c:v>5.632926829268276</c:v>
                </c:pt>
                <c:pt idx="142">
                  <c:v>5.604878048780477</c:v>
                </c:pt>
                <c:pt idx="143">
                  <c:v>5.57804878048781</c:v>
                </c:pt>
                <c:pt idx="144">
                  <c:v>5.549999999999998</c:v>
                </c:pt>
                <c:pt idx="145">
                  <c:v>5.520731707317069</c:v>
                </c:pt>
                <c:pt idx="146">
                  <c:v>5.489024390243902</c:v>
                </c:pt>
                <c:pt idx="147">
                  <c:v>5.45731707317073</c:v>
                </c:pt>
                <c:pt idx="148">
                  <c:v>5.42926829268293</c:v>
                </c:pt>
                <c:pt idx="149">
                  <c:v>5.403658536585365</c:v>
                </c:pt>
                <c:pt idx="150">
                  <c:v>5.384146341463405</c:v>
                </c:pt>
                <c:pt idx="151">
                  <c:v>5.36951219512195</c:v>
                </c:pt>
                <c:pt idx="152">
                  <c:v>5.359756097560974</c:v>
                </c:pt>
                <c:pt idx="153">
                  <c:v>5.354878048780477</c:v>
                </c:pt>
                <c:pt idx="154">
                  <c:v>5.360975609756083</c:v>
                </c:pt>
                <c:pt idx="155">
                  <c:v>5.37804878048781</c:v>
                </c:pt>
                <c:pt idx="156">
                  <c:v>5.414634146341454</c:v>
                </c:pt>
                <c:pt idx="157">
                  <c:v>5.464634146341454</c:v>
                </c:pt>
                <c:pt idx="158">
                  <c:v>5.51829268292683</c:v>
                </c:pt>
                <c:pt idx="159">
                  <c:v>5.575609756097561</c:v>
                </c:pt>
                <c:pt idx="160">
                  <c:v>5.62926829268293</c:v>
                </c:pt>
                <c:pt idx="161">
                  <c:v>5.681707317073172</c:v>
                </c:pt>
                <c:pt idx="162">
                  <c:v>5.732926829268284</c:v>
                </c:pt>
                <c:pt idx="163">
                  <c:v>5.780487804878049</c:v>
                </c:pt>
                <c:pt idx="164">
                  <c:v>5.815853658536578</c:v>
                </c:pt>
                <c:pt idx="165">
                  <c:v>5.845121951219506</c:v>
                </c:pt>
                <c:pt idx="166">
                  <c:v>5.87317073170732</c:v>
                </c:pt>
                <c:pt idx="167">
                  <c:v>5.895121951219506</c:v>
                </c:pt>
                <c:pt idx="168">
                  <c:v>5.909756097560977</c:v>
                </c:pt>
                <c:pt idx="169">
                  <c:v>5.886585365853659</c:v>
                </c:pt>
                <c:pt idx="170">
                  <c:v>5.860975609756085</c:v>
                </c:pt>
                <c:pt idx="171">
                  <c:v>5.835365853658538</c:v>
                </c:pt>
                <c:pt idx="172">
                  <c:v>5.812195121951222</c:v>
                </c:pt>
                <c:pt idx="173">
                  <c:v>5.792682926829268</c:v>
                </c:pt>
                <c:pt idx="174">
                  <c:v>5.77317073170732</c:v>
                </c:pt>
                <c:pt idx="175">
                  <c:v>5.757317073170729</c:v>
                </c:pt>
                <c:pt idx="176">
                  <c:v>5.743902439024391</c:v>
                </c:pt>
                <c:pt idx="177">
                  <c:v>5.73048780487805</c:v>
                </c:pt>
                <c:pt idx="178">
                  <c:v>5.721951219512197</c:v>
                </c:pt>
                <c:pt idx="179">
                  <c:v>5.715853658536578</c:v>
                </c:pt>
                <c:pt idx="180">
                  <c:v>5.71463414634146</c:v>
                </c:pt>
                <c:pt idx="181">
                  <c:v>5.71463414634146</c:v>
                </c:pt>
                <c:pt idx="182">
                  <c:v>5.712195121951221</c:v>
                </c:pt>
                <c:pt idx="183">
                  <c:v>5.709756097560977</c:v>
                </c:pt>
                <c:pt idx="184">
                  <c:v>5.708536585365855</c:v>
                </c:pt>
                <c:pt idx="185">
                  <c:v>5.708536585365855</c:v>
                </c:pt>
                <c:pt idx="186">
                  <c:v>5.708536585365855</c:v>
                </c:pt>
                <c:pt idx="187">
                  <c:v>5.710975609756088</c:v>
                </c:pt>
                <c:pt idx="188">
                  <c:v>5.713414634146336</c:v>
                </c:pt>
                <c:pt idx="189">
                  <c:v>5.717073170731709</c:v>
                </c:pt>
                <c:pt idx="190">
                  <c:v>5.723170731707317</c:v>
                </c:pt>
                <c:pt idx="191">
                  <c:v>5.73048780487805</c:v>
                </c:pt>
                <c:pt idx="192">
                  <c:v>5.74024390243903</c:v>
                </c:pt>
                <c:pt idx="193">
                  <c:v>5.751219512195123</c:v>
                </c:pt>
                <c:pt idx="194">
                  <c:v>5.764634146341453</c:v>
                </c:pt>
                <c:pt idx="195">
                  <c:v>5.776829268292685</c:v>
                </c:pt>
                <c:pt idx="196">
                  <c:v>5.79024390243903</c:v>
                </c:pt>
                <c:pt idx="197">
                  <c:v>5.80487804878048</c:v>
                </c:pt>
                <c:pt idx="198">
                  <c:v>5.819512195121952</c:v>
                </c:pt>
                <c:pt idx="199">
                  <c:v>5.835365853658537</c:v>
                </c:pt>
                <c:pt idx="200">
                  <c:v>5.852439024390244</c:v>
                </c:pt>
                <c:pt idx="201">
                  <c:v>5.870731707317074</c:v>
                </c:pt>
                <c:pt idx="202">
                  <c:v>5.89024390243903</c:v>
                </c:pt>
                <c:pt idx="203">
                  <c:v>5.908536585365854</c:v>
                </c:pt>
                <c:pt idx="204">
                  <c:v>5.92804878048781</c:v>
                </c:pt>
                <c:pt idx="205">
                  <c:v>5.943902439024392</c:v>
                </c:pt>
                <c:pt idx="206">
                  <c:v>5.957317073170731</c:v>
                </c:pt>
                <c:pt idx="207">
                  <c:v>5.96585365853658</c:v>
                </c:pt>
                <c:pt idx="208">
                  <c:v>5.96585365853658</c:v>
                </c:pt>
              </c:numCache>
            </c:numRef>
          </c:val>
          <c:smooth val="0"/>
        </c:ser>
        <c:dLbls>
          <c:showLegendKey val="0"/>
          <c:showVal val="0"/>
          <c:showCatName val="0"/>
          <c:showSerName val="0"/>
          <c:showPercent val="0"/>
          <c:showBubbleSize val="0"/>
        </c:dLbls>
        <c:marker val="1"/>
        <c:smooth val="0"/>
        <c:axId val="2120025016"/>
        <c:axId val="2120021768"/>
      </c:lineChart>
      <c:dateAx>
        <c:axId val="2120012968"/>
        <c:scaling>
          <c:orientation val="minMax"/>
          <c:max val="40909.0"/>
          <c:min val="21916.0"/>
        </c:scaling>
        <c:delete val="0"/>
        <c:axPos val="b"/>
        <c:numFmt formatCode="yyyy" sourceLinked="0"/>
        <c:majorTickMark val="out"/>
        <c:minorTickMark val="none"/>
        <c:tickLblPos val="low"/>
        <c:txPr>
          <a:bodyPr/>
          <a:lstStyle/>
          <a:p>
            <a:pPr>
              <a:defRPr sz="1800">
                <a:latin typeface="Arial" pitchFamily="34" charset="0"/>
                <a:cs typeface="Arial" pitchFamily="34" charset="0"/>
              </a:defRPr>
            </a:pPr>
            <a:endParaRPr lang="en-US"/>
          </a:p>
        </c:txPr>
        <c:crossAx val="2120016088"/>
        <c:crosses val="autoZero"/>
        <c:auto val="1"/>
        <c:lblOffset val="100"/>
        <c:baseTimeUnit val="months"/>
        <c:majorUnit val="5.0"/>
        <c:majorTimeUnit val="years"/>
      </c:dateAx>
      <c:valAx>
        <c:axId val="2120016088"/>
        <c:scaling>
          <c:orientation val="minMax"/>
          <c:max val="8.0"/>
          <c:min val="4.0"/>
        </c:scaling>
        <c:delete val="0"/>
        <c:axPos val="l"/>
        <c:title>
          <c:tx>
            <c:rich>
              <a:bodyPr rot="-5400000" vert="horz"/>
              <a:lstStyle/>
              <a:p>
                <a:pPr>
                  <a:defRPr b="0"/>
                </a:pPr>
                <a:r>
                  <a:rPr lang="en-US" sz="2200" b="0">
                    <a:latin typeface="Arial" pitchFamily="34" charset="0"/>
                    <a:cs typeface="Arial" pitchFamily="34" charset="0"/>
                  </a:rPr>
                  <a:t>Percent of labor force</a:t>
                </a:r>
              </a:p>
            </c:rich>
          </c:tx>
          <c:layout>
            <c:manualLayout>
              <c:xMode val="edge"/>
              <c:yMode val="edge"/>
              <c:x val="0.00624752231352567"/>
              <c:y val="0.261619572736948"/>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20012968"/>
        <c:crosses val="autoZero"/>
        <c:crossBetween val="between"/>
        <c:majorUnit val="1.0"/>
      </c:valAx>
      <c:valAx>
        <c:axId val="2120021768"/>
        <c:scaling>
          <c:orientation val="minMax"/>
        </c:scaling>
        <c:delete val="1"/>
        <c:axPos val="r"/>
        <c:numFmt formatCode="0.0" sourceLinked="1"/>
        <c:majorTickMark val="out"/>
        <c:minorTickMark val="none"/>
        <c:tickLblPos val="nextTo"/>
        <c:crossAx val="2120025016"/>
        <c:crosses val="max"/>
        <c:crossBetween val="between"/>
      </c:valAx>
      <c:dateAx>
        <c:axId val="2120025016"/>
        <c:scaling>
          <c:orientation val="minMax"/>
          <c:max val="40909.0"/>
          <c:min val="21916.0"/>
        </c:scaling>
        <c:delete val="0"/>
        <c:axPos val="t"/>
        <c:numFmt formatCode="m/d/yyyy" sourceLinked="1"/>
        <c:majorTickMark val="none"/>
        <c:minorTickMark val="none"/>
        <c:tickLblPos val="none"/>
        <c:crossAx val="2120021768"/>
        <c:crosses val="max"/>
        <c:auto val="1"/>
        <c:lblOffset val="100"/>
        <c:baseTimeUnit val="months"/>
      </c:dateAx>
      <c:spPr>
        <a:solidFill>
          <a:schemeClr val="bg1"/>
        </a:solidFill>
        <a:ln>
          <a:solidFill>
            <a:srgbClr val="000000"/>
          </a:solidFill>
        </a:ln>
      </c:spPr>
    </c:plotArea>
    <c:plotVisOnly val="1"/>
    <c:dispBlanksAs val="gap"/>
    <c:showDLblsOverMax val="0"/>
  </c:chart>
  <c:spPr>
    <a:noFill/>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tx>
            <c:strRef>
              <c:f>'data for graph'!$B$4</c:f>
              <c:strCache>
                <c:ptCount val="1"/>
                <c:pt idx="0">
                  <c:v>minwage nom</c:v>
                </c:pt>
              </c:strCache>
            </c:strRef>
          </c:tx>
          <c:spPr>
            <a:ln>
              <a:solidFill>
                <a:srgbClr val="0070C0"/>
              </a:solidFill>
            </a:ln>
          </c:spPr>
          <c:marker>
            <c:symbol val="none"/>
          </c:marker>
          <c:xVal>
            <c:numRef>
              <c:f>'data for graph'!$A$5:$A$777</c:f>
              <c:numCache>
                <c:formatCode>0.00</c:formatCode>
                <c:ptCount val="773"/>
                <c:pt idx="0">
                  <c:v>1950.0</c:v>
                </c:pt>
                <c:pt idx="1">
                  <c:v>1950.083333333333</c:v>
                </c:pt>
                <c:pt idx="2">
                  <c:v>1950.166666666667</c:v>
                </c:pt>
                <c:pt idx="3">
                  <c:v>1950.25</c:v>
                </c:pt>
                <c:pt idx="4">
                  <c:v>1950.333333333333</c:v>
                </c:pt>
                <c:pt idx="5">
                  <c:v>1950.416666666667</c:v>
                </c:pt>
                <c:pt idx="6">
                  <c:v>1950.5</c:v>
                </c:pt>
                <c:pt idx="7">
                  <c:v>1950.583333333333</c:v>
                </c:pt>
                <c:pt idx="8">
                  <c:v>1950.666666666666</c:v>
                </c:pt>
                <c:pt idx="9">
                  <c:v>1950.75</c:v>
                </c:pt>
                <c:pt idx="10">
                  <c:v>1950.833333333331</c:v>
                </c:pt>
                <c:pt idx="11">
                  <c:v>1950.916666666666</c:v>
                </c:pt>
                <c:pt idx="12">
                  <c:v>1951.0</c:v>
                </c:pt>
                <c:pt idx="13">
                  <c:v>1951.083333333331</c:v>
                </c:pt>
                <c:pt idx="14">
                  <c:v>1951.166666666666</c:v>
                </c:pt>
                <c:pt idx="15">
                  <c:v>1951.25</c:v>
                </c:pt>
                <c:pt idx="16">
                  <c:v>1951.333333333331</c:v>
                </c:pt>
                <c:pt idx="17">
                  <c:v>1951.416666666666</c:v>
                </c:pt>
                <c:pt idx="18">
                  <c:v>1951.5</c:v>
                </c:pt>
                <c:pt idx="19">
                  <c:v>1951.583333333331</c:v>
                </c:pt>
                <c:pt idx="20">
                  <c:v>1951.666666666665</c:v>
                </c:pt>
                <c:pt idx="21">
                  <c:v>1951.749999999998</c:v>
                </c:pt>
                <c:pt idx="22">
                  <c:v>1951.833333333331</c:v>
                </c:pt>
                <c:pt idx="23">
                  <c:v>1951.916666666665</c:v>
                </c:pt>
                <c:pt idx="24">
                  <c:v>1951.999999999998</c:v>
                </c:pt>
                <c:pt idx="25">
                  <c:v>1952.083333333331</c:v>
                </c:pt>
                <c:pt idx="26">
                  <c:v>1952.166666666665</c:v>
                </c:pt>
                <c:pt idx="27">
                  <c:v>1952.249999999998</c:v>
                </c:pt>
                <c:pt idx="28">
                  <c:v>1952.333333333331</c:v>
                </c:pt>
                <c:pt idx="29">
                  <c:v>1952.416666666665</c:v>
                </c:pt>
                <c:pt idx="30">
                  <c:v>1952.499999999998</c:v>
                </c:pt>
                <c:pt idx="31">
                  <c:v>1952.583333333331</c:v>
                </c:pt>
                <c:pt idx="32">
                  <c:v>1952.666666666664</c:v>
                </c:pt>
                <c:pt idx="33">
                  <c:v>1952.749999999997</c:v>
                </c:pt>
                <c:pt idx="34">
                  <c:v>1952.833333333331</c:v>
                </c:pt>
                <c:pt idx="35">
                  <c:v>1952.916666666664</c:v>
                </c:pt>
                <c:pt idx="36">
                  <c:v>1952.999999999997</c:v>
                </c:pt>
                <c:pt idx="37">
                  <c:v>1953.08333333333</c:v>
                </c:pt>
                <c:pt idx="38">
                  <c:v>1953.166666666664</c:v>
                </c:pt>
                <c:pt idx="39">
                  <c:v>1953.249999999997</c:v>
                </c:pt>
                <c:pt idx="40">
                  <c:v>1953.33333333333</c:v>
                </c:pt>
                <c:pt idx="41">
                  <c:v>1953.416666666664</c:v>
                </c:pt>
                <c:pt idx="42">
                  <c:v>1953.499999999997</c:v>
                </c:pt>
                <c:pt idx="43">
                  <c:v>1953.58333333333</c:v>
                </c:pt>
                <c:pt idx="44">
                  <c:v>1953.666666666663</c:v>
                </c:pt>
                <c:pt idx="45">
                  <c:v>1953.749999999997</c:v>
                </c:pt>
                <c:pt idx="46">
                  <c:v>1953.83333333333</c:v>
                </c:pt>
                <c:pt idx="47">
                  <c:v>1953.916666666663</c:v>
                </c:pt>
                <c:pt idx="48">
                  <c:v>1953.999999999996</c:v>
                </c:pt>
                <c:pt idx="49">
                  <c:v>1954.083333333328</c:v>
                </c:pt>
                <c:pt idx="50">
                  <c:v>1954.166666666663</c:v>
                </c:pt>
                <c:pt idx="51">
                  <c:v>1954.249999999996</c:v>
                </c:pt>
                <c:pt idx="52">
                  <c:v>1954.333333333328</c:v>
                </c:pt>
                <c:pt idx="53">
                  <c:v>1954.416666666663</c:v>
                </c:pt>
                <c:pt idx="54">
                  <c:v>1954.499999999996</c:v>
                </c:pt>
                <c:pt idx="55">
                  <c:v>1954.583333333328</c:v>
                </c:pt>
                <c:pt idx="56">
                  <c:v>1954.666666666663</c:v>
                </c:pt>
                <c:pt idx="57">
                  <c:v>1954.749999999996</c:v>
                </c:pt>
                <c:pt idx="58">
                  <c:v>1954.833333333328</c:v>
                </c:pt>
                <c:pt idx="59">
                  <c:v>1954.916666666663</c:v>
                </c:pt>
                <c:pt idx="60">
                  <c:v>1954.999999999995</c:v>
                </c:pt>
                <c:pt idx="61">
                  <c:v>1955.083333333328</c:v>
                </c:pt>
                <c:pt idx="62">
                  <c:v>1955.166666666662</c:v>
                </c:pt>
                <c:pt idx="63">
                  <c:v>1955.249999999995</c:v>
                </c:pt>
                <c:pt idx="64">
                  <c:v>1955.333333333328</c:v>
                </c:pt>
                <c:pt idx="65">
                  <c:v>1955.416666666662</c:v>
                </c:pt>
                <c:pt idx="66">
                  <c:v>1955.499999999995</c:v>
                </c:pt>
                <c:pt idx="67">
                  <c:v>1955.583333333328</c:v>
                </c:pt>
                <c:pt idx="68">
                  <c:v>1955.666666666662</c:v>
                </c:pt>
                <c:pt idx="69">
                  <c:v>1955.749999999995</c:v>
                </c:pt>
                <c:pt idx="70">
                  <c:v>1955.833333333328</c:v>
                </c:pt>
                <c:pt idx="71">
                  <c:v>1955.916666666662</c:v>
                </c:pt>
                <c:pt idx="72">
                  <c:v>1955.999999999995</c:v>
                </c:pt>
                <c:pt idx="73">
                  <c:v>1956.083333333328</c:v>
                </c:pt>
                <c:pt idx="74">
                  <c:v>1956.166666666661</c:v>
                </c:pt>
                <c:pt idx="75">
                  <c:v>1956.249999999994</c:v>
                </c:pt>
                <c:pt idx="76">
                  <c:v>1956.333333333326</c:v>
                </c:pt>
                <c:pt idx="77">
                  <c:v>1956.416666666661</c:v>
                </c:pt>
                <c:pt idx="78">
                  <c:v>1956.499999999994</c:v>
                </c:pt>
                <c:pt idx="79">
                  <c:v>1956.583333333326</c:v>
                </c:pt>
                <c:pt idx="80">
                  <c:v>1956.666666666661</c:v>
                </c:pt>
                <c:pt idx="81">
                  <c:v>1956.749999999994</c:v>
                </c:pt>
                <c:pt idx="82">
                  <c:v>1956.833333333326</c:v>
                </c:pt>
                <c:pt idx="83">
                  <c:v>1956.916666666661</c:v>
                </c:pt>
                <c:pt idx="84">
                  <c:v>1956.999999999994</c:v>
                </c:pt>
                <c:pt idx="85">
                  <c:v>1957.083333333326</c:v>
                </c:pt>
                <c:pt idx="86">
                  <c:v>1957.16666666666</c:v>
                </c:pt>
                <c:pt idx="87">
                  <c:v>1957.249999999993</c:v>
                </c:pt>
                <c:pt idx="88">
                  <c:v>1957.333333333326</c:v>
                </c:pt>
                <c:pt idx="89">
                  <c:v>1957.41666666666</c:v>
                </c:pt>
                <c:pt idx="90">
                  <c:v>1957.499999999993</c:v>
                </c:pt>
                <c:pt idx="91">
                  <c:v>1957.583333333326</c:v>
                </c:pt>
                <c:pt idx="92">
                  <c:v>1957.66666666666</c:v>
                </c:pt>
                <c:pt idx="93">
                  <c:v>1957.749999999993</c:v>
                </c:pt>
                <c:pt idx="94">
                  <c:v>1957.833333333326</c:v>
                </c:pt>
                <c:pt idx="95">
                  <c:v>1957.91666666666</c:v>
                </c:pt>
                <c:pt idx="96">
                  <c:v>1957.999999999993</c:v>
                </c:pt>
                <c:pt idx="97">
                  <c:v>1958.083333333326</c:v>
                </c:pt>
                <c:pt idx="98">
                  <c:v>1958.16666666666</c:v>
                </c:pt>
                <c:pt idx="99">
                  <c:v>1958.249999999992</c:v>
                </c:pt>
                <c:pt idx="100">
                  <c:v>1958.333333333326</c:v>
                </c:pt>
                <c:pt idx="101">
                  <c:v>1958.41666666666</c:v>
                </c:pt>
                <c:pt idx="102">
                  <c:v>1958.499999999992</c:v>
                </c:pt>
                <c:pt idx="103">
                  <c:v>1958.583333333325</c:v>
                </c:pt>
                <c:pt idx="104">
                  <c:v>1958.66666666666</c:v>
                </c:pt>
                <c:pt idx="105">
                  <c:v>1958.749999999992</c:v>
                </c:pt>
                <c:pt idx="106">
                  <c:v>1958.833333333325</c:v>
                </c:pt>
                <c:pt idx="107">
                  <c:v>1958.91666666666</c:v>
                </c:pt>
                <c:pt idx="108">
                  <c:v>1958.999999999992</c:v>
                </c:pt>
                <c:pt idx="109">
                  <c:v>1959.083333333325</c:v>
                </c:pt>
                <c:pt idx="110">
                  <c:v>1959.166666666658</c:v>
                </c:pt>
                <c:pt idx="111">
                  <c:v>1959.249999999992</c:v>
                </c:pt>
                <c:pt idx="112">
                  <c:v>1959.333333333325</c:v>
                </c:pt>
                <c:pt idx="113">
                  <c:v>1959.416666666658</c:v>
                </c:pt>
                <c:pt idx="114">
                  <c:v>1959.499999999991</c:v>
                </c:pt>
                <c:pt idx="115">
                  <c:v>1959.583333333323</c:v>
                </c:pt>
                <c:pt idx="116">
                  <c:v>1959.666666666658</c:v>
                </c:pt>
                <c:pt idx="117">
                  <c:v>1959.749999999991</c:v>
                </c:pt>
                <c:pt idx="118">
                  <c:v>1959.833333333323</c:v>
                </c:pt>
                <c:pt idx="119">
                  <c:v>1959.916666666658</c:v>
                </c:pt>
                <c:pt idx="120">
                  <c:v>1959.999999999991</c:v>
                </c:pt>
                <c:pt idx="121">
                  <c:v>1960.083333333323</c:v>
                </c:pt>
                <c:pt idx="122">
                  <c:v>1960.166666666658</c:v>
                </c:pt>
                <c:pt idx="123">
                  <c:v>1960.249999999991</c:v>
                </c:pt>
                <c:pt idx="124">
                  <c:v>1960.333333333323</c:v>
                </c:pt>
                <c:pt idx="125">
                  <c:v>1960.416666666658</c:v>
                </c:pt>
                <c:pt idx="126">
                  <c:v>1960.49999999999</c:v>
                </c:pt>
                <c:pt idx="127">
                  <c:v>1960.583333333323</c:v>
                </c:pt>
                <c:pt idx="128">
                  <c:v>1960.666666666657</c:v>
                </c:pt>
                <c:pt idx="129">
                  <c:v>1960.74999999999</c:v>
                </c:pt>
                <c:pt idx="130">
                  <c:v>1960.833333333323</c:v>
                </c:pt>
                <c:pt idx="131">
                  <c:v>1960.916666666657</c:v>
                </c:pt>
                <c:pt idx="132">
                  <c:v>1960.99999999999</c:v>
                </c:pt>
                <c:pt idx="133">
                  <c:v>1961.083333333323</c:v>
                </c:pt>
                <c:pt idx="134">
                  <c:v>1961.166666666657</c:v>
                </c:pt>
                <c:pt idx="135">
                  <c:v>1961.24999999999</c:v>
                </c:pt>
                <c:pt idx="136">
                  <c:v>1961.333333333323</c:v>
                </c:pt>
                <c:pt idx="137">
                  <c:v>1961.416666666657</c:v>
                </c:pt>
                <c:pt idx="138">
                  <c:v>1961.49999999999</c:v>
                </c:pt>
                <c:pt idx="139">
                  <c:v>1961.583333333323</c:v>
                </c:pt>
                <c:pt idx="140">
                  <c:v>1961.666666666656</c:v>
                </c:pt>
                <c:pt idx="141">
                  <c:v>1961.74999999999</c:v>
                </c:pt>
                <c:pt idx="142">
                  <c:v>1961.833333333321</c:v>
                </c:pt>
                <c:pt idx="143">
                  <c:v>1961.916666666656</c:v>
                </c:pt>
                <c:pt idx="144">
                  <c:v>1961.99999999999</c:v>
                </c:pt>
                <c:pt idx="145">
                  <c:v>1962.083333333321</c:v>
                </c:pt>
                <c:pt idx="146">
                  <c:v>1962.166666666656</c:v>
                </c:pt>
                <c:pt idx="147">
                  <c:v>1962.24999999999</c:v>
                </c:pt>
                <c:pt idx="148">
                  <c:v>1962.333333333321</c:v>
                </c:pt>
                <c:pt idx="149">
                  <c:v>1962.416666666656</c:v>
                </c:pt>
                <c:pt idx="150">
                  <c:v>1962.49999999999</c:v>
                </c:pt>
                <c:pt idx="151">
                  <c:v>1962.583333333321</c:v>
                </c:pt>
                <c:pt idx="152">
                  <c:v>1962.666666666655</c:v>
                </c:pt>
                <c:pt idx="153">
                  <c:v>1962.749999999988</c:v>
                </c:pt>
                <c:pt idx="154">
                  <c:v>1962.833333333321</c:v>
                </c:pt>
                <c:pt idx="155">
                  <c:v>1962.916666666655</c:v>
                </c:pt>
                <c:pt idx="156">
                  <c:v>1962.999999999988</c:v>
                </c:pt>
                <c:pt idx="157">
                  <c:v>1963.083333333321</c:v>
                </c:pt>
                <c:pt idx="158">
                  <c:v>1963.166666666655</c:v>
                </c:pt>
                <c:pt idx="159">
                  <c:v>1963.249999999988</c:v>
                </c:pt>
                <c:pt idx="160">
                  <c:v>1963.333333333321</c:v>
                </c:pt>
                <c:pt idx="161">
                  <c:v>1963.416666666655</c:v>
                </c:pt>
                <c:pt idx="162">
                  <c:v>1963.499999999988</c:v>
                </c:pt>
                <c:pt idx="163">
                  <c:v>1963.583333333321</c:v>
                </c:pt>
                <c:pt idx="164">
                  <c:v>1963.666666666654</c:v>
                </c:pt>
                <c:pt idx="165">
                  <c:v>1963.749999999987</c:v>
                </c:pt>
                <c:pt idx="166">
                  <c:v>1963.833333333321</c:v>
                </c:pt>
                <c:pt idx="167">
                  <c:v>1963.916666666654</c:v>
                </c:pt>
                <c:pt idx="168">
                  <c:v>1963.999999999987</c:v>
                </c:pt>
                <c:pt idx="169">
                  <c:v>1964.08333333332</c:v>
                </c:pt>
                <c:pt idx="170">
                  <c:v>1964.166666666654</c:v>
                </c:pt>
                <c:pt idx="171">
                  <c:v>1964.249999999987</c:v>
                </c:pt>
                <c:pt idx="172">
                  <c:v>1964.33333333332</c:v>
                </c:pt>
                <c:pt idx="173">
                  <c:v>1964.416666666654</c:v>
                </c:pt>
                <c:pt idx="174">
                  <c:v>1964.499999999987</c:v>
                </c:pt>
                <c:pt idx="175">
                  <c:v>1964.58333333332</c:v>
                </c:pt>
                <c:pt idx="176">
                  <c:v>1964.666666666653</c:v>
                </c:pt>
                <c:pt idx="177">
                  <c:v>1964.749999999987</c:v>
                </c:pt>
                <c:pt idx="178">
                  <c:v>1964.83333333332</c:v>
                </c:pt>
                <c:pt idx="179">
                  <c:v>1964.916666666653</c:v>
                </c:pt>
                <c:pt idx="180">
                  <c:v>1964.999999999986</c:v>
                </c:pt>
                <c:pt idx="181">
                  <c:v>1965.083333333318</c:v>
                </c:pt>
                <c:pt idx="182">
                  <c:v>1965.166666666653</c:v>
                </c:pt>
                <c:pt idx="183">
                  <c:v>1965.249999999986</c:v>
                </c:pt>
                <c:pt idx="184">
                  <c:v>1965.333333333318</c:v>
                </c:pt>
                <c:pt idx="185">
                  <c:v>1965.416666666653</c:v>
                </c:pt>
                <c:pt idx="186">
                  <c:v>1965.499999999986</c:v>
                </c:pt>
                <c:pt idx="187">
                  <c:v>1965.583333333318</c:v>
                </c:pt>
                <c:pt idx="188">
                  <c:v>1965.666666666653</c:v>
                </c:pt>
                <c:pt idx="189">
                  <c:v>1965.749999999986</c:v>
                </c:pt>
                <c:pt idx="190">
                  <c:v>1965.833333333318</c:v>
                </c:pt>
                <c:pt idx="191">
                  <c:v>1965.916666666653</c:v>
                </c:pt>
                <c:pt idx="192">
                  <c:v>1965.999999999985</c:v>
                </c:pt>
                <c:pt idx="193">
                  <c:v>1966.083333333318</c:v>
                </c:pt>
                <c:pt idx="194">
                  <c:v>1966.166666666652</c:v>
                </c:pt>
                <c:pt idx="195">
                  <c:v>1966.249999999985</c:v>
                </c:pt>
                <c:pt idx="196">
                  <c:v>1966.333333333318</c:v>
                </c:pt>
                <c:pt idx="197">
                  <c:v>1966.416666666652</c:v>
                </c:pt>
                <c:pt idx="198">
                  <c:v>1966.499999999985</c:v>
                </c:pt>
                <c:pt idx="199">
                  <c:v>1966.583333333318</c:v>
                </c:pt>
                <c:pt idx="200">
                  <c:v>1966.666666666652</c:v>
                </c:pt>
                <c:pt idx="201">
                  <c:v>1966.749999999985</c:v>
                </c:pt>
                <c:pt idx="202">
                  <c:v>1966.833333333318</c:v>
                </c:pt>
                <c:pt idx="203">
                  <c:v>1966.916666666652</c:v>
                </c:pt>
                <c:pt idx="204">
                  <c:v>1966.999999999985</c:v>
                </c:pt>
                <c:pt idx="205">
                  <c:v>1967.083333333318</c:v>
                </c:pt>
                <c:pt idx="206">
                  <c:v>1967.166666666651</c:v>
                </c:pt>
                <c:pt idx="207">
                  <c:v>1967.249999999984</c:v>
                </c:pt>
                <c:pt idx="208">
                  <c:v>1967.333333333316</c:v>
                </c:pt>
                <c:pt idx="209">
                  <c:v>1967.416666666651</c:v>
                </c:pt>
                <c:pt idx="210">
                  <c:v>1967.499999999984</c:v>
                </c:pt>
                <c:pt idx="211">
                  <c:v>1967.583333333316</c:v>
                </c:pt>
                <c:pt idx="212">
                  <c:v>1967.666666666651</c:v>
                </c:pt>
                <c:pt idx="213">
                  <c:v>1967.749999999984</c:v>
                </c:pt>
                <c:pt idx="214">
                  <c:v>1967.833333333316</c:v>
                </c:pt>
                <c:pt idx="215">
                  <c:v>1967.916666666651</c:v>
                </c:pt>
                <c:pt idx="216">
                  <c:v>1967.999999999984</c:v>
                </c:pt>
                <c:pt idx="217">
                  <c:v>1968.083333333316</c:v>
                </c:pt>
                <c:pt idx="218">
                  <c:v>1968.16666666665</c:v>
                </c:pt>
                <c:pt idx="219">
                  <c:v>1968.249999999983</c:v>
                </c:pt>
                <c:pt idx="220">
                  <c:v>1968.333333333316</c:v>
                </c:pt>
                <c:pt idx="221">
                  <c:v>1968.41666666665</c:v>
                </c:pt>
                <c:pt idx="222">
                  <c:v>1968.499999999983</c:v>
                </c:pt>
                <c:pt idx="223">
                  <c:v>1968.583333333316</c:v>
                </c:pt>
                <c:pt idx="224">
                  <c:v>1968.66666666665</c:v>
                </c:pt>
                <c:pt idx="225">
                  <c:v>1968.749999999983</c:v>
                </c:pt>
                <c:pt idx="226">
                  <c:v>1968.833333333316</c:v>
                </c:pt>
                <c:pt idx="227">
                  <c:v>1968.91666666665</c:v>
                </c:pt>
                <c:pt idx="228">
                  <c:v>1968.999999999983</c:v>
                </c:pt>
                <c:pt idx="229">
                  <c:v>1969.083333333316</c:v>
                </c:pt>
                <c:pt idx="230">
                  <c:v>1969.16666666665</c:v>
                </c:pt>
                <c:pt idx="231">
                  <c:v>1969.249999999982</c:v>
                </c:pt>
                <c:pt idx="232">
                  <c:v>1969.333333333315</c:v>
                </c:pt>
                <c:pt idx="233">
                  <c:v>1969.41666666665</c:v>
                </c:pt>
                <c:pt idx="234">
                  <c:v>1969.499999999982</c:v>
                </c:pt>
                <c:pt idx="235">
                  <c:v>1969.583333333315</c:v>
                </c:pt>
                <c:pt idx="236">
                  <c:v>1969.66666666665</c:v>
                </c:pt>
                <c:pt idx="237">
                  <c:v>1969.749999999982</c:v>
                </c:pt>
                <c:pt idx="238">
                  <c:v>1969.833333333315</c:v>
                </c:pt>
                <c:pt idx="239">
                  <c:v>1969.91666666665</c:v>
                </c:pt>
                <c:pt idx="240">
                  <c:v>1969.999999999982</c:v>
                </c:pt>
                <c:pt idx="241">
                  <c:v>1970.083333333315</c:v>
                </c:pt>
                <c:pt idx="242">
                  <c:v>1970.166666666648</c:v>
                </c:pt>
                <c:pt idx="243">
                  <c:v>1970.249999999982</c:v>
                </c:pt>
                <c:pt idx="244">
                  <c:v>1970.333333333315</c:v>
                </c:pt>
                <c:pt idx="245">
                  <c:v>1970.416666666648</c:v>
                </c:pt>
                <c:pt idx="246">
                  <c:v>1970.499999999981</c:v>
                </c:pt>
                <c:pt idx="247">
                  <c:v>1970.583333333313</c:v>
                </c:pt>
                <c:pt idx="248">
                  <c:v>1970.666666666648</c:v>
                </c:pt>
                <c:pt idx="249">
                  <c:v>1970.749999999981</c:v>
                </c:pt>
                <c:pt idx="250">
                  <c:v>1970.833333333313</c:v>
                </c:pt>
                <c:pt idx="251">
                  <c:v>1970.916666666648</c:v>
                </c:pt>
                <c:pt idx="252">
                  <c:v>1970.999999999981</c:v>
                </c:pt>
                <c:pt idx="253">
                  <c:v>1971.083333333313</c:v>
                </c:pt>
                <c:pt idx="254">
                  <c:v>1971.166666666648</c:v>
                </c:pt>
                <c:pt idx="255">
                  <c:v>1971.249999999981</c:v>
                </c:pt>
                <c:pt idx="256">
                  <c:v>1971.333333333313</c:v>
                </c:pt>
                <c:pt idx="257">
                  <c:v>1971.416666666648</c:v>
                </c:pt>
                <c:pt idx="258">
                  <c:v>1971.49999999998</c:v>
                </c:pt>
                <c:pt idx="259">
                  <c:v>1971.583333333313</c:v>
                </c:pt>
                <c:pt idx="260">
                  <c:v>1971.666666666647</c:v>
                </c:pt>
                <c:pt idx="261">
                  <c:v>1971.74999999998</c:v>
                </c:pt>
                <c:pt idx="262">
                  <c:v>1971.833333333313</c:v>
                </c:pt>
                <c:pt idx="263">
                  <c:v>1971.916666666647</c:v>
                </c:pt>
                <c:pt idx="264">
                  <c:v>1971.99999999998</c:v>
                </c:pt>
                <c:pt idx="265">
                  <c:v>1972.083333333313</c:v>
                </c:pt>
                <c:pt idx="266">
                  <c:v>1972.166666666647</c:v>
                </c:pt>
                <c:pt idx="267">
                  <c:v>1972.24999999998</c:v>
                </c:pt>
                <c:pt idx="268">
                  <c:v>1972.333333333313</c:v>
                </c:pt>
                <c:pt idx="269">
                  <c:v>1972.416666666647</c:v>
                </c:pt>
                <c:pt idx="270">
                  <c:v>1972.49999999998</c:v>
                </c:pt>
                <c:pt idx="271">
                  <c:v>1972.583333333313</c:v>
                </c:pt>
                <c:pt idx="272">
                  <c:v>1972.666666666646</c:v>
                </c:pt>
                <c:pt idx="273">
                  <c:v>1972.74999999998</c:v>
                </c:pt>
                <c:pt idx="274">
                  <c:v>1972.833333333312</c:v>
                </c:pt>
                <c:pt idx="275">
                  <c:v>1972.916666666646</c:v>
                </c:pt>
                <c:pt idx="276">
                  <c:v>1972.99999999998</c:v>
                </c:pt>
                <c:pt idx="277">
                  <c:v>1973.083333333312</c:v>
                </c:pt>
                <c:pt idx="278">
                  <c:v>1973.166666666646</c:v>
                </c:pt>
                <c:pt idx="279">
                  <c:v>1973.24999999998</c:v>
                </c:pt>
                <c:pt idx="280">
                  <c:v>1973.333333333312</c:v>
                </c:pt>
                <c:pt idx="281">
                  <c:v>1973.416666666646</c:v>
                </c:pt>
                <c:pt idx="282">
                  <c:v>1973.49999999998</c:v>
                </c:pt>
                <c:pt idx="283">
                  <c:v>1973.583333333311</c:v>
                </c:pt>
                <c:pt idx="284">
                  <c:v>1973.666666666645</c:v>
                </c:pt>
                <c:pt idx="285">
                  <c:v>1973.749999999978</c:v>
                </c:pt>
                <c:pt idx="286">
                  <c:v>1973.833333333311</c:v>
                </c:pt>
                <c:pt idx="287">
                  <c:v>1973.916666666645</c:v>
                </c:pt>
                <c:pt idx="288">
                  <c:v>1973.999999999978</c:v>
                </c:pt>
                <c:pt idx="289">
                  <c:v>1974.083333333311</c:v>
                </c:pt>
                <c:pt idx="290">
                  <c:v>1974.166666666645</c:v>
                </c:pt>
                <c:pt idx="291">
                  <c:v>1974.249999999978</c:v>
                </c:pt>
                <c:pt idx="292">
                  <c:v>1974.333333333311</c:v>
                </c:pt>
                <c:pt idx="293">
                  <c:v>1974.416666666645</c:v>
                </c:pt>
                <c:pt idx="294">
                  <c:v>1974.499999999978</c:v>
                </c:pt>
                <c:pt idx="295">
                  <c:v>1974.583333333311</c:v>
                </c:pt>
                <c:pt idx="296">
                  <c:v>1974.666666666644</c:v>
                </c:pt>
                <c:pt idx="297">
                  <c:v>1974.749999999977</c:v>
                </c:pt>
                <c:pt idx="298">
                  <c:v>1974.83333333331</c:v>
                </c:pt>
                <c:pt idx="299">
                  <c:v>1974.916666666644</c:v>
                </c:pt>
                <c:pt idx="300">
                  <c:v>1974.999999999977</c:v>
                </c:pt>
                <c:pt idx="301">
                  <c:v>1975.08333333331</c:v>
                </c:pt>
                <c:pt idx="302">
                  <c:v>1975.166666666644</c:v>
                </c:pt>
                <c:pt idx="303">
                  <c:v>1975.249999999977</c:v>
                </c:pt>
                <c:pt idx="304">
                  <c:v>1975.33333333331</c:v>
                </c:pt>
                <c:pt idx="305">
                  <c:v>1975.416666666644</c:v>
                </c:pt>
                <c:pt idx="306">
                  <c:v>1975.499999999977</c:v>
                </c:pt>
                <c:pt idx="307">
                  <c:v>1975.58333333331</c:v>
                </c:pt>
                <c:pt idx="308">
                  <c:v>1975.666666666643</c:v>
                </c:pt>
                <c:pt idx="309">
                  <c:v>1975.749999999977</c:v>
                </c:pt>
                <c:pt idx="310">
                  <c:v>1975.83333333331</c:v>
                </c:pt>
                <c:pt idx="311">
                  <c:v>1975.916666666643</c:v>
                </c:pt>
                <c:pt idx="312">
                  <c:v>1975.999999999976</c:v>
                </c:pt>
                <c:pt idx="313">
                  <c:v>1976.083333333308</c:v>
                </c:pt>
                <c:pt idx="314">
                  <c:v>1976.166666666643</c:v>
                </c:pt>
                <c:pt idx="315">
                  <c:v>1976.249999999976</c:v>
                </c:pt>
                <c:pt idx="316">
                  <c:v>1976.333333333308</c:v>
                </c:pt>
                <c:pt idx="317">
                  <c:v>1976.416666666643</c:v>
                </c:pt>
                <c:pt idx="318">
                  <c:v>1976.499999999976</c:v>
                </c:pt>
                <c:pt idx="319">
                  <c:v>1976.583333333308</c:v>
                </c:pt>
                <c:pt idx="320">
                  <c:v>1976.666666666643</c:v>
                </c:pt>
                <c:pt idx="321">
                  <c:v>1976.749999999976</c:v>
                </c:pt>
                <c:pt idx="322">
                  <c:v>1976.833333333308</c:v>
                </c:pt>
                <c:pt idx="323">
                  <c:v>1976.916666666643</c:v>
                </c:pt>
                <c:pt idx="324">
                  <c:v>1976.999999999975</c:v>
                </c:pt>
                <c:pt idx="325">
                  <c:v>1977.083333333308</c:v>
                </c:pt>
                <c:pt idx="326">
                  <c:v>1977.166666666642</c:v>
                </c:pt>
                <c:pt idx="327">
                  <c:v>1977.249999999975</c:v>
                </c:pt>
                <c:pt idx="328">
                  <c:v>1977.333333333308</c:v>
                </c:pt>
                <c:pt idx="329">
                  <c:v>1977.416666666642</c:v>
                </c:pt>
                <c:pt idx="330">
                  <c:v>1977.499999999975</c:v>
                </c:pt>
                <c:pt idx="331">
                  <c:v>1977.583333333308</c:v>
                </c:pt>
                <c:pt idx="332">
                  <c:v>1977.666666666642</c:v>
                </c:pt>
                <c:pt idx="333">
                  <c:v>1977.749999999975</c:v>
                </c:pt>
                <c:pt idx="334">
                  <c:v>1977.833333333308</c:v>
                </c:pt>
                <c:pt idx="335">
                  <c:v>1977.916666666642</c:v>
                </c:pt>
                <c:pt idx="336">
                  <c:v>1977.999999999975</c:v>
                </c:pt>
                <c:pt idx="337">
                  <c:v>1978.083333333308</c:v>
                </c:pt>
                <c:pt idx="338">
                  <c:v>1978.166666666641</c:v>
                </c:pt>
                <c:pt idx="339">
                  <c:v>1978.249999999974</c:v>
                </c:pt>
                <c:pt idx="340">
                  <c:v>1978.333333333307</c:v>
                </c:pt>
                <c:pt idx="341">
                  <c:v>1978.416666666641</c:v>
                </c:pt>
                <c:pt idx="342">
                  <c:v>1978.499999999974</c:v>
                </c:pt>
                <c:pt idx="343">
                  <c:v>1978.583333333307</c:v>
                </c:pt>
                <c:pt idx="344">
                  <c:v>1978.666666666641</c:v>
                </c:pt>
                <c:pt idx="345">
                  <c:v>1978.749999999974</c:v>
                </c:pt>
                <c:pt idx="346">
                  <c:v>1978.833333333307</c:v>
                </c:pt>
                <c:pt idx="347">
                  <c:v>1978.916666666641</c:v>
                </c:pt>
                <c:pt idx="348">
                  <c:v>1978.999999999974</c:v>
                </c:pt>
                <c:pt idx="349">
                  <c:v>1979.083333333306</c:v>
                </c:pt>
                <c:pt idx="350">
                  <c:v>1979.16666666664</c:v>
                </c:pt>
                <c:pt idx="351">
                  <c:v>1979.249999999973</c:v>
                </c:pt>
                <c:pt idx="352">
                  <c:v>1979.333333333306</c:v>
                </c:pt>
                <c:pt idx="353">
                  <c:v>1979.41666666664</c:v>
                </c:pt>
                <c:pt idx="354">
                  <c:v>1979.499999999973</c:v>
                </c:pt>
                <c:pt idx="355">
                  <c:v>1979.583333333306</c:v>
                </c:pt>
                <c:pt idx="356">
                  <c:v>1979.66666666664</c:v>
                </c:pt>
                <c:pt idx="357">
                  <c:v>1979.749999999973</c:v>
                </c:pt>
                <c:pt idx="358">
                  <c:v>1979.833333333306</c:v>
                </c:pt>
                <c:pt idx="359">
                  <c:v>1979.91666666664</c:v>
                </c:pt>
                <c:pt idx="360">
                  <c:v>1979.999999999973</c:v>
                </c:pt>
                <c:pt idx="361">
                  <c:v>1980.083333333306</c:v>
                </c:pt>
                <c:pt idx="362">
                  <c:v>1980.16666666664</c:v>
                </c:pt>
                <c:pt idx="363">
                  <c:v>1980.249999999972</c:v>
                </c:pt>
                <c:pt idx="364">
                  <c:v>1980.333333333305</c:v>
                </c:pt>
                <c:pt idx="365">
                  <c:v>1980.41666666664</c:v>
                </c:pt>
                <c:pt idx="366">
                  <c:v>1980.499999999972</c:v>
                </c:pt>
                <c:pt idx="367">
                  <c:v>1980.583333333305</c:v>
                </c:pt>
                <c:pt idx="368">
                  <c:v>1980.66666666664</c:v>
                </c:pt>
                <c:pt idx="369">
                  <c:v>1980.749999999972</c:v>
                </c:pt>
                <c:pt idx="370">
                  <c:v>1980.833333333305</c:v>
                </c:pt>
                <c:pt idx="371">
                  <c:v>1980.91666666664</c:v>
                </c:pt>
                <c:pt idx="372">
                  <c:v>1980.999999999972</c:v>
                </c:pt>
                <c:pt idx="373">
                  <c:v>1981.083333333305</c:v>
                </c:pt>
                <c:pt idx="374">
                  <c:v>1981.166666666638</c:v>
                </c:pt>
                <c:pt idx="375">
                  <c:v>1981.249999999972</c:v>
                </c:pt>
                <c:pt idx="376">
                  <c:v>1981.333333333305</c:v>
                </c:pt>
                <c:pt idx="377">
                  <c:v>1981.416666666638</c:v>
                </c:pt>
                <c:pt idx="378">
                  <c:v>1981.499999999971</c:v>
                </c:pt>
                <c:pt idx="379">
                  <c:v>1981.583333333303</c:v>
                </c:pt>
                <c:pt idx="380">
                  <c:v>1981.666666666638</c:v>
                </c:pt>
                <c:pt idx="381">
                  <c:v>1981.749999999971</c:v>
                </c:pt>
                <c:pt idx="382">
                  <c:v>1981.833333333303</c:v>
                </c:pt>
                <c:pt idx="383">
                  <c:v>1981.916666666638</c:v>
                </c:pt>
                <c:pt idx="384">
                  <c:v>1981.999999999971</c:v>
                </c:pt>
                <c:pt idx="385">
                  <c:v>1982.083333333303</c:v>
                </c:pt>
                <c:pt idx="386">
                  <c:v>1982.166666666638</c:v>
                </c:pt>
                <c:pt idx="387">
                  <c:v>1982.249999999971</c:v>
                </c:pt>
                <c:pt idx="388">
                  <c:v>1982.333333333303</c:v>
                </c:pt>
                <c:pt idx="389">
                  <c:v>1982.416666666638</c:v>
                </c:pt>
                <c:pt idx="390">
                  <c:v>1982.49999999997</c:v>
                </c:pt>
                <c:pt idx="391">
                  <c:v>1982.583333333303</c:v>
                </c:pt>
                <c:pt idx="392">
                  <c:v>1982.666666666637</c:v>
                </c:pt>
                <c:pt idx="393">
                  <c:v>1982.74999999997</c:v>
                </c:pt>
                <c:pt idx="394">
                  <c:v>1982.833333333303</c:v>
                </c:pt>
                <c:pt idx="395">
                  <c:v>1982.916666666637</c:v>
                </c:pt>
                <c:pt idx="396">
                  <c:v>1982.99999999997</c:v>
                </c:pt>
                <c:pt idx="397">
                  <c:v>1983.083333333303</c:v>
                </c:pt>
                <c:pt idx="398">
                  <c:v>1983.166666666637</c:v>
                </c:pt>
                <c:pt idx="399">
                  <c:v>1983.24999999997</c:v>
                </c:pt>
                <c:pt idx="400">
                  <c:v>1983.333333333303</c:v>
                </c:pt>
                <c:pt idx="401">
                  <c:v>1983.416666666637</c:v>
                </c:pt>
                <c:pt idx="402">
                  <c:v>1983.49999999997</c:v>
                </c:pt>
                <c:pt idx="403">
                  <c:v>1983.583333333303</c:v>
                </c:pt>
                <c:pt idx="404">
                  <c:v>1983.666666666636</c:v>
                </c:pt>
                <c:pt idx="405">
                  <c:v>1983.74999999997</c:v>
                </c:pt>
                <c:pt idx="406">
                  <c:v>1983.833333333302</c:v>
                </c:pt>
                <c:pt idx="407">
                  <c:v>1983.916666666636</c:v>
                </c:pt>
                <c:pt idx="408">
                  <c:v>1983.99999999997</c:v>
                </c:pt>
                <c:pt idx="409">
                  <c:v>1984.083333333302</c:v>
                </c:pt>
                <c:pt idx="410">
                  <c:v>1984.166666666636</c:v>
                </c:pt>
                <c:pt idx="411">
                  <c:v>1984.24999999997</c:v>
                </c:pt>
                <c:pt idx="412">
                  <c:v>1984.333333333302</c:v>
                </c:pt>
                <c:pt idx="413">
                  <c:v>1984.416666666636</c:v>
                </c:pt>
                <c:pt idx="414">
                  <c:v>1984.49999999997</c:v>
                </c:pt>
                <c:pt idx="415">
                  <c:v>1984.583333333301</c:v>
                </c:pt>
                <c:pt idx="416">
                  <c:v>1984.666666666635</c:v>
                </c:pt>
                <c:pt idx="417">
                  <c:v>1984.749999999968</c:v>
                </c:pt>
                <c:pt idx="418">
                  <c:v>1984.833333333301</c:v>
                </c:pt>
                <c:pt idx="419">
                  <c:v>1984.916666666635</c:v>
                </c:pt>
                <c:pt idx="420">
                  <c:v>1984.999999999968</c:v>
                </c:pt>
                <c:pt idx="421">
                  <c:v>1985.083333333301</c:v>
                </c:pt>
                <c:pt idx="422">
                  <c:v>1985.166666666635</c:v>
                </c:pt>
                <c:pt idx="423">
                  <c:v>1985.249999999968</c:v>
                </c:pt>
                <c:pt idx="424">
                  <c:v>1985.333333333301</c:v>
                </c:pt>
                <c:pt idx="425">
                  <c:v>1985.416666666635</c:v>
                </c:pt>
                <c:pt idx="426">
                  <c:v>1985.499999999968</c:v>
                </c:pt>
                <c:pt idx="427">
                  <c:v>1985.583333333301</c:v>
                </c:pt>
                <c:pt idx="428">
                  <c:v>1985.666666666634</c:v>
                </c:pt>
                <c:pt idx="429">
                  <c:v>1985.749999999967</c:v>
                </c:pt>
                <c:pt idx="430">
                  <c:v>1985.8333333333</c:v>
                </c:pt>
                <c:pt idx="431">
                  <c:v>1985.916666666634</c:v>
                </c:pt>
                <c:pt idx="432">
                  <c:v>1985.999999999967</c:v>
                </c:pt>
                <c:pt idx="433">
                  <c:v>1986.0833333333</c:v>
                </c:pt>
                <c:pt idx="434">
                  <c:v>1986.166666666634</c:v>
                </c:pt>
                <c:pt idx="435">
                  <c:v>1986.249999999967</c:v>
                </c:pt>
                <c:pt idx="436">
                  <c:v>1986.3333333333</c:v>
                </c:pt>
                <c:pt idx="437">
                  <c:v>1986.416666666634</c:v>
                </c:pt>
                <c:pt idx="438">
                  <c:v>1986.499999999967</c:v>
                </c:pt>
                <c:pt idx="439">
                  <c:v>1986.5833333333</c:v>
                </c:pt>
                <c:pt idx="440">
                  <c:v>1986.666666666633</c:v>
                </c:pt>
                <c:pt idx="441">
                  <c:v>1986.749999999967</c:v>
                </c:pt>
                <c:pt idx="442">
                  <c:v>1986.8333333333</c:v>
                </c:pt>
                <c:pt idx="443">
                  <c:v>1986.916666666633</c:v>
                </c:pt>
                <c:pt idx="444">
                  <c:v>1986.999999999966</c:v>
                </c:pt>
                <c:pt idx="445">
                  <c:v>1987.0833333333</c:v>
                </c:pt>
                <c:pt idx="446">
                  <c:v>1987.166666666633</c:v>
                </c:pt>
                <c:pt idx="447">
                  <c:v>1987.249999999966</c:v>
                </c:pt>
                <c:pt idx="448">
                  <c:v>1987.333333333299</c:v>
                </c:pt>
                <c:pt idx="449">
                  <c:v>1987.416666666633</c:v>
                </c:pt>
                <c:pt idx="450">
                  <c:v>1987.499999999966</c:v>
                </c:pt>
                <c:pt idx="451">
                  <c:v>1987.583333333299</c:v>
                </c:pt>
                <c:pt idx="452">
                  <c:v>1987.666666666633</c:v>
                </c:pt>
                <c:pt idx="453">
                  <c:v>1987.749999999966</c:v>
                </c:pt>
                <c:pt idx="454">
                  <c:v>1987.833333333299</c:v>
                </c:pt>
                <c:pt idx="455">
                  <c:v>1987.916666666633</c:v>
                </c:pt>
                <c:pt idx="456">
                  <c:v>1987.999999999965</c:v>
                </c:pt>
                <c:pt idx="457">
                  <c:v>1988.083333333298</c:v>
                </c:pt>
                <c:pt idx="458">
                  <c:v>1988.166666666632</c:v>
                </c:pt>
                <c:pt idx="459">
                  <c:v>1988.249999999965</c:v>
                </c:pt>
                <c:pt idx="460">
                  <c:v>1988.333333333298</c:v>
                </c:pt>
                <c:pt idx="461">
                  <c:v>1988.416666666632</c:v>
                </c:pt>
                <c:pt idx="462">
                  <c:v>1988.499999999965</c:v>
                </c:pt>
                <c:pt idx="463">
                  <c:v>1988.583333333298</c:v>
                </c:pt>
                <c:pt idx="464">
                  <c:v>1988.666666666631</c:v>
                </c:pt>
                <c:pt idx="465">
                  <c:v>1988.749999999965</c:v>
                </c:pt>
                <c:pt idx="466">
                  <c:v>1988.833333333298</c:v>
                </c:pt>
                <c:pt idx="467">
                  <c:v>1988.916666666631</c:v>
                </c:pt>
                <c:pt idx="468">
                  <c:v>1988.999999999965</c:v>
                </c:pt>
                <c:pt idx="469">
                  <c:v>1989.083333333298</c:v>
                </c:pt>
                <c:pt idx="470">
                  <c:v>1989.166666666631</c:v>
                </c:pt>
                <c:pt idx="471">
                  <c:v>1989.249999999964</c:v>
                </c:pt>
                <c:pt idx="472">
                  <c:v>1989.333333333298</c:v>
                </c:pt>
                <c:pt idx="473">
                  <c:v>1989.416666666631</c:v>
                </c:pt>
                <c:pt idx="474">
                  <c:v>1989.499999999964</c:v>
                </c:pt>
                <c:pt idx="475">
                  <c:v>1989.583333333297</c:v>
                </c:pt>
                <c:pt idx="476">
                  <c:v>1989.666666666631</c:v>
                </c:pt>
                <c:pt idx="477">
                  <c:v>1989.749999999964</c:v>
                </c:pt>
                <c:pt idx="478">
                  <c:v>1989.833333333297</c:v>
                </c:pt>
                <c:pt idx="479">
                  <c:v>1989.916666666631</c:v>
                </c:pt>
                <c:pt idx="480">
                  <c:v>1989.999999999964</c:v>
                </c:pt>
                <c:pt idx="481">
                  <c:v>1990.083333333297</c:v>
                </c:pt>
                <c:pt idx="482">
                  <c:v>1990.16666666663</c:v>
                </c:pt>
                <c:pt idx="483">
                  <c:v>1990.249999999963</c:v>
                </c:pt>
                <c:pt idx="484">
                  <c:v>1990.333333333296</c:v>
                </c:pt>
                <c:pt idx="485">
                  <c:v>1990.41666666663</c:v>
                </c:pt>
                <c:pt idx="486">
                  <c:v>1990.499999999963</c:v>
                </c:pt>
                <c:pt idx="487">
                  <c:v>1990.583333333296</c:v>
                </c:pt>
                <c:pt idx="488">
                  <c:v>1990.66666666663</c:v>
                </c:pt>
                <c:pt idx="489">
                  <c:v>1990.749999999963</c:v>
                </c:pt>
                <c:pt idx="490">
                  <c:v>1990.833333333296</c:v>
                </c:pt>
                <c:pt idx="491">
                  <c:v>1990.91666666663</c:v>
                </c:pt>
                <c:pt idx="492">
                  <c:v>1990.999999999963</c:v>
                </c:pt>
                <c:pt idx="493">
                  <c:v>1991.083333333296</c:v>
                </c:pt>
                <c:pt idx="494">
                  <c:v>1991.16666666663</c:v>
                </c:pt>
                <c:pt idx="495">
                  <c:v>1991.249999999962</c:v>
                </c:pt>
                <c:pt idx="496">
                  <c:v>1991.333333333296</c:v>
                </c:pt>
                <c:pt idx="497">
                  <c:v>1991.41666666663</c:v>
                </c:pt>
                <c:pt idx="498">
                  <c:v>1991.499999999962</c:v>
                </c:pt>
                <c:pt idx="499">
                  <c:v>1991.583333333295</c:v>
                </c:pt>
                <c:pt idx="500">
                  <c:v>1991.66666666663</c:v>
                </c:pt>
                <c:pt idx="501">
                  <c:v>1991.749999999962</c:v>
                </c:pt>
                <c:pt idx="502">
                  <c:v>1991.833333333295</c:v>
                </c:pt>
                <c:pt idx="503">
                  <c:v>1991.91666666663</c:v>
                </c:pt>
                <c:pt idx="504">
                  <c:v>1991.999999999962</c:v>
                </c:pt>
                <c:pt idx="505">
                  <c:v>1992.083333333295</c:v>
                </c:pt>
                <c:pt idx="506">
                  <c:v>1992.166666666628</c:v>
                </c:pt>
                <c:pt idx="507">
                  <c:v>1992.249999999962</c:v>
                </c:pt>
                <c:pt idx="508">
                  <c:v>1992.333333333295</c:v>
                </c:pt>
                <c:pt idx="509">
                  <c:v>1992.416666666628</c:v>
                </c:pt>
                <c:pt idx="510">
                  <c:v>1992.499999999961</c:v>
                </c:pt>
                <c:pt idx="511">
                  <c:v>1992.583333333295</c:v>
                </c:pt>
                <c:pt idx="512">
                  <c:v>1992.666666666628</c:v>
                </c:pt>
                <c:pt idx="513">
                  <c:v>1992.749999999961</c:v>
                </c:pt>
                <c:pt idx="514">
                  <c:v>1992.833333333294</c:v>
                </c:pt>
                <c:pt idx="515">
                  <c:v>1992.916666666628</c:v>
                </c:pt>
                <c:pt idx="516">
                  <c:v>1992.999999999961</c:v>
                </c:pt>
                <c:pt idx="517">
                  <c:v>1993.083333333294</c:v>
                </c:pt>
                <c:pt idx="518">
                  <c:v>1993.166666666628</c:v>
                </c:pt>
                <c:pt idx="519">
                  <c:v>1993.249999999961</c:v>
                </c:pt>
                <c:pt idx="520">
                  <c:v>1993.333333333294</c:v>
                </c:pt>
                <c:pt idx="521">
                  <c:v>1993.416666666628</c:v>
                </c:pt>
                <c:pt idx="522">
                  <c:v>1993.49999999996</c:v>
                </c:pt>
                <c:pt idx="523">
                  <c:v>1993.583333333293</c:v>
                </c:pt>
                <c:pt idx="524">
                  <c:v>1993.666666666627</c:v>
                </c:pt>
                <c:pt idx="525">
                  <c:v>1993.74999999996</c:v>
                </c:pt>
                <c:pt idx="526">
                  <c:v>1993.833333333293</c:v>
                </c:pt>
                <c:pt idx="527">
                  <c:v>1993.916666666627</c:v>
                </c:pt>
                <c:pt idx="528">
                  <c:v>1993.99999999996</c:v>
                </c:pt>
                <c:pt idx="529">
                  <c:v>1994.083333333293</c:v>
                </c:pt>
                <c:pt idx="530">
                  <c:v>1994.166666666626</c:v>
                </c:pt>
                <c:pt idx="531">
                  <c:v>1994.24999999996</c:v>
                </c:pt>
                <c:pt idx="532">
                  <c:v>1994.333333333293</c:v>
                </c:pt>
                <c:pt idx="533">
                  <c:v>1994.416666666626</c:v>
                </c:pt>
                <c:pt idx="534">
                  <c:v>1994.49999999996</c:v>
                </c:pt>
                <c:pt idx="535">
                  <c:v>1994.583333333293</c:v>
                </c:pt>
                <c:pt idx="536">
                  <c:v>1994.666666666626</c:v>
                </c:pt>
                <c:pt idx="537">
                  <c:v>1994.74999999996</c:v>
                </c:pt>
                <c:pt idx="538">
                  <c:v>1994.833333333293</c:v>
                </c:pt>
                <c:pt idx="539">
                  <c:v>1994.916666666626</c:v>
                </c:pt>
                <c:pt idx="540">
                  <c:v>1994.99999999996</c:v>
                </c:pt>
                <c:pt idx="541">
                  <c:v>1995.083333333292</c:v>
                </c:pt>
                <c:pt idx="542">
                  <c:v>1995.166666666626</c:v>
                </c:pt>
                <c:pt idx="543">
                  <c:v>1995.24999999996</c:v>
                </c:pt>
                <c:pt idx="544">
                  <c:v>1995.333333333292</c:v>
                </c:pt>
                <c:pt idx="545">
                  <c:v>1995.416666666626</c:v>
                </c:pt>
                <c:pt idx="546">
                  <c:v>1995.49999999996</c:v>
                </c:pt>
                <c:pt idx="547">
                  <c:v>1995.583333333292</c:v>
                </c:pt>
                <c:pt idx="548">
                  <c:v>1995.666666666625</c:v>
                </c:pt>
                <c:pt idx="549">
                  <c:v>1995.749999999958</c:v>
                </c:pt>
                <c:pt idx="550">
                  <c:v>1995.833333333291</c:v>
                </c:pt>
                <c:pt idx="551">
                  <c:v>1995.916666666625</c:v>
                </c:pt>
                <c:pt idx="552">
                  <c:v>1995.999999999958</c:v>
                </c:pt>
                <c:pt idx="553">
                  <c:v>1996.083333333291</c:v>
                </c:pt>
                <c:pt idx="554">
                  <c:v>1996.166666666625</c:v>
                </c:pt>
                <c:pt idx="555">
                  <c:v>1996.249999999958</c:v>
                </c:pt>
                <c:pt idx="556">
                  <c:v>1996.333333333291</c:v>
                </c:pt>
                <c:pt idx="557">
                  <c:v>1996.416666666625</c:v>
                </c:pt>
                <c:pt idx="558">
                  <c:v>1996.499999999958</c:v>
                </c:pt>
                <c:pt idx="559">
                  <c:v>1996.583333333291</c:v>
                </c:pt>
                <c:pt idx="560">
                  <c:v>1996.666666666624</c:v>
                </c:pt>
                <c:pt idx="561">
                  <c:v>1996.749999999957</c:v>
                </c:pt>
                <c:pt idx="562">
                  <c:v>1996.833333333291</c:v>
                </c:pt>
                <c:pt idx="563">
                  <c:v>1996.916666666624</c:v>
                </c:pt>
                <c:pt idx="564">
                  <c:v>1996.999999999957</c:v>
                </c:pt>
                <c:pt idx="565">
                  <c:v>1997.08333333329</c:v>
                </c:pt>
                <c:pt idx="566">
                  <c:v>1997.166666666624</c:v>
                </c:pt>
                <c:pt idx="567">
                  <c:v>1997.249999999957</c:v>
                </c:pt>
                <c:pt idx="568">
                  <c:v>1997.33333333329</c:v>
                </c:pt>
                <c:pt idx="569">
                  <c:v>1997.416666666624</c:v>
                </c:pt>
                <c:pt idx="570">
                  <c:v>1997.499999999957</c:v>
                </c:pt>
                <c:pt idx="571">
                  <c:v>1997.58333333329</c:v>
                </c:pt>
                <c:pt idx="572">
                  <c:v>1997.666666666623</c:v>
                </c:pt>
                <c:pt idx="573">
                  <c:v>1997.749999999957</c:v>
                </c:pt>
                <c:pt idx="574">
                  <c:v>1997.83333333329</c:v>
                </c:pt>
                <c:pt idx="575">
                  <c:v>1997.916666666623</c:v>
                </c:pt>
                <c:pt idx="576">
                  <c:v>1997.999999999956</c:v>
                </c:pt>
                <c:pt idx="577">
                  <c:v>1998.08333333329</c:v>
                </c:pt>
                <c:pt idx="578">
                  <c:v>1998.166666666623</c:v>
                </c:pt>
                <c:pt idx="579">
                  <c:v>1998.249999999956</c:v>
                </c:pt>
                <c:pt idx="580">
                  <c:v>1998.333333333289</c:v>
                </c:pt>
                <c:pt idx="581">
                  <c:v>1998.416666666623</c:v>
                </c:pt>
                <c:pt idx="582">
                  <c:v>1998.499999999956</c:v>
                </c:pt>
                <c:pt idx="583">
                  <c:v>1998.583333333289</c:v>
                </c:pt>
                <c:pt idx="584">
                  <c:v>1998.666666666623</c:v>
                </c:pt>
                <c:pt idx="585">
                  <c:v>1998.749999999956</c:v>
                </c:pt>
                <c:pt idx="586">
                  <c:v>1998.833333333289</c:v>
                </c:pt>
                <c:pt idx="587">
                  <c:v>1998.916666666623</c:v>
                </c:pt>
                <c:pt idx="588">
                  <c:v>1998.999999999955</c:v>
                </c:pt>
                <c:pt idx="589">
                  <c:v>1999.083333333288</c:v>
                </c:pt>
                <c:pt idx="590">
                  <c:v>1999.166666666622</c:v>
                </c:pt>
                <c:pt idx="591">
                  <c:v>1999.249999999955</c:v>
                </c:pt>
                <c:pt idx="592">
                  <c:v>1999.333333333288</c:v>
                </c:pt>
                <c:pt idx="593">
                  <c:v>1999.416666666622</c:v>
                </c:pt>
                <c:pt idx="594">
                  <c:v>1999.499999999955</c:v>
                </c:pt>
                <c:pt idx="595">
                  <c:v>1999.583333333288</c:v>
                </c:pt>
                <c:pt idx="596">
                  <c:v>1999.666666666621</c:v>
                </c:pt>
                <c:pt idx="597">
                  <c:v>1999.749999999955</c:v>
                </c:pt>
                <c:pt idx="598">
                  <c:v>1999.833333333288</c:v>
                </c:pt>
                <c:pt idx="599">
                  <c:v>1999.916666666621</c:v>
                </c:pt>
                <c:pt idx="600">
                  <c:v>1999.999999999955</c:v>
                </c:pt>
                <c:pt idx="601">
                  <c:v>2000.083333333288</c:v>
                </c:pt>
                <c:pt idx="602">
                  <c:v>2000.166666666621</c:v>
                </c:pt>
                <c:pt idx="603">
                  <c:v>2000.249999999954</c:v>
                </c:pt>
                <c:pt idx="604">
                  <c:v>2000.333333333288</c:v>
                </c:pt>
                <c:pt idx="605">
                  <c:v>2000.416666666621</c:v>
                </c:pt>
                <c:pt idx="606">
                  <c:v>2000.499999999954</c:v>
                </c:pt>
                <c:pt idx="607">
                  <c:v>2000.583333333287</c:v>
                </c:pt>
                <c:pt idx="608">
                  <c:v>2000.666666666621</c:v>
                </c:pt>
                <c:pt idx="609">
                  <c:v>2000.749999999954</c:v>
                </c:pt>
                <c:pt idx="610">
                  <c:v>2000.833333333287</c:v>
                </c:pt>
                <c:pt idx="611">
                  <c:v>2000.916666666621</c:v>
                </c:pt>
                <c:pt idx="612">
                  <c:v>2000.999999999954</c:v>
                </c:pt>
                <c:pt idx="613">
                  <c:v>2001.083333333287</c:v>
                </c:pt>
                <c:pt idx="614">
                  <c:v>2001.16666666662</c:v>
                </c:pt>
                <c:pt idx="615">
                  <c:v>2001.249999999953</c:v>
                </c:pt>
                <c:pt idx="616">
                  <c:v>2001.333333333286</c:v>
                </c:pt>
                <c:pt idx="617">
                  <c:v>2001.41666666662</c:v>
                </c:pt>
                <c:pt idx="618">
                  <c:v>2001.499999999953</c:v>
                </c:pt>
                <c:pt idx="619">
                  <c:v>2001.583333333286</c:v>
                </c:pt>
                <c:pt idx="620">
                  <c:v>2001.66666666662</c:v>
                </c:pt>
                <c:pt idx="621">
                  <c:v>2001.749999999953</c:v>
                </c:pt>
                <c:pt idx="622">
                  <c:v>2001.833333333286</c:v>
                </c:pt>
                <c:pt idx="623">
                  <c:v>2001.91666666662</c:v>
                </c:pt>
                <c:pt idx="624">
                  <c:v>2001.999999999953</c:v>
                </c:pt>
                <c:pt idx="625">
                  <c:v>2002.083333333286</c:v>
                </c:pt>
                <c:pt idx="626">
                  <c:v>2002.16666666662</c:v>
                </c:pt>
                <c:pt idx="627">
                  <c:v>2002.249999999952</c:v>
                </c:pt>
                <c:pt idx="628">
                  <c:v>2002.333333333286</c:v>
                </c:pt>
                <c:pt idx="629">
                  <c:v>2002.41666666662</c:v>
                </c:pt>
                <c:pt idx="630">
                  <c:v>2002.499999999952</c:v>
                </c:pt>
                <c:pt idx="631">
                  <c:v>2002.583333333285</c:v>
                </c:pt>
                <c:pt idx="632">
                  <c:v>2002.66666666662</c:v>
                </c:pt>
                <c:pt idx="633">
                  <c:v>2002.749999999952</c:v>
                </c:pt>
                <c:pt idx="634">
                  <c:v>2002.833333333285</c:v>
                </c:pt>
                <c:pt idx="635">
                  <c:v>2002.91666666662</c:v>
                </c:pt>
                <c:pt idx="636">
                  <c:v>2002.999999999952</c:v>
                </c:pt>
                <c:pt idx="637">
                  <c:v>2003.083333333285</c:v>
                </c:pt>
                <c:pt idx="638">
                  <c:v>2003.166666666618</c:v>
                </c:pt>
                <c:pt idx="639">
                  <c:v>2003.249999999952</c:v>
                </c:pt>
                <c:pt idx="640">
                  <c:v>2003.333333333285</c:v>
                </c:pt>
                <c:pt idx="641">
                  <c:v>2003.416666666618</c:v>
                </c:pt>
                <c:pt idx="642">
                  <c:v>2003.499999999951</c:v>
                </c:pt>
                <c:pt idx="643">
                  <c:v>2003.583333333285</c:v>
                </c:pt>
                <c:pt idx="644">
                  <c:v>2003.666666666618</c:v>
                </c:pt>
                <c:pt idx="645">
                  <c:v>2003.749999999951</c:v>
                </c:pt>
                <c:pt idx="646">
                  <c:v>2003.833333333284</c:v>
                </c:pt>
                <c:pt idx="647">
                  <c:v>2003.916666666618</c:v>
                </c:pt>
                <c:pt idx="648">
                  <c:v>2003.999999999951</c:v>
                </c:pt>
                <c:pt idx="649">
                  <c:v>2004.083333333284</c:v>
                </c:pt>
                <c:pt idx="650">
                  <c:v>2004.166666666618</c:v>
                </c:pt>
                <c:pt idx="651">
                  <c:v>2004.249999999951</c:v>
                </c:pt>
                <c:pt idx="652">
                  <c:v>2004.333333333284</c:v>
                </c:pt>
                <c:pt idx="653">
                  <c:v>2004.416666666618</c:v>
                </c:pt>
                <c:pt idx="654">
                  <c:v>2004.49999999995</c:v>
                </c:pt>
                <c:pt idx="655">
                  <c:v>2004.583333333283</c:v>
                </c:pt>
                <c:pt idx="656">
                  <c:v>2004.666666666617</c:v>
                </c:pt>
                <c:pt idx="657">
                  <c:v>2004.74999999995</c:v>
                </c:pt>
                <c:pt idx="658">
                  <c:v>2004.833333333283</c:v>
                </c:pt>
                <c:pt idx="659">
                  <c:v>2004.916666666617</c:v>
                </c:pt>
                <c:pt idx="660">
                  <c:v>2004.99999999995</c:v>
                </c:pt>
                <c:pt idx="661">
                  <c:v>2005.083333333283</c:v>
                </c:pt>
                <c:pt idx="662">
                  <c:v>2005.166666666616</c:v>
                </c:pt>
                <c:pt idx="663">
                  <c:v>2005.24999999995</c:v>
                </c:pt>
                <c:pt idx="664">
                  <c:v>2005.333333333283</c:v>
                </c:pt>
                <c:pt idx="665">
                  <c:v>2005.416666666616</c:v>
                </c:pt>
                <c:pt idx="666">
                  <c:v>2005.49999999995</c:v>
                </c:pt>
                <c:pt idx="667">
                  <c:v>2005.583333333283</c:v>
                </c:pt>
                <c:pt idx="668">
                  <c:v>2005.666666666616</c:v>
                </c:pt>
                <c:pt idx="669">
                  <c:v>2005.74999999995</c:v>
                </c:pt>
                <c:pt idx="670">
                  <c:v>2005.833333333283</c:v>
                </c:pt>
                <c:pt idx="671">
                  <c:v>2005.916666666616</c:v>
                </c:pt>
                <c:pt idx="672">
                  <c:v>2005.99999999995</c:v>
                </c:pt>
                <c:pt idx="673">
                  <c:v>2006.083333333282</c:v>
                </c:pt>
                <c:pt idx="674">
                  <c:v>2006.166666666616</c:v>
                </c:pt>
                <c:pt idx="675">
                  <c:v>2006.24999999995</c:v>
                </c:pt>
                <c:pt idx="676">
                  <c:v>2006.333333333282</c:v>
                </c:pt>
                <c:pt idx="677">
                  <c:v>2006.416666666616</c:v>
                </c:pt>
                <c:pt idx="678">
                  <c:v>2006.49999999995</c:v>
                </c:pt>
                <c:pt idx="679">
                  <c:v>2006.583333333282</c:v>
                </c:pt>
                <c:pt idx="680">
                  <c:v>2006.666666666615</c:v>
                </c:pt>
                <c:pt idx="681">
                  <c:v>2006.749999999948</c:v>
                </c:pt>
                <c:pt idx="682">
                  <c:v>2006.833333333281</c:v>
                </c:pt>
                <c:pt idx="683">
                  <c:v>2006.916666666615</c:v>
                </c:pt>
                <c:pt idx="684">
                  <c:v>2006.999999999948</c:v>
                </c:pt>
                <c:pt idx="685">
                  <c:v>2007.083333333281</c:v>
                </c:pt>
                <c:pt idx="686">
                  <c:v>2007.166666666615</c:v>
                </c:pt>
                <c:pt idx="687">
                  <c:v>2007.249999999948</c:v>
                </c:pt>
                <c:pt idx="688">
                  <c:v>2007.333333333281</c:v>
                </c:pt>
                <c:pt idx="689">
                  <c:v>2007.416666666615</c:v>
                </c:pt>
                <c:pt idx="690">
                  <c:v>2007.499999999948</c:v>
                </c:pt>
                <c:pt idx="691">
                  <c:v>2007.583333333281</c:v>
                </c:pt>
                <c:pt idx="692">
                  <c:v>2007.666666666614</c:v>
                </c:pt>
                <c:pt idx="693">
                  <c:v>2007.749999999947</c:v>
                </c:pt>
                <c:pt idx="694">
                  <c:v>2007.833333333281</c:v>
                </c:pt>
                <c:pt idx="695">
                  <c:v>2007.916666666614</c:v>
                </c:pt>
                <c:pt idx="696">
                  <c:v>2007.999999999947</c:v>
                </c:pt>
                <c:pt idx="697">
                  <c:v>2008.08333333328</c:v>
                </c:pt>
                <c:pt idx="698">
                  <c:v>2008.166666666614</c:v>
                </c:pt>
                <c:pt idx="699">
                  <c:v>2008.249999999947</c:v>
                </c:pt>
                <c:pt idx="700">
                  <c:v>2008.33333333328</c:v>
                </c:pt>
                <c:pt idx="701">
                  <c:v>2008.416666666614</c:v>
                </c:pt>
                <c:pt idx="702">
                  <c:v>2008.499999999947</c:v>
                </c:pt>
                <c:pt idx="703">
                  <c:v>2008.58333333328</c:v>
                </c:pt>
                <c:pt idx="704">
                  <c:v>2008.666666666613</c:v>
                </c:pt>
                <c:pt idx="705">
                  <c:v>2008.749999999947</c:v>
                </c:pt>
                <c:pt idx="706">
                  <c:v>2008.83333333328</c:v>
                </c:pt>
                <c:pt idx="707">
                  <c:v>2008.916666666613</c:v>
                </c:pt>
                <c:pt idx="708">
                  <c:v>2008.999999999946</c:v>
                </c:pt>
                <c:pt idx="709">
                  <c:v>2009.08333333328</c:v>
                </c:pt>
                <c:pt idx="710">
                  <c:v>2009.166666666613</c:v>
                </c:pt>
                <c:pt idx="711">
                  <c:v>2009.249999999946</c:v>
                </c:pt>
                <c:pt idx="712">
                  <c:v>2009.333333333279</c:v>
                </c:pt>
                <c:pt idx="713">
                  <c:v>2009.416666666613</c:v>
                </c:pt>
                <c:pt idx="714">
                  <c:v>2009.499999999946</c:v>
                </c:pt>
                <c:pt idx="715">
                  <c:v>2009.583333333279</c:v>
                </c:pt>
                <c:pt idx="716">
                  <c:v>2009.666666666613</c:v>
                </c:pt>
                <c:pt idx="717">
                  <c:v>2009.749999999946</c:v>
                </c:pt>
                <c:pt idx="718">
                  <c:v>2009.833333333279</c:v>
                </c:pt>
                <c:pt idx="719">
                  <c:v>2009.916666666613</c:v>
                </c:pt>
                <c:pt idx="720">
                  <c:v>2009.999999999945</c:v>
                </c:pt>
                <c:pt idx="721">
                  <c:v>2010.083333333278</c:v>
                </c:pt>
                <c:pt idx="722">
                  <c:v>2010.166666666612</c:v>
                </c:pt>
                <c:pt idx="723">
                  <c:v>2010.249999999945</c:v>
                </c:pt>
                <c:pt idx="724">
                  <c:v>2010.333333333278</c:v>
                </c:pt>
                <c:pt idx="725">
                  <c:v>2010.416666666612</c:v>
                </c:pt>
                <c:pt idx="726">
                  <c:v>2010.499999999945</c:v>
                </c:pt>
                <c:pt idx="727">
                  <c:v>2010.583333333278</c:v>
                </c:pt>
                <c:pt idx="728">
                  <c:v>2010.666666666611</c:v>
                </c:pt>
                <c:pt idx="729">
                  <c:v>2010.749999999945</c:v>
                </c:pt>
                <c:pt idx="730">
                  <c:v>2010.833333333278</c:v>
                </c:pt>
                <c:pt idx="731">
                  <c:v>2010.916666666611</c:v>
                </c:pt>
                <c:pt idx="732">
                  <c:v>2010.999999999945</c:v>
                </c:pt>
                <c:pt idx="733">
                  <c:v>2011.083333333278</c:v>
                </c:pt>
                <c:pt idx="734">
                  <c:v>2011.166666666611</c:v>
                </c:pt>
                <c:pt idx="735">
                  <c:v>2011.249999999944</c:v>
                </c:pt>
                <c:pt idx="736">
                  <c:v>2011.333333333278</c:v>
                </c:pt>
                <c:pt idx="737">
                  <c:v>2011.416666666611</c:v>
                </c:pt>
                <c:pt idx="738">
                  <c:v>2011.499999999944</c:v>
                </c:pt>
                <c:pt idx="739">
                  <c:v>2011.583333333277</c:v>
                </c:pt>
                <c:pt idx="740">
                  <c:v>2011.666666666611</c:v>
                </c:pt>
                <c:pt idx="741">
                  <c:v>2011.749999999944</c:v>
                </c:pt>
                <c:pt idx="742">
                  <c:v>2011.833333333277</c:v>
                </c:pt>
                <c:pt idx="743">
                  <c:v>2011.916666666611</c:v>
                </c:pt>
                <c:pt idx="744">
                  <c:v>2011.999999999944</c:v>
                </c:pt>
                <c:pt idx="745">
                  <c:v>2012.083333333277</c:v>
                </c:pt>
                <c:pt idx="746">
                  <c:v>2012.16666666661</c:v>
                </c:pt>
                <c:pt idx="747">
                  <c:v>2012.249999999943</c:v>
                </c:pt>
                <c:pt idx="748">
                  <c:v>2012.333333333276</c:v>
                </c:pt>
                <c:pt idx="749">
                  <c:v>2012.41666666661</c:v>
                </c:pt>
                <c:pt idx="750">
                  <c:v>2012.499999999943</c:v>
                </c:pt>
                <c:pt idx="751">
                  <c:v>2012.583333333276</c:v>
                </c:pt>
                <c:pt idx="752">
                  <c:v>2012.66666666661</c:v>
                </c:pt>
                <c:pt idx="753">
                  <c:v>2012.749999999943</c:v>
                </c:pt>
                <c:pt idx="754">
                  <c:v>2012.833333333276</c:v>
                </c:pt>
                <c:pt idx="755">
                  <c:v>2012.91666666661</c:v>
                </c:pt>
                <c:pt idx="756">
                  <c:v>2012.999999999943</c:v>
                </c:pt>
                <c:pt idx="757">
                  <c:v>2013.083333333276</c:v>
                </c:pt>
                <c:pt idx="758">
                  <c:v>2013.16666666661</c:v>
                </c:pt>
                <c:pt idx="759">
                  <c:v>2013.249999999942</c:v>
                </c:pt>
                <c:pt idx="760">
                  <c:v>2013.333333333276</c:v>
                </c:pt>
                <c:pt idx="761">
                  <c:v>2013.41666666661</c:v>
                </c:pt>
                <c:pt idx="762">
                  <c:v>2013.499999999942</c:v>
                </c:pt>
                <c:pt idx="763">
                  <c:v>2013.583333333275</c:v>
                </c:pt>
                <c:pt idx="764">
                  <c:v>2013.66666666661</c:v>
                </c:pt>
                <c:pt idx="765">
                  <c:v>2013.749999999942</c:v>
                </c:pt>
                <c:pt idx="766">
                  <c:v>2013.833333333275</c:v>
                </c:pt>
                <c:pt idx="767">
                  <c:v>2013.91666666661</c:v>
                </c:pt>
                <c:pt idx="768">
                  <c:v>2013.999999999942</c:v>
                </c:pt>
                <c:pt idx="769">
                  <c:v>2014.083333333275</c:v>
                </c:pt>
                <c:pt idx="770">
                  <c:v>2014.166666666608</c:v>
                </c:pt>
                <c:pt idx="771">
                  <c:v>2014.249999999942</c:v>
                </c:pt>
                <c:pt idx="772">
                  <c:v>2014.333333333275</c:v>
                </c:pt>
              </c:numCache>
            </c:numRef>
          </c:xVal>
          <c:yVal>
            <c:numRef>
              <c:f>'data for graph'!$B$5:$B$777</c:f>
              <c:numCache>
                <c:formatCode>0.00</c:formatCode>
                <c:ptCount val="773"/>
                <c:pt idx="0">
                  <c:v>0.75</c:v>
                </c:pt>
                <c:pt idx="1">
                  <c:v>0.75</c:v>
                </c:pt>
                <c:pt idx="2">
                  <c:v>0.75</c:v>
                </c:pt>
                <c:pt idx="3">
                  <c:v>0.75</c:v>
                </c:pt>
                <c:pt idx="4">
                  <c:v>0.75</c:v>
                </c:pt>
                <c:pt idx="5">
                  <c:v>0.75</c:v>
                </c:pt>
                <c:pt idx="6">
                  <c:v>0.75</c:v>
                </c:pt>
                <c:pt idx="7">
                  <c:v>0.75</c:v>
                </c:pt>
                <c:pt idx="8">
                  <c:v>0.75</c:v>
                </c:pt>
                <c:pt idx="9">
                  <c:v>0.75</c:v>
                </c:pt>
                <c:pt idx="10">
                  <c:v>0.75</c:v>
                </c:pt>
                <c:pt idx="11">
                  <c:v>0.75</c:v>
                </c:pt>
                <c:pt idx="12">
                  <c:v>0.75</c:v>
                </c:pt>
                <c:pt idx="13">
                  <c:v>0.75</c:v>
                </c:pt>
                <c:pt idx="14">
                  <c:v>0.75</c:v>
                </c:pt>
                <c:pt idx="15">
                  <c:v>0.75</c:v>
                </c:pt>
                <c:pt idx="16">
                  <c:v>0.75</c:v>
                </c:pt>
                <c:pt idx="17">
                  <c:v>0.75</c:v>
                </c:pt>
                <c:pt idx="18">
                  <c:v>0.75</c:v>
                </c:pt>
                <c:pt idx="19">
                  <c:v>0.75</c:v>
                </c:pt>
                <c:pt idx="20">
                  <c:v>0.75</c:v>
                </c:pt>
                <c:pt idx="21">
                  <c:v>0.75</c:v>
                </c:pt>
                <c:pt idx="22">
                  <c:v>0.75</c:v>
                </c:pt>
                <c:pt idx="23">
                  <c:v>0.75</c:v>
                </c:pt>
                <c:pt idx="24">
                  <c:v>0.75</c:v>
                </c:pt>
                <c:pt idx="25">
                  <c:v>0.75</c:v>
                </c:pt>
                <c:pt idx="26">
                  <c:v>0.75</c:v>
                </c:pt>
                <c:pt idx="27">
                  <c:v>0.75</c:v>
                </c:pt>
                <c:pt idx="28">
                  <c:v>0.75</c:v>
                </c:pt>
                <c:pt idx="29">
                  <c:v>0.75</c:v>
                </c:pt>
                <c:pt idx="30">
                  <c:v>0.75</c:v>
                </c:pt>
                <c:pt idx="31">
                  <c:v>0.75</c:v>
                </c:pt>
                <c:pt idx="32">
                  <c:v>0.75</c:v>
                </c:pt>
                <c:pt idx="33">
                  <c:v>0.75</c:v>
                </c:pt>
                <c:pt idx="34">
                  <c:v>0.75</c:v>
                </c:pt>
                <c:pt idx="35">
                  <c:v>0.75</c:v>
                </c:pt>
                <c:pt idx="36">
                  <c:v>0.75</c:v>
                </c:pt>
                <c:pt idx="37">
                  <c:v>0.75</c:v>
                </c:pt>
                <c:pt idx="38">
                  <c:v>0.75</c:v>
                </c:pt>
                <c:pt idx="39">
                  <c:v>0.75</c:v>
                </c:pt>
                <c:pt idx="40">
                  <c:v>0.75</c:v>
                </c:pt>
                <c:pt idx="41">
                  <c:v>0.75</c:v>
                </c:pt>
                <c:pt idx="42">
                  <c:v>0.75</c:v>
                </c:pt>
                <c:pt idx="43">
                  <c:v>0.75</c:v>
                </c:pt>
                <c:pt idx="44">
                  <c:v>0.75</c:v>
                </c:pt>
                <c:pt idx="45">
                  <c:v>0.75</c:v>
                </c:pt>
                <c:pt idx="46">
                  <c:v>0.75</c:v>
                </c:pt>
                <c:pt idx="47">
                  <c:v>0.75</c:v>
                </c:pt>
                <c:pt idx="48">
                  <c:v>0.75</c:v>
                </c:pt>
                <c:pt idx="49">
                  <c:v>0.75</c:v>
                </c:pt>
                <c:pt idx="50">
                  <c:v>0.75</c:v>
                </c:pt>
                <c:pt idx="51">
                  <c:v>0.75</c:v>
                </c:pt>
                <c:pt idx="52">
                  <c:v>0.75</c:v>
                </c:pt>
                <c:pt idx="53">
                  <c:v>0.75</c:v>
                </c:pt>
                <c:pt idx="54">
                  <c:v>0.75</c:v>
                </c:pt>
                <c:pt idx="55">
                  <c:v>0.75</c:v>
                </c:pt>
                <c:pt idx="56">
                  <c:v>0.75</c:v>
                </c:pt>
                <c:pt idx="57">
                  <c:v>0.75</c:v>
                </c:pt>
                <c:pt idx="58">
                  <c:v>0.75</c:v>
                </c:pt>
                <c:pt idx="59">
                  <c:v>0.75</c:v>
                </c:pt>
                <c:pt idx="60">
                  <c:v>0.75</c:v>
                </c:pt>
                <c:pt idx="61">
                  <c:v>0.75</c:v>
                </c:pt>
                <c:pt idx="62">
                  <c:v>0.75</c:v>
                </c:pt>
                <c:pt idx="63">
                  <c:v>0.75</c:v>
                </c:pt>
                <c:pt idx="64">
                  <c:v>0.75</c:v>
                </c:pt>
                <c:pt idx="65">
                  <c:v>0.75</c:v>
                </c:pt>
                <c:pt idx="66">
                  <c:v>0.75</c:v>
                </c:pt>
                <c:pt idx="67">
                  <c:v>0.75</c:v>
                </c:pt>
                <c:pt idx="68">
                  <c:v>0.75</c:v>
                </c:pt>
                <c:pt idx="69">
                  <c:v>0.75</c:v>
                </c:pt>
                <c:pt idx="70">
                  <c:v>0.75</c:v>
                </c:pt>
                <c:pt idx="71">
                  <c:v>0.75</c:v>
                </c:pt>
                <c:pt idx="72">
                  <c:v>0.75</c:v>
                </c:pt>
                <c:pt idx="73">
                  <c:v>0.75</c:v>
                </c:pt>
                <c:pt idx="74">
                  <c:v>1.0</c:v>
                </c:pt>
                <c:pt idx="75">
                  <c:v>1.0</c:v>
                </c:pt>
                <c:pt idx="76">
                  <c:v>1.0</c:v>
                </c:pt>
                <c:pt idx="77">
                  <c:v>1.0</c:v>
                </c:pt>
                <c:pt idx="78">
                  <c:v>1.0</c:v>
                </c:pt>
                <c:pt idx="79">
                  <c:v>1.0</c:v>
                </c:pt>
                <c:pt idx="80">
                  <c:v>1.0</c:v>
                </c:pt>
                <c:pt idx="81">
                  <c:v>1.0</c:v>
                </c:pt>
                <c:pt idx="82">
                  <c:v>1.0</c:v>
                </c:pt>
                <c:pt idx="83">
                  <c:v>1.0</c:v>
                </c:pt>
                <c:pt idx="84">
                  <c:v>1.0</c:v>
                </c:pt>
                <c:pt idx="85">
                  <c:v>1.0</c:v>
                </c:pt>
                <c:pt idx="86">
                  <c:v>1.0</c:v>
                </c:pt>
                <c:pt idx="87">
                  <c:v>1.0</c:v>
                </c:pt>
                <c:pt idx="88">
                  <c:v>1.0</c:v>
                </c:pt>
                <c:pt idx="89">
                  <c:v>1.0</c:v>
                </c:pt>
                <c:pt idx="90">
                  <c:v>1.0</c:v>
                </c:pt>
                <c:pt idx="91">
                  <c:v>1.0</c:v>
                </c:pt>
                <c:pt idx="92">
                  <c:v>1.0</c:v>
                </c:pt>
                <c:pt idx="93">
                  <c:v>1.0</c:v>
                </c:pt>
                <c:pt idx="94">
                  <c:v>1.0</c:v>
                </c:pt>
                <c:pt idx="95">
                  <c:v>1.0</c:v>
                </c:pt>
                <c:pt idx="96">
                  <c:v>1.0</c:v>
                </c:pt>
                <c:pt idx="97">
                  <c:v>1.0</c:v>
                </c:pt>
                <c:pt idx="98">
                  <c:v>1.0</c:v>
                </c:pt>
                <c:pt idx="99">
                  <c:v>1.0</c:v>
                </c:pt>
                <c:pt idx="100">
                  <c:v>1.0</c:v>
                </c:pt>
                <c:pt idx="101">
                  <c:v>1.0</c:v>
                </c:pt>
                <c:pt idx="102">
                  <c:v>1.0</c:v>
                </c:pt>
                <c:pt idx="103">
                  <c:v>1.0</c:v>
                </c:pt>
                <c:pt idx="104">
                  <c:v>1.0</c:v>
                </c:pt>
                <c:pt idx="105">
                  <c:v>1.0</c:v>
                </c:pt>
                <c:pt idx="106">
                  <c:v>1.0</c:v>
                </c:pt>
                <c:pt idx="107">
                  <c:v>1.0</c:v>
                </c:pt>
                <c:pt idx="108">
                  <c:v>1.0</c:v>
                </c:pt>
                <c:pt idx="109">
                  <c:v>1.0</c:v>
                </c:pt>
                <c:pt idx="110">
                  <c:v>1.0</c:v>
                </c:pt>
                <c:pt idx="111">
                  <c:v>1.0</c:v>
                </c:pt>
                <c:pt idx="112">
                  <c:v>1.0</c:v>
                </c:pt>
                <c:pt idx="113">
                  <c:v>1.0</c:v>
                </c:pt>
                <c:pt idx="114">
                  <c:v>1.0</c:v>
                </c:pt>
                <c:pt idx="115">
                  <c:v>1.0</c:v>
                </c:pt>
                <c:pt idx="116">
                  <c:v>1.0</c:v>
                </c:pt>
                <c:pt idx="117">
                  <c:v>1.0</c:v>
                </c:pt>
                <c:pt idx="118">
                  <c:v>1.0</c:v>
                </c:pt>
                <c:pt idx="119">
                  <c:v>1.0</c:v>
                </c:pt>
                <c:pt idx="120">
                  <c:v>1.0</c:v>
                </c:pt>
                <c:pt idx="121">
                  <c:v>1.0</c:v>
                </c:pt>
                <c:pt idx="122">
                  <c:v>1.0</c:v>
                </c:pt>
                <c:pt idx="123">
                  <c:v>1.0</c:v>
                </c:pt>
                <c:pt idx="124">
                  <c:v>1.0</c:v>
                </c:pt>
                <c:pt idx="125">
                  <c:v>1.0</c:v>
                </c:pt>
                <c:pt idx="126">
                  <c:v>1.0</c:v>
                </c:pt>
                <c:pt idx="127">
                  <c:v>1.0</c:v>
                </c:pt>
                <c:pt idx="128">
                  <c:v>1.0</c:v>
                </c:pt>
                <c:pt idx="129">
                  <c:v>1.0</c:v>
                </c:pt>
                <c:pt idx="130">
                  <c:v>1.0</c:v>
                </c:pt>
                <c:pt idx="131">
                  <c:v>1.0</c:v>
                </c:pt>
                <c:pt idx="132">
                  <c:v>1.0</c:v>
                </c:pt>
                <c:pt idx="133">
                  <c:v>1.0</c:v>
                </c:pt>
                <c:pt idx="134">
                  <c:v>1.0</c:v>
                </c:pt>
                <c:pt idx="135">
                  <c:v>1.0</c:v>
                </c:pt>
                <c:pt idx="136">
                  <c:v>1.0</c:v>
                </c:pt>
                <c:pt idx="137">
                  <c:v>1.0</c:v>
                </c:pt>
                <c:pt idx="138">
                  <c:v>1.0</c:v>
                </c:pt>
                <c:pt idx="139">
                  <c:v>1.0</c:v>
                </c:pt>
                <c:pt idx="140">
                  <c:v>1.15</c:v>
                </c:pt>
                <c:pt idx="141">
                  <c:v>1.15</c:v>
                </c:pt>
                <c:pt idx="142">
                  <c:v>1.15</c:v>
                </c:pt>
                <c:pt idx="143">
                  <c:v>1.15</c:v>
                </c:pt>
                <c:pt idx="144">
                  <c:v>1.15</c:v>
                </c:pt>
                <c:pt idx="145">
                  <c:v>1.15</c:v>
                </c:pt>
                <c:pt idx="146">
                  <c:v>1.15</c:v>
                </c:pt>
                <c:pt idx="147">
                  <c:v>1.15</c:v>
                </c:pt>
                <c:pt idx="148">
                  <c:v>1.15</c:v>
                </c:pt>
                <c:pt idx="149">
                  <c:v>1.15</c:v>
                </c:pt>
                <c:pt idx="150">
                  <c:v>1.15</c:v>
                </c:pt>
                <c:pt idx="151">
                  <c:v>1.15</c:v>
                </c:pt>
                <c:pt idx="152">
                  <c:v>1.15</c:v>
                </c:pt>
                <c:pt idx="153">
                  <c:v>1.15</c:v>
                </c:pt>
                <c:pt idx="154">
                  <c:v>1.15</c:v>
                </c:pt>
                <c:pt idx="155">
                  <c:v>1.15</c:v>
                </c:pt>
                <c:pt idx="156">
                  <c:v>1.15</c:v>
                </c:pt>
                <c:pt idx="157">
                  <c:v>1.15</c:v>
                </c:pt>
                <c:pt idx="158">
                  <c:v>1.15</c:v>
                </c:pt>
                <c:pt idx="159">
                  <c:v>1.15</c:v>
                </c:pt>
                <c:pt idx="160">
                  <c:v>1.15</c:v>
                </c:pt>
                <c:pt idx="161">
                  <c:v>1.15</c:v>
                </c:pt>
                <c:pt idx="162">
                  <c:v>1.15</c:v>
                </c:pt>
                <c:pt idx="163">
                  <c:v>1.15</c:v>
                </c:pt>
                <c:pt idx="164">
                  <c:v>1.25</c:v>
                </c:pt>
                <c:pt idx="165">
                  <c:v>1.25</c:v>
                </c:pt>
                <c:pt idx="166">
                  <c:v>1.25</c:v>
                </c:pt>
                <c:pt idx="167">
                  <c:v>1.25</c:v>
                </c:pt>
                <c:pt idx="168">
                  <c:v>1.25</c:v>
                </c:pt>
                <c:pt idx="169">
                  <c:v>1.25</c:v>
                </c:pt>
                <c:pt idx="170">
                  <c:v>1.25</c:v>
                </c:pt>
                <c:pt idx="171">
                  <c:v>1.25</c:v>
                </c:pt>
                <c:pt idx="172">
                  <c:v>1.25</c:v>
                </c:pt>
                <c:pt idx="173">
                  <c:v>1.25</c:v>
                </c:pt>
                <c:pt idx="174">
                  <c:v>1.25</c:v>
                </c:pt>
                <c:pt idx="175">
                  <c:v>1.25</c:v>
                </c:pt>
                <c:pt idx="176">
                  <c:v>1.25</c:v>
                </c:pt>
                <c:pt idx="177">
                  <c:v>1.25</c:v>
                </c:pt>
                <c:pt idx="178">
                  <c:v>1.25</c:v>
                </c:pt>
                <c:pt idx="179">
                  <c:v>1.25</c:v>
                </c:pt>
                <c:pt idx="180">
                  <c:v>1.25</c:v>
                </c:pt>
                <c:pt idx="181">
                  <c:v>1.25</c:v>
                </c:pt>
                <c:pt idx="182">
                  <c:v>1.25</c:v>
                </c:pt>
                <c:pt idx="183">
                  <c:v>1.25</c:v>
                </c:pt>
                <c:pt idx="184">
                  <c:v>1.25</c:v>
                </c:pt>
                <c:pt idx="185">
                  <c:v>1.25</c:v>
                </c:pt>
                <c:pt idx="186">
                  <c:v>1.25</c:v>
                </c:pt>
                <c:pt idx="187">
                  <c:v>1.25</c:v>
                </c:pt>
                <c:pt idx="188">
                  <c:v>1.25</c:v>
                </c:pt>
                <c:pt idx="189">
                  <c:v>1.25</c:v>
                </c:pt>
                <c:pt idx="190">
                  <c:v>1.25</c:v>
                </c:pt>
                <c:pt idx="191">
                  <c:v>1.25</c:v>
                </c:pt>
                <c:pt idx="192">
                  <c:v>1.25</c:v>
                </c:pt>
                <c:pt idx="193">
                  <c:v>1.25</c:v>
                </c:pt>
                <c:pt idx="194">
                  <c:v>1.25</c:v>
                </c:pt>
                <c:pt idx="195">
                  <c:v>1.25</c:v>
                </c:pt>
                <c:pt idx="196">
                  <c:v>1.25</c:v>
                </c:pt>
                <c:pt idx="197">
                  <c:v>1.25</c:v>
                </c:pt>
                <c:pt idx="198">
                  <c:v>1.25</c:v>
                </c:pt>
                <c:pt idx="199">
                  <c:v>1.25</c:v>
                </c:pt>
                <c:pt idx="200">
                  <c:v>1.25</c:v>
                </c:pt>
                <c:pt idx="201">
                  <c:v>1.25</c:v>
                </c:pt>
                <c:pt idx="202">
                  <c:v>1.25</c:v>
                </c:pt>
                <c:pt idx="203">
                  <c:v>1.25</c:v>
                </c:pt>
                <c:pt idx="204">
                  <c:v>1.25</c:v>
                </c:pt>
                <c:pt idx="205">
                  <c:v>1.4</c:v>
                </c:pt>
                <c:pt idx="206">
                  <c:v>1.4</c:v>
                </c:pt>
                <c:pt idx="207">
                  <c:v>1.4</c:v>
                </c:pt>
                <c:pt idx="208">
                  <c:v>1.4</c:v>
                </c:pt>
                <c:pt idx="209">
                  <c:v>1.4</c:v>
                </c:pt>
                <c:pt idx="210">
                  <c:v>1.4</c:v>
                </c:pt>
                <c:pt idx="211">
                  <c:v>1.4</c:v>
                </c:pt>
                <c:pt idx="212">
                  <c:v>1.4</c:v>
                </c:pt>
                <c:pt idx="213">
                  <c:v>1.4</c:v>
                </c:pt>
                <c:pt idx="214">
                  <c:v>1.4</c:v>
                </c:pt>
                <c:pt idx="215">
                  <c:v>1.4</c:v>
                </c:pt>
                <c:pt idx="216">
                  <c:v>1.4</c:v>
                </c:pt>
                <c:pt idx="217">
                  <c:v>1.6</c:v>
                </c:pt>
                <c:pt idx="218">
                  <c:v>1.6</c:v>
                </c:pt>
                <c:pt idx="219">
                  <c:v>1.6</c:v>
                </c:pt>
                <c:pt idx="220">
                  <c:v>1.6</c:v>
                </c:pt>
                <c:pt idx="221">
                  <c:v>1.6</c:v>
                </c:pt>
                <c:pt idx="222">
                  <c:v>1.6</c:v>
                </c:pt>
                <c:pt idx="223">
                  <c:v>1.6</c:v>
                </c:pt>
                <c:pt idx="224">
                  <c:v>1.6</c:v>
                </c:pt>
                <c:pt idx="225">
                  <c:v>1.6</c:v>
                </c:pt>
                <c:pt idx="226">
                  <c:v>1.6</c:v>
                </c:pt>
                <c:pt idx="227">
                  <c:v>1.6</c:v>
                </c:pt>
                <c:pt idx="228">
                  <c:v>1.6</c:v>
                </c:pt>
                <c:pt idx="229">
                  <c:v>1.6</c:v>
                </c:pt>
                <c:pt idx="230">
                  <c:v>1.6</c:v>
                </c:pt>
                <c:pt idx="231">
                  <c:v>1.6</c:v>
                </c:pt>
                <c:pt idx="232">
                  <c:v>1.6</c:v>
                </c:pt>
                <c:pt idx="233">
                  <c:v>1.6</c:v>
                </c:pt>
                <c:pt idx="234">
                  <c:v>1.6</c:v>
                </c:pt>
                <c:pt idx="235">
                  <c:v>1.6</c:v>
                </c:pt>
                <c:pt idx="236">
                  <c:v>1.6</c:v>
                </c:pt>
                <c:pt idx="237">
                  <c:v>1.6</c:v>
                </c:pt>
                <c:pt idx="238">
                  <c:v>1.6</c:v>
                </c:pt>
                <c:pt idx="239">
                  <c:v>1.6</c:v>
                </c:pt>
                <c:pt idx="240">
                  <c:v>1.6</c:v>
                </c:pt>
                <c:pt idx="241">
                  <c:v>1.6</c:v>
                </c:pt>
                <c:pt idx="242">
                  <c:v>1.6</c:v>
                </c:pt>
                <c:pt idx="243">
                  <c:v>1.6</c:v>
                </c:pt>
                <c:pt idx="244">
                  <c:v>1.6</c:v>
                </c:pt>
                <c:pt idx="245">
                  <c:v>1.6</c:v>
                </c:pt>
                <c:pt idx="246">
                  <c:v>1.6</c:v>
                </c:pt>
                <c:pt idx="247">
                  <c:v>1.6</c:v>
                </c:pt>
                <c:pt idx="248">
                  <c:v>1.6</c:v>
                </c:pt>
                <c:pt idx="249">
                  <c:v>1.6</c:v>
                </c:pt>
                <c:pt idx="250">
                  <c:v>1.6</c:v>
                </c:pt>
                <c:pt idx="251">
                  <c:v>1.6</c:v>
                </c:pt>
                <c:pt idx="252">
                  <c:v>1.6</c:v>
                </c:pt>
                <c:pt idx="253">
                  <c:v>1.6</c:v>
                </c:pt>
                <c:pt idx="254">
                  <c:v>1.6</c:v>
                </c:pt>
                <c:pt idx="255">
                  <c:v>1.6</c:v>
                </c:pt>
                <c:pt idx="256">
                  <c:v>1.6</c:v>
                </c:pt>
                <c:pt idx="257">
                  <c:v>1.6</c:v>
                </c:pt>
                <c:pt idx="258">
                  <c:v>1.6</c:v>
                </c:pt>
                <c:pt idx="259">
                  <c:v>1.6</c:v>
                </c:pt>
                <c:pt idx="260">
                  <c:v>1.6</c:v>
                </c:pt>
                <c:pt idx="261">
                  <c:v>1.6</c:v>
                </c:pt>
                <c:pt idx="262">
                  <c:v>1.6</c:v>
                </c:pt>
                <c:pt idx="263">
                  <c:v>1.6</c:v>
                </c:pt>
                <c:pt idx="264">
                  <c:v>1.6</c:v>
                </c:pt>
                <c:pt idx="265">
                  <c:v>1.6</c:v>
                </c:pt>
                <c:pt idx="266">
                  <c:v>1.6</c:v>
                </c:pt>
                <c:pt idx="267">
                  <c:v>1.6</c:v>
                </c:pt>
                <c:pt idx="268">
                  <c:v>1.6</c:v>
                </c:pt>
                <c:pt idx="269">
                  <c:v>1.6</c:v>
                </c:pt>
                <c:pt idx="270">
                  <c:v>1.6</c:v>
                </c:pt>
                <c:pt idx="271">
                  <c:v>1.6</c:v>
                </c:pt>
                <c:pt idx="272">
                  <c:v>1.6</c:v>
                </c:pt>
                <c:pt idx="273">
                  <c:v>1.6</c:v>
                </c:pt>
                <c:pt idx="274">
                  <c:v>1.6</c:v>
                </c:pt>
                <c:pt idx="275">
                  <c:v>1.6</c:v>
                </c:pt>
                <c:pt idx="276">
                  <c:v>1.6</c:v>
                </c:pt>
                <c:pt idx="277">
                  <c:v>1.6</c:v>
                </c:pt>
                <c:pt idx="278">
                  <c:v>1.6</c:v>
                </c:pt>
                <c:pt idx="279">
                  <c:v>1.6</c:v>
                </c:pt>
                <c:pt idx="280">
                  <c:v>1.6</c:v>
                </c:pt>
                <c:pt idx="281">
                  <c:v>1.6</c:v>
                </c:pt>
                <c:pt idx="282">
                  <c:v>1.6</c:v>
                </c:pt>
                <c:pt idx="283">
                  <c:v>1.6</c:v>
                </c:pt>
                <c:pt idx="284">
                  <c:v>1.6</c:v>
                </c:pt>
                <c:pt idx="285">
                  <c:v>1.6</c:v>
                </c:pt>
                <c:pt idx="286">
                  <c:v>1.6</c:v>
                </c:pt>
                <c:pt idx="287">
                  <c:v>1.6</c:v>
                </c:pt>
                <c:pt idx="288">
                  <c:v>1.6</c:v>
                </c:pt>
                <c:pt idx="289">
                  <c:v>1.6</c:v>
                </c:pt>
                <c:pt idx="290">
                  <c:v>1.6</c:v>
                </c:pt>
                <c:pt idx="291">
                  <c:v>1.6</c:v>
                </c:pt>
                <c:pt idx="292">
                  <c:v>2.0</c:v>
                </c:pt>
                <c:pt idx="293">
                  <c:v>2.0</c:v>
                </c:pt>
                <c:pt idx="294">
                  <c:v>2.0</c:v>
                </c:pt>
                <c:pt idx="295">
                  <c:v>2.0</c:v>
                </c:pt>
                <c:pt idx="296">
                  <c:v>2.0</c:v>
                </c:pt>
                <c:pt idx="297">
                  <c:v>2.0</c:v>
                </c:pt>
                <c:pt idx="298">
                  <c:v>2.0</c:v>
                </c:pt>
                <c:pt idx="299">
                  <c:v>2.0</c:v>
                </c:pt>
                <c:pt idx="300">
                  <c:v>2.1</c:v>
                </c:pt>
                <c:pt idx="301">
                  <c:v>2.1</c:v>
                </c:pt>
                <c:pt idx="302">
                  <c:v>2.1</c:v>
                </c:pt>
                <c:pt idx="303">
                  <c:v>2.1</c:v>
                </c:pt>
                <c:pt idx="304">
                  <c:v>2.1</c:v>
                </c:pt>
                <c:pt idx="305">
                  <c:v>2.1</c:v>
                </c:pt>
                <c:pt idx="306">
                  <c:v>2.1</c:v>
                </c:pt>
                <c:pt idx="307">
                  <c:v>2.1</c:v>
                </c:pt>
                <c:pt idx="308">
                  <c:v>2.1</c:v>
                </c:pt>
                <c:pt idx="309">
                  <c:v>2.1</c:v>
                </c:pt>
                <c:pt idx="310">
                  <c:v>2.1</c:v>
                </c:pt>
                <c:pt idx="311">
                  <c:v>2.1</c:v>
                </c:pt>
                <c:pt idx="312">
                  <c:v>2.3</c:v>
                </c:pt>
                <c:pt idx="313">
                  <c:v>2.3</c:v>
                </c:pt>
                <c:pt idx="314">
                  <c:v>2.3</c:v>
                </c:pt>
                <c:pt idx="315">
                  <c:v>2.3</c:v>
                </c:pt>
                <c:pt idx="316">
                  <c:v>2.3</c:v>
                </c:pt>
                <c:pt idx="317">
                  <c:v>2.3</c:v>
                </c:pt>
                <c:pt idx="318">
                  <c:v>2.3</c:v>
                </c:pt>
                <c:pt idx="319">
                  <c:v>2.3</c:v>
                </c:pt>
                <c:pt idx="320">
                  <c:v>2.3</c:v>
                </c:pt>
                <c:pt idx="321">
                  <c:v>2.3</c:v>
                </c:pt>
                <c:pt idx="322">
                  <c:v>2.3</c:v>
                </c:pt>
                <c:pt idx="323">
                  <c:v>2.3</c:v>
                </c:pt>
                <c:pt idx="324">
                  <c:v>2.3</c:v>
                </c:pt>
                <c:pt idx="325">
                  <c:v>2.3</c:v>
                </c:pt>
                <c:pt idx="326">
                  <c:v>2.3</c:v>
                </c:pt>
                <c:pt idx="327">
                  <c:v>2.3</c:v>
                </c:pt>
                <c:pt idx="328">
                  <c:v>2.3</c:v>
                </c:pt>
                <c:pt idx="329">
                  <c:v>2.3</c:v>
                </c:pt>
                <c:pt idx="330">
                  <c:v>2.3</c:v>
                </c:pt>
                <c:pt idx="331">
                  <c:v>2.3</c:v>
                </c:pt>
                <c:pt idx="332">
                  <c:v>2.3</c:v>
                </c:pt>
                <c:pt idx="333">
                  <c:v>2.3</c:v>
                </c:pt>
                <c:pt idx="334">
                  <c:v>2.3</c:v>
                </c:pt>
                <c:pt idx="335">
                  <c:v>2.3</c:v>
                </c:pt>
                <c:pt idx="336">
                  <c:v>2.65</c:v>
                </c:pt>
                <c:pt idx="337">
                  <c:v>2.65</c:v>
                </c:pt>
                <c:pt idx="338">
                  <c:v>2.65</c:v>
                </c:pt>
                <c:pt idx="339">
                  <c:v>2.65</c:v>
                </c:pt>
                <c:pt idx="340">
                  <c:v>2.65</c:v>
                </c:pt>
                <c:pt idx="341">
                  <c:v>2.65</c:v>
                </c:pt>
                <c:pt idx="342">
                  <c:v>2.65</c:v>
                </c:pt>
                <c:pt idx="343">
                  <c:v>2.65</c:v>
                </c:pt>
                <c:pt idx="344">
                  <c:v>2.65</c:v>
                </c:pt>
                <c:pt idx="345">
                  <c:v>2.65</c:v>
                </c:pt>
                <c:pt idx="346">
                  <c:v>2.65</c:v>
                </c:pt>
                <c:pt idx="347">
                  <c:v>2.65</c:v>
                </c:pt>
                <c:pt idx="348">
                  <c:v>2.9</c:v>
                </c:pt>
                <c:pt idx="349">
                  <c:v>2.9</c:v>
                </c:pt>
                <c:pt idx="350">
                  <c:v>2.9</c:v>
                </c:pt>
                <c:pt idx="351">
                  <c:v>2.9</c:v>
                </c:pt>
                <c:pt idx="352">
                  <c:v>2.9</c:v>
                </c:pt>
                <c:pt idx="353">
                  <c:v>2.9</c:v>
                </c:pt>
                <c:pt idx="354">
                  <c:v>2.9</c:v>
                </c:pt>
                <c:pt idx="355">
                  <c:v>2.9</c:v>
                </c:pt>
                <c:pt idx="356">
                  <c:v>2.9</c:v>
                </c:pt>
                <c:pt idx="357">
                  <c:v>2.9</c:v>
                </c:pt>
                <c:pt idx="358">
                  <c:v>2.9</c:v>
                </c:pt>
                <c:pt idx="359">
                  <c:v>2.9</c:v>
                </c:pt>
                <c:pt idx="360">
                  <c:v>3.1</c:v>
                </c:pt>
                <c:pt idx="361">
                  <c:v>3.1</c:v>
                </c:pt>
                <c:pt idx="362">
                  <c:v>3.1</c:v>
                </c:pt>
                <c:pt idx="363">
                  <c:v>3.1</c:v>
                </c:pt>
                <c:pt idx="364">
                  <c:v>3.1</c:v>
                </c:pt>
                <c:pt idx="365">
                  <c:v>3.1</c:v>
                </c:pt>
                <c:pt idx="366">
                  <c:v>3.1</c:v>
                </c:pt>
                <c:pt idx="367">
                  <c:v>3.1</c:v>
                </c:pt>
                <c:pt idx="368">
                  <c:v>3.1</c:v>
                </c:pt>
                <c:pt idx="369">
                  <c:v>3.1</c:v>
                </c:pt>
                <c:pt idx="370">
                  <c:v>3.1</c:v>
                </c:pt>
                <c:pt idx="371">
                  <c:v>3.1</c:v>
                </c:pt>
                <c:pt idx="372">
                  <c:v>3.35</c:v>
                </c:pt>
                <c:pt idx="373">
                  <c:v>3.35</c:v>
                </c:pt>
                <c:pt idx="374">
                  <c:v>3.35</c:v>
                </c:pt>
                <c:pt idx="375">
                  <c:v>3.35</c:v>
                </c:pt>
                <c:pt idx="376">
                  <c:v>3.35</c:v>
                </c:pt>
                <c:pt idx="377">
                  <c:v>3.35</c:v>
                </c:pt>
                <c:pt idx="378">
                  <c:v>3.35</c:v>
                </c:pt>
                <c:pt idx="379">
                  <c:v>3.35</c:v>
                </c:pt>
                <c:pt idx="380">
                  <c:v>3.35</c:v>
                </c:pt>
                <c:pt idx="381">
                  <c:v>3.35</c:v>
                </c:pt>
                <c:pt idx="382">
                  <c:v>3.35</c:v>
                </c:pt>
                <c:pt idx="383">
                  <c:v>3.35</c:v>
                </c:pt>
                <c:pt idx="384">
                  <c:v>3.35</c:v>
                </c:pt>
                <c:pt idx="385">
                  <c:v>3.35</c:v>
                </c:pt>
                <c:pt idx="386">
                  <c:v>3.35</c:v>
                </c:pt>
                <c:pt idx="387">
                  <c:v>3.35</c:v>
                </c:pt>
                <c:pt idx="388">
                  <c:v>3.35</c:v>
                </c:pt>
                <c:pt idx="389">
                  <c:v>3.35</c:v>
                </c:pt>
                <c:pt idx="390">
                  <c:v>3.35</c:v>
                </c:pt>
                <c:pt idx="391">
                  <c:v>3.35</c:v>
                </c:pt>
                <c:pt idx="392">
                  <c:v>3.35</c:v>
                </c:pt>
                <c:pt idx="393">
                  <c:v>3.35</c:v>
                </c:pt>
                <c:pt idx="394">
                  <c:v>3.35</c:v>
                </c:pt>
                <c:pt idx="395">
                  <c:v>3.35</c:v>
                </c:pt>
                <c:pt idx="396">
                  <c:v>3.35</c:v>
                </c:pt>
                <c:pt idx="397">
                  <c:v>3.35</c:v>
                </c:pt>
                <c:pt idx="398">
                  <c:v>3.35</c:v>
                </c:pt>
                <c:pt idx="399">
                  <c:v>3.35</c:v>
                </c:pt>
                <c:pt idx="400">
                  <c:v>3.35</c:v>
                </c:pt>
                <c:pt idx="401">
                  <c:v>3.35</c:v>
                </c:pt>
                <c:pt idx="402">
                  <c:v>3.35</c:v>
                </c:pt>
                <c:pt idx="403">
                  <c:v>3.35</c:v>
                </c:pt>
                <c:pt idx="404">
                  <c:v>3.35</c:v>
                </c:pt>
                <c:pt idx="405">
                  <c:v>3.35</c:v>
                </c:pt>
                <c:pt idx="406">
                  <c:v>3.35</c:v>
                </c:pt>
                <c:pt idx="407">
                  <c:v>3.35</c:v>
                </c:pt>
                <c:pt idx="408">
                  <c:v>3.35</c:v>
                </c:pt>
                <c:pt idx="409">
                  <c:v>3.35</c:v>
                </c:pt>
                <c:pt idx="410">
                  <c:v>3.35</c:v>
                </c:pt>
                <c:pt idx="411">
                  <c:v>3.35</c:v>
                </c:pt>
                <c:pt idx="412">
                  <c:v>3.35</c:v>
                </c:pt>
                <c:pt idx="413">
                  <c:v>3.35</c:v>
                </c:pt>
                <c:pt idx="414">
                  <c:v>3.35</c:v>
                </c:pt>
                <c:pt idx="415">
                  <c:v>3.35</c:v>
                </c:pt>
                <c:pt idx="416">
                  <c:v>3.35</c:v>
                </c:pt>
                <c:pt idx="417">
                  <c:v>3.35</c:v>
                </c:pt>
                <c:pt idx="418">
                  <c:v>3.35</c:v>
                </c:pt>
                <c:pt idx="419">
                  <c:v>3.35</c:v>
                </c:pt>
                <c:pt idx="420">
                  <c:v>3.35</c:v>
                </c:pt>
                <c:pt idx="421">
                  <c:v>3.35</c:v>
                </c:pt>
                <c:pt idx="422">
                  <c:v>3.35</c:v>
                </c:pt>
                <c:pt idx="423">
                  <c:v>3.35</c:v>
                </c:pt>
                <c:pt idx="424">
                  <c:v>3.35</c:v>
                </c:pt>
                <c:pt idx="425">
                  <c:v>3.35</c:v>
                </c:pt>
                <c:pt idx="426">
                  <c:v>3.35</c:v>
                </c:pt>
                <c:pt idx="427">
                  <c:v>3.35</c:v>
                </c:pt>
                <c:pt idx="428">
                  <c:v>3.35</c:v>
                </c:pt>
                <c:pt idx="429">
                  <c:v>3.35</c:v>
                </c:pt>
                <c:pt idx="430">
                  <c:v>3.35</c:v>
                </c:pt>
                <c:pt idx="431">
                  <c:v>3.35</c:v>
                </c:pt>
                <c:pt idx="432">
                  <c:v>3.35</c:v>
                </c:pt>
                <c:pt idx="433">
                  <c:v>3.35</c:v>
                </c:pt>
                <c:pt idx="434">
                  <c:v>3.35</c:v>
                </c:pt>
                <c:pt idx="435">
                  <c:v>3.35</c:v>
                </c:pt>
                <c:pt idx="436">
                  <c:v>3.35</c:v>
                </c:pt>
                <c:pt idx="437">
                  <c:v>3.35</c:v>
                </c:pt>
                <c:pt idx="438">
                  <c:v>3.35</c:v>
                </c:pt>
                <c:pt idx="439">
                  <c:v>3.35</c:v>
                </c:pt>
                <c:pt idx="440">
                  <c:v>3.35</c:v>
                </c:pt>
                <c:pt idx="441">
                  <c:v>3.35</c:v>
                </c:pt>
                <c:pt idx="442">
                  <c:v>3.35</c:v>
                </c:pt>
                <c:pt idx="443">
                  <c:v>3.35</c:v>
                </c:pt>
                <c:pt idx="444">
                  <c:v>3.35</c:v>
                </c:pt>
                <c:pt idx="445">
                  <c:v>3.35</c:v>
                </c:pt>
                <c:pt idx="446">
                  <c:v>3.35</c:v>
                </c:pt>
                <c:pt idx="447">
                  <c:v>3.35</c:v>
                </c:pt>
                <c:pt idx="448">
                  <c:v>3.35</c:v>
                </c:pt>
                <c:pt idx="449">
                  <c:v>3.35</c:v>
                </c:pt>
                <c:pt idx="450">
                  <c:v>3.35</c:v>
                </c:pt>
                <c:pt idx="451">
                  <c:v>3.35</c:v>
                </c:pt>
                <c:pt idx="452">
                  <c:v>3.35</c:v>
                </c:pt>
                <c:pt idx="453">
                  <c:v>3.35</c:v>
                </c:pt>
                <c:pt idx="454">
                  <c:v>3.35</c:v>
                </c:pt>
                <c:pt idx="455">
                  <c:v>3.35</c:v>
                </c:pt>
                <c:pt idx="456">
                  <c:v>3.35</c:v>
                </c:pt>
                <c:pt idx="457">
                  <c:v>3.35</c:v>
                </c:pt>
                <c:pt idx="458">
                  <c:v>3.35</c:v>
                </c:pt>
                <c:pt idx="459">
                  <c:v>3.35</c:v>
                </c:pt>
                <c:pt idx="460">
                  <c:v>3.35</c:v>
                </c:pt>
                <c:pt idx="461">
                  <c:v>3.35</c:v>
                </c:pt>
                <c:pt idx="462">
                  <c:v>3.35</c:v>
                </c:pt>
                <c:pt idx="463">
                  <c:v>3.35</c:v>
                </c:pt>
                <c:pt idx="464">
                  <c:v>3.35</c:v>
                </c:pt>
                <c:pt idx="465">
                  <c:v>3.35</c:v>
                </c:pt>
                <c:pt idx="466">
                  <c:v>3.35</c:v>
                </c:pt>
                <c:pt idx="467">
                  <c:v>3.35</c:v>
                </c:pt>
                <c:pt idx="468">
                  <c:v>3.35</c:v>
                </c:pt>
                <c:pt idx="469">
                  <c:v>3.35</c:v>
                </c:pt>
                <c:pt idx="470">
                  <c:v>3.35</c:v>
                </c:pt>
                <c:pt idx="471">
                  <c:v>3.35</c:v>
                </c:pt>
                <c:pt idx="472">
                  <c:v>3.35</c:v>
                </c:pt>
                <c:pt idx="473">
                  <c:v>3.35</c:v>
                </c:pt>
                <c:pt idx="474">
                  <c:v>3.35</c:v>
                </c:pt>
                <c:pt idx="475">
                  <c:v>3.35</c:v>
                </c:pt>
                <c:pt idx="476">
                  <c:v>3.35</c:v>
                </c:pt>
                <c:pt idx="477">
                  <c:v>3.35</c:v>
                </c:pt>
                <c:pt idx="478">
                  <c:v>3.35</c:v>
                </c:pt>
                <c:pt idx="479">
                  <c:v>3.35</c:v>
                </c:pt>
                <c:pt idx="480">
                  <c:v>3.35</c:v>
                </c:pt>
                <c:pt idx="481">
                  <c:v>3.35</c:v>
                </c:pt>
                <c:pt idx="482">
                  <c:v>3.35</c:v>
                </c:pt>
                <c:pt idx="483">
                  <c:v>3.8</c:v>
                </c:pt>
                <c:pt idx="484">
                  <c:v>3.8</c:v>
                </c:pt>
                <c:pt idx="485">
                  <c:v>3.8</c:v>
                </c:pt>
                <c:pt idx="486">
                  <c:v>3.8</c:v>
                </c:pt>
                <c:pt idx="487">
                  <c:v>3.8</c:v>
                </c:pt>
                <c:pt idx="488">
                  <c:v>3.8</c:v>
                </c:pt>
                <c:pt idx="489">
                  <c:v>3.8</c:v>
                </c:pt>
                <c:pt idx="490">
                  <c:v>3.8</c:v>
                </c:pt>
                <c:pt idx="491">
                  <c:v>3.8</c:v>
                </c:pt>
                <c:pt idx="492">
                  <c:v>3.8</c:v>
                </c:pt>
                <c:pt idx="493">
                  <c:v>3.8</c:v>
                </c:pt>
                <c:pt idx="494">
                  <c:v>3.8</c:v>
                </c:pt>
                <c:pt idx="495">
                  <c:v>4.25</c:v>
                </c:pt>
                <c:pt idx="496">
                  <c:v>4.25</c:v>
                </c:pt>
                <c:pt idx="497">
                  <c:v>4.25</c:v>
                </c:pt>
                <c:pt idx="498">
                  <c:v>4.25</c:v>
                </c:pt>
                <c:pt idx="499">
                  <c:v>4.25</c:v>
                </c:pt>
                <c:pt idx="500">
                  <c:v>4.25</c:v>
                </c:pt>
                <c:pt idx="501">
                  <c:v>4.25</c:v>
                </c:pt>
                <c:pt idx="502">
                  <c:v>4.25</c:v>
                </c:pt>
                <c:pt idx="503">
                  <c:v>4.25</c:v>
                </c:pt>
                <c:pt idx="504">
                  <c:v>4.25</c:v>
                </c:pt>
                <c:pt idx="505">
                  <c:v>4.25</c:v>
                </c:pt>
                <c:pt idx="506">
                  <c:v>4.25</c:v>
                </c:pt>
                <c:pt idx="507">
                  <c:v>4.25</c:v>
                </c:pt>
                <c:pt idx="508">
                  <c:v>4.25</c:v>
                </c:pt>
                <c:pt idx="509">
                  <c:v>4.25</c:v>
                </c:pt>
                <c:pt idx="510">
                  <c:v>4.25</c:v>
                </c:pt>
                <c:pt idx="511">
                  <c:v>4.25</c:v>
                </c:pt>
                <c:pt idx="512">
                  <c:v>4.25</c:v>
                </c:pt>
                <c:pt idx="513">
                  <c:v>4.25</c:v>
                </c:pt>
                <c:pt idx="514">
                  <c:v>4.25</c:v>
                </c:pt>
                <c:pt idx="515">
                  <c:v>4.25</c:v>
                </c:pt>
                <c:pt idx="516">
                  <c:v>4.25</c:v>
                </c:pt>
                <c:pt idx="517">
                  <c:v>4.25</c:v>
                </c:pt>
                <c:pt idx="518">
                  <c:v>4.25</c:v>
                </c:pt>
                <c:pt idx="519">
                  <c:v>4.25</c:v>
                </c:pt>
                <c:pt idx="520">
                  <c:v>4.25</c:v>
                </c:pt>
                <c:pt idx="521">
                  <c:v>4.25</c:v>
                </c:pt>
                <c:pt idx="522">
                  <c:v>4.25</c:v>
                </c:pt>
                <c:pt idx="523">
                  <c:v>4.25</c:v>
                </c:pt>
                <c:pt idx="524">
                  <c:v>4.25</c:v>
                </c:pt>
                <c:pt idx="525">
                  <c:v>4.25</c:v>
                </c:pt>
                <c:pt idx="526">
                  <c:v>4.25</c:v>
                </c:pt>
                <c:pt idx="527">
                  <c:v>4.25</c:v>
                </c:pt>
                <c:pt idx="528">
                  <c:v>4.25</c:v>
                </c:pt>
                <c:pt idx="529">
                  <c:v>4.25</c:v>
                </c:pt>
                <c:pt idx="530">
                  <c:v>4.25</c:v>
                </c:pt>
                <c:pt idx="531">
                  <c:v>4.25</c:v>
                </c:pt>
                <c:pt idx="532">
                  <c:v>4.25</c:v>
                </c:pt>
                <c:pt idx="533">
                  <c:v>4.25</c:v>
                </c:pt>
                <c:pt idx="534">
                  <c:v>4.25</c:v>
                </c:pt>
                <c:pt idx="535">
                  <c:v>4.25</c:v>
                </c:pt>
                <c:pt idx="536">
                  <c:v>4.25</c:v>
                </c:pt>
                <c:pt idx="537">
                  <c:v>4.25</c:v>
                </c:pt>
                <c:pt idx="538">
                  <c:v>4.25</c:v>
                </c:pt>
                <c:pt idx="539">
                  <c:v>4.25</c:v>
                </c:pt>
                <c:pt idx="540">
                  <c:v>4.25</c:v>
                </c:pt>
                <c:pt idx="541">
                  <c:v>4.25</c:v>
                </c:pt>
                <c:pt idx="542">
                  <c:v>4.25</c:v>
                </c:pt>
                <c:pt idx="543">
                  <c:v>4.25</c:v>
                </c:pt>
                <c:pt idx="544">
                  <c:v>4.25</c:v>
                </c:pt>
                <c:pt idx="545">
                  <c:v>4.25</c:v>
                </c:pt>
                <c:pt idx="546">
                  <c:v>4.25</c:v>
                </c:pt>
                <c:pt idx="547">
                  <c:v>4.25</c:v>
                </c:pt>
                <c:pt idx="548">
                  <c:v>4.25</c:v>
                </c:pt>
                <c:pt idx="549">
                  <c:v>4.25</c:v>
                </c:pt>
                <c:pt idx="550">
                  <c:v>4.25</c:v>
                </c:pt>
                <c:pt idx="551">
                  <c:v>4.25</c:v>
                </c:pt>
                <c:pt idx="552">
                  <c:v>4.25</c:v>
                </c:pt>
                <c:pt idx="553">
                  <c:v>4.25</c:v>
                </c:pt>
                <c:pt idx="554">
                  <c:v>4.25</c:v>
                </c:pt>
                <c:pt idx="555">
                  <c:v>4.25</c:v>
                </c:pt>
                <c:pt idx="556">
                  <c:v>4.25</c:v>
                </c:pt>
                <c:pt idx="557">
                  <c:v>4.25</c:v>
                </c:pt>
                <c:pt idx="558">
                  <c:v>4.25</c:v>
                </c:pt>
                <c:pt idx="559">
                  <c:v>4.25</c:v>
                </c:pt>
                <c:pt idx="560">
                  <c:v>4.25</c:v>
                </c:pt>
                <c:pt idx="561">
                  <c:v>4.75</c:v>
                </c:pt>
                <c:pt idx="562">
                  <c:v>4.75</c:v>
                </c:pt>
                <c:pt idx="563">
                  <c:v>4.75</c:v>
                </c:pt>
                <c:pt idx="564">
                  <c:v>4.75</c:v>
                </c:pt>
                <c:pt idx="565">
                  <c:v>4.75</c:v>
                </c:pt>
                <c:pt idx="566">
                  <c:v>4.75</c:v>
                </c:pt>
                <c:pt idx="567">
                  <c:v>4.75</c:v>
                </c:pt>
                <c:pt idx="568">
                  <c:v>4.75</c:v>
                </c:pt>
                <c:pt idx="569">
                  <c:v>4.75</c:v>
                </c:pt>
                <c:pt idx="570">
                  <c:v>4.75</c:v>
                </c:pt>
                <c:pt idx="571">
                  <c:v>4.75</c:v>
                </c:pt>
                <c:pt idx="572">
                  <c:v>5.149999999999999</c:v>
                </c:pt>
                <c:pt idx="573">
                  <c:v>5.149999999999999</c:v>
                </c:pt>
                <c:pt idx="574">
                  <c:v>5.149999999999999</c:v>
                </c:pt>
                <c:pt idx="575">
                  <c:v>5.149999999999999</c:v>
                </c:pt>
                <c:pt idx="576">
                  <c:v>5.149999999999999</c:v>
                </c:pt>
                <c:pt idx="577">
                  <c:v>5.149999999999999</c:v>
                </c:pt>
                <c:pt idx="578">
                  <c:v>5.149999999999999</c:v>
                </c:pt>
                <c:pt idx="579">
                  <c:v>5.149999999999999</c:v>
                </c:pt>
                <c:pt idx="580">
                  <c:v>5.149999999999999</c:v>
                </c:pt>
                <c:pt idx="581">
                  <c:v>5.149999999999999</c:v>
                </c:pt>
                <c:pt idx="582">
                  <c:v>5.149999999999999</c:v>
                </c:pt>
                <c:pt idx="583">
                  <c:v>5.149999999999999</c:v>
                </c:pt>
                <c:pt idx="584">
                  <c:v>5.149999999999999</c:v>
                </c:pt>
                <c:pt idx="585">
                  <c:v>5.149999999999999</c:v>
                </c:pt>
                <c:pt idx="586">
                  <c:v>5.149999999999999</c:v>
                </c:pt>
                <c:pt idx="587">
                  <c:v>5.149999999999999</c:v>
                </c:pt>
                <c:pt idx="588">
                  <c:v>5.149999999999999</c:v>
                </c:pt>
                <c:pt idx="589">
                  <c:v>5.149999999999999</c:v>
                </c:pt>
                <c:pt idx="590">
                  <c:v>5.149999999999999</c:v>
                </c:pt>
                <c:pt idx="591">
                  <c:v>5.149999999999999</c:v>
                </c:pt>
                <c:pt idx="592">
                  <c:v>5.149999999999999</c:v>
                </c:pt>
                <c:pt idx="593">
                  <c:v>5.149999999999999</c:v>
                </c:pt>
                <c:pt idx="594">
                  <c:v>5.149999999999999</c:v>
                </c:pt>
                <c:pt idx="595">
                  <c:v>5.149999999999999</c:v>
                </c:pt>
                <c:pt idx="596">
                  <c:v>5.149999999999999</c:v>
                </c:pt>
                <c:pt idx="597">
                  <c:v>5.149999999999999</c:v>
                </c:pt>
                <c:pt idx="598">
                  <c:v>5.149999999999999</c:v>
                </c:pt>
                <c:pt idx="599">
                  <c:v>5.149999999999999</c:v>
                </c:pt>
                <c:pt idx="600">
                  <c:v>5.149999999999999</c:v>
                </c:pt>
                <c:pt idx="601">
                  <c:v>5.149999999999999</c:v>
                </c:pt>
                <c:pt idx="602">
                  <c:v>5.149999999999999</c:v>
                </c:pt>
                <c:pt idx="603">
                  <c:v>5.149999999999999</c:v>
                </c:pt>
                <c:pt idx="604">
                  <c:v>5.149999999999999</c:v>
                </c:pt>
                <c:pt idx="605">
                  <c:v>5.149999999999999</c:v>
                </c:pt>
                <c:pt idx="606">
                  <c:v>5.149999999999999</c:v>
                </c:pt>
                <c:pt idx="607">
                  <c:v>5.149999999999999</c:v>
                </c:pt>
                <c:pt idx="608">
                  <c:v>5.149999999999999</c:v>
                </c:pt>
                <c:pt idx="609">
                  <c:v>5.149999999999999</c:v>
                </c:pt>
                <c:pt idx="610">
                  <c:v>5.149999999999999</c:v>
                </c:pt>
                <c:pt idx="611">
                  <c:v>5.149999999999999</c:v>
                </c:pt>
                <c:pt idx="612">
                  <c:v>5.149999999999999</c:v>
                </c:pt>
                <c:pt idx="613">
                  <c:v>5.149999999999999</c:v>
                </c:pt>
                <c:pt idx="614">
                  <c:v>5.149999999999999</c:v>
                </c:pt>
                <c:pt idx="615">
                  <c:v>5.149999999999999</c:v>
                </c:pt>
                <c:pt idx="616">
                  <c:v>5.149999999999999</c:v>
                </c:pt>
                <c:pt idx="617">
                  <c:v>5.149999999999999</c:v>
                </c:pt>
                <c:pt idx="618">
                  <c:v>5.149999999999999</c:v>
                </c:pt>
                <c:pt idx="619">
                  <c:v>5.149999999999999</c:v>
                </c:pt>
                <c:pt idx="620">
                  <c:v>5.149999999999999</c:v>
                </c:pt>
                <c:pt idx="621">
                  <c:v>5.149999999999999</c:v>
                </c:pt>
                <c:pt idx="622">
                  <c:v>5.149999999999999</c:v>
                </c:pt>
                <c:pt idx="623">
                  <c:v>5.149999999999999</c:v>
                </c:pt>
                <c:pt idx="624">
                  <c:v>5.149999999999999</c:v>
                </c:pt>
                <c:pt idx="625">
                  <c:v>5.149999999999999</c:v>
                </c:pt>
                <c:pt idx="626">
                  <c:v>5.149999999999999</c:v>
                </c:pt>
                <c:pt idx="627">
                  <c:v>5.149999999999999</c:v>
                </c:pt>
                <c:pt idx="628">
                  <c:v>5.149999999999999</c:v>
                </c:pt>
                <c:pt idx="629">
                  <c:v>5.149999999999999</c:v>
                </c:pt>
                <c:pt idx="630">
                  <c:v>5.149999999999999</c:v>
                </c:pt>
                <c:pt idx="631">
                  <c:v>5.149999999999999</c:v>
                </c:pt>
                <c:pt idx="632">
                  <c:v>5.149999999999999</c:v>
                </c:pt>
                <c:pt idx="633">
                  <c:v>5.149999999999999</c:v>
                </c:pt>
                <c:pt idx="634">
                  <c:v>5.149999999999999</c:v>
                </c:pt>
                <c:pt idx="635">
                  <c:v>5.149999999999999</c:v>
                </c:pt>
                <c:pt idx="636">
                  <c:v>5.149999999999999</c:v>
                </c:pt>
                <c:pt idx="637">
                  <c:v>5.149999999999999</c:v>
                </c:pt>
                <c:pt idx="638">
                  <c:v>5.149999999999999</c:v>
                </c:pt>
                <c:pt idx="639">
                  <c:v>5.149999999999999</c:v>
                </c:pt>
                <c:pt idx="640">
                  <c:v>5.149999999999999</c:v>
                </c:pt>
                <c:pt idx="641">
                  <c:v>5.149999999999999</c:v>
                </c:pt>
                <c:pt idx="642">
                  <c:v>5.149999999999999</c:v>
                </c:pt>
                <c:pt idx="643">
                  <c:v>5.149999999999999</c:v>
                </c:pt>
                <c:pt idx="644">
                  <c:v>5.149999999999999</c:v>
                </c:pt>
                <c:pt idx="645">
                  <c:v>5.149999999999999</c:v>
                </c:pt>
                <c:pt idx="646">
                  <c:v>5.149999999999999</c:v>
                </c:pt>
                <c:pt idx="647">
                  <c:v>5.149999999999999</c:v>
                </c:pt>
                <c:pt idx="648">
                  <c:v>5.149999999999999</c:v>
                </c:pt>
                <c:pt idx="649">
                  <c:v>5.149999999999999</c:v>
                </c:pt>
                <c:pt idx="650">
                  <c:v>5.149999999999999</c:v>
                </c:pt>
                <c:pt idx="651">
                  <c:v>5.149999999999999</c:v>
                </c:pt>
                <c:pt idx="652">
                  <c:v>5.149999999999999</c:v>
                </c:pt>
                <c:pt idx="653">
                  <c:v>5.149999999999999</c:v>
                </c:pt>
                <c:pt idx="654">
                  <c:v>5.149999999999999</c:v>
                </c:pt>
                <c:pt idx="655">
                  <c:v>5.149999999999999</c:v>
                </c:pt>
                <c:pt idx="656">
                  <c:v>5.149999999999999</c:v>
                </c:pt>
                <c:pt idx="657">
                  <c:v>5.149999999999999</c:v>
                </c:pt>
                <c:pt idx="658">
                  <c:v>5.149999999999999</c:v>
                </c:pt>
                <c:pt idx="659">
                  <c:v>5.149999999999999</c:v>
                </c:pt>
                <c:pt idx="660">
                  <c:v>5.149999999999999</c:v>
                </c:pt>
                <c:pt idx="661">
                  <c:v>5.149999999999999</c:v>
                </c:pt>
                <c:pt idx="662">
                  <c:v>5.149999999999999</c:v>
                </c:pt>
                <c:pt idx="663">
                  <c:v>5.149999999999999</c:v>
                </c:pt>
                <c:pt idx="664">
                  <c:v>5.149999999999999</c:v>
                </c:pt>
                <c:pt idx="665">
                  <c:v>5.149999999999999</c:v>
                </c:pt>
                <c:pt idx="666">
                  <c:v>5.149999999999999</c:v>
                </c:pt>
                <c:pt idx="667">
                  <c:v>5.149999999999999</c:v>
                </c:pt>
                <c:pt idx="668">
                  <c:v>5.149999999999999</c:v>
                </c:pt>
                <c:pt idx="669">
                  <c:v>5.149999999999999</c:v>
                </c:pt>
                <c:pt idx="670">
                  <c:v>5.149999999999999</c:v>
                </c:pt>
                <c:pt idx="671">
                  <c:v>5.149999999999999</c:v>
                </c:pt>
                <c:pt idx="672">
                  <c:v>5.149999999999999</c:v>
                </c:pt>
                <c:pt idx="673">
                  <c:v>5.149999999999999</c:v>
                </c:pt>
                <c:pt idx="674">
                  <c:v>5.149999999999999</c:v>
                </c:pt>
                <c:pt idx="675">
                  <c:v>5.149999999999999</c:v>
                </c:pt>
                <c:pt idx="676">
                  <c:v>5.149999999999999</c:v>
                </c:pt>
                <c:pt idx="677">
                  <c:v>5.149999999999999</c:v>
                </c:pt>
                <c:pt idx="678">
                  <c:v>5.149999999999999</c:v>
                </c:pt>
                <c:pt idx="679">
                  <c:v>5.149999999999999</c:v>
                </c:pt>
                <c:pt idx="680">
                  <c:v>5.149999999999999</c:v>
                </c:pt>
                <c:pt idx="681">
                  <c:v>5.149999999999999</c:v>
                </c:pt>
                <c:pt idx="682">
                  <c:v>5.149999999999999</c:v>
                </c:pt>
                <c:pt idx="683">
                  <c:v>5.149999999999999</c:v>
                </c:pt>
                <c:pt idx="684">
                  <c:v>5.149999999999999</c:v>
                </c:pt>
                <c:pt idx="685">
                  <c:v>5.149999999999999</c:v>
                </c:pt>
                <c:pt idx="686">
                  <c:v>5.149999999999999</c:v>
                </c:pt>
                <c:pt idx="687">
                  <c:v>5.149999999999999</c:v>
                </c:pt>
                <c:pt idx="688">
                  <c:v>5.149999999999999</c:v>
                </c:pt>
                <c:pt idx="689">
                  <c:v>5.149999999999999</c:v>
                </c:pt>
                <c:pt idx="690">
                  <c:v>5.149999999999999</c:v>
                </c:pt>
                <c:pt idx="691">
                  <c:v>5.85</c:v>
                </c:pt>
                <c:pt idx="692">
                  <c:v>5.85</c:v>
                </c:pt>
                <c:pt idx="693">
                  <c:v>5.85</c:v>
                </c:pt>
                <c:pt idx="694">
                  <c:v>5.85</c:v>
                </c:pt>
                <c:pt idx="695">
                  <c:v>5.85</c:v>
                </c:pt>
                <c:pt idx="696">
                  <c:v>5.85</c:v>
                </c:pt>
                <c:pt idx="697">
                  <c:v>5.85</c:v>
                </c:pt>
                <c:pt idx="698">
                  <c:v>5.85</c:v>
                </c:pt>
                <c:pt idx="699">
                  <c:v>5.85</c:v>
                </c:pt>
                <c:pt idx="700">
                  <c:v>5.85</c:v>
                </c:pt>
                <c:pt idx="701">
                  <c:v>5.85</c:v>
                </c:pt>
                <c:pt idx="702">
                  <c:v>5.85</c:v>
                </c:pt>
                <c:pt idx="703">
                  <c:v>6.55</c:v>
                </c:pt>
                <c:pt idx="704">
                  <c:v>6.55</c:v>
                </c:pt>
                <c:pt idx="705">
                  <c:v>6.55</c:v>
                </c:pt>
                <c:pt idx="706">
                  <c:v>6.55</c:v>
                </c:pt>
                <c:pt idx="707">
                  <c:v>6.55</c:v>
                </c:pt>
                <c:pt idx="708">
                  <c:v>6.55</c:v>
                </c:pt>
                <c:pt idx="709">
                  <c:v>6.55</c:v>
                </c:pt>
                <c:pt idx="710">
                  <c:v>6.55</c:v>
                </c:pt>
                <c:pt idx="711">
                  <c:v>6.55</c:v>
                </c:pt>
                <c:pt idx="712">
                  <c:v>6.55</c:v>
                </c:pt>
                <c:pt idx="713">
                  <c:v>6.55</c:v>
                </c:pt>
                <c:pt idx="714">
                  <c:v>6.55</c:v>
                </c:pt>
                <c:pt idx="715">
                  <c:v>7.25</c:v>
                </c:pt>
                <c:pt idx="716">
                  <c:v>7.25</c:v>
                </c:pt>
                <c:pt idx="717">
                  <c:v>7.25</c:v>
                </c:pt>
                <c:pt idx="718">
                  <c:v>7.25</c:v>
                </c:pt>
                <c:pt idx="719">
                  <c:v>7.25</c:v>
                </c:pt>
                <c:pt idx="720">
                  <c:v>7.25</c:v>
                </c:pt>
                <c:pt idx="721">
                  <c:v>7.25</c:v>
                </c:pt>
                <c:pt idx="722">
                  <c:v>7.25</c:v>
                </c:pt>
                <c:pt idx="723">
                  <c:v>7.25</c:v>
                </c:pt>
                <c:pt idx="724">
                  <c:v>7.25</c:v>
                </c:pt>
                <c:pt idx="725">
                  <c:v>7.25</c:v>
                </c:pt>
                <c:pt idx="726">
                  <c:v>7.25</c:v>
                </c:pt>
                <c:pt idx="727">
                  <c:v>7.25</c:v>
                </c:pt>
                <c:pt idx="728">
                  <c:v>7.25</c:v>
                </c:pt>
                <c:pt idx="729">
                  <c:v>7.25</c:v>
                </c:pt>
                <c:pt idx="730">
                  <c:v>7.25</c:v>
                </c:pt>
                <c:pt idx="731">
                  <c:v>7.25</c:v>
                </c:pt>
                <c:pt idx="732">
                  <c:v>7.25</c:v>
                </c:pt>
                <c:pt idx="733">
                  <c:v>7.25</c:v>
                </c:pt>
                <c:pt idx="734">
                  <c:v>7.25</c:v>
                </c:pt>
                <c:pt idx="735">
                  <c:v>7.25</c:v>
                </c:pt>
                <c:pt idx="736">
                  <c:v>7.25</c:v>
                </c:pt>
                <c:pt idx="737">
                  <c:v>7.25</c:v>
                </c:pt>
                <c:pt idx="738">
                  <c:v>7.25</c:v>
                </c:pt>
                <c:pt idx="739">
                  <c:v>7.25</c:v>
                </c:pt>
                <c:pt idx="740">
                  <c:v>7.25</c:v>
                </c:pt>
                <c:pt idx="741">
                  <c:v>7.25</c:v>
                </c:pt>
                <c:pt idx="742">
                  <c:v>7.25</c:v>
                </c:pt>
                <c:pt idx="743">
                  <c:v>7.25</c:v>
                </c:pt>
                <c:pt idx="744">
                  <c:v>7.25</c:v>
                </c:pt>
                <c:pt idx="745">
                  <c:v>7.25</c:v>
                </c:pt>
                <c:pt idx="746">
                  <c:v>7.25</c:v>
                </c:pt>
                <c:pt idx="747">
                  <c:v>7.25</c:v>
                </c:pt>
                <c:pt idx="748">
                  <c:v>7.25</c:v>
                </c:pt>
                <c:pt idx="749">
                  <c:v>7.25</c:v>
                </c:pt>
                <c:pt idx="750">
                  <c:v>7.25</c:v>
                </c:pt>
                <c:pt idx="751">
                  <c:v>7.25</c:v>
                </c:pt>
                <c:pt idx="752">
                  <c:v>7.25</c:v>
                </c:pt>
                <c:pt idx="753">
                  <c:v>7.25</c:v>
                </c:pt>
                <c:pt idx="754">
                  <c:v>7.25</c:v>
                </c:pt>
                <c:pt idx="755">
                  <c:v>7.25</c:v>
                </c:pt>
                <c:pt idx="756">
                  <c:v>7.25</c:v>
                </c:pt>
                <c:pt idx="757">
                  <c:v>7.25</c:v>
                </c:pt>
                <c:pt idx="758">
                  <c:v>7.25</c:v>
                </c:pt>
                <c:pt idx="759">
                  <c:v>7.25</c:v>
                </c:pt>
                <c:pt idx="760">
                  <c:v>7.25</c:v>
                </c:pt>
                <c:pt idx="761">
                  <c:v>7.25</c:v>
                </c:pt>
                <c:pt idx="762">
                  <c:v>7.25</c:v>
                </c:pt>
                <c:pt idx="763">
                  <c:v>7.25</c:v>
                </c:pt>
                <c:pt idx="764">
                  <c:v>7.25</c:v>
                </c:pt>
                <c:pt idx="765">
                  <c:v>7.25</c:v>
                </c:pt>
                <c:pt idx="766">
                  <c:v>7.25</c:v>
                </c:pt>
                <c:pt idx="767">
                  <c:v>7.25</c:v>
                </c:pt>
                <c:pt idx="768">
                  <c:v>7.25</c:v>
                </c:pt>
                <c:pt idx="769">
                  <c:v>7.25</c:v>
                </c:pt>
                <c:pt idx="770">
                  <c:v>7.25</c:v>
                </c:pt>
                <c:pt idx="771">
                  <c:v>7.25</c:v>
                </c:pt>
                <c:pt idx="772">
                  <c:v>7.25</c:v>
                </c:pt>
              </c:numCache>
            </c:numRef>
          </c:yVal>
          <c:smooth val="0"/>
        </c:ser>
        <c:ser>
          <c:idx val="1"/>
          <c:order val="1"/>
          <c:tx>
            <c:strRef>
              <c:f>'data for graph'!$C$4</c:f>
              <c:strCache>
                <c:ptCount val="1"/>
                <c:pt idx="0">
                  <c:v>minwage real</c:v>
                </c:pt>
              </c:strCache>
            </c:strRef>
          </c:tx>
          <c:spPr>
            <a:ln>
              <a:solidFill>
                <a:srgbClr val="A80000"/>
              </a:solidFill>
            </a:ln>
          </c:spPr>
          <c:marker>
            <c:symbol val="none"/>
          </c:marker>
          <c:xVal>
            <c:numRef>
              <c:f>'data for graph'!$A$5:$A$777</c:f>
              <c:numCache>
                <c:formatCode>0.00</c:formatCode>
                <c:ptCount val="773"/>
                <c:pt idx="0">
                  <c:v>1950.0</c:v>
                </c:pt>
                <c:pt idx="1">
                  <c:v>1950.083333333333</c:v>
                </c:pt>
                <c:pt idx="2">
                  <c:v>1950.166666666667</c:v>
                </c:pt>
                <c:pt idx="3">
                  <c:v>1950.25</c:v>
                </c:pt>
                <c:pt idx="4">
                  <c:v>1950.333333333333</c:v>
                </c:pt>
                <c:pt idx="5">
                  <c:v>1950.416666666667</c:v>
                </c:pt>
                <c:pt idx="6">
                  <c:v>1950.5</c:v>
                </c:pt>
                <c:pt idx="7">
                  <c:v>1950.583333333333</c:v>
                </c:pt>
                <c:pt idx="8">
                  <c:v>1950.666666666666</c:v>
                </c:pt>
                <c:pt idx="9">
                  <c:v>1950.75</c:v>
                </c:pt>
                <c:pt idx="10">
                  <c:v>1950.833333333331</c:v>
                </c:pt>
                <c:pt idx="11">
                  <c:v>1950.916666666666</c:v>
                </c:pt>
                <c:pt idx="12">
                  <c:v>1951.0</c:v>
                </c:pt>
                <c:pt idx="13">
                  <c:v>1951.083333333331</c:v>
                </c:pt>
                <c:pt idx="14">
                  <c:v>1951.166666666666</c:v>
                </c:pt>
                <c:pt idx="15">
                  <c:v>1951.25</c:v>
                </c:pt>
                <c:pt idx="16">
                  <c:v>1951.333333333331</c:v>
                </c:pt>
                <c:pt idx="17">
                  <c:v>1951.416666666666</c:v>
                </c:pt>
                <c:pt idx="18">
                  <c:v>1951.5</c:v>
                </c:pt>
                <c:pt idx="19">
                  <c:v>1951.583333333331</c:v>
                </c:pt>
                <c:pt idx="20">
                  <c:v>1951.666666666665</c:v>
                </c:pt>
                <c:pt idx="21">
                  <c:v>1951.749999999998</c:v>
                </c:pt>
                <c:pt idx="22">
                  <c:v>1951.833333333331</c:v>
                </c:pt>
                <c:pt idx="23">
                  <c:v>1951.916666666665</c:v>
                </c:pt>
                <c:pt idx="24">
                  <c:v>1951.999999999998</c:v>
                </c:pt>
                <c:pt idx="25">
                  <c:v>1952.083333333331</c:v>
                </c:pt>
                <c:pt idx="26">
                  <c:v>1952.166666666665</c:v>
                </c:pt>
                <c:pt idx="27">
                  <c:v>1952.249999999998</c:v>
                </c:pt>
                <c:pt idx="28">
                  <c:v>1952.333333333331</c:v>
                </c:pt>
                <c:pt idx="29">
                  <c:v>1952.416666666665</c:v>
                </c:pt>
                <c:pt idx="30">
                  <c:v>1952.499999999998</c:v>
                </c:pt>
                <c:pt idx="31">
                  <c:v>1952.583333333331</c:v>
                </c:pt>
                <c:pt idx="32">
                  <c:v>1952.666666666664</c:v>
                </c:pt>
                <c:pt idx="33">
                  <c:v>1952.749999999997</c:v>
                </c:pt>
                <c:pt idx="34">
                  <c:v>1952.833333333331</c:v>
                </c:pt>
                <c:pt idx="35">
                  <c:v>1952.916666666664</c:v>
                </c:pt>
                <c:pt idx="36">
                  <c:v>1952.999999999997</c:v>
                </c:pt>
                <c:pt idx="37">
                  <c:v>1953.08333333333</c:v>
                </c:pt>
                <c:pt idx="38">
                  <c:v>1953.166666666664</c:v>
                </c:pt>
                <c:pt idx="39">
                  <c:v>1953.249999999997</c:v>
                </c:pt>
                <c:pt idx="40">
                  <c:v>1953.33333333333</c:v>
                </c:pt>
                <c:pt idx="41">
                  <c:v>1953.416666666664</c:v>
                </c:pt>
                <c:pt idx="42">
                  <c:v>1953.499999999997</c:v>
                </c:pt>
                <c:pt idx="43">
                  <c:v>1953.58333333333</c:v>
                </c:pt>
                <c:pt idx="44">
                  <c:v>1953.666666666663</c:v>
                </c:pt>
                <c:pt idx="45">
                  <c:v>1953.749999999997</c:v>
                </c:pt>
                <c:pt idx="46">
                  <c:v>1953.83333333333</c:v>
                </c:pt>
                <c:pt idx="47">
                  <c:v>1953.916666666663</c:v>
                </c:pt>
                <c:pt idx="48">
                  <c:v>1953.999999999996</c:v>
                </c:pt>
                <c:pt idx="49">
                  <c:v>1954.083333333328</c:v>
                </c:pt>
                <c:pt idx="50">
                  <c:v>1954.166666666663</c:v>
                </c:pt>
                <c:pt idx="51">
                  <c:v>1954.249999999996</c:v>
                </c:pt>
                <c:pt idx="52">
                  <c:v>1954.333333333328</c:v>
                </c:pt>
                <c:pt idx="53">
                  <c:v>1954.416666666663</c:v>
                </c:pt>
                <c:pt idx="54">
                  <c:v>1954.499999999996</c:v>
                </c:pt>
                <c:pt idx="55">
                  <c:v>1954.583333333328</c:v>
                </c:pt>
                <c:pt idx="56">
                  <c:v>1954.666666666663</c:v>
                </c:pt>
                <c:pt idx="57">
                  <c:v>1954.749999999996</c:v>
                </c:pt>
                <c:pt idx="58">
                  <c:v>1954.833333333328</c:v>
                </c:pt>
                <c:pt idx="59">
                  <c:v>1954.916666666663</c:v>
                </c:pt>
                <c:pt idx="60">
                  <c:v>1954.999999999995</c:v>
                </c:pt>
                <c:pt idx="61">
                  <c:v>1955.083333333328</c:v>
                </c:pt>
                <c:pt idx="62">
                  <c:v>1955.166666666662</c:v>
                </c:pt>
                <c:pt idx="63">
                  <c:v>1955.249999999995</c:v>
                </c:pt>
                <c:pt idx="64">
                  <c:v>1955.333333333328</c:v>
                </c:pt>
                <c:pt idx="65">
                  <c:v>1955.416666666662</c:v>
                </c:pt>
                <c:pt idx="66">
                  <c:v>1955.499999999995</c:v>
                </c:pt>
                <c:pt idx="67">
                  <c:v>1955.583333333328</c:v>
                </c:pt>
                <c:pt idx="68">
                  <c:v>1955.666666666662</c:v>
                </c:pt>
                <c:pt idx="69">
                  <c:v>1955.749999999995</c:v>
                </c:pt>
                <c:pt idx="70">
                  <c:v>1955.833333333328</c:v>
                </c:pt>
                <c:pt idx="71">
                  <c:v>1955.916666666662</c:v>
                </c:pt>
                <c:pt idx="72">
                  <c:v>1955.999999999995</c:v>
                </c:pt>
                <c:pt idx="73">
                  <c:v>1956.083333333328</c:v>
                </c:pt>
                <c:pt idx="74">
                  <c:v>1956.166666666661</c:v>
                </c:pt>
                <c:pt idx="75">
                  <c:v>1956.249999999994</c:v>
                </c:pt>
                <c:pt idx="76">
                  <c:v>1956.333333333326</c:v>
                </c:pt>
                <c:pt idx="77">
                  <c:v>1956.416666666661</c:v>
                </c:pt>
                <c:pt idx="78">
                  <c:v>1956.499999999994</c:v>
                </c:pt>
                <c:pt idx="79">
                  <c:v>1956.583333333326</c:v>
                </c:pt>
                <c:pt idx="80">
                  <c:v>1956.666666666661</c:v>
                </c:pt>
                <c:pt idx="81">
                  <c:v>1956.749999999994</c:v>
                </c:pt>
                <c:pt idx="82">
                  <c:v>1956.833333333326</c:v>
                </c:pt>
                <c:pt idx="83">
                  <c:v>1956.916666666661</c:v>
                </c:pt>
                <c:pt idx="84">
                  <c:v>1956.999999999994</c:v>
                </c:pt>
                <c:pt idx="85">
                  <c:v>1957.083333333326</c:v>
                </c:pt>
                <c:pt idx="86">
                  <c:v>1957.16666666666</c:v>
                </c:pt>
                <c:pt idx="87">
                  <c:v>1957.249999999993</c:v>
                </c:pt>
                <c:pt idx="88">
                  <c:v>1957.333333333326</c:v>
                </c:pt>
                <c:pt idx="89">
                  <c:v>1957.41666666666</c:v>
                </c:pt>
                <c:pt idx="90">
                  <c:v>1957.499999999993</c:v>
                </c:pt>
                <c:pt idx="91">
                  <c:v>1957.583333333326</c:v>
                </c:pt>
                <c:pt idx="92">
                  <c:v>1957.66666666666</c:v>
                </c:pt>
                <c:pt idx="93">
                  <c:v>1957.749999999993</c:v>
                </c:pt>
                <c:pt idx="94">
                  <c:v>1957.833333333326</c:v>
                </c:pt>
                <c:pt idx="95">
                  <c:v>1957.91666666666</c:v>
                </c:pt>
                <c:pt idx="96">
                  <c:v>1957.999999999993</c:v>
                </c:pt>
                <c:pt idx="97">
                  <c:v>1958.083333333326</c:v>
                </c:pt>
                <c:pt idx="98">
                  <c:v>1958.16666666666</c:v>
                </c:pt>
                <c:pt idx="99">
                  <c:v>1958.249999999992</c:v>
                </c:pt>
                <c:pt idx="100">
                  <c:v>1958.333333333326</c:v>
                </c:pt>
                <c:pt idx="101">
                  <c:v>1958.41666666666</c:v>
                </c:pt>
                <c:pt idx="102">
                  <c:v>1958.499999999992</c:v>
                </c:pt>
                <c:pt idx="103">
                  <c:v>1958.583333333325</c:v>
                </c:pt>
                <c:pt idx="104">
                  <c:v>1958.66666666666</c:v>
                </c:pt>
                <c:pt idx="105">
                  <c:v>1958.749999999992</c:v>
                </c:pt>
                <c:pt idx="106">
                  <c:v>1958.833333333325</c:v>
                </c:pt>
                <c:pt idx="107">
                  <c:v>1958.91666666666</c:v>
                </c:pt>
                <c:pt idx="108">
                  <c:v>1958.999999999992</c:v>
                </c:pt>
                <c:pt idx="109">
                  <c:v>1959.083333333325</c:v>
                </c:pt>
                <c:pt idx="110">
                  <c:v>1959.166666666658</c:v>
                </c:pt>
                <c:pt idx="111">
                  <c:v>1959.249999999992</c:v>
                </c:pt>
                <c:pt idx="112">
                  <c:v>1959.333333333325</c:v>
                </c:pt>
                <c:pt idx="113">
                  <c:v>1959.416666666658</c:v>
                </c:pt>
                <c:pt idx="114">
                  <c:v>1959.499999999991</c:v>
                </c:pt>
                <c:pt idx="115">
                  <c:v>1959.583333333323</c:v>
                </c:pt>
                <c:pt idx="116">
                  <c:v>1959.666666666658</c:v>
                </c:pt>
                <c:pt idx="117">
                  <c:v>1959.749999999991</c:v>
                </c:pt>
                <c:pt idx="118">
                  <c:v>1959.833333333323</c:v>
                </c:pt>
                <c:pt idx="119">
                  <c:v>1959.916666666658</c:v>
                </c:pt>
                <c:pt idx="120">
                  <c:v>1959.999999999991</c:v>
                </c:pt>
                <c:pt idx="121">
                  <c:v>1960.083333333323</c:v>
                </c:pt>
                <c:pt idx="122">
                  <c:v>1960.166666666658</c:v>
                </c:pt>
                <c:pt idx="123">
                  <c:v>1960.249999999991</c:v>
                </c:pt>
                <c:pt idx="124">
                  <c:v>1960.333333333323</c:v>
                </c:pt>
                <c:pt idx="125">
                  <c:v>1960.416666666658</c:v>
                </c:pt>
                <c:pt idx="126">
                  <c:v>1960.49999999999</c:v>
                </c:pt>
                <c:pt idx="127">
                  <c:v>1960.583333333323</c:v>
                </c:pt>
                <c:pt idx="128">
                  <c:v>1960.666666666657</c:v>
                </c:pt>
                <c:pt idx="129">
                  <c:v>1960.74999999999</c:v>
                </c:pt>
                <c:pt idx="130">
                  <c:v>1960.833333333323</c:v>
                </c:pt>
                <c:pt idx="131">
                  <c:v>1960.916666666657</c:v>
                </c:pt>
                <c:pt idx="132">
                  <c:v>1960.99999999999</c:v>
                </c:pt>
                <c:pt idx="133">
                  <c:v>1961.083333333323</c:v>
                </c:pt>
                <c:pt idx="134">
                  <c:v>1961.166666666657</c:v>
                </c:pt>
                <c:pt idx="135">
                  <c:v>1961.24999999999</c:v>
                </c:pt>
                <c:pt idx="136">
                  <c:v>1961.333333333323</c:v>
                </c:pt>
                <c:pt idx="137">
                  <c:v>1961.416666666657</c:v>
                </c:pt>
                <c:pt idx="138">
                  <c:v>1961.49999999999</c:v>
                </c:pt>
                <c:pt idx="139">
                  <c:v>1961.583333333323</c:v>
                </c:pt>
                <c:pt idx="140">
                  <c:v>1961.666666666656</c:v>
                </c:pt>
                <c:pt idx="141">
                  <c:v>1961.74999999999</c:v>
                </c:pt>
                <c:pt idx="142">
                  <c:v>1961.833333333321</c:v>
                </c:pt>
                <c:pt idx="143">
                  <c:v>1961.916666666656</c:v>
                </c:pt>
                <c:pt idx="144">
                  <c:v>1961.99999999999</c:v>
                </c:pt>
                <c:pt idx="145">
                  <c:v>1962.083333333321</c:v>
                </c:pt>
                <c:pt idx="146">
                  <c:v>1962.166666666656</c:v>
                </c:pt>
                <c:pt idx="147">
                  <c:v>1962.24999999999</c:v>
                </c:pt>
                <c:pt idx="148">
                  <c:v>1962.333333333321</c:v>
                </c:pt>
                <c:pt idx="149">
                  <c:v>1962.416666666656</c:v>
                </c:pt>
                <c:pt idx="150">
                  <c:v>1962.49999999999</c:v>
                </c:pt>
                <c:pt idx="151">
                  <c:v>1962.583333333321</c:v>
                </c:pt>
                <c:pt idx="152">
                  <c:v>1962.666666666655</c:v>
                </c:pt>
                <c:pt idx="153">
                  <c:v>1962.749999999988</c:v>
                </c:pt>
                <c:pt idx="154">
                  <c:v>1962.833333333321</c:v>
                </c:pt>
                <c:pt idx="155">
                  <c:v>1962.916666666655</c:v>
                </c:pt>
                <c:pt idx="156">
                  <c:v>1962.999999999988</c:v>
                </c:pt>
                <c:pt idx="157">
                  <c:v>1963.083333333321</c:v>
                </c:pt>
                <c:pt idx="158">
                  <c:v>1963.166666666655</c:v>
                </c:pt>
                <c:pt idx="159">
                  <c:v>1963.249999999988</c:v>
                </c:pt>
                <c:pt idx="160">
                  <c:v>1963.333333333321</c:v>
                </c:pt>
                <c:pt idx="161">
                  <c:v>1963.416666666655</c:v>
                </c:pt>
                <c:pt idx="162">
                  <c:v>1963.499999999988</c:v>
                </c:pt>
                <c:pt idx="163">
                  <c:v>1963.583333333321</c:v>
                </c:pt>
                <c:pt idx="164">
                  <c:v>1963.666666666654</c:v>
                </c:pt>
                <c:pt idx="165">
                  <c:v>1963.749999999987</c:v>
                </c:pt>
                <c:pt idx="166">
                  <c:v>1963.833333333321</c:v>
                </c:pt>
                <c:pt idx="167">
                  <c:v>1963.916666666654</c:v>
                </c:pt>
                <c:pt idx="168">
                  <c:v>1963.999999999987</c:v>
                </c:pt>
                <c:pt idx="169">
                  <c:v>1964.08333333332</c:v>
                </c:pt>
                <c:pt idx="170">
                  <c:v>1964.166666666654</c:v>
                </c:pt>
                <c:pt idx="171">
                  <c:v>1964.249999999987</c:v>
                </c:pt>
                <c:pt idx="172">
                  <c:v>1964.33333333332</c:v>
                </c:pt>
                <c:pt idx="173">
                  <c:v>1964.416666666654</c:v>
                </c:pt>
                <c:pt idx="174">
                  <c:v>1964.499999999987</c:v>
                </c:pt>
                <c:pt idx="175">
                  <c:v>1964.58333333332</c:v>
                </c:pt>
                <c:pt idx="176">
                  <c:v>1964.666666666653</c:v>
                </c:pt>
                <c:pt idx="177">
                  <c:v>1964.749999999987</c:v>
                </c:pt>
                <c:pt idx="178">
                  <c:v>1964.83333333332</c:v>
                </c:pt>
                <c:pt idx="179">
                  <c:v>1964.916666666653</c:v>
                </c:pt>
                <c:pt idx="180">
                  <c:v>1964.999999999986</c:v>
                </c:pt>
                <c:pt idx="181">
                  <c:v>1965.083333333318</c:v>
                </c:pt>
                <c:pt idx="182">
                  <c:v>1965.166666666653</c:v>
                </c:pt>
                <c:pt idx="183">
                  <c:v>1965.249999999986</c:v>
                </c:pt>
                <c:pt idx="184">
                  <c:v>1965.333333333318</c:v>
                </c:pt>
                <c:pt idx="185">
                  <c:v>1965.416666666653</c:v>
                </c:pt>
                <c:pt idx="186">
                  <c:v>1965.499999999986</c:v>
                </c:pt>
                <c:pt idx="187">
                  <c:v>1965.583333333318</c:v>
                </c:pt>
                <c:pt idx="188">
                  <c:v>1965.666666666653</c:v>
                </c:pt>
                <c:pt idx="189">
                  <c:v>1965.749999999986</c:v>
                </c:pt>
                <c:pt idx="190">
                  <c:v>1965.833333333318</c:v>
                </c:pt>
                <c:pt idx="191">
                  <c:v>1965.916666666653</c:v>
                </c:pt>
                <c:pt idx="192">
                  <c:v>1965.999999999985</c:v>
                </c:pt>
                <c:pt idx="193">
                  <c:v>1966.083333333318</c:v>
                </c:pt>
                <c:pt idx="194">
                  <c:v>1966.166666666652</c:v>
                </c:pt>
                <c:pt idx="195">
                  <c:v>1966.249999999985</c:v>
                </c:pt>
                <c:pt idx="196">
                  <c:v>1966.333333333318</c:v>
                </c:pt>
                <c:pt idx="197">
                  <c:v>1966.416666666652</c:v>
                </c:pt>
                <c:pt idx="198">
                  <c:v>1966.499999999985</c:v>
                </c:pt>
                <c:pt idx="199">
                  <c:v>1966.583333333318</c:v>
                </c:pt>
                <c:pt idx="200">
                  <c:v>1966.666666666652</c:v>
                </c:pt>
                <c:pt idx="201">
                  <c:v>1966.749999999985</c:v>
                </c:pt>
                <c:pt idx="202">
                  <c:v>1966.833333333318</c:v>
                </c:pt>
                <c:pt idx="203">
                  <c:v>1966.916666666652</c:v>
                </c:pt>
                <c:pt idx="204">
                  <c:v>1966.999999999985</c:v>
                </c:pt>
                <c:pt idx="205">
                  <c:v>1967.083333333318</c:v>
                </c:pt>
                <c:pt idx="206">
                  <c:v>1967.166666666651</c:v>
                </c:pt>
                <c:pt idx="207">
                  <c:v>1967.249999999984</c:v>
                </c:pt>
                <c:pt idx="208">
                  <c:v>1967.333333333316</c:v>
                </c:pt>
                <c:pt idx="209">
                  <c:v>1967.416666666651</c:v>
                </c:pt>
                <c:pt idx="210">
                  <c:v>1967.499999999984</c:v>
                </c:pt>
                <c:pt idx="211">
                  <c:v>1967.583333333316</c:v>
                </c:pt>
                <c:pt idx="212">
                  <c:v>1967.666666666651</c:v>
                </c:pt>
                <c:pt idx="213">
                  <c:v>1967.749999999984</c:v>
                </c:pt>
                <c:pt idx="214">
                  <c:v>1967.833333333316</c:v>
                </c:pt>
                <c:pt idx="215">
                  <c:v>1967.916666666651</c:v>
                </c:pt>
                <c:pt idx="216">
                  <c:v>1967.999999999984</c:v>
                </c:pt>
                <c:pt idx="217">
                  <c:v>1968.083333333316</c:v>
                </c:pt>
                <c:pt idx="218">
                  <c:v>1968.16666666665</c:v>
                </c:pt>
                <c:pt idx="219">
                  <c:v>1968.249999999983</c:v>
                </c:pt>
                <c:pt idx="220">
                  <c:v>1968.333333333316</c:v>
                </c:pt>
                <c:pt idx="221">
                  <c:v>1968.41666666665</c:v>
                </c:pt>
                <c:pt idx="222">
                  <c:v>1968.499999999983</c:v>
                </c:pt>
                <c:pt idx="223">
                  <c:v>1968.583333333316</c:v>
                </c:pt>
                <c:pt idx="224">
                  <c:v>1968.66666666665</c:v>
                </c:pt>
                <c:pt idx="225">
                  <c:v>1968.749999999983</c:v>
                </c:pt>
                <c:pt idx="226">
                  <c:v>1968.833333333316</c:v>
                </c:pt>
                <c:pt idx="227">
                  <c:v>1968.91666666665</c:v>
                </c:pt>
                <c:pt idx="228">
                  <c:v>1968.999999999983</c:v>
                </c:pt>
                <c:pt idx="229">
                  <c:v>1969.083333333316</c:v>
                </c:pt>
                <c:pt idx="230">
                  <c:v>1969.16666666665</c:v>
                </c:pt>
                <c:pt idx="231">
                  <c:v>1969.249999999982</c:v>
                </c:pt>
                <c:pt idx="232">
                  <c:v>1969.333333333315</c:v>
                </c:pt>
                <c:pt idx="233">
                  <c:v>1969.41666666665</c:v>
                </c:pt>
                <c:pt idx="234">
                  <c:v>1969.499999999982</c:v>
                </c:pt>
                <c:pt idx="235">
                  <c:v>1969.583333333315</c:v>
                </c:pt>
                <c:pt idx="236">
                  <c:v>1969.66666666665</c:v>
                </c:pt>
                <c:pt idx="237">
                  <c:v>1969.749999999982</c:v>
                </c:pt>
                <c:pt idx="238">
                  <c:v>1969.833333333315</c:v>
                </c:pt>
                <c:pt idx="239">
                  <c:v>1969.91666666665</c:v>
                </c:pt>
                <c:pt idx="240">
                  <c:v>1969.999999999982</c:v>
                </c:pt>
                <c:pt idx="241">
                  <c:v>1970.083333333315</c:v>
                </c:pt>
                <c:pt idx="242">
                  <c:v>1970.166666666648</c:v>
                </c:pt>
                <c:pt idx="243">
                  <c:v>1970.249999999982</c:v>
                </c:pt>
                <c:pt idx="244">
                  <c:v>1970.333333333315</c:v>
                </c:pt>
                <c:pt idx="245">
                  <c:v>1970.416666666648</c:v>
                </c:pt>
                <c:pt idx="246">
                  <c:v>1970.499999999981</c:v>
                </c:pt>
                <c:pt idx="247">
                  <c:v>1970.583333333313</c:v>
                </c:pt>
                <c:pt idx="248">
                  <c:v>1970.666666666648</c:v>
                </c:pt>
                <c:pt idx="249">
                  <c:v>1970.749999999981</c:v>
                </c:pt>
                <c:pt idx="250">
                  <c:v>1970.833333333313</c:v>
                </c:pt>
                <c:pt idx="251">
                  <c:v>1970.916666666648</c:v>
                </c:pt>
                <c:pt idx="252">
                  <c:v>1970.999999999981</c:v>
                </c:pt>
                <c:pt idx="253">
                  <c:v>1971.083333333313</c:v>
                </c:pt>
                <c:pt idx="254">
                  <c:v>1971.166666666648</c:v>
                </c:pt>
                <c:pt idx="255">
                  <c:v>1971.249999999981</c:v>
                </c:pt>
                <c:pt idx="256">
                  <c:v>1971.333333333313</c:v>
                </c:pt>
                <c:pt idx="257">
                  <c:v>1971.416666666648</c:v>
                </c:pt>
                <c:pt idx="258">
                  <c:v>1971.49999999998</c:v>
                </c:pt>
                <c:pt idx="259">
                  <c:v>1971.583333333313</c:v>
                </c:pt>
                <c:pt idx="260">
                  <c:v>1971.666666666647</c:v>
                </c:pt>
                <c:pt idx="261">
                  <c:v>1971.74999999998</c:v>
                </c:pt>
                <c:pt idx="262">
                  <c:v>1971.833333333313</c:v>
                </c:pt>
                <c:pt idx="263">
                  <c:v>1971.916666666647</c:v>
                </c:pt>
                <c:pt idx="264">
                  <c:v>1971.99999999998</c:v>
                </c:pt>
                <c:pt idx="265">
                  <c:v>1972.083333333313</c:v>
                </c:pt>
                <c:pt idx="266">
                  <c:v>1972.166666666647</c:v>
                </c:pt>
                <c:pt idx="267">
                  <c:v>1972.24999999998</c:v>
                </c:pt>
                <c:pt idx="268">
                  <c:v>1972.333333333313</c:v>
                </c:pt>
                <c:pt idx="269">
                  <c:v>1972.416666666647</c:v>
                </c:pt>
                <c:pt idx="270">
                  <c:v>1972.49999999998</c:v>
                </c:pt>
                <c:pt idx="271">
                  <c:v>1972.583333333313</c:v>
                </c:pt>
                <c:pt idx="272">
                  <c:v>1972.666666666646</c:v>
                </c:pt>
                <c:pt idx="273">
                  <c:v>1972.74999999998</c:v>
                </c:pt>
                <c:pt idx="274">
                  <c:v>1972.833333333312</c:v>
                </c:pt>
                <c:pt idx="275">
                  <c:v>1972.916666666646</c:v>
                </c:pt>
                <c:pt idx="276">
                  <c:v>1972.99999999998</c:v>
                </c:pt>
                <c:pt idx="277">
                  <c:v>1973.083333333312</c:v>
                </c:pt>
                <c:pt idx="278">
                  <c:v>1973.166666666646</c:v>
                </c:pt>
                <c:pt idx="279">
                  <c:v>1973.24999999998</c:v>
                </c:pt>
                <c:pt idx="280">
                  <c:v>1973.333333333312</c:v>
                </c:pt>
                <c:pt idx="281">
                  <c:v>1973.416666666646</c:v>
                </c:pt>
                <c:pt idx="282">
                  <c:v>1973.49999999998</c:v>
                </c:pt>
                <c:pt idx="283">
                  <c:v>1973.583333333311</c:v>
                </c:pt>
                <c:pt idx="284">
                  <c:v>1973.666666666645</c:v>
                </c:pt>
                <c:pt idx="285">
                  <c:v>1973.749999999978</c:v>
                </c:pt>
                <c:pt idx="286">
                  <c:v>1973.833333333311</c:v>
                </c:pt>
                <c:pt idx="287">
                  <c:v>1973.916666666645</c:v>
                </c:pt>
                <c:pt idx="288">
                  <c:v>1973.999999999978</c:v>
                </c:pt>
                <c:pt idx="289">
                  <c:v>1974.083333333311</c:v>
                </c:pt>
                <c:pt idx="290">
                  <c:v>1974.166666666645</c:v>
                </c:pt>
                <c:pt idx="291">
                  <c:v>1974.249999999978</c:v>
                </c:pt>
                <c:pt idx="292">
                  <c:v>1974.333333333311</c:v>
                </c:pt>
                <c:pt idx="293">
                  <c:v>1974.416666666645</c:v>
                </c:pt>
                <c:pt idx="294">
                  <c:v>1974.499999999978</c:v>
                </c:pt>
                <c:pt idx="295">
                  <c:v>1974.583333333311</c:v>
                </c:pt>
                <c:pt idx="296">
                  <c:v>1974.666666666644</c:v>
                </c:pt>
                <c:pt idx="297">
                  <c:v>1974.749999999977</c:v>
                </c:pt>
                <c:pt idx="298">
                  <c:v>1974.83333333331</c:v>
                </c:pt>
                <c:pt idx="299">
                  <c:v>1974.916666666644</c:v>
                </c:pt>
                <c:pt idx="300">
                  <c:v>1974.999999999977</c:v>
                </c:pt>
                <c:pt idx="301">
                  <c:v>1975.08333333331</c:v>
                </c:pt>
                <c:pt idx="302">
                  <c:v>1975.166666666644</c:v>
                </c:pt>
                <c:pt idx="303">
                  <c:v>1975.249999999977</c:v>
                </c:pt>
                <c:pt idx="304">
                  <c:v>1975.33333333331</c:v>
                </c:pt>
                <c:pt idx="305">
                  <c:v>1975.416666666644</c:v>
                </c:pt>
                <c:pt idx="306">
                  <c:v>1975.499999999977</c:v>
                </c:pt>
                <c:pt idx="307">
                  <c:v>1975.58333333331</c:v>
                </c:pt>
                <c:pt idx="308">
                  <c:v>1975.666666666643</c:v>
                </c:pt>
                <c:pt idx="309">
                  <c:v>1975.749999999977</c:v>
                </c:pt>
                <c:pt idx="310">
                  <c:v>1975.83333333331</c:v>
                </c:pt>
                <c:pt idx="311">
                  <c:v>1975.916666666643</c:v>
                </c:pt>
                <c:pt idx="312">
                  <c:v>1975.999999999976</c:v>
                </c:pt>
                <c:pt idx="313">
                  <c:v>1976.083333333308</c:v>
                </c:pt>
                <c:pt idx="314">
                  <c:v>1976.166666666643</c:v>
                </c:pt>
                <c:pt idx="315">
                  <c:v>1976.249999999976</c:v>
                </c:pt>
                <c:pt idx="316">
                  <c:v>1976.333333333308</c:v>
                </c:pt>
                <c:pt idx="317">
                  <c:v>1976.416666666643</c:v>
                </c:pt>
                <c:pt idx="318">
                  <c:v>1976.499999999976</c:v>
                </c:pt>
                <c:pt idx="319">
                  <c:v>1976.583333333308</c:v>
                </c:pt>
                <c:pt idx="320">
                  <c:v>1976.666666666643</c:v>
                </c:pt>
                <c:pt idx="321">
                  <c:v>1976.749999999976</c:v>
                </c:pt>
                <c:pt idx="322">
                  <c:v>1976.833333333308</c:v>
                </c:pt>
                <c:pt idx="323">
                  <c:v>1976.916666666643</c:v>
                </c:pt>
                <c:pt idx="324">
                  <c:v>1976.999999999975</c:v>
                </c:pt>
                <c:pt idx="325">
                  <c:v>1977.083333333308</c:v>
                </c:pt>
                <c:pt idx="326">
                  <c:v>1977.166666666642</c:v>
                </c:pt>
                <c:pt idx="327">
                  <c:v>1977.249999999975</c:v>
                </c:pt>
                <c:pt idx="328">
                  <c:v>1977.333333333308</c:v>
                </c:pt>
                <c:pt idx="329">
                  <c:v>1977.416666666642</c:v>
                </c:pt>
                <c:pt idx="330">
                  <c:v>1977.499999999975</c:v>
                </c:pt>
                <c:pt idx="331">
                  <c:v>1977.583333333308</c:v>
                </c:pt>
                <c:pt idx="332">
                  <c:v>1977.666666666642</c:v>
                </c:pt>
                <c:pt idx="333">
                  <c:v>1977.749999999975</c:v>
                </c:pt>
                <c:pt idx="334">
                  <c:v>1977.833333333308</c:v>
                </c:pt>
                <c:pt idx="335">
                  <c:v>1977.916666666642</c:v>
                </c:pt>
                <c:pt idx="336">
                  <c:v>1977.999999999975</c:v>
                </c:pt>
                <c:pt idx="337">
                  <c:v>1978.083333333308</c:v>
                </c:pt>
                <c:pt idx="338">
                  <c:v>1978.166666666641</c:v>
                </c:pt>
                <c:pt idx="339">
                  <c:v>1978.249999999974</c:v>
                </c:pt>
                <c:pt idx="340">
                  <c:v>1978.333333333307</c:v>
                </c:pt>
                <c:pt idx="341">
                  <c:v>1978.416666666641</c:v>
                </c:pt>
                <c:pt idx="342">
                  <c:v>1978.499999999974</c:v>
                </c:pt>
                <c:pt idx="343">
                  <c:v>1978.583333333307</c:v>
                </c:pt>
                <c:pt idx="344">
                  <c:v>1978.666666666641</c:v>
                </c:pt>
                <c:pt idx="345">
                  <c:v>1978.749999999974</c:v>
                </c:pt>
                <c:pt idx="346">
                  <c:v>1978.833333333307</c:v>
                </c:pt>
                <c:pt idx="347">
                  <c:v>1978.916666666641</c:v>
                </c:pt>
                <c:pt idx="348">
                  <c:v>1978.999999999974</c:v>
                </c:pt>
                <c:pt idx="349">
                  <c:v>1979.083333333306</c:v>
                </c:pt>
                <c:pt idx="350">
                  <c:v>1979.16666666664</c:v>
                </c:pt>
                <c:pt idx="351">
                  <c:v>1979.249999999973</c:v>
                </c:pt>
                <c:pt idx="352">
                  <c:v>1979.333333333306</c:v>
                </c:pt>
                <c:pt idx="353">
                  <c:v>1979.41666666664</c:v>
                </c:pt>
                <c:pt idx="354">
                  <c:v>1979.499999999973</c:v>
                </c:pt>
                <c:pt idx="355">
                  <c:v>1979.583333333306</c:v>
                </c:pt>
                <c:pt idx="356">
                  <c:v>1979.66666666664</c:v>
                </c:pt>
                <c:pt idx="357">
                  <c:v>1979.749999999973</c:v>
                </c:pt>
                <c:pt idx="358">
                  <c:v>1979.833333333306</c:v>
                </c:pt>
                <c:pt idx="359">
                  <c:v>1979.91666666664</c:v>
                </c:pt>
                <c:pt idx="360">
                  <c:v>1979.999999999973</c:v>
                </c:pt>
                <c:pt idx="361">
                  <c:v>1980.083333333306</c:v>
                </c:pt>
                <c:pt idx="362">
                  <c:v>1980.16666666664</c:v>
                </c:pt>
                <c:pt idx="363">
                  <c:v>1980.249999999972</c:v>
                </c:pt>
                <c:pt idx="364">
                  <c:v>1980.333333333305</c:v>
                </c:pt>
                <c:pt idx="365">
                  <c:v>1980.41666666664</c:v>
                </c:pt>
                <c:pt idx="366">
                  <c:v>1980.499999999972</c:v>
                </c:pt>
                <c:pt idx="367">
                  <c:v>1980.583333333305</c:v>
                </c:pt>
                <c:pt idx="368">
                  <c:v>1980.66666666664</c:v>
                </c:pt>
                <c:pt idx="369">
                  <c:v>1980.749999999972</c:v>
                </c:pt>
                <c:pt idx="370">
                  <c:v>1980.833333333305</c:v>
                </c:pt>
                <c:pt idx="371">
                  <c:v>1980.91666666664</c:v>
                </c:pt>
                <c:pt idx="372">
                  <c:v>1980.999999999972</c:v>
                </c:pt>
                <c:pt idx="373">
                  <c:v>1981.083333333305</c:v>
                </c:pt>
                <c:pt idx="374">
                  <c:v>1981.166666666638</c:v>
                </c:pt>
                <c:pt idx="375">
                  <c:v>1981.249999999972</c:v>
                </c:pt>
                <c:pt idx="376">
                  <c:v>1981.333333333305</c:v>
                </c:pt>
                <c:pt idx="377">
                  <c:v>1981.416666666638</c:v>
                </c:pt>
                <c:pt idx="378">
                  <c:v>1981.499999999971</c:v>
                </c:pt>
                <c:pt idx="379">
                  <c:v>1981.583333333303</c:v>
                </c:pt>
                <c:pt idx="380">
                  <c:v>1981.666666666638</c:v>
                </c:pt>
                <c:pt idx="381">
                  <c:v>1981.749999999971</c:v>
                </c:pt>
                <c:pt idx="382">
                  <c:v>1981.833333333303</c:v>
                </c:pt>
                <c:pt idx="383">
                  <c:v>1981.916666666638</c:v>
                </c:pt>
                <c:pt idx="384">
                  <c:v>1981.999999999971</c:v>
                </c:pt>
                <c:pt idx="385">
                  <c:v>1982.083333333303</c:v>
                </c:pt>
                <c:pt idx="386">
                  <c:v>1982.166666666638</c:v>
                </c:pt>
                <c:pt idx="387">
                  <c:v>1982.249999999971</c:v>
                </c:pt>
                <c:pt idx="388">
                  <c:v>1982.333333333303</c:v>
                </c:pt>
                <c:pt idx="389">
                  <c:v>1982.416666666638</c:v>
                </c:pt>
                <c:pt idx="390">
                  <c:v>1982.49999999997</c:v>
                </c:pt>
                <c:pt idx="391">
                  <c:v>1982.583333333303</c:v>
                </c:pt>
                <c:pt idx="392">
                  <c:v>1982.666666666637</c:v>
                </c:pt>
                <c:pt idx="393">
                  <c:v>1982.74999999997</c:v>
                </c:pt>
                <c:pt idx="394">
                  <c:v>1982.833333333303</c:v>
                </c:pt>
                <c:pt idx="395">
                  <c:v>1982.916666666637</c:v>
                </c:pt>
                <c:pt idx="396">
                  <c:v>1982.99999999997</c:v>
                </c:pt>
                <c:pt idx="397">
                  <c:v>1983.083333333303</c:v>
                </c:pt>
                <c:pt idx="398">
                  <c:v>1983.166666666637</c:v>
                </c:pt>
                <c:pt idx="399">
                  <c:v>1983.24999999997</c:v>
                </c:pt>
                <c:pt idx="400">
                  <c:v>1983.333333333303</c:v>
                </c:pt>
                <c:pt idx="401">
                  <c:v>1983.416666666637</c:v>
                </c:pt>
                <c:pt idx="402">
                  <c:v>1983.49999999997</c:v>
                </c:pt>
                <c:pt idx="403">
                  <c:v>1983.583333333303</c:v>
                </c:pt>
                <c:pt idx="404">
                  <c:v>1983.666666666636</c:v>
                </c:pt>
                <c:pt idx="405">
                  <c:v>1983.74999999997</c:v>
                </c:pt>
                <c:pt idx="406">
                  <c:v>1983.833333333302</c:v>
                </c:pt>
                <c:pt idx="407">
                  <c:v>1983.916666666636</c:v>
                </c:pt>
                <c:pt idx="408">
                  <c:v>1983.99999999997</c:v>
                </c:pt>
                <c:pt idx="409">
                  <c:v>1984.083333333302</c:v>
                </c:pt>
                <c:pt idx="410">
                  <c:v>1984.166666666636</c:v>
                </c:pt>
                <c:pt idx="411">
                  <c:v>1984.24999999997</c:v>
                </c:pt>
                <c:pt idx="412">
                  <c:v>1984.333333333302</c:v>
                </c:pt>
                <c:pt idx="413">
                  <c:v>1984.416666666636</c:v>
                </c:pt>
                <c:pt idx="414">
                  <c:v>1984.49999999997</c:v>
                </c:pt>
                <c:pt idx="415">
                  <c:v>1984.583333333301</c:v>
                </c:pt>
                <c:pt idx="416">
                  <c:v>1984.666666666635</c:v>
                </c:pt>
                <c:pt idx="417">
                  <c:v>1984.749999999968</c:v>
                </c:pt>
                <c:pt idx="418">
                  <c:v>1984.833333333301</c:v>
                </c:pt>
                <c:pt idx="419">
                  <c:v>1984.916666666635</c:v>
                </c:pt>
                <c:pt idx="420">
                  <c:v>1984.999999999968</c:v>
                </c:pt>
                <c:pt idx="421">
                  <c:v>1985.083333333301</c:v>
                </c:pt>
                <c:pt idx="422">
                  <c:v>1985.166666666635</c:v>
                </c:pt>
                <c:pt idx="423">
                  <c:v>1985.249999999968</c:v>
                </c:pt>
                <c:pt idx="424">
                  <c:v>1985.333333333301</c:v>
                </c:pt>
                <c:pt idx="425">
                  <c:v>1985.416666666635</c:v>
                </c:pt>
                <c:pt idx="426">
                  <c:v>1985.499999999968</c:v>
                </c:pt>
                <c:pt idx="427">
                  <c:v>1985.583333333301</c:v>
                </c:pt>
                <c:pt idx="428">
                  <c:v>1985.666666666634</c:v>
                </c:pt>
                <c:pt idx="429">
                  <c:v>1985.749999999967</c:v>
                </c:pt>
                <c:pt idx="430">
                  <c:v>1985.8333333333</c:v>
                </c:pt>
                <c:pt idx="431">
                  <c:v>1985.916666666634</c:v>
                </c:pt>
                <c:pt idx="432">
                  <c:v>1985.999999999967</c:v>
                </c:pt>
                <c:pt idx="433">
                  <c:v>1986.0833333333</c:v>
                </c:pt>
                <c:pt idx="434">
                  <c:v>1986.166666666634</c:v>
                </c:pt>
                <c:pt idx="435">
                  <c:v>1986.249999999967</c:v>
                </c:pt>
                <c:pt idx="436">
                  <c:v>1986.3333333333</c:v>
                </c:pt>
                <c:pt idx="437">
                  <c:v>1986.416666666634</c:v>
                </c:pt>
                <c:pt idx="438">
                  <c:v>1986.499999999967</c:v>
                </c:pt>
                <c:pt idx="439">
                  <c:v>1986.5833333333</c:v>
                </c:pt>
                <c:pt idx="440">
                  <c:v>1986.666666666633</c:v>
                </c:pt>
                <c:pt idx="441">
                  <c:v>1986.749999999967</c:v>
                </c:pt>
                <c:pt idx="442">
                  <c:v>1986.8333333333</c:v>
                </c:pt>
                <c:pt idx="443">
                  <c:v>1986.916666666633</c:v>
                </c:pt>
                <c:pt idx="444">
                  <c:v>1986.999999999966</c:v>
                </c:pt>
                <c:pt idx="445">
                  <c:v>1987.0833333333</c:v>
                </c:pt>
                <c:pt idx="446">
                  <c:v>1987.166666666633</c:v>
                </c:pt>
                <c:pt idx="447">
                  <c:v>1987.249999999966</c:v>
                </c:pt>
                <c:pt idx="448">
                  <c:v>1987.333333333299</c:v>
                </c:pt>
                <c:pt idx="449">
                  <c:v>1987.416666666633</c:v>
                </c:pt>
                <c:pt idx="450">
                  <c:v>1987.499999999966</c:v>
                </c:pt>
                <c:pt idx="451">
                  <c:v>1987.583333333299</c:v>
                </c:pt>
                <c:pt idx="452">
                  <c:v>1987.666666666633</c:v>
                </c:pt>
                <c:pt idx="453">
                  <c:v>1987.749999999966</c:v>
                </c:pt>
                <c:pt idx="454">
                  <c:v>1987.833333333299</c:v>
                </c:pt>
                <c:pt idx="455">
                  <c:v>1987.916666666633</c:v>
                </c:pt>
                <c:pt idx="456">
                  <c:v>1987.999999999965</c:v>
                </c:pt>
                <c:pt idx="457">
                  <c:v>1988.083333333298</c:v>
                </c:pt>
                <c:pt idx="458">
                  <c:v>1988.166666666632</c:v>
                </c:pt>
                <c:pt idx="459">
                  <c:v>1988.249999999965</c:v>
                </c:pt>
                <c:pt idx="460">
                  <c:v>1988.333333333298</c:v>
                </c:pt>
                <c:pt idx="461">
                  <c:v>1988.416666666632</c:v>
                </c:pt>
                <c:pt idx="462">
                  <c:v>1988.499999999965</c:v>
                </c:pt>
                <c:pt idx="463">
                  <c:v>1988.583333333298</c:v>
                </c:pt>
                <c:pt idx="464">
                  <c:v>1988.666666666631</c:v>
                </c:pt>
                <c:pt idx="465">
                  <c:v>1988.749999999965</c:v>
                </c:pt>
                <c:pt idx="466">
                  <c:v>1988.833333333298</c:v>
                </c:pt>
                <c:pt idx="467">
                  <c:v>1988.916666666631</c:v>
                </c:pt>
                <c:pt idx="468">
                  <c:v>1988.999999999965</c:v>
                </c:pt>
                <c:pt idx="469">
                  <c:v>1989.083333333298</c:v>
                </c:pt>
                <c:pt idx="470">
                  <c:v>1989.166666666631</c:v>
                </c:pt>
                <c:pt idx="471">
                  <c:v>1989.249999999964</c:v>
                </c:pt>
                <c:pt idx="472">
                  <c:v>1989.333333333298</c:v>
                </c:pt>
                <c:pt idx="473">
                  <c:v>1989.416666666631</c:v>
                </c:pt>
                <c:pt idx="474">
                  <c:v>1989.499999999964</c:v>
                </c:pt>
                <c:pt idx="475">
                  <c:v>1989.583333333297</c:v>
                </c:pt>
                <c:pt idx="476">
                  <c:v>1989.666666666631</c:v>
                </c:pt>
                <c:pt idx="477">
                  <c:v>1989.749999999964</c:v>
                </c:pt>
                <c:pt idx="478">
                  <c:v>1989.833333333297</c:v>
                </c:pt>
                <c:pt idx="479">
                  <c:v>1989.916666666631</c:v>
                </c:pt>
                <c:pt idx="480">
                  <c:v>1989.999999999964</c:v>
                </c:pt>
                <c:pt idx="481">
                  <c:v>1990.083333333297</c:v>
                </c:pt>
                <c:pt idx="482">
                  <c:v>1990.16666666663</c:v>
                </c:pt>
                <c:pt idx="483">
                  <c:v>1990.249999999963</c:v>
                </c:pt>
                <c:pt idx="484">
                  <c:v>1990.333333333296</c:v>
                </c:pt>
                <c:pt idx="485">
                  <c:v>1990.41666666663</c:v>
                </c:pt>
                <c:pt idx="486">
                  <c:v>1990.499999999963</c:v>
                </c:pt>
                <c:pt idx="487">
                  <c:v>1990.583333333296</c:v>
                </c:pt>
                <c:pt idx="488">
                  <c:v>1990.66666666663</c:v>
                </c:pt>
                <c:pt idx="489">
                  <c:v>1990.749999999963</c:v>
                </c:pt>
                <c:pt idx="490">
                  <c:v>1990.833333333296</c:v>
                </c:pt>
                <c:pt idx="491">
                  <c:v>1990.91666666663</c:v>
                </c:pt>
                <c:pt idx="492">
                  <c:v>1990.999999999963</c:v>
                </c:pt>
                <c:pt idx="493">
                  <c:v>1991.083333333296</c:v>
                </c:pt>
                <c:pt idx="494">
                  <c:v>1991.16666666663</c:v>
                </c:pt>
                <c:pt idx="495">
                  <c:v>1991.249999999962</c:v>
                </c:pt>
                <c:pt idx="496">
                  <c:v>1991.333333333296</c:v>
                </c:pt>
                <c:pt idx="497">
                  <c:v>1991.41666666663</c:v>
                </c:pt>
                <c:pt idx="498">
                  <c:v>1991.499999999962</c:v>
                </c:pt>
                <c:pt idx="499">
                  <c:v>1991.583333333295</c:v>
                </c:pt>
                <c:pt idx="500">
                  <c:v>1991.66666666663</c:v>
                </c:pt>
                <c:pt idx="501">
                  <c:v>1991.749999999962</c:v>
                </c:pt>
                <c:pt idx="502">
                  <c:v>1991.833333333295</c:v>
                </c:pt>
                <c:pt idx="503">
                  <c:v>1991.91666666663</c:v>
                </c:pt>
                <c:pt idx="504">
                  <c:v>1991.999999999962</c:v>
                </c:pt>
                <c:pt idx="505">
                  <c:v>1992.083333333295</c:v>
                </c:pt>
                <c:pt idx="506">
                  <c:v>1992.166666666628</c:v>
                </c:pt>
                <c:pt idx="507">
                  <c:v>1992.249999999962</c:v>
                </c:pt>
                <c:pt idx="508">
                  <c:v>1992.333333333295</c:v>
                </c:pt>
                <c:pt idx="509">
                  <c:v>1992.416666666628</c:v>
                </c:pt>
                <c:pt idx="510">
                  <c:v>1992.499999999961</c:v>
                </c:pt>
                <c:pt idx="511">
                  <c:v>1992.583333333295</c:v>
                </c:pt>
                <c:pt idx="512">
                  <c:v>1992.666666666628</c:v>
                </c:pt>
                <c:pt idx="513">
                  <c:v>1992.749999999961</c:v>
                </c:pt>
                <c:pt idx="514">
                  <c:v>1992.833333333294</c:v>
                </c:pt>
                <c:pt idx="515">
                  <c:v>1992.916666666628</c:v>
                </c:pt>
                <c:pt idx="516">
                  <c:v>1992.999999999961</c:v>
                </c:pt>
                <c:pt idx="517">
                  <c:v>1993.083333333294</c:v>
                </c:pt>
                <c:pt idx="518">
                  <c:v>1993.166666666628</c:v>
                </c:pt>
                <c:pt idx="519">
                  <c:v>1993.249999999961</c:v>
                </c:pt>
                <c:pt idx="520">
                  <c:v>1993.333333333294</c:v>
                </c:pt>
                <c:pt idx="521">
                  <c:v>1993.416666666628</c:v>
                </c:pt>
                <c:pt idx="522">
                  <c:v>1993.49999999996</c:v>
                </c:pt>
                <c:pt idx="523">
                  <c:v>1993.583333333293</c:v>
                </c:pt>
                <c:pt idx="524">
                  <c:v>1993.666666666627</c:v>
                </c:pt>
                <c:pt idx="525">
                  <c:v>1993.74999999996</c:v>
                </c:pt>
                <c:pt idx="526">
                  <c:v>1993.833333333293</c:v>
                </c:pt>
                <c:pt idx="527">
                  <c:v>1993.916666666627</c:v>
                </c:pt>
                <c:pt idx="528">
                  <c:v>1993.99999999996</c:v>
                </c:pt>
                <c:pt idx="529">
                  <c:v>1994.083333333293</c:v>
                </c:pt>
                <c:pt idx="530">
                  <c:v>1994.166666666626</c:v>
                </c:pt>
                <c:pt idx="531">
                  <c:v>1994.24999999996</c:v>
                </c:pt>
                <c:pt idx="532">
                  <c:v>1994.333333333293</c:v>
                </c:pt>
                <c:pt idx="533">
                  <c:v>1994.416666666626</c:v>
                </c:pt>
                <c:pt idx="534">
                  <c:v>1994.49999999996</c:v>
                </c:pt>
                <c:pt idx="535">
                  <c:v>1994.583333333293</c:v>
                </c:pt>
                <c:pt idx="536">
                  <c:v>1994.666666666626</c:v>
                </c:pt>
                <c:pt idx="537">
                  <c:v>1994.74999999996</c:v>
                </c:pt>
                <c:pt idx="538">
                  <c:v>1994.833333333293</c:v>
                </c:pt>
                <c:pt idx="539">
                  <c:v>1994.916666666626</c:v>
                </c:pt>
                <c:pt idx="540">
                  <c:v>1994.99999999996</c:v>
                </c:pt>
                <c:pt idx="541">
                  <c:v>1995.083333333292</c:v>
                </c:pt>
                <c:pt idx="542">
                  <c:v>1995.166666666626</c:v>
                </c:pt>
                <c:pt idx="543">
                  <c:v>1995.24999999996</c:v>
                </c:pt>
                <c:pt idx="544">
                  <c:v>1995.333333333292</c:v>
                </c:pt>
                <c:pt idx="545">
                  <c:v>1995.416666666626</c:v>
                </c:pt>
                <c:pt idx="546">
                  <c:v>1995.49999999996</c:v>
                </c:pt>
                <c:pt idx="547">
                  <c:v>1995.583333333292</c:v>
                </c:pt>
                <c:pt idx="548">
                  <c:v>1995.666666666625</c:v>
                </c:pt>
                <c:pt idx="549">
                  <c:v>1995.749999999958</c:v>
                </c:pt>
                <c:pt idx="550">
                  <c:v>1995.833333333291</c:v>
                </c:pt>
                <c:pt idx="551">
                  <c:v>1995.916666666625</c:v>
                </c:pt>
                <c:pt idx="552">
                  <c:v>1995.999999999958</c:v>
                </c:pt>
                <c:pt idx="553">
                  <c:v>1996.083333333291</c:v>
                </c:pt>
                <c:pt idx="554">
                  <c:v>1996.166666666625</c:v>
                </c:pt>
                <c:pt idx="555">
                  <c:v>1996.249999999958</c:v>
                </c:pt>
                <c:pt idx="556">
                  <c:v>1996.333333333291</c:v>
                </c:pt>
                <c:pt idx="557">
                  <c:v>1996.416666666625</c:v>
                </c:pt>
                <c:pt idx="558">
                  <c:v>1996.499999999958</c:v>
                </c:pt>
                <c:pt idx="559">
                  <c:v>1996.583333333291</c:v>
                </c:pt>
                <c:pt idx="560">
                  <c:v>1996.666666666624</c:v>
                </c:pt>
                <c:pt idx="561">
                  <c:v>1996.749999999957</c:v>
                </c:pt>
                <c:pt idx="562">
                  <c:v>1996.833333333291</c:v>
                </c:pt>
                <c:pt idx="563">
                  <c:v>1996.916666666624</c:v>
                </c:pt>
                <c:pt idx="564">
                  <c:v>1996.999999999957</c:v>
                </c:pt>
                <c:pt idx="565">
                  <c:v>1997.08333333329</c:v>
                </c:pt>
                <c:pt idx="566">
                  <c:v>1997.166666666624</c:v>
                </c:pt>
                <c:pt idx="567">
                  <c:v>1997.249999999957</c:v>
                </c:pt>
                <c:pt idx="568">
                  <c:v>1997.33333333329</c:v>
                </c:pt>
                <c:pt idx="569">
                  <c:v>1997.416666666624</c:v>
                </c:pt>
                <c:pt idx="570">
                  <c:v>1997.499999999957</c:v>
                </c:pt>
                <c:pt idx="571">
                  <c:v>1997.58333333329</c:v>
                </c:pt>
                <c:pt idx="572">
                  <c:v>1997.666666666623</c:v>
                </c:pt>
                <c:pt idx="573">
                  <c:v>1997.749999999957</c:v>
                </c:pt>
                <c:pt idx="574">
                  <c:v>1997.83333333329</c:v>
                </c:pt>
                <c:pt idx="575">
                  <c:v>1997.916666666623</c:v>
                </c:pt>
                <c:pt idx="576">
                  <c:v>1997.999999999956</c:v>
                </c:pt>
                <c:pt idx="577">
                  <c:v>1998.08333333329</c:v>
                </c:pt>
                <c:pt idx="578">
                  <c:v>1998.166666666623</c:v>
                </c:pt>
                <c:pt idx="579">
                  <c:v>1998.249999999956</c:v>
                </c:pt>
                <c:pt idx="580">
                  <c:v>1998.333333333289</c:v>
                </c:pt>
                <c:pt idx="581">
                  <c:v>1998.416666666623</c:v>
                </c:pt>
                <c:pt idx="582">
                  <c:v>1998.499999999956</c:v>
                </c:pt>
                <c:pt idx="583">
                  <c:v>1998.583333333289</c:v>
                </c:pt>
                <c:pt idx="584">
                  <c:v>1998.666666666623</c:v>
                </c:pt>
                <c:pt idx="585">
                  <c:v>1998.749999999956</c:v>
                </c:pt>
                <c:pt idx="586">
                  <c:v>1998.833333333289</c:v>
                </c:pt>
                <c:pt idx="587">
                  <c:v>1998.916666666623</c:v>
                </c:pt>
                <c:pt idx="588">
                  <c:v>1998.999999999955</c:v>
                </c:pt>
                <c:pt idx="589">
                  <c:v>1999.083333333288</c:v>
                </c:pt>
                <c:pt idx="590">
                  <c:v>1999.166666666622</c:v>
                </c:pt>
                <c:pt idx="591">
                  <c:v>1999.249999999955</c:v>
                </c:pt>
                <c:pt idx="592">
                  <c:v>1999.333333333288</c:v>
                </c:pt>
                <c:pt idx="593">
                  <c:v>1999.416666666622</c:v>
                </c:pt>
                <c:pt idx="594">
                  <c:v>1999.499999999955</c:v>
                </c:pt>
                <c:pt idx="595">
                  <c:v>1999.583333333288</c:v>
                </c:pt>
                <c:pt idx="596">
                  <c:v>1999.666666666621</c:v>
                </c:pt>
                <c:pt idx="597">
                  <c:v>1999.749999999955</c:v>
                </c:pt>
                <c:pt idx="598">
                  <c:v>1999.833333333288</c:v>
                </c:pt>
                <c:pt idx="599">
                  <c:v>1999.916666666621</c:v>
                </c:pt>
                <c:pt idx="600">
                  <c:v>1999.999999999955</c:v>
                </c:pt>
                <c:pt idx="601">
                  <c:v>2000.083333333288</c:v>
                </c:pt>
                <c:pt idx="602">
                  <c:v>2000.166666666621</c:v>
                </c:pt>
                <c:pt idx="603">
                  <c:v>2000.249999999954</c:v>
                </c:pt>
                <c:pt idx="604">
                  <c:v>2000.333333333288</c:v>
                </c:pt>
                <c:pt idx="605">
                  <c:v>2000.416666666621</c:v>
                </c:pt>
                <c:pt idx="606">
                  <c:v>2000.499999999954</c:v>
                </c:pt>
                <c:pt idx="607">
                  <c:v>2000.583333333287</c:v>
                </c:pt>
                <c:pt idx="608">
                  <c:v>2000.666666666621</c:v>
                </c:pt>
                <c:pt idx="609">
                  <c:v>2000.749999999954</c:v>
                </c:pt>
                <c:pt idx="610">
                  <c:v>2000.833333333287</c:v>
                </c:pt>
                <c:pt idx="611">
                  <c:v>2000.916666666621</c:v>
                </c:pt>
                <c:pt idx="612">
                  <c:v>2000.999999999954</c:v>
                </c:pt>
                <c:pt idx="613">
                  <c:v>2001.083333333287</c:v>
                </c:pt>
                <c:pt idx="614">
                  <c:v>2001.16666666662</c:v>
                </c:pt>
                <c:pt idx="615">
                  <c:v>2001.249999999953</c:v>
                </c:pt>
                <c:pt idx="616">
                  <c:v>2001.333333333286</c:v>
                </c:pt>
                <c:pt idx="617">
                  <c:v>2001.41666666662</c:v>
                </c:pt>
                <c:pt idx="618">
                  <c:v>2001.499999999953</c:v>
                </c:pt>
                <c:pt idx="619">
                  <c:v>2001.583333333286</c:v>
                </c:pt>
                <c:pt idx="620">
                  <c:v>2001.66666666662</c:v>
                </c:pt>
                <c:pt idx="621">
                  <c:v>2001.749999999953</c:v>
                </c:pt>
                <c:pt idx="622">
                  <c:v>2001.833333333286</c:v>
                </c:pt>
                <c:pt idx="623">
                  <c:v>2001.91666666662</c:v>
                </c:pt>
                <c:pt idx="624">
                  <c:v>2001.999999999953</c:v>
                </c:pt>
                <c:pt idx="625">
                  <c:v>2002.083333333286</c:v>
                </c:pt>
                <c:pt idx="626">
                  <c:v>2002.16666666662</c:v>
                </c:pt>
                <c:pt idx="627">
                  <c:v>2002.249999999952</c:v>
                </c:pt>
                <c:pt idx="628">
                  <c:v>2002.333333333286</c:v>
                </c:pt>
                <c:pt idx="629">
                  <c:v>2002.41666666662</c:v>
                </c:pt>
                <c:pt idx="630">
                  <c:v>2002.499999999952</c:v>
                </c:pt>
                <c:pt idx="631">
                  <c:v>2002.583333333285</c:v>
                </c:pt>
                <c:pt idx="632">
                  <c:v>2002.66666666662</c:v>
                </c:pt>
                <c:pt idx="633">
                  <c:v>2002.749999999952</c:v>
                </c:pt>
                <c:pt idx="634">
                  <c:v>2002.833333333285</c:v>
                </c:pt>
                <c:pt idx="635">
                  <c:v>2002.91666666662</c:v>
                </c:pt>
                <c:pt idx="636">
                  <c:v>2002.999999999952</c:v>
                </c:pt>
                <c:pt idx="637">
                  <c:v>2003.083333333285</c:v>
                </c:pt>
                <c:pt idx="638">
                  <c:v>2003.166666666618</c:v>
                </c:pt>
                <c:pt idx="639">
                  <c:v>2003.249999999952</c:v>
                </c:pt>
                <c:pt idx="640">
                  <c:v>2003.333333333285</c:v>
                </c:pt>
                <c:pt idx="641">
                  <c:v>2003.416666666618</c:v>
                </c:pt>
                <c:pt idx="642">
                  <c:v>2003.499999999951</c:v>
                </c:pt>
                <c:pt idx="643">
                  <c:v>2003.583333333285</c:v>
                </c:pt>
                <c:pt idx="644">
                  <c:v>2003.666666666618</c:v>
                </c:pt>
                <c:pt idx="645">
                  <c:v>2003.749999999951</c:v>
                </c:pt>
                <c:pt idx="646">
                  <c:v>2003.833333333284</c:v>
                </c:pt>
                <c:pt idx="647">
                  <c:v>2003.916666666618</c:v>
                </c:pt>
                <c:pt idx="648">
                  <c:v>2003.999999999951</c:v>
                </c:pt>
                <c:pt idx="649">
                  <c:v>2004.083333333284</c:v>
                </c:pt>
                <c:pt idx="650">
                  <c:v>2004.166666666618</c:v>
                </c:pt>
                <c:pt idx="651">
                  <c:v>2004.249999999951</c:v>
                </c:pt>
                <c:pt idx="652">
                  <c:v>2004.333333333284</c:v>
                </c:pt>
                <c:pt idx="653">
                  <c:v>2004.416666666618</c:v>
                </c:pt>
                <c:pt idx="654">
                  <c:v>2004.49999999995</c:v>
                </c:pt>
                <c:pt idx="655">
                  <c:v>2004.583333333283</c:v>
                </c:pt>
                <c:pt idx="656">
                  <c:v>2004.666666666617</c:v>
                </c:pt>
                <c:pt idx="657">
                  <c:v>2004.74999999995</c:v>
                </c:pt>
                <c:pt idx="658">
                  <c:v>2004.833333333283</c:v>
                </c:pt>
                <c:pt idx="659">
                  <c:v>2004.916666666617</c:v>
                </c:pt>
                <c:pt idx="660">
                  <c:v>2004.99999999995</c:v>
                </c:pt>
                <c:pt idx="661">
                  <c:v>2005.083333333283</c:v>
                </c:pt>
                <c:pt idx="662">
                  <c:v>2005.166666666616</c:v>
                </c:pt>
                <c:pt idx="663">
                  <c:v>2005.24999999995</c:v>
                </c:pt>
                <c:pt idx="664">
                  <c:v>2005.333333333283</c:v>
                </c:pt>
                <c:pt idx="665">
                  <c:v>2005.416666666616</c:v>
                </c:pt>
                <c:pt idx="666">
                  <c:v>2005.49999999995</c:v>
                </c:pt>
                <c:pt idx="667">
                  <c:v>2005.583333333283</c:v>
                </c:pt>
                <c:pt idx="668">
                  <c:v>2005.666666666616</c:v>
                </c:pt>
                <c:pt idx="669">
                  <c:v>2005.74999999995</c:v>
                </c:pt>
                <c:pt idx="670">
                  <c:v>2005.833333333283</c:v>
                </c:pt>
                <c:pt idx="671">
                  <c:v>2005.916666666616</c:v>
                </c:pt>
                <c:pt idx="672">
                  <c:v>2005.99999999995</c:v>
                </c:pt>
                <c:pt idx="673">
                  <c:v>2006.083333333282</c:v>
                </c:pt>
                <c:pt idx="674">
                  <c:v>2006.166666666616</c:v>
                </c:pt>
                <c:pt idx="675">
                  <c:v>2006.24999999995</c:v>
                </c:pt>
                <c:pt idx="676">
                  <c:v>2006.333333333282</c:v>
                </c:pt>
                <c:pt idx="677">
                  <c:v>2006.416666666616</c:v>
                </c:pt>
                <c:pt idx="678">
                  <c:v>2006.49999999995</c:v>
                </c:pt>
                <c:pt idx="679">
                  <c:v>2006.583333333282</c:v>
                </c:pt>
                <c:pt idx="680">
                  <c:v>2006.666666666615</c:v>
                </c:pt>
                <c:pt idx="681">
                  <c:v>2006.749999999948</c:v>
                </c:pt>
                <c:pt idx="682">
                  <c:v>2006.833333333281</c:v>
                </c:pt>
                <c:pt idx="683">
                  <c:v>2006.916666666615</c:v>
                </c:pt>
                <c:pt idx="684">
                  <c:v>2006.999999999948</c:v>
                </c:pt>
                <c:pt idx="685">
                  <c:v>2007.083333333281</c:v>
                </c:pt>
                <c:pt idx="686">
                  <c:v>2007.166666666615</c:v>
                </c:pt>
                <c:pt idx="687">
                  <c:v>2007.249999999948</c:v>
                </c:pt>
                <c:pt idx="688">
                  <c:v>2007.333333333281</c:v>
                </c:pt>
                <c:pt idx="689">
                  <c:v>2007.416666666615</c:v>
                </c:pt>
                <c:pt idx="690">
                  <c:v>2007.499999999948</c:v>
                </c:pt>
                <c:pt idx="691">
                  <c:v>2007.583333333281</c:v>
                </c:pt>
                <c:pt idx="692">
                  <c:v>2007.666666666614</c:v>
                </c:pt>
                <c:pt idx="693">
                  <c:v>2007.749999999947</c:v>
                </c:pt>
                <c:pt idx="694">
                  <c:v>2007.833333333281</c:v>
                </c:pt>
                <c:pt idx="695">
                  <c:v>2007.916666666614</c:v>
                </c:pt>
                <c:pt idx="696">
                  <c:v>2007.999999999947</c:v>
                </c:pt>
                <c:pt idx="697">
                  <c:v>2008.08333333328</c:v>
                </c:pt>
                <c:pt idx="698">
                  <c:v>2008.166666666614</c:v>
                </c:pt>
                <c:pt idx="699">
                  <c:v>2008.249999999947</c:v>
                </c:pt>
                <c:pt idx="700">
                  <c:v>2008.33333333328</c:v>
                </c:pt>
                <c:pt idx="701">
                  <c:v>2008.416666666614</c:v>
                </c:pt>
                <c:pt idx="702">
                  <c:v>2008.499999999947</c:v>
                </c:pt>
                <c:pt idx="703">
                  <c:v>2008.58333333328</c:v>
                </c:pt>
                <c:pt idx="704">
                  <c:v>2008.666666666613</c:v>
                </c:pt>
                <c:pt idx="705">
                  <c:v>2008.749999999947</c:v>
                </c:pt>
                <c:pt idx="706">
                  <c:v>2008.83333333328</c:v>
                </c:pt>
                <c:pt idx="707">
                  <c:v>2008.916666666613</c:v>
                </c:pt>
                <c:pt idx="708">
                  <c:v>2008.999999999946</c:v>
                </c:pt>
                <c:pt idx="709">
                  <c:v>2009.08333333328</c:v>
                </c:pt>
                <c:pt idx="710">
                  <c:v>2009.166666666613</c:v>
                </c:pt>
                <c:pt idx="711">
                  <c:v>2009.249999999946</c:v>
                </c:pt>
                <c:pt idx="712">
                  <c:v>2009.333333333279</c:v>
                </c:pt>
                <c:pt idx="713">
                  <c:v>2009.416666666613</c:v>
                </c:pt>
                <c:pt idx="714">
                  <c:v>2009.499999999946</c:v>
                </c:pt>
                <c:pt idx="715">
                  <c:v>2009.583333333279</c:v>
                </c:pt>
                <c:pt idx="716">
                  <c:v>2009.666666666613</c:v>
                </c:pt>
                <c:pt idx="717">
                  <c:v>2009.749999999946</c:v>
                </c:pt>
                <c:pt idx="718">
                  <c:v>2009.833333333279</c:v>
                </c:pt>
                <c:pt idx="719">
                  <c:v>2009.916666666613</c:v>
                </c:pt>
                <c:pt idx="720">
                  <c:v>2009.999999999945</c:v>
                </c:pt>
                <c:pt idx="721">
                  <c:v>2010.083333333278</c:v>
                </c:pt>
                <c:pt idx="722">
                  <c:v>2010.166666666612</c:v>
                </c:pt>
                <c:pt idx="723">
                  <c:v>2010.249999999945</c:v>
                </c:pt>
                <c:pt idx="724">
                  <c:v>2010.333333333278</c:v>
                </c:pt>
                <c:pt idx="725">
                  <c:v>2010.416666666612</c:v>
                </c:pt>
                <c:pt idx="726">
                  <c:v>2010.499999999945</c:v>
                </c:pt>
                <c:pt idx="727">
                  <c:v>2010.583333333278</c:v>
                </c:pt>
                <c:pt idx="728">
                  <c:v>2010.666666666611</c:v>
                </c:pt>
                <c:pt idx="729">
                  <c:v>2010.749999999945</c:v>
                </c:pt>
                <c:pt idx="730">
                  <c:v>2010.833333333278</c:v>
                </c:pt>
                <c:pt idx="731">
                  <c:v>2010.916666666611</c:v>
                </c:pt>
                <c:pt idx="732">
                  <c:v>2010.999999999945</c:v>
                </c:pt>
                <c:pt idx="733">
                  <c:v>2011.083333333278</c:v>
                </c:pt>
                <c:pt idx="734">
                  <c:v>2011.166666666611</c:v>
                </c:pt>
                <c:pt idx="735">
                  <c:v>2011.249999999944</c:v>
                </c:pt>
                <c:pt idx="736">
                  <c:v>2011.333333333278</c:v>
                </c:pt>
                <c:pt idx="737">
                  <c:v>2011.416666666611</c:v>
                </c:pt>
                <c:pt idx="738">
                  <c:v>2011.499999999944</c:v>
                </c:pt>
                <c:pt idx="739">
                  <c:v>2011.583333333277</c:v>
                </c:pt>
                <c:pt idx="740">
                  <c:v>2011.666666666611</c:v>
                </c:pt>
                <c:pt idx="741">
                  <c:v>2011.749999999944</c:v>
                </c:pt>
                <c:pt idx="742">
                  <c:v>2011.833333333277</c:v>
                </c:pt>
                <c:pt idx="743">
                  <c:v>2011.916666666611</c:v>
                </c:pt>
                <c:pt idx="744">
                  <c:v>2011.999999999944</c:v>
                </c:pt>
                <c:pt idx="745">
                  <c:v>2012.083333333277</c:v>
                </c:pt>
                <c:pt idx="746">
                  <c:v>2012.16666666661</c:v>
                </c:pt>
                <c:pt idx="747">
                  <c:v>2012.249999999943</c:v>
                </c:pt>
                <c:pt idx="748">
                  <c:v>2012.333333333276</c:v>
                </c:pt>
                <c:pt idx="749">
                  <c:v>2012.41666666661</c:v>
                </c:pt>
                <c:pt idx="750">
                  <c:v>2012.499999999943</c:v>
                </c:pt>
                <c:pt idx="751">
                  <c:v>2012.583333333276</c:v>
                </c:pt>
                <c:pt idx="752">
                  <c:v>2012.66666666661</c:v>
                </c:pt>
                <c:pt idx="753">
                  <c:v>2012.749999999943</c:v>
                </c:pt>
                <c:pt idx="754">
                  <c:v>2012.833333333276</c:v>
                </c:pt>
                <c:pt idx="755">
                  <c:v>2012.91666666661</c:v>
                </c:pt>
                <c:pt idx="756">
                  <c:v>2012.999999999943</c:v>
                </c:pt>
                <c:pt idx="757">
                  <c:v>2013.083333333276</c:v>
                </c:pt>
                <c:pt idx="758">
                  <c:v>2013.16666666661</c:v>
                </c:pt>
                <c:pt idx="759">
                  <c:v>2013.249999999942</c:v>
                </c:pt>
                <c:pt idx="760">
                  <c:v>2013.333333333276</c:v>
                </c:pt>
                <c:pt idx="761">
                  <c:v>2013.41666666661</c:v>
                </c:pt>
                <c:pt idx="762">
                  <c:v>2013.499999999942</c:v>
                </c:pt>
                <c:pt idx="763">
                  <c:v>2013.583333333275</c:v>
                </c:pt>
                <c:pt idx="764">
                  <c:v>2013.66666666661</c:v>
                </c:pt>
                <c:pt idx="765">
                  <c:v>2013.749999999942</c:v>
                </c:pt>
                <c:pt idx="766">
                  <c:v>2013.833333333275</c:v>
                </c:pt>
                <c:pt idx="767">
                  <c:v>2013.91666666661</c:v>
                </c:pt>
                <c:pt idx="768">
                  <c:v>2013.999999999942</c:v>
                </c:pt>
                <c:pt idx="769">
                  <c:v>2014.083333333275</c:v>
                </c:pt>
                <c:pt idx="770">
                  <c:v>2014.166666666608</c:v>
                </c:pt>
                <c:pt idx="771">
                  <c:v>2014.249999999942</c:v>
                </c:pt>
                <c:pt idx="772">
                  <c:v>2014.333333333275</c:v>
                </c:pt>
              </c:numCache>
            </c:numRef>
          </c:xVal>
          <c:yVal>
            <c:numRef>
              <c:f>'data for graph'!$C$5:$C$777</c:f>
              <c:numCache>
                <c:formatCode>0.00</c:formatCode>
                <c:ptCount val="773"/>
                <c:pt idx="0">
                  <c:v>7.31127179923437</c:v>
                </c:pt>
                <c:pt idx="1">
                  <c:v>7.28030495552732</c:v>
                </c:pt>
                <c:pt idx="2">
                  <c:v>7.271065989847716</c:v>
                </c:pt>
                <c:pt idx="3">
                  <c:v>7.267991543340377</c:v>
                </c:pt>
                <c:pt idx="4">
                  <c:v>7.23129995793017</c:v>
                </c:pt>
                <c:pt idx="5">
                  <c:v>7.197989949748729</c:v>
                </c:pt>
                <c:pt idx="6">
                  <c:v>7.141171582883257</c:v>
                </c:pt>
                <c:pt idx="7">
                  <c:v>7.102809917355366</c:v>
                </c:pt>
                <c:pt idx="8">
                  <c:v>7.061955628594898</c:v>
                </c:pt>
                <c:pt idx="9">
                  <c:v>7.015836734693878</c:v>
                </c:pt>
                <c:pt idx="10">
                  <c:v>6.987317073170732</c:v>
                </c:pt>
                <c:pt idx="11">
                  <c:v>6.88102481985588</c:v>
                </c:pt>
                <c:pt idx="12">
                  <c:v>6.772576832151301</c:v>
                </c:pt>
                <c:pt idx="13">
                  <c:v>6.654587688734026</c:v>
                </c:pt>
                <c:pt idx="14">
                  <c:v>6.641731066460585</c:v>
                </c:pt>
                <c:pt idx="15">
                  <c:v>6.631481481481481</c:v>
                </c:pt>
                <c:pt idx="16">
                  <c:v>6.613620623316661</c:v>
                </c:pt>
                <c:pt idx="17">
                  <c:v>6.628924026224435</c:v>
                </c:pt>
                <c:pt idx="18">
                  <c:v>6.634040910845226</c:v>
                </c:pt>
                <c:pt idx="19">
                  <c:v>6.646867749419954</c:v>
                </c:pt>
                <c:pt idx="20">
                  <c:v>6.603457548981935</c:v>
                </c:pt>
                <c:pt idx="21">
                  <c:v>6.57064220183487</c:v>
                </c:pt>
                <c:pt idx="22">
                  <c:v>6.530699088145897</c:v>
                </c:pt>
                <c:pt idx="23">
                  <c:v>6.493690970910465</c:v>
                </c:pt>
                <c:pt idx="24">
                  <c:v>6.498601134215502</c:v>
                </c:pt>
                <c:pt idx="25">
                  <c:v>6.508443771298751</c:v>
                </c:pt>
                <c:pt idx="26">
                  <c:v>6.513376278893515</c:v>
                </c:pt>
                <c:pt idx="27">
                  <c:v>6.496145124716553</c:v>
                </c:pt>
                <c:pt idx="28">
                  <c:v>6.493690970910465</c:v>
                </c:pt>
                <c:pt idx="29">
                  <c:v>6.47900490011308</c:v>
                </c:pt>
                <c:pt idx="30">
                  <c:v>6.44257871064468</c:v>
                </c:pt>
                <c:pt idx="31">
                  <c:v>6.440164855751218</c:v>
                </c:pt>
                <c:pt idx="32">
                  <c:v>6.454675178370254</c:v>
                </c:pt>
                <c:pt idx="33">
                  <c:v>6.440164855751218</c:v>
                </c:pt>
                <c:pt idx="34">
                  <c:v>6.440164855751218</c:v>
                </c:pt>
                <c:pt idx="35">
                  <c:v>6.43534256832647</c:v>
                </c:pt>
                <c:pt idx="36">
                  <c:v>6.452252252252252</c:v>
                </c:pt>
                <c:pt idx="37">
                  <c:v>6.464385107183149</c:v>
                </c:pt>
                <c:pt idx="38">
                  <c:v>6.454675178370254</c:v>
                </c:pt>
                <c:pt idx="39">
                  <c:v>6.440164855751218</c:v>
                </c:pt>
                <c:pt idx="40">
                  <c:v>6.437752808988765</c:v>
                </c:pt>
                <c:pt idx="41">
                  <c:v>6.420918939110937</c:v>
                </c:pt>
                <c:pt idx="42">
                  <c:v>6.416125419932811</c:v>
                </c:pt>
                <c:pt idx="43">
                  <c:v>6.401787709497206</c:v>
                </c:pt>
                <c:pt idx="44">
                  <c:v>6.392264782447007</c:v>
                </c:pt>
                <c:pt idx="45">
                  <c:v>6.378033395176253</c:v>
                </c:pt>
                <c:pt idx="46">
                  <c:v>6.401787709497206</c:v>
                </c:pt>
                <c:pt idx="47">
                  <c:v>6.397022701898028</c:v>
                </c:pt>
                <c:pt idx="48">
                  <c:v>6.380400890868596</c:v>
                </c:pt>
                <c:pt idx="49">
                  <c:v>6.368580955909587</c:v>
                </c:pt>
                <c:pt idx="50">
                  <c:v>6.382770144819903</c:v>
                </c:pt>
                <c:pt idx="51">
                  <c:v>6.399404318689491</c:v>
                </c:pt>
                <c:pt idx="52">
                  <c:v>6.382770144819903</c:v>
                </c:pt>
                <c:pt idx="53">
                  <c:v>6.380400890868596</c:v>
                </c:pt>
                <c:pt idx="54">
                  <c:v>6.399404318689491</c:v>
                </c:pt>
                <c:pt idx="55">
                  <c:v>6.401787709497206</c:v>
                </c:pt>
                <c:pt idx="56">
                  <c:v>6.411339052592317</c:v>
                </c:pt>
                <c:pt idx="57">
                  <c:v>6.432934131736528</c:v>
                </c:pt>
                <c:pt idx="58">
                  <c:v>6.418521284540702</c:v>
                </c:pt>
                <c:pt idx="59">
                  <c:v>6.420918939110937</c:v>
                </c:pt>
                <c:pt idx="60">
                  <c:v>6.420918939110937</c:v>
                </c:pt>
                <c:pt idx="61">
                  <c:v>6.408948545861298</c:v>
                </c:pt>
                <c:pt idx="62">
                  <c:v>6.416125419932811</c:v>
                </c:pt>
                <c:pt idx="63">
                  <c:v>6.416125419932811</c:v>
                </c:pt>
                <c:pt idx="64">
                  <c:v>6.420918939110937</c:v>
                </c:pt>
                <c:pt idx="65">
                  <c:v>6.43534256832647</c:v>
                </c:pt>
                <c:pt idx="66">
                  <c:v>6.42331838565023</c:v>
                </c:pt>
                <c:pt idx="67">
                  <c:v>6.432934131736528</c:v>
                </c:pt>
                <c:pt idx="68">
                  <c:v>6.401787709497206</c:v>
                </c:pt>
                <c:pt idx="69">
                  <c:v>6.408948545861298</c:v>
                </c:pt>
                <c:pt idx="70">
                  <c:v>6.394642857142855</c:v>
                </c:pt>
                <c:pt idx="71">
                  <c:v>6.397022701898028</c:v>
                </c:pt>
                <c:pt idx="72">
                  <c:v>6.406559821095787</c:v>
                </c:pt>
                <c:pt idx="73">
                  <c:v>6.399404318689491</c:v>
                </c:pt>
                <c:pt idx="74">
                  <c:v>8.523019709929346</c:v>
                </c:pt>
                <c:pt idx="75">
                  <c:v>8.51036019309319</c:v>
                </c:pt>
                <c:pt idx="76">
                  <c:v>8.478875323714377</c:v>
                </c:pt>
                <c:pt idx="77">
                  <c:v>8.441399631675861</c:v>
                </c:pt>
                <c:pt idx="78">
                  <c:v>8.398094540124587</c:v>
                </c:pt>
                <c:pt idx="79">
                  <c:v>8.3919443427316</c:v>
                </c:pt>
                <c:pt idx="80">
                  <c:v>8.37967093235832</c:v>
                </c:pt>
                <c:pt idx="81">
                  <c:v>8.33093420574337</c:v>
                </c:pt>
                <c:pt idx="82">
                  <c:v>8.33093420574337</c:v>
                </c:pt>
                <c:pt idx="83">
                  <c:v>8.294752081071298</c:v>
                </c:pt>
                <c:pt idx="84">
                  <c:v>8.282761113118901</c:v>
                </c:pt>
                <c:pt idx="85">
                  <c:v>8.244028776978393</c:v>
                </c:pt>
                <c:pt idx="86">
                  <c:v>8.226274228284278</c:v>
                </c:pt>
                <c:pt idx="87">
                  <c:v>8.20565699964197</c:v>
                </c:pt>
                <c:pt idx="88">
                  <c:v>8.18514285714286</c:v>
                </c:pt>
                <c:pt idx="89">
                  <c:v>8.153112771255781</c:v>
                </c:pt>
                <c:pt idx="90">
                  <c:v>8.129975168499449</c:v>
                </c:pt>
                <c:pt idx="91">
                  <c:v>8.104101838755303</c:v>
                </c:pt>
                <c:pt idx="92">
                  <c:v>8.092655367231637</c:v>
                </c:pt>
                <c:pt idx="93">
                  <c:v>8.092655367231637</c:v>
                </c:pt>
                <c:pt idx="94">
                  <c:v>8.067018655403027</c:v>
                </c:pt>
                <c:pt idx="95">
                  <c:v>8.05001756234633</c:v>
                </c:pt>
                <c:pt idx="96">
                  <c:v>8.00223463687151</c:v>
                </c:pt>
                <c:pt idx="97">
                  <c:v>7.985505226480837</c:v>
                </c:pt>
                <c:pt idx="98">
                  <c:v>7.938482854173882</c:v>
                </c:pt>
                <c:pt idx="99">
                  <c:v>7.919281271596406</c:v>
                </c:pt>
                <c:pt idx="100">
                  <c:v>7.919281271596406</c:v>
                </c:pt>
                <c:pt idx="101">
                  <c:v>7.92749913524732</c:v>
                </c:pt>
                <c:pt idx="102">
                  <c:v>7.932987192800277</c:v>
                </c:pt>
                <c:pt idx="103">
                  <c:v>7.919281271596406</c:v>
                </c:pt>
                <c:pt idx="104">
                  <c:v>7.92749913524732</c:v>
                </c:pt>
                <c:pt idx="105">
                  <c:v>7.92749913524732</c:v>
                </c:pt>
                <c:pt idx="106">
                  <c:v>7.916545768566485</c:v>
                </c:pt>
                <c:pt idx="107">
                  <c:v>7.911080428028995</c:v>
                </c:pt>
                <c:pt idx="108">
                  <c:v>7.900172354360567</c:v>
                </c:pt>
                <c:pt idx="109">
                  <c:v>7.902896551724138</c:v>
                </c:pt>
                <c:pt idx="110">
                  <c:v>7.911080428028995</c:v>
                </c:pt>
                <c:pt idx="111">
                  <c:v>7.908350586611456</c:v>
                </c:pt>
                <c:pt idx="112">
                  <c:v>7.89201101928374</c:v>
                </c:pt>
                <c:pt idx="113">
                  <c:v>7.873033321882515</c:v>
                </c:pt>
                <c:pt idx="114">
                  <c:v>7.862229845626071</c:v>
                </c:pt>
                <c:pt idx="115">
                  <c:v>7.854146675805337</c:v>
                </c:pt>
                <c:pt idx="116">
                  <c:v>7.835350427350427</c:v>
                </c:pt>
                <c:pt idx="117">
                  <c:v>7.808654173764906</c:v>
                </c:pt>
                <c:pt idx="118">
                  <c:v>7.808654173764906</c:v>
                </c:pt>
                <c:pt idx="119">
                  <c:v>7.792723563413805</c:v>
                </c:pt>
                <c:pt idx="120">
                  <c:v>7.803336738168197</c:v>
                </c:pt>
                <c:pt idx="121">
                  <c:v>7.792723563413805</c:v>
                </c:pt>
                <c:pt idx="122">
                  <c:v>7.792723563413805</c:v>
                </c:pt>
                <c:pt idx="123">
                  <c:v>7.758429248476641</c:v>
                </c:pt>
                <c:pt idx="124">
                  <c:v>7.75055799797091</c:v>
                </c:pt>
                <c:pt idx="125">
                  <c:v>7.740087808172906</c:v>
                </c:pt>
                <c:pt idx="126">
                  <c:v>7.75580372250423</c:v>
                </c:pt>
                <c:pt idx="127">
                  <c:v>7.740087808172906</c:v>
                </c:pt>
                <c:pt idx="128">
                  <c:v>7.740087808172906</c:v>
                </c:pt>
                <c:pt idx="129">
                  <c:v>7.703663865546218</c:v>
                </c:pt>
                <c:pt idx="130">
                  <c:v>7.695903290799194</c:v>
                </c:pt>
                <c:pt idx="131">
                  <c:v>7.688158336128807</c:v>
                </c:pt>
                <c:pt idx="132">
                  <c:v>7.680428954423593</c:v>
                </c:pt>
                <c:pt idx="133">
                  <c:v>7.680428954423593</c:v>
                </c:pt>
                <c:pt idx="134">
                  <c:v>7.680428954423593</c:v>
                </c:pt>
                <c:pt idx="135">
                  <c:v>7.688158336128807</c:v>
                </c:pt>
                <c:pt idx="136">
                  <c:v>7.680428954423593</c:v>
                </c:pt>
                <c:pt idx="137">
                  <c:v>7.680428954423593</c:v>
                </c:pt>
                <c:pt idx="138">
                  <c:v>7.659893048128341</c:v>
                </c:pt>
                <c:pt idx="139">
                  <c:v>7.654776219104876</c:v>
                </c:pt>
                <c:pt idx="140">
                  <c:v>8.791247498332218</c:v>
                </c:pt>
                <c:pt idx="141">
                  <c:v>8.791247498332218</c:v>
                </c:pt>
                <c:pt idx="142">
                  <c:v>8.791247498332218</c:v>
                </c:pt>
                <c:pt idx="143">
                  <c:v>8.782459180273242</c:v>
                </c:pt>
                <c:pt idx="144">
                  <c:v>8.773688415446072</c:v>
                </c:pt>
                <c:pt idx="145">
                  <c:v>8.753291265360344</c:v>
                </c:pt>
                <c:pt idx="146">
                  <c:v>8.73588332780908</c:v>
                </c:pt>
                <c:pt idx="147">
                  <c:v>8.724316451506111</c:v>
                </c:pt>
                <c:pt idx="148">
                  <c:v>8.715661375661373</c:v>
                </c:pt>
                <c:pt idx="149">
                  <c:v>8.724316451506111</c:v>
                </c:pt>
                <c:pt idx="150">
                  <c:v>8.72142951687625</c:v>
                </c:pt>
                <c:pt idx="151">
                  <c:v>8.704147952443848</c:v>
                </c:pt>
                <c:pt idx="152">
                  <c:v>8.66408941485865</c:v>
                </c:pt>
                <c:pt idx="153">
                  <c:v>8.67549703752469</c:v>
                </c:pt>
                <c:pt idx="154">
                  <c:v>8.67549703752469</c:v>
                </c:pt>
                <c:pt idx="155">
                  <c:v>8.67549703752469</c:v>
                </c:pt>
                <c:pt idx="156">
                  <c:v>8.658396846254927</c:v>
                </c:pt>
                <c:pt idx="157">
                  <c:v>8.647034120734908</c:v>
                </c:pt>
                <c:pt idx="158">
                  <c:v>8.638531628974098</c:v>
                </c:pt>
                <c:pt idx="159">
                  <c:v>8.647034120734908</c:v>
                </c:pt>
                <c:pt idx="160">
                  <c:v>8.638531628974098</c:v>
                </c:pt>
                <c:pt idx="161">
                  <c:v>8.610310356092768</c:v>
                </c:pt>
                <c:pt idx="162">
                  <c:v>8.587865754317365</c:v>
                </c:pt>
                <c:pt idx="163">
                  <c:v>8.571108943089431</c:v>
                </c:pt>
                <c:pt idx="164">
                  <c:v>9.32552083333334</c:v>
                </c:pt>
                <c:pt idx="165">
                  <c:v>9.31642276422765</c:v>
                </c:pt>
                <c:pt idx="166">
                  <c:v>9.30734243014945</c:v>
                </c:pt>
                <c:pt idx="167">
                  <c:v>9.277202072538861</c:v>
                </c:pt>
                <c:pt idx="168">
                  <c:v>9.259211376858433</c:v>
                </c:pt>
                <c:pt idx="169">
                  <c:v>9.268197994176642</c:v>
                </c:pt>
                <c:pt idx="170">
                  <c:v>9.259211376858433</c:v>
                </c:pt>
                <c:pt idx="171">
                  <c:v>9.2562197092084</c:v>
                </c:pt>
                <c:pt idx="172">
                  <c:v>9.247256294383468</c:v>
                </c:pt>
                <c:pt idx="173">
                  <c:v>9.238310222508852</c:v>
                </c:pt>
                <c:pt idx="174">
                  <c:v>9.235332043842682</c:v>
                </c:pt>
                <c:pt idx="175">
                  <c:v>9.22640901771337</c:v>
                </c:pt>
                <c:pt idx="176">
                  <c:v>9.21750321750322</c:v>
                </c:pt>
                <c:pt idx="177">
                  <c:v>9.20565552699229</c:v>
                </c:pt>
                <c:pt idx="178">
                  <c:v>9.17910925985262</c:v>
                </c:pt>
                <c:pt idx="179">
                  <c:v>9.16736</c:v>
                </c:pt>
                <c:pt idx="180">
                  <c:v>9.158567774936061</c:v>
                </c:pt>
                <c:pt idx="181">
                  <c:v>9.158567774936061</c:v>
                </c:pt>
                <c:pt idx="182">
                  <c:v>9.1497923985947</c:v>
                </c:pt>
                <c:pt idx="183">
                  <c:v>9.129381771829191</c:v>
                </c:pt>
                <c:pt idx="184">
                  <c:v>9.100381194409148</c:v>
                </c:pt>
                <c:pt idx="185">
                  <c:v>9.062954761151524</c:v>
                </c:pt>
                <c:pt idx="186">
                  <c:v>9.071564281190628</c:v>
                </c:pt>
                <c:pt idx="187">
                  <c:v>9.080190174326466</c:v>
                </c:pt>
                <c:pt idx="188">
                  <c:v>9.06008855154966</c:v>
                </c:pt>
                <c:pt idx="189">
                  <c:v>9.05150078988942</c:v>
                </c:pt>
                <c:pt idx="190">
                  <c:v>9.022992125984252</c:v>
                </c:pt>
                <c:pt idx="191">
                  <c:v>8.994662480376753</c:v>
                </c:pt>
                <c:pt idx="192">
                  <c:v>8.9861982434128</c:v>
                </c:pt>
                <c:pt idx="193">
                  <c:v>8.930174563591018</c:v>
                </c:pt>
                <c:pt idx="194">
                  <c:v>8.902423865755128</c:v>
                </c:pt>
                <c:pt idx="195">
                  <c:v>8.874845105328377</c:v>
                </c:pt>
                <c:pt idx="196">
                  <c:v>8.85564142194745</c:v>
                </c:pt>
                <c:pt idx="197">
                  <c:v>8.8474366893144</c:v>
                </c:pt>
                <c:pt idx="198">
                  <c:v>8.828351309707242</c:v>
                </c:pt>
                <c:pt idx="199">
                  <c:v>8.774272588055114</c:v>
                </c:pt>
                <c:pt idx="200">
                  <c:v>8.747480916030531</c:v>
                </c:pt>
                <c:pt idx="201">
                  <c:v>8.720852359208523</c:v>
                </c:pt>
                <c:pt idx="202">
                  <c:v>8.712895377128956</c:v>
                </c:pt>
                <c:pt idx="203">
                  <c:v>8.702308626974467</c:v>
                </c:pt>
                <c:pt idx="204">
                  <c:v>8.707598784194506</c:v>
                </c:pt>
                <c:pt idx="205">
                  <c:v>9.722957575757568</c:v>
                </c:pt>
                <c:pt idx="206">
                  <c:v>9.722957575757568</c:v>
                </c:pt>
                <c:pt idx="207">
                  <c:v>9.693583081570995</c:v>
                </c:pt>
                <c:pt idx="208">
                  <c:v>9.693583081570995</c:v>
                </c:pt>
                <c:pt idx="209">
                  <c:v>9.635363363363353</c:v>
                </c:pt>
                <c:pt idx="210">
                  <c:v>9.60651497005988</c:v>
                </c:pt>
                <c:pt idx="211">
                  <c:v>9.57783880597015</c:v>
                </c:pt>
                <c:pt idx="212">
                  <c:v>9.549333333333333</c:v>
                </c:pt>
                <c:pt idx="213">
                  <c:v>9.52099703264095</c:v>
                </c:pt>
                <c:pt idx="214">
                  <c:v>9.464825958702064</c:v>
                </c:pt>
                <c:pt idx="215">
                  <c:v>9.43698823529412</c:v>
                </c:pt>
                <c:pt idx="216">
                  <c:v>9.409313782991179</c:v>
                </c:pt>
                <c:pt idx="217">
                  <c:v>10.72205847953216</c:v>
                </c:pt>
                <c:pt idx="218">
                  <c:v>10.69079883381925</c:v>
                </c:pt>
                <c:pt idx="219">
                  <c:v>10.65972093023256</c:v>
                </c:pt>
                <c:pt idx="220">
                  <c:v>10.6288231884058</c:v>
                </c:pt>
                <c:pt idx="221">
                  <c:v>10.56756195965418</c:v>
                </c:pt>
                <c:pt idx="222">
                  <c:v>10.50700286532952</c:v>
                </c:pt>
                <c:pt idx="223">
                  <c:v>10.47698285714286</c:v>
                </c:pt>
                <c:pt idx="224">
                  <c:v>10.4471339031339</c:v>
                </c:pt>
                <c:pt idx="225">
                  <c:v>10.38794334277621</c:v>
                </c:pt>
                <c:pt idx="226">
                  <c:v>10.3585988700565</c:v>
                </c:pt>
                <c:pt idx="227">
                  <c:v>10.30040449438203</c:v>
                </c:pt>
                <c:pt idx="228">
                  <c:v>10.2715518207283</c:v>
                </c:pt>
                <c:pt idx="229">
                  <c:v>10.24286033519553</c:v>
                </c:pt>
                <c:pt idx="230">
                  <c:v>10.15773961218837</c:v>
                </c:pt>
                <c:pt idx="231">
                  <c:v>10.1017741046832</c:v>
                </c:pt>
                <c:pt idx="232">
                  <c:v>10.07402197802198</c:v>
                </c:pt>
                <c:pt idx="233">
                  <c:v>10.01897267759563</c:v>
                </c:pt>
                <c:pt idx="234">
                  <c:v>9.964521739130433</c:v>
                </c:pt>
                <c:pt idx="235">
                  <c:v>9.937517615176153</c:v>
                </c:pt>
                <c:pt idx="236">
                  <c:v>9.88394609164421</c:v>
                </c:pt>
                <c:pt idx="237">
                  <c:v>9.8309490616622</c:v>
                </c:pt>
                <c:pt idx="238">
                  <c:v>9.778517333333333</c:v>
                </c:pt>
                <c:pt idx="239">
                  <c:v>9.726641909814318</c:v>
                </c:pt>
                <c:pt idx="240">
                  <c:v>9.675313984168863</c:v>
                </c:pt>
                <c:pt idx="241">
                  <c:v>9.624524934383204</c:v>
                </c:pt>
                <c:pt idx="242">
                  <c:v>9.57426631853786</c:v>
                </c:pt>
                <c:pt idx="243">
                  <c:v>9.524529870129871</c:v>
                </c:pt>
                <c:pt idx="244">
                  <c:v>9.499854922279794</c:v>
                </c:pt>
                <c:pt idx="245">
                  <c:v>9.45088659793815</c:v>
                </c:pt>
                <c:pt idx="246">
                  <c:v>9.426591259640106</c:v>
                </c:pt>
                <c:pt idx="247">
                  <c:v>9.40242051282052</c:v>
                </c:pt>
                <c:pt idx="248">
                  <c:v>9.354448979591836</c:v>
                </c:pt>
                <c:pt idx="249">
                  <c:v>9.306964467005077</c:v>
                </c:pt>
                <c:pt idx="250">
                  <c:v>9.259959595959596</c:v>
                </c:pt>
                <c:pt idx="251">
                  <c:v>9.213427135678394</c:v>
                </c:pt>
                <c:pt idx="252">
                  <c:v>9.190335839599</c:v>
                </c:pt>
                <c:pt idx="253">
                  <c:v>9.190335839599</c:v>
                </c:pt>
                <c:pt idx="254">
                  <c:v>9.16736</c:v>
                </c:pt>
                <c:pt idx="255">
                  <c:v>9.144498753117208</c:v>
                </c:pt>
                <c:pt idx="256">
                  <c:v>9.099116625310168</c:v>
                </c:pt>
                <c:pt idx="257">
                  <c:v>9.05418271604939</c:v>
                </c:pt>
                <c:pt idx="258">
                  <c:v>9.031881773399011</c:v>
                </c:pt>
                <c:pt idx="259">
                  <c:v>9.00969041769042</c:v>
                </c:pt>
                <c:pt idx="260">
                  <c:v>8.987607843137256</c:v>
                </c:pt>
                <c:pt idx="261">
                  <c:v>8.96563325183375</c:v>
                </c:pt>
                <c:pt idx="262">
                  <c:v>8.943765853658535</c:v>
                </c:pt>
                <c:pt idx="263">
                  <c:v>8.92200486618005</c:v>
                </c:pt>
                <c:pt idx="264">
                  <c:v>8.90034951456311</c:v>
                </c:pt>
                <c:pt idx="265">
                  <c:v>8.85735265700484</c:v>
                </c:pt>
                <c:pt idx="266">
                  <c:v>8.85735265700484</c:v>
                </c:pt>
                <c:pt idx="267">
                  <c:v>8.836009638554228</c:v>
                </c:pt>
                <c:pt idx="268">
                  <c:v>8.81476923076924</c:v>
                </c:pt>
                <c:pt idx="269">
                  <c:v>8.79363069544365</c:v>
                </c:pt>
                <c:pt idx="270">
                  <c:v>8.772593301435408</c:v>
                </c:pt>
                <c:pt idx="271">
                  <c:v>8.75165632458234</c:v>
                </c:pt>
                <c:pt idx="272">
                  <c:v>8.710080760094998</c:v>
                </c:pt>
                <c:pt idx="273">
                  <c:v>8.68944075829384</c:v>
                </c:pt>
                <c:pt idx="274">
                  <c:v>8.64845283018868</c:v>
                </c:pt>
                <c:pt idx="275">
                  <c:v>8.628103529411749</c:v>
                </c:pt>
                <c:pt idx="276">
                  <c:v>8.587690866510538</c:v>
                </c:pt>
                <c:pt idx="277">
                  <c:v>8.527776744186047</c:v>
                </c:pt>
                <c:pt idx="278">
                  <c:v>8.449179723502298</c:v>
                </c:pt>
                <c:pt idx="279">
                  <c:v>8.391176201373</c:v>
                </c:pt>
                <c:pt idx="280">
                  <c:v>8.35294760820046</c:v>
                </c:pt>
                <c:pt idx="281">
                  <c:v>8.296253393665148</c:v>
                </c:pt>
                <c:pt idx="282">
                  <c:v>8.296253393665148</c:v>
                </c:pt>
                <c:pt idx="283">
                  <c:v>8.148764444444431</c:v>
                </c:pt>
                <c:pt idx="284">
                  <c:v>8.11270796460177</c:v>
                </c:pt>
                <c:pt idx="285">
                  <c:v>8.041543859649122</c:v>
                </c:pt>
                <c:pt idx="286">
                  <c:v>7.988984749455335</c:v>
                </c:pt>
                <c:pt idx="287">
                  <c:v>7.91996544276458</c:v>
                </c:pt>
                <c:pt idx="288">
                  <c:v>7.835350427350429</c:v>
                </c:pt>
                <c:pt idx="289">
                  <c:v>7.752524312896398</c:v>
                </c:pt>
                <c:pt idx="290">
                  <c:v>7.671430962343098</c:v>
                </c:pt>
                <c:pt idx="291">
                  <c:v>7.623584199584195</c:v>
                </c:pt>
                <c:pt idx="292">
                  <c:v>9.431440329218107</c:v>
                </c:pt>
                <c:pt idx="293">
                  <c:v>9.354448979591836</c:v>
                </c:pt>
                <c:pt idx="294">
                  <c:v>9.297525354969568</c:v>
                </c:pt>
                <c:pt idx="295">
                  <c:v>9.185731462925851</c:v>
                </c:pt>
                <c:pt idx="296">
                  <c:v>9.05865612648222</c:v>
                </c:pt>
                <c:pt idx="297">
                  <c:v>8.987607843137254</c:v>
                </c:pt>
                <c:pt idx="298">
                  <c:v>8.90034951456311</c:v>
                </c:pt>
                <c:pt idx="299">
                  <c:v>8.83175337186898</c:v>
                </c:pt>
                <c:pt idx="300">
                  <c:v>9.202416826003824</c:v>
                </c:pt>
                <c:pt idx="301">
                  <c:v>9.14993155893536</c:v>
                </c:pt>
                <c:pt idx="302">
                  <c:v>9.115272727272718</c:v>
                </c:pt>
                <c:pt idx="303">
                  <c:v>9.080875471698103</c:v>
                </c:pt>
                <c:pt idx="304">
                  <c:v>9.063774011299434</c:v>
                </c:pt>
                <c:pt idx="305">
                  <c:v>8.996007476635513</c:v>
                </c:pt>
                <c:pt idx="306">
                  <c:v>8.912711111111111</c:v>
                </c:pt>
                <c:pt idx="307">
                  <c:v>8.87982287822879</c:v>
                </c:pt>
                <c:pt idx="308">
                  <c:v>8.81476923076924</c:v>
                </c:pt>
                <c:pt idx="309">
                  <c:v>8.766601092896168</c:v>
                </c:pt>
                <c:pt idx="310">
                  <c:v>8.703189873417722</c:v>
                </c:pt>
                <c:pt idx="311">
                  <c:v>8.65623021582734</c:v>
                </c:pt>
                <c:pt idx="312">
                  <c:v>9.446652329749104</c:v>
                </c:pt>
                <c:pt idx="313">
                  <c:v>9.42975313059034</c:v>
                </c:pt>
                <c:pt idx="314">
                  <c:v>9.412914285714286</c:v>
                </c:pt>
                <c:pt idx="315">
                  <c:v>9.396135472370765</c:v>
                </c:pt>
                <c:pt idx="316">
                  <c:v>9.3461560283688</c:v>
                </c:pt>
                <c:pt idx="317">
                  <c:v>9.296705467372117</c:v>
                </c:pt>
                <c:pt idx="318">
                  <c:v>9.247775438596468</c:v>
                </c:pt>
                <c:pt idx="319">
                  <c:v>9.199357766143098</c:v>
                </c:pt>
                <c:pt idx="320">
                  <c:v>9.15144444444445</c:v>
                </c:pt>
                <c:pt idx="321">
                  <c:v>9.104027633851453</c:v>
                </c:pt>
                <c:pt idx="322">
                  <c:v>9.07268846815835</c:v>
                </c:pt>
                <c:pt idx="323">
                  <c:v>9.026082191780823</c:v>
                </c:pt>
                <c:pt idx="324">
                  <c:v>8.97995229982966</c:v>
                </c:pt>
                <c:pt idx="325">
                  <c:v>8.88909274873525</c:v>
                </c:pt>
                <c:pt idx="326">
                  <c:v>8.844348993288591</c:v>
                </c:pt>
                <c:pt idx="327">
                  <c:v>8.78538666666667</c:v>
                </c:pt>
                <c:pt idx="328">
                  <c:v>8.756199335548174</c:v>
                </c:pt>
                <c:pt idx="329">
                  <c:v>8.712780165289256</c:v>
                </c:pt>
                <c:pt idx="330">
                  <c:v>8.66978947368422</c:v>
                </c:pt>
                <c:pt idx="331">
                  <c:v>8.627220949263488</c:v>
                </c:pt>
                <c:pt idx="332">
                  <c:v>8.599073409461663</c:v>
                </c:pt>
                <c:pt idx="333">
                  <c:v>8.557194805194804</c:v>
                </c:pt>
                <c:pt idx="334">
                  <c:v>8.501987096774193</c:v>
                </c:pt>
                <c:pt idx="335">
                  <c:v>8.46104654895667</c:v>
                </c:pt>
                <c:pt idx="336">
                  <c:v>9.68640510366826</c:v>
                </c:pt>
                <c:pt idx="337">
                  <c:v>9.640279365079348</c:v>
                </c:pt>
                <c:pt idx="338">
                  <c:v>9.57945741324921</c:v>
                </c:pt>
                <c:pt idx="339">
                  <c:v>9.504500782472613</c:v>
                </c:pt>
                <c:pt idx="340">
                  <c:v>9.41608682170543</c:v>
                </c:pt>
                <c:pt idx="341">
                  <c:v>9.343655384615383</c:v>
                </c:pt>
                <c:pt idx="342">
                  <c:v>9.272329770992354</c:v>
                </c:pt>
                <c:pt idx="343">
                  <c:v>9.216048558421851</c:v>
                </c:pt>
                <c:pt idx="344">
                  <c:v>9.132896240601503</c:v>
                </c:pt>
                <c:pt idx="345">
                  <c:v>9.05123099850969</c:v>
                </c:pt>
                <c:pt idx="346">
                  <c:v>8.997594074074072</c:v>
                </c:pt>
                <c:pt idx="347">
                  <c:v>8.944589101620028</c:v>
                </c:pt>
                <c:pt idx="348">
                  <c:v>9.702680291970802</c:v>
                </c:pt>
                <c:pt idx="349">
                  <c:v>9.604531791907513</c:v>
                </c:pt>
                <c:pt idx="350">
                  <c:v>9.508349070100141</c:v>
                </c:pt>
                <c:pt idx="351">
                  <c:v>9.414073654390931</c:v>
                </c:pt>
                <c:pt idx="352">
                  <c:v>9.30859383753502</c:v>
                </c:pt>
                <c:pt idx="353">
                  <c:v>9.205451523545706</c:v>
                </c:pt>
                <c:pt idx="354">
                  <c:v>9.1045698630137</c:v>
                </c:pt>
                <c:pt idx="355">
                  <c:v>9.01809497964722</c:v>
                </c:pt>
                <c:pt idx="356">
                  <c:v>8.93324731182796</c:v>
                </c:pt>
                <c:pt idx="357">
                  <c:v>8.838212765957431</c:v>
                </c:pt>
                <c:pt idx="358">
                  <c:v>8.74517894736841</c:v>
                </c:pt>
                <c:pt idx="359">
                  <c:v>8.642829648894668</c:v>
                </c:pt>
                <c:pt idx="360">
                  <c:v>9.108594871794871</c:v>
                </c:pt>
                <c:pt idx="361">
                  <c:v>8.99329620253165</c:v>
                </c:pt>
                <c:pt idx="362">
                  <c:v>8.869792759051186</c:v>
                </c:pt>
                <c:pt idx="363">
                  <c:v>8.78208158220025</c:v>
                </c:pt>
                <c:pt idx="364">
                  <c:v>8.696088127294981</c:v>
                </c:pt>
                <c:pt idx="365">
                  <c:v>8.611762424242411</c:v>
                </c:pt>
                <c:pt idx="366">
                  <c:v>8.601336561743344</c:v>
                </c:pt>
                <c:pt idx="367">
                  <c:v>8.539307692307694</c:v>
                </c:pt>
                <c:pt idx="368">
                  <c:v>8.468061978545888</c:v>
                </c:pt>
                <c:pt idx="369">
                  <c:v>8.38808028335301</c:v>
                </c:pt>
                <c:pt idx="370">
                  <c:v>8.2998878504673</c:v>
                </c:pt>
                <c:pt idx="371">
                  <c:v>8.223037037037036</c:v>
                </c:pt>
                <c:pt idx="372">
                  <c:v>8.804660550458716</c:v>
                </c:pt>
                <c:pt idx="373">
                  <c:v>8.724618181818151</c:v>
                </c:pt>
                <c:pt idx="374">
                  <c:v>8.66553498871332</c:v>
                </c:pt>
                <c:pt idx="375">
                  <c:v>8.61690684624018</c:v>
                </c:pt>
                <c:pt idx="376">
                  <c:v>8.559268673355628</c:v>
                </c:pt>
                <c:pt idx="377">
                  <c:v>8.48360662983426</c:v>
                </c:pt>
                <c:pt idx="378">
                  <c:v>8.39088961748634</c:v>
                </c:pt>
                <c:pt idx="379">
                  <c:v>8.327184381778742</c:v>
                </c:pt>
                <c:pt idx="380">
                  <c:v>8.246685284640168</c:v>
                </c:pt>
                <c:pt idx="381">
                  <c:v>8.220197002141318</c:v>
                </c:pt>
                <c:pt idx="382">
                  <c:v>8.18514285714286</c:v>
                </c:pt>
                <c:pt idx="383">
                  <c:v>8.159047821466526</c:v>
                </c:pt>
                <c:pt idx="384">
                  <c:v>8.133118644067784</c:v>
                </c:pt>
                <c:pt idx="385">
                  <c:v>8.107353748680028</c:v>
                </c:pt>
                <c:pt idx="386">
                  <c:v>8.107353748680028</c:v>
                </c:pt>
                <c:pt idx="387">
                  <c:v>8.08175157894737</c:v>
                </c:pt>
                <c:pt idx="388">
                  <c:v>8.005906152241928</c:v>
                </c:pt>
                <c:pt idx="389">
                  <c:v>7.915117525773196</c:v>
                </c:pt>
                <c:pt idx="390">
                  <c:v>7.874527179487178</c:v>
                </c:pt>
                <c:pt idx="391">
                  <c:v>7.858407369498454</c:v>
                </c:pt>
                <c:pt idx="392">
                  <c:v>7.858407369498454</c:v>
                </c:pt>
                <c:pt idx="393">
                  <c:v>7.826364933741081</c:v>
                </c:pt>
                <c:pt idx="394">
                  <c:v>7.834351020408163</c:v>
                </c:pt>
                <c:pt idx="395">
                  <c:v>7.858407369498454</c:v>
                </c:pt>
                <c:pt idx="396">
                  <c:v>7.84235342185904</c:v>
                </c:pt>
                <c:pt idx="397">
                  <c:v>7.834351020408163</c:v>
                </c:pt>
                <c:pt idx="398">
                  <c:v>7.826364933741081</c:v>
                </c:pt>
                <c:pt idx="399">
                  <c:v>7.770914979757074</c:v>
                </c:pt>
                <c:pt idx="400">
                  <c:v>7.73958064516129</c:v>
                </c:pt>
                <c:pt idx="401">
                  <c:v>7.72400804828973</c:v>
                </c:pt>
                <c:pt idx="402">
                  <c:v>7.693050100200398</c:v>
                </c:pt>
                <c:pt idx="403">
                  <c:v>7.669994005994006</c:v>
                </c:pt>
                <c:pt idx="404">
                  <c:v>7.647075697211155</c:v>
                </c:pt>
                <c:pt idx="405">
                  <c:v>7.616730158730156</c:v>
                </c:pt>
                <c:pt idx="406">
                  <c:v>7.594128585558852</c:v>
                </c:pt>
                <c:pt idx="407">
                  <c:v>7.571660749506902</c:v>
                </c:pt>
                <c:pt idx="408">
                  <c:v>7.519749265426053</c:v>
                </c:pt>
                <c:pt idx="409">
                  <c:v>7.483103313840158</c:v>
                </c:pt>
                <c:pt idx="410">
                  <c:v>7.461286686103012</c:v>
                </c:pt>
                <c:pt idx="411">
                  <c:v>7.432394966118101</c:v>
                </c:pt>
                <c:pt idx="412">
                  <c:v>7.418032850241546</c:v>
                </c:pt>
                <c:pt idx="413">
                  <c:v>7.403726133076181</c:v>
                </c:pt>
                <c:pt idx="414">
                  <c:v>7.37527761767531</c:v>
                </c:pt>
                <c:pt idx="415">
                  <c:v>7.354084291187726</c:v>
                </c:pt>
                <c:pt idx="416">
                  <c:v>7.333012416427889</c:v>
                </c:pt>
                <c:pt idx="417">
                  <c:v>7.305103710751668</c:v>
                </c:pt>
                <c:pt idx="418">
                  <c:v>7.291228869895536</c:v>
                </c:pt>
                <c:pt idx="419">
                  <c:v>7.27740663507109</c:v>
                </c:pt>
                <c:pt idx="420">
                  <c:v>7.263636707663197</c:v>
                </c:pt>
                <c:pt idx="421">
                  <c:v>7.222637817497644</c:v>
                </c:pt>
                <c:pt idx="422">
                  <c:v>7.188823970037444</c:v>
                </c:pt>
                <c:pt idx="423">
                  <c:v>7.17538691588785</c:v>
                </c:pt>
                <c:pt idx="424">
                  <c:v>7.161999999999995</c:v>
                </c:pt>
                <c:pt idx="425">
                  <c:v>7.142013023255807</c:v>
                </c:pt>
                <c:pt idx="426">
                  <c:v>7.128750232126267</c:v>
                </c:pt>
                <c:pt idx="427">
                  <c:v>7.115536607970333</c:v>
                </c:pt>
                <c:pt idx="428">
                  <c:v>7.102371877890834</c:v>
                </c:pt>
                <c:pt idx="429">
                  <c:v>7.07618801843318</c:v>
                </c:pt>
                <c:pt idx="430">
                  <c:v>7.043728440366972</c:v>
                </c:pt>
                <c:pt idx="431">
                  <c:v>7.011565296803653</c:v>
                </c:pt>
                <c:pt idx="432">
                  <c:v>6.98604549590537</c:v>
                </c:pt>
                <c:pt idx="433">
                  <c:v>6.998782133090246</c:v>
                </c:pt>
                <c:pt idx="434">
                  <c:v>7.03727222731439</c:v>
                </c:pt>
                <c:pt idx="435">
                  <c:v>7.06316835326587</c:v>
                </c:pt>
                <c:pt idx="436">
                  <c:v>7.043728440366972</c:v>
                </c:pt>
                <c:pt idx="437">
                  <c:v>7.017974405850087</c:v>
                </c:pt>
                <c:pt idx="438">
                  <c:v>7.011565296803653</c:v>
                </c:pt>
                <c:pt idx="439">
                  <c:v>7.00516788321168</c:v>
                </c:pt>
                <c:pt idx="440">
                  <c:v>6.97969454545455</c:v>
                </c:pt>
                <c:pt idx="441">
                  <c:v>6.967027223230485</c:v>
                </c:pt>
                <c:pt idx="442">
                  <c:v>6.954405797101447</c:v>
                </c:pt>
                <c:pt idx="443">
                  <c:v>6.92929963898917</c:v>
                </c:pt>
                <c:pt idx="444">
                  <c:v>6.891978456014362</c:v>
                </c:pt>
                <c:pt idx="445">
                  <c:v>6.867320214669045</c:v>
                </c:pt>
                <c:pt idx="446">
                  <c:v>6.842837789661319</c:v>
                </c:pt>
                <c:pt idx="447">
                  <c:v>6.812479148181008</c:v>
                </c:pt>
                <c:pt idx="448">
                  <c:v>6.794392920353982</c:v>
                </c:pt>
                <c:pt idx="449">
                  <c:v>6.764461674008809</c:v>
                </c:pt>
                <c:pt idx="450">
                  <c:v>6.746629173989456</c:v>
                </c:pt>
                <c:pt idx="451">
                  <c:v>6.717116360454933</c:v>
                </c:pt>
                <c:pt idx="452">
                  <c:v>6.693691368788142</c:v>
                </c:pt>
                <c:pt idx="453">
                  <c:v>6.676229565217391</c:v>
                </c:pt>
                <c:pt idx="454">
                  <c:v>6.653088388214904</c:v>
                </c:pt>
                <c:pt idx="455">
                  <c:v>6.641577854671277</c:v>
                </c:pt>
                <c:pt idx="456">
                  <c:v>6.618675862068955</c:v>
                </c:pt>
                <c:pt idx="457">
                  <c:v>6.607283993115318</c:v>
                </c:pt>
                <c:pt idx="458">
                  <c:v>6.590269527896996</c:v>
                </c:pt>
                <c:pt idx="459">
                  <c:v>6.550907849829343</c:v>
                </c:pt>
                <c:pt idx="460">
                  <c:v>6.534182127659574</c:v>
                </c:pt>
                <c:pt idx="461">
                  <c:v>6.506494915254237</c:v>
                </c:pt>
                <c:pt idx="462">
                  <c:v>6.47904135021097</c:v>
                </c:pt>
                <c:pt idx="463">
                  <c:v>6.451818487394958</c:v>
                </c:pt>
                <c:pt idx="464">
                  <c:v>6.424823430962343</c:v>
                </c:pt>
                <c:pt idx="465">
                  <c:v>6.40338949124271</c:v>
                </c:pt>
                <c:pt idx="466">
                  <c:v>6.38209808811305</c:v>
                </c:pt>
                <c:pt idx="467">
                  <c:v>6.360947804473898</c:v>
                </c:pt>
                <c:pt idx="468">
                  <c:v>6.334706270627054</c:v>
                </c:pt>
                <c:pt idx="469">
                  <c:v>6.313868421052632</c:v>
                </c:pt>
                <c:pt idx="470">
                  <c:v>6.2828674304419</c:v>
                </c:pt>
                <c:pt idx="471">
                  <c:v>6.236932575142161</c:v>
                </c:pt>
                <c:pt idx="472">
                  <c:v>6.206680679062247</c:v>
                </c:pt>
                <c:pt idx="473">
                  <c:v>6.186675261885576</c:v>
                </c:pt>
                <c:pt idx="474">
                  <c:v>6.166798393574297</c:v>
                </c:pt>
                <c:pt idx="475">
                  <c:v>6.166798393574297</c:v>
                </c:pt>
                <c:pt idx="476">
                  <c:v>6.151974358974351</c:v>
                </c:pt>
                <c:pt idx="477">
                  <c:v>6.122539074960127</c:v>
                </c:pt>
                <c:pt idx="478">
                  <c:v>6.098223987291501</c:v>
                </c:pt>
                <c:pt idx="479">
                  <c:v>6.07891053048297</c:v>
                </c:pt>
                <c:pt idx="480">
                  <c:v>6.021697254901961</c:v>
                </c:pt>
                <c:pt idx="481">
                  <c:v>5.998174999999994</c:v>
                </c:pt>
                <c:pt idx="482">
                  <c:v>5.97018973561431</c:v>
                </c:pt>
                <c:pt idx="483">
                  <c:v>6.756394103956555</c:v>
                </c:pt>
                <c:pt idx="484">
                  <c:v>6.745927188226181</c:v>
                </c:pt>
                <c:pt idx="485">
                  <c:v>6.70438183217859</c:v>
                </c:pt>
                <c:pt idx="486">
                  <c:v>6.673557088122605</c:v>
                </c:pt>
                <c:pt idx="487">
                  <c:v>6.617775075987835</c:v>
                </c:pt>
                <c:pt idx="488">
                  <c:v>6.572824150943396</c:v>
                </c:pt>
                <c:pt idx="489">
                  <c:v>6.528479760119938</c:v>
                </c:pt>
                <c:pt idx="490">
                  <c:v>6.513830964846671</c:v>
                </c:pt>
                <c:pt idx="491">
                  <c:v>6.489561847988078</c:v>
                </c:pt>
                <c:pt idx="492">
                  <c:v>6.465472902746845</c:v>
                </c:pt>
                <c:pt idx="493">
                  <c:v>6.460676557863501</c:v>
                </c:pt>
                <c:pt idx="494">
                  <c:v>6.460676557863501</c:v>
                </c:pt>
                <c:pt idx="495">
                  <c:v>7.209711324944486</c:v>
                </c:pt>
                <c:pt idx="496">
                  <c:v>7.18312684365781</c:v>
                </c:pt>
                <c:pt idx="497">
                  <c:v>7.161999999999995</c:v>
                </c:pt>
                <c:pt idx="498">
                  <c:v>7.151483113069017</c:v>
                </c:pt>
                <c:pt idx="499">
                  <c:v>7.130541727672036</c:v>
                </c:pt>
                <c:pt idx="500">
                  <c:v>7.109722627737226</c:v>
                </c:pt>
                <c:pt idx="501">
                  <c:v>7.099358600583091</c:v>
                </c:pt>
                <c:pt idx="502">
                  <c:v>7.06844702467344</c:v>
                </c:pt>
                <c:pt idx="503">
                  <c:v>7.04798842257597</c:v>
                </c:pt>
                <c:pt idx="504">
                  <c:v>7.042892263195943</c:v>
                </c:pt>
                <c:pt idx="505">
                  <c:v>7.0276479076479</c:v>
                </c:pt>
                <c:pt idx="506">
                  <c:v>7.002386772106391</c:v>
                </c:pt>
                <c:pt idx="507">
                  <c:v>6.987317073170732</c:v>
                </c:pt>
                <c:pt idx="508">
                  <c:v>6.972312097351468</c:v>
                </c:pt>
                <c:pt idx="509">
                  <c:v>6.952405424696646</c:v>
                </c:pt>
                <c:pt idx="510">
                  <c:v>6.93261209964413</c:v>
                </c:pt>
                <c:pt idx="511">
                  <c:v>6.917840909090907</c:v>
                </c:pt>
                <c:pt idx="512">
                  <c:v>6.903132530120478</c:v>
                </c:pt>
                <c:pt idx="513">
                  <c:v>6.873902611150318</c:v>
                </c:pt>
                <c:pt idx="514">
                  <c:v>6.854553131597465</c:v>
                </c:pt>
                <c:pt idx="515">
                  <c:v>6.8449191848208</c:v>
                </c:pt>
                <c:pt idx="516">
                  <c:v>6.820952380952381</c:v>
                </c:pt>
                <c:pt idx="517">
                  <c:v>6.806652690426276</c:v>
                </c:pt>
                <c:pt idx="518">
                  <c:v>6.797152826238649</c:v>
                </c:pt>
                <c:pt idx="519">
                  <c:v>6.773518776077886</c:v>
                </c:pt>
                <c:pt idx="520">
                  <c:v>6.754729542302359</c:v>
                </c:pt>
                <c:pt idx="521">
                  <c:v>6.75004851004851</c:v>
                </c:pt>
                <c:pt idx="522">
                  <c:v>6.740705882352941</c:v>
                </c:pt>
                <c:pt idx="523">
                  <c:v>6.726740331491713</c:v>
                </c:pt>
                <c:pt idx="524">
                  <c:v>6.717462068965509</c:v>
                </c:pt>
                <c:pt idx="525">
                  <c:v>6.689780219780216</c:v>
                </c:pt>
                <c:pt idx="526">
                  <c:v>6.67145205479452</c:v>
                </c:pt>
                <c:pt idx="527">
                  <c:v>6.657771701982228</c:v>
                </c:pt>
                <c:pt idx="528">
                  <c:v>6.657771701982228</c:v>
                </c:pt>
                <c:pt idx="529">
                  <c:v>6.639618268575324</c:v>
                </c:pt>
                <c:pt idx="530">
                  <c:v>6.621563562202584</c:v>
                </c:pt>
                <c:pt idx="531">
                  <c:v>6.617065217391295</c:v>
                </c:pt>
                <c:pt idx="532">
                  <c:v>6.603606779661018</c:v>
                </c:pt>
                <c:pt idx="533">
                  <c:v>6.585747126436781</c:v>
                </c:pt>
                <c:pt idx="534">
                  <c:v>6.563557951482474</c:v>
                </c:pt>
                <c:pt idx="535">
                  <c:v>6.537127516778516</c:v>
                </c:pt>
                <c:pt idx="536">
                  <c:v>6.523991962491627</c:v>
                </c:pt>
                <c:pt idx="537">
                  <c:v>6.519625167336009</c:v>
                </c:pt>
                <c:pt idx="538">
                  <c:v>6.502216288384512</c:v>
                </c:pt>
                <c:pt idx="539">
                  <c:v>6.48922051965357</c:v>
                </c:pt>
                <c:pt idx="540">
                  <c:v>6.471973421926911</c:v>
                </c:pt>
                <c:pt idx="541">
                  <c:v>6.454817760106025</c:v>
                </c:pt>
                <c:pt idx="542">
                  <c:v>6.442010582010583</c:v>
                </c:pt>
                <c:pt idx="543">
                  <c:v>6.41654808959157</c:v>
                </c:pt>
                <c:pt idx="544">
                  <c:v>6.40389217619987</c:v>
                </c:pt>
                <c:pt idx="545">
                  <c:v>6.391286089238845</c:v>
                </c:pt>
                <c:pt idx="546">
                  <c:v>6.382909567496709</c:v>
                </c:pt>
                <c:pt idx="547">
                  <c:v>6.370385873119686</c:v>
                </c:pt>
                <c:pt idx="548">
                  <c:v>6.362064010450687</c:v>
                </c:pt>
                <c:pt idx="549">
                  <c:v>6.345485342019536</c:v>
                </c:pt>
                <c:pt idx="550">
                  <c:v>6.337228366948602</c:v>
                </c:pt>
                <c:pt idx="551">
                  <c:v>6.328992852501624</c:v>
                </c:pt>
                <c:pt idx="552">
                  <c:v>6.29626373626374</c:v>
                </c:pt>
                <c:pt idx="553">
                  <c:v>6.28407741935484</c:v>
                </c:pt>
                <c:pt idx="554">
                  <c:v>6.263871382636657</c:v>
                </c:pt>
                <c:pt idx="555">
                  <c:v>6.23979500320308</c:v>
                </c:pt>
                <c:pt idx="556">
                  <c:v>6.227826086956516</c:v>
                </c:pt>
                <c:pt idx="557">
                  <c:v>6.215902999361838</c:v>
                </c:pt>
                <c:pt idx="558">
                  <c:v>6.204025477706999</c:v>
                </c:pt>
                <c:pt idx="559">
                  <c:v>6.19613231552163</c:v>
                </c:pt>
                <c:pt idx="560">
                  <c:v>6.176487000634116</c:v>
                </c:pt>
                <c:pt idx="561">
                  <c:v>6.881314791403288</c:v>
                </c:pt>
                <c:pt idx="562">
                  <c:v>6.859634530560807</c:v>
                </c:pt>
                <c:pt idx="563">
                  <c:v>6.842388434946574</c:v>
                </c:pt>
                <c:pt idx="564">
                  <c:v>6.829510664993727</c:v>
                </c:pt>
                <c:pt idx="565">
                  <c:v>6.816681277395107</c:v>
                </c:pt>
                <c:pt idx="566">
                  <c:v>6.812415519399233</c:v>
                </c:pt>
                <c:pt idx="567">
                  <c:v>6.808155096935576</c:v>
                </c:pt>
                <c:pt idx="568">
                  <c:v>6.808155096935576</c:v>
                </c:pt>
                <c:pt idx="569">
                  <c:v>6.795405742821471</c:v>
                </c:pt>
                <c:pt idx="570">
                  <c:v>6.786932668329177</c:v>
                </c:pt>
                <c:pt idx="571">
                  <c:v>6.770049751243781</c:v>
                </c:pt>
                <c:pt idx="572">
                  <c:v>7.321945409429277</c:v>
                </c:pt>
                <c:pt idx="573">
                  <c:v>7.308344272445816</c:v>
                </c:pt>
                <c:pt idx="574">
                  <c:v>7.299304885590601</c:v>
                </c:pt>
                <c:pt idx="575">
                  <c:v>7.29479357231149</c:v>
                </c:pt>
                <c:pt idx="576">
                  <c:v>7.285787654320988</c:v>
                </c:pt>
                <c:pt idx="577">
                  <c:v>7.285787654320988</c:v>
                </c:pt>
                <c:pt idx="578">
                  <c:v>7.285787654320988</c:v>
                </c:pt>
                <c:pt idx="579">
                  <c:v>7.276803945745994</c:v>
                </c:pt>
                <c:pt idx="580">
                  <c:v>7.258902829028283</c:v>
                </c:pt>
                <c:pt idx="581">
                  <c:v>7.249985257985243</c:v>
                </c:pt>
                <c:pt idx="582">
                  <c:v>7.232215686274511</c:v>
                </c:pt>
                <c:pt idx="583">
                  <c:v>7.2233635250918</c:v>
                </c:pt>
                <c:pt idx="584">
                  <c:v>7.218945565749236</c:v>
                </c:pt>
                <c:pt idx="585">
                  <c:v>7.20132763880415</c:v>
                </c:pt>
                <c:pt idx="586">
                  <c:v>7.192550883607549</c:v>
                </c:pt>
                <c:pt idx="587">
                  <c:v>7.17942579075426</c:v>
                </c:pt>
                <c:pt idx="588">
                  <c:v>7.166348512446874</c:v>
                </c:pt>
                <c:pt idx="589">
                  <c:v>7.166348512446874</c:v>
                </c:pt>
                <c:pt idx="590">
                  <c:v>7.161999999999995</c:v>
                </c:pt>
                <c:pt idx="591">
                  <c:v>7.114512356841454</c:v>
                </c:pt>
                <c:pt idx="592">
                  <c:v>7.110226506024095</c:v>
                </c:pt>
                <c:pt idx="593">
                  <c:v>7.110226506024095</c:v>
                </c:pt>
                <c:pt idx="594">
                  <c:v>7.080369526094782</c:v>
                </c:pt>
                <c:pt idx="595">
                  <c:v>7.063420706163974</c:v>
                </c:pt>
                <c:pt idx="596">
                  <c:v>7.033954707985695</c:v>
                </c:pt>
                <c:pt idx="597">
                  <c:v>7.021401546698386</c:v>
                </c:pt>
                <c:pt idx="598">
                  <c:v>7.008893111638956</c:v>
                </c:pt>
                <c:pt idx="599">
                  <c:v>6.992284360189569</c:v>
                </c:pt>
                <c:pt idx="600">
                  <c:v>6.97163378617839</c:v>
                </c:pt>
                <c:pt idx="601">
                  <c:v>6.94292705882353</c:v>
                </c:pt>
                <c:pt idx="602">
                  <c:v>6.902325146198831</c:v>
                </c:pt>
                <c:pt idx="603">
                  <c:v>6.90636395552955</c:v>
                </c:pt>
                <c:pt idx="604">
                  <c:v>6.894261682242992</c:v>
                </c:pt>
                <c:pt idx="605">
                  <c:v>6.854225319396043</c:v>
                </c:pt>
                <c:pt idx="606">
                  <c:v>6.834381007527496</c:v>
                </c:pt>
                <c:pt idx="607">
                  <c:v>6.834381007527496</c:v>
                </c:pt>
                <c:pt idx="608">
                  <c:v>6.798949308755761</c:v>
                </c:pt>
                <c:pt idx="609">
                  <c:v>6.787220241518114</c:v>
                </c:pt>
                <c:pt idx="610">
                  <c:v>6.775531572904708</c:v>
                </c:pt>
                <c:pt idx="611">
                  <c:v>6.76000916380298</c:v>
                </c:pt>
                <c:pt idx="612">
                  <c:v>6.721512528473805</c:v>
                </c:pt>
                <c:pt idx="613">
                  <c:v>6.706236363636365</c:v>
                </c:pt>
                <c:pt idx="614">
                  <c:v>6.70242816581488</c:v>
                </c:pt>
                <c:pt idx="615">
                  <c:v>6.691029478458049</c:v>
                </c:pt>
                <c:pt idx="616">
                  <c:v>6.657064861816123</c:v>
                </c:pt>
                <c:pt idx="617">
                  <c:v>6.642079909960609</c:v>
                </c:pt>
                <c:pt idx="618">
                  <c:v>6.653312288613303</c:v>
                </c:pt>
                <c:pt idx="619">
                  <c:v>6.653312288613303</c:v>
                </c:pt>
                <c:pt idx="620">
                  <c:v>6.627162268388534</c:v>
                </c:pt>
                <c:pt idx="621">
                  <c:v>6.645819819819811</c:v>
                </c:pt>
                <c:pt idx="622">
                  <c:v>6.649563943661972</c:v>
                </c:pt>
                <c:pt idx="623">
                  <c:v>6.653312288613303</c:v>
                </c:pt>
                <c:pt idx="624">
                  <c:v>6.642079909960609</c:v>
                </c:pt>
                <c:pt idx="625">
                  <c:v>6.630885393258428</c:v>
                </c:pt>
                <c:pt idx="626">
                  <c:v>6.612311484593838</c:v>
                </c:pt>
                <c:pt idx="627">
                  <c:v>6.582808700501952</c:v>
                </c:pt>
                <c:pt idx="628">
                  <c:v>6.575474094707522</c:v>
                </c:pt>
                <c:pt idx="629">
                  <c:v>6.571812917594656</c:v>
                </c:pt>
                <c:pt idx="630">
                  <c:v>6.55720888888889</c:v>
                </c:pt>
                <c:pt idx="631">
                  <c:v>6.539044875346261</c:v>
                </c:pt>
                <c:pt idx="632">
                  <c:v>6.528194690265477</c:v>
                </c:pt>
                <c:pt idx="633">
                  <c:v>6.513783664459163</c:v>
                </c:pt>
                <c:pt idx="634">
                  <c:v>6.503017079889807</c:v>
                </c:pt>
                <c:pt idx="635">
                  <c:v>6.492286028602861</c:v>
                </c:pt>
                <c:pt idx="636">
                  <c:v>6.463842278203725</c:v>
                </c:pt>
                <c:pt idx="637">
                  <c:v>6.428636165577343</c:v>
                </c:pt>
                <c:pt idx="638">
                  <c:v>6.418148994018488</c:v>
                </c:pt>
                <c:pt idx="639">
                  <c:v>6.44267248908298</c:v>
                </c:pt>
                <c:pt idx="640">
                  <c:v>6.45324002186988</c:v>
                </c:pt>
                <c:pt idx="641">
                  <c:v>6.446191152375752</c:v>
                </c:pt>
                <c:pt idx="642">
                  <c:v>6.425136635819268</c:v>
                </c:pt>
                <c:pt idx="643">
                  <c:v>6.397276964769648</c:v>
                </c:pt>
                <c:pt idx="644">
                  <c:v>6.376540248514317</c:v>
                </c:pt>
                <c:pt idx="645">
                  <c:v>6.383437533802056</c:v>
                </c:pt>
                <c:pt idx="646">
                  <c:v>6.379987027027028</c:v>
                </c:pt>
                <c:pt idx="647">
                  <c:v>6.362790296495943</c:v>
                </c:pt>
                <c:pt idx="648">
                  <c:v>6.335467525496512</c:v>
                </c:pt>
                <c:pt idx="649">
                  <c:v>6.321893947509374</c:v>
                </c:pt>
                <c:pt idx="650">
                  <c:v>6.308378407268841</c:v>
                </c:pt>
                <c:pt idx="651">
                  <c:v>6.298279615795091</c:v>
                </c:pt>
                <c:pt idx="652">
                  <c:v>6.271506907545166</c:v>
                </c:pt>
                <c:pt idx="653">
                  <c:v>6.24826680783484</c:v>
                </c:pt>
                <c:pt idx="654">
                  <c:v>6.24165838180857</c:v>
                </c:pt>
                <c:pt idx="655">
                  <c:v>6.23835940803383</c:v>
                </c:pt>
                <c:pt idx="656">
                  <c:v>6.218638566912539</c:v>
                </c:pt>
                <c:pt idx="657">
                  <c:v>6.186046121593291</c:v>
                </c:pt>
                <c:pt idx="658">
                  <c:v>6.157003651538862</c:v>
                </c:pt>
                <c:pt idx="659">
                  <c:v>6.157003651538862</c:v>
                </c:pt>
                <c:pt idx="660">
                  <c:v>6.160217118997904</c:v>
                </c:pt>
                <c:pt idx="661">
                  <c:v>6.134602910602911</c:v>
                </c:pt>
                <c:pt idx="662">
                  <c:v>6.112364577938881</c:v>
                </c:pt>
                <c:pt idx="663">
                  <c:v>6.093431078988127</c:v>
                </c:pt>
                <c:pt idx="664">
                  <c:v>6.096578512396695</c:v>
                </c:pt>
                <c:pt idx="665">
                  <c:v>6.093431078988127</c:v>
                </c:pt>
                <c:pt idx="666">
                  <c:v>6.05591380194971</c:v>
                </c:pt>
                <c:pt idx="667">
                  <c:v>6.018855685874555</c:v>
                </c:pt>
                <c:pt idx="668">
                  <c:v>5.937110663983904</c:v>
                </c:pt>
                <c:pt idx="669">
                  <c:v>5.928164741336007</c:v>
                </c:pt>
                <c:pt idx="670">
                  <c:v>5.958089853609287</c:v>
                </c:pt>
                <c:pt idx="671">
                  <c:v>5.958089853609287</c:v>
                </c:pt>
                <c:pt idx="672">
                  <c:v>5.922215755143001</c:v>
                </c:pt>
                <c:pt idx="673">
                  <c:v>5.91924573721164</c:v>
                </c:pt>
                <c:pt idx="674">
                  <c:v>5.910353530295438</c:v>
                </c:pt>
                <c:pt idx="675">
                  <c:v>5.880904833084198</c:v>
                </c:pt>
                <c:pt idx="676">
                  <c:v>5.86337605563835</c:v>
                </c:pt>
                <c:pt idx="677">
                  <c:v>5.848848364717543</c:v>
                </c:pt>
                <c:pt idx="678">
                  <c:v>5.817139477575149</c:v>
                </c:pt>
                <c:pt idx="679">
                  <c:v>5.791450441609421</c:v>
                </c:pt>
                <c:pt idx="680">
                  <c:v>5.820007889546344</c:v>
                </c:pt>
                <c:pt idx="681">
                  <c:v>5.845951461119366</c:v>
                </c:pt>
                <c:pt idx="682">
                  <c:v>5.843057425742577</c:v>
                </c:pt>
                <c:pt idx="683">
                  <c:v>5.811411127523388</c:v>
                </c:pt>
                <c:pt idx="684">
                  <c:v>5.801784336182695</c:v>
                </c:pt>
                <c:pt idx="685">
                  <c:v>5.77936991372304</c:v>
                </c:pt>
                <c:pt idx="686">
                  <c:v>5.749471961342115</c:v>
                </c:pt>
                <c:pt idx="687">
                  <c:v>5.732271349755227</c:v>
                </c:pt>
                <c:pt idx="688">
                  <c:v>5.708677420134943</c:v>
                </c:pt>
                <c:pt idx="689">
                  <c:v>5.695482401536425</c:v>
                </c:pt>
                <c:pt idx="690">
                  <c:v>5.685359074772522</c:v>
                </c:pt>
                <c:pt idx="691">
                  <c:v>6.456136025463843</c:v>
                </c:pt>
                <c:pt idx="692">
                  <c:v>6.428893247085781</c:v>
                </c:pt>
                <c:pt idx="693">
                  <c:v>6.409132367704001</c:v>
                </c:pt>
                <c:pt idx="694">
                  <c:v>6.359156492785789</c:v>
                </c:pt>
                <c:pt idx="695">
                  <c:v>6.340780817706723</c:v>
                </c:pt>
                <c:pt idx="696">
                  <c:v>6.31899478729721</c:v>
                </c:pt>
                <c:pt idx="697">
                  <c:v>6.303753402887812</c:v>
                </c:pt>
                <c:pt idx="698">
                  <c:v>6.281278812638207</c:v>
                </c:pt>
                <c:pt idx="699">
                  <c:v>6.266775107272064</c:v>
                </c:pt>
                <c:pt idx="700">
                  <c:v>6.229909668785544</c:v>
                </c:pt>
                <c:pt idx="701">
                  <c:v>6.165308121381568</c:v>
                </c:pt>
                <c:pt idx="702">
                  <c:v>6.121591116630746</c:v>
                </c:pt>
                <c:pt idx="703">
                  <c:v>6.864306552654433</c:v>
                </c:pt>
                <c:pt idx="704">
                  <c:v>6.858441955984411</c:v>
                </c:pt>
                <c:pt idx="705">
                  <c:v>6.917925297817913</c:v>
                </c:pt>
                <c:pt idx="706">
                  <c:v>7.042618213208351</c:v>
                </c:pt>
                <c:pt idx="707">
                  <c:v>7.101085156907815</c:v>
                </c:pt>
                <c:pt idx="708">
                  <c:v>7.08315930034492</c:v>
                </c:pt>
                <c:pt idx="709">
                  <c:v>7.057451399826046</c:v>
                </c:pt>
                <c:pt idx="710">
                  <c:v>7.064425986493791</c:v>
                </c:pt>
                <c:pt idx="711">
                  <c:v>7.057318684211763</c:v>
                </c:pt>
                <c:pt idx="712">
                  <c:v>7.04694914140324</c:v>
                </c:pt>
                <c:pt idx="713">
                  <c:v>6.988943619349132</c:v>
                </c:pt>
                <c:pt idx="714">
                  <c:v>6.99102670379926</c:v>
                </c:pt>
                <c:pt idx="715">
                  <c:v>7.712334934670101</c:v>
                </c:pt>
                <c:pt idx="716">
                  <c:v>7.697471984286185</c:v>
                </c:pt>
                <c:pt idx="717">
                  <c:v>7.674433857253039</c:v>
                </c:pt>
                <c:pt idx="718">
                  <c:v>7.648821086938509</c:v>
                </c:pt>
                <c:pt idx="719">
                  <c:v>7.644844419292648</c:v>
                </c:pt>
                <c:pt idx="720">
                  <c:v>7.640661068856739</c:v>
                </c:pt>
                <c:pt idx="721">
                  <c:v>7.648222562842059</c:v>
                </c:pt>
                <c:pt idx="722">
                  <c:v>7.646321989829962</c:v>
                </c:pt>
                <c:pt idx="723">
                  <c:v>7.643824525246575</c:v>
                </c:pt>
                <c:pt idx="724">
                  <c:v>7.646533117961886</c:v>
                </c:pt>
                <c:pt idx="725">
                  <c:v>7.647025795614056</c:v>
                </c:pt>
                <c:pt idx="726">
                  <c:v>7.633254776572628</c:v>
                </c:pt>
                <c:pt idx="727">
                  <c:v>7.621525420619044</c:v>
                </c:pt>
                <c:pt idx="728">
                  <c:v>7.612132984547434</c:v>
                </c:pt>
                <c:pt idx="729">
                  <c:v>7.586310176053766</c:v>
                </c:pt>
                <c:pt idx="730">
                  <c:v>7.568341653609298</c:v>
                </c:pt>
                <c:pt idx="731">
                  <c:v>7.537681968090656</c:v>
                </c:pt>
                <c:pt idx="732">
                  <c:v>7.515691010575262</c:v>
                </c:pt>
                <c:pt idx="733">
                  <c:v>7.49082122119234</c:v>
                </c:pt>
                <c:pt idx="734">
                  <c:v>7.452553205803862</c:v>
                </c:pt>
                <c:pt idx="735">
                  <c:v>7.415931731352876</c:v>
                </c:pt>
                <c:pt idx="736">
                  <c:v>7.387510114797386</c:v>
                </c:pt>
                <c:pt idx="737">
                  <c:v>7.385146006489177</c:v>
                </c:pt>
                <c:pt idx="738">
                  <c:v>7.366712036638837</c:v>
                </c:pt>
                <c:pt idx="739">
                  <c:v>7.347297578145374</c:v>
                </c:pt>
                <c:pt idx="740">
                  <c:v>7.330280490925292</c:v>
                </c:pt>
                <c:pt idx="741">
                  <c:v>7.327468127235274</c:v>
                </c:pt>
                <c:pt idx="742">
                  <c:v>7.315370526908976</c:v>
                </c:pt>
                <c:pt idx="743">
                  <c:v>7.316755690399969</c:v>
                </c:pt>
                <c:pt idx="744">
                  <c:v>7.298340551509668</c:v>
                </c:pt>
                <c:pt idx="745">
                  <c:v>7.28324084545319</c:v>
                </c:pt>
                <c:pt idx="746">
                  <c:v>7.264326810415676</c:v>
                </c:pt>
                <c:pt idx="747">
                  <c:v>7.25</c:v>
                </c:pt>
                <c:pt idx="748">
                  <c:v>7.259502630153266</c:v>
                </c:pt>
                <c:pt idx="749">
                  <c:v>7.261374412760845</c:v>
                </c:pt>
                <c:pt idx="750">
                  <c:v>7.262834438475545</c:v>
                </c:pt>
                <c:pt idx="751">
                  <c:v>7.225786251043695</c:v>
                </c:pt>
                <c:pt idx="752">
                  <c:v>7.190327410574418</c:v>
                </c:pt>
                <c:pt idx="753">
                  <c:v>7.172759138708063</c:v>
                </c:pt>
                <c:pt idx="754">
                  <c:v>7.187092867338541</c:v>
                </c:pt>
                <c:pt idx="755">
                  <c:v>7.189922933461418</c:v>
                </c:pt>
                <c:pt idx="756">
                  <c:v>7.183022725995478</c:v>
                </c:pt>
                <c:pt idx="757">
                  <c:v>7.143556077197226</c:v>
                </c:pt>
                <c:pt idx="758">
                  <c:v>7.159685446515136</c:v>
                </c:pt>
                <c:pt idx="759">
                  <c:v>7.17105654986685</c:v>
                </c:pt>
                <c:pt idx="760">
                  <c:v>7.158174079371364</c:v>
                </c:pt>
                <c:pt idx="761">
                  <c:v>7.13554925706433</c:v>
                </c:pt>
                <c:pt idx="762">
                  <c:v>7.123557354277768</c:v>
                </c:pt>
                <c:pt idx="763">
                  <c:v>7.118033868390487</c:v>
                </c:pt>
                <c:pt idx="764">
                  <c:v>7.108593626333195</c:v>
                </c:pt>
                <c:pt idx="765">
                  <c:v>7.107407755943571</c:v>
                </c:pt>
                <c:pt idx="766">
                  <c:v>7.099785073045246</c:v>
                </c:pt>
                <c:pt idx="767">
                  <c:v>7.082806891906869</c:v>
                </c:pt>
                <c:pt idx="768">
                  <c:v>7.072586652364715</c:v>
                </c:pt>
                <c:pt idx="769">
                  <c:v>7.065489073814994</c:v>
                </c:pt>
                <c:pt idx="770">
                  <c:v>7.051366491257852</c:v>
                </c:pt>
                <c:pt idx="771">
                  <c:v>7.03304071042184</c:v>
                </c:pt>
                <c:pt idx="772">
                  <c:v>7.008448518029549</c:v>
                </c:pt>
              </c:numCache>
            </c:numRef>
          </c:yVal>
          <c:smooth val="0"/>
        </c:ser>
        <c:dLbls>
          <c:showLegendKey val="0"/>
          <c:showVal val="0"/>
          <c:showCatName val="0"/>
          <c:showSerName val="0"/>
          <c:showPercent val="0"/>
          <c:showBubbleSize val="0"/>
        </c:dLbls>
        <c:axId val="2120091736"/>
        <c:axId val="2120094856"/>
      </c:scatterChart>
      <c:valAx>
        <c:axId val="2120091736"/>
        <c:scaling>
          <c:orientation val="minMax"/>
          <c:max val="2015.0"/>
          <c:min val="1950.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20094856"/>
        <c:crosses val="autoZero"/>
        <c:crossBetween val="midCat"/>
        <c:majorUnit val="5.0"/>
      </c:valAx>
      <c:valAx>
        <c:axId val="2120094856"/>
        <c:scaling>
          <c:orientation val="minMax"/>
          <c:max val="11.0"/>
          <c:min val="0.0"/>
        </c:scaling>
        <c:delete val="0"/>
        <c:axPos val="l"/>
        <c:majorGridlines>
          <c:spPr>
            <a:ln>
              <a:solidFill>
                <a:srgbClr val="BFBFBF"/>
              </a:solidFill>
            </a:ln>
          </c:spPr>
        </c:majorGridlines>
        <c:title>
          <c:tx>
            <c:rich>
              <a:bodyPr rot="-5400000" vert="horz"/>
              <a:lstStyle/>
              <a:p>
                <a:pPr>
                  <a:defRPr sz="2400" b="0">
                    <a:latin typeface="Arial" pitchFamily="34" charset="0"/>
                    <a:cs typeface="Arial" pitchFamily="34" charset="0"/>
                  </a:defRPr>
                </a:pPr>
                <a:r>
                  <a:rPr lang="en-US" sz="2400" b="0">
                    <a:latin typeface="Arial" pitchFamily="34" charset="0"/>
                    <a:cs typeface="Arial" pitchFamily="34" charset="0"/>
                  </a:rPr>
                  <a:t>Dollars per hour</a:t>
                </a:r>
              </a:p>
            </c:rich>
          </c:tx>
          <c:layout>
            <c:manualLayout>
              <c:xMode val="edge"/>
              <c:yMode val="edge"/>
              <c:x val="0.0125"/>
              <c:y val="0.245813073445947"/>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20091736"/>
        <c:crosses val="autoZero"/>
        <c:crossBetween val="midCat"/>
        <c:majorUnit val="1.0"/>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56690106964735"/>
          <c:y val="0.120401260707237"/>
          <c:w val="0.874074437869401"/>
          <c:h val="0.775597704175059"/>
        </c:manualLayout>
      </c:layout>
      <c:scatterChart>
        <c:scatterStyle val="lineMarker"/>
        <c:varyColors val="0"/>
        <c:ser>
          <c:idx val="0"/>
          <c:order val="0"/>
          <c:tx>
            <c:strRef>
              <c:f>Sheet1!$L$7</c:f>
              <c:strCache>
                <c:ptCount val="1"/>
                <c:pt idx="0">
                  <c:v>Real oil prices</c:v>
                </c:pt>
              </c:strCache>
            </c:strRef>
          </c:tx>
          <c:spPr>
            <a:ln w="38100">
              <a:solidFill>
                <a:srgbClr val="996633"/>
              </a:solidFill>
            </a:ln>
          </c:spPr>
          <c:marker>
            <c:symbol val="none"/>
          </c:marker>
          <c:xVal>
            <c:numRef>
              <c:f>Sheet1!$K$8:$K$200</c:f>
              <c:numCache>
                <c:formatCode>0.00</c:formatCode>
                <c:ptCount val="193"/>
                <c:pt idx="0">
                  <c:v>1965.0</c:v>
                </c:pt>
                <c:pt idx="1">
                  <c:v>1965.25</c:v>
                </c:pt>
                <c:pt idx="2">
                  <c:v>1965.5</c:v>
                </c:pt>
                <c:pt idx="3">
                  <c:v>1965.75</c:v>
                </c:pt>
                <c:pt idx="4">
                  <c:v>1966.0</c:v>
                </c:pt>
                <c:pt idx="5">
                  <c:v>1966.25</c:v>
                </c:pt>
                <c:pt idx="6">
                  <c:v>1966.5</c:v>
                </c:pt>
                <c:pt idx="7">
                  <c:v>1966.75</c:v>
                </c:pt>
                <c:pt idx="8">
                  <c:v>1967.0</c:v>
                </c:pt>
                <c:pt idx="9">
                  <c:v>1967.25</c:v>
                </c:pt>
                <c:pt idx="10">
                  <c:v>1967.5</c:v>
                </c:pt>
                <c:pt idx="11">
                  <c:v>1967.75</c:v>
                </c:pt>
                <c:pt idx="12">
                  <c:v>1968.0</c:v>
                </c:pt>
                <c:pt idx="13">
                  <c:v>1968.25</c:v>
                </c:pt>
                <c:pt idx="14">
                  <c:v>1968.5</c:v>
                </c:pt>
                <c:pt idx="15">
                  <c:v>1968.75</c:v>
                </c:pt>
                <c:pt idx="16">
                  <c:v>1969.0</c:v>
                </c:pt>
                <c:pt idx="17">
                  <c:v>1969.25</c:v>
                </c:pt>
                <c:pt idx="18">
                  <c:v>1969.5</c:v>
                </c:pt>
                <c:pt idx="19">
                  <c:v>1969.75</c:v>
                </c:pt>
                <c:pt idx="20">
                  <c:v>1970.0</c:v>
                </c:pt>
                <c:pt idx="21">
                  <c:v>1970.25</c:v>
                </c:pt>
                <c:pt idx="22">
                  <c:v>1970.5</c:v>
                </c:pt>
                <c:pt idx="23">
                  <c:v>1970.75</c:v>
                </c:pt>
                <c:pt idx="24">
                  <c:v>1971.0</c:v>
                </c:pt>
                <c:pt idx="25">
                  <c:v>1971.25</c:v>
                </c:pt>
                <c:pt idx="26">
                  <c:v>1971.5</c:v>
                </c:pt>
                <c:pt idx="27">
                  <c:v>1971.75</c:v>
                </c:pt>
                <c:pt idx="28">
                  <c:v>1972.0</c:v>
                </c:pt>
                <c:pt idx="29">
                  <c:v>1972.25</c:v>
                </c:pt>
                <c:pt idx="30">
                  <c:v>1972.5</c:v>
                </c:pt>
                <c:pt idx="31">
                  <c:v>1972.75</c:v>
                </c:pt>
                <c:pt idx="32">
                  <c:v>1973.0</c:v>
                </c:pt>
                <c:pt idx="33">
                  <c:v>1973.25</c:v>
                </c:pt>
                <c:pt idx="34">
                  <c:v>1973.5</c:v>
                </c:pt>
                <c:pt idx="35">
                  <c:v>1973.75</c:v>
                </c:pt>
                <c:pt idx="36">
                  <c:v>1974.0</c:v>
                </c:pt>
                <c:pt idx="37">
                  <c:v>1974.25</c:v>
                </c:pt>
                <c:pt idx="38">
                  <c:v>1974.5</c:v>
                </c:pt>
                <c:pt idx="39">
                  <c:v>1974.75</c:v>
                </c:pt>
                <c:pt idx="40">
                  <c:v>1975.0</c:v>
                </c:pt>
                <c:pt idx="41">
                  <c:v>1975.25</c:v>
                </c:pt>
                <c:pt idx="42">
                  <c:v>1975.5</c:v>
                </c:pt>
                <c:pt idx="43">
                  <c:v>1975.75</c:v>
                </c:pt>
                <c:pt idx="44">
                  <c:v>1976.0</c:v>
                </c:pt>
                <c:pt idx="45">
                  <c:v>1976.25</c:v>
                </c:pt>
                <c:pt idx="46">
                  <c:v>1976.5</c:v>
                </c:pt>
                <c:pt idx="47">
                  <c:v>1976.75</c:v>
                </c:pt>
                <c:pt idx="48">
                  <c:v>1977.0</c:v>
                </c:pt>
                <c:pt idx="49">
                  <c:v>1977.25</c:v>
                </c:pt>
                <c:pt idx="50">
                  <c:v>1977.5</c:v>
                </c:pt>
                <c:pt idx="51">
                  <c:v>1977.75</c:v>
                </c:pt>
                <c:pt idx="52">
                  <c:v>1978.0</c:v>
                </c:pt>
                <c:pt idx="53">
                  <c:v>1978.25</c:v>
                </c:pt>
                <c:pt idx="54">
                  <c:v>1978.5</c:v>
                </c:pt>
                <c:pt idx="55">
                  <c:v>1978.75</c:v>
                </c:pt>
                <c:pt idx="56">
                  <c:v>1979.0</c:v>
                </c:pt>
                <c:pt idx="57">
                  <c:v>1979.25</c:v>
                </c:pt>
                <c:pt idx="58">
                  <c:v>1979.5</c:v>
                </c:pt>
                <c:pt idx="59">
                  <c:v>1979.75</c:v>
                </c:pt>
                <c:pt idx="60">
                  <c:v>1980.0</c:v>
                </c:pt>
                <c:pt idx="61">
                  <c:v>1980.25</c:v>
                </c:pt>
                <c:pt idx="62">
                  <c:v>1980.5</c:v>
                </c:pt>
                <c:pt idx="63">
                  <c:v>1980.75</c:v>
                </c:pt>
                <c:pt idx="64">
                  <c:v>1981.0</c:v>
                </c:pt>
                <c:pt idx="65">
                  <c:v>1981.25</c:v>
                </c:pt>
                <c:pt idx="66">
                  <c:v>1981.5</c:v>
                </c:pt>
                <c:pt idx="67">
                  <c:v>1981.75</c:v>
                </c:pt>
                <c:pt idx="68">
                  <c:v>1982.0</c:v>
                </c:pt>
                <c:pt idx="69">
                  <c:v>1982.25</c:v>
                </c:pt>
                <c:pt idx="70">
                  <c:v>1982.5</c:v>
                </c:pt>
                <c:pt idx="71">
                  <c:v>1982.75</c:v>
                </c:pt>
                <c:pt idx="72">
                  <c:v>1983.0</c:v>
                </c:pt>
                <c:pt idx="73">
                  <c:v>1983.25</c:v>
                </c:pt>
                <c:pt idx="74">
                  <c:v>1983.5</c:v>
                </c:pt>
                <c:pt idx="75">
                  <c:v>1983.75</c:v>
                </c:pt>
                <c:pt idx="76">
                  <c:v>1984.0</c:v>
                </c:pt>
                <c:pt idx="77">
                  <c:v>1984.25</c:v>
                </c:pt>
                <c:pt idx="78">
                  <c:v>1984.5</c:v>
                </c:pt>
                <c:pt idx="79">
                  <c:v>1984.75</c:v>
                </c:pt>
                <c:pt idx="80">
                  <c:v>1985.0</c:v>
                </c:pt>
                <c:pt idx="81">
                  <c:v>1985.25</c:v>
                </c:pt>
                <c:pt idx="82">
                  <c:v>1985.5</c:v>
                </c:pt>
                <c:pt idx="83">
                  <c:v>1985.75</c:v>
                </c:pt>
                <c:pt idx="84">
                  <c:v>1986.0</c:v>
                </c:pt>
                <c:pt idx="85">
                  <c:v>1986.25</c:v>
                </c:pt>
                <c:pt idx="86">
                  <c:v>1986.5</c:v>
                </c:pt>
                <c:pt idx="87">
                  <c:v>1986.75</c:v>
                </c:pt>
                <c:pt idx="88">
                  <c:v>1987.0</c:v>
                </c:pt>
                <c:pt idx="89">
                  <c:v>1987.25</c:v>
                </c:pt>
                <c:pt idx="90">
                  <c:v>1987.5</c:v>
                </c:pt>
                <c:pt idx="91">
                  <c:v>1987.75</c:v>
                </c:pt>
                <c:pt idx="92">
                  <c:v>1988.0</c:v>
                </c:pt>
                <c:pt idx="93">
                  <c:v>1988.25</c:v>
                </c:pt>
                <c:pt idx="94">
                  <c:v>1988.5</c:v>
                </c:pt>
                <c:pt idx="95">
                  <c:v>1988.75</c:v>
                </c:pt>
                <c:pt idx="96">
                  <c:v>1989.0</c:v>
                </c:pt>
                <c:pt idx="97">
                  <c:v>1989.25</c:v>
                </c:pt>
                <c:pt idx="98">
                  <c:v>1989.5</c:v>
                </c:pt>
                <c:pt idx="99">
                  <c:v>1989.75</c:v>
                </c:pt>
                <c:pt idx="100">
                  <c:v>1990.0</c:v>
                </c:pt>
                <c:pt idx="101">
                  <c:v>1990.25</c:v>
                </c:pt>
                <c:pt idx="102">
                  <c:v>1990.5</c:v>
                </c:pt>
                <c:pt idx="103">
                  <c:v>1990.75</c:v>
                </c:pt>
                <c:pt idx="104">
                  <c:v>1991.0</c:v>
                </c:pt>
                <c:pt idx="105">
                  <c:v>1991.25</c:v>
                </c:pt>
                <c:pt idx="106">
                  <c:v>1991.5</c:v>
                </c:pt>
                <c:pt idx="107">
                  <c:v>1991.75</c:v>
                </c:pt>
                <c:pt idx="108">
                  <c:v>1992.0</c:v>
                </c:pt>
                <c:pt idx="109">
                  <c:v>1992.25</c:v>
                </c:pt>
                <c:pt idx="110">
                  <c:v>1992.5</c:v>
                </c:pt>
                <c:pt idx="111">
                  <c:v>1992.75</c:v>
                </c:pt>
                <c:pt idx="112">
                  <c:v>1993.0</c:v>
                </c:pt>
                <c:pt idx="113">
                  <c:v>1993.25</c:v>
                </c:pt>
                <c:pt idx="114">
                  <c:v>1993.5</c:v>
                </c:pt>
                <c:pt idx="115">
                  <c:v>1993.75</c:v>
                </c:pt>
                <c:pt idx="116">
                  <c:v>1994.0</c:v>
                </c:pt>
                <c:pt idx="117">
                  <c:v>1994.25</c:v>
                </c:pt>
                <c:pt idx="118">
                  <c:v>1994.5</c:v>
                </c:pt>
                <c:pt idx="119">
                  <c:v>1994.75</c:v>
                </c:pt>
                <c:pt idx="120">
                  <c:v>1995.0</c:v>
                </c:pt>
                <c:pt idx="121">
                  <c:v>1995.25</c:v>
                </c:pt>
                <c:pt idx="122">
                  <c:v>1995.5</c:v>
                </c:pt>
                <c:pt idx="123">
                  <c:v>1995.75</c:v>
                </c:pt>
                <c:pt idx="124">
                  <c:v>1996.0</c:v>
                </c:pt>
                <c:pt idx="125">
                  <c:v>1996.25</c:v>
                </c:pt>
                <c:pt idx="126">
                  <c:v>1996.5</c:v>
                </c:pt>
                <c:pt idx="127">
                  <c:v>1996.75</c:v>
                </c:pt>
                <c:pt idx="128">
                  <c:v>1997.0</c:v>
                </c:pt>
                <c:pt idx="129">
                  <c:v>1997.25</c:v>
                </c:pt>
                <c:pt idx="130">
                  <c:v>1997.5</c:v>
                </c:pt>
                <c:pt idx="131">
                  <c:v>1997.75</c:v>
                </c:pt>
                <c:pt idx="132">
                  <c:v>1998.0</c:v>
                </c:pt>
                <c:pt idx="133">
                  <c:v>1998.25</c:v>
                </c:pt>
                <c:pt idx="134">
                  <c:v>1998.5</c:v>
                </c:pt>
                <c:pt idx="135">
                  <c:v>1998.75</c:v>
                </c:pt>
                <c:pt idx="136">
                  <c:v>1999.0</c:v>
                </c:pt>
                <c:pt idx="137">
                  <c:v>1999.25</c:v>
                </c:pt>
                <c:pt idx="138">
                  <c:v>1999.5</c:v>
                </c:pt>
                <c:pt idx="139">
                  <c:v>1999.75</c:v>
                </c:pt>
                <c:pt idx="140">
                  <c:v>2000.0</c:v>
                </c:pt>
                <c:pt idx="141">
                  <c:v>2000.25</c:v>
                </c:pt>
                <c:pt idx="142">
                  <c:v>2000.5</c:v>
                </c:pt>
                <c:pt idx="143">
                  <c:v>2000.75</c:v>
                </c:pt>
                <c:pt idx="144">
                  <c:v>2001.0</c:v>
                </c:pt>
                <c:pt idx="145">
                  <c:v>2001.25</c:v>
                </c:pt>
                <c:pt idx="146">
                  <c:v>2001.5</c:v>
                </c:pt>
                <c:pt idx="147">
                  <c:v>2001.75</c:v>
                </c:pt>
                <c:pt idx="148">
                  <c:v>2002.0</c:v>
                </c:pt>
                <c:pt idx="149">
                  <c:v>2002.25</c:v>
                </c:pt>
                <c:pt idx="150">
                  <c:v>2002.5</c:v>
                </c:pt>
                <c:pt idx="151">
                  <c:v>2002.75</c:v>
                </c:pt>
                <c:pt idx="152">
                  <c:v>2003.0</c:v>
                </c:pt>
                <c:pt idx="153">
                  <c:v>2003.25</c:v>
                </c:pt>
                <c:pt idx="154">
                  <c:v>2003.5</c:v>
                </c:pt>
                <c:pt idx="155">
                  <c:v>2003.75</c:v>
                </c:pt>
                <c:pt idx="156">
                  <c:v>2004.0</c:v>
                </c:pt>
                <c:pt idx="157">
                  <c:v>2004.25</c:v>
                </c:pt>
                <c:pt idx="158">
                  <c:v>2004.5</c:v>
                </c:pt>
                <c:pt idx="159">
                  <c:v>2004.75</c:v>
                </c:pt>
                <c:pt idx="160">
                  <c:v>2005.0</c:v>
                </c:pt>
                <c:pt idx="161">
                  <c:v>2005.25</c:v>
                </c:pt>
                <c:pt idx="162">
                  <c:v>2005.5</c:v>
                </c:pt>
                <c:pt idx="163">
                  <c:v>2005.75</c:v>
                </c:pt>
                <c:pt idx="164">
                  <c:v>2006.0</c:v>
                </c:pt>
                <c:pt idx="165">
                  <c:v>2006.25</c:v>
                </c:pt>
                <c:pt idx="166">
                  <c:v>2006.5</c:v>
                </c:pt>
                <c:pt idx="167">
                  <c:v>2006.75</c:v>
                </c:pt>
                <c:pt idx="168">
                  <c:v>2007.0</c:v>
                </c:pt>
                <c:pt idx="169">
                  <c:v>2007.25</c:v>
                </c:pt>
                <c:pt idx="170">
                  <c:v>2007.5</c:v>
                </c:pt>
                <c:pt idx="171">
                  <c:v>2007.75</c:v>
                </c:pt>
                <c:pt idx="172">
                  <c:v>2008.0</c:v>
                </c:pt>
                <c:pt idx="173">
                  <c:v>2008.25</c:v>
                </c:pt>
                <c:pt idx="174">
                  <c:v>2008.5</c:v>
                </c:pt>
                <c:pt idx="175">
                  <c:v>2008.75</c:v>
                </c:pt>
                <c:pt idx="176">
                  <c:v>2009.0</c:v>
                </c:pt>
                <c:pt idx="177">
                  <c:v>2009.25</c:v>
                </c:pt>
                <c:pt idx="178">
                  <c:v>2009.5</c:v>
                </c:pt>
                <c:pt idx="179">
                  <c:v>2009.75</c:v>
                </c:pt>
                <c:pt idx="180">
                  <c:v>2010.0</c:v>
                </c:pt>
                <c:pt idx="181">
                  <c:v>2010.25</c:v>
                </c:pt>
                <c:pt idx="182">
                  <c:v>2010.5</c:v>
                </c:pt>
                <c:pt idx="183">
                  <c:v>2010.75</c:v>
                </c:pt>
                <c:pt idx="184">
                  <c:v>2011.0</c:v>
                </c:pt>
                <c:pt idx="185">
                  <c:v>2011.25</c:v>
                </c:pt>
                <c:pt idx="186">
                  <c:v>2011.5</c:v>
                </c:pt>
                <c:pt idx="187">
                  <c:v>2011.75</c:v>
                </c:pt>
                <c:pt idx="188">
                  <c:v>2012.0</c:v>
                </c:pt>
                <c:pt idx="189">
                  <c:v>2012.25</c:v>
                </c:pt>
                <c:pt idx="190">
                  <c:v>2012.5</c:v>
                </c:pt>
                <c:pt idx="191">
                  <c:v>2012.75</c:v>
                </c:pt>
                <c:pt idx="192">
                  <c:v>2013.0</c:v>
                </c:pt>
              </c:numCache>
            </c:numRef>
          </c:xVal>
          <c:yVal>
            <c:numRef>
              <c:f>Sheet1!$L$8:$L$200</c:f>
              <c:numCache>
                <c:formatCode>General</c:formatCode>
                <c:ptCount val="193"/>
                <c:pt idx="0">
                  <c:v>20.72453435602429</c:v>
                </c:pt>
                <c:pt idx="1">
                  <c:v>20.59290822483328</c:v>
                </c:pt>
                <c:pt idx="2">
                  <c:v>20.53226989203052</c:v>
                </c:pt>
                <c:pt idx="3">
                  <c:v>20.42427338582677</c:v>
                </c:pt>
                <c:pt idx="4">
                  <c:v>20.23498861047837</c:v>
                </c:pt>
                <c:pt idx="5">
                  <c:v>20.05352011627548</c:v>
                </c:pt>
                <c:pt idx="6">
                  <c:v>19.99711877241929</c:v>
                </c:pt>
                <c:pt idx="7">
                  <c:v>20.05822552686799</c:v>
                </c:pt>
                <c:pt idx="8">
                  <c:v>20.14184517851185</c:v>
                </c:pt>
                <c:pt idx="9">
                  <c:v>20.08734585582054</c:v>
                </c:pt>
                <c:pt idx="10">
                  <c:v>20.19924516417911</c:v>
                </c:pt>
                <c:pt idx="11">
                  <c:v>20.13117577582898</c:v>
                </c:pt>
                <c:pt idx="12">
                  <c:v>19.93516169590643</c:v>
                </c:pt>
                <c:pt idx="13">
                  <c:v>19.74292792401472</c:v>
                </c:pt>
                <c:pt idx="14">
                  <c:v>19.47950085714285</c:v>
                </c:pt>
                <c:pt idx="15">
                  <c:v>19.24145655180198</c:v>
                </c:pt>
                <c:pt idx="16">
                  <c:v>19.38013410656032</c:v>
                </c:pt>
                <c:pt idx="17">
                  <c:v>20.42007657892562</c:v>
                </c:pt>
                <c:pt idx="18">
                  <c:v>20.14362900387187</c:v>
                </c:pt>
                <c:pt idx="19">
                  <c:v>19.83905733333333</c:v>
                </c:pt>
                <c:pt idx="20">
                  <c:v>19.52663123359578</c:v>
                </c:pt>
                <c:pt idx="21">
                  <c:v>19.25723215903502</c:v>
                </c:pt>
                <c:pt idx="22">
                  <c:v>18.8323083032306</c:v>
                </c:pt>
                <c:pt idx="23">
                  <c:v>19.02813249999998</c:v>
                </c:pt>
                <c:pt idx="24">
                  <c:v>19.79819297323012</c:v>
                </c:pt>
                <c:pt idx="25">
                  <c:v>19.61789677419356</c:v>
                </c:pt>
                <c:pt idx="26">
                  <c:v>19.42509189189188</c:v>
                </c:pt>
                <c:pt idx="27">
                  <c:v>19.28295707317072</c:v>
                </c:pt>
                <c:pt idx="28">
                  <c:v>19.12760360970653</c:v>
                </c:pt>
                <c:pt idx="29">
                  <c:v>19.0048375</c:v>
                </c:pt>
                <c:pt idx="30">
                  <c:v>18.85391553191997</c:v>
                </c:pt>
                <c:pt idx="31">
                  <c:v>18.66077938017789</c:v>
                </c:pt>
                <c:pt idx="32">
                  <c:v>18.3719759254526</c:v>
                </c:pt>
                <c:pt idx="33">
                  <c:v>17.99561240980582</c:v>
                </c:pt>
                <c:pt idx="34">
                  <c:v>20.125909375</c:v>
                </c:pt>
                <c:pt idx="35">
                  <c:v>20.83818801297542</c:v>
                </c:pt>
                <c:pt idx="36">
                  <c:v>47.46762558139527</c:v>
                </c:pt>
                <c:pt idx="37">
                  <c:v>46.22930570140218</c:v>
                </c:pt>
                <c:pt idx="38">
                  <c:v>44.96462639937516</c:v>
                </c:pt>
                <c:pt idx="39">
                  <c:v>48.15516039403891</c:v>
                </c:pt>
                <c:pt idx="40">
                  <c:v>47.14748111933329</c:v>
                </c:pt>
                <c:pt idx="41">
                  <c:v>46.5864969924812</c:v>
                </c:pt>
                <c:pt idx="42">
                  <c:v>45.67051136049533</c:v>
                </c:pt>
                <c:pt idx="43">
                  <c:v>44.84415003528319</c:v>
                </c:pt>
                <c:pt idx="44">
                  <c:v>46.7319369767442</c:v>
                </c:pt>
                <c:pt idx="45">
                  <c:v>47.92023812056738</c:v>
                </c:pt>
                <c:pt idx="46">
                  <c:v>49.40385712041886</c:v>
                </c:pt>
                <c:pt idx="47">
                  <c:v>53.10061582921921</c:v>
                </c:pt>
                <c:pt idx="48">
                  <c:v>52.1435489864865</c:v>
                </c:pt>
                <c:pt idx="49">
                  <c:v>51.24928361529387</c:v>
                </c:pt>
                <c:pt idx="50">
                  <c:v>52.85136173383322</c:v>
                </c:pt>
                <c:pt idx="51">
                  <c:v>53.21982910258686</c:v>
                </c:pt>
                <c:pt idx="52">
                  <c:v>52.31978725429526</c:v>
                </c:pt>
                <c:pt idx="53">
                  <c:v>51.15598911070781</c:v>
                </c:pt>
                <c:pt idx="54">
                  <c:v>49.99277138569285</c:v>
                </c:pt>
                <c:pt idx="55">
                  <c:v>48.85738</c:v>
                </c:pt>
                <c:pt idx="56">
                  <c:v>49.79768559248554</c:v>
                </c:pt>
                <c:pt idx="57">
                  <c:v>55.00032152661056</c:v>
                </c:pt>
                <c:pt idx="58">
                  <c:v>77.08883388059701</c:v>
                </c:pt>
                <c:pt idx="59">
                  <c:v>90.05776185340557</c:v>
                </c:pt>
                <c:pt idx="60">
                  <c:v>100.6890388445333</c:v>
                </c:pt>
                <c:pt idx="61">
                  <c:v>107.3698959608323</c:v>
                </c:pt>
                <c:pt idx="62">
                  <c:v>100.9445148799154</c:v>
                </c:pt>
                <c:pt idx="63">
                  <c:v>94.29799229843281</c:v>
                </c:pt>
                <c:pt idx="64">
                  <c:v>95.97081869150375</c:v>
                </c:pt>
                <c:pt idx="65">
                  <c:v>92.35994638341467</c:v>
                </c:pt>
                <c:pt idx="66">
                  <c:v>86.64900777092568</c:v>
                </c:pt>
                <c:pt idx="67">
                  <c:v>83.68314339799717</c:v>
                </c:pt>
                <c:pt idx="68">
                  <c:v>73.47152709302327</c:v>
                </c:pt>
                <c:pt idx="69">
                  <c:v>80.57066015401128</c:v>
                </c:pt>
                <c:pt idx="70">
                  <c:v>78.65672282937115</c:v>
                </c:pt>
                <c:pt idx="71">
                  <c:v>76.76037852409289</c:v>
                </c:pt>
                <c:pt idx="72">
                  <c:v>67.19702639795918</c:v>
                </c:pt>
                <c:pt idx="73">
                  <c:v>68.40937349822965</c:v>
                </c:pt>
                <c:pt idx="74">
                  <c:v>70.0181142857143</c:v>
                </c:pt>
                <c:pt idx="75">
                  <c:v>65.52538644906028</c:v>
                </c:pt>
                <c:pt idx="76">
                  <c:v>65.40883150790462</c:v>
                </c:pt>
                <c:pt idx="77">
                  <c:v>65.16033885990319</c:v>
                </c:pt>
                <c:pt idx="78">
                  <c:v>61.90983923371637</c:v>
                </c:pt>
                <c:pt idx="79">
                  <c:v>57.852317654321</c:v>
                </c:pt>
                <c:pt idx="80">
                  <c:v>56.52965596092861</c:v>
                </c:pt>
                <c:pt idx="81">
                  <c:v>57.69170593940298</c:v>
                </c:pt>
                <c:pt idx="82">
                  <c:v>57.19923530120482</c:v>
                </c:pt>
                <c:pt idx="83">
                  <c:v>59.47846098165135</c:v>
                </c:pt>
                <c:pt idx="84">
                  <c:v>34.46098878311901</c:v>
                </c:pt>
                <c:pt idx="85">
                  <c:v>28.3523307622463</c:v>
                </c:pt>
                <c:pt idx="86">
                  <c:v>28.0584771194166</c:v>
                </c:pt>
                <c:pt idx="87">
                  <c:v>30.91539429874985</c:v>
                </c:pt>
                <c:pt idx="88">
                  <c:v>36.2100008139535</c:v>
                </c:pt>
                <c:pt idx="89">
                  <c:v>38.03353547896381</c:v>
                </c:pt>
                <c:pt idx="90">
                  <c:v>39.61844115098845</c:v>
                </c:pt>
                <c:pt idx="91">
                  <c:v>35.94994433509923</c:v>
                </c:pt>
                <c:pt idx="92">
                  <c:v>31.93437669164523</c:v>
                </c:pt>
                <c:pt idx="93">
                  <c:v>32.64306479709435</c:v>
                </c:pt>
                <c:pt idx="94">
                  <c:v>28.29734350420168</c:v>
                </c:pt>
                <c:pt idx="95">
                  <c:v>27.09991454696592</c:v>
                </c:pt>
                <c:pt idx="96">
                  <c:v>33.61840944545357</c:v>
                </c:pt>
                <c:pt idx="97">
                  <c:v>36.57038461414025</c:v>
                </c:pt>
                <c:pt idx="98">
                  <c:v>34.3153048715891</c:v>
                </c:pt>
                <c:pt idx="99">
                  <c:v>35.8754264978111</c:v>
                </c:pt>
                <c:pt idx="100">
                  <c:v>37.6777864925449</c:v>
                </c:pt>
                <c:pt idx="101">
                  <c:v>30.73896259087392</c:v>
                </c:pt>
                <c:pt idx="102">
                  <c:v>44.74233462325044</c:v>
                </c:pt>
                <c:pt idx="103">
                  <c:v>52.88211881106701</c:v>
                </c:pt>
                <c:pt idx="104">
                  <c:v>35.89233787945121</c:v>
                </c:pt>
                <c:pt idx="105">
                  <c:v>33.99651454262468</c:v>
                </c:pt>
                <c:pt idx="106">
                  <c:v>35.20586196925322</c:v>
                </c:pt>
                <c:pt idx="107">
                  <c:v>35.04847221072655</c:v>
                </c:pt>
                <c:pt idx="108">
                  <c:v>30.28488313730015</c:v>
                </c:pt>
                <c:pt idx="109">
                  <c:v>33.67111343777061</c:v>
                </c:pt>
                <c:pt idx="110">
                  <c:v>34.17934609375</c:v>
                </c:pt>
                <c:pt idx="111">
                  <c:v>32.0204166707737</c:v>
                </c:pt>
                <c:pt idx="112">
                  <c:v>30.77380650324673</c:v>
                </c:pt>
                <c:pt idx="113">
                  <c:v>30.45302595419848</c:v>
                </c:pt>
                <c:pt idx="114">
                  <c:v>27.29985344726354</c:v>
                </c:pt>
                <c:pt idx="115">
                  <c:v>25.02909307583221</c:v>
                </c:pt>
                <c:pt idx="116">
                  <c:v>22.42437782549421</c:v>
                </c:pt>
                <c:pt idx="117">
                  <c:v>26.75942591149099</c:v>
                </c:pt>
                <c:pt idx="118">
                  <c:v>27.58761089993282</c:v>
                </c:pt>
                <c:pt idx="119">
                  <c:v>26.18232923808308</c:v>
                </c:pt>
                <c:pt idx="120">
                  <c:v>27.02184177454314</c:v>
                </c:pt>
                <c:pt idx="121">
                  <c:v>28.24243324786317</c:v>
                </c:pt>
                <c:pt idx="122">
                  <c:v>25.93611693171188</c:v>
                </c:pt>
                <c:pt idx="123">
                  <c:v>26.23479767729343</c:v>
                </c:pt>
                <c:pt idx="124">
                  <c:v>28.3135794849968</c:v>
                </c:pt>
                <c:pt idx="125">
                  <c:v>30.89368799872122</c:v>
                </c:pt>
                <c:pt idx="126">
                  <c:v>31.65719909090909</c:v>
                </c:pt>
                <c:pt idx="127">
                  <c:v>34.5252805750408</c:v>
                </c:pt>
                <c:pt idx="128">
                  <c:v>31.70510113823581</c:v>
                </c:pt>
                <c:pt idx="129">
                  <c:v>27.63079158125</c:v>
                </c:pt>
                <c:pt idx="130">
                  <c:v>27.32207000621892</c:v>
                </c:pt>
                <c:pt idx="131">
                  <c:v>27.35961849357012</c:v>
                </c:pt>
                <c:pt idx="132">
                  <c:v>21.83776833333333</c:v>
                </c:pt>
                <c:pt idx="133">
                  <c:v>20.02131005395827</c:v>
                </c:pt>
                <c:pt idx="134">
                  <c:v>19.20814038330872</c:v>
                </c:pt>
                <c:pt idx="135">
                  <c:v>17.37307159437773</c:v>
                </c:pt>
                <c:pt idx="136">
                  <c:v>17.58885416401086</c:v>
                </c:pt>
                <c:pt idx="137">
                  <c:v>23.63069248706068</c:v>
                </c:pt>
                <c:pt idx="138">
                  <c:v>28.87159822368421</c:v>
                </c:pt>
                <c:pt idx="139">
                  <c:v>32.38632855200584</c:v>
                </c:pt>
                <c:pt idx="140">
                  <c:v>37.6098163021752</c:v>
                </c:pt>
                <c:pt idx="141">
                  <c:v>37.28628593677998</c:v>
                </c:pt>
                <c:pt idx="142">
                  <c:v>40.59424402890174</c:v>
                </c:pt>
                <c:pt idx="143">
                  <c:v>40.76200501627133</c:v>
                </c:pt>
                <c:pt idx="144">
                  <c:v>36.37348487777137</c:v>
                </c:pt>
                <c:pt idx="145">
                  <c:v>34.95807532757871</c:v>
                </c:pt>
                <c:pt idx="146">
                  <c:v>33.25565294736902</c:v>
                </c:pt>
                <c:pt idx="147">
                  <c:v>25.52719908169014</c:v>
                </c:pt>
                <c:pt idx="148">
                  <c:v>26.95124413844227</c:v>
                </c:pt>
                <c:pt idx="149">
                  <c:v>32.50745446238017</c:v>
                </c:pt>
                <c:pt idx="150">
                  <c:v>34.86888800829117</c:v>
                </c:pt>
                <c:pt idx="151">
                  <c:v>34.48036484848485</c:v>
                </c:pt>
                <c:pt idx="152">
                  <c:v>41.32333233351695</c:v>
                </c:pt>
                <c:pt idx="153">
                  <c:v>35.22485168271722</c:v>
                </c:pt>
                <c:pt idx="154">
                  <c:v>36.38000155612057</c:v>
                </c:pt>
                <c:pt idx="155">
                  <c:v>37.41442103784833</c:v>
                </c:pt>
                <c:pt idx="156">
                  <c:v>41.93807875200856</c:v>
                </c:pt>
                <c:pt idx="157">
                  <c:v>45.23794326316516</c:v>
                </c:pt>
                <c:pt idx="158">
                  <c:v>51.43654881790386</c:v>
                </c:pt>
                <c:pt idx="159">
                  <c:v>56.05000132183908</c:v>
                </c:pt>
                <c:pt idx="160">
                  <c:v>57.38448306102386</c:v>
                </c:pt>
                <c:pt idx="161">
                  <c:v>60.82469598331154</c:v>
                </c:pt>
                <c:pt idx="162">
                  <c:v>71.25505249237028</c:v>
                </c:pt>
                <c:pt idx="163">
                  <c:v>67.18675123089386</c:v>
                </c:pt>
                <c:pt idx="164">
                  <c:v>70.5281495836404</c:v>
                </c:pt>
                <c:pt idx="165">
                  <c:v>77.82314969667158</c:v>
                </c:pt>
                <c:pt idx="166">
                  <c:v>77.00025593231184</c:v>
                </c:pt>
                <c:pt idx="167">
                  <c:v>65.95757166156782</c:v>
                </c:pt>
                <c:pt idx="168">
                  <c:v>63.18344665397395</c:v>
                </c:pt>
                <c:pt idx="169">
                  <c:v>69.82724097545865</c:v>
                </c:pt>
                <c:pt idx="170">
                  <c:v>80.63405373691324</c:v>
                </c:pt>
                <c:pt idx="171">
                  <c:v>95.8519509240344</c:v>
                </c:pt>
                <c:pt idx="172">
                  <c:v>102.2385876157353</c:v>
                </c:pt>
                <c:pt idx="173">
                  <c:v>127.7249444506305</c:v>
                </c:pt>
                <c:pt idx="174">
                  <c:v>119.7177507961675</c:v>
                </c:pt>
                <c:pt idx="175">
                  <c:v>60.6163752460849</c:v>
                </c:pt>
                <c:pt idx="176">
                  <c:v>44.91069579585093</c:v>
                </c:pt>
                <c:pt idx="177">
                  <c:v>61.9408188840277</c:v>
                </c:pt>
                <c:pt idx="178">
                  <c:v>70.3351058384837</c:v>
                </c:pt>
                <c:pt idx="179">
                  <c:v>77.84595349855301</c:v>
                </c:pt>
                <c:pt idx="180">
                  <c:v>80.31740545525632</c:v>
                </c:pt>
                <c:pt idx="181">
                  <c:v>79.61033371686291</c:v>
                </c:pt>
                <c:pt idx="182">
                  <c:v>77.58860232558119</c:v>
                </c:pt>
                <c:pt idx="183">
                  <c:v>85.9692282228141</c:v>
                </c:pt>
                <c:pt idx="184">
                  <c:v>94.00201065636158</c:v>
                </c:pt>
                <c:pt idx="185">
                  <c:v>101.4177084006858</c:v>
                </c:pt>
                <c:pt idx="186">
                  <c:v>88.08419514718484</c:v>
                </c:pt>
                <c:pt idx="187">
                  <c:v>92.03562118949115</c:v>
                </c:pt>
                <c:pt idx="188">
                  <c:v>100.102837209608</c:v>
                </c:pt>
                <c:pt idx="189">
                  <c:v>90.71776875647285</c:v>
                </c:pt>
                <c:pt idx="190">
                  <c:v>89.08068221536321</c:v>
                </c:pt>
                <c:pt idx="191">
                  <c:v>84.65383345512085</c:v>
                </c:pt>
                <c:pt idx="192">
                  <c:v>90.27810880083391</c:v>
                </c:pt>
              </c:numCache>
            </c:numRef>
          </c:yVal>
          <c:smooth val="0"/>
        </c:ser>
        <c:dLbls>
          <c:showLegendKey val="0"/>
          <c:showVal val="0"/>
          <c:showCatName val="0"/>
          <c:showSerName val="0"/>
          <c:showPercent val="0"/>
          <c:showBubbleSize val="0"/>
        </c:dLbls>
        <c:axId val="2118541272"/>
        <c:axId val="2118538152"/>
      </c:scatterChart>
      <c:valAx>
        <c:axId val="2118541272"/>
        <c:scaling>
          <c:orientation val="minMax"/>
          <c:max val="2014.0"/>
          <c:min val="1965.0"/>
        </c:scaling>
        <c:delete val="0"/>
        <c:axPos val="b"/>
        <c:numFmt formatCode="0" sourceLinked="0"/>
        <c:majorTickMark val="out"/>
        <c:minorTickMark val="none"/>
        <c:tickLblPos val="low"/>
        <c:txPr>
          <a:bodyPr/>
          <a:lstStyle/>
          <a:p>
            <a:pPr>
              <a:defRPr sz="1800">
                <a:latin typeface="Arial" pitchFamily="34" charset="0"/>
                <a:cs typeface="Arial" pitchFamily="34" charset="0"/>
              </a:defRPr>
            </a:pPr>
            <a:endParaRPr lang="en-US"/>
          </a:p>
        </c:txPr>
        <c:crossAx val="2118538152"/>
        <c:crosses val="autoZero"/>
        <c:crossBetween val="midCat"/>
        <c:majorUnit val="5.0"/>
      </c:valAx>
      <c:valAx>
        <c:axId val="2118538152"/>
        <c:scaling>
          <c:orientation val="minMax"/>
          <c:max val="140.0"/>
          <c:min val="0.0"/>
        </c:scaling>
        <c:delete val="0"/>
        <c:axPos val="l"/>
        <c:majorGridlines>
          <c:spPr>
            <a:ln>
              <a:solidFill>
                <a:srgbClr val="D9D9D9"/>
              </a:solidFill>
              <a:prstDash val="solid"/>
            </a:ln>
          </c:spPr>
        </c:majorGridlines>
        <c:title>
          <c:tx>
            <c:rich>
              <a:bodyPr/>
              <a:lstStyle/>
              <a:p>
                <a:pPr>
                  <a:defRPr b="0"/>
                </a:pPr>
                <a:endParaRPr lang="en-US"/>
              </a:p>
            </c:rich>
          </c:tx>
          <c:layout/>
          <c:overlay val="0"/>
        </c:title>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2118541272"/>
        <c:crosses val="autoZero"/>
        <c:crossBetween val="midCat"/>
        <c:majorUnit val="20.0"/>
        <c:minorUnit val="4.0"/>
      </c:valAx>
      <c:spPr>
        <a:solidFill>
          <a:schemeClr val="bg1"/>
        </a:solidFill>
        <a:ln>
          <a:solidFill>
            <a:schemeClr val="tx1"/>
          </a:solidFill>
        </a:ln>
      </c:spPr>
    </c:plotArea>
    <c:plotVisOnly val="1"/>
    <c:dispBlanksAs val="gap"/>
    <c:showDLblsOverMax val="0"/>
  </c:chart>
  <c:spPr>
    <a:noFill/>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644697008497909"/>
          <c:y val="0.0326205567907756"/>
          <c:w val="0.897411060801324"/>
          <c:h val="0.886183859427868"/>
        </c:manualLayout>
      </c:layout>
      <c:scatterChart>
        <c:scatterStyle val="lineMarker"/>
        <c:varyColors val="0"/>
        <c:ser>
          <c:idx val="0"/>
          <c:order val="0"/>
          <c:tx>
            <c:strRef>
              <c:f>Sheet1!$K$7</c:f>
              <c:strCache>
                <c:ptCount val="1"/>
                <c:pt idx="0">
                  <c:v>France</c:v>
                </c:pt>
              </c:strCache>
            </c:strRef>
          </c:tx>
          <c:spPr>
            <a:ln w="44450">
              <a:solidFill>
                <a:srgbClr val="FF0000"/>
              </a:solidFill>
            </a:ln>
          </c:spPr>
          <c:marker>
            <c:symbol val="none"/>
          </c:marker>
          <c:xVal>
            <c:numRef>
              <c:f>Sheet1!$J$8:$J$50</c:f>
              <c:numCache>
                <c:formatCode>0</c:formatCode>
                <c:ptCount val="43"/>
                <c:pt idx="0">
                  <c:v>1970.0</c:v>
                </c:pt>
                <c:pt idx="1">
                  <c:v>1971.0</c:v>
                </c:pt>
                <c:pt idx="2">
                  <c:v>1972.0</c:v>
                </c:pt>
                <c:pt idx="3">
                  <c:v>1973.0</c:v>
                </c:pt>
                <c:pt idx="4">
                  <c:v>1974.0</c:v>
                </c:pt>
                <c:pt idx="5">
                  <c:v>1975.0</c:v>
                </c:pt>
                <c:pt idx="6">
                  <c:v>1976.0</c:v>
                </c:pt>
                <c:pt idx="7">
                  <c:v>1977.0</c:v>
                </c:pt>
                <c:pt idx="8">
                  <c:v>1978.0</c:v>
                </c:pt>
                <c:pt idx="9">
                  <c:v>1979.0</c:v>
                </c:pt>
                <c:pt idx="10">
                  <c:v>1980.0</c:v>
                </c:pt>
                <c:pt idx="11">
                  <c:v>1981.0</c:v>
                </c:pt>
                <c:pt idx="12">
                  <c:v>1982.0</c:v>
                </c:pt>
                <c:pt idx="13">
                  <c:v>1983.0</c:v>
                </c:pt>
                <c:pt idx="14">
                  <c:v>1984.0</c:v>
                </c:pt>
                <c:pt idx="15">
                  <c:v>1985.0</c:v>
                </c:pt>
                <c:pt idx="16">
                  <c:v>1986.0</c:v>
                </c:pt>
                <c:pt idx="17">
                  <c:v>1987.0</c:v>
                </c:pt>
                <c:pt idx="18">
                  <c:v>1988.0</c:v>
                </c:pt>
                <c:pt idx="19">
                  <c:v>1989.0</c:v>
                </c:pt>
                <c:pt idx="20">
                  <c:v>1990.0</c:v>
                </c:pt>
                <c:pt idx="21">
                  <c:v>1991.0</c:v>
                </c:pt>
                <c:pt idx="22">
                  <c:v>1992.0</c:v>
                </c:pt>
                <c:pt idx="23">
                  <c:v>1993.0</c:v>
                </c:pt>
                <c:pt idx="24">
                  <c:v>1994.0</c:v>
                </c:pt>
                <c:pt idx="25">
                  <c:v>1995.0</c:v>
                </c:pt>
                <c:pt idx="26">
                  <c:v>1996.0</c:v>
                </c:pt>
                <c:pt idx="27">
                  <c:v>1997.0</c:v>
                </c:pt>
                <c:pt idx="28">
                  <c:v>1998.0</c:v>
                </c:pt>
                <c:pt idx="29">
                  <c:v>1999.0</c:v>
                </c:pt>
                <c:pt idx="30">
                  <c:v>2000.0</c:v>
                </c:pt>
                <c:pt idx="31">
                  <c:v>2001.0</c:v>
                </c:pt>
                <c:pt idx="32">
                  <c:v>2002.0</c:v>
                </c:pt>
                <c:pt idx="33">
                  <c:v>2003.0</c:v>
                </c:pt>
                <c:pt idx="34">
                  <c:v>2004.0</c:v>
                </c:pt>
                <c:pt idx="35">
                  <c:v>2005.0</c:v>
                </c:pt>
                <c:pt idx="36">
                  <c:v>2006.0</c:v>
                </c:pt>
                <c:pt idx="37">
                  <c:v>2007.0</c:v>
                </c:pt>
                <c:pt idx="38">
                  <c:v>2008.0</c:v>
                </c:pt>
                <c:pt idx="39">
                  <c:v>2009.0</c:v>
                </c:pt>
                <c:pt idx="40">
                  <c:v>2010.0</c:v>
                </c:pt>
                <c:pt idx="41">
                  <c:v>2011.0</c:v>
                </c:pt>
                <c:pt idx="42">
                  <c:v>2012.0</c:v>
                </c:pt>
              </c:numCache>
            </c:numRef>
          </c:xVal>
          <c:yVal>
            <c:numRef>
              <c:f>Sheet1!$K$8:$K$50</c:f>
              <c:numCache>
                <c:formatCode>0.0</c:formatCode>
                <c:ptCount val="43"/>
                <c:pt idx="0">
                  <c:v>2.5</c:v>
                </c:pt>
                <c:pt idx="1">
                  <c:v>2.8</c:v>
                </c:pt>
                <c:pt idx="2">
                  <c:v>2.9</c:v>
                </c:pt>
                <c:pt idx="3">
                  <c:v>2.8</c:v>
                </c:pt>
                <c:pt idx="4">
                  <c:v>2.9</c:v>
                </c:pt>
                <c:pt idx="5">
                  <c:v>3.6</c:v>
                </c:pt>
                <c:pt idx="6">
                  <c:v>4.0</c:v>
                </c:pt>
                <c:pt idx="7">
                  <c:v>4.5</c:v>
                </c:pt>
                <c:pt idx="8">
                  <c:v>4.6</c:v>
                </c:pt>
                <c:pt idx="9">
                  <c:v>5.2</c:v>
                </c:pt>
                <c:pt idx="10">
                  <c:v>5.6</c:v>
                </c:pt>
                <c:pt idx="11">
                  <c:v>6.6</c:v>
                </c:pt>
                <c:pt idx="12">
                  <c:v>6.9</c:v>
                </c:pt>
                <c:pt idx="13">
                  <c:v>7.3</c:v>
                </c:pt>
                <c:pt idx="14">
                  <c:v>8.5</c:v>
                </c:pt>
                <c:pt idx="15">
                  <c:v>9.0</c:v>
                </c:pt>
                <c:pt idx="16">
                  <c:v>9.0</c:v>
                </c:pt>
                <c:pt idx="17">
                  <c:v>9.200000000000001</c:v>
                </c:pt>
                <c:pt idx="18">
                  <c:v>8.9</c:v>
                </c:pt>
                <c:pt idx="19">
                  <c:v>8.3</c:v>
                </c:pt>
                <c:pt idx="20">
                  <c:v>8.0</c:v>
                </c:pt>
                <c:pt idx="21">
                  <c:v>8.200000000000001</c:v>
                </c:pt>
                <c:pt idx="22">
                  <c:v>9.1</c:v>
                </c:pt>
                <c:pt idx="23">
                  <c:v>10.2</c:v>
                </c:pt>
                <c:pt idx="24">
                  <c:v>10.8</c:v>
                </c:pt>
                <c:pt idx="25">
                  <c:v>10.2</c:v>
                </c:pt>
                <c:pt idx="26">
                  <c:v>10.7</c:v>
                </c:pt>
                <c:pt idx="27">
                  <c:v>10.8</c:v>
                </c:pt>
                <c:pt idx="28">
                  <c:v>10.4</c:v>
                </c:pt>
                <c:pt idx="29">
                  <c:v>10.1</c:v>
                </c:pt>
                <c:pt idx="30">
                  <c:v>8.6</c:v>
                </c:pt>
                <c:pt idx="31">
                  <c:v>7.8</c:v>
                </c:pt>
                <c:pt idx="32">
                  <c:v>8.0</c:v>
                </c:pt>
                <c:pt idx="33">
                  <c:v>8.6</c:v>
                </c:pt>
                <c:pt idx="34">
                  <c:v>9.0</c:v>
                </c:pt>
                <c:pt idx="35">
                  <c:v>9.0</c:v>
                </c:pt>
                <c:pt idx="36">
                  <c:v>8.9</c:v>
                </c:pt>
                <c:pt idx="37">
                  <c:v>8.1</c:v>
                </c:pt>
                <c:pt idx="38">
                  <c:v>7.5</c:v>
                </c:pt>
                <c:pt idx="39">
                  <c:v>9.200000000000001</c:v>
                </c:pt>
                <c:pt idx="40">
                  <c:v>9.4</c:v>
                </c:pt>
                <c:pt idx="41">
                  <c:v>9.3</c:v>
                </c:pt>
                <c:pt idx="42">
                  <c:v>10.0</c:v>
                </c:pt>
              </c:numCache>
            </c:numRef>
          </c:yVal>
          <c:smooth val="0"/>
        </c:ser>
        <c:ser>
          <c:idx val="1"/>
          <c:order val="1"/>
          <c:tx>
            <c:strRef>
              <c:f>Sheet1!$L$7</c:f>
              <c:strCache>
                <c:ptCount val="1"/>
                <c:pt idx="0">
                  <c:v>Germany</c:v>
                </c:pt>
              </c:strCache>
            </c:strRef>
          </c:tx>
          <c:spPr>
            <a:ln w="44450">
              <a:solidFill>
                <a:srgbClr val="CC9900"/>
              </a:solidFill>
            </a:ln>
          </c:spPr>
          <c:marker>
            <c:symbol val="none"/>
          </c:marker>
          <c:xVal>
            <c:numRef>
              <c:f>Sheet1!$J$8:$J$50</c:f>
              <c:numCache>
                <c:formatCode>0</c:formatCode>
                <c:ptCount val="43"/>
                <c:pt idx="0">
                  <c:v>1970.0</c:v>
                </c:pt>
                <c:pt idx="1">
                  <c:v>1971.0</c:v>
                </c:pt>
                <c:pt idx="2">
                  <c:v>1972.0</c:v>
                </c:pt>
                <c:pt idx="3">
                  <c:v>1973.0</c:v>
                </c:pt>
                <c:pt idx="4">
                  <c:v>1974.0</c:v>
                </c:pt>
                <c:pt idx="5">
                  <c:v>1975.0</c:v>
                </c:pt>
                <c:pt idx="6">
                  <c:v>1976.0</c:v>
                </c:pt>
                <c:pt idx="7">
                  <c:v>1977.0</c:v>
                </c:pt>
                <c:pt idx="8">
                  <c:v>1978.0</c:v>
                </c:pt>
                <c:pt idx="9">
                  <c:v>1979.0</c:v>
                </c:pt>
                <c:pt idx="10">
                  <c:v>1980.0</c:v>
                </c:pt>
                <c:pt idx="11">
                  <c:v>1981.0</c:v>
                </c:pt>
                <c:pt idx="12">
                  <c:v>1982.0</c:v>
                </c:pt>
                <c:pt idx="13">
                  <c:v>1983.0</c:v>
                </c:pt>
                <c:pt idx="14">
                  <c:v>1984.0</c:v>
                </c:pt>
                <c:pt idx="15">
                  <c:v>1985.0</c:v>
                </c:pt>
                <c:pt idx="16">
                  <c:v>1986.0</c:v>
                </c:pt>
                <c:pt idx="17">
                  <c:v>1987.0</c:v>
                </c:pt>
                <c:pt idx="18">
                  <c:v>1988.0</c:v>
                </c:pt>
                <c:pt idx="19">
                  <c:v>1989.0</c:v>
                </c:pt>
                <c:pt idx="20">
                  <c:v>1990.0</c:v>
                </c:pt>
                <c:pt idx="21">
                  <c:v>1991.0</c:v>
                </c:pt>
                <c:pt idx="22">
                  <c:v>1992.0</c:v>
                </c:pt>
                <c:pt idx="23">
                  <c:v>1993.0</c:v>
                </c:pt>
                <c:pt idx="24">
                  <c:v>1994.0</c:v>
                </c:pt>
                <c:pt idx="25">
                  <c:v>1995.0</c:v>
                </c:pt>
                <c:pt idx="26">
                  <c:v>1996.0</c:v>
                </c:pt>
                <c:pt idx="27">
                  <c:v>1997.0</c:v>
                </c:pt>
                <c:pt idx="28">
                  <c:v>1998.0</c:v>
                </c:pt>
                <c:pt idx="29">
                  <c:v>1999.0</c:v>
                </c:pt>
                <c:pt idx="30">
                  <c:v>2000.0</c:v>
                </c:pt>
                <c:pt idx="31">
                  <c:v>2001.0</c:v>
                </c:pt>
                <c:pt idx="32">
                  <c:v>2002.0</c:v>
                </c:pt>
                <c:pt idx="33">
                  <c:v>2003.0</c:v>
                </c:pt>
                <c:pt idx="34">
                  <c:v>2004.0</c:v>
                </c:pt>
                <c:pt idx="35">
                  <c:v>2005.0</c:v>
                </c:pt>
                <c:pt idx="36">
                  <c:v>2006.0</c:v>
                </c:pt>
                <c:pt idx="37">
                  <c:v>2007.0</c:v>
                </c:pt>
                <c:pt idx="38">
                  <c:v>2008.0</c:v>
                </c:pt>
                <c:pt idx="39">
                  <c:v>2009.0</c:v>
                </c:pt>
                <c:pt idx="40">
                  <c:v>2010.0</c:v>
                </c:pt>
                <c:pt idx="41">
                  <c:v>2011.0</c:v>
                </c:pt>
                <c:pt idx="42">
                  <c:v>2012.0</c:v>
                </c:pt>
              </c:numCache>
            </c:numRef>
          </c:xVal>
          <c:yVal>
            <c:numRef>
              <c:f>Sheet1!$L$8:$L$50</c:f>
              <c:numCache>
                <c:formatCode>0.0</c:formatCode>
                <c:ptCount val="43"/>
                <c:pt idx="0">
                  <c:v>0.5</c:v>
                </c:pt>
                <c:pt idx="1">
                  <c:v>0.6</c:v>
                </c:pt>
                <c:pt idx="2">
                  <c:v>0.7</c:v>
                </c:pt>
                <c:pt idx="3">
                  <c:v>0.7</c:v>
                </c:pt>
                <c:pt idx="4">
                  <c:v>1.6</c:v>
                </c:pt>
                <c:pt idx="5">
                  <c:v>3.4</c:v>
                </c:pt>
                <c:pt idx="6">
                  <c:v>3.4</c:v>
                </c:pt>
                <c:pt idx="7">
                  <c:v>3.4</c:v>
                </c:pt>
                <c:pt idx="8">
                  <c:v>3.3</c:v>
                </c:pt>
                <c:pt idx="9">
                  <c:v>2.9</c:v>
                </c:pt>
                <c:pt idx="10">
                  <c:v>2.8</c:v>
                </c:pt>
                <c:pt idx="11">
                  <c:v>4.0</c:v>
                </c:pt>
                <c:pt idx="12">
                  <c:v>5.6</c:v>
                </c:pt>
                <c:pt idx="13">
                  <c:v>6.9</c:v>
                </c:pt>
                <c:pt idx="14">
                  <c:v>7.1</c:v>
                </c:pt>
                <c:pt idx="15">
                  <c:v>7.2</c:v>
                </c:pt>
                <c:pt idx="16">
                  <c:v>6.6</c:v>
                </c:pt>
                <c:pt idx="17">
                  <c:v>6.3</c:v>
                </c:pt>
                <c:pt idx="18">
                  <c:v>6.3</c:v>
                </c:pt>
                <c:pt idx="19">
                  <c:v>5.7</c:v>
                </c:pt>
                <c:pt idx="20">
                  <c:v>5.0</c:v>
                </c:pt>
                <c:pt idx="21">
                  <c:v>5.6</c:v>
                </c:pt>
                <c:pt idx="22">
                  <c:v>6.7</c:v>
                </c:pt>
                <c:pt idx="23">
                  <c:v>8.0</c:v>
                </c:pt>
                <c:pt idx="24">
                  <c:v>8.5</c:v>
                </c:pt>
                <c:pt idx="25">
                  <c:v>8.200000000000001</c:v>
                </c:pt>
                <c:pt idx="26">
                  <c:v>9.0</c:v>
                </c:pt>
                <c:pt idx="27">
                  <c:v>9.9</c:v>
                </c:pt>
                <c:pt idx="28">
                  <c:v>9.3</c:v>
                </c:pt>
                <c:pt idx="29">
                  <c:v>8.5</c:v>
                </c:pt>
                <c:pt idx="30">
                  <c:v>7.8</c:v>
                </c:pt>
                <c:pt idx="31">
                  <c:v>7.9</c:v>
                </c:pt>
                <c:pt idx="32">
                  <c:v>8.6</c:v>
                </c:pt>
                <c:pt idx="33">
                  <c:v>9.3</c:v>
                </c:pt>
                <c:pt idx="34">
                  <c:v>10.3</c:v>
                </c:pt>
                <c:pt idx="35">
                  <c:v>11.2</c:v>
                </c:pt>
                <c:pt idx="36">
                  <c:v>10.3</c:v>
                </c:pt>
                <c:pt idx="37">
                  <c:v>8.700000000000001</c:v>
                </c:pt>
                <c:pt idx="38">
                  <c:v>7.6</c:v>
                </c:pt>
                <c:pt idx="39">
                  <c:v>7.8</c:v>
                </c:pt>
                <c:pt idx="40">
                  <c:v>7.1</c:v>
                </c:pt>
                <c:pt idx="41">
                  <c:v>6.0</c:v>
                </c:pt>
                <c:pt idx="42">
                  <c:v>5.5</c:v>
                </c:pt>
              </c:numCache>
            </c:numRef>
          </c:yVal>
          <c:smooth val="0"/>
        </c:ser>
        <c:ser>
          <c:idx val="2"/>
          <c:order val="2"/>
          <c:tx>
            <c:strRef>
              <c:f>Sheet1!$M$7</c:f>
              <c:strCache>
                <c:ptCount val="1"/>
                <c:pt idx="0">
                  <c:v>Italy</c:v>
                </c:pt>
              </c:strCache>
            </c:strRef>
          </c:tx>
          <c:spPr>
            <a:ln w="44450">
              <a:solidFill>
                <a:srgbClr val="339933"/>
              </a:solidFill>
            </a:ln>
          </c:spPr>
          <c:marker>
            <c:symbol val="none"/>
          </c:marker>
          <c:xVal>
            <c:numRef>
              <c:f>Sheet1!$J$8:$J$50</c:f>
              <c:numCache>
                <c:formatCode>0</c:formatCode>
                <c:ptCount val="43"/>
                <c:pt idx="0">
                  <c:v>1970.0</c:v>
                </c:pt>
                <c:pt idx="1">
                  <c:v>1971.0</c:v>
                </c:pt>
                <c:pt idx="2">
                  <c:v>1972.0</c:v>
                </c:pt>
                <c:pt idx="3">
                  <c:v>1973.0</c:v>
                </c:pt>
                <c:pt idx="4">
                  <c:v>1974.0</c:v>
                </c:pt>
                <c:pt idx="5">
                  <c:v>1975.0</c:v>
                </c:pt>
                <c:pt idx="6">
                  <c:v>1976.0</c:v>
                </c:pt>
                <c:pt idx="7">
                  <c:v>1977.0</c:v>
                </c:pt>
                <c:pt idx="8">
                  <c:v>1978.0</c:v>
                </c:pt>
                <c:pt idx="9">
                  <c:v>1979.0</c:v>
                </c:pt>
                <c:pt idx="10">
                  <c:v>1980.0</c:v>
                </c:pt>
                <c:pt idx="11">
                  <c:v>1981.0</c:v>
                </c:pt>
                <c:pt idx="12">
                  <c:v>1982.0</c:v>
                </c:pt>
                <c:pt idx="13">
                  <c:v>1983.0</c:v>
                </c:pt>
                <c:pt idx="14">
                  <c:v>1984.0</c:v>
                </c:pt>
                <c:pt idx="15">
                  <c:v>1985.0</c:v>
                </c:pt>
                <c:pt idx="16">
                  <c:v>1986.0</c:v>
                </c:pt>
                <c:pt idx="17">
                  <c:v>1987.0</c:v>
                </c:pt>
                <c:pt idx="18">
                  <c:v>1988.0</c:v>
                </c:pt>
                <c:pt idx="19">
                  <c:v>1989.0</c:v>
                </c:pt>
                <c:pt idx="20">
                  <c:v>1990.0</c:v>
                </c:pt>
                <c:pt idx="21">
                  <c:v>1991.0</c:v>
                </c:pt>
                <c:pt idx="22">
                  <c:v>1992.0</c:v>
                </c:pt>
                <c:pt idx="23">
                  <c:v>1993.0</c:v>
                </c:pt>
                <c:pt idx="24">
                  <c:v>1994.0</c:v>
                </c:pt>
                <c:pt idx="25">
                  <c:v>1995.0</c:v>
                </c:pt>
                <c:pt idx="26">
                  <c:v>1996.0</c:v>
                </c:pt>
                <c:pt idx="27">
                  <c:v>1997.0</c:v>
                </c:pt>
                <c:pt idx="28">
                  <c:v>1998.0</c:v>
                </c:pt>
                <c:pt idx="29">
                  <c:v>1999.0</c:v>
                </c:pt>
                <c:pt idx="30">
                  <c:v>2000.0</c:v>
                </c:pt>
                <c:pt idx="31">
                  <c:v>2001.0</c:v>
                </c:pt>
                <c:pt idx="32">
                  <c:v>2002.0</c:v>
                </c:pt>
                <c:pt idx="33">
                  <c:v>2003.0</c:v>
                </c:pt>
                <c:pt idx="34">
                  <c:v>2004.0</c:v>
                </c:pt>
                <c:pt idx="35">
                  <c:v>2005.0</c:v>
                </c:pt>
                <c:pt idx="36">
                  <c:v>2006.0</c:v>
                </c:pt>
                <c:pt idx="37">
                  <c:v>2007.0</c:v>
                </c:pt>
                <c:pt idx="38">
                  <c:v>2008.0</c:v>
                </c:pt>
                <c:pt idx="39">
                  <c:v>2009.0</c:v>
                </c:pt>
                <c:pt idx="40">
                  <c:v>2010.0</c:v>
                </c:pt>
                <c:pt idx="41">
                  <c:v>2011.0</c:v>
                </c:pt>
                <c:pt idx="42">
                  <c:v>2012.0</c:v>
                </c:pt>
              </c:numCache>
            </c:numRef>
          </c:xVal>
          <c:yVal>
            <c:numRef>
              <c:f>Sheet1!$M$8:$M$50</c:f>
              <c:numCache>
                <c:formatCode>0.0</c:formatCode>
                <c:ptCount val="43"/>
                <c:pt idx="0">
                  <c:v>3.2</c:v>
                </c:pt>
                <c:pt idx="1">
                  <c:v>3.3</c:v>
                </c:pt>
                <c:pt idx="2">
                  <c:v>3.8</c:v>
                </c:pt>
                <c:pt idx="3">
                  <c:v>3.7</c:v>
                </c:pt>
                <c:pt idx="4">
                  <c:v>3.1</c:v>
                </c:pt>
                <c:pt idx="5">
                  <c:v>3.4</c:v>
                </c:pt>
                <c:pt idx="6">
                  <c:v>3.9</c:v>
                </c:pt>
                <c:pt idx="7">
                  <c:v>4.1</c:v>
                </c:pt>
                <c:pt idx="8">
                  <c:v>4.1</c:v>
                </c:pt>
                <c:pt idx="9">
                  <c:v>4.4</c:v>
                </c:pt>
                <c:pt idx="10">
                  <c:v>4.4</c:v>
                </c:pt>
                <c:pt idx="11">
                  <c:v>4.9</c:v>
                </c:pt>
                <c:pt idx="12">
                  <c:v>5.4</c:v>
                </c:pt>
                <c:pt idx="13">
                  <c:v>5.9</c:v>
                </c:pt>
                <c:pt idx="14">
                  <c:v>5.9</c:v>
                </c:pt>
                <c:pt idx="15">
                  <c:v>6.0</c:v>
                </c:pt>
                <c:pt idx="16">
                  <c:v>7.5</c:v>
                </c:pt>
                <c:pt idx="17">
                  <c:v>7.9</c:v>
                </c:pt>
                <c:pt idx="18">
                  <c:v>7.9</c:v>
                </c:pt>
                <c:pt idx="19">
                  <c:v>7.8</c:v>
                </c:pt>
                <c:pt idx="20">
                  <c:v>7.0</c:v>
                </c:pt>
                <c:pt idx="21">
                  <c:v>6.9</c:v>
                </c:pt>
                <c:pt idx="22">
                  <c:v>7.3</c:v>
                </c:pt>
                <c:pt idx="23">
                  <c:v>9.8</c:v>
                </c:pt>
                <c:pt idx="24">
                  <c:v>10.7</c:v>
                </c:pt>
                <c:pt idx="25">
                  <c:v>11.3</c:v>
                </c:pt>
                <c:pt idx="26">
                  <c:v>11.3</c:v>
                </c:pt>
                <c:pt idx="27">
                  <c:v>11.3</c:v>
                </c:pt>
                <c:pt idx="28">
                  <c:v>11.4</c:v>
                </c:pt>
                <c:pt idx="29">
                  <c:v>11.0</c:v>
                </c:pt>
                <c:pt idx="30">
                  <c:v>10.1</c:v>
                </c:pt>
                <c:pt idx="31">
                  <c:v>9.1</c:v>
                </c:pt>
                <c:pt idx="32">
                  <c:v>8.6</c:v>
                </c:pt>
                <c:pt idx="33">
                  <c:v>8.5</c:v>
                </c:pt>
                <c:pt idx="34">
                  <c:v>8.1</c:v>
                </c:pt>
                <c:pt idx="35">
                  <c:v>7.8</c:v>
                </c:pt>
                <c:pt idx="36">
                  <c:v>6.9</c:v>
                </c:pt>
                <c:pt idx="37">
                  <c:v>6.2</c:v>
                </c:pt>
                <c:pt idx="38">
                  <c:v>6.8</c:v>
                </c:pt>
                <c:pt idx="39">
                  <c:v>7.9</c:v>
                </c:pt>
                <c:pt idx="40">
                  <c:v>8.5</c:v>
                </c:pt>
                <c:pt idx="41">
                  <c:v>8.5</c:v>
                </c:pt>
                <c:pt idx="42">
                  <c:v>10.8</c:v>
                </c:pt>
              </c:numCache>
            </c:numRef>
          </c:yVal>
          <c:smooth val="0"/>
        </c:ser>
        <c:ser>
          <c:idx val="3"/>
          <c:order val="3"/>
          <c:tx>
            <c:strRef>
              <c:f>Sheet1!$N$7</c:f>
              <c:strCache>
                <c:ptCount val="1"/>
                <c:pt idx="0">
                  <c:v>United Kingdom</c:v>
                </c:pt>
              </c:strCache>
            </c:strRef>
          </c:tx>
          <c:spPr>
            <a:ln w="44450">
              <a:solidFill>
                <a:srgbClr val="0000FF"/>
              </a:solidFill>
            </a:ln>
          </c:spPr>
          <c:marker>
            <c:symbol val="none"/>
          </c:marker>
          <c:xVal>
            <c:numRef>
              <c:f>Sheet1!$J$8:$J$50</c:f>
              <c:numCache>
                <c:formatCode>0</c:formatCode>
                <c:ptCount val="43"/>
                <c:pt idx="0">
                  <c:v>1970.0</c:v>
                </c:pt>
                <c:pt idx="1">
                  <c:v>1971.0</c:v>
                </c:pt>
                <c:pt idx="2">
                  <c:v>1972.0</c:v>
                </c:pt>
                <c:pt idx="3">
                  <c:v>1973.0</c:v>
                </c:pt>
                <c:pt idx="4">
                  <c:v>1974.0</c:v>
                </c:pt>
                <c:pt idx="5">
                  <c:v>1975.0</c:v>
                </c:pt>
                <c:pt idx="6">
                  <c:v>1976.0</c:v>
                </c:pt>
                <c:pt idx="7">
                  <c:v>1977.0</c:v>
                </c:pt>
                <c:pt idx="8">
                  <c:v>1978.0</c:v>
                </c:pt>
                <c:pt idx="9">
                  <c:v>1979.0</c:v>
                </c:pt>
                <c:pt idx="10">
                  <c:v>1980.0</c:v>
                </c:pt>
                <c:pt idx="11">
                  <c:v>1981.0</c:v>
                </c:pt>
                <c:pt idx="12">
                  <c:v>1982.0</c:v>
                </c:pt>
                <c:pt idx="13">
                  <c:v>1983.0</c:v>
                </c:pt>
                <c:pt idx="14">
                  <c:v>1984.0</c:v>
                </c:pt>
                <c:pt idx="15">
                  <c:v>1985.0</c:v>
                </c:pt>
                <c:pt idx="16">
                  <c:v>1986.0</c:v>
                </c:pt>
                <c:pt idx="17">
                  <c:v>1987.0</c:v>
                </c:pt>
                <c:pt idx="18">
                  <c:v>1988.0</c:v>
                </c:pt>
                <c:pt idx="19">
                  <c:v>1989.0</c:v>
                </c:pt>
                <c:pt idx="20">
                  <c:v>1990.0</c:v>
                </c:pt>
                <c:pt idx="21">
                  <c:v>1991.0</c:v>
                </c:pt>
                <c:pt idx="22">
                  <c:v>1992.0</c:v>
                </c:pt>
                <c:pt idx="23">
                  <c:v>1993.0</c:v>
                </c:pt>
                <c:pt idx="24">
                  <c:v>1994.0</c:v>
                </c:pt>
                <c:pt idx="25">
                  <c:v>1995.0</c:v>
                </c:pt>
                <c:pt idx="26">
                  <c:v>1996.0</c:v>
                </c:pt>
                <c:pt idx="27">
                  <c:v>1997.0</c:v>
                </c:pt>
                <c:pt idx="28">
                  <c:v>1998.0</c:v>
                </c:pt>
                <c:pt idx="29">
                  <c:v>1999.0</c:v>
                </c:pt>
                <c:pt idx="30">
                  <c:v>2000.0</c:v>
                </c:pt>
                <c:pt idx="31">
                  <c:v>2001.0</c:v>
                </c:pt>
                <c:pt idx="32">
                  <c:v>2002.0</c:v>
                </c:pt>
                <c:pt idx="33">
                  <c:v>2003.0</c:v>
                </c:pt>
                <c:pt idx="34">
                  <c:v>2004.0</c:v>
                </c:pt>
                <c:pt idx="35">
                  <c:v>2005.0</c:v>
                </c:pt>
                <c:pt idx="36">
                  <c:v>2006.0</c:v>
                </c:pt>
                <c:pt idx="37">
                  <c:v>2007.0</c:v>
                </c:pt>
                <c:pt idx="38">
                  <c:v>2008.0</c:v>
                </c:pt>
                <c:pt idx="39">
                  <c:v>2009.0</c:v>
                </c:pt>
                <c:pt idx="40">
                  <c:v>2010.0</c:v>
                </c:pt>
                <c:pt idx="41">
                  <c:v>2011.0</c:v>
                </c:pt>
                <c:pt idx="42">
                  <c:v>2012.0</c:v>
                </c:pt>
              </c:numCache>
            </c:numRef>
          </c:xVal>
          <c:yVal>
            <c:numRef>
              <c:f>Sheet1!$N$8:$N$50</c:f>
              <c:numCache>
                <c:formatCode>0.0</c:formatCode>
                <c:ptCount val="43"/>
                <c:pt idx="1">
                  <c:v>4.2</c:v>
                </c:pt>
                <c:pt idx="2">
                  <c:v>4.4</c:v>
                </c:pt>
                <c:pt idx="3">
                  <c:v>3.7</c:v>
                </c:pt>
                <c:pt idx="4">
                  <c:v>3.7</c:v>
                </c:pt>
                <c:pt idx="5">
                  <c:v>4.5</c:v>
                </c:pt>
                <c:pt idx="6">
                  <c:v>5.4</c:v>
                </c:pt>
                <c:pt idx="7">
                  <c:v>5.6</c:v>
                </c:pt>
                <c:pt idx="8">
                  <c:v>5.5</c:v>
                </c:pt>
                <c:pt idx="9">
                  <c:v>5.4</c:v>
                </c:pt>
                <c:pt idx="10">
                  <c:v>6.9</c:v>
                </c:pt>
                <c:pt idx="11">
                  <c:v>9.700000000000001</c:v>
                </c:pt>
                <c:pt idx="12">
                  <c:v>10.8</c:v>
                </c:pt>
                <c:pt idx="13">
                  <c:v>11.5</c:v>
                </c:pt>
                <c:pt idx="14">
                  <c:v>11.8</c:v>
                </c:pt>
                <c:pt idx="15">
                  <c:v>11.4</c:v>
                </c:pt>
                <c:pt idx="16">
                  <c:v>11.4</c:v>
                </c:pt>
                <c:pt idx="17">
                  <c:v>10.5</c:v>
                </c:pt>
                <c:pt idx="18">
                  <c:v>8.6</c:v>
                </c:pt>
                <c:pt idx="19">
                  <c:v>7.3</c:v>
                </c:pt>
                <c:pt idx="20">
                  <c:v>7.1</c:v>
                </c:pt>
                <c:pt idx="21">
                  <c:v>8.9</c:v>
                </c:pt>
                <c:pt idx="22">
                  <c:v>10.0</c:v>
                </c:pt>
                <c:pt idx="23">
                  <c:v>10.4</c:v>
                </c:pt>
                <c:pt idx="24">
                  <c:v>9.5</c:v>
                </c:pt>
                <c:pt idx="25">
                  <c:v>8.700000000000001</c:v>
                </c:pt>
                <c:pt idx="26">
                  <c:v>8.1</c:v>
                </c:pt>
                <c:pt idx="27">
                  <c:v>7.0</c:v>
                </c:pt>
                <c:pt idx="28">
                  <c:v>6.3</c:v>
                </c:pt>
                <c:pt idx="29">
                  <c:v>6.0</c:v>
                </c:pt>
                <c:pt idx="30">
                  <c:v>5.5</c:v>
                </c:pt>
                <c:pt idx="31">
                  <c:v>5.1</c:v>
                </c:pt>
                <c:pt idx="32">
                  <c:v>5.2</c:v>
                </c:pt>
                <c:pt idx="33">
                  <c:v>5.0</c:v>
                </c:pt>
                <c:pt idx="34">
                  <c:v>4.8</c:v>
                </c:pt>
                <c:pt idx="35">
                  <c:v>4.9</c:v>
                </c:pt>
                <c:pt idx="36">
                  <c:v>5.5</c:v>
                </c:pt>
                <c:pt idx="37">
                  <c:v>5.4</c:v>
                </c:pt>
                <c:pt idx="38">
                  <c:v>5.7</c:v>
                </c:pt>
                <c:pt idx="39">
                  <c:v>7.6</c:v>
                </c:pt>
                <c:pt idx="40">
                  <c:v>7.9</c:v>
                </c:pt>
                <c:pt idx="41">
                  <c:v>8.1</c:v>
                </c:pt>
                <c:pt idx="42">
                  <c:v>8.0</c:v>
                </c:pt>
              </c:numCache>
            </c:numRef>
          </c:yVal>
          <c:smooth val="0"/>
        </c:ser>
        <c:dLbls>
          <c:showLegendKey val="0"/>
          <c:showVal val="0"/>
          <c:showCatName val="0"/>
          <c:showSerName val="0"/>
          <c:showPercent val="0"/>
          <c:showBubbleSize val="0"/>
        </c:dLbls>
        <c:axId val="2120191592"/>
        <c:axId val="2120194792"/>
      </c:scatterChart>
      <c:valAx>
        <c:axId val="2120191592"/>
        <c:scaling>
          <c:orientation val="minMax"/>
          <c:max val="2013.0"/>
          <c:min val="1970.0"/>
        </c:scaling>
        <c:delete val="0"/>
        <c:axPos val="b"/>
        <c:numFmt formatCode="0" sourceLinked="1"/>
        <c:majorTickMark val="out"/>
        <c:minorTickMark val="none"/>
        <c:tickLblPos val="nextTo"/>
        <c:txPr>
          <a:bodyPr/>
          <a:lstStyle/>
          <a:p>
            <a:pPr>
              <a:defRPr sz="1800">
                <a:latin typeface="Arial" pitchFamily="34" charset="0"/>
                <a:cs typeface="Arial" pitchFamily="34" charset="0"/>
              </a:defRPr>
            </a:pPr>
            <a:endParaRPr lang="en-US"/>
          </a:p>
        </c:txPr>
        <c:crossAx val="2120194792"/>
        <c:crosses val="autoZero"/>
        <c:crossBetween val="midCat"/>
        <c:majorUnit val="5.0"/>
        <c:minorUnit val="1.0"/>
      </c:valAx>
      <c:valAx>
        <c:axId val="2120194792"/>
        <c:scaling>
          <c:orientation val="minMax"/>
          <c:max val="12.0"/>
          <c:min val="0.0"/>
        </c:scaling>
        <c:delete val="0"/>
        <c:axPos val="l"/>
        <c:majorGridlines>
          <c:spPr>
            <a:ln>
              <a:solidFill>
                <a:srgbClr val="BFBFBF"/>
              </a:solidFill>
            </a:ln>
          </c:spPr>
        </c:majorGridlines>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20191592"/>
        <c:crosses val="autoZero"/>
        <c:crossBetween val="midCat"/>
        <c:majorUnit val="2.0"/>
        <c:minorUnit val="0.4"/>
      </c:valAx>
      <c:spPr>
        <a:solidFill>
          <a:schemeClr val="bg1"/>
        </a:solidFill>
        <a:ln>
          <a:solidFill>
            <a:schemeClr val="tx1"/>
          </a:solidFill>
        </a:ln>
      </c:spPr>
    </c:plotArea>
    <c:legend>
      <c:legendPos val="r"/>
      <c:legendEntry>
        <c:idx val="0"/>
        <c:txPr>
          <a:bodyPr/>
          <a:lstStyle/>
          <a:p>
            <a:pPr>
              <a:defRPr sz="2100" b="0">
                <a:latin typeface="Arial" pitchFamily="34" charset="0"/>
                <a:cs typeface="Arial" pitchFamily="34" charset="0"/>
              </a:defRPr>
            </a:pPr>
            <a:endParaRPr lang="en-US"/>
          </a:p>
        </c:txPr>
      </c:legendEntry>
      <c:legendEntry>
        <c:idx val="1"/>
        <c:txPr>
          <a:bodyPr/>
          <a:lstStyle/>
          <a:p>
            <a:pPr>
              <a:defRPr sz="2100">
                <a:latin typeface="Arial" pitchFamily="34" charset="0"/>
                <a:cs typeface="Arial" pitchFamily="34" charset="0"/>
              </a:defRPr>
            </a:pPr>
            <a:endParaRPr lang="en-US"/>
          </a:p>
        </c:txPr>
      </c:legendEntry>
      <c:legendEntry>
        <c:idx val="2"/>
        <c:txPr>
          <a:bodyPr/>
          <a:lstStyle/>
          <a:p>
            <a:pPr>
              <a:defRPr sz="2100">
                <a:latin typeface="Arial" pitchFamily="34" charset="0"/>
                <a:cs typeface="Arial" pitchFamily="34" charset="0"/>
              </a:defRPr>
            </a:pPr>
            <a:endParaRPr lang="en-US"/>
          </a:p>
        </c:txPr>
      </c:legendEntry>
      <c:legendEntry>
        <c:idx val="3"/>
        <c:txPr>
          <a:bodyPr/>
          <a:lstStyle/>
          <a:p>
            <a:pPr>
              <a:defRPr sz="2100">
                <a:latin typeface="Arial" pitchFamily="34" charset="0"/>
                <a:cs typeface="Arial" pitchFamily="34" charset="0"/>
              </a:defRPr>
            </a:pPr>
            <a:endParaRPr lang="en-US"/>
          </a:p>
        </c:txPr>
      </c:legendEntry>
      <c:layout>
        <c:manualLayout>
          <c:xMode val="edge"/>
          <c:yMode val="edge"/>
          <c:x val="0.657519544452642"/>
          <c:y val="0.639792271480886"/>
          <c:w val="0.276555562169193"/>
          <c:h val="0.246850597753257"/>
        </c:manualLayout>
      </c:layout>
      <c:overlay val="1"/>
      <c:spPr>
        <a:solidFill>
          <a:srgbClr val="BBE0E3"/>
        </a:solidFill>
        <a:effectLst>
          <a:outerShdw blurRad="50800" dist="38100" dir="2700000" algn="ctr" rotWithShape="0">
            <a:schemeClr val="tx1">
              <a:alpha val="40000"/>
            </a:schemeClr>
          </a:outerShdw>
        </a:effectLst>
      </c:sp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drawing1.xml><?xml version="1.0" encoding="utf-8"?>
<c:userShapes xmlns:c="http://schemas.openxmlformats.org/drawingml/2006/chart">
  <cdr:relSizeAnchor xmlns:cdr="http://schemas.openxmlformats.org/drawingml/2006/chartDrawing">
    <cdr:from>
      <cdr:x>0.29625</cdr:x>
      <cdr:y>0.08925</cdr:y>
    </cdr:from>
    <cdr:to>
      <cdr:x>0.6875</cdr:x>
      <cdr:y>0.18</cdr:y>
    </cdr:to>
    <cdr:sp macro="" textlink="">
      <cdr:nvSpPr>
        <cdr:cNvPr id="1025" name="Text Box 1"/>
        <cdr:cNvSpPr txBox="1">
          <a:spLocks xmlns:a="http://schemas.openxmlformats.org/drawingml/2006/main" noChangeArrowheads="1"/>
        </cdr:cNvSpPr>
      </cdr:nvSpPr>
      <cdr:spPr bwMode="auto">
        <a:xfrm xmlns:a="http://schemas.openxmlformats.org/drawingml/2006/main">
          <a:off x="1125891" y="376597"/>
          <a:ext cx="1486936" cy="38292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99" mc:Ignorable="a14" a14:legacySpreadsheetColorIndex="43"/>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54864" tIns="41148" rIns="54864" bIns="41148" anchor="ctr" upright="1"/>
        <a:lstStyle xmlns:a="http://schemas.openxmlformats.org/drawingml/2006/main"/>
        <a:p xmlns:a="http://schemas.openxmlformats.org/drawingml/2006/main">
          <a:pPr algn="ctr" rtl="0">
            <a:defRPr sz="1000"/>
          </a:pPr>
          <a:r>
            <a:rPr lang="en-US" sz="2400" b="1" i="0" u="sng" strike="noStrike" baseline="0">
              <a:solidFill>
                <a:srgbClr val="000000"/>
              </a:solidFill>
              <a:latin typeface="Arial"/>
              <a:cs typeface="Arial"/>
            </a:rPr>
            <a:t>2012</a:t>
          </a:r>
        </a:p>
      </cdr:txBody>
    </cdr:sp>
  </cdr:relSizeAnchor>
</c:userShapes>
</file>

<file path=ppt/drawings/drawing2.xml><?xml version="1.0" encoding="utf-8"?>
<c:userShapes xmlns:c="http://schemas.openxmlformats.org/drawingml/2006/chart">
  <cdr:relSizeAnchor xmlns:cdr="http://schemas.openxmlformats.org/drawingml/2006/chartDrawing">
    <cdr:from>
      <cdr:x>0.15675</cdr:x>
      <cdr:y>0.132</cdr:y>
    </cdr:from>
    <cdr:to>
      <cdr:x>0.369</cdr:x>
      <cdr:y>0.2225</cdr:y>
    </cdr:to>
    <cdr:sp macro="" textlink="">
      <cdr:nvSpPr>
        <cdr:cNvPr id="1025" name="Text Box 1"/>
        <cdr:cNvSpPr txBox="1">
          <a:spLocks xmlns:a="http://schemas.openxmlformats.org/drawingml/2006/main" noChangeArrowheads="1"/>
        </cdr:cNvSpPr>
      </cdr:nvSpPr>
      <cdr:spPr bwMode="auto">
        <a:xfrm xmlns:a="http://schemas.openxmlformats.org/drawingml/2006/main">
          <a:off x="1083950" y="599732"/>
          <a:ext cx="1467740" cy="411180"/>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99" mc:Ignorable="a14" a14:legacySpreadsheetColorIndex="43"/>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54864" tIns="41148" rIns="54864" bIns="41148" anchor="ctr" upright="1"/>
        <a:lstStyle xmlns:a="http://schemas.openxmlformats.org/drawingml/2006/main"/>
        <a:p xmlns:a="http://schemas.openxmlformats.org/drawingml/2006/main">
          <a:pPr algn="ctr" rtl="0">
            <a:defRPr sz="1000"/>
          </a:pPr>
          <a:r>
            <a:rPr lang="en-US" sz="2400" b="1" i="0" u="sng" strike="noStrike" baseline="0">
              <a:solidFill>
                <a:srgbClr val="000000"/>
              </a:solidFill>
              <a:latin typeface="Arial"/>
              <a:cs typeface="Arial"/>
            </a:rPr>
            <a:t>1960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has lots of data.  Some of it is in the textbook (or updated versions of what’s in the textbook), plus some additional data, including data that supports some of the textbook’s key points about the causes of the natural rate of unemployment.  </a:t>
            </a:r>
          </a:p>
          <a:p>
            <a:endParaRPr lang="en-US" dirty="0" smtClean="0"/>
          </a:p>
          <a:p>
            <a:r>
              <a:rPr lang="en-US" dirty="0" smtClean="0"/>
              <a:t>Yet, it is one of the shorter chapters.  It is also less difficult than the preceding chapters.  So, most professors are able to cover this material more quickly than usual. </a:t>
            </a:r>
          </a:p>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0CAE4FA-BD3F-4A4A-B9F0-0DC4D18B2663}" type="slidenum">
              <a:rPr lang="en-US"/>
              <a:pPr>
                <a:defRPr/>
              </a:pPr>
              <a:t>9</a:t>
            </a:fld>
            <a:endParaRPr lang="en-US"/>
          </a:p>
        </p:txBody>
      </p:sp>
      <p:sp>
        <p:nvSpPr>
          <p:cNvPr id="89091" name="Rectangle 2"/>
          <p:cNvSpPr>
            <a:spLocks noGrp="1" noRot="1" noChangeAspect="1" noChangeArrowheads="1" noTextEdit="1"/>
          </p:cNvSpPr>
          <p:nvPr>
            <p:ph type="sldImg"/>
          </p:nvPr>
        </p:nvSpPr>
        <p:spPr>
          <a:xfrm>
            <a:off x="1144588" y="685800"/>
            <a:ext cx="4572000" cy="3429000"/>
          </a:xfrm>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76721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875354A-C7B7-44E1-A793-662FC475EE57}" type="slidenum">
              <a:rPr lang="en-US"/>
              <a:pPr>
                <a:defRPr/>
              </a:pPr>
              <a:t>10</a:t>
            </a:fld>
            <a:endParaRPr lang="en-US"/>
          </a:p>
        </p:txBody>
      </p:sp>
      <p:sp>
        <p:nvSpPr>
          <p:cNvPr id="90115" name="Rectangle 2"/>
          <p:cNvSpPr>
            <a:spLocks noGrp="1" noRot="1" noChangeAspect="1"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1098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FE8A639-2E01-4B81-B52B-3555487EB25E}" type="slidenum">
              <a:rPr lang="en-US"/>
              <a:pPr>
                <a:defRPr/>
              </a:pPr>
              <a:t>11</a:t>
            </a:fld>
            <a:endParaRPr lang="en-US"/>
          </a:p>
        </p:txBody>
      </p:sp>
      <p:sp>
        <p:nvSpPr>
          <p:cNvPr id="91139" name="Rectangle 2"/>
          <p:cNvSpPr>
            <a:spLocks noGrp="1" noRot="1" noChangeAspect="1" noChangeArrowheads="1" noTextEdit="1"/>
          </p:cNvSpPr>
          <p:nvPr>
            <p:ph type="sldImg"/>
          </p:nvPr>
        </p:nvSpPr>
        <p:spPr>
          <a:xfrm>
            <a:off x="1144588" y="685800"/>
            <a:ext cx="4572000" cy="3429000"/>
          </a:xfrm>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95322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B541075-CD70-437E-976F-1F4FB6973E3F}" type="slidenum">
              <a:rPr lang="en-US"/>
              <a:pPr>
                <a:defRPr/>
              </a:pPr>
              <a:t>12</a:t>
            </a:fld>
            <a:endParaRPr lang="en-US"/>
          </a:p>
        </p:txBody>
      </p:sp>
      <p:sp>
        <p:nvSpPr>
          <p:cNvPr id="92163" name="Rectangle 2"/>
          <p:cNvSpPr>
            <a:spLocks noGrp="1" noRot="1" noChangeAspect="1" noChangeArrowheads="1" noTextEdit="1"/>
          </p:cNvSpPr>
          <p:nvPr>
            <p:ph type="sldImg"/>
          </p:nvPr>
        </p:nvSpPr>
        <p:spPr>
          <a:xfrm>
            <a:off x="1144588" y="685800"/>
            <a:ext cx="4572000" cy="3429000"/>
          </a:xfrm>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59027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F321FAE-6CD2-4706-B2AD-7B11A8C0A7D7}" type="slidenum">
              <a:rPr lang="en-US"/>
              <a:pPr>
                <a:defRPr/>
              </a:pPr>
              <a:t>13</a:t>
            </a:fld>
            <a:endParaRPr lang="en-US"/>
          </a:p>
        </p:txBody>
      </p:sp>
      <p:sp>
        <p:nvSpPr>
          <p:cNvPr id="93187" name="Rectangle 2"/>
          <p:cNvSpPr>
            <a:spLocks noGrp="1" noRot="1" noChangeAspect="1" noChangeArrowheads="1" noTextEdit="1"/>
          </p:cNvSpPr>
          <p:nvPr>
            <p:ph type="sldImg"/>
          </p:nvPr>
        </p:nvSpPr>
        <p:spPr>
          <a:xfrm>
            <a:off x="1144588" y="685800"/>
            <a:ext cx="4572000" cy="3429000"/>
          </a:xfrm>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Sometimes the unemployment caused by </a:t>
            </a:r>
            <a:r>
              <a:rPr lang="en-US" dirty="0" err="1" smtClean="0"/>
              <a:t>sectoral</a:t>
            </a:r>
            <a:r>
              <a:rPr lang="en-US" dirty="0" smtClean="0"/>
              <a:t> shifts is severe.  </a:t>
            </a:r>
          </a:p>
          <a:p>
            <a:endParaRPr lang="en-US" dirty="0"/>
          </a:p>
          <a:p>
            <a:r>
              <a:rPr lang="en-US" dirty="0" smtClean="0"/>
              <a:t>Due to increasing imports of cheaper foreign-made textiles (particularly since the expiration in 2005 of long-standing quotas on textiles from China), the U.S. textile industry has been in decline for years.  Tens of thousands of workers in this industry have lost jobs.  </a:t>
            </a:r>
          </a:p>
          <a:p>
            <a:endParaRPr lang="en-US" dirty="0" smtClean="0"/>
          </a:p>
          <a:p>
            <a:r>
              <a:rPr lang="en-US" dirty="0" smtClean="0"/>
              <a:t>Many of these workers are in their 50s and have worked in this industry for decades.  Such workers are unlikely to have the skills necessary to get jobs available in newly booming industries, and they are less likely to invest in the acquisition of the necessary skills for these jobs.  Hence, such workers are at greater risk for becoming “discouraged workers.”  </a:t>
            </a:r>
          </a:p>
          <a:p>
            <a:endParaRPr lang="en-US" dirty="0" smtClean="0"/>
          </a:p>
        </p:txBody>
      </p:sp>
    </p:spTree>
    <p:extLst>
      <p:ext uri="{BB962C8B-B14F-4D97-AF65-F5344CB8AC3E}">
        <p14:creationId xmlns:p14="http://schemas.microsoft.com/office/powerpoint/2010/main" val="3909782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040C661-16E2-4673-97F0-16F5A7722720}" type="slidenum">
              <a:rPr lang="en-US">
                <a:solidFill>
                  <a:srgbClr val="000000"/>
                </a:solidFill>
              </a:rPr>
              <a:pPr>
                <a:defRPr/>
              </a:pPr>
              <a:t>14</a:t>
            </a:fld>
            <a:endParaRPr lang="en-US">
              <a:solidFill>
                <a:srgbClr val="000000"/>
              </a:solidFill>
            </a:endParaRPr>
          </a:p>
        </p:txBody>
      </p:sp>
      <p:sp>
        <p:nvSpPr>
          <p:cNvPr id="94211" name="Rectangle 2"/>
          <p:cNvSpPr>
            <a:spLocks noGrp="1" noRot="1" noChangeAspect="1" noChangeArrowheads="1" noTextEdit="1"/>
          </p:cNvSpPr>
          <p:nvPr>
            <p:ph type="sldImg"/>
          </p:nvPr>
        </p:nvSpPr>
        <p:spPr>
          <a:xfrm>
            <a:off x="1144588" y="685800"/>
            <a:ext cx="4572000" cy="3429000"/>
          </a:xfrm>
          <a:ln/>
        </p:spPr>
      </p:sp>
      <p:sp>
        <p:nvSpPr>
          <p:cNvPr id="94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All figures are industry shares in U.S. GDP.   “Other industry” includes construction, mining, electricity, water, and gas. </a:t>
            </a:r>
          </a:p>
          <a:p>
            <a:endParaRPr lang="en-US" dirty="0" smtClean="0"/>
          </a:p>
          <a:p>
            <a:r>
              <a:rPr lang="en-US" dirty="0" smtClean="0"/>
              <a:t>From 1960 to 2012, there are huge changes in all four categories.   </a:t>
            </a:r>
            <a:br>
              <a:rPr lang="en-US" dirty="0" smtClean="0"/>
            </a:br>
            <a:r>
              <a:rPr lang="en-US" dirty="0" smtClean="0"/>
              <a:t>Manufacturing falls by over half.  </a:t>
            </a:r>
          </a:p>
          <a:p>
            <a:r>
              <a:rPr lang="en-US" dirty="0" smtClean="0"/>
              <a:t>Even the “tiny” category of agriculture drops by about three-fourths. </a:t>
            </a:r>
          </a:p>
          <a:p>
            <a:endParaRPr lang="en-US" dirty="0" smtClean="0"/>
          </a:p>
          <a:p>
            <a:r>
              <a:rPr lang="en-US" dirty="0" smtClean="0"/>
              <a:t>As a result of these huge structural shifts, the types of jobs available now are vastly different than just two generations ago.  </a:t>
            </a:r>
          </a:p>
          <a:p>
            <a:endParaRPr lang="en-US" dirty="0" smtClean="0"/>
          </a:p>
          <a:p>
            <a:r>
              <a:rPr lang="en-US" dirty="0" smtClean="0"/>
              <a:t>Source:  World Development Indicators, World Bank.</a:t>
            </a:r>
          </a:p>
          <a:p>
            <a:endParaRPr lang="en-US" baseline="0" dirty="0" smtClean="0"/>
          </a:p>
          <a:p>
            <a:r>
              <a:rPr lang="en-US" sz="1200" b="0" i="0" u="none" strike="noStrike" kern="1200" dirty="0" smtClean="0">
                <a:solidFill>
                  <a:schemeClr val="tx1"/>
                </a:solidFill>
                <a:effectLst/>
                <a:latin typeface="Arial" charset="0"/>
                <a:ea typeface="+mn-ea"/>
                <a:cs typeface="+mn-cs"/>
              </a:rPr>
              <a:t>Series Name</a:t>
            </a:r>
            <a:r>
              <a:rPr lang="en-US" dirty="0" smtClean="0"/>
              <a:t> </a:t>
            </a:r>
            <a:r>
              <a:rPr lang="en-US" sz="1200" b="0" i="0" u="none" strike="noStrike" kern="1200" dirty="0" smtClean="0">
                <a:solidFill>
                  <a:schemeClr val="tx1"/>
                </a:solidFill>
                <a:effectLst/>
                <a:latin typeface="Arial" charset="0"/>
                <a:ea typeface="+mn-ea"/>
                <a:cs typeface="+mn-cs"/>
              </a:rPr>
              <a:t>Series Code</a:t>
            </a:r>
            <a:r>
              <a:rPr lang="en-US" dirty="0" smtClean="0"/>
              <a:t> </a:t>
            </a:r>
          </a:p>
          <a:p>
            <a:r>
              <a:rPr lang="en-US" sz="1200" b="0" i="0" u="none" strike="noStrike" kern="1200" dirty="0" smtClean="0">
                <a:solidFill>
                  <a:schemeClr val="tx1"/>
                </a:solidFill>
                <a:effectLst/>
                <a:latin typeface="Arial" charset="0"/>
                <a:ea typeface="+mn-ea"/>
                <a:cs typeface="+mn-cs"/>
              </a:rPr>
              <a:t>Agriculture, value added (% of GDP)</a:t>
            </a:r>
            <a:r>
              <a:rPr lang="en-US" dirty="0" smtClean="0"/>
              <a:t> </a:t>
            </a:r>
            <a:r>
              <a:rPr lang="en-US" sz="1200" b="0" i="0" u="none" strike="noStrike" kern="1200" dirty="0" smtClean="0">
                <a:solidFill>
                  <a:schemeClr val="tx1"/>
                </a:solidFill>
                <a:effectLst/>
                <a:latin typeface="Arial" charset="0"/>
                <a:ea typeface="+mn-ea"/>
                <a:cs typeface="+mn-cs"/>
              </a:rPr>
              <a:t>NV.AGR.TOTL.ZS</a:t>
            </a:r>
            <a:r>
              <a:rPr lang="en-US" dirty="0" smtClean="0"/>
              <a:t> </a:t>
            </a:r>
          </a:p>
          <a:p>
            <a:r>
              <a:rPr lang="en-US" sz="1200" b="0" i="0" u="none" strike="noStrike" kern="1200" dirty="0" smtClean="0">
                <a:solidFill>
                  <a:schemeClr val="tx1"/>
                </a:solidFill>
                <a:effectLst/>
                <a:latin typeface="Arial" charset="0"/>
                <a:ea typeface="+mn-ea"/>
                <a:cs typeface="+mn-cs"/>
              </a:rPr>
              <a:t>Manufacturing, value added (% of GDP)</a:t>
            </a:r>
            <a:r>
              <a:rPr lang="en-US" dirty="0" smtClean="0"/>
              <a:t> </a:t>
            </a:r>
            <a:r>
              <a:rPr lang="en-US" sz="1200" b="0" i="0" u="none" strike="noStrike" kern="1200" dirty="0" smtClean="0">
                <a:solidFill>
                  <a:schemeClr val="tx1"/>
                </a:solidFill>
                <a:effectLst/>
                <a:latin typeface="Arial" charset="0"/>
                <a:ea typeface="+mn-ea"/>
                <a:cs typeface="+mn-cs"/>
              </a:rPr>
              <a:t>NV.IND.MANF.ZS</a:t>
            </a:r>
            <a:r>
              <a:rPr lang="en-US" dirty="0" smtClean="0"/>
              <a:t> </a:t>
            </a:r>
          </a:p>
          <a:p>
            <a:r>
              <a:rPr lang="en-US" sz="1200" b="0" i="0" u="none" strike="noStrike" kern="1200" dirty="0" smtClean="0">
                <a:solidFill>
                  <a:schemeClr val="tx1"/>
                </a:solidFill>
                <a:effectLst/>
                <a:latin typeface="Arial" charset="0"/>
                <a:ea typeface="+mn-ea"/>
                <a:cs typeface="+mn-cs"/>
              </a:rPr>
              <a:t>Services, etc., value added (% of GDP)</a:t>
            </a:r>
            <a:r>
              <a:rPr lang="en-US" dirty="0" smtClean="0"/>
              <a:t> </a:t>
            </a:r>
            <a:r>
              <a:rPr lang="en-US" sz="1200" b="0" i="0" u="none" strike="noStrike" kern="1200" dirty="0" smtClean="0">
                <a:solidFill>
                  <a:schemeClr val="tx1"/>
                </a:solidFill>
                <a:effectLst/>
                <a:latin typeface="Arial" charset="0"/>
                <a:ea typeface="+mn-ea"/>
                <a:cs typeface="+mn-cs"/>
              </a:rPr>
              <a:t>NV.SRV.TETC.ZS</a:t>
            </a:r>
            <a:r>
              <a:rPr lang="en-US" dirty="0" smtClean="0"/>
              <a:t> </a:t>
            </a:r>
            <a:endParaRPr lang="en-US" baseline="0" dirty="0" smtClean="0"/>
          </a:p>
          <a:p>
            <a:endParaRPr lang="en-US" dirty="0" smtClean="0"/>
          </a:p>
        </p:txBody>
      </p:sp>
    </p:spTree>
    <p:extLst>
      <p:ext uri="{BB962C8B-B14F-4D97-AF65-F5344CB8AC3E}">
        <p14:creationId xmlns:p14="http://schemas.microsoft.com/office/powerpoint/2010/main" val="384832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F88D49-380D-4281-B98E-7FCB26B3840B}" type="slidenum">
              <a:rPr lang="en-US" smtClean="0"/>
              <a:pPr/>
              <a:t>15</a:t>
            </a:fld>
            <a:endParaRPr lang="en-US"/>
          </a:p>
        </p:txBody>
      </p:sp>
      <p:sp>
        <p:nvSpPr>
          <p:cNvPr id="95236" name="Rectangle 3"/>
          <p:cNvSpPr>
            <a:spLocks noGrp="1" noChangeArrowheads="1"/>
          </p:cNvSpPr>
          <p:nvPr>
            <p:ph type="body" idx="1"/>
          </p:nvPr>
        </p:nvSpPr>
        <p:spPr/>
        <p:txBody>
          <a:bodyPr/>
          <a:lstStyle/>
          <a:p>
            <a:r>
              <a:rPr lang="en-US" smtClean="0"/>
              <a:t>Most of the examples on this and the previous slides are big changes that have occurred over many years.  These examples give students a good idea of what sectoral shifts are.   Perhaps more important for the natural rate, though, are the many smaller changes that occur more frequently.  Ours is a dynamic economy:  the structure of demand is shifting almost continuously, due to changes in preferences, technology, and the location of production.  </a:t>
            </a:r>
            <a:br>
              <a:rPr lang="en-US" smtClean="0"/>
            </a:br>
            <a:r>
              <a:rPr lang="en-US" smtClean="0"/>
              <a:t>As a result, there is a near-continual flow of newly frictionally unemployed workers.  </a:t>
            </a:r>
          </a:p>
          <a:p>
            <a:endParaRPr lang="en-US" smtClean="0"/>
          </a:p>
          <a:p>
            <a:r>
              <a:rPr lang="en-US" smtClean="0"/>
              <a:t>Sectoral shifts are distinct from recessions (which also cause unemployment).   In recessions, there is a general fall in demand across industries, and the unemployment that results is cyclical.  Sectoral shifts, though, are changes in the composition of demand across industries, and lead to frictional unemployment as described above. </a:t>
            </a:r>
          </a:p>
          <a:p>
            <a:endParaRPr lang="en-US" smtClean="0"/>
          </a:p>
          <a:p>
            <a:r>
              <a:rPr lang="en-US" smtClean="0"/>
              <a:t>Source of health expenditure data:</a:t>
            </a:r>
          </a:p>
          <a:p>
            <a:r>
              <a:rPr lang="en-US" smtClean="0"/>
              <a:t>http://www.cms.hhs.gov/NationalHealthExpendData/02_NationalHealthAccountsHistorical.asp#TopOfPage</a:t>
            </a:r>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779422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286E8E-196F-4383-9AA2-F661DF4D4089}" type="slidenum">
              <a:rPr lang="en-US"/>
              <a:pPr>
                <a:defRPr/>
              </a:pPr>
              <a:t>16</a:t>
            </a:fld>
            <a:endParaRPr lang="en-US"/>
          </a:p>
        </p:txBody>
      </p:sp>
      <p:sp>
        <p:nvSpPr>
          <p:cNvPr id="96259"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smtClean="0"/>
              <a:t>You might want to “hide” (omit) this slide from your presentation if you plan on doing the class discussion in Slide 27, which asks students to think of things the government can do to try to reduce the natural rate of unemployment.  </a:t>
            </a:r>
          </a:p>
        </p:txBody>
      </p:sp>
    </p:spTree>
    <p:extLst>
      <p:ext uri="{BB962C8B-B14F-4D97-AF65-F5344CB8AC3E}">
        <p14:creationId xmlns:p14="http://schemas.microsoft.com/office/powerpoint/2010/main" val="3130079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5EBE884-67BC-43B6-9A2C-9E1256BE4D14}" type="slidenum">
              <a:rPr lang="en-US"/>
              <a:pPr>
                <a:defRPr/>
              </a:pPr>
              <a:t>17</a:t>
            </a:fld>
            <a:endParaRPr lang="en-US"/>
          </a:p>
        </p:txBody>
      </p:sp>
      <p:sp>
        <p:nvSpPr>
          <p:cNvPr id="97283"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dirty="0" smtClean="0"/>
              <a:t>The text includes a nice case study on unemployment insurance (</a:t>
            </a:r>
            <a:r>
              <a:rPr lang="en-US" dirty="0" smtClean="0"/>
              <a:t>p.189)</a:t>
            </a:r>
            <a:r>
              <a:rPr lang="en-US" dirty="0" smtClean="0"/>
              <a:t>.   It discusses evidence that unemployment insurance reduces the job finding rate.  </a:t>
            </a:r>
          </a:p>
        </p:txBody>
      </p:sp>
    </p:spTree>
    <p:extLst>
      <p:ext uri="{BB962C8B-B14F-4D97-AF65-F5344CB8AC3E}">
        <p14:creationId xmlns:p14="http://schemas.microsoft.com/office/powerpoint/2010/main" val="3225888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363E18-A66A-40B3-BB07-75E98550BB45}" type="slidenum">
              <a:rPr lang="en-US"/>
              <a:pPr>
                <a:defRPr/>
              </a:pPr>
              <a:t>18</a:t>
            </a:fld>
            <a:endParaRPr lang="en-US"/>
          </a:p>
        </p:txBody>
      </p:sp>
      <p:sp>
        <p:nvSpPr>
          <p:cNvPr id="98307"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983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Tree>
    <p:extLst>
      <p:ext uri="{BB962C8B-B14F-4D97-AF65-F5344CB8AC3E}">
        <p14:creationId xmlns:p14="http://schemas.microsoft.com/office/powerpoint/2010/main" val="62847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83EA7E-89B6-400D-87F7-EAE0B1EF4A6A}" type="slidenum">
              <a:rPr lang="en-US"/>
              <a:pPr>
                <a:defRPr/>
              </a:pPr>
              <a:t>19</a:t>
            </a:fld>
            <a:endParaRPr lang="en-US"/>
          </a:p>
        </p:txBody>
      </p:sp>
      <p:sp>
        <p:nvSpPr>
          <p:cNvPr id="99331" name="Rectangle 2"/>
          <p:cNvSpPr>
            <a:spLocks noGrp="1" noRot="1" noChangeAspect="1" noChangeArrowheads="1" noTextEdit="1"/>
          </p:cNvSpPr>
          <p:nvPr>
            <p:ph type="sldImg"/>
          </p:nvPr>
        </p:nvSpPr>
        <p:spPr>
          <a:xfrm>
            <a:off x="1144588" y="685800"/>
            <a:ext cx="4572000" cy="3429000"/>
          </a:xfrm>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81158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BE713A-CB10-4651-AE5E-ED0429C3D52A}" type="slidenum">
              <a:rPr lang="en-US"/>
              <a:pPr>
                <a:defRPr/>
              </a:pPr>
              <a:t>20</a:t>
            </a:fld>
            <a:endParaRPr lang="en-US"/>
          </a:p>
        </p:txBody>
      </p:sp>
      <p:sp>
        <p:nvSpPr>
          <p:cNvPr id="100355" name="Rectangle 2"/>
          <p:cNvSpPr>
            <a:spLocks noGrp="1" noRot="1" noChangeAspect="1" noChangeArrowheads="1" noTextEdit="1"/>
          </p:cNvSpPr>
          <p:nvPr>
            <p:ph type="sldImg"/>
          </p:nvPr>
        </p:nvSpPr>
        <p:spPr>
          <a:xfrm>
            <a:off x="1144588" y="685800"/>
            <a:ext cx="4572000" cy="3429000"/>
          </a:xfrm>
          <a:ln/>
        </p:spPr>
      </p:sp>
      <p:sp>
        <p:nvSpPr>
          <p:cNvPr id="1003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Figure 7-3 on p.</a:t>
            </a:r>
            <a:r>
              <a:rPr lang="en-US" dirty="0" smtClean="0"/>
              <a:t>190.</a:t>
            </a:r>
            <a:endParaRPr lang="en-US" dirty="0" smtClean="0"/>
          </a:p>
          <a:p>
            <a:endParaRPr lang="en-US" dirty="0" smtClean="0"/>
          </a:p>
          <a:p>
            <a:r>
              <a:rPr lang="en-US" b="1" dirty="0" smtClean="0"/>
              <a:t>Abbreviation</a:t>
            </a:r>
            <a:r>
              <a:rPr lang="en-US" dirty="0" smtClean="0"/>
              <a:t>:  “</a:t>
            </a:r>
            <a:r>
              <a:rPr lang="en-US" dirty="0" err="1" smtClean="0"/>
              <a:t>eq’m</a:t>
            </a:r>
            <a:r>
              <a:rPr lang="en-US" dirty="0" smtClean="0"/>
              <a:t>” = equilibrium</a:t>
            </a:r>
          </a:p>
          <a:p>
            <a:endParaRPr lang="en-US" dirty="0" smtClean="0"/>
          </a:p>
        </p:txBody>
      </p:sp>
    </p:spTree>
    <p:extLst>
      <p:ext uri="{BB962C8B-B14F-4D97-AF65-F5344CB8AC3E}">
        <p14:creationId xmlns:p14="http://schemas.microsoft.com/office/powerpoint/2010/main" val="318075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31CD2B-DDFF-4DAC-8F21-C494EDFD1D37}" type="slidenum">
              <a:rPr lang="en-US"/>
              <a:pPr>
                <a:defRPr/>
              </a:pPr>
              <a:t>21</a:t>
            </a:fld>
            <a:endParaRPr lang="en-US"/>
          </a:p>
        </p:txBody>
      </p:sp>
      <p:sp>
        <p:nvSpPr>
          <p:cNvPr id="101379" name="Rectangle 2"/>
          <p:cNvSpPr>
            <a:spLocks noGrp="1" noRot="1" noChangeAspect="1" noChangeArrowheads="1" noTextEdit="1"/>
          </p:cNvSpPr>
          <p:nvPr>
            <p:ph type="sldImg"/>
          </p:nvPr>
        </p:nvSpPr>
        <p:spPr>
          <a:xfrm>
            <a:off x="1144588" y="685800"/>
            <a:ext cx="4572000" cy="3429000"/>
          </a:xfrm>
          <a:ln/>
        </p:spPr>
      </p:sp>
      <p:sp>
        <p:nvSpPr>
          <p:cNvPr id="1013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Other texts define “structural unemployment” as unemployment that results from a mismatch between the skills or locations of workers and the skill or location requirements of job openings.  This would occur, for example, if there were a decrease in demand for domestic steel (and hence steel workers) and a simultaneous increase in demand for financial consulting services (and hence employees of such firms).  </a:t>
            </a:r>
          </a:p>
          <a:p>
            <a:endParaRPr lang="en-US" dirty="0" smtClean="0"/>
          </a:p>
          <a:p>
            <a:r>
              <a:rPr lang="en-US" dirty="0" smtClean="0"/>
              <a:t>However, if wages are perfectly flexible, then the decrease in demand for steel workers would simply cause their wage to fall until all were again employed, and the increase in demand for workers in financial firms would simply increase until equilibrium in that labor market was reestablished.  So, the critical ingredient for structural unemployment is wage rigidity.   Hence, </a:t>
            </a:r>
            <a:r>
              <a:rPr lang="en-US" dirty="0" err="1" smtClean="0"/>
              <a:t>Mankiw’s</a:t>
            </a:r>
            <a:r>
              <a:rPr lang="en-US" dirty="0" smtClean="0"/>
              <a:t> definition.  </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813573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548AB2C-FF74-463B-9D88-2398ACC93AC8}" type="slidenum">
              <a:rPr lang="en-US"/>
              <a:pPr>
                <a:defRPr/>
              </a:pPr>
              <a:t>22</a:t>
            </a:fld>
            <a:endParaRPr lang="en-US"/>
          </a:p>
        </p:txBody>
      </p:sp>
      <p:sp>
        <p:nvSpPr>
          <p:cNvPr id="102403" name="Rectangle 2"/>
          <p:cNvSpPr>
            <a:spLocks noGrp="1" noRot="1" noChangeAspect="1" noChangeArrowheads="1" noTextEdit="1"/>
          </p:cNvSpPr>
          <p:nvPr>
            <p:ph type="sldImg"/>
          </p:nvPr>
        </p:nvSpPr>
        <p:spPr>
          <a:xfrm>
            <a:off x="1144588" y="685800"/>
            <a:ext cx="4572000" cy="3429000"/>
          </a:xfrm>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6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BD8CC24-4FCA-4E68-9F1E-339AFC7A9826}" type="slidenum">
              <a:rPr lang="en-US"/>
              <a:pPr>
                <a:defRPr/>
              </a:pPr>
              <a:t>23</a:t>
            </a:fld>
            <a:endParaRPr lang="en-US"/>
          </a:p>
        </p:txBody>
      </p:sp>
      <p:sp>
        <p:nvSpPr>
          <p:cNvPr id="103427" name="Rectangle 2"/>
          <p:cNvSpPr>
            <a:spLocks noGrp="1" noRot="1" noChangeAspect="1" noChangeArrowheads="1" noTextEdit="1"/>
          </p:cNvSpPr>
          <p:nvPr>
            <p:ph type="sldImg"/>
          </p:nvPr>
        </p:nvSpPr>
        <p:spPr>
          <a:xfrm>
            <a:off x="1144588" y="685800"/>
            <a:ext cx="4572000" cy="3429000"/>
          </a:xfrm>
          <a:ln/>
        </p:spPr>
      </p:sp>
      <p:sp>
        <p:nvSpPr>
          <p:cNvPr id="1034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49956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D89D571-2F14-455C-B462-57357685F745}" type="slidenum">
              <a:rPr lang="en-US"/>
              <a:pPr>
                <a:defRPr/>
              </a:pPr>
              <a:t>24</a:t>
            </a:fld>
            <a:endParaRPr lang="en-US"/>
          </a:p>
        </p:txBody>
      </p:sp>
      <p:sp>
        <p:nvSpPr>
          <p:cNvPr id="104451" name="Rectangle 2"/>
          <p:cNvSpPr>
            <a:spLocks noGrp="1" noRot="1" noChangeAspect="1" noChangeArrowheads="1" noTextEdit="1"/>
          </p:cNvSpPr>
          <p:nvPr>
            <p:ph type="sldImg"/>
          </p:nvPr>
        </p:nvSpPr>
        <p:spPr>
          <a:xfrm>
            <a:off x="1144588" y="685800"/>
            <a:ext cx="4572000" cy="3429000"/>
          </a:xfrm>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p.</a:t>
            </a:r>
            <a:r>
              <a:rPr lang="en-US" dirty="0" smtClean="0"/>
              <a:t>193 </a:t>
            </a:r>
            <a:r>
              <a:rPr lang="en-US" dirty="0" smtClean="0"/>
              <a:t>for more discussion about insiders and outsiders.  </a:t>
            </a:r>
          </a:p>
          <a:p>
            <a:endParaRPr lang="en-US" dirty="0" smtClean="0"/>
          </a:p>
          <a:p>
            <a:r>
              <a:rPr lang="en-US" dirty="0" smtClean="0"/>
              <a:t>The theory has two implications we can confront with data:</a:t>
            </a:r>
          </a:p>
          <a:p>
            <a:endParaRPr lang="en-US" dirty="0" smtClean="0"/>
          </a:p>
          <a:p>
            <a:pPr marL="349250" lvl="1" indent="-234950"/>
            <a:r>
              <a:rPr lang="en-US" dirty="0" smtClean="0"/>
              <a:t>1)  Union members’ average earnings should be higher than non-union members’ average earnings.  </a:t>
            </a:r>
          </a:p>
          <a:p>
            <a:pPr marL="349250" lvl="1" indent="-234950"/>
            <a:endParaRPr lang="en-US" dirty="0" smtClean="0"/>
          </a:p>
          <a:p>
            <a:pPr marL="349250" lvl="1" indent="-234950"/>
            <a:r>
              <a:rPr lang="en-US" dirty="0" smtClean="0"/>
              <a:t>2)  The difference between union and non-union wages should be higher in industries that are more heavily unionized (and hence, in which unions have more market power) than in less heavily unionized industries.  </a:t>
            </a:r>
          </a:p>
          <a:p>
            <a:endParaRPr lang="en-US" dirty="0" smtClean="0"/>
          </a:p>
          <a:p>
            <a:r>
              <a:rPr lang="en-US" dirty="0" smtClean="0"/>
              <a:t>The following slide shows recent data on union membership and wage ratios by industry in the U.S.   The data are consistent with the theory. </a:t>
            </a:r>
          </a:p>
        </p:txBody>
      </p:sp>
    </p:spTree>
    <p:extLst>
      <p:ext uri="{BB962C8B-B14F-4D97-AF65-F5344CB8AC3E}">
        <p14:creationId xmlns:p14="http://schemas.microsoft.com/office/powerpoint/2010/main" val="649557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9961D0-C129-4304-9C18-36794976CEB4}" type="slidenum">
              <a:rPr lang="en-US"/>
              <a:pPr>
                <a:defRPr/>
              </a:pPr>
              <a:t>25</a:t>
            </a:fld>
            <a:endParaRPr lang="en-US"/>
          </a:p>
        </p:txBody>
      </p:sp>
      <p:sp>
        <p:nvSpPr>
          <p:cNvPr id="105475" name="Rectangle 2"/>
          <p:cNvSpPr>
            <a:spLocks noGrp="1" noRot="1" noChangeAspect="1" noChangeArrowheads="1" noTextEdit="1"/>
          </p:cNvSpPr>
          <p:nvPr>
            <p:ph type="sldImg"/>
          </p:nvPr>
        </p:nvSpPr>
        <p:spPr>
          <a:xfrm>
            <a:off x="1558925" y="650875"/>
            <a:ext cx="3748088" cy="2811463"/>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The wage ratio equals the average weekly earnings of union members divided by that of non-union members.  (Here, “union members” does not include non-union members who are represented by unions; however, including them in these calculations does not substantively change the results.) </a:t>
            </a:r>
          </a:p>
          <a:p>
            <a:pPr>
              <a:spcBef>
                <a:spcPct val="0"/>
              </a:spcBef>
            </a:pPr>
            <a:endParaRPr lang="en-US" dirty="0" smtClean="0"/>
          </a:p>
          <a:p>
            <a:pPr>
              <a:spcBef>
                <a:spcPct val="0"/>
              </a:spcBef>
            </a:pPr>
            <a:r>
              <a:rPr lang="en-US" dirty="0" smtClean="0"/>
              <a:t>For example, in Transportation, 20.4% of workers are in unions, and on average they earn 23.5% more per week than non-union members in that industry.  </a:t>
            </a:r>
          </a:p>
          <a:p>
            <a:pPr>
              <a:spcBef>
                <a:spcPct val="0"/>
              </a:spcBef>
            </a:pPr>
            <a:endParaRPr lang="en-US" dirty="0" smtClean="0"/>
          </a:p>
          <a:p>
            <a:pPr>
              <a:spcBef>
                <a:spcPct val="0"/>
              </a:spcBef>
            </a:pPr>
            <a:r>
              <a:rPr lang="en-US" dirty="0" smtClean="0"/>
              <a:t>In 2013, 11.8% of all workers in the U.S. were members of unions.  The data on this slide show two things:</a:t>
            </a:r>
          </a:p>
          <a:p>
            <a:pPr>
              <a:spcBef>
                <a:spcPct val="0"/>
              </a:spcBef>
            </a:pPr>
            <a:endParaRPr lang="en-US" dirty="0" smtClean="0"/>
          </a:p>
          <a:p>
            <a:pPr marL="342900" lvl="1" indent="-228600">
              <a:spcBef>
                <a:spcPct val="0"/>
              </a:spcBef>
              <a:buAutoNum type="arabicParenR"/>
            </a:pPr>
            <a:r>
              <a:rPr lang="en-US" dirty="0" smtClean="0"/>
              <a:t>union workers typically earn more than non-union workers (about 22% more on average). </a:t>
            </a:r>
          </a:p>
          <a:p>
            <a:pPr marL="114300" lvl="1">
              <a:spcBef>
                <a:spcPct val="0"/>
              </a:spcBef>
            </a:pPr>
            <a:endParaRPr lang="en-US" dirty="0" smtClean="0"/>
          </a:p>
          <a:p>
            <a:pPr marL="290513" lvl="1" indent="-176213">
              <a:spcBef>
                <a:spcPct val="0"/>
              </a:spcBef>
            </a:pPr>
            <a:r>
              <a:rPr lang="en-US" dirty="0" smtClean="0"/>
              <a:t>2)  the greater the percentage of union workers in an industry, the higher the wage ratio (the correlation is about 0.5)</a:t>
            </a:r>
          </a:p>
          <a:p>
            <a:pPr>
              <a:spcBef>
                <a:spcPct val="0"/>
              </a:spcBef>
            </a:pPr>
            <a:endParaRPr lang="en-US" dirty="0" smtClean="0"/>
          </a:p>
          <a:p>
            <a:pPr>
              <a:spcBef>
                <a:spcPct val="0"/>
              </a:spcBef>
            </a:pPr>
            <a:r>
              <a:rPr lang="en-US" dirty="0" smtClean="0"/>
              <a:t>Source:  BLS.gov</a:t>
            </a:r>
          </a:p>
          <a:p>
            <a:pPr>
              <a:spcBef>
                <a:spcPct val="0"/>
              </a:spcBef>
            </a:pPr>
            <a:r>
              <a:rPr lang="en-US" dirty="0" smtClean="0"/>
              <a:t>Note:  Due to space constraints on the slide, a few industries were omitted.  </a:t>
            </a:r>
          </a:p>
        </p:txBody>
      </p:sp>
    </p:spTree>
    <p:extLst>
      <p:ext uri="{BB962C8B-B14F-4D97-AF65-F5344CB8AC3E}">
        <p14:creationId xmlns:p14="http://schemas.microsoft.com/office/powerpoint/2010/main" val="3491029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31DDB68-C89E-4C49-BF57-9E6CEB69BC07}" type="slidenum">
              <a:rPr lang="en-US"/>
              <a:pPr>
                <a:defRPr/>
              </a:pPr>
              <a:t>26</a:t>
            </a:fld>
            <a:endParaRPr lang="en-US"/>
          </a:p>
        </p:txBody>
      </p:sp>
      <p:sp>
        <p:nvSpPr>
          <p:cNvPr id="106499"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1065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Tree>
    <p:extLst>
      <p:ext uri="{BB962C8B-B14F-4D97-AF65-F5344CB8AC3E}">
        <p14:creationId xmlns:p14="http://schemas.microsoft.com/office/powerpoint/2010/main" val="4179425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It is useful to pause your lecture at this point and give students an opportunity to apply what you’ve covered so far to answer this policy question.  </a:t>
            </a:r>
          </a:p>
          <a:p>
            <a:endParaRPr lang="en-US" sz="1200" u="sng" dirty="0" smtClean="0"/>
          </a:p>
          <a:p>
            <a:r>
              <a:rPr lang="en-US" sz="1200" u="sng" dirty="0" smtClean="0"/>
              <a:t>Possible answers:</a:t>
            </a:r>
          </a:p>
          <a:p>
            <a:pPr marL="228600" indent="-228600">
              <a:buFont typeface="+mj-lt"/>
              <a:buAutoNum type="arabicPeriod"/>
            </a:pPr>
            <a:r>
              <a:rPr lang="en-US" sz="1200" dirty="0" smtClean="0"/>
              <a:t>Stop raising the (nominal) minimum wage, so that its real value will gradually erode to zero.</a:t>
            </a:r>
          </a:p>
          <a:p>
            <a:pPr marL="228600" indent="-228600">
              <a:buFont typeface="+mj-lt"/>
              <a:buAutoNum type="arabicPeriod"/>
            </a:pPr>
            <a:r>
              <a:rPr lang="en-US" sz="1200" dirty="0" smtClean="0"/>
              <a:t>Regulate unions (just like other monopolies are regulated) to reduce unions’ impact on wages. </a:t>
            </a:r>
          </a:p>
          <a:p>
            <a:pPr marL="228600" indent="-228600">
              <a:buFont typeface="+mj-lt"/>
              <a:buAutoNum type="arabicPeriod"/>
            </a:pPr>
            <a:r>
              <a:rPr lang="en-US" sz="1200" dirty="0" smtClean="0"/>
              <a:t>Reduce the generosity of unemployment insurance benefits.</a:t>
            </a:r>
          </a:p>
          <a:p>
            <a:pPr marL="228600" indent="-228600">
              <a:buFont typeface="+mj-lt"/>
              <a:buAutoNum type="arabicPeriod"/>
            </a:pPr>
            <a:r>
              <a:rPr lang="en-US" sz="1200" dirty="0" smtClean="0"/>
              <a:t>Implement government employment agencies to increase the accessibility of information about job vacancies and available workers.  </a:t>
            </a:r>
          </a:p>
          <a:p>
            <a:pPr marL="228600" indent="-228600">
              <a:buFont typeface="+mj-lt"/>
              <a:buAutoNum type="arabicPeriod"/>
            </a:pPr>
            <a:r>
              <a:rPr lang="en-US" sz="1200" dirty="0" smtClean="0"/>
              <a:t>Increase public funding to help retrain workers displaced from jobs in declining industries.  </a:t>
            </a:r>
          </a:p>
          <a:p>
            <a:endParaRPr lang="en-US" sz="1200" u="sng" dirty="0" smtClean="0"/>
          </a:p>
          <a:p>
            <a:r>
              <a:rPr lang="en-US" sz="1200" u="sng" dirty="0" smtClean="0"/>
              <a:t>Suggestions for conducting the discussion:</a:t>
            </a:r>
          </a:p>
          <a:p>
            <a:r>
              <a:rPr lang="en-US" sz="1200" dirty="0" smtClean="0"/>
              <a:t>If you ask for responses immediately after posing the question, it is likely that a small number of students will volunteer to participate - the same students that always do, the ones that are the best prepared and/or the quickest thinkers.    </a:t>
            </a:r>
          </a:p>
          <a:p>
            <a:r>
              <a:rPr lang="en-US" sz="1200" dirty="0" smtClean="0"/>
              <a:t>To elicit participation from a larger number of students, I suggest the following:</a:t>
            </a:r>
          </a:p>
          <a:p>
            <a:r>
              <a:rPr lang="en-US" sz="1200" dirty="0" smtClean="0"/>
              <a:t>Pair students up.  Allow 5-10 minutes for the students, working in their pairs, to come up with answers to the question.  During this time, circulate around the room and ask the pairs if you can be of assistance, either to help them get started or give feedback on what they’re coming up with.  Then, reconvene the class and ask for volunteers.  </a:t>
            </a:r>
          </a:p>
          <a:p>
            <a:r>
              <a:rPr lang="en-US" sz="1200" dirty="0" smtClean="0"/>
              <a:t>Doing this increases the quantity and quality of participation:  students who would not otherwise participate are more likely to do so because they have had time to formulate their answers and have had a chance to run their answers by a classmate.  Additionally, even students who don’t participate will have at least had the opportunity to discuss the question with one other student. </a:t>
            </a:r>
          </a:p>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27</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1558925" y="650875"/>
            <a:ext cx="3748088" cy="2811463"/>
          </a:xfrm>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graph replicates Figure 7-4 on p.</a:t>
            </a:r>
            <a:r>
              <a:rPr lang="en-US" dirty="0" smtClean="0"/>
              <a:t>197.  See p.198 for</a:t>
            </a:r>
            <a:r>
              <a:rPr lang="en-US" baseline="0" dirty="0" smtClean="0"/>
              <a:t> </a:t>
            </a:r>
            <a:r>
              <a:rPr lang="en-US" baseline="0" dirty="0" smtClean="0"/>
              <a:t>some nice discussion of different perspectives on the recent rise in long-term unemployment.  There are good quotes from Robert </a:t>
            </a:r>
            <a:r>
              <a:rPr lang="en-US" baseline="0" dirty="0" err="1" smtClean="0"/>
              <a:t>Barro</a:t>
            </a:r>
            <a:r>
              <a:rPr lang="en-US" baseline="0" dirty="0" smtClean="0"/>
              <a:t> and Paul </a:t>
            </a:r>
            <a:r>
              <a:rPr lang="en-US" baseline="0" dirty="0" err="1" smtClean="0"/>
              <a:t>Krugman</a:t>
            </a:r>
            <a:r>
              <a:rPr lang="en-US" baseline="0" dirty="0" smtClean="0"/>
              <a:t>.  </a:t>
            </a:r>
            <a:endParaRPr lang="en-US" dirty="0" smtClean="0"/>
          </a:p>
        </p:txBody>
      </p:sp>
      <p:sp>
        <p:nvSpPr>
          <p:cNvPr id="4" name="Slide Number Placeholder 3"/>
          <p:cNvSpPr>
            <a:spLocks noGrp="1"/>
          </p:cNvSpPr>
          <p:nvPr>
            <p:ph type="sldNum" sz="quarter" idx="5"/>
          </p:nvPr>
        </p:nvSpPr>
        <p:spPr/>
        <p:txBody>
          <a:bodyPr/>
          <a:lstStyle/>
          <a:p>
            <a:pPr>
              <a:defRPr/>
            </a:pPr>
            <a:fld id="{E8FFFC4E-D541-4993-91D7-EA84172348D8}" type="slidenum">
              <a:rPr lang="en-US" smtClean="0">
                <a:solidFill>
                  <a:prstClr val="black"/>
                </a:solidFill>
              </a:rPr>
              <a:pPr>
                <a:defRPr/>
              </a:pPr>
              <a:t>28</a:t>
            </a:fld>
            <a:endParaRPr lang="en-US">
              <a:solidFill>
                <a:prstClr val="black"/>
              </a:solidFill>
            </a:endParaRPr>
          </a:p>
        </p:txBody>
      </p:sp>
    </p:spTree>
    <p:extLst>
      <p:ext uri="{BB962C8B-B14F-4D97-AF65-F5344CB8AC3E}">
        <p14:creationId xmlns:p14="http://schemas.microsoft.com/office/powerpoint/2010/main" val="3890114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22FD6A2-5702-49A9-8FE5-271FD27F5C64}" type="slidenum">
              <a:rPr lang="en-US"/>
              <a:pPr>
                <a:defRPr/>
              </a:pPr>
              <a:t>2</a:t>
            </a:fld>
            <a:endParaRPr lang="en-US"/>
          </a:p>
        </p:txBody>
      </p:sp>
      <p:sp>
        <p:nvSpPr>
          <p:cNvPr id="80899"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smtClean="0"/>
              <a:t>The natural rate of unemployment is the “normal” unemployment rate the economy experiences when it is neither in a recession nor a boom.  </a:t>
            </a:r>
          </a:p>
        </p:txBody>
      </p:sp>
    </p:spTree>
    <p:extLst>
      <p:ext uri="{BB962C8B-B14F-4D97-AF65-F5344CB8AC3E}">
        <p14:creationId xmlns:p14="http://schemas.microsoft.com/office/powerpoint/2010/main" val="2135149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558925" y="650875"/>
            <a:ext cx="3748088" cy="2811463"/>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purpose of this slide is to establish the trend behavior of the natural rate in recent decades:  rising until the early 80s, then falling from the mid-80s through the early 2000s.  </a:t>
            </a:r>
          </a:p>
          <a:p>
            <a:endParaRPr lang="en-US" dirty="0" smtClean="0"/>
          </a:p>
          <a:p>
            <a:r>
              <a:rPr lang="en-US" dirty="0" smtClean="0"/>
              <a:t>(It is probably too soon to say what happened to the trend in 2008-2010, due to the steep recession and to the fact that the natural rate data used in this graph were estimated as the average of unemployment rates from 10 years before to 10 years after each date, with future unemployment rates set at 5.5 percent.)  </a:t>
            </a:r>
          </a:p>
          <a:p>
            <a:endParaRPr lang="en-US" dirty="0" smtClean="0"/>
          </a:p>
          <a:p>
            <a:r>
              <a:rPr lang="en-US" dirty="0" smtClean="0"/>
              <a:t>The following slides will show that the theories in this chapter are (mostly) consistent with the trend behavior of the natural rate.  </a:t>
            </a:r>
          </a:p>
          <a:p>
            <a:endParaRPr lang="en-US" dirty="0" smtClean="0"/>
          </a:p>
          <a:p>
            <a:r>
              <a:rPr lang="en-US" dirty="0" smtClean="0"/>
              <a:t>The graph on this slide is similar to Figure 7-1 (near the beginning of this PowerPoint presentation), with modifications to the vertical scale and colors to highlight the trend behavior.  </a:t>
            </a:r>
          </a:p>
        </p:txBody>
      </p:sp>
      <p:sp>
        <p:nvSpPr>
          <p:cNvPr id="4" name="Slide Number Placeholder 3"/>
          <p:cNvSpPr>
            <a:spLocks noGrp="1"/>
          </p:cNvSpPr>
          <p:nvPr>
            <p:ph type="sldNum" sz="quarter" idx="5"/>
          </p:nvPr>
        </p:nvSpPr>
        <p:spPr/>
        <p:txBody>
          <a:bodyPr/>
          <a:lstStyle/>
          <a:p>
            <a:pPr>
              <a:defRPr/>
            </a:pPr>
            <a:fld id="{8E66E829-71AF-444A-B210-64E48F08F6DC}" type="slidenum">
              <a:rPr lang="en-US">
                <a:solidFill>
                  <a:prstClr val="black"/>
                </a:solidFill>
              </a:rPr>
              <a:pPr>
                <a:defRPr/>
              </a:pPr>
              <a:t>29</a:t>
            </a:fld>
            <a:endParaRPr lang="en-US">
              <a:solidFill>
                <a:prstClr val="black"/>
              </a:solidFill>
            </a:endParaRPr>
          </a:p>
        </p:txBody>
      </p:sp>
    </p:spTree>
    <p:extLst>
      <p:ext uri="{BB962C8B-B14F-4D97-AF65-F5344CB8AC3E}">
        <p14:creationId xmlns:p14="http://schemas.microsoft.com/office/powerpoint/2010/main" val="642426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558925" y="650875"/>
            <a:ext cx="3748088" cy="2811463"/>
          </a:xfrm>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trend in the real minimum wage rises until the mid to late 1970s, then falls.   This is fairly similar to the trend of the natural rate of unemployment.  </a:t>
            </a:r>
          </a:p>
          <a:p>
            <a:endParaRPr lang="en-US" dirty="0" smtClean="0"/>
          </a:p>
          <a:p>
            <a:r>
              <a:rPr lang="en-US" dirty="0" smtClean="0"/>
              <a:t>The U.S. Department of Labor has lots of good information on the minimum wage, at:  http://www.dol.gov/dol/topic/wages/minimumwage.htm</a:t>
            </a:r>
            <a:br>
              <a:rPr lang="en-US" dirty="0" smtClean="0"/>
            </a:br>
            <a:endParaRPr lang="en-US" dirty="0" smtClean="0"/>
          </a:p>
          <a:p>
            <a:r>
              <a:rPr lang="en-US" dirty="0" smtClean="0"/>
              <a:t>[Two sources of data on the federal minimum wage are slightly different in the late 1960s.  These small differences have no significant impact on the trend, or the message of this graph.]  </a:t>
            </a:r>
          </a:p>
        </p:txBody>
      </p:sp>
      <p:sp>
        <p:nvSpPr>
          <p:cNvPr id="4" name="Slide Number Placeholder 3"/>
          <p:cNvSpPr>
            <a:spLocks noGrp="1"/>
          </p:cNvSpPr>
          <p:nvPr>
            <p:ph type="sldNum" sz="quarter" idx="5"/>
          </p:nvPr>
        </p:nvSpPr>
        <p:spPr/>
        <p:txBody>
          <a:bodyPr/>
          <a:lstStyle/>
          <a:p>
            <a:pPr>
              <a:defRPr/>
            </a:pPr>
            <a:fld id="{D5C67B1F-8659-4484-911D-8FAC26481160}" type="slidenum">
              <a:rPr lang="en-US">
                <a:solidFill>
                  <a:prstClr val="black"/>
                </a:solidFill>
              </a:rPr>
              <a:pPr>
                <a:defRPr/>
              </a:pPr>
              <a:t>30</a:t>
            </a:fld>
            <a:endParaRPr lang="en-US">
              <a:solidFill>
                <a:prstClr val="black"/>
              </a:solidFill>
            </a:endParaRPr>
          </a:p>
        </p:txBody>
      </p:sp>
    </p:spTree>
    <p:extLst>
      <p:ext uri="{BB962C8B-B14F-4D97-AF65-F5344CB8AC3E}">
        <p14:creationId xmlns:p14="http://schemas.microsoft.com/office/powerpoint/2010/main" val="2102290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9012B30-872C-48A0-A7E2-2D3EFFF093E8}" type="slidenum">
              <a:rPr lang="en-US">
                <a:solidFill>
                  <a:prstClr val="black"/>
                </a:solidFill>
              </a:rPr>
              <a:pPr>
                <a:defRPr/>
              </a:pPr>
              <a:t>31</a:t>
            </a:fld>
            <a:endParaRPr lang="en-US">
              <a:solidFill>
                <a:prstClr val="black"/>
              </a:solidFill>
            </a:endParaRPr>
          </a:p>
        </p:txBody>
      </p:sp>
      <p:sp>
        <p:nvSpPr>
          <p:cNvPr id="115715" name="Rectangle 2"/>
          <p:cNvSpPr>
            <a:spLocks noGrp="1" noRot="1" noChangeAspect="1" noChangeArrowheads="1" noTextEdit="1"/>
          </p:cNvSpPr>
          <p:nvPr>
            <p:ph type="sldImg"/>
          </p:nvPr>
        </p:nvSpPr>
        <p:spPr>
          <a:xfrm>
            <a:off x="1849438" y="685800"/>
            <a:ext cx="3817937" cy="2863850"/>
          </a:xfrm>
          <a:ln/>
        </p:spPr>
      </p:sp>
      <p:sp>
        <p:nvSpPr>
          <p:cNvPr id="115716" name="Rectangle 3"/>
          <p:cNvSpPr>
            <a:spLocks noGrp="1" noChangeArrowheads="1"/>
          </p:cNvSpPr>
          <p:nvPr>
            <p:ph type="body" idx="1"/>
          </p:nvPr>
        </p:nvSpPr>
        <p:spPr>
          <a:xfrm>
            <a:off x="838200" y="3859213"/>
            <a:ext cx="5257800" cy="4598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smtClean="0"/>
              <a:t>A table on an earlier slide showed a positive correlation between the union wage premium and union members’ share of the labor force across industries.  </a:t>
            </a:r>
          </a:p>
          <a:p>
            <a:endParaRPr lang="en-US" sz="1100" dirty="0" smtClean="0"/>
          </a:p>
          <a:p>
            <a:r>
              <a:rPr lang="en-US" sz="1100" dirty="0" smtClean="0"/>
              <a:t>We would expect a similar relationship over time in the aggregate data:  as the ratio of union members to all workers rises (falls), the union wage premium and hence natural rate of unemployment should also rise (fall).  </a:t>
            </a:r>
          </a:p>
          <a:p>
            <a:endParaRPr lang="en-US" sz="1100" dirty="0" smtClean="0"/>
          </a:p>
          <a:p>
            <a:r>
              <a:rPr lang="en-US" sz="1100" dirty="0" smtClean="0"/>
              <a:t>The data since the early 1980s are consistent with this expectation.  However, the data from the 1950s to the early 1980s are not:  the natural rate rose, but union membership declined.  </a:t>
            </a:r>
          </a:p>
          <a:p>
            <a:endParaRPr lang="en-US" sz="1100" dirty="0"/>
          </a:p>
          <a:p>
            <a:r>
              <a:rPr lang="en-US" sz="1100" dirty="0" smtClean="0"/>
              <a:t>Does the inconsistency from the 1950s to the early 1980s mean the theory is irrelevant?  Not necessarily, as other determinants of the natural rate were not constant during the period. </a:t>
            </a:r>
          </a:p>
          <a:p>
            <a:endParaRPr lang="en-US" sz="1100" dirty="0"/>
          </a:p>
          <a:p>
            <a:r>
              <a:rPr lang="en-US" sz="1100" dirty="0"/>
              <a:t>source:  </a:t>
            </a:r>
            <a:endParaRPr lang="en-US" sz="1100" dirty="0" smtClean="0"/>
          </a:p>
          <a:p>
            <a:r>
              <a:rPr lang="en-US" sz="1100" dirty="0" smtClean="0"/>
              <a:t>AFL-CIO website, </a:t>
            </a:r>
            <a:r>
              <a:rPr lang="en-US" sz="1100" dirty="0"/>
              <a:t>http://www.aflcio.org </a:t>
            </a:r>
            <a:endParaRPr lang="en-US" sz="1100" dirty="0" smtClean="0"/>
          </a:p>
          <a:p>
            <a:r>
              <a:rPr lang="en-US" sz="1100" dirty="0" smtClean="0"/>
              <a:t>and Current </a:t>
            </a:r>
            <a:r>
              <a:rPr lang="en-US" sz="1100" dirty="0"/>
              <a:t>Population </a:t>
            </a:r>
            <a:r>
              <a:rPr lang="en-US" sz="1100" dirty="0" smtClean="0"/>
              <a:t>Survey, Bureau </a:t>
            </a:r>
            <a:r>
              <a:rPr lang="en-US" sz="1100" dirty="0"/>
              <a:t>of Labor </a:t>
            </a:r>
            <a:r>
              <a:rPr lang="en-US" sz="1100" dirty="0" smtClean="0"/>
              <a:t>Statistics</a:t>
            </a:r>
            <a:endParaRPr lang="en-US" sz="1100" dirty="0"/>
          </a:p>
        </p:txBody>
      </p:sp>
    </p:spTree>
    <p:extLst>
      <p:ext uri="{BB962C8B-B14F-4D97-AF65-F5344CB8AC3E}">
        <p14:creationId xmlns:p14="http://schemas.microsoft.com/office/powerpoint/2010/main" val="125101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1558925" y="650875"/>
            <a:ext cx="3748088" cy="2811463"/>
          </a:xfrm>
          <a:ln/>
        </p:spPr>
      </p:sp>
      <p:sp>
        <p:nvSpPr>
          <p:cNvPr id="3" name="Notes Placeholder 2"/>
          <p:cNvSpPr>
            <a:spLocks noGrp="1"/>
          </p:cNvSpPr>
          <p:nvPr>
            <p:ph type="body" idx="1"/>
          </p:nvPr>
        </p:nvSpPr>
        <p:spPr>
          <a:xfrm>
            <a:off x="685799" y="3668751"/>
            <a:ext cx="5558883" cy="5140712"/>
          </a:xfrm>
        </p:spPr>
        <p:txBody>
          <a:bodyPr>
            <a:noAutofit/>
          </a:bodyPr>
          <a:lstStyle/>
          <a:p>
            <a:pPr>
              <a:defRPr/>
            </a:pPr>
            <a:r>
              <a:rPr lang="en-US" sz="1150" dirty="0" smtClean="0"/>
              <a:t>Earlier in the chapter, we learned that </a:t>
            </a:r>
            <a:r>
              <a:rPr lang="en-US" sz="1150" dirty="0" err="1" smtClean="0"/>
              <a:t>sectoral</a:t>
            </a:r>
            <a:r>
              <a:rPr lang="en-US" sz="1150" dirty="0" smtClean="0"/>
              <a:t> shifts are a source of job separations and lead to frictional unemployment.  One would expect that a decrease in the frequency and magnitude of </a:t>
            </a:r>
            <a:r>
              <a:rPr lang="en-US" sz="1150" dirty="0" err="1" smtClean="0"/>
              <a:t>sectoral</a:t>
            </a:r>
            <a:r>
              <a:rPr lang="en-US" sz="1150" dirty="0" smtClean="0"/>
              <a:t> shifts would be associated with fewer job separations, less frictional unemployment, and a lower natural rate of unemployment.  </a:t>
            </a:r>
          </a:p>
          <a:p>
            <a:pPr>
              <a:defRPr/>
            </a:pPr>
            <a:endParaRPr lang="en-US" sz="1150" dirty="0" smtClean="0"/>
          </a:p>
          <a:p>
            <a:pPr>
              <a:defRPr/>
            </a:pPr>
            <a:r>
              <a:rPr lang="en-US" sz="1150" dirty="0" smtClean="0"/>
              <a:t>Unfortunately, there is no single “index of </a:t>
            </a:r>
            <a:r>
              <a:rPr lang="en-US" sz="1150" dirty="0" err="1" smtClean="0"/>
              <a:t>sectoral</a:t>
            </a:r>
            <a:r>
              <a:rPr lang="en-US" sz="1150" dirty="0" smtClean="0"/>
              <a:t> shifts.”  However, we know that large changes in oil prices are one important source of </a:t>
            </a:r>
            <a:r>
              <a:rPr lang="en-US" sz="1150" dirty="0" err="1" smtClean="0"/>
              <a:t>sectoral</a:t>
            </a:r>
            <a:r>
              <a:rPr lang="en-US" sz="1150" dirty="0" smtClean="0"/>
              <a:t> shifts.  A significant fall in the price of oil causes a decrease in demand for workers at oil fields in Oklahoma and Texas, and an increase in demand for workers at factories that produce SUVs.  A significant increase in oil prices would do the opposite.  </a:t>
            </a:r>
          </a:p>
          <a:p>
            <a:pPr>
              <a:defRPr/>
            </a:pPr>
            <a:endParaRPr lang="en-US" sz="1150" dirty="0" smtClean="0"/>
          </a:p>
          <a:p>
            <a:pPr>
              <a:defRPr/>
            </a:pPr>
            <a:r>
              <a:rPr lang="en-US" sz="1150" dirty="0" smtClean="0"/>
              <a:t>The graph shows data on the price of oil since 1965.  </a:t>
            </a:r>
          </a:p>
          <a:p>
            <a:pPr marL="234950" lvl="1" indent="-120650">
              <a:buFontTx/>
              <a:buChar char="•"/>
              <a:defRPr/>
            </a:pPr>
            <a:r>
              <a:rPr lang="en-US" sz="1150" dirty="0" smtClean="0"/>
              <a:t>During 1970-1985, the real price of oil fluctuated between $20 and $100.  </a:t>
            </a:r>
            <a:br>
              <a:rPr lang="en-US" sz="1150" dirty="0" smtClean="0"/>
            </a:br>
            <a:r>
              <a:rPr lang="en-US" sz="1150" dirty="0" smtClean="0"/>
              <a:t>Also during this time, the natural rate of unemployment was rising. </a:t>
            </a:r>
          </a:p>
          <a:p>
            <a:pPr marL="234950" lvl="1" indent="-120650">
              <a:buFontTx/>
              <a:buChar char="•"/>
              <a:defRPr/>
            </a:pPr>
            <a:r>
              <a:rPr lang="en-US" sz="1150" dirty="0" smtClean="0"/>
              <a:t>During 1986-2002, the real price of oil was in the $20-40 range except for a brief spike during the Gulf War.   Also during this time, the natural rate of unemployment was falling.  </a:t>
            </a:r>
          </a:p>
          <a:p>
            <a:pPr>
              <a:defRPr/>
            </a:pPr>
            <a:r>
              <a:rPr lang="en-US" sz="1150" dirty="0" smtClean="0"/>
              <a:t>The data are roughly consistent with the notion that </a:t>
            </a:r>
            <a:r>
              <a:rPr lang="en-US" sz="1150" dirty="0" err="1" smtClean="0"/>
              <a:t>sectoral</a:t>
            </a:r>
            <a:r>
              <a:rPr lang="en-US" sz="1150" dirty="0" smtClean="0"/>
              <a:t> shifts contribute to the natural rate.  </a:t>
            </a:r>
          </a:p>
          <a:p>
            <a:pPr>
              <a:defRPr/>
            </a:pPr>
            <a:endParaRPr lang="en-US" sz="1150" dirty="0" smtClean="0"/>
          </a:p>
          <a:p>
            <a:pPr>
              <a:defRPr/>
            </a:pPr>
            <a:r>
              <a:rPr lang="en-US" sz="1150" dirty="0" smtClean="0"/>
              <a:t>Note the recent increase in oil prices:  from about $22 to $70 during 2002-2006:1.  This represents a </a:t>
            </a:r>
            <a:r>
              <a:rPr lang="en-US" sz="1150" dirty="0" err="1" smtClean="0"/>
              <a:t>sectoral</a:t>
            </a:r>
            <a:r>
              <a:rPr lang="en-US" sz="1150" dirty="0" smtClean="0"/>
              <a:t> shift and may contribute to an increase in the natural rate of unemployment.  Or maybe not, as oil consumption per dollar of GDP is lower today than in the 1970s and 1980s.  </a:t>
            </a:r>
          </a:p>
          <a:p>
            <a:pPr>
              <a:defRPr/>
            </a:pPr>
            <a:endParaRPr lang="en-US" sz="1150" dirty="0"/>
          </a:p>
          <a:p>
            <a:pPr>
              <a:defRPr/>
            </a:pPr>
            <a:r>
              <a:rPr lang="en-US" sz="1150" dirty="0"/>
              <a:t>source:  Dow Jones &amp; Company</a:t>
            </a:r>
          </a:p>
          <a:p>
            <a:pPr>
              <a:defRPr/>
            </a:pPr>
            <a:r>
              <a:rPr lang="en-US" sz="1150" dirty="0"/>
              <a:t>obtained from:  http://research.stlouisfed.org/fred2</a:t>
            </a:r>
            <a:r>
              <a:rPr lang="en-US" sz="1150" dirty="0" smtClean="0"/>
              <a:t>/</a:t>
            </a:r>
            <a:endParaRPr lang="en-US" sz="1150" dirty="0"/>
          </a:p>
        </p:txBody>
      </p:sp>
      <p:sp>
        <p:nvSpPr>
          <p:cNvPr id="4" name="Slide Number Placeholder 3"/>
          <p:cNvSpPr>
            <a:spLocks noGrp="1"/>
          </p:cNvSpPr>
          <p:nvPr>
            <p:ph type="sldNum" sz="quarter" idx="5"/>
          </p:nvPr>
        </p:nvSpPr>
        <p:spPr/>
        <p:txBody>
          <a:bodyPr/>
          <a:lstStyle/>
          <a:p>
            <a:pPr>
              <a:defRPr/>
            </a:pPr>
            <a:fld id="{1435ED15-3EC7-4DE8-8483-16BB0A203F54}" type="slidenum">
              <a:rPr lang="en-US">
                <a:solidFill>
                  <a:prstClr val="black"/>
                </a:solidFill>
              </a:rPr>
              <a:pPr>
                <a:defRPr/>
              </a:pPr>
              <a:t>32</a:t>
            </a:fld>
            <a:endParaRPr lang="en-US">
              <a:solidFill>
                <a:prstClr val="black"/>
              </a:solidFill>
            </a:endParaRPr>
          </a:p>
        </p:txBody>
      </p:sp>
    </p:spTree>
    <p:extLst>
      <p:ext uri="{BB962C8B-B14F-4D97-AF65-F5344CB8AC3E}">
        <p14:creationId xmlns:p14="http://schemas.microsoft.com/office/powerpoint/2010/main" val="4125266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C74FFA-AC1D-4D1A-A312-8364314D701F}" type="slidenum">
              <a:rPr lang="en-US"/>
              <a:pPr>
                <a:defRPr/>
              </a:pPr>
              <a:t>33</a:t>
            </a:fld>
            <a:endParaRPr lang="en-US"/>
          </a:p>
        </p:txBody>
      </p:sp>
      <p:sp>
        <p:nvSpPr>
          <p:cNvPr id="118787" name="Rectangle 2"/>
          <p:cNvSpPr>
            <a:spLocks noGrp="1" noRot="1" noChangeAspect="1" noChangeArrowheads="1" noTextEdit="1"/>
          </p:cNvSpPr>
          <p:nvPr>
            <p:ph type="sldImg"/>
          </p:nvPr>
        </p:nvSpPr>
        <p:spPr>
          <a:xfrm>
            <a:off x="1414463" y="685800"/>
            <a:ext cx="4230687" cy="3173413"/>
          </a:xfrm>
          <a:ln/>
        </p:spPr>
      </p:sp>
      <p:sp>
        <p:nvSpPr>
          <p:cNvPr id="118788" name="Rectangle 3"/>
          <p:cNvSpPr>
            <a:spLocks noGrp="1" noChangeArrowheads="1"/>
          </p:cNvSpPr>
          <p:nvPr>
            <p:ph type="body" idx="1"/>
          </p:nvPr>
        </p:nvSpPr>
        <p:spPr>
          <a:xfrm>
            <a:off x="838200" y="4244975"/>
            <a:ext cx="5257800" cy="4167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For more details on this, see the book.  </a:t>
            </a:r>
          </a:p>
        </p:txBody>
      </p:sp>
    </p:spTree>
    <p:extLst>
      <p:ext uri="{BB962C8B-B14F-4D97-AF65-F5344CB8AC3E}">
        <p14:creationId xmlns:p14="http://schemas.microsoft.com/office/powerpoint/2010/main" val="2426260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1558925" y="650875"/>
            <a:ext cx="3748088" cy="2811463"/>
          </a:xfrm>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Figure 7</a:t>
            </a:r>
            <a:r>
              <a:rPr lang="en-US" dirty="0" smtClean="0"/>
              <a:t>-6 </a:t>
            </a:r>
            <a:r>
              <a:rPr lang="en-US" dirty="0" smtClean="0"/>
              <a:t>on p</a:t>
            </a:r>
            <a:r>
              <a:rPr lang="en-US" dirty="0" smtClean="0"/>
              <a:t>.203. </a:t>
            </a:r>
            <a:endParaRPr lang="en-US" dirty="0" smtClean="0"/>
          </a:p>
          <a:p>
            <a:endParaRPr lang="en-US" dirty="0" smtClean="0"/>
          </a:p>
          <a:p>
            <a:r>
              <a:rPr lang="en-US" dirty="0" smtClean="0"/>
              <a:t>Source:  Bureau of Labor Statistics, </a:t>
            </a:r>
          </a:p>
          <a:p>
            <a:r>
              <a:rPr lang="en-US" dirty="0" smtClean="0"/>
              <a:t>http://www.bls.gov/fls/home.htm</a:t>
            </a:r>
          </a:p>
          <a:p>
            <a:endParaRPr lang="en-US" dirty="0" smtClean="0"/>
          </a:p>
        </p:txBody>
      </p:sp>
      <p:sp>
        <p:nvSpPr>
          <p:cNvPr id="4" name="Slide Number Placeholder 3"/>
          <p:cNvSpPr>
            <a:spLocks noGrp="1"/>
          </p:cNvSpPr>
          <p:nvPr>
            <p:ph type="sldNum" sz="quarter" idx="5"/>
          </p:nvPr>
        </p:nvSpPr>
        <p:spPr/>
        <p:txBody>
          <a:bodyPr/>
          <a:lstStyle/>
          <a:p>
            <a:pPr>
              <a:defRPr/>
            </a:pPr>
            <a:fld id="{E8FFFC4E-D541-4993-91D7-EA84172348D8}" type="slidenum">
              <a:rPr lang="en-US" smtClean="0">
                <a:solidFill>
                  <a:prstClr val="black"/>
                </a:solidFill>
              </a:rPr>
              <a:pPr>
                <a:defRPr/>
              </a:pPr>
              <a:t>34</a:t>
            </a:fld>
            <a:endParaRPr lang="en-US">
              <a:solidFill>
                <a:prstClr val="black"/>
              </a:solidFill>
            </a:endParaRPr>
          </a:p>
        </p:txBody>
      </p:sp>
    </p:spTree>
    <p:extLst>
      <p:ext uri="{BB962C8B-B14F-4D97-AF65-F5344CB8AC3E}">
        <p14:creationId xmlns:p14="http://schemas.microsoft.com/office/powerpoint/2010/main" val="201489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2BA89A8-7B6C-4BAB-BEA2-40F29A42C57B}" type="slidenum">
              <a:rPr lang="en-US"/>
              <a:pPr>
                <a:defRPr/>
              </a:pPr>
              <a:t>35</a:t>
            </a:fld>
            <a:endParaRPr lang="en-US"/>
          </a:p>
        </p:txBody>
      </p:sp>
      <p:sp>
        <p:nvSpPr>
          <p:cNvPr id="121859" name="Rectangle 2"/>
          <p:cNvSpPr>
            <a:spLocks noGrp="1" noRot="1" noChangeAspect="1" noChangeArrowheads="1" noTextEdit="1"/>
          </p:cNvSpPr>
          <p:nvPr>
            <p:ph type="sldImg"/>
          </p:nvPr>
        </p:nvSpPr>
        <p:spPr>
          <a:xfrm>
            <a:off x="1558925" y="650875"/>
            <a:ext cx="3748088" cy="2811463"/>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7291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11A13A-F02A-4A24-A8F3-1A37C6657021}" type="slidenum">
              <a:rPr lang="en-US"/>
              <a:pPr>
                <a:defRPr/>
              </a:pPr>
              <a:t>36</a:t>
            </a:fld>
            <a:endParaRPr lang="en-US"/>
          </a:p>
        </p:txBody>
      </p:sp>
      <p:sp>
        <p:nvSpPr>
          <p:cNvPr id="122883" name="Rectangle 2"/>
          <p:cNvSpPr>
            <a:spLocks noGrp="1" noRot="1" noChangeAspect="1" noChangeArrowheads="1" noTextEdit="1"/>
          </p:cNvSpPr>
          <p:nvPr>
            <p:ph type="sldImg"/>
          </p:nvPr>
        </p:nvSpPr>
        <p:spPr>
          <a:xfrm>
            <a:off x="1558925" y="650875"/>
            <a:ext cx="3748088" cy="2811463"/>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subset of Table 7-1</a:t>
            </a:r>
            <a:r>
              <a:rPr lang="en-US" baseline="0" dirty="0" smtClean="0"/>
              <a:t> (p.193), focusing on European countries.  </a:t>
            </a:r>
            <a:endParaRPr lang="en-US" dirty="0" smtClean="0"/>
          </a:p>
          <a:p>
            <a:endParaRPr lang="en-US" dirty="0" smtClean="0"/>
          </a:p>
          <a:p>
            <a:r>
              <a:rPr lang="en-US" dirty="0" smtClean="0"/>
              <a:t>Source:  </a:t>
            </a:r>
            <a:r>
              <a:rPr lang="en-US" dirty="0" smtClean="0"/>
              <a:t>Same</a:t>
            </a:r>
            <a:r>
              <a:rPr lang="en-US" baseline="0" dirty="0" smtClean="0"/>
              <a:t> as the textbook. </a:t>
            </a:r>
            <a:r>
              <a:rPr lang="en-US" dirty="0" smtClean="0"/>
              <a:t> </a:t>
            </a:r>
            <a:endParaRPr lang="en-US" dirty="0" smtClean="0"/>
          </a:p>
        </p:txBody>
      </p:sp>
    </p:spTree>
    <p:extLst>
      <p:ext uri="{BB962C8B-B14F-4D97-AF65-F5344CB8AC3E}">
        <p14:creationId xmlns:p14="http://schemas.microsoft.com/office/powerpoint/2010/main" val="1631849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38</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558925" y="650875"/>
            <a:ext cx="3748088" cy="2811463"/>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Similar to Figure 7-1 in the textbook.  </a:t>
            </a:r>
          </a:p>
          <a:p>
            <a:endParaRPr lang="en-US" dirty="0" smtClean="0"/>
          </a:p>
          <a:p>
            <a:r>
              <a:rPr lang="en-US" dirty="0" smtClean="0"/>
              <a:t>The actual unemployment rate fluctuates considerably over the short run.  These fluctuations are the focus of Part IV of the book.  </a:t>
            </a:r>
          </a:p>
          <a:p>
            <a:r>
              <a:rPr lang="en-US" dirty="0" smtClean="0"/>
              <a:t>For this chapter, though, our goal is to understand the behavior of the natural rate of unemployment, essentially the long-run trend in the unemployment rate. </a:t>
            </a:r>
          </a:p>
          <a:p>
            <a:endParaRPr lang="en-US" dirty="0" smtClean="0"/>
          </a:p>
          <a:p>
            <a:r>
              <a:rPr lang="en-US" dirty="0" smtClean="0"/>
              <a:t>Source:  BLS, obtained from http://research.stlouisfed.org/fred2/</a:t>
            </a:r>
          </a:p>
          <a:p>
            <a:endParaRPr lang="en-US" dirty="0" smtClean="0"/>
          </a:p>
          <a:p>
            <a:r>
              <a:rPr lang="en-US" dirty="0" smtClean="0"/>
              <a:t>Unemployment data are based on seasonally-adjusted, monthly unemployment rates for the civilian non-institutional population of the U.S.	</a:t>
            </a:r>
          </a:p>
          <a:p>
            <a:r>
              <a:rPr lang="en-US" dirty="0" smtClean="0"/>
              <a:t>The actual u-rate for each quarter is an average of the three monthly unemployment rates in that quarter.  	</a:t>
            </a:r>
          </a:p>
          <a:p>
            <a:r>
              <a:rPr lang="en-US" dirty="0" smtClean="0"/>
              <a:t>The natural u-rate in a given quarter is estimated by averaging all unemployment rates from 10 years earlier to 10 years later; future unemployment rates are set at 5.5%.  (Therefore, estimates of the natural rate may become less accurate toward the end of the sample period.) </a:t>
            </a:r>
          </a:p>
        </p:txBody>
      </p:sp>
      <p:sp>
        <p:nvSpPr>
          <p:cNvPr id="4" name="Slide Number Placeholder 3"/>
          <p:cNvSpPr>
            <a:spLocks noGrp="1"/>
          </p:cNvSpPr>
          <p:nvPr>
            <p:ph type="sldNum" sz="quarter" idx="5"/>
          </p:nvPr>
        </p:nvSpPr>
        <p:spPr/>
        <p:txBody>
          <a:bodyPr/>
          <a:lstStyle/>
          <a:p>
            <a:pPr>
              <a:defRPr/>
            </a:pPr>
            <a:fld id="{33584AB7-7F6A-40EE-8C51-2ACE4EC9F2A2}" type="slidenum">
              <a:rPr lang="en-US">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4189771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39</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B9A4B1-6721-4F42-9941-DF15A65EB14A}" type="slidenum">
              <a:rPr lang="en-US"/>
              <a:pPr>
                <a:defRPr/>
              </a:pPr>
              <a:t>4</a:t>
            </a:fld>
            <a:endParaRPr lang="en-US"/>
          </a:p>
        </p:txBody>
      </p:sp>
      <p:sp>
        <p:nvSpPr>
          <p:cNvPr id="83971" name="Rectangle 2"/>
          <p:cNvSpPr>
            <a:spLocks noGrp="1" noRot="1" noChangeAspect="1" noChangeArrowheads="1" noTextEdit="1"/>
          </p:cNvSpPr>
          <p:nvPr>
            <p:ph type="sldImg"/>
          </p:nvPr>
        </p:nvSpPr>
        <p:spPr>
          <a:xfrm>
            <a:off x="1144588" y="685800"/>
            <a:ext cx="4572000" cy="3429000"/>
          </a:xfrm>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205136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D6CF1AD-53E4-4E3A-9543-C148E4DE7E29}" type="slidenum">
              <a:rPr lang="en-US"/>
              <a:pPr>
                <a:defRPr/>
              </a:pPr>
              <a:t>5</a:t>
            </a:fld>
            <a:endParaRPr lang="en-US"/>
          </a:p>
        </p:txBody>
      </p:sp>
      <p:sp>
        <p:nvSpPr>
          <p:cNvPr id="84995" name="Rectangle 2"/>
          <p:cNvSpPr>
            <a:spLocks noGrp="1" noRot="1" noChangeAspect="1" noChangeArrowheads="1" noTextEdit="1"/>
          </p:cNvSpPr>
          <p:nvPr>
            <p:ph type="sldImg"/>
          </p:nvPr>
        </p:nvSpPr>
        <p:spPr>
          <a:xfrm>
            <a:off x="1144588" y="685800"/>
            <a:ext cx="4572000" cy="3429000"/>
          </a:xfrm>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spells out the three variables we assume to be exogenous: </a:t>
            </a:r>
          </a:p>
          <a:p>
            <a:endParaRPr lang="en-US" dirty="0" smtClean="0"/>
          </a:p>
          <a:p>
            <a:r>
              <a:rPr lang="en-US" dirty="0" smtClean="0"/>
              <a:t>the labor force, the rate of job separations, and the rate of job finding.  </a:t>
            </a:r>
          </a:p>
          <a:p>
            <a:endParaRPr lang="en-US" dirty="0" smtClean="0"/>
          </a:p>
        </p:txBody>
      </p:sp>
    </p:spTree>
    <p:extLst>
      <p:ext uri="{BB962C8B-B14F-4D97-AF65-F5344CB8AC3E}">
        <p14:creationId xmlns:p14="http://schemas.microsoft.com/office/powerpoint/2010/main" val="376873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4D30AF1-D9D2-4BF2-BAD9-8B48EDD18AB9}" type="slidenum">
              <a:rPr lang="en-US"/>
              <a:pPr>
                <a:defRPr/>
              </a:pPr>
              <a:t>6</a:t>
            </a:fld>
            <a:endParaRPr lang="en-US"/>
          </a:p>
        </p:txBody>
      </p:sp>
      <p:sp>
        <p:nvSpPr>
          <p:cNvPr id="86019" name="Rectangle 2"/>
          <p:cNvSpPr>
            <a:spLocks noGrp="1" noRot="1" noChangeAspect="1" noChangeArrowheads="1" noTextEdit="1"/>
          </p:cNvSpPr>
          <p:nvPr>
            <p:ph type="sldImg"/>
          </p:nvPr>
        </p:nvSpPr>
        <p:spPr>
          <a:xfrm>
            <a:off x="1144588" y="685800"/>
            <a:ext cx="4572000" cy="3429000"/>
          </a:xfrm>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Figure 7-2, p. </a:t>
            </a:r>
            <a:r>
              <a:rPr lang="en-US" dirty="0" smtClean="0"/>
              <a:t>185</a:t>
            </a:r>
            <a:endParaRPr lang="en-US" dirty="0" smtClean="0"/>
          </a:p>
          <a:p>
            <a:endParaRPr lang="en-US" dirty="0" smtClean="0"/>
          </a:p>
          <a:p>
            <a:r>
              <a:rPr lang="en-US" dirty="0" smtClean="0"/>
              <a:t>(Note:  The size of the boxes containing the words “employed” and “unemployed” are </a:t>
            </a:r>
            <a:r>
              <a:rPr lang="en-US" u="sng" dirty="0" smtClean="0"/>
              <a:t>not</a:t>
            </a:r>
            <a:r>
              <a:rPr lang="en-US" dirty="0" smtClean="0"/>
              <a:t> proportional to the number of people in each category.)</a:t>
            </a:r>
          </a:p>
          <a:p>
            <a:endParaRPr lang="en-US" dirty="0" smtClean="0"/>
          </a:p>
        </p:txBody>
      </p:sp>
    </p:spTree>
    <p:extLst>
      <p:ext uri="{BB962C8B-B14F-4D97-AF65-F5344CB8AC3E}">
        <p14:creationId xmlns:p14="http://schemas.microsoft.com/office/powerpoint/2010/main" val="1915758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4F92CBD-02F9-46ED-91D1-42EA15BF5658}" type="slidenum">
              <a:rPr lang="en-US"/>
              <a:pPr>
                <a:defRPr/>
              </a:pPr>
              <a:t>7</a:t>
            </a:fld>
            <a:endParaRPr lang="en-US"/>
          </a:p>
        </p:txBody>
      </p:sp>
      <p:sp>
        <p:nvSpPr>
          <p:cNvPr id="87043" name="Rectangle 2"/>
          <p:cNvSpPr>
            <a:spLocks noGrp="1" noRot="1" noChangeAspect="1" noChangeArrowheads="1" noTextEdit="1"/>
          </p:cNvSpPr>
          <p:nvPr>
            <p:ph type="sldImg"/>
          </p:nvPr>
        </p:nvSpPr>
        <p:spPr>
          <a:xfrm>
            <a:off x="1144588" y="685800"/>
            <a:ext cx="4572000" cy="3429000"/>
          </a:xfrm>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order for the unemployment rate to be constant, the number of people who become unemployed in each month must equal the number of formerly unemployed people who find jobs.  </a:t>
            </a:r>
          </a:p>
        </p:txBody>
      </p:sp>
    </p:spTree>
    <p:extLst>
      <p:ext uri="{BB962C8B-B14F-4D97-AF65-F5344CB8AC3E}">
        <p14:creationId xmlns:p14="http://schemas.microsoft.com/office/powerpoint/2010/main" val="319504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0B1E42A-EA76-4949-9BC7-959A0C87E591}" type="slidenum">
              <a:rPr lang="en-US"/>
              <a:pPr>
                <a:defRPr/>
              </a:pPr>
              <a:t>8</a:t>
            </a:fld>
            <a:endParaRPr lang="en-US"/>
          </a:p>
        </p:txBody>
      </p:sp>
      <p:sp>
        <p:nvSpPr>
          <p:cNvPr id="88067" name="Rectangle 2"/>
          <p:cNvSpPr>
            <a:spLocks noGrp="1" noRot="1" noChangeAspect="1" noChangeArrowheads="1" noTextEdit="1"/>
          </p:cNvSpPr>
          <p:nvPr>
            <p:ph type="sldImg"/>
          </p:nvPr>
        </p:nvSpPr>
        <p:spPr>
          <a:xfrm>
            <a:off x="1144588" y="685800"/>
            <a:ext cx="4572000" cy="3429000"/>
          </a:xfrm>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8074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Unemployment and the </a:t>
            </a:r>
            <a:br>
              <a:rPr lang="en-US" sz="3600" b="1" dirty="0" smtClean="0">
                <a:solidFill>
                  <a:srgbClr val="FFEAD5"/>
                </a:solidFill>
                <a:effectLst>
                  <a:outerShdw blurRad="12700" dist="38100" dir="2700000" algn="tl" rotWithShape="0">
                    <a:schemeClr val="tx1">
                      <a:alpha val="67000"/>
                    </a:schemeClr>
                  </a:outerShdw>
                </a:effectLst>
                <a:latin typeface="+mj-lt"/>
              </a:rPr>
            </a:br>
            <a:r>
              <a:rPr lang="en-US" sz="3600" b="1" dirty="0" smtClean="0">
                <a:solidFill>
                  <a:srgbClr val="FFEAD5"/>
                </a:solidFill>
                <a:effectLst>
                  <a:outerShdw blurRad="12700" dist="38100" dir="2700000" algn="tl" rotWithShape="0">
                    <a:schemeClr val="tx1">
                      <a:alpha val="67000"/>
                    </a:schemeClr>
                  </a:outerShdw>
                </a:effectLst>
                <a:latin typeface="+mj-lt"/>
              </a:rPr>
              <a:t>Labor Market</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smtClean="0">
                <a:solidFill>
                  <a:schemeClr val="bg1"/>
                </a:solidFill>
                <a:effectLst>
                  <a:outerShdw blurRad="38100" dist="38100" dir="2700000" algn="tl">
                    <a:srgbClr val="000000">
                      <a:alpha val="43137"/>
                    </a:srgbClr>
                  </a:outerShdw>
                </a:effectLst>
                <a:latin typeface="Arial Narrow" pitchFamily="34" charset="0"/>
              </a:rPr>
              <a:t>7</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solidFill>
                  <a:srgbClr val="000000"/>
                </a:solidFill>
              </a:defRPr>
            </a:lvl1pPr>
          </a:lstStyle>
          <a:p>
            <a:pPr>
              <a:defRPr/>
            </a:pPr>
            <a:r>
              <a:rPr lang="en-US"/>
              <a:t>CHAPTER 6</a:t>
            </a:r>
            <a:r>
              <a:rPr lang="en-US" sz="2200"/>
              <a:t>   Unemployment</a:t>
            </a:r>
          </a:p>
        </p:txBody>
      </p:sp>
    </p:spTree>
    <p:extLst>
      <p:ext uri="{BB962C8B-B14F-4D97-AF65-F5344CB8AC3E}">
        <p14:creationId xmlns:p14="http://schemas.microsoft.com/office/powerpoint/2010/main" val="3146362998"/>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7</a:t>
            </a:r>
            <a:r>
              <a:rPr lang="en-US" sz="1700" dirty="0" smtClean="0">
                <a:solidFill>
                  <a:srgbClr val="198A46"/>
                </a:solidFill>
                <a:cs typeface="+mn-cs"/>
              </a:rPr>
              <a:t>    </a:t>
            </a:r>
            <a:r>
              <a:rPr lang="en-US" sz="2100" dirty="0" smtClean="0">
                <a:solidFill>
                  <a:srgbClr val="198A46"/>
                </a:solidFill>
                <a:cs typeface="+mn-cs"/>
              </a:rPr>
              <a:t>Unemployment and the Labor Market</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11"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3.bin"/><Relationship Id="rId5"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chart" Target="../charts/char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chart" Target="../charts/char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chart" Target="../charts/char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chart" Target="../charts/char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22288" y="309563"/>
            <a:ext cx="8142287" cy="869950"/>
          </a:xfrm>
        </p:spPr>
        <p:txBody>
          <a:bodyPr/>
          <a:lstStyle/>
          <a:p>
            <a:r>
              <a:rPr lang="en-US" smtClean="0"/>
              <a:t>Example:</a:t>
            </a:r>
          </a:p>
        </p:txBody>
      </p:sp>
      <p:sp>
        <p:nvSpPr>
          <p:cNvPr id="40963" name="Rectangle 3"/>
          <p:cNvSpPr>
            <a:spLocks noGrp="1" noChangeArrowheads="1"/>
          </p:cNvSpPr>
          <p:nvPr>
            <p:ph type="body" idx="1"/>
          </p:nvPr>
        </p:nvSpPr>
        <p:spPr>
          <a:xfrm>
            <a:off x="547688" y="1430338"/>
            <a:ext cx="8066087" cy="3248025"/>
          </a:xfrm>
        </p:spPr>
        <p:txBody>
          <a:bodyPr/>
          <a:lstStyle/>
          <a:p>
            <a:r>
              <a:rPr lang="en-US" smtClean="0"/>
              <a:t>Each month, </a:t>
            </a:r>
          </a:p>
          <a:p>
            <a:pPr lvl="1"/>
            <a:r>
              <a:rPr lang="en-US" smtClean="0"/>
              <a:t>1% of employed workers lose their jobs  </a:t>
            </a:r>
            <a:br>
              <a:rPr lang="en-US" smtClean="0"/>
            </a:br>
            <a:r>
              <a:rPr lang="en-US" smtClean="0"/>
              <a:t>(</a:t>
            </a:r>
            <a:r>
              <a:rPr lang="en-US" b="1" i="1" smtClean="0"/>
              <a:t>s</a:t>
            </a:r>
            <a:r>
              <a:rPr lang="en-US" smtClean="0"/>
              <a:t> = 0.01)</a:t>
            </a:r>
          </a:p>
          <a:p>
            <a:pPr lvl="1"/>
            <a:r>
              <a:rPr lang="en-US" smtClean="0"/>
              <a:t>19% of unemployed workers find jobs  </a:t>
            </a:r>
            <a:br>
              <a:rPr lang="en-US" smtClean="0"/>
            </a:br>
            <a:r>
              <a:rPr lang="en-US" smtClean="0"/>
              <a:t>(</a:t>
            </a:r>
            <a:r>
              <a:rPr lang="en-US" b="1" i="1" smtClean="0"/>
              <a:t>f</a:t>
            </a:r>
            <a:r>
              <a:rPr lang="en-US" smtClean="0"/>
              <a:t> = 0.19)</a:t>
            </a:r>
          </a:p>
          <a:p>
            <a:r>
              <a:rPr lang="en-US" smtClean="0"/>
              <a:t>Find the natural rate of unemployment:</a:t>
            </a:r>
          </a:p>
        </p:txBody>
      </p:sp>
      <p:graphicFrame>
        <p:nvGraphicFramePr>
          <p:cNvPr id="40964" name="Object 2"/>
          <p:cNvGraphicFramePr>
            <a:graphicFrameLocks noChangeAspect="1"/>
          </p:cNvGraphicFramePr>
          <p:nvPr/>
        </p:nvGraphicFramePr>
        <p:xfrm>
          <a:off x="1568450" y="4603750"/>
          <a:ext cx="6342063" cy="981075"/>
        </p:xfrm>
        <a:graphic>
          <a:graphicData uri="http://schemas.openxmlformats.org/presentationml/2006/ole">
            <mc:AlternateContent xmlns:mc="http://schemas.openxmlformats.org/markup-compatibility/2006">
              <mc:Choice xmlns:v="urn:schemas-microsoft-com:vml" Requires="v">
                <p:oleObj spid="_x0000_s2064" name="Equation" r:id="rId4" imgW="2628900" imgH="406400" progId="Equation.DSMT4">
                  <p:embed/>
                </p:oleObj>
              </mc:Choice>
              <mc:Fallback>
                <p:oleObj name="Equation" r:id="rId4" imgW="2628900" imgH="406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8450" y="4603750"/>
                        <a:ext cx="6342063"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296746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wipe(left)">
                                      <p:cBhvr>
                                        <p:cTn id="10" dur="500"/>
                                        <p:tgtEl>
                                          <p:spTgt spid="409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wipe(left)">
                                      <p:cBhvr>
                                        <p:cTn id="15" dur="500"/>
                                        <p:tgtEl>
                                          <p:spTgt spid="409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963">
                                            <p:txEl>
                                              <p:pRg st="3" end="3"/>
                                            </p:txEl>
                                          </p:spTgt>
                                        </p:tgtEl>
                                        <p:attrNameLst>
                                          <p:attrName>style.visibility</p:attrName>
                                        </p:attrNameLst>
                                      </p:cBhvr>
                                      <p:to>
                                        <p:strVal val="visible"/>
                                      </p:to>
                                    </p:set>
                                    <p:animEffect transition="in" filter="wipe(left)">
                                      <p:cBhvr>
                                        <p:cTn id="20" dur="500"/>
                                        <p:tgtEl>
                                          <p:spTgt spid="4096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0964"/>
                                        </p:tgtEl>
                                        <p:attrNameLst>
                                          <p:attrName>style.visibility</p:attrName>
                                        </p:attrNameLst>
                                      </p:cBhvr>
                                      <p:to>
                                        <p:strVal val="visible"/>
                                      </p:to>
                                    </p:set>
                                    <p:animEffect transition="in" filter="wipe(left)">
                                      <p:cBhvr>
                                        <p:cTn id="25"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smtClean="0"/>
              <a:t>Policy implication</a:t>
            </a:r>
          </a:p>
        </p:txBody>
      </p:sp>
      <p:sp>
        <p:nvSpPr>
          <p:cNvPr id="43013" name="Rectangle 5"/>
          <p:cNvSpPr>
            <a:spLocks noGrp="1" noChangeArrowheads="1"/>
          </p:cNvSpPr>
          <p:nvPr>
            <p:ph type="body" idx="1"/>
          </p:nvPr>
        </p:nvSpPr>
        <p:spPr/>
        <p:txBody>
          <a:bodyPr/>
          <a:lstStyle/>
          <a:p>
            <a:r>
              <a:rPr lang="en-US" smtClean="0"/>
              <a:t>A policy will reduce the natural rate of unemployment only if it lowers </a:t>
            </a:r>
            <a:r>
              <a:rPr lang="en-US" b="1" i="1" smtClean="0"/>
              <a:t>s</a:t>
            </a:r>
            <a:r>
              <a:rPr lang="en-US" smtClean="0"/>
              <a:t> or increases </a:t>
            </a:r>
            <a:r>
              <a:rPr lang="en-US" b="1" i="1" smtClean="0"/>
              <a:t>f</a:t>
            </a:r>
            <a:r>
              <a:rPr lang="en-US" smtClean="0"/>
              <a:t>. </a:t>
            </a:r>
          </a:p>
        </p:txBody>
      </p:sp>
    </p:spTree>
    <p:extLst>
      <p:ext uri="{BB962C8B-B14F-4D97-AF65-F5344CB8AC3E}">
        <p14:creationId xmlns:p14="http://schemas.microsoft.com/office/powerpoint/2010/main" val="6067167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Why is there unemployment?</a:t>
            </a:r>
          </a:p>
        </p:txBody>
      </p:sp>
      <p:sp>
        <p:nvSpPr>
          <p:cNvPr id="40963" name="Rectangle 3"/>
          <p:cNvSpPr>
            <a:spLocks noGrp="1" noChangeArrowheads="1"/>
          </p:cNvSpPr>
          <p:nvPr>
            <p:ph type="body" idx="1"/>
          </p:nvPr>
        </p:nvSpPr>
        <p:spPr/>
        <p:txBody>
          <a:bodyPr/>
          <a:lstStyle/>
          <a:p>
            <a:r>
              <a:rPr lang="en-US" smtClean="0"/>
              <a:t>If job finding were instantaneous (</a:t>
            </a:r>
            <a:r>
              <a:rPr lang="en-US" b="1" i="1" smtClean="0"/>
              <a:t>f</a:t>
            </a:r>
            <a:r>
              <a:rPr lang="en-US" smtClean="0"/>
              <a:t> = 1), </a:t>
            </a:r>
            <a:br>
              <a:rPr lang="en-US" smtClean="0"/>
            </a:br>
            <a:r>
              <a:rPr lang="en-US" smtClean="0"/>
              <a:t>then all spells of unemployment would be brief, and the natural rate would be near zero.</a:t>
            </a:r>
          </a:p>
          <a:p>
            <a:r>
              <a:rPr lang="en-US" smtClean="0"/>
              <a:t>There are two reasons why </a:t>
            </a:r>
            <a:r>
              <a:rPr lang="en-US" b="1" i="1" smtClean="0"/>
              <a:t>f</a:t>
            </a:r>
            <a:r>
              <a:rPr lang="en-US" smtClean="0"/>
              <a:t> &lt; 1:</a:t>
            </a:r>
          </a:p>
          <a:p>
            <a:pPr lvl="1">
              <a:buFont typeface="Wingdings" pitchFamily="2" charset="2"/>
              <a:buNone/>
            </a:pPr>
            <a:r>
              <a:rPr lang="en-US" smtClean="0"/>
              <a:t>1.  job search</a:t>
            </a:r>
          </a:p>
          <a:p>
            <a:pPr lvl="1">
              <a:buFont typeface="Wingdings" pitchFamily="2" charset="2"/>
              <a:buNone/>
            </a:pPr>
            <a:r>
              <a:rPr lang="en-US" smtClean="0"/>
              <a:t>2.  wage rigidity</a:t>
            </a:r>
          </a:p>
        </p:txBody>
      </p:sp>
    </p:spTree>
    <p:extLst>
      <p:ext uri="{BB962C8B-B14F-4D97-AF65-F5344CB8AC3E}">
        <p14:creationId xmlns:p14="http://schemas.microsoft.com/office/powerpoint/2010/main" val="8277237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466725" y="236537"/>
            <a:ext cx="8245475" cy="832241"/>
          </a:xfrm>
        </p:spPr>
        <p:txBody>
          <a:bodyPr/>
          <a:lstStyle/>
          <a:p>
            <a:r>
              <a:rPr lang="en-US" dirty="0" smtClean="0"/>
              <a:t>Job search &amp; frictional unemployment</a:t>
            </a:r>
          </a:p>
        </p:txBody>
      </p:sp>
      <p:sp>
        <p:nvSpPr>
          <p:cNvPr id="41987" name="Rectangle 5"/>
          <p:cNvSpPr>
            <a:spLocks noGrp="1" noChangeArrowheads="1"/>
          </p:cNvSpPr>
          <p:nvPr>
            <p:ph type="body" idx="1"/>
          </p:nvPr>
        </p:nvSpPr>
        <p:spPr>
          <a:xfrm>
            <a:off x="476250" y="1175655"/>
            <a:ext cx="8210550" cy="5021758"/>
          </a:xfrm>
        </p:spPr>
        <p:txBody>
          <a:bodyPr/>
          <a:lstStyle/>
          <a:p>
            <a:r>
              <a:rPr lang="en-US" sz="2700" b="1" dirty="0" smtClean="0">
                <a:solidFill>
                  <a:srgbClr val="CC0000"/>
                </a:solidFill>
              </a:rPr>
              <a:t>frictional unemployment</a:t>
            </a:r>
            <a:r>
              <a:rPr lang="en-US" sz="2700" dirty="0" smtClean="0"/>
              <a:t>:  caused by the time </a:t>
            </a:r>
            <a:br>
              <a:rPr lang="en-US" sz="2700" dirty="0" smtClean="0"/>
            </a:br>
            <a:r>
              <a:rPr lang="en-US" sz="2700" dirty="0" smtClean="0"/>
              <a:t>it takes workers to search for a job</a:t>
            </a:r>
          </a:p>
          <a:p>
            <a:r>
              <a:rPr lang="en-US" sz="2700" dirty="0" smtClean="0"/>
              <a:t>occurs even when wages are flexible and there are enough jobs to go around</a:t>
            </a:r>
          </a:p>
          <a:p>
            <a:r>
              <a:rPr lang="en-US" sz="2700" dirty="0" smtClean="0"/>
              <a:t>occurs because</a:t>
            </a:r>
          </a:p>
          <a:p>
            <a:pPr lvl="1"/>
            <a:r>
              <a:rPr lang="en-US" sz="2600" dirty="0" smtClean="0"/>
              <a:t>workers have different abilities, preferences</a:t>
            </a:r>
          </a:p>
          <a:p>
            <a:pPr lvl="1"/>
            <a:r>
              <a:rPr lang="en-US" sz="2600" dirty="0" smtClean="0"/>
              <a:t>jobs have different skill requirements</a:t>
            </a:r>
          </a:p>
          <a:p>
            <a:pPr lvl="1"/>
            <a:r>
              <a:rPr lang="en-US" sz="2600" dirty="0" smtClean="0"/>
              <a:t>geographic mobility of workers not instantaneous</a:t>
            </a:r>
          </a:p>
          <a:p>
            <a:pPr lvl="1"/>
            <a:r>
              <a:rPr lang="en-US" sz="2600" dirty="0" smtClean="0"/>
              <a:t>flow of information about vacancies and job candidates is imperfect</a:t>
            </a:r>
          </a:p>
        </p:txBody>
      </p:sp>
    </p:spTree>
    <p:extLst>
      <p:ext uri="{BB962C8B-B14F-4D97-AF65-F5344CB8AC3E}">
        <p14:creationId xmlns:p14="http://schemas.microsoft.com/office/powerpoint/2010/main" val="27811638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Sectoral shifts</a:t>
            </a:r>
          </a:p>
        </p:txBody>
      </p:sp>
      <p:sp>
        <p:nvSpPr>
          <p:cNvPr id="49155" name="Rectangle 3"/>
          <p:cNvSpPr>
            <a:spLocks noGrp="1" noChangeArrowheads="1"/>
          </p:cNvSpPr>
          <p:nvPr>
            <p:ph type="body" idx="1"/>
          </p:nvPr>
        </p:nvSpPr>
        <p:spPr>
          <a:xfrm>
            <a:off x="449263" y="1241425"/>
            <a:ext cx="8475662" cy="4884738"/>
          </a:xfrm>
        </p:spPr>
        <p:txBody>
          <a:bodyPr/>
          <a:lstStyle/>
          <a:p>
            <a:r>
              <a:rPr lang="en-US" smtClean="0"/>
              <a:t>def:  Changes in the composition of demand among industries or regions.</a:t>
            </a:r>
          </a:p>
          <a:p>
            <a:r>
              <a:rPr lang="en-US" i="1" smtClean="0">
                <a:solidFill>
                  <a:srgbClr val="996633"/>
                </a:solidFill>
              </a:rPr>
              <a:t>example:   Technological change </a:t>
            </a:r>
            <a:br>
              <a:rPr lang="en-US" i="1" smtClean="0">
                <a:solidFill>
                  <a:srgbClr val="996633"/>
                </a:solidFill>
              </a:rPr>
            </a:br>
            <a:r>
              <a:rPr lang="en-US" smtClean="0"/>
              <a:t>more jobs repairing computers, </a:t>
            </a:r>
            <a:br>
              <a:rPr lang="en-US" smtClean="0"/>
            </a:br>
            <a:r>
              <a:rPr lang="en-US" smtClean="0"/>
              <a:t>fewer jobs repairing typewriters</a:t>
            </a:r>
          </a:p>
          <a:p>
            <a:r>
              <a:rPr lang="en-US" i="1" smtClean="0">
                <a:solidFill>
                  <a:srgbClr val="996633"/>
                </a:solidFill>
              </a:rPr>
              <a:t>example:   A new international trade agreement </a:t>
            </a:r>
            <a:br>
              <a:rPr lang="en-US" i="1" smtClean="0">
                <a:solidFill>
                  <a:srgbClr val="996633"/>
                </a:solidFill>
              </a:rPr>
            </a:br>
            <a:r>
              <a:rPr lang="en-US" smtClean="0"/>
              <a:t>labor demand increases in export sectors, decreases in import-competing sectors</a:t>
            </a:r>
          </a:p>
          <a:p>
            <a:r>
              <a:rPr lang="en-US" smtClean="0"/>
              <a:t>These scenarios result in frictional unemployment</a:t>
            </a:r>
          </a:p>
        </p:txBody>
      </p:sp>
    </p:spTree>
    <p:extLst>
      <p:ext uri="{BB962C8B-B14F-4D97-AF65-F5344CB8AC3E}">
        <p14:creationId xmlns:p14="http://schemas.microsoft.com/office/powerpoint/2010/main" val="357701233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wipe(left)">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wipe(left)">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2800" smtClean="0"/>
              <a:t>CASE STUDY:  </a:t>
            </a:r>
            <a:br>
              <a:rPr lang="en-US" sz="2800" smtClean="0"/>
            </a:br>
            <a:r>
              <a:rPr lang="en-US" sz="3200" smtClean="0"/>
              <a:t>Structural change over the long run</a:t>
            </a:r>
          </a:p>
        </p:txBody>
      </p:sp>
      <p:graphicFrame>
        <p:nvGraphicFramePr>
          <p:cNvPr id="2" name="Object 3"/>
          <p:cNvGraphicFramePr>
            <a:graphicFrameLocks noChangeAspect="1"/>
          </p:cNvGraphicFramePr>
          <p:nvPr>
            <p:extLst>
              <p:ext uri="{D42A27DB-BD31-4B8C-83A1-F6EECF244321}">
                <p14:modId xmlns:p14="http://schemas.microsoft.com/office/powerpoint/2010/main" val="1208340607"/>
              </p:ext>
            </p:extLst>
          </p:nvPr>
        </p:nvGraphicFramePr>
        <p:xfrm>
          <a:off x="4383088" y="1610041"/>
          <a:ext cx="4329112" cy="4805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622894740"/>
              </p:ext>
            </p:extLst>
          </p:nvPr>
        </p:nvGraphicFramePr>
        <p:xfrm>
          <a:off x="431800" y="1339623"/>
          <a:ext cx="7864475" cy="5165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88850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US" smtClean="0"/>
              <a:t>More examples of sectoral shifts</a:t>
            </a:r>
          </a:p>
        </p:txBody>
      </p:sp>
      <p:sp>
        <p:nvSpPr>
          <p:cNvPr id="53253" name="Rectangle 5"/>
          <p:cNvSpPr>
            <a:spLocks noGrp="1" noChangeArrowheads="1"/>
          </p:cNvSpPr>
          <p:nvPr>
            <p:ph type="body" idx="1"/>
          </p:nvPr>
        </p:nvSpPr>
        <p:spPr>
          <a:xfrm>
            <a:off x="476250" y="1182688"/>
            <a:ext cx="8210550" cy="4884737"/>
          </a:xfrm>
        </p:spPr>
        <p:txBody>
          <a:bodyPr/>
          <a:lstStyle/>
          <a:p>
            <a:r>
              <a:rPr lang="en-US" sz="2700" dirty="0" smtClean="0"/>
              <a:t>Industrial revolution (1800s):  </a:t>
            </a:r>
            <a:br>
              <a:rPr lang="en-US" sz="2700" dirty="0" smtClean="0"/>
            </a:br>
            <a:r>
              <a:rPr lang="en-US" sz="2700" dirty="0" smtClean="0"/>
              <a:t>agriculture declines, manufacturing soars</a:t>
            </a:r>
          </a:p>
          <a:p>
            <a:r>
              <a:rPr lang="en-US" sz="2700" dirty="0" smtClean="0"/>
              <a:t>Energy crisis (1970s):  </a:t>
            </a:r>
            <a:br>
              <a:rPr lang="en-US" sz="2700" dirty="0" smtClean="0"/>
            </a:br>
            <a:r>
              <a:rPr lang="en-US" sz="2700" dirty="0" smtClean="0"/>
              <a:t>demand shifts from larger cars to smaller ones</a:t>
            </a:r>
          </a:p>
          <a:p>
            <a:r>
              <a:rPr lang="en-US" sz="2700" dirty="0" smtClean="0"/>
              <a:t>Health care spending as % of GDP:</a:t>
            </a:r>
            <a:br>
              <a:rPr lang="en-US" sz="2700" dirty="0" smtClean="0"/>
            </a:br>
            <a:r>
              <a:rPr lang="en-US" sz="2700" dirty="0" smtClean="0"/>
              <a:t>	</a:t>
            </a:r>
            <a:r>
              <a:rPr lang="en-US" sz="2600" dirty="0" smtClean="0"/>
              <a:t>1960:  5.2		2000:  13.8</a:t>
            </a:r>
            <a:br>
              <a:rPr lang="en-US" sz="2600" dirty="0" smtClean="0"/>
            </a:br>
            <a:r>
              <a:rPr lang="en-US" sz="2600" dirty="0" smtClean="0"/>
              <a:t>	1980:  9.1		2010:  17.9</a:t>
            </a:r>
          </a:p>
        </p:txBody>
      </p:sp>
      <p:sp>
        <p:nvSpPr>
          <p:cNvPr id="53254" name="Rectangle 6"/>
          <p:cNvSpPr>
            <a:spLocks noChangeArrowheads="1"/>
          </p:cNvSpPr>
          <p:nvPr/>
        </p:nvSpPr>
        <p:spPr bwMode="auto">
          <a:xfrm>
            <a:off x="1309688" y="4808538"/>
            <a:ext cx="6694487" cy="151130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10000"/>
              </a:lnSpc>
              <a:spcBef>
                <a:spcPct val="45000"/>
              </a:spcBef>
              <a:buClr>
                <a:srgbClr val="008080"/>
              </a:buClr>
              <a:buFont typeface="Wingdings" pitchFamily="2" charset="2"/>
              <a:buNone/>
              <a:defRPr/>
            </a:pPr>
            <a:r>
              <a:rPr lang="en-US" sz="2800" i="1" dirty="0"/>
              <a:t>In our dynamic economy, </a:t>
            </a:r>
            <a:br>
              <a:rPr lang="en-US" sz="2800" i="1" dirty="0"/>
            </a:br>
            <a:r>
              <a:rPr lang="en-US" sz="2800" i="1" dirty="0"/>
              <a:t>smaller </a:t>
            </a:r>
            <a:r>
              <a:rPr lang="en-US" sz="2800" i="1" dirty="0" err="1"/>
              <a:t>sectoral</a:t>
            </a:r>
            <a:r>
              <a:rPr lang="en-US" sz="2800" i="1" dirty="0"/>
              <a:t> shifts occur frequently, contributing to frictional unemployment.</a:t>
            </a:r>
          </a:p>
        </p:txBody>
      </p:sp>
    </p:spTree>
    <p:extLst>
      <p:ext uri="{BB962C8B-B14F-4D97-AF65-F5344CB8AC3E}">
        <p14:creationId xmlns:p14="http://schemas.microsoft.com/office/powerpoint/2010/main" val="290544826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wipe(left)">
                                      <p:cBhvr>
                                        <p:cTn id="7" dur="500"/>
                                        <p:tgtEl>
                                          <p:spTgt spid="532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3">
                                            <p:txEl>
                                              <p:pRg st="1" end="1"/>
                                            </p:txEl>
                                          </p:spTgt>
                                        </p:tgtEl>
                                        <p:attrNameLst>
                                          <p:attrName>style.visibility</p:attrName>
                                        </p:attrNameLst>
                                      </p:cBhvr>
                                      <p:to>
                                        <p:strVal val="visible"/>
                                      </p:to>
                                    </p:set>
                                    <p:animEffect transition="in" filter="wipe(left)">
                                      <p:cBhvr>
                                        <p:cTn id="12" dur="500"/>
                                        <p:tgtEl>
                                          <p:spTgt spid="532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3">
                                            <p:txEl>
                                              <p:pRg st="2" end="2"/>
                                            </p:txEl>
                                          </p:spTgt>
                                        </p:tgtEl>
                                        <p:attrNameLst>
                                          <p:attrName>style.visibility</p:attrName>
                                        </p:attrNameLst>
                                      </p:cBhvr>
                                      <p:to>
                                        <p:strVal val="visible"/>
                                      </p:to>
                                    </p:set>
                                    <p:animEffect transition="in" filter="wipe(left)">
                                      <p:cBhvr>
                                        <p:cTn id="17" dur="500"/>
                                        <p:tgtEl>
                                          <p:spTgt spid="532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fade">
                                      <p:cBhvr>
                                        <p:cTn id="22"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bldLvl="2" autoUpdateAnimBg="0"/>
      <p:bldP spid="5325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Public policy and job search</a:t>
            </a:r>
          </a:p>
        </p:txBody>
      </p:sp>
      <p:sp>
        <p:nvSpPr>
          <p:cNvPr id="55299" name="Rectangle 3"/>
          <p:cNvSpPr>
            <a:spLocks noGrp="1" noChangeArrowheads="1"/>
          </p:cNvSpPr>
          <p:nvPr>
            <p:ph type="body" idx="1"/>
          </p:nvPr>
        </p:nvSpPr>
        <p:spPr/>
        <p:txBody>
          <a:bodyPr/>
          <a:lstStyle/>
          <a:p>
            <a:pPr>
              <a:buFont typeface="Wingdings" pitchFamily="2" charset="2"/>
              <a:buNone/>
            </a:pPr>
            <a:r>
              <a:rPr lang="en-US" dirty="0" err="1" smtClean="0"/>
              <a:t>Govt</a:t>
            </a:r>
            <a:r>
              <a:rPr lang="en-US" dirty="0" smtClean="0"/>
              <a:t> programs affecting unemployment include:</a:t>
            </a:r>
          </a:p>
          <a:p>
            <a:pPr lvl="1">
              <a:lnSpc>
                <a:spcPct val="105000"/>
              </a:lnSpc>
              <a:spcBef>
                <a:spcPts val="1800"/>
              </a:spcBef>
            </a:pPr>
            <a:r>
              <a:rPr lang="en-US" b="1" i="1" dirty="0" err="1" smtClean="0">
                <a:solidFill>
                  <a:srgbClr val="996633"/>
                </a:solidFill>
              </a:rPr>
              <a:t>Govt</a:t>
            </a:r>
            <a:r>
              <a:rPr lang="en-US" b="1" i="1" dirty="0" smtClean="0">
                <a:solidFill>
                  <a:srgbClr val="996633"/>
                </a:solidFill>
              </a:rPr>
              <a:t> employment agencies</a:t>
            </a:r>
            <a:r>
              <a:rPr lang="en-US" b="1" i="1" dirty="0" smtClean="0"/>
              <a:t/>
            </a:r>
            <a:br>
              <a:rPr lang="en-US" b="1" i="1" dirty="0" smtClean="0"/>
            </a:br>
            <a:r>
              <a:rPr lang="en-US" dirty="0" smtClean="0"/>
              <a:t>disseminate info about job openings to better match workers &amp; jobs. </a:t>
            </a:r>
          </a:p>
          <a:p>
            <a:pPr lvl="1">
              <a:lnSpc>
                <a:spcPct val="105000"/>
              </a:lnSpc>
              <a:spcBef>
                <a:spcPts val="1800"/>
              </a:spcBef>
            </a:pPr>
            <a:r>
              <a:rPr lang="en-US" b="1" i="1" dirty="0" smtClean="0">
                <a:solidFill>
                  <a:srgbClr val="996633"/>
                </a:solidFill>
              </a:rPr>
              <a:t>Public job training programs</a:t>
            </a:r>
            <a:br>
              <a:rPr lang="en-US" b="1" i="1" dirty="0" smtClean="0">
                <a:solidFill>
                  <a:srgbClr val="996633"/>
                </a:solidFill>
              </a:rPr>
            </a:br>
            <a:r>
              <a:rPr lang="en-US" dirty="0" smtClean="0"/>
              <a:t>help workers displaced from declining industries get skills needed for jobs in growing industries.</a:t>
            </a:r>
          </a:p>
        </p:txBody>
      </p:sp>
    </p:spTree>
    <p:extLst>
      <p:ext uri="{BB962C8B-B14F-4D97-AF65-F5344CB8AC3E}">
        <p14:creationId xmlns:p14="http://schemas.microsoft.com/office/powerpoint/2010/main" val="79327607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wipe(left)">
                                      <p:cBhvr>
                                        <p:cTn id="12" dur="500"/>
                                        <p:tgtEl>
                                          <p:spTgt spid="5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wipe(left)">
                                      <p:cBhvr>
                                        <p:cTn id="17" dur="500"/>
                                        <p:tgtEl>
                                          <p:spTgt spid="55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n-US" smtClean="0"/>
              <a:t>Unemployment insurance (UI)</a:t>
            </a:r>
          </a:p>
        </p:txBody>
      </p:sp>
      <p:sp>
        <p:nvSpPr>
          <p:cNvPr id="57349" name="Rectangle 5"/>
          <p:cNvSpPr>
            <a:spLocks noGrp="1" noChangeArrowheads="1"/>
          </p:cNvSpPr>
          <p:nvPr>
            <p:ph type="body" idx="1"/>
          </p:nvPr>
        </p:nvSpPr>
        <p:spPr>
          <a:xfrm>
            <a:off x="457200" y="1355725"/>
            <a:ext cx="8418513" cy="5121275"/>
          </a:xfrm>
        </p:spPr>
        <p:txBody>
          <a:bodyPr/>
          <a:lstStyle/>
          <a:p>
            <a:r>
              <a:rPr lang="en-US" sz="2700" dirty="0" smtClean="0"/>
              <a:t>UI pays part of a worker’s former wages for a limited time after the worker loses his/her job.</a:t>
            </a:r>
          </a:p>
          <a:p>
            <a:r>
              <a:rPr lang="en-US" sz="2700" dirty="0" smtClean="0"/>
              <a:t>UI increases </a:t>
            </a:r>
            <a:r>
              <a:rPr lang="en-US" sz="2700" dirty="0" smtClean="0"/>
              <a:t>frictional </a:t>
            </a:r>
            <a:r>
              <a:rPr lang="en-US" sz="2700" dirty="0" smtClean="0"/>
              <a:t>unemployment, </a:t>
            </a:r>
            <a:br>
              <a:rPr lang="en-US" sz="2700" dirty="0" smtClean="0"/>
            </a:br>
            <a:r>
              <a:rPr lang="en-US" sz="2700" dirty="0" smtClean="0"/>
              <a:t>because it reduces</a:t>
            </a:r>
          </a:p>
          <a:p>
            <a:pPr lvl="1"/>
            <a:r>
              <a:rPr lang="en-US" dirty="0" smtClean="0"/>
              <a:t>the opportunity cost of being unemployed</a:t>
            </a:r>
          </a:p>
          <a:p>
            <a:pPr lvl="1"/>
            <a:r>
              <a:rPr lang="en-US" dirty="0" smtClean="0"/>
              <a:t>the urgency of finding work</a:t>
            </a:r>
          </a:p>
          <a:p>
            <a:pPr lvl="1"/>
            <a:r>
              <a:rPr lang="en-US" b="1" i="1" dirty="0" smtClean="0"/>
              <a:t>f</a:t>
            </a:r>
          </a:p>
          <a:p>
            <a:r>
              <a:rPr lang="en-US" sz="2700" dirty="0" smtClean="0"/>
              <a:t>Studies:  The longer a worker is eligible for UI, </a:t>
            </a:r>
            <a:br>
              <a:rPr lang="en-US" sz="2700" dirty="0" smtClean="0"/>
            </a:br>
            <a:r>
              <a:rPr lang="en-US" sz="2700" dirty="0" smtClean="0"/>
              <a:t>the longer the average spell of unemployment.</a:t>
            </a:r>
          </a:p>
        </p:txBody>
      </p:sp>
    </p:spTree>
    <p:extLst>
      <p:ext uri="{BB962C8B-B14F-4D97-AF65-F5344CB8AC3E}">
        <p14:creationId xmlns:p14="http://schemas.microsoft.com/office/powerpoint/2010/main" val="252208768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wipe(left)">
                                      <p:cBhvr>
                                        <p:cTn id="7" dur="500"/>
                                        <p:tgtEl>
                                          <p:spTgt spid="573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9">
                                            <p:txEl>
                                              <p:pRg st="1" end="1"/>
                                            </p:txEl>
                                          </p:spTgt>
                                        </p:tgtEl>
                                        <p:attrNameLst>
                                          <p:attrName>style.visibility</p:attrName>
                                        </p:attrNameLst>
                                      </p:cBhvr>
                                      <p:to>
                                        <p:strVal val="visible"/>
                                      </p:to>
                                    </p:set>
                                    <p:animEffect transition="in" filter="wipe(left)">
                                      <p:cBhvr>
                                        <p:cTn id="12" dur="500"/>
                                        <p:tgtEl>
                                          <p:spTgt spid="573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9">
                                            <p:txEl>
                                              <p:pRg st="2" end="2"/>
                                            </p:txEl>
                                          </p:spTgt>
                                        </p:tgtEl>
                                        <p:attrNameLst>
                                          <p:attrName>style.visibility</p:attrName>
                                        </p:attrNameLst>
                                      </p:cBhvr>
                                      <p:to>
                                        <p:strVal val="visible"/>
                                      </p:to>
                                    </p:set>
                                    <p:animEffect transition="in" filter="wipe(left)">
                                      <p:cBhvr>
                                        <p:cTn id="17" dur="500"/>
                                        <p:tgtEl>
                                          <p:spTgt spid="573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9">
                                            <p:txEl>
                                              <p:pRg st="3" end="3"/>
                                            </p:txEl>
                                          </p:spTgt>
                                        </p:tgtEl>
                                        <p:attrNameLst>
                                          <p:attrName>style.visibility</p:attrName>
                                        </p:attrNameLst>
                                      </p:cBhvr>
                                      <p:to>
                                        <p:strVal val="visible"/>
                                      </p:to>
                                    </p:set>
                                    <p:animEffect transition="in" filter="wipe(left)">
                                      <p:cBhvr>
                                        <p:cTn id="22" dur="500"/>
                                        <p:tgtEl>
                                          <p:spTgt spid="573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49">
                                            <p:txEl>
                                              <p:pRg st="4" end="4"/>
                                            </p:txEl>
                                          </p:spTgt>
                                        </p:tgtEl>
                                        <p:attrNameLst>
                                          <p:attrName>style.visibility</p:attrName>
                                        </p:attrNameLst>
                                      </p:cBhvr>
                                      <p:to>
                                        <p:strVal val="visible"/>
                                      </p:to>
                                    </p:set>
                                    <p:animEffect transition="in" filter="wipe(left)">
                                      <p:cBhvr>
                                        <p:cTn id="27" dur="500"/>
                                        <p:tgtEl>
                                          <p:spTgt spid="573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49">
                                            <p:txEl>
                                              <p:pRg st="5" end="5"/>
                                            </p:txEl>
                                          </p:spTgt>
                                        </p:tgtEl>
                                        <p:attrNameLst>
                                          <p:attrName>style.visibility</p:attrName>
                                        </p:attrNameLst>
                                      </p:cBhvr>
                                      <p:to>
                                        <p:strVal val="visible"/>
                                      </p:to>
                                    </p:set>
                                    <p:animEffect transition="in" filter="wipe(left)">
                                      <p:cBhvr>
                                        <p:cTn id="32" dur="500"/>
                                        <p:tgtEl>
                                          <p:spTgt spid="573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p:txBody>
          <a:bodyPr/>
          <a:lstStyle/>
          <a:p>
            <a:r>
              <a:rPr lang="en-US" smtClean="0"/>
              <a:t>Benefits of UI</a:t>
            </a:r>
          </a:p>
        </p:txBody>
      </p:sp>
      <p:sp>
        <p:nvSpPr>
          <p:cNvPr id="59394" name="Rectangle 2"/>
          <p:cNvSpPr>
            <a:spLocks noGrp="1" noChangeArrowheads="1"/>
          </p:cNvSpPr>
          <p:nvPr>
            <p:ph type="body" idx="1"/>
          </p:nvPr>
        </p:nvSpPr>
        <p:spPr/>
        <p:txBody>
          <a:bodyPr/>
          <a:lstStyle/>
          <a:p>
            <a:r>
              <a:rPr lang="en-US" dirty="0" smtClean="0"/>
              <a:t>By allowing workers more time to search,</a:t>
            </a:r>
          </a:p>
          <a:p>
            <a:pPr marL="344488" indent="0">
              <a:buNone/>
            </a:pPr>
            <a:r>
              <a:rPr lang="en-US" dirty="0" smtClean="0"/>
              <a:t>UI may lead to better matches between </a:t>
            </a:r>
            <a:br>
              <a:rPr lang="en-US" dirty="0" smtClean="0"/>
            </a:br>
            <a:r>
              <a:rPr lang="en-US" dirty="0" smtClean="0"/>
              <a:t>jobs and workers, </a:t>
            </a:r>
          </a:p>
          <a:p>
            <a:pPr marL="344488" indent="0">
              <a:buNone/>
            </a:pPr>
            <a:r>
              <a:rPr lang="en-US" dirty="0" smtClean="0"/>
              <a:t>which would lead to greater productivity and higher incomes.  </a:t>
            </a:r>
          </a:p>
        </p:txBody>
      </p:sp>
    </p:spTree>
    <p:extLst>
      <p:ext uri="{BB962C8B-B14F-4D97-AF65-F5344CB8AC3E}">
        <p14:creationId xmlns:p14="http://schemas.microsoft.com/office/powerpoint/2010/main" val="44744122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wipe(left)">
                                      <p:cBhvr>
                                        <p:cTn id="7" dur="500"/>
                                        <p:tgtEl>
                                          <p:spTgt spid="59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4">
                                            <p:txEl>
                                              <p:pRg st="1" end="1"/>
                                            </p:txEl>
                                          </p:spTgt>
                                        </p:tgtEl>
                                        <p:attrNameLst>
                                          <p:attrName>style.visibility</p:attrName>
                                        </p:attrNameLst>
                                      </p:cBhvr>
                                      <p:to>
                                        <p:strVal val="visible"/>
                                      </p:to>
                                    </p:set>
                                    <p:animEffect transition="in" filter="wipe(left)">
                                      <p:cBhvr>
                                        <p:cTn id="12" dur="500"/>
                                        <p:tgtEl>
                                          <p:spTgt spid="59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4">
                                            <p:txEl>
                                              <p:pRg st="2" end="2"/>
                                            </p:txEl>
                                          </p:spTgt>
                                        </p:tgtEl>
                                        <p:attrNameLst>
                                          <p:attrName>style.visibility</p:attrName>
                                        </p:attrNameLst>
                                      </p:cBhvr>
                                      <p:to>
                                        <p:strVal val="visible"/>
                                      </p:to>
                                    </p:set>
                                    <p:animEffect transition="in" filter="wipe(left)">
                                      <p:cBhvr>
                                        <p:cTn id="17" dur="500"/>
                                        <p:tgtEl>
                                          <p:spTgt spid="593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…about the natural rate of unemployment:</a:t>
            </a:r>
          </a:p>
          <a:p>
            <a:pPr>
              <a:buClr>
                <a:schemeClr val="tx1">
                  <a:lumMod val="50000"/>
                  <a:lumOff val="50000"/>
                </a:schemeClr>
              </a:buClr>
            </a:pPr>
            <a:r>
              <a:rPr lang="en-US" sz="2700" dirty="0"/>
              <a:t>what it means</a:t>
            </a:r>
          </a:p>
          <a:p>
            <a:pPr>
              <a:buClr>
                <a:schemeClr val="tx1">
                  <a:lumMod val="50000"/>
                  <a:lumOff val="50000"/>
                </a:schemeClr>
              </a:buClr>
            </a:pPr>
            <a:r>
              <a:rPr lang="en-US" sz="2700" dirty="0"/>
              <a:t>what causes it</a:t>
            </a:r>
          </a:p>
          <a:p>
            <a:pPr>
              <a:buClr>
                <a:schemeClr val="tx1">
                  <a:lumMod val="50000"/>
                  <a:lumOff val="50000"/>
                </a:schemeClr>
              </a:buClr>
            </a:pPr>
            <a:r>
              <a:rPr lang="en-US" sz="2700" dirty="0"/>
              <a:t>understanding its behavior in the real world</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100" smtClean="0"/>
              <a:t>Why is there unemployment?</a:t>
            </a:r>
          </a:p>
        </p:txBody>
      </p:sp>
      <p:sp>
        <p:nvSpPr>
          <p:cNvPr id="61443" name="Rectangle 3"/>
          <p:cNvSpPr>
            <a:spLocks noGrp="1" noChangeArrowheads="1"/>
          </p:cNvSpPr>
          <p:nvPr>
            <p:ph type="body" idx="1"/>
          </p:nvPr>
        </p:nvSpPr>
        <p:spPr>
          <a:xfrm>
            <a:off x="828675" y="2913063"/>
            <a:ext cx="6816725" cy="1855787"/>
          </a:xfrm>
        </p:spPr>
        <p:txBody>
          <a:bodyPr/>
          <a:lstStyle/>
          <a:p>
            <a:pPr>
              <a:spcBef>
                <a:spcPct val="60000"/>
              </a:spcBef>
            </a:pPr>
            <a:r>
              <a:rPr lang="en-US" smtClean="0"/>
              <a:t>Two reasons why </a:t>
            </a:r>
            <a:r>
              <a:rPr lang="en-US" b="1" i="1" smtClean="0">
                <a:latin typeface="Tahoma" pitchFamily="34" charset="0"/>
              </a:rPr>
              <a:t>f</a:t>
            </a:r>
            <a:r>
              <a:rPr lang="en-US" smtClean="0"/>
              <a:t>  &lt; 1:</a:t>
            </a:r>
          </a:p>
          <a:p>
            <a:pPr marL="1371600" lvl="1" indent="-457200">
              <a:lnSpc>
                <a:spcPct val="105000"/>
              </a:lnSpc>
              <a:spcBef>
                <a:spcPct val="30000"/>
              </a:spcBef>
              <a:buFont typeface="Wingdings" pitchFamily="2" charset="2"/>
              <a:buNone/>
            </a:pPr>
            <a:r>
              <a:rPr lang="en-US" sz="2500" b="1" smtClean="0">
                <a:solidFill>
                  <a:srgbClr val="669900"/>
                </a:solidFill>
              </a:rPr>
              <a:t>1.</a:t>
            </a:r>
            <a:r>
              <a:rPr lang="en-US" sz="2500" b="1" smtClean="0">
                <a:solidFill>
                  <a:srgbClr val="FF9900"/>
                </a:solidFill>
              </a:rPr>
              <a:t> 	</a:t>
            </a:r>
            <a:r>
              <a:rPr lang="en-US" smtClean="0"/>
              <a:t>job search</a:t>
            </a:r>
          </a:p>
          <a:p>
            <a:pPr marL="1371600" lvl="1" indent="-457200">
              <a:lnSpc>
                <a:spcPct val="105000"/>
              </a:lnSpc>
              <a:spcBef>
                <a:spcPct val="30000"/>
              </a:spcBef>
              <a:buFont typeface="Wingdings" pitchFamily="2" charset="2"/>
              <a:buNone/>
            </a:pPr>
            <a:r>
              <a:rPr lang="en-US" sz="2500" b="1" smtClean="0">
                <a:solidFill>
                  <a:srgbClr val="669900"/>
                </a:solidFill>
              </a:rPr>
              <a:t>2.</a:t>
            </a:r>
            <a:r>
              <a:rPr lang="en-US" sz="2500" b="1" smtClean="0">
                <a:solidFill>
                  <a:srgbClr val="FF9900"/>
                </a:solidFill>
              </a:rPr>
              <a:t> 	</a:t>
            </a:r>
            <a:r>
              <a:rPr lang="en-US" smtClean="0"/>
              <a:t>wage rigidity</a:t>
            </a:r>
          </a:p>
        </p:txBody>
      </p:sp>
      <p:graphicFrame>
        <p:nvGraphicFramePr>
          <p:cNvPr id="49156" name="Object 2"/>
          <p:cNvGraphicFramePr>
            <a:graphicFrameLocks noChangeAspect="1"/>
          </p:cNvGraphicFramePr>
          <p:nvPr/>
        </p:nvGraphicFramePr>
        <p:xfrm>
          <a:off x="6475413" y="1397000"/>
          <a:ext cx="1781175" cy="1198563"/>
        </p:xfrm>
        <a:graphic>
          <a:graphicData uri="http://schemas.openxmlformats.org/presentationml/2006/ole">
            <mc:AlternateContent xmlns:mc="http://schemas.openxmlformats.org/markup-compatibility/2006">
              <mc:Choice xmlns:v="urn:schemas-microsoft-com:vml" Requires="v">
                <p:oleObj spid="_x0000_s4112" name="Equation" r:id="rId4" imgW="748975" imgH="406224" progId="Equation.DSMT4">
                  <p:embed/>
                </p:oleObj>
              </mc:Choice>
              <mc:Fallback>
                <p:oleObj name="Equation" r:id="rId4" imgW="748975" imgH="40622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674" t="-13943" r="-1674" b="-13943"/>
                      <a:stretch>
                        <a:fillRect/>
                      </a:stretch>
                    </p:blipFill>
                    <p:spPr bwMode="auto">
                      <a:xfrm>
                        <a:off x="6475413" y="1397000"/>
                        <a:ext cx="1781175" cy="119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5" name="Text Box 5"/>
          <p:cNvSpPr txBox="1">
            <a:spLocks noChangeArrowheads="1"/>
          </p:cNvSpPr>
          <p:nvPr/>
        </p:nvSpPr>
        <p:spPr bwMode="auto">
          <a:xfrm>
            <a:off x="46038" y="3451225"/>
            <a:ext cx="205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solidFill>
                  <a:schemeClr val="bg2"/>
                </a:solidFill>
                <a:latin typeface="Comic Sans MS" pitchFamily="66" charset="0"/>
              </a:rPr>
              <a:t>DONE</a:t>
            </a:r>
            <a:r>
              <a:rPr lang="en-US" sz="2400" b="1">
                <a:solidFill>
                  <a:schemeClr val="bg2"/>
                </a:solidFill>
                <a:latin typeface="Comic Sans MS" pitchFamily="66" charset="0"/>
              </a:rPr>
              <a:t>  </a:t>
            </a:r>
            <a:r>
              <a:rPr lang="en-US" sz="3200" b="1">
                <a:solidFill>
                  <a:schemeClr val="bg2"/>
                </a:solidFill>
                <a:latin typeface="Tahoma" pitchFamily="34" charset="0"/>
                <a:sym typeface="Wingdings" pitchFamily="2" charset="2"/>
              </a:rPr>
              <a:t></a:t>
            </a:r>
          </a:p>
        </p:txBody>
      </p:sp>
      <p:sp>
        <p:nvSpPr>
          <p:cNvPr id="61446" name="Text Box 6"/>
          <p:cNvSpPr txBox="1">
            <a:spLocks noChangeArrowheads="1"/>
          </p:cNvSpPr>
          <p:nvPr/>
        </p:nvSpPr>
        <p:spPr bwMode="auto">
          <a:xfrm>
            <a:off x="339725" y="40719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solidFill>
                  <a:srgbClr val="0066CC"/>
                </a:solidFill>
                <a:latin typeface="Comic Sans MS" pitchFamily="66" charset="0"/>
              </a:rPr>
              <a:t>Next</a:t>
            </a:r>
            <a:r>
              <a:rPr lang="en-US" sz="2400" b="1">
                <a:solidFill>
                  <a:srgbClr val="0066CC"/>
                </a:solidFill>
                <a:latin typeface="Comic Sans MS" pitchFamily="66" charset="0"/>
              </a:rPr>
              <a:t> </a:t>
            </a:r>
            <a:r>
              <a:rPr lang="en-US" sz="2400" b="1">
                <a:solidFill>
                  <a:srgbClr val="0066CC"/>
                </a:solidFill>
                <a:latin typeface="Comic Sans MS" pitchFamily="66" charset="0"/>
                <a:sym typeface="Wingdings" pitchFamily="2" charset="2"/>
              </a:rPr>
              <a:t></a:t>
            </a:r>
            <a:endParaRPr lang="en-US" sz="3200" b="1">
              <a:solidFill>
                <a:srgbClr val="0066CC"/>
              </a:solidFill>
              <a:latin typeface="Tahoma" pitchFamily="34" charset="0"/>
              <a:sym typeface="Wingdings" pitchFamily="2" charset="2"/>
            </a:endParaRPr>
          </a:p>
        </p:txBody>
      </p:sp>
      <p:sp>
        <p:nvSpPr>
          <p:cNvPr id="49159" name="Text Box 7"/>
          <p:cNvSpPr txBox="1">
            <a:spLocks noChangeArrowheads="1"/>
          </p:cNvSpPr>
          <p:nvPr/>
        </p:nvSpPr>
        <p:spPr bwMode="auto">
          <a:xfrm>
            <a:off x="658813" y="1762125"/>
            <a:ext cx="6946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The natural rate of unemployment:</a:t>
            </a:r>
          </a:p>
        </p:txBody>
      </p:sp>
    </p:spTree>
    <p:extLst>
      <p:ext uri="{BB962C8B-B14F-4D97-AF65-F5344CB8AC3E}">
        <p14:creationId xmlns:p14="http://schemas.microsoft.com/office/powerpoint/2010/main" val="10280056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strips(downLeft)">
                                      <p:cBhvr>
                                        <p:cTn id="12" dur="500"/>
                                        <p:tgtEl>
                                          <p:spTgt spid="61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6"/>
                                        </p:tgtEl>
                                        <p:attrNameLst>
                                          <p:attrName>style.visibility</p:attrName>
                                        </p:attrNameLst>
                                      </p:cBhvr>
                                      <p:to>
                                        <p:strVal val="visible"/>
                                      </p:to>
                                    </p:set>
                                    <p:animEffect transition="in" filter="wipe(left)">
                                      <p:cBhvr>
                                        <p:cTn id="17" dur="500"/>
                                        <p:tgtEl>
                                          <p:spTgt spid="61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5" grpId="0" autoUpdateAnimBg="0"/>
      <p:bldP spid="6144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100" smtClean="0"/>
              <a:t>Unemployment from real wage rigidity</a:t>
            </a:r>
          </a:p>
        </p:txBody>
      </p:sp>
      <p:grpSp>
        <p:nvGrpSpPr>
          <p:cNvPr id="2" name="Group 3"/>
          <p:cNvGrpSpPr>
            <a:grpSpLocks/>
          </p:cNvGrpSpPr>
          <p:nvPr/>
        </p:nvGrpSpPr>
        <p:grpSpPr bwMode="auto">
          <a:xfrm>
            <a:off x="3124200" y="1371600"/>
            <a:ext cx="5791200" cy="4114800"/>
            <a:chOff x="1632" y="864"/>
            <a:chExt cx="3648" cy="2592"/>
          </a:xfrm>
        </p:grpSpPr>
        <p:sp>
          <p:nvSpPr>
            <p:cNvPr id="50204" name="Line 4"/>
            <p:cNvSpPr>
              <a:spLocks noChangeShapeType="1"/>
            </p:cNvSpPr>
            <p:nvPr/>
          </p:nvSpPr>
          <p:spPr bwMode="auto">
            <a:xfrm>
              <a:off x="2160" y="1104"/>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5" name="Line 5"/>
            <p:cNvSpPr>
              <a:spLocks noChangeShapeType="1"/>
            </p:cNvSpPr>
            <p:nvPr/>
          </p:nvSpPr>
          <p:spPr bwMode="auto">
            <a:xfrm>
              <a:off x="2160" y="3168"/>
              <a:ext cx="2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6" name="Text Box 6"/>
            <p:cNvSpPr txBox="1">
              <a:spLocks noChangeArrowheads="1"/>
            </p:cNvSpPr>
            <p:nvPr/>
          </p:nvSpPr>
          <p:spPr bwMode="auto">
            <a:xfrm>
              <a:off x="4704" y="31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Labor</a:t>
              </a:r>
            </a:p>
          </p:txBody>
        </p:sp>
        <p:sp>
          <p:nvSpPr>
            <p:cNvPr id="50207" name="Text Box 7"/>
            <p:cNvSpPr txBox="1">
              <a:spLocks noChangeArrowheads="1"/>
            </p:cNvSpPr>
            <p:nvPr/>
          </p:nvSpPr>
          <p:spPr bwMode="auto">
            <a:xfrm>
              <a:off x="1632" y="864"/>
              <a:ext cx="5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Real wage</a:t>
              </a:r>
            </a:p>
          </p:txBody>
        </p:sp>
      </p:grpSp>
      <p:grpSp>
        <p:nvGrpSpPr>
          <p:cNvPr id="3" name="Group 8"/>
          <p:cNvGrpSpPr>
            <a:grpSpLocks/>
          </p:cNvGrpSpPr>
          <p:nvPr/>
        </p:nvGrpSpPr>
        <p:grpSpPr bwMode="auto">
          <a:xfrm>
            <a:off x="6705600" y="1295400"/>
            <a:ext cx="990600" cy="3733800"/>
            <a:chOff x="3888" y="816"/>
            <a:chExt cx="624" cy="2352"/>
          </a:xfrm>
        </p:grpSpPr>
        <p:sp>
          <p:nvSpPr>
            <p:cNvPr id="50202" name="Line 9"/>
            <p:cNvSpPr>
              <a:spLocks noChangeShapeType="1"/>
            </p:cNvSpPr>
            <p:nvPr/>
          </p:nvSpPr>
          <p:spPr bwMode="auto">
            <a:xfrm flipV="1">
              <a:off x="3888" y="1008"/>
              <a:ext cx="0" cy="216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3" name="Text Box 10"/>
            <p:cNvSpPr txBox="1">
              <a:spLocks noChangeArrowheads="1"/>
            </p:cNvSpPr>
            <p:nvPr/>
          </p:nvSpPr>
          <p:spPr bwMode="auto">
            <a:xfrm>
              <a:off x="3888" y="81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t>Supply</a:t>
              </a:r>
            </a:p>
          </p:txBody>
        </p:sp>
      </p:grpSp>
      <p:grpSp>
        <p:nvGrpSpPr>
          <p:cNvPr id="4" name="Group 11"/>
          <p:cNvGrpSpPr>
            <a:grpSpLocks/>
          </p:cNvGrpSpPr>
          <p:nvPr/>
        </p:nvGrpSpPr>
        <p:grpSpPr bwMode="auto">
          <a:xfrm>
            <a:off x="4419600" y="2209800"/>
            <a:ext cx="4191000" cy="2590800"/>
            <a:chOff x="2448" y="1392"/>
            <a:chExt cx="2640" cy="1632"/>
          </a:xfrm>
        </p:grpSpPr>
        <p:sp>
          <p:nvSpPr>
            <p:cNvPr id="50200" name="Line 12"/>
            <p:cNvSpPr>
              <a:spLocks noChangeShapeType="1"/>
            </p:cNvSpPr>
            <p:nvPr/>
          </p:nvSpPr>
          <p:spPr bwMode="auto">
            <a:xfrm>
              <a:off x="2448" y="1392"/>
              <a:ext cx="1824" cy="144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1" name="Text Box 13"/>
            <p:cNvSpPr txBox="1">
              <a:spLocks noChangeArrowheads="1"/>
            </p:cNvSpPr>
            <p:nvPr/>
          </p:nvSpPr>
          <p:spPr bwMode="auto">
            <a:xfrm>
              <a:off x="4272" y="2736"/>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t>Demand</a:t>
              </a:r>
            </a:p>
          </p:txBody>
        </p:sp>
      </p:grpSp>
      <p:sp>
        <p:nvSpPr>
          <p:cNvPr id="63502" name="AutoShape 14"/>
          <p:cNvSpPr>
            <a:spLocks/>
          </p:cNvSpPr>
          <p:nvPr/>
        </p:nvSpPr>
        <p:spPr bwMode="auto">
          <a:xfrm rot="5411755">
            <a:off x="6021387" y="2416176"/>
            <a:ext cx="250825" cy="1104900"/>
          </a:xfrm>
          <a:prstGeom prst="leftBrace">
            <a:avLst>
              <a:gd name="adj1" fmla="val 74621"/>
              <a:gd name="adj2" fmla="val 49796"/>
            </a:avLst>
          </a:prstGeom>
          <a:noFill/>
          <a:ln w="19050">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p>
            <a:pPr algn="ctr" eaLnBrk="0" hangingPunct="0"/>
            <a:endParaRPr kumimoji="1" lang="en-US" sz="2400">
              <a:solidFill>
                <a:srgbClr val="990033"/>
              </a:solidFill>
              <a:latin typeface="Times New Roman" pitchFamily="18" charset="0"/>
            </a:endParaRPr>
          </a:p>
        </p:txBody>
      </p:sp>
      <p:grpSp>
        <p:nvGrpSpPr>
          <p:cNvPr id="5" name="Group 15"/>
          <p:cNvGrpSpPr>
            <a:grpSpLocks/>
          </p:cNvGrpSpPr>
          <p:nvPr/>
        </p:nvGrpSpPr>
        <p:grpSpPr bwMode="auto">
          <a:xfrm>
            <a:off x="5867400" y="1981200"/>
            <a:ext cx="2286000" cy="838200"/>
            <a:chOff x="3360" y="1248"/>
            <a:chExt cx="1440" cy="528"/>
          </a:xfrm>
        </p:grpSpPr>
        <p:sp>
          <p:nvSpPr>
            <p:cNvPr id="50198" name="Line 16"/>
            <p:cNvSpPr>
              <a:spLocks noChangeShapeType="1"/>
            </p:cNvSpPr>
            <p:nvPr/>
          </p:nvSpPr>
          <p:spPr bwMode="auto">
            <a:xfrm flipV="1">
              <a:off x="3552" y="1536"/>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9" name="Text Box 17"/>
            <p:cNvSpPr txBox="1">
              <a:spLocks noChangeArrowheads="1"/>
            </p:cNvSpPr>
            <p:nvPr/>
          </p:nvSpPr>
          <p:spPr bwMode="auto">
            <a:xfrm>
              <a:off x="3360" y="1248"/>
              <a:ext cx="1440" cy="302"/>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bIns="9144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Unemployment</a:t>
              </a:r>
            </a:p>
          </p:txBody>
        </p:sp>
      </p:grpSp>
      <p:grpSp>
        <p:nvGrpSpPr>
          <p:cNvPr id="6" name="Group 18"/>
          <p:cNvGrpSpPr>
            <a:grpSpLocks/>
          </p:cNvGrpSpPr>
          <p:nvPr/>
        </p:nvGrpSpPr>
        <p:grpSpPr bwMode="auto">
          <a:xfrm>
            <a:off x="2667000" y="2895600"/>
            <a:ext cx="4038600" cy="1219200"/>
            <a:chOff x="1344" y="1824"/>
            <a:chExt cx="2544" cy="768"/>
          </a:xfrm>
        </p:grpSpPr>
        <p:sp>
          <p:nvSpPr>
            <p:cNvPr id="50194" name="Line 19"/>
            <p:cNvSpPr>
              <a:spLocks noChangeShapeType="1"/>
            </p:cNvSpPr>
            <p:nvPr/>
          </p:nvSpPr>
          <p:spPr bwMode="auto">
            <a:xfrm flipH="1">
              <a:off x="2160" y="1968"/>
              <a:ext cx="17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0195" name="Group 20"/>
            <p:cNvGrpSpPr>
              <a:grpSpLocks/>
            </p:cNvGrpSpPr>
            <p:nvPr/>
          </p:nvGrpSpPr>
          <p:grpSpPr bwMode="auto">
            <a:xfrm>
              <a:off x="1344" y="1824"/>
              <a:ext cx="816" cy="768"/>
              <a:chOff x="1344" y="1824"/>
              <a:chExt cx="816" cy="768"/>
            </a:xfrm>
          </p:grpSpPr>
          <p:sp>
            <p:nvSpPr>
              <p:cNvPr id="50196" name="Line 21"/>
              <p:cNvSpPr>
                <a:spLocks noChangeShapeType="1"/>
              </p:cNvSpPr>
              <p:nvPr/>
            </p:nvSpPr>
            <p:spPr bwMode="auto">
              <a:xfrm flipH="1">
                <a:off x="1872" y="1968"/>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7" name="Text Box 22"/>
              <p:cNvSpPr txBox="1">
                <a:spLocks noChangeArrowheads="1"/>
              </p:cNvSpPr>
              <p:nvPr/>
            </p:nvSpPr>
            <p:spPr bwMode="auto">
              <a:xfrm>
                <a:off x="1344" y="1824"/>
                <a:ext cx="576" cy="76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bIns="9144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Rigid </a:t>
                </a:r>
                <a:br>
                  <a:rPr lang="en-US" sz="2400" dirty="0"/>
                </a:br>
                <a:r>
                  <a:rPr lang="en-US" sz="2400" dirty="0"/>
                  <a:t>real </a:t>
                </a:r>
                <a:br>
                  <a:rPr lang="en-US" sz="2400" dirty="0"/>
                </a:br>
                <a:r>
                  <a:rPr lang="en-US" sz="2400" dirty="0"/>
                  <a:t>wage</a:t>
                </a:r>
              </a:p>
            </p:txBody>
          </p:sp>
        </p:grpSp>
      </p:grpSp>
      <p:grpSp>
        <p:nvGrpSpPr>
          <p:cNvPr id="8" name="Group 23"/>
          <p:cNvGrpSpPr>
            <a:grpSpLocks/>
          </p:cNvGrpSpPr>
          <p:nvPr/>
        </p:nvGrpSpPr>
        <p:grpSpPr bwMode="auto">
          <a:xfrm>
            <a:off x="6248400" y="5029200"/>
            <a:ext cx="2438400" cy="1371600"/>
            <a:chOff x="3600" y="3168"/>
            <a:chExt cx="1536" cy="864"/>
          </a:xfrm>
        </p:grpSpPr>
        <p:sp>
          <p:nvSpPr>
            <p:cNvPr id="50192" name="Line 24"/>
            <p:cNvSpPr>
              <a:spLocks noChangeShapeType="1"/>
            </p:cNvSpPr>
            <p:nvPr/>
          </p:nvSpPr>
          <p:spPr bwMode="auto">
            <a:xfrm>
              <a:off x="3888" y="3168"/>
              <a:ext cx="2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3" name="Text Box 25"/>
            <p:cNvSpPr txBox="1">
              <a:spLocks noChangeArrowheads="1"/>
            </p:cNvSpPr>
            <p:nvPr/>
          </p:nvSpPr>
          <p:spPr bwMode="auto">
            <a:xfrm>
              <a:off x="3600" y="3504"/>
              <a:ext cx="1536" cy="52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bIns="9144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Amount of labor willing to work</a:t>
              </a:r>
            </a:p>
          </p:txBody>
        </p:sp>
      </p:grpSp>
      <p:grpSp>
        <p:nvGrpSpPr>
          <p:cNvPr id="9" name="Group 26"/>
          <p:cNvGrpSpPr>
            <a:grpSpLocks/>
          </p:cNvGrpSpPr>
          <p:nvPr/>
        </p:nvGrpSpPr>
        <p:grpSpPr bwMode="auto">
          <a:xfrm>
            <a:off x="3352800" y="3121025"/>
            <a:ext cx="2232025" cy="3127375"/>
            <a:chOff x="1776" y="1966"/>
            <a:chExt cx="1406" cy="1970"/>
          </a:xfrm>
        </p:grpSpPr>
        <p:sp>
          <p:nvSpPr>
            <p:cNvPr id="50188" name="Line 27"/>
            <p:cNvSpPr>
              <a:spLocks noChangeShapeType="1"/>
            </p:cNvSpPr>
            <p:nvPr/>
          </p:nvSpPr>
          <p:spPr bwMode="auto">
            <a:xfrm>
              <a:off x="3182" y="1966"/>
              <a:ext cx="0" cy="120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0189" name="Group 28"/>
            <p:cNvGrpSpPr>
              <a:grpSpLocks/>
            </p:cNvGrpSpPr>
            <p:nvPr/>
          </p:nvGrpSpPr>
          <p:grpSpPr bwMode="auto">
            <a:xfrm>
              <a:off x="1776" y="3177"/>
              <a:ext cx="1401" cy="759"/>
              <a:chOff x="1776" y="3177"/>
              <a:chExt cx="1401" cy="759"/>
            </a:xfrm>
          </p:grpSpPr>
          <p:sp>
            <p:nvSpPr>
              <p:cNvPr id="50190" name="Line 29"/>
              <p:cNvSpPr>
                <a:spLocks noChangeShapeType="1"/>
              </p:cNvSpPr>
              <p:nvPr/>
            </p:nvSpPr>
            <p:spPr bwMode="auto">
              <a:xfrm flipH="1">
                <a:off x="2784" y="3177"/>
                <a:ext cx="393" cy="5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1" name="Text Box 30"/>
              <p:cNvSpPr txBox="1">
                <a:spLocks noChangeArrowheads="1"/>
              </p:cNvSpPr>
              <p:nvPr/>
            </p:nvSpPr>
            <p:spPr bwMode="auto">
              <a:xfrm>
                <a:off x="1776" y="3408"/>
                <a:ext cx="1056" cy="52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bIns="1828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Amount of </a:t>
                </a:r>
                <a:br>
                  <a:rPr lang="en-US" sz="2400" dirty="0"/>
                </a:br>
                <a:r>
                  <a:rPr lang="en-US" sz="2400" dirty="0"/>
                  <a:t>labor hired</a:t>
                </a:r>
              </a:p>
            </p:txBody>
          </p:sp>
        </p:grpSp>
      </p:grpSp>
      <p:sp>
        <p:nvSpPr>
          <p:cNvPr id="63519" name="Text Box 31"/>
          <p:cNvSpPr txBox="1">
            <a:spLocks noChangeArrowheads="1"/>
          </p:cNvSpPr>
          <p:nvPr/>
        </p:nvSpPr>
        <p:spPr bwMode="auto">
          <a:xfrm>
            <a:off x="374464" y="1727075"/>
            <a:ext cx="1905596" cy="3170099"/>
          </a:xfrm>
          <a:prstGeom prst="rect">
            <a:avLst/>
          </a:prstGeom>
          <a:solidFill>
            <a:schemeClr val="bg1"/>
          </a:solidFill>
          <a:ln w="9525">
            <a:solidFill>
              <a:schemeClr val="tx1"/>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a:t>If real wage is stuck above its </a:t>
            </a:r>
            <a:r>
              <a:rPr lang="en-US" sz="2500" dirty="0" err="1"/>
              <a:t>eq’m</a:t>
            </a:r>
            <a:r>
              <a:rPr lang="en-US" sz="2500" dirty="0"/>
              <a:t> level, </a:t>
            </a:r>
            <a:r>
              <a:rPr lang="en-US" sz="2500" dirty="0" smtClean="0"/>
              <a:t>there </a:t>
            </a:r>
            <a:r>
              <a:rPr lang="en-US" sz="2500" dirty="0"/>
              <a:t>aren’t enough jobs to go around.</a:t>
            </a:r>
          </a:p>
        </p:txBody>
      </p:sp>
    </p:spTree>
    <p:extLst>
      <p:ext uri="{BB962C8B-B14F-4D97-AF65-F5344CB8AC3E}">
        <p14:creationId xmlns:p14="http://schemas.microsoft.com/office/powerpoint/2010/main" val="408938037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3519"/>
                                        </p:tgtEl>
                                        <p:attrNameLst>
                                          <p:attrName>style.visibility</p:attrName>
                                        </p:attrNameLst>
                                      </p:cBhvr>
                                      <p:to>
                                        <p:strVal val="visible"/>
                                      </p:to>
                                    </p:set>
                                    <p:animEffect transition="in" filter="fade">
                                      <p:cBhvr>
                                        <p:cTn id="36" dur="500"/>
                                        <p:tgtEl>
                                          <p:spTgt spid="635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63502"/>
                                        </p:tgtEl>
                                        <p:attrNameLst>
                                          <p:attrName>style.visibility</p:attrName>
                                        </p:attrNameLst>
                                      </p:cBhvr>
                                      <p:to>
                                        <p:strVal val="visible"/>
                                      </p:to>
                                    </p:set>
                                    <p:anim calcmode="lin" valueType="num">
                                      <p:cBhvr>
                                        <p:cTn id="41" dur="500" fill="hold"/>
                                        <p:tgtEl>
                                          <p:spTgt spid="63502"/>
                                        </p:tgtEl>
                                        <p:attrNameLst>
                                          <p:attrName>ppt_w</p:attrName>
                                        </p:attrNameLst>
                                      </p:cBhvr>
                                      <p:tavLst>
                                        <p:tav tm="0">
                                          <p:val>
                                            <p:fltVal val="0"/>
                                          </p:val>
                                        </p:tav>
                                        <p:tav tm="100000">
                                          <p:val>
                                            <p:strVal val="#ppt_w"/>
                                          </p:val>
                                        </p:tav>
                                      </p:tavLst>
                                    </p:anim>
                                    <p:anim calcmode="lin" valueType="num">
                                      <p:cBhvr>
                                        <p:cTn id="42" dur="500" fill="hold"/>
                                        <p:tgtEl>
                                          <p:spTgt spid="63502"/>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500"/>
                            </p:stCondLst>
                            <p:childTnLst>
                              <p:par>
                                <p:cTn id="44" presetID="18" presetClass="entr" presetSubtype="3"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trips(upRight)">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2" grpId="0" animBg="1" autoUpdateAnimBg="0"/>
      <p:bldP spid="6351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100" smtClean="0"/>
              <a:t>Unemployment from real wage rigidity</a:t>
            </a:r>
          </a:p>
        </p:txBody>
      </p:sp>
      <p:sp>
        <p:nvSpPr>
          <p:cNvPr id="51203" name="Text Box 4"/>
          <p:cNvSpPr txBox="1">
            <a:spLocks noChangeArrowheads="1"/>
          </p:cNvSpPr>
          <p:nvPr/>
        </p:nvSpPr>
        <p:spPr bwMode="auto">
          <a:xfrm>
            <a:off x="3816927" y="2043546"/>
            <a:ext cx="4419600" cy="892175"/>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500" dirty="0"/>
              <a:t>Then, firms must ration the scarce jobs among workers.  </a:t>
            </a:r>
          </a:p>
        </p:txBody>
      </p:sp>
      <p:sp>
        <p:nvSpPr>
          <p:cNvPr id="65541" name="Text Box 5"/>
          <p:cNvSpPr txBox="1">
            <a:spLocks noChangeArrowheads="1"/>
          </p:cNvSpPr>
          <p:nvPr/>
        </p:nvSpPr>
        <p:spPr bwMode="auto">
          <a:xfrm>
            <a:off x="3244932" y="3923146"/>
            <a:ext cx="4724400" cy="1692275"/>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500" b="1" dirty="0">
                <a:solidFill>
                  <a:srgbClr val="CC0000"/>
                </a:solidFill>
              </a:rPr>
              <a:t>Structural unemployment</a:t>
            </a:r>
            <a:r>
              <a:rPr lang="en-US" sz="2500" dirty="0"/>
              <a:t>:  The unemployment resulting from real wage rigidity and </a:t>
            </a:r>
            <a:br>
              <a:rPr lang="en-US" sz="2500" dirty="0"/>
            </a:br>
            <a:r>
              <a:rPr lang="en-US" sz="2500" dirty="0"/>
              <a:t>job rationing.</a:t>
            </a:r>
          </a:p>
        </p:txBody>
      </p:sp>
      <p:sp>
        <p:nvSpPr>
          <p:cNvPr id="6" name="Text Box 31"/>
          <p:cNvSpPr txBox="1">
            <a:spLocks noChangeArrowheads="1"/>
          </p:cNvSpPr>
          <p:nvPr/>
        </p:nvSpPr>
        <p:spPr bwMode="auto">
          <a:xfrm>
            <a:off x="374464" y="1727075"/>
            <a:ext cx="1905596" cy="3170099"/>
          </a:xfrm>
          <a:prstGeom prst="rect">
            <a:avLst/>
          </a:prstGeom>
          <a:solidFill>
            <a:schemeClr val="bg1"/>
          </a:solidFill>
          <a:ln w="9525">
            <a:solidFill>
              <a:schemeClr val="tx1"/>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a:t>If real wage is stuck above its </a:t>
            </a:r>
            <a:r>
              <a:rPr lang="en-US" sz="2500" dirty="0" err="1"/>
              <a:t>eq’m</a:t>
            </a:r>
            <a:r>
              <a:rPr lang="en-US" sz="2500" dirty="0"/>
              <a:t> level, </a:t>
            </a:r>
            <a:r>
              <a:rPr lang="en-US" sz="2500" dirty="0" smtClean="0"/>
              <a:t>there </a:t>
            </a:r>
            <a:r>
              <a:rPr lang="en-US" sz="2500" dirty="0"/>
              <a:t>aren’t enough jobs to go around.</a:t>
            </a:r>
          </a:p>
        </p:txBody>
      </p:sp>
    </p:spTree>
    <p:extLst>
      <p:ext uri="{BB962C8B-B14F-4D97-AF65-F5344CB8AC3E}">
        <p14:creationId xmlns:p14="http://schemas.microsoft.com/office/powerpoint/2010/main" val="180459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fade">
                                      <p:cBhvr>
                                        <p:cTn id="7"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Reasons for wage rigidity</a:t>
            </a:r>
          </a:p>
        </p:txBody>
      </p:sp>
      <p:sp>
        <p:nvSpPr>
          <p:cNvPr id="52227" name="Rectangle 3"/>
          <p:cNvSpPr>
            <a:spLocks noGrp="1" noChangeArrowheads="1"/>
          </p:cNvSpPr>
          <p:nvPr>
            <p:ph type="body" idx="1"/>
          </p:nvPr>
        </p:nvSpPr>
        <p:spPr>
          <a:xfrm>
            <a:off x="623888" y="1747838"/>
            <a:ext cx="6067425" cy="2820987"/>
          </a:xfrm>
        </p:spPr>
        <p:txBody>
          <a:bodyPr/>
          <a:lstStyle/>
          <a:p>
            <a:pPr marL="635000" indent="-635000">
              <a:spcBef>
                <a:spcPct val="80000"/>
              </a:spcBef>
              <a:buFont typeface="Wingdings" pitchFamily="2" charset="2"/>
              <a:buNone/>
            </a:pPr>
            <a:r>
              <a:rPr lang="en-US" sz="2500" b="1" dirty="0" smtClean="0">
                <a:solidFill>
                  <a:schemeClr val="accent2"/>
                </a:solidFill>
              </a:rPr>
              <a:t>1</a:t>
            </a:r>
            <a:r>
              <a:rPr lang="en-US" sz="2500" dirty="0" smtClean="0">
                <a:solidFill>
                  <a:schemeClr val="accent2"/>
                </a:solidFill>
              </a:rPr>
              <a:t>.	</a:t>
            </a:r>
            <a:r>
              <a:rPr lang="en-US" sz="2900" dirty="0" smtClean="0"/>
              <a:t>Minimum-wage </a:t>
            </a:r>
            <a:r>
              <a:rPr lang="en-US" sz="2900" dirty="0" smtClean="0"/>
              <a:t>laws</a:t>
            </a:r>
          </a:p>
          <a:p>
            <a:pPr marL="635000" indent="-635000">
              <a:spcBef>
                <a:spcPct val="80000"/>
              </a:spcBef>
              <a:buFont typeface="Wingdings" pitchFamily="2" charset="2"/>
              <a:buNone/>
            </a:pPr>
            <a:r>
              <a:rPr lang="en-US" sz="2500" b="1" dirty="0" smtClean="0">
                <a:solidFill>
                  <a:schemeClr val="accent2"/>
                </a:solidFill>
              </a:rPr>
              <a:t>2</a:t>
            </a:r>
            <a:r>
              <a:rPr lang="en-US" sz="2500" dirty="0" smtClean="0">
                <a:solidFill>
                  <a:schemeClr val="accent2"/>
                </a:solidFill>
              </a:rPr>
              <a:t>.	</a:t>
            </a:r>
            <a:r>
              <a:rPr lang="en-US" sz="2900" dirty="0" smtClean="0"/>
              <a:t>Labor unions</a:t>
            </a:r>
          </a:p>
          <a:p>
            <a:pPr marL="635000" indent="-635000">
              <a:spcBef>
                <a:spcPct val="80000"/>
              </a:spcBef>
              <a:buFont typeface="Wingdings" pitchFamily="2" charset="2"/>
              <a:buNone/>
            </a:pPr>
            <a:r>
              <a:rPr lang="en-US" sz="2500" b="1" dirty="0" smtClean="0">
                <a:solidFill>
                  <a:schemeClr val="accent2"/>
                </a:solidFill>
              </a:rPr>
              <a:t>3</a:t>
            </a:r>
            <a:r>
              <a:rPr lang="en-US" sz="2500" dirty="0" smtClean="0">
                <a:solidFill>
                  <a:schemeClr val="accent2"/>
                </a:solidFill>
              </a:rPr>
              <a:t>.	</a:t>
            </a:r>
            <a:r>
              <a:rPr lang="en-US" sz="2900" dirty="0" smtClean="0"/>
              <a:t>Efficiency wages</a:t>
            </a:r>
          </a:p>
        </p:txBody>
      </p:sp>
    </p:spTree>
    <p:extLst>
      <p:ext uri="{BB962C8B-B14F-4D97-AF65-F5344CB8AC3E}">
        <p14:creationId xmlns:p14="http://schemas.microsoft.com/office/powerpoint/2010/main" val="4963240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r>
              <a:rPr lang="en-US" dirty="0" smtClean="0"/>
              <a:t>1.  </a:t>
            </a:r>
            <a:r>
              <a:rPr lang="en-US" dirty="0" smtClean="0"/>
              <a:t>Minimum-wage laws</a:t>
            </a:r>
            <a:endParaRPr lang="en-US" dirty="0" smtClean="0"/>
          </a:p>
        </p:txBody>
      </p:sp>
      <p:sp>
        <p:nvSpPr>
          <p:cNvPr id="53251" name="Rectangle 5"/>
          <p:cNvSpPr>
            <a:spLocks noGrp="1" noChangeArrowheads="1"/>
          </p:cNvSpPr>
          <p:nvPr>
            <p:ph type="body" idx="1"/>
          </p:nvPr>
        </p:nvSpPr>
        <p:spPr/>
        <p:txBody>
          <a:bodyPr/>
          <a:lstStyle/>
          <a:p>
            <a:r>
              <a:rPr lang="en-US" dirty="0" smtClean="0"/>
              <a:t>The min. wage may exceed the </a:t>
            </a:r>
            <a:r>
              <a:rPr lang="en-US" dirty="0" err="1" smtClean="0"/>
              <a:t>eq’m</a:t>
            </a:r>
            <a:r>
              <a:rPr lang="en-US" dirty="0" smtClean="0"/>
              <a:t> wage </a:t>
            </a:r>
            <a:br>
              <a:rPr lang="en-US" dirty="0" smtClean="0"/>
            </a:br>
            <a:r>
              <a:rPr lang="en-US" dirty="0" smtClean="0"/>
              <a:t>of unskilled workers, especially teenagers.  </a:t>
            </a:r>
          </a:p>
          <a:p>
            <a:r>
              <a:rPr lang="en-US" dirty="0" smtClean="0"/>
              <a:t>Studies:  a 10% increase in min. wage </a:t>
            </a:r>
            <a:br>
              <a:rPr lang="en-US" dirty="0" smtClean="0"/>
            </a:br>
            <a:r>
              <a:rPr lang="en-US" dirty="0" smtClean="0"/>
              <a:t>reduces teen employment by 1</a:t>
            </a:r>
            <a:r>
              <a:rPr lang="en-US" dirty="0" smtClean="0">
                <a:latin typeface="Arial"/>
                <a:cs typeface="Arial"/>
              </a:rPr>
              <a:t>–</a:t>
            </a:r>
            <a:r>
              <a:rPr lang="en-US" dirty="0" smtClean="0"/>
              <a:t>3%</a:t>
            </a:r>
          </a:p>
          <a:p>
            <a:r>
              <a:rPr lang="en-US" dirty="0" smtClean="0"/>
              <a:t>But, the min. wage cannot explain the </a:t>
            </a:r>
            <a:br>
              <a:rPr lang="en-US" dirty="0" smtClean="0"/>
            </a:br>
            <a:r>
              <a:rPr lang="en-US" dirty="0" smtClean="0"/>
              <a:t>majority of the natural rate of unemployment, </a:t>
            </a:r>
            <a:br>
              <a:rPr lang="en-US" dirty="0" smtClean="0"/>
            </a:br>
            <a:r>
              <a:rPr lang="en-US" dirty="0" smtClean="0"/>
              <a:t>as most workers’ wages are well above </a:t>
            </a:r>
            <a:br>
              <a:rPr lang="en-US" dirty="0" smtClean="0"/>
            </a:br>
            <a:r>
              <a:rPr lang="en-US" dirty="0" smtClean="0"/>
              <a:t>the min. wage.  </a:t>
            </a:r>
          </a:p>
        </p:txBody>
      </p:sp>
    </p:spTree>
    <p:extLst>
      <p:ext uri="{BB962C8B-B14F-4D97-AF65-F5344CB8AC3E}">
        <p14:creationId xmlns:p14="http://schemas.microsoft.com/office/powerpoint/2010/main" val="1962207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r>
              <a:rPr lang="en-US" smtClean="0"/>
              <a:t>2.  Labor unions</a:t>
            </a:r>
          </a:p>
        </p:txBody>
      </p:sp>
      <p:sp>
        <p:nvSpPr>
          <p:cNvPr id="54275" name="Rectangle 5"/>
          <p:cNvSpPr>
            <a:spLocks noGrp="1" noChangeArrowheads="1"/>
          </p:cNvSpPr>
          <p:nvPr>
            <p:ph type="body" idx="1"/>
          </p:nvPr>
        </p:nvSpPr>
        <p:spPr>
          <a:xfrm>
            <a:off x="457200" y="1533525"/>
            <a:ext cx="8229600" cy="4849813"/>
          </a:xfrm>
        </p:spPr>
        <p:txBody>
          <a:bodyPr/>
          <a:lstStyle/>
          <a:p>
            <a:r>
              <a:rPr lang="en-US" sz="2700" dirty="0" smtClean="0"/>
              <a:t>Unions exercise monopoly power to secure higher wages for their members.  </a:t>
            </a:r>
          </a:p>
          <a:p>
            <a:r>
              <a:rPr lang="en-US" sz="2700" dirty="0" smtClean="0"/>
              <a:t>When the union wage exceeds the </a:t>
            </a:r>
            <a:r>
              <a:rPr lang="en-US" sz="2700" dirty="0" err="1" smtClean="0"/>
              <a:t>eq’m</a:t>
            </a:r>
            <a:r>
              <a:rPr lang="en-US" sz="2700" dirty="0" smtClean="0"/>
              <a:t> wage, unemployment results.  </a:t>
            </a:r>
          </a:p>
          <a:p>
            <a:r>
              <a:rPr lang="en-US" sz="2700" b="1" dirty="0" smtClean="0">
                <a:solidFill>
                  <a:srgbClr val="CC0000"/>
                </a:solidFill>
              </a:rPr>
              <a:t>Insiders</a:t>
            </a:r>
            <a:r>
              <a:rPr lang="en-US" sz="2700" dirty="0" smtClean="0"/>
              <a:t>:  Employed union workers whose interest is to keep wages high.</a:t>
            </a:r>
          </a:p>
          <a:p>
            <a:r>
              <a:rPr lang="en-US" sz="2700" b="1" dirty="0" smtClean="0">
                <a:solidFill>
                  <a:srgbClr val="CC0000"/>
                </a:solidFill>
              </a:rPr>
              <a:t>Outsiders</a:t>
            </a:r>
            <a:r>
              <a:rPr lang="en-US" sz="2700" dirty="0" smtClean="0"/>
              <a:t>:  Unemployed non-union workers who prefer </a:t>
            </a:r>
            <a:r>
              <a:rPr lang="en-US" sz="2700" dirty="0" err="1" smtClean="0"/>
              <a:t>eq’m</a:t>
            </a:r>
            <a:r>
              <a:rPr lang="en-US" sz="2700" dirty="0" smtClean="0"/>
              <a:t> wages, so there would be enough jobs for them.</a:t>
            </a:r>
          </a:p>
        </p:txBody>
      </p:sp>
    </p:spTree>
    <p:extLst>
      <p:ext uri="{BB962C8B-B14F-4D97-AF65-F5344CB8AC3E}">
        <p14:creationId xmlns:p14="http://schemas.microsoft.com/office/powerpoint/2010/main" val="31711792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55299" name="Rectangle 359"/>
          <p:cNvSpPr>
            <a:spLocks noChangeArrowheads="1"/>
          </p:cNvSpPr>
          <p:nvPr/>
        </p:nvSpPr>
        <p:spPr bwMode="auto">
          <a:xfrm>
            <a:off x="407988" y="746125"/>
            <a:ext cx="8428037" cy="5702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300" name="Rectangle 346"/>
          <p:cNvSpPr>
            <a:spLocks noChangeArrowheads="1"/>
          </p:cNvSpPr>
          <p:nvPr/>
        </p:nvSpPr>
        <p:spPr bwMode="auto">
          <a:xfrm>
            <a:off x="3735388" y="1544638"/>
            <a:ext cx="188436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104,737</a:t>
            </a:r>
          </a:p>
        </p:txBody>
      </p:sp>
      <p:sp>
        <p:nvSpPr>
          <p:cNvPr id="55301" name="Rectangle 344"/>
          <p:cNvSpPr>
            <a:spLocks noChangeArrowheads="1"/>
          </p:cNvSpPr>
          <p:nvPr/>
        </p:nvSpPr>
        <p:spPr bwMode="auto">
          <a:xfrm>
            <a:off x="401638" y="1544638"/>
            <a:ext cx="33337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Private sector (total)</a:t>
            </a:r>
          </a:p>
        </p:txBody>
      </p:sp>
      <p:sp>
        <p:nvSpPr>
          <p:cNvPr id="55302" name="Rectangle 338"/>
          <p:cNvSpPr>
            <a:spLocks noChangeArrowheads="1"/>
          </p:cNvSpPr>
          <p:nvPr/>
        </p:nvSpPr>
        <p:spPr bwMode="auto">
          <a:xfrm>
            <a:off x="3735388" y="1990725"/>
            <a:ext cx="18843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20,450</a:t>
            </a:r>
            <a:endParaRPr lang="en-US" sz="2200" dirty="0"/>
          </a:p>
        </p:txBody>
      </p:sp>
      <p:sp>
        <p:nvSpPr>
          <p:cNvPr id="55303" name="Rectangle 336"/>
          <p:cNvSpPr>
            <a:spLocks noChangeArrowheads="1"/>
          </p:cNvSpPr>
          <p:nvPr/>
        </p:nvSpPr>
        <p:spPr bwMode="auto">
          <a:xfrm>
            <a:off x="401638" y="1990725"/>
            <a:ext cx="33337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Government (total)</a:t>
            </a:r>
          </a:p>
        </p:txBody>
      </p:sp>
      <p:sp>
        <p:nvSpPr>
          <p:cNvPr id="55304" name="Rectangle 68"/>
          <p:cNvSpPr>
            <a:spLocks noChangeArrowheads="1"/>
          </p:cNvSpPr>
          <p:nvPr/>
        </p:nvSpPr>
        <p:spPr bwMode="auto">
          <a:xfrm>
            <a:off x="3735388" y="6008688"/>
            <a:ext cx="188436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15,835</a:t>
            </a:r>
            <a:endParaRPr lang="en-US" sz="2200" dirty="0"/>
          </a:p>
        </p:txBody>
      </p:sp>
      <p:sp>
        <p:nvSpPr>
          <p:cNvPr id="55305" name="Rectangle 67"/>
          <p:cNvSpPr>
            <a:spLocks noChangeArrowheads="1"/>
          </p:cNvSpPr>
          <p:nvPr/>
        </p:nvSpPr>
        <p:spPr bwMode="auto">
          <a:xfrm>
            <a:off x="401638" y="6008688"/>
            <a:ext cx="33337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Health care</a:t>
            </a:r>
          </a:p>
        </p:txBody>
      </p:sp>
      <p:sp>
        <p:nvSpPr>
          <p:cNvPr id="55306" name="Rectangle 64"/>
          <p:cNvSpPr>
            <a:spLocks noChangeArrowheads="1"/>
          </p:cNvSpPr>
          <p:nvPr/>
        </p:nvSpPr>
        <p:spPr bwMode="auto">
          <a:xfrm>
            <a:off x="3735388" y="5562600"/>
            <a:ext cx="18843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4,020</a:t>
            </a:r>
            <a:endParaRPr lang="en-US" sz="2200" dirty="0"/>
          </a:p>
        </p:txBody>
      </p:sp>
      <p:sp>
        <p:nvSpPr>
          <p:cNvPr id="55307" name="Rectangle 63"/>
          <p:cNvSpPr>
            <a:spLocks noChangeArrowheads="1"/>
          </p:cNvSpPr>
          <p:nvPr/>
        </p:nvSpPr>
        <p:spPr bwMode="auto">
          <a:xfrm>
            <a:off x="401638" y="5562600"/>
            <a:ext cx="33337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Education</a:t>
            </a:r>
          </a:p>
        </p:txBody>
      </p:sp>
      <p:sp>
        <p:nvSpPr>
          <p:cNvPr id="55308" name="Rectangle 60"/>
          <p:cNvSpPr>
            <a:spLocks noChangeArrowheads="1"/>
          </p:cNvSpPr>
          <p:nvPr/>
        </p:nvSpPr>
        <p:spPr bwMode="auto">
          <a:xfrm>
            <a:off x="3735388" y="5114925"/>
            <a:ext cx="18843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12,171</a:t>
            </a:r>
            <a:endParaRPr lang="en-US" sz="2200" dirty="0"/>
          </a:p>
        </p:txBody>
      </p:sp>
      <p:sp>
        <p:nvSpPr>
          <p:cNvPr id="55309" name="Rectangle 59"/>
          <p:cNvSpPr>
            <a:spLocks noChangeArrowheads="1"/>
          </p:cNvSpPr>
          <p:nvPr/>
        </p:nvSpPr>
        <p:spPr bwMode="auto">
          <a:xfrm>
            <a:off x="401638" y="5114925"/>
            <a:ext cx="3333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Professional services</a:t>
            </a:r>
          </a:p>
        </p:txBody>
      </p:sp>
      <p:sp>
        <p:nvSpPr>
          <p:cNvPr id="55310" name="Rectangle 56"/>
          <p:cNvSpPr>
            <a:spLocks noChangeArrowheads="1"/>
          </p:cNvSpPr>
          <p:nvPr/>
        </p:nvSpPr>
        <p:spPr bwMode="auto">
          <a:xfrm>
            <a:off x="3735388" y="4668838"/>
            <a:ext cx="188436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6,111</a:t>
            </a:r>
            <a:endParaRPr lang="en-US" sz="2200" dirty="0"/>
          </a:p>
        </p:txBody>
      </p:sp>
      <p:sp>
        <p:nvSpPr>
          <p:cNvPr id="55311" name="Rectangle 55"/>
          <p:cNvSpPr>
            <a:spLocks noChangeArrowheads="1"/>
          </p:cNvSpPr>
          <p:nvPr/>
        </p:nvSpPr>
        <p:spPr bwMode="auto">
          <a:xfrm>
            <a:off x="401638" y="4668838"/>
            <a:ext cx="33337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Finance, insurance</a:t>
            </a:r>
          </a:p>
        </p:txBody>
      </p:sp>
      <p:sp>
        <p:nvSpPr>
          <p:cNvPr id="55312" name="Rectangle 52"/>
          <p:cNvSpPr>
            <a:spLocks noChangeArrowheads="1"/>
          </p:cNvSpPr>
          <p:nvPr/>
        </p:nvSpPr>
        <p:spPr bwMode="auto">
          <a:xfrm>
            <a:off x="3735388" y="4222750"/>
            <a:ext cx="18843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4,355</a:t>
            </a:r>
            <a:endParaRPr lang="en-US" sz="2200" dirty="0"/>
          </a:p>
        </p:txBody>
      </p:sp>
      <p:sp>
        <p:nvSpPr>
          <p:cNvPr id="55313" name="Rectangle 51"/>
          <p:cNvSpPr>
            <a:spLocks noChangeArrowheads="1"/>
          </p:cNvSpPr>
          <p:nvPr/>
        </p:nvSpPr>
        <p:spPr bwMode="auto">
          <a:xfrm>
            <a:off x="401638" y="4222750"/>
            <a:ext cx="33337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Transportation</a:t>
            </a:r>
          </a:p>
        </p:txBody>
      </p:sp>
      <p:sp>
        <p:nvSpPr>
          <p:cNvPr id="55314" name="Rectangle 48"/>
          <p:cNvSpPr>
            <a:spLocks noChangeArrowheads="1"/>
          </p:cNvSpPr>
          <p:nvPr/>
        </p:nvSpPr>
        <p:spPr bwMode="auto">
          <a:xfrm>
            <a:off x="3735388" y="3776663"/>
            <a:ext cx="188436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14,582</a:t>
            </a:r>
            <a:endParaRPr lang="en-US" sz="2200" dirty="0"/>
          </a:p>
        </p:txBody>
      </p:sp>
      <p:sp>
        <p:nvSpPr>
          <p:cNvPr id="55315" name="Rectangle 47"/>
          <p:cNvSpPr>
            <a:spLocks noChangeArrowheads="1"/>
          </p:cNvSpPr>
          <p:nvPr/>
        </p:nvSpPr>
        <p:spPr bwMode="auto">
          <a:xfrm>
            <a:off x="401638" y="3776663"/>
            <a:ext cx="33337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Retail trade</a:t>
            </a:r>
          </a:p>
        </p:txBody>
      </p:sp>
      <p:sp>
        <p:nvSpPr>
          <p:cNvPr id="55316" name="Rectangle 44"/>
          <p:cNvSpPr>
            <a:spLocks noChangeArrowheads="1"/>
          </p:cNvSpPr>
          <p:nvPr/>
        </p:nvSpPr>
        <p:spPr bwMode="auto">
          <a:xfrm>
            <a:off x="3735388" y="3330575"/>
            <a:ext cx="18843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13,599</a:t>
            </a:r>
            <a:endParaRPr lang="en-US" sz="2200" dirty="0"/>
          </a:p>
        </p:txBody>
      </p:sp>
      <p:sp>
        <p:nvSpPr>
          <p:cNvPr id="55317" name="Rectangle 43"/>
          <p:cNvSpPr>
            <a:spLocks noChangeArrowheads="1"/>
          </p:cNvSpPr>
          <p:nvPr/>
        </p:nvSpPr>
        <p:spPr bwMode="auto">
          <a:xfrm>
            <a:off x="401638" y="3330575"/>
            <a:ext cx="33337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Manufacturing</a:t>
            </a:r>
          </a:p>
        </p:txBody>
      </p:sp>
      <p:sp>
        <p:nvSpPr>
          <p:cNvPr id="55318" name="Rectangle 40"/>
          <p:cNvSpPr>
            <a:spLocks noChangeArrowheads="1"/>
          </p:cNvSpPr>
          <p:nvPr/>
        </p:nvSpPr>
        <p:spPr bwMode="auto">
          <a:xfrm>
            <a:off x="3735388" y="2882900"/>
            <a:ext cx="18843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780</a:t>
            </a:r>
            <a:endParaRPr lang="en-US" sz="2200" dirty="0"/>
          </a:p>
        </p:txBody>
      </p:sp>
      <p:sp>
        <p:nvSpPr>
          <p:cNvPr id="55319" name="Rectangle 39"/>
          <p:cNvSpPr>
            <a:spLocks noChangeArrowheads="1"/>
          </p:cNvSpPr>
          <p:nvPr/>
        </p:nvSpPr>
        <p:spPr bwMode="auto">
          <a:xfrm>
            <a:off x="401638" y="2882900"/>
            <a:ext cx="3333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Mining</a:t>
            </a:r>
          </a:p>
        </p:txBody>
      </p:sp>
      <p:grpSp>
        <p:nvGrpSpPr>
          <p:cNvPr id="2" name="Group 361"/>
          <p:cNvGrpSpPr>
            <a:grpSpLocks/>
          </p:cNvGrpSpPr>
          <p:nvPr/>
        </p:nvGrpSpPr>
        <p:grpSpPr bwMode="auto">
          <a:xfrm>
            <a:off x="7337425" y="1544638"/>
            <a:ext cx="1504950" cy="4910137"/>
            <a:chOff x="4622" y="973"/>
            <a:chExt cx="948" cy="3093"/>
          </a:xfrm>
        </p:grpSpPr>
        <p:sp>
          <p:nvSpPr>
            <p:cNvPr id="55360" name="Rectangle 350"/>
            <p:cNvSpPr>
              <a:spLocks noChangeArrowheads="1"/>
            </p:cNvSpPr>
            <p:nvPr/>
          </p:nvSpPr>
          <p:spPr bwMode="auto">
            <a:xfrm>
              <a:off x="4622" y="973"/>
              <a:ext cx="9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122.6</a:t>
              </a:r>
              <a:endParaRPr lang="en-US" sz="2200" dirty="0"/>
            </a:p>
          </p:txBody>
        </p:sp>
        <p:sp>
          <p:nvSpPr>
            <p:cNvPr id="55361" name="Rectangle 342"/>
            <p:cNvSpPr>
              <a:spLocks noChangeArrowheads="1"/>
            </p:cNvSpPr>
            <p:nvPr/>
          </p:nvSpPr>
          <p:spPr bwMode="auto">
            <a:xfrm>
              <a:off x="4622" y="1254"/>
              <a:ext cx="9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121.1</a:t>
              </a:r>
              <a:endParaRPr lang="en-US" sz="2200" dirty="0"/>
            </a:p>
          </p:txBody>
        </p:sp>
        <p:sp>
          <p:nvSpPr>
            <p:cNvPr id="55362" name="Rectangle 70"/>
            <p:cNvSpPr>
              <a:spLocks noChangeArrowheads="1"/>
            </p:cNvSpPr>
            <p:nvPr/>
          </p:nvSpPr>
          <p:spPr bwMode="auto">
            <a:xfrm>
              <a:off x="4622" y="3785"/>
              <a:ext cx="9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114.9</a:t>
              </a:r>
              <a:endParaRPr lang="en-US" sz="2200" dirty="0"/>
            </a:p>
          </p:txBody>
        </p:sp>
        <p:sp>
          <p:nvSpPr>
            <p:cNvPr id="55363" name="Rectangle 66"/>
            <p:cNvSpPr>
              <a:spLocks noChangeArrowheads="1"/>
            </p:cNvSpPr>
            <p:nvPr/>
          </p:nvSpPr>
          <p:spPr bwMode="auto">
            <a:xfrm>
              <a:off x="4622" y="3504"/>
              <a:ext cx="9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112.6</a:t>
              </a:r>
            </a:p>
          </p:txBody>
        </p:sp>
        <p:sp>
          <p:nvSpPr>
            <p:cNvPr id="55364" name="Rectangle 62"/>
            <p:cNvSpPr>
              <a:spLocks noChangeArrowheads="1"/>
            </p:cNvSpPr>
            <p:nvPr/>
          </p:nvSpPr>
          <p:spPr bwMode="auto">
            <a:xfrm>
              <a:off x="4622" y="3222"/>
              <a:ext cx="94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99.1</a:t>
              </a:r>
              <a:endParaRPr lang="en-US" sz="2200" dirty="0"/>
            </a:p>
          </p:txBody>
        </p:sp>
        <p:sp>
          <p:nvSpPr>
            <p:cNvPr id="55365" name="Rectangle 58"/>
            <p:cNvSpPr>
              <a:spLocks noChangeArrowheads="1"/>
            </p:cNvSpPr>
            <p:nvPr/>
          </p:nvSpPr>
          <p:spPr bwMode="auto">
            <a:xfrm>
              <a:off x="4622" y="2941"/>
              <a:ext cx="9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90.2</a:t>
              </a:r>
              <a:endParaRPr lang="en-US" sz="2200" dirty="0"/>
            </a:p>
          </p:txBody>
        </p:sp>
        <p:sp>
          <p:nvSpPr>
            <p:cNvPr id="55366" name="Rectangle 54"/>
            <p:cNvSpPr>
              <a:spLocks noChangeArrowheads="1"/>
            </p:cNvSpPr>
            <p:nvPr/>
          </p:nvSpPr>
          <p:spPr bwMode="auto">
            <a:xfrm>
              <a:off x="4622" y="2660"/>
              <a:ext cx="9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123.5</a:t>
              </a:r>
              <a:endParaRPr lang="en-US" sz="2200" dirty="0"/>
            </a:p>
          </p:txBody>
        </p:sp>
        <p:sp>
          <p:nvSpPr>
            <p:cNvPr id="55367" name="Rectangle 50"/>
            <p:cNvSpPr>
              <a:spLocks noChangeArrowheads="1"/>
            </p:cNvSpPr>
            <p:nvPr/>
          </p:nvSpPr>
          <p:spPr bwMode="auto">
            <a:xfrm>
              <a:off x="4622" y="2379"/>
              <a:ext cx="9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102.4</a:t>
              </a:r>
              <a:endParaRPr lang="en-US" sz="2200" dirty="0"/>
            </a:p>
          </p:txBody>
        </p:sp>
        <p:sp>
          <p:nvSpPr>
            <p:cNvPr id="55368" name="Rectangle 46"/>
            <p:cNvSpPr>
              <a:spLocks noChangeArrowheads="1"/>
            </p:cNvSpPr>
            <p:nvPr/>
          </p:nvSpPr>
          <p:spPr bwMode="auto">
            <a:xfrm>
              <a:off x="4622" y="2098"/>
              <a:ext cx="9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107.2</a:t>
              </a:r>
              <a:endParaRPr lang="en-US" sz="2200" dirty="0"/>
            </a:p>
          </p:txBody>
        </p:sp>
        <p:sp>
          <p:nvSpPr>
            <p:cNvPr id="55369" name="Rectangle 42"/>
            <p:cNvSpPr>
              <a:spLocks noChangeArrowheads="1"/>
            </p:cNvSpPr>
            <p:nvPr/>
          </p:nvSpPr>
          <p:spPr bwMode="auto">
            <a:xfrm>
              <a:off x="4622" y="1816"/>
              <a:ext cx="94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96.4</a:t>
              </a:r>
              <a:endParaRPr lang="en-US" sz="2200" dirty="0"/>
            </a:p>
          </p:txBody>
        </p:sp>
        <p:sp>
          <p:nvSpPr>
            <p:cNvPr id="55370" name="Rectangle 38"/>
            <p:cNvSpPr>
              <a:spLocks noChangeArrowheads="1"/>
            </p:cNvSpPr>
            <p:nvPr/>
          </p:nvSpPr>
          <p:spPr bwMode="auto">
            <a:xfrm>
              <a:off x="4622" y="1535"/>
              <a:ext cx="94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151.7</a:t>
              </a:r>
            </a:p>
          </p:txBody>
        </p:sp>
      </p:grpSp>
      <p:grpSp>
        <p:nvGrpSpPr>
          <p:cNvPr id="3" name="Group 360"/>
          <p:cNvGrpSpPr>
            <a:grpSpLocks/>
          </p:cNvGrpSpPr>
          <p:nvPr/>
        </p:nvGrpSpPr>
        <p:grpSpPr bwMode="auto">
          <a:xfrm>
            <a:off x="5619750" y="1544638"/>
            <a:ext cx="1717675" cy="4910137"/>
            <a:chOff x="3540" y="973"/>
            <a:chExt cx="1082" cy="3093"/>
          </a:xfrm>
        </p:grpSpPr>
        <p:sp>
          <p:nvSpPr>
            <p:cNvPr id="55349" name="Rectangle 348"/>
            <p:cNvSpPr>
              <a:spLocks noChangeArrowheads="1"/>
            </p:cNvSpPr>
            <p:nvPr/>
          </p:nvSpPr>
          <p:spPr bwMode="auto">
            <a:xfrm>
              <a:off x="3540" y="973"/>
              <a:ext cx="108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6.9</a:t>
              </a:r>
              <a:endParaRPr lang="en-US" sz="2200" dirty="0"/>
            </a:p>
          </p:txBody>
        </p:sp>
        <p:sp>
          <p:nvSpPr>
            <p:cNvPr id="55350" name="Rectangle 340"/>
            <p:cNvSpPr>
              <a:spLocks noChangeArrowheads="1"/>
            </p:cNvSpPr>
            <p:nvPr/>
          </p:nvSpPr>
          <p:spPr bwMode="auto">
            <a:xfrm>
              <a:off x="3540" y="1254"/>
              <a:ext cx="108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37.0</a:t>
              </a:r>
              <a:endParaRPr lang="en-US" sz="2200" dirty="0"/>
            </a:p>
          </p:txBody>
        </p:sp>
        <p:sp>
          <p:nvSpPr>
            <p:cNvPr id="55351" name="Rectangle 69"/>
            <p:cNvSpPr>
              <a:spLocks noChangeArrowheads="1"/>
            </p:cNvSpPr>
            <p:nvPr/>
          </p:nvSpPr>
          <p:spPr bwMode="auto">
            <a:xfrm>
              <a:off x="3540" y="3785"/>
              <a:ext cx="108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7.5</a:t>
              </a:r>
              <a:endParaRPr lang="en-US" sz="2200" dirty="0"/>
            </a:p>
          </p:txBody>
        </p:sp>
        <p:sp>
          <p:nvSpPr>
            <p:cNvPr id="55352" name="Rectangle 65"/>
            <p:cNvSpPr>
              <a:spLocks noChangeArrowheads="1"/>
            </p:cNvSpPr>
            <p:nvPr/>
          </p:nvSpPr>
          <p:spPr bwMode="auto">
            <a:xfrm>
              <a:off x="3540" y="3504"/>
              <a:ext cx="108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13.0</a:t>
              </a:r>
              <a:endParaRPr lang="en-US" sz="2200" dirty="0"/>
            </a:p>
          </p:txBody>
        </p:sp>
        <p:sp>
          <p:nvSpPr>
            <p:cNvPr id="55353" name="Rectangle 61"/>
            <p:cNvSpPr>
              <a:spLocks noChangeArrowheads="1"/>
            </p:cNvSpPr>
            <p:nvPr/>
          </p:nvSpPr>
          <p:spPr bwMode="auto">
            <a:xfrm>
              <a:off x="3540" y="3222"/>
              <a:ext cx="108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a:t>2.1</a:t>
              </a:r>
            </a:p>
          </p:txBody>
        </p:sp>
        <p:sp>
          <p:nvSpPr>
            <p:cNvPr id="55354" name="Rectangle 57"/>
            <p:cNvSpPr>
              <a:spLocks noChangeArrowheads="1"/>
            </p:cNvSpPr>
            <p:nvPr/>
          </p:nvSpPr>
          <p:spPr bwMode="auto">
            <a:xfrm>
              <a:off x="3540" y="2941"/>
              <a:ext cx="108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1.1</a:t>
              </a:r>
              <a:endParaRPr lang="en-US" sz="2200" dirty="0"/>
            </a:p>
          </p:txBody>
        </p:sp>
        <p:sp>
          <p:nvSpPr>
            <p:cNvPr id="55355" name="Rectangle 53"/>
            <p:cNvSpPr>
              <a:spLocks noChangeArrowheads="1"/>
            </p:cNvSpPr>
            <p:nvPr/>
          </p:nvSpPr>
          <p:spPr bwMode="auto">
            <a:xfrm>
              <a:off x="3540" y="2660"/>
              <a:ext cx="108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20.4</a:t>
              </a:r>
              <a:endParaRPr lang="en-US" sz="2200" dirty="0"/>
            </a:p>
          </p:txBody>
        </p:sp>
        <p:sp>
          <p:nvSpPr>
            <p:cNvPr id="55356" name="Rectangle 49"/>
            <p:cNvSpPr>
              <a:spLocks noChangeArrowheads="1"/>
            </p:cNvSpPr>
            <p:nvPr/>
          </p:nvSpPr>
          <p:spPr bwMode="auto">
            <a:xfrm>
              <a:off x="3540" y="2379"/>
              <a:ext cx="108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4.9</a:t>
              </a:r>
              <a:endParaRPr lang="en-US" sz="2200" dirty="0"/>
            </a:p>
          </p:txBody>
        </p:sp>
        <p:sp>
          <p:nvSpPr>
            <p:cNvPr id="55357" name="Rectangle 45"/>
            <p:cNvSpPr>
              <a:spLocks noChangeArrowheads="1"/>
            </p:cNvSpPr>
            <p:nvPr/>
          </p:nvSpPr>
          <p:spPr bwMode="auto">
            <a:xfrm>
              <a:off x="3540" y="2098"/>
              <a:ext cx="108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10.5</a:t>
              </a:r>
              <a:endParaRPr lang="en-US" sz="2200" dirty="0"/>
            </a:p>
          </p:txBody>
        </p:sp>
        <p:sp>
          <p:nvSpPr>
            <p:cNvPr id="55358" name="Rectangle 41"/>
            <p:cNvSpPr>
              <a:spLocks noChangeArrowheads="1"/>
            </p:cNvSpPr>
            <p:nvPr/>
          </p:nvSpPr>
          <p:spPr bwMode="auto">
            <a:xfrm>
              <a:off x="3540" y="1816"/>
              <a:ext cx="108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7.2</a:t>
              </a:r>
              <a:endParaRPr lang="en-US" sz="2200" dirty="0"/>
            </a:p>
          </p:txBody>
        </p:sp>
        <p:sp>
          <p:nvSpPr>
            <p:cNvPr id="55359" name="Rectangle 37"/>
            <p:cNvSpPr>
              <a:spLocks noChangeArrowheads="1"/>
            </p:cNvSpPr>
            <p:nvPr/>
          </p:nvSpPr>
          <p:spPr bwMode="auto">
            <a:xfrm>
              <a:off x="3540" y="1535"/>
              <a:ext cx="108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14.0</a:t>
              </a:r>
              <a:endParaRPr lang="en-US" sz="2200" dirty="0"/>
            </a:p>
          </p:txBody>
        </p:sp>
      </p:grpSp>
      <p:sp>
        <p:nvSpPr>
          <p:cNvPr id="55322" name="Rectangle 36"/>
          <p:cNvSpPr>
            <a:spLocks noChangeArrowheads="1"/>
          </p:cNvSpPr>
          <p:nvPr/>
        </p:nvSpPr>
        <p:spPr bwMode="auto">
          <a:xfrm>
            <a:off x="3735388" y="2436813"/>
            <a:ext cx="188436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p>
            <a:pPr algn="r">
              <a:lnSpc>
                <a:spcPct val="105000"/>
              </a:lnSpc>
              <a:spcBef>
                <a:spcPct val="45000"/>
              </a:spcBef>
              <a:buClr>
                <a:srgbClr val="008080"/>
              </a:buClr>
              <a:buSzPct val="120000"/>
              <a:buFont typeface="Wingdings" pitchFamily="2" charset="2"/>
              <a:buNone/>
            </a:pPr>
            <a:r>
              <a:rPr lang="en-US" sz="2200" dirty="0" smtClean="0"/>
              <a:t>6,244</a:t>
            </a:r>
            <a:endParaRPr lang="en-US" sz="2200" dirty="0"/>
          </a:p>
        </p:txBody>
      </p:sp>
      <p:sp>
        <p:nvSpPr>
          <p:cNvPr id="55323" name="Rectangle 35"/>
          <p:cNvSpPr>
            <a:spLocks noChangeArrowheads="1"/>
          </p:cNvSpPr>
          <p:nvPr/>
        </p:nvSpPr>
        <p:spPr bwMode="auto">
          <a:xfrm>
            <a:off x="401638" y="2436813"/>
            <a:ext cx="33337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200"/>
              <a:t>Construction</a:t>
            </a:r>
          </a:p>
        </p:txBody>
      </p:sp>
      <p:sp>
        <p:nvSpPr>
          <p:cNvPr id="55324" name="Rectangle 34"/>
          <p:cNvSpPr>
            <a:spLocks noChangeArrowheads="1"/>
          </p:cNvSpPr>
          <p:nvPr/>
        </p:nvSpPr>
        <p:spPr bwMode="auto">
          <a:xfrm>
            <a:off x="7337425" y="742950"/>
            <a:ext cx="150495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200" b="1" i="1"/>
              <a:t>wage ratio</a:t>
            </a:r>
          </a:p>
        </p:txBody>
      </p:sp>
      <p:sp>
        <p:nvSpPr>
          <p:cNvPr id="55325" name="Rectangle 33"/>
          <p:cNvSpPr>
            <a:spLocks noChangeArrowheads="1"/>
          </p:cNvSpPr>
          <p:nvPr/>
        </p:nvSpPr>
        <p:spPr bwMode="auto">
          <a:xfrm>
            <a:off x="5619750" y="742950"/>
            <a:ext cx="171767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200" b="1" i="1"/>
              <a:t>U % of total</a:t>
            </a:r>
          </a:p>
        </p:txBody>
      </p:sp>
      <p:sp>
        <p:nvSpPr>
          <p:cNvPr id="55326" name="Rectangle 32"/>
          <p:cNvSpPr>
            <a:spLocks noChangeArrowheads="1"/>
          </p:cNvSpPr>
          <p:nvPr/>
        </p:nvSpPr>
        <p:spPr bwMode="auto">
          <a:xfrm>
            <a:off x="3735388" y="742950"/>
            <a:ext cx="1884362"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200" b="1" i="1"/>
              <a:t># employed (1000s)</a:t>
            </a:r>
          </a:p>
        </p:txBody>
      </p:sp>
      <p:sp>
        <p:nvSpPr>
          <p:cNvPr id="55327" name="Rectangle 31"/>
          <p:cNvSpPr>
            <a:spLocks noChangeArrowheads="1"/>
          </p:cNvSpPr>
          <p:nvPr/>
        </p:nvSpPr>
        <p:spPr bwMode="auto">
          <a:xfrm>
            <a:off x="401638" y="742950"/>
            <a:ext cx="333375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200" b="1" i="1"/>
              <a:t>industry</a:t>
            </a:r>
          </a:p>
        </p:txBody>
      </p:sp>
      <p:sp>
        <p:nvSpPr>
          <p:cNvPr id="55328" name="Line 91"/>
          <p:cNvSpPr>
            <a:spLocks noChangeShapeType="1"/>
          </p:cNvSpPr>
          <p:nvPr/>
        </p:nvSpPr>
        <p:spPr bwMode="auto">
          <a:xfrm>
            <a:off x="401638" y="742950"/>
            <a:ext cx="8440737"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29" name="Line 92"/>
          <p:cNvSpPr>
            <a:spLocks noChangeShapeType="1"/>
          </p:cNvSpPr>
          <p:nvPr/>
        </p:nvSpPr>
        <p:spPr bwMode="auto">
          <a:xfrm>
            <a:off x="401638" y="1544638"/>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0" name="Line 93"/>
          <p:cNvSpPr>
            <a:spLocks noChangeShapeType="1"/>
          </p:cNvSpPr>
          <p:nvPr/>
        </p:nvSpPr>
        <p:spPr bwMode="auto">
          <a:xfrm>
            <a:off x="401638" y="2882900"/>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1" name="Line 94"/>
          <p:cNvSpPr>
            <a:spLocks noChangeShapeType="1"/>
          </p:cNvSpPr>
          <p:nvPr/>
        </p:nvSpPr>
        <p:spPr bwMode="auto">
          <a:xfrm>
            <a:off x="401638" y="3330575"/>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2" name="Line 95"/>
          <p:cNvSpPr>
            <a:spLocks noChangeShapeType="1"/>
          </p:cNvSpPr>
          <p:nvPr/>
        </p:nvSpPr>
        <p:spPr bwMode="auto">
          <a:xfrm>
            <a:off x="401638" y="3776663"/>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3" name="Line 96"/>
          <p:cNvSpPr>
            <a:spLocks noChangeShapeType="1"/>
          </p:cNvSpPr>
          <p:nvPr/>
        </p:nvSpPr>
        <p:spPr bwMode="auto">
          <a:xfrm>
            <a:off x="401638" y="4222750"/>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4" name="Line 97"/>
          <p:cNvSpPr>
            <a:spLocks noChangeShapeType="1"/>
          </p:cNvSpPr>
          <p:nvPr/>
        </p:nvSpPr>
        <p:spPr bwMode="auto">
          <a:xfrm>
            <a:off x="401638" y="4668838"/>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5" name="Line 98"/>
          <p:cNvSpPr>
            <a:spLocks noChangeShapeType="1"/>
          </p:cNvSpPr>
          <p:nvPr/>
        </p:nvSpPr>
        <p:spPr bwMode="auto">
          <a:xfrm>
            <a:off x="401638" y="5114925"/>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6" name="Line 99"/>
          <p:cNvSpPr>
            <a:spLocks noChangeShapeType="1"/>
          </p:cNvSpPr>
          <p:nvPr/>
        </p:nvSpPr>
        <p:spPr bwMode="auto">
          <a:xfrm>
            <a:off x="401638" y="5562600"/>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7" name="Line 100"/>
          <p:cNvSpPr>
            <a:spLocks noChangeShapeType="1"/>
          </p:cNvSpPr>
          <p:nvPr/>
        </p:nvSpPr>
        <p:spPr bwMode="auto">
          <a:xfrm>
            <a:off x="401638" y="6008688"/>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8" name="Line 106"/>
          <p:cNvSpPr>
            <a:spLocks noChangeShapeType="1"/>
          </p:cNvSpPr>
          <p:nvPr/>
        </p:nvSpPr>
        <p:spPr bwMode="auto">
          <a:xfrm>
            <a:off x="401638" y="6454775"/>
            <a:ext cx="8440737"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39" name="Line 107"/>
          <p:cNvSpPr>
            <a:spLocks noChangeShapeType="1"/>
          </p:cNvSpPr>
          <p:nvPr/>
        </p:nvSpPr>
        <p:spPr bwMode="auto">
          <a:xfrm>
            <a:off x="401638" y="742950"/>
            <a:ext cx="0" cy="571182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40" name="Line 108"/>
          <p:cNvSpPr>
            <a:spLocks noChangeShapeType="1"/>
          </p:cNvSpPr>
          <p:nvPr/>
        </p:nvSpPr>
        <p:spPr bwMode="auto">
          <a:xfrm>
            <a:off x="3735388" y="742950"/>
            <a:ext cx="0" cy="57118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41" name="Line 109"/>
          <p:cNvSpPr>
            <a:spLocks noChangeShapeType="1"/>
          </p:cNvSpPr>
          <p:nvPr/>
        </p:nvSpPr>
        <p:spPr bwMode="auto">
          <a:xfrm>
            <a:off x="5619750" y="742950"/>
            <a:ext cx="0" cy="57118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42" name="Line 110"/>
          <p:cNvSpPr>
            <a:spLocks noChangeShapeType="1"/>
          </p:cNvSpPr>
          <p:nvPr/>
        </p:nvSpPr>
        <p:spPr bwMode="auto">
          <a:xfrm>
            <a:off x="7337425" y="742950"/>
            <a:ext cx="0" cy="57118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43" name="Line 111"/>
          <p:cNvSpPr>
            <a:spLocks noChangeShapeType="1"/>
          </p:cNvSpPr>
          <p:nvPr/>
        </p:nvSpPr>
        <p:spPr bwMode="auto">
          <a:xfrm>
            <a:off x="8842375" y="742950"/>
            <a:ext cx="0" cy="571182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44" name="Line 337"/>
          <p:cNvSpPr>
            <a:spLocks noChangeShapeType="1"/>
          </p:cNvSpPr>
          <p:nvPr/>
        </p:nvSpPr>
        <p:spPr bwMode="auto">
          <a:xfrm>
            <a:off x="401638" y="2436813"/>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45" name="Line 345"/>
          <p:cNvSpPr>
            <a:spLocks noChangeShapeType="1"/>
          </p:cNvSpPr>
          <p:nvPr/>
        </p:nvSpPr>
        <p:spPr bwMode="auto">
          <a:xfrm>
            <a:off x="401638" y="1990725"/>
            <a:ext cx="84407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5346" name="Text Box 19"/>
          <p:cNvSpPr txBox="1">
            <a:spLocks noChangeArrowheads="1"/>
          </p:cNvSpPr>
          <p:nvPr/>
        </p:nvSpPr>
        <p:spPr bwMode="auto">
          <a:xfrm>
            <a:off x="2071688" y="6472238"/>
            <a:ext cx="5789422" cy="35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i="1" dirty="0">
                <a:solidFill>
                  <a:srgbClr val="3366CC"/>
                </a:solidFill>
              </a:rPr>
              <a:t>wage ratio =  </a:t>
            </a:r>
            <a:r>
              <a:rPr lang="en-US" i="1" dirty="0" smtClean="0">
                <a:solidFill>
                  <a:srgbClr val="3366CC"/>
                </a:solidFill>
              </a:rPr>
              <a:t>100 </a:t>
            </a:r>
            <a:r>
              <a:rPr lang="en-US" b="1" dirty="0" smtClean="0">
                <a:solidFill>
                  <a:srgbClr val="3366CC"/>
                </a:solidFill>
                <a:latin typeface="Times New Roman"/>
                <a:ea typeface="ＭＳ ゴシック"/>
                <a:cs typeface="Times New Roman"/>
              </a:rPr>
              <a:t>×</a:t>
            </a:r>
            <a:r>
              <a:rPr lang="en-US" dirty="0" smtClean="0">
                <a:solidFill>
                  <a:srgbClr val="3366CC"/>
                </a:solidFill>
                <a:sym typeface="Symbol" pitchFamily="18" charset="2"/>
              </a:rPr>
              <a:t> </a:t>
            </a:r>
            <a:r>
              <a:rPr lang="en-US" i="1" dirty="0" smtClean="0">
                <a:solidFill>
                  <a:srgbClr val="3366CC"/>
                </a:solidFill>
              </a:rPr>
              <a:t>(</a:t>
            </a:r>
            <a:r>
              <a:rPr lang="en-US" i="1" dirty="0">
                <a:solidFill>
                  <a:srgbClr val="3366CC"/>
                </a:solidFill>
              </a:rPr>
              <a:t>union wage</a:t>
            </a:r>
            <a:r>
              <a:rPr lang="en-US" i="1" dirty="0" smtClean="0">
                <a:solidFill>
                  <a:srgbClr val="3366CC"/>
                </a:solidFill>
              </a:rPr>
              <a:t>) / (</a:t>
            </a:r>
            <a:r>
              <a:rPr lang="en-US" i="1" dirty="0">
                <a:solidFill>
                  <a:srgbClr val="3366CC"/>
                </a:solidFill>
              </a:rPr>
              <a:t>nonunion wage)</a:t>
            </a:r>
          </a:p>
        </p:txBody>
      </p:sp>
      <p:sp>
        <p:nvSpPr>
          <p:cNvPr id="55348" name="Rectangle 4"/>
          <p:cNvSpPr>
            <a:spLocks noGrp="1" noChangeArrowheads="1"/>
          </p:cNvSpPr>
          <p:nvPr>
            <p:ph type="title"/>
          </p:nvPr>
        </p:nvSpPr>
        <p:spPr>
          <a:xfrm>
            <a:off x="120650" y="158750"/>
            <a:ext cx="8967788" cy="515938"/>
          </a:xfrm>
        </p:spPr>
        <p:txBody>
          <a:bodyPr/>
          <a:lstStyle/>
          <a:p>
            <a:pPr algn="ctr"/>
            <a:r>
              <a:rPr lang="en-US" sz="2600" dirty="0" smtClean="0">
                <a:solidFill>
                  <a:srgbClr val="336699"/>
                </a:solidFill>
              </a:rPr>
              <a:t>Union membership and wage ratios by industry, </a:t>
            </a:r>
            <a:r>
              <a:rPr lang="en-US" sz="2200" dirty="0" smtClean="0">
                <a:solidFill>
                  <a:srgbClr val="336699"/>
                </a:solidFill>
              </a:rPr>
              <a:t>2013</a:t>
            </a:r>
          </a:p>
        </p:txBody>
      </p:sp>
    </p:spTree>
    <p:extLst>
      <p:ext uri="{BB962C8B-B14F-4D97-AF65-F5344CB8AC3E}">
        <p14:creationId xmlns:p14="http://schemas.microsoft.com/office/powerpoint/2010/main" val="8114685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5"/>
          <p:cNvSpPr>
            <a:spLocks noGrp="1" noChangeArrowheads="1"/>
          </p:cNvSpPr>
          <p:nvPr>
            <p:ph type="title"/>
          </p:nvPr>
        </p:nvSpPr>
        <p:spPr/>
        <p:txBody>
          <a:bodyPr/>
          <a:lstStyle/>
          <a:p>
            <a:r>
              <a:rPr lang="en-US" dirty="0" smtClean="0"/>
              <a:t>3.  Efficiency wages</a:t>
            </a:r>
          </a:p>
        </p:txBody>
      </p:sp>
      <p:sp>
        <p:nvSpPr>
          <p:cNvPr id="77830" name="Rectangle 6"/>
          <p:cNvSpPr>
            <a:spLocks noGrp="1" noChangeArrowheads="1"/>
          </p:cNvSpPr>
          <p:nvPr>
            <p:ph type="body" idx="1"/>
          </p:nvPr>
        </p:nvSpPr>
        <p:spPr/>
        <p:txBody>
          <a:bodyPr/>
          <a:lstStyle/>
          <a:p>
            <a:r>
              <a:rPr lang="en-US" smtClean="0"/>
              <a:t>Theories in which higher wages increase worker productivity by: </a:t>
            </a:r>
          </a:p>
          <a:p>
            <a:pPr lvl="1"/>
            <a:r>
              <a:rPr lang="en-US" smtClean="0"/>
              <a:t>attracting higher quality job applicants </a:t>
            </a:r>
          </a:p>
          <a:p>
            <a:pPr lvl="1"/>
            <a:r>
              <a:rPr lang="en-US" smtClean="0"/>
              <a:t>increasing worker effort, reducing “shirking”</a:t>
            </a:r>
          </a:p>
          <a:p>
            <a:pPr lvl="1"/>
            <a:r>
              <a:rPr lang="en-US" smtClean="0"/>
              <a:t>reducing turnover, which is costly to firms</a:t>
            </a:r>
          </a:p>
          <a:p>
            <a:pPr lvl="1"/>
            <a:r>
              <a:rPr lang="en-US" smtClean="0"/>
              <a:t>improving health of workers </a:t>
            </a:r>
            <a:br>
              <a:rPr lang="en-US" smtClean="0"/>
            </a:br>
            <a:r>
              <a:rPr lang="en-US" i="1" smtClean="0"/>
              <a:t>   (in developing countries) </a:t>
            </a:r>
          </a:p>
          <a:p>
            <a:r>
              <a:rPr lang="en-US" smtClean="0"/>
              <a:t>Firms willingly pay above-equilibrium wages to raise productivity.</a:t>
            </a:r>
          </a:p>
          <a:p>
            <a:r>
              <a:rPr lang="en-US" smtClean="0"/>
              <a:t>Result:  structural unemployment.</a:t>
            </a:r>
          </a:p>
        </p:txBody>
      </p:sp>
    </p:spTree>
    <p:extLst>
      <p:ext uri="{BB962C8B-B14F-4D97-AF65-F5344CB8AC3E}">
        <p14:creationId xmlns:p14="http://schemas.microsoft.com/office/powerpoint/2010/main" val="39985543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30">
                                            <p:txEl>
                                              <p:pRg st="0" end="0"/>
                                            </p:txEl>
                                          </p:spTgt>
                                        </p:tgtEl>
                                        <p:attrNameLst>
                                          <p:attrName>style.visibility</p:attrName>
                                        </p:attrNameLst>
                                      </p:cBhvr>
                                      <p:to>
                                        <p:strVal val="visible"/>
                                      </p:to>
                                    </p:set>
                                    <p:animEffect transition="in" filter="wipe(left)">
                                      <p:cBhvr>
                                        <p:cTn id="7" dur="500"/>
                                        <p:tgtEl>
                                          <p:spTgt spid="778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30">
                                            <p:txEl>
                                              <p:pRg st="1" end="1"/>
                                            </p:txEl>
                                          </p:spTgt>
                                        </p:tgtEl>
                                        <p:attrNameLst>
                                          <p:attrName>style.visibility</p:attrName>
                                        </p:attrNameLst>
                                      </p:cBhvr>
                                      <p:to>
                                        <p:strVal val="visible"/>
                                      </p:to>
                                    </p:set>
                                    <p:animEffect transition="in" filter="wipe(left)">
                                      <p:cBhvr>
                                        <p:cTn id="12" dur="500"/>
                                        <p:tgtEl>
                                          <p:spTgt spid="778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30">
                                            <p:txEl>
                                              <p:pRg st="2" end="2"/>
                                            </p:txEl>
                                          </p:spTgt>
                                        </p:tgtEl>
                                        <p:attrNameLst>
                                          <p:attrName>style.visibility</p:attrName>
                                        </p:attrNameLst>
                                      </p:cBhvr>
                                      <p:to>
                                        <p:strVal val="visible"/>
                                      </p:to>
                                    </p:set>
                                    <p:animEffect transition="in" filter="wipe(left)">
                                      <p:cBhvr>
                                        <p:cTn id="17" dur="500"/>
                                        <p:tgtEl>
                                          <p:spTgt spid="778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30">
                                            <p:txEl>
                                              <p:pRg st="3" end="3"/>
                                            </p:txEl>
                                          </p:spTgt>
                                        </p:tgtEl>
                                        <p:attrNameLst>
                                          <p:attrName>style.visibility</p:attrName>
                                        </p:attrNameLst>
                                      </p:cBhvr>
                                      <p:to>
                                        <p:strVal val="visible"/>
                                      </p:to>
                                    </p:set>
                                    <p:animEffect transition="in" filter="wipe(left)">
                                      <p:cBhvr>
                                        <p:cTn id="22" dur="500"/>
                                        <p:tgtEl>
                                          <p:spTgt spid="778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30">
                                            <p:txEl>
                                              <p:pRg st="4" end="4"/>
                                            </p:txEl>
                                          </p:spTgt>
                                        </p:tgtEl>
                                        <p:attrNameLst>
                                          <p:attrName>style.visibility</p:attrName>
                                        </p:attrNameLst>
                                      </p:cBhvr>
                                      <p:to>
                                        <p:strVal val="visible"/>
                                      </p:to>
                                    </p:set>
                                    <p:animEffect transition="in" filter="wipe(left)">
                                      <p:cBhvr>
                                        <p:cTn id="27" dur="500"/>
                                        <p:tgtEl>
                                          <p:spTgt spid="778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7830">
                                            <p:txEl>
                                              <p:pRg st="5" end="5"/>
                                            </p:txEl>
                                          </p:spTgt>
                                        </p:tgtEl>
                                        <p:attrNameLst>
                                          <p:attrName>style.visibility</p:attrName>
                                        </p:attrNameLst>
                                      </p:cBhvr>
                                      <p:to>
                                        <p:strVal val="visible"/>
                                      </p:to>
                                    </p:set>
                                    <p:animEffect transition="in" filter="wipe(left)">
                                      <p:cBhvr>
                                        <p:cTn id="32" dur="500"/>
                                        <p:tgtEl>
                                          <p:spTgt spid="778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7830">
                                            <p:txEl>
                                              <p:pRg st="6" end="6"/>
                                            </p:txEl>
                                          </p:spTgt>
                                        </p:tgtEl>
                                        <p:attrNameLst>
                                          <p:attrName>style.visibility</p:attrName>
                                        </p:attrNameLst>
                                      </p:cBhvr>
                                      <p:to>
                                        <p:strVal val="visible"/>
                                      </p:to>
                                    </p:set>
                                    <p:animEffect transition="in" filter="wipe(left)">
                                      <p:cBhvr>
                                        <p:cTn id="37" dur="500"/>
                                        <p:tgtEl>
                                          <p:spTgt spid="77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Question for Discussion</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Use the material we’ve just covered to come up with a policy or policies </a:t>
            </a:r>
            <a:br>
              <a:rPr lang="en-US" dirty="0"/>
            </a:br>
            <a:r>
              <a:rPr lang="en-US" dirty="0"/>
              <a:t>to try to reduce the natural rate of unemployment. </a:t>
            </a:r>
          </a:p>
          <a:p>
            <a:pPr>
              <a:buClr>
                <a:schemeClr val="tx1">
                  <a:lumMod val="50000"/>
                  <a:lumOff val="50000"/>
                </a:schemeClr>
              </a:buClr>
            </a:pPr>
            <a:r>
              <a:rPr lang="en-US" dirty="0"/>
              <a:t>Note whether your policy targets frictional or structural unemployment.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27</a:t>
            </a:fld>
            <a:endParaRPr lang="en-US" sz="1600" dirty="0">
              <a:solidFill>
                <a:srgbClr val="006666"/>
              </a:solidFill>
              <a:cs typeface="Arial"/>
            </a:endParaRPr>
          </a:p>
        </p:txBody>
      </p:sp>
    </p:spTree>
    <p:extLst>
      <p:ext uri="{BB962C8B-B14F-4D97-AF65-F5344CB8AC3E}">
        <p14:creationId xmlns:p14="http://schemas.microsoft.com/office/powerpoint/2010/main" val="38937542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6" name="Chart 5"/>
          <p:cNvGraphicFramePr>
            <a:graphicFrameLocks noGrp="1"/>
          </p:cNvGraphicFramePr>
          <p:nvPr>
            <p:extLst>
              <p:ext uri="{D42A27DB-BD31-4B8C-83A1-F6EECF244321}">
                <p14:modId xmlns:p14="http://schemas.microsoft.com/office/powerpoint/2010/main" val="2809720982"/>
              </p:ext>
            </p:extLst>
          </p:nvPr>
        </p:nvGraphicFramePr>
        <p:xfrm>
          <a:off x="530352" y="841248"/>
          <a:ext cx="8522208" cy="6016752"/>
        </p:xfrm>
        <a:graphic>
          <a:graphicData uri="http://schemas.openxmlformats.org/drawingml/2006/chart">
            <c:chart xmlns:c="http://schemas.openxmlformats.org/drawingml/2006/chart" xmlns:r="http://schemas.openxmlformats.org/officeDocument/2006/relationships" r:id="rId3"/>
          </a:graphicData>
        </a:graphic>
      </p:graphicFrame>
      <p:sp>
        <p:nvSpPr>
          <p:cNvPr id="53250" name="Title 1"/>
          <p:cNvSpPr>
            <a:spLocks noGrp="1"/>
          </p:cNvSpPr>
          <p:nvPr>
            <p:ph type="title"/>
          </p:nvPr>
        </p:nvSpPr>
        <p:spPr>
          <a:xfrm>
            <a:off x="466725" y="175265"/>
            <a:ext cx="8245475" cy="688975"/>
          </a:xfrm>
        </p:spPr>
        <p:txBody>
          <a:bodyPr/>
          <a:lstStyle/>
          <a:p>
            <a:pPr>
              <a:defRPr/>
            </a:pPr>
            <a:r>
              <a:rPr lang="en-US" sz="3000" dirty="0" smtClean="0">
                <a:solidFill>
                  <a:srgbClr val="336699"/>
                </a:solidFill>
                <a:latin typeface="+mj-lt"/>
              </a:rPr>
              <a:t>The Median Duration of Unemployment</a:t>
            </a:r>
            <a:endParaRPr lang="en-US" sz="2700" dirty="0" smtClean="0">
              <a:solidFill>
                <a:srgbClr val="336699"/>
              </a:solidFill>
              <a:latin typeface="+mj-lt"/>
            </a:endParaRPr>
          </a:p>
        </p:txBody>
      </p:sp>
      <p:sp>
        <p:nvSpPr>
          <p:cNvPr id="70659" name="Text Box 81"/>
          <p:cNvSpPr txBox="1">
            <a:spLocks noChangeArrowheads="1"/>
          </p:cNvSpPr>
          <p:nvPr/>
        </p:nvSpPr>
        <p:spPr bwMode="auto">
          <a:xfrm rot="-5400000">
            <a:off x="-765544" y="2912675"/>
            <a:ext cx="2131601"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dirty="0" smtClean="0">
                <a:solidFill>
                  <a:srgbClr val="000000"/>
                </a:solidFill>
              </a:rPr>
              <a:t>Weeks</a:t>
            </a:r>
            <a:endParaRPr lang="en-US" sz="2200" dirty="0">
              <a:solidFill>
                <a:srgbClr val="000000"/>
              </a:solidFill>
            </a:endParaRPr>
          </a:p>
        </p:txBody>
      </p:sp>
      <p:sp>
        <p:nvSpPr>
          <p:cNvPr id="8" name="Text Box 3"/>
          <p:cNvSpPr txBox="1">
            <a:spLocks noChangeArrowheads="1"/>
          </p:cNvSpPr>
          <p:nvPr/>
        </p:nvSpPr>
        <p:spPr bwMode="auto">
          <a:xfrm>
            <a:off x="2419762" y="937586"/>
            <a:ext cx="5367644" cy="1200329"/>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smtClean="0">
                <a:solidFill>
                  <a:srgbClr val="000000"/>
                </a:solidFill>
              </a:rPr>
              <a:t>The duration of unemployment typically rises in recessions—but its rise in 2008</a:t>
            </a:r>
            <a:r>
              <a:rPr lang="en-US" sz="2400" dirty="0" smtClean="0">
                <a:solidFill>
                  <a:srgbClr val="000000"/>
                </a:solidFill>
                <a:latin typeface="Arial"/>
                <a:cs typeface="Arial"/>
              </a:rPr>
              <a:t>–</a:t>
            </a:r>
            <a:r>
              <a:rPr lang="en-US" sz="2400" dirty="0" smtClean="0">
                <a:solidFill>
                  <a:srgbClr val="000000"/>
                </a:solidFill>
              </a:rPr>
              <a:t>2010 is unprecedented.</a:t>
            </a:r>
            <a:endParaRPr lang="en-US" sz="2400" dirty="0">
              <a:solidFill>
                <a:srgbClr val="000000"/>
              </a:solidFill>
            </a:endParaRPr>
          </a:p>
        </p:txBody>
      </p:sp>
    </p:spTree>
    <p:extLst>
      <p:ext uri="{BB962C8B-B14F-4D97-AF65-F5344CB8AC3E}">
        <p14:creationId xmlns:p14="http://schemas.microsoft.com/office/powerpoint/2010/main" val="38461669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Natural rate of unemployment</a:t>
            </a:r>
          </a:p>
        </p:txBody>
      </p:sp>
      <p:sp>
        <p:nvSpPr>
          <p:cNvPr id="26627" name="Rectangle 3"/>
          <p:cNvSpPr>
            <a:spLocks noGrp="1" noChangeArrowheads="1"/>
          </p:cNvSpPr>
          <p:nvPr>
            <p:ph type="body" idx="1"/>
          </p:nvPr>
        </p:nvSpPr>
        <p:spPr/>
        <p:txBody>
          <a:bodyPr/>
          <a:lstStyle/>
          <a:p>
            <a:r>
              <a:rPr lang="en-US" b="1" dirty="0" smtClean="0">
                <a:solidFill>
                  <a:srgbClr val="CC0000"/>
                </a:solidFill>
              </a:rPr>
              <a:t>Natural rate of unemployment</a:t>
            </a:r>
            <a:r>
              <a:rPr lang="en-US" dirty="0" smtClean="0"/>
              <a:t>:  </a:t>
            </a:r>
            <a:br>
              <a:rPr lang="en-US" dirty="0" smtClean="0"/>
            </a:br>
            <a:r>
              <a:rPr lang="en-US" dirty="0" smtClean="0"/>
              <a:t>The average rate of unemployment around which the economy fluctuates. </a:t>
            </a:r>
          </a:p>
          <a:p>
            <a:r>
              <a:rPr lang="en-US" dirty="0" smtClean="0"/>
              <a:t>In a recession, the actual unemployment rate rises above the natural rate. </a:t>
            </a:r>
          </a:p>
          <a:p>
            <a:r>
              <a:rPr lang="en-US" dirty="0" smtClean="0"/>
              <a:t>In a boom, the actual unemployment rate falls below the natural rate.  </a:t>
            </a:r>
          </a:p>
        </p:txBody>
      </p:sp>
    </p:spTree>
    <p:extLst>
      <p:ext uri="{BB962C8B-B14F-4D97-AF65-F5344CB8AC3E}">
        <p14:creationId xmlns:p14="http://schemas.microsoft.com/office/powerpoint/2010/main" val="26795984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wipe(left)">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3683455211"/>
              </p:ext>
            </p:extLst>
          </p:nvPr>
        </p:nvGraphicFramePr>
        <p:xfrm>
          <a:off x="83128" y="564266"/>
          <a:ext cx="9060872" cy="6293734"/>
        </p:xfrm>
        <a:graphic>
          <a:graphicData uri="http://schemas.openxmlformats.org/drawingml/2006/chart">
            <c:chart xmlns:c="http://schemas.openxmlformats.org/drawingml/2006/chart" xmlns:r="http://schemas.openxmlformats.org/officeDocument/2006/relationships" r:id="rId3"/>
          </a:graphicData>
        </a:graphic>
      </p:graphicFrame>
      <p:sp>
        <p:nvSpPr>
          <p:cNvPr id="61443" name="Title 1"/>
          <p:cNvSpPr>
            <a:spLocks noGrp="1"/>
          </p:cNvSpPr>
          <p:nvPr>
            <p:ph type="title"/>
          </p:nvPr>
        </p:nvSpPr>
        <p:spPr>
          <a:xfrm>
            <a:off x="368300" y="222890"/>
            <a:ext cx="8502650" cy="887412"/>
          </a:xfrm>
        </p:spPr>
        <p:txBody>
          <a:bodyPr/>
          <a:lstStyle/>
          <a:p>
            <a:r>
              <a:rPr lang="en-US" sz="2600" dirty="0" smtClean="0">
                <a:solidFill>
                  <a:srgbClr val="336699"/>
                </a:solidFill>
              </a:rPr>
              <a:t>TREND:  </a:t>
            </a:r>
            <a:r>
              <a:rPr lang="en-US" sz="2900" dirty="0" smtClean="0">
                <a:solidFill>
                  <a:srgbClr val="336699"/>
                </a:solidFill>
              </a:rPr>
              <a:t>The natural rate rises over 1960</a:t>
            </a:r>
            <a:r>
              <a:rPr lang="en-US" sz="3200" dirty="0">
                <a:solidFill>
                  <a:srgbClr val="336699"/>
                </a:solidFill>
                <a:latin typeface="Arial"/>
              </a:rPr>
              <a:t>–</a:t>
            </a:r>
            <a:r>
              <a:rPr lang="en-US" sz="2900" dirty="0" smtClean="0">
                <a:solidFill>
                  <a:srgbClr val="336699"/>
                </a:solidFill>
              </a:rPr>
              <a:t>84, then falls over 1985</a:t>
            </a:r>
            <a:r>
              <a:rPr lang="en-US" sz="3200" dirty="0">
                <a:solidFill>
                  <a:srgbClr val="336699"/>
                </a:solidFill>
                <a:latin typeface="Arial"/>
              </a:rPr>
              <a:t>–</a:t>
            </a:r>
            <a:r>
              <a:rPr lang="en-US" sz="2900" dirty="0" smtClean="0">
                <a:solidFill>
                  <a:srgbClr val="336699"/>
                </a:solidFill>
              </a:rPr>
              <a:t>2005</a:t>
            </a:r>
          </a:p>
        </p:txBody>
      </p:sp>
    </p:spTree>
    <p:extLst>
      <p:ext uri="{BB962C8B-B14F-4D97-AF65-F5344CB8AC3E}">
        <p14:creationId xmlns:p14="http://schemas.microsoft.com/office/powerpoint/2010/main" val="25693782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28" name="Chart 27"/>
          <p:cNvGraphicFramePr>
            <a:graphicFrameLocks noGrp="1"/>
          </p:cNvGraphicFramePr>
          <p:nvPr>
            <p:extLst>
              <p:ext uri="{D42A27DB-BD31-4B8C-83A1-F6EECF244321}">
                <p14:modId xmlns:p14="http://schemas.microsoft.com/office/powerpoint/2010/main" val="250933444"/>
              </p:ext>
            </p:extLst>
          </p:nvPr>
        </p:nvGraphicFramePr>
        <p:xfrm>
          <a:off x="0" y="1152144"/>
          <a:ext cx="9144000" cy="5705856"/>
        </p:xfrm>
        <a:graphic>
          <a:graphicData uri="http://schemas.openxmlformats.org/drawingml/2006/chart">
            <c:chart xmlns:c="http://schemas.openxmlformats.org/drawingml/2006/chart" xmlns:r="http://schemas.openxmlformats.org/officeDocument/2006/relationships" r:id="rId3"/>
          </a:graphicData>
        </a:graphic>
      </p:graphicFrame>
      <p:sp>
        <p:nvSpPr>
          <p:cNvPr id="63491" name="Title 1"/>
          <p:cNvSpPr>
            <a:spLocks noGrp="1"/>
          </p:cNvSpPr>
          <p:nvPr>
            <p:ph type="title"/>
          </p:nvPr>
        </p:nvSpPr>
        <p:spPr>
          <a:xfrm>
            <a:off x="466725" y="222890"/>
            <a:ext cx="8245475" cy="887412"/>
          </a:xfrm>
        </p:spPr>
        <p:txBody>
          <a:bodyPr/>
          <a:lstStyle/>
          <a:p>
            <a:r>
              <a:rPr lang="en-US" sz="2400" smtClean="0">
                <a:solidFill>
                  <a:srgbClr val="336699"/>
                </a:solidFill>
              </a:rPr>
              <a:t>EXPLAINING THE TREND:</a:t>
            </a:r>
            <a:br>
              <a:rPr lang="en-US" sz="2400" smtClean="0">
                <a:solidFill>
                  <a:srgbClr val="336699"/>
                </a:solidFill>
              </a:rPr>
            </a:br>
            <a:r>
              <a:rPr lang="en-US" sz="3000" smtClean="0">
                <a:solidFill>
                  <a:srgbClr val="336699"/>
                </a:solidFill>
              </a:rPr>
              <a:t>The minimum wage</a:t>
            </a:r>
          </a:p>
        </p:txBody>
      </p:sp>
      <p:grpSp>
        <p:nvGrpSpPr>
          <p:cNvPr id="2" name="Group 57"/>
          <p:cNvGrpSpPr>
            <a:grpSpLocks/>
          </p:cNvGrpSpPr>
          <p:nvPr/>
        </p:nvGrpSpPr>
        <p:grpSpPr bwMode="auto">
          <a:xfrm rot="-294782">
            <a:off x="1032453" y="2331954"/>
            <a:ext cx="7375525" cy="1497012"/>
            <a:chOff x="1108076" y="2163763"/>
            <a:chExt cx="7502525" cy="1166813"/>
          </a:xfrm>
        </p:grpSpPr>
        <p:sp>
          <p:nvSpPr>
            <p:cNvPr id="63494" name="Freeform 14"/>
            <p:cNvSpPr>
              <a:spLocks/>
            </p:cNvSpPr>
            <p:nvPr/>
          </p:nvSpPr>
          <p:spPr bwMode="auto">
            <a:xfrm>
              <a:off x="1108076" y="2293938"/>
              <a:ext cx="474663" cy="90488"/>
            </a:xfrm>
            <a:custGeom>
              <a:avLst/>
              <a:gdLst>
                <a:gd name="T0" fmla="*/ 2147483647 w 4985"/>
                <a:gd name="T1" fmla="*/ 2147483647 h 953"/>
                <a:gd name="T2" fmla="*/ 2147483647 w 4985"/>
                <a:gd name="T3" fmla="*/ 2147483647 h 953"/>
                <a:gd name="T4" fmla="*/ 2147483647 w 4985"/>
                <a:gd name="T5" fmla="*/ 2147483647 h 953"/>
                <a:gd name="T6" fmla="*/ 2147483647 w 4985"/>
                <a:gd name="T7" fmla="*/ 2147483647 h 953"/>
                <a:gd name="T8" fmla="*/ 2147483647 w 4985"/>
                <a:gd name="T9" fmla="*/ 2147483647 h 953"/>
                <a:gd name="T10" fmla="*/ 2147483647 w 4985"/>
                <a:gd name="T11" fmla="*/ 2147483647 h 953"/>
                <a:gd name="T12" fmla="*/ 2147483647 w 4985"/>
                <a:gd name="T13" fmla="*/ 2147483647 h 953"/>
                <a:gd name="T14" fmla="*/ 2147483647 w 4985"/>
                <a:gd name="T15" fmla="*/ 2147483647 h 953"/>
                <a:gd name="T16" fmla="*/ 2147483647 w 4985"/>
                <a:gd name="T17" fmla="*/ 2147483647 h 953"/>
                <a:gd name="T18" fmla="*/ 2147483647 w 4985"/>
                <a:gd name="T19" fmla="*/ 2147483647 h 953"/>
                <a:gd name="T20" fmla="*/ 2147483647 w 4985"/>
                <a:gd name="T21" fmla="*/ 2147483647 h 953"/>
                <a:gd name="T22" fmla="*/ 2147483647 w 4985"/>
                <a:gd name="T23" fmla="*/ 2147483647 h 953"/>
                <a:gd name="T24" fmla="*/ 2147483647 w 4985"/>
                <a:gd name="T25" fmla="*/ 2147483647 h 953"/>
                <a:gd name="T26" fmla="*/ 2147483647 w 4985"/>
                <a:gd name="T27" fmla="*/ 2147483647 h 953"/>
                <a:gd name="T28" fmla="*/ 2147483647 w 4985"/>
                <a:gd name="T29" fmla="*/ 2147483647 h 953"/>
                <a:gd name="T30" fmla="*/ 2147483647 w 4985"/>
                <a:gd name="T31" fmla="*/ 2147483647 h 953"/>
                <a:gd name="T32" fmla="*/ 2147483647 w 4985"/>
                <a:gd name="T33" fmla="*/ 2147483647 h 953"/>
                <a:gd name="T34" fmla="*/ 2147483647 w 4985"/>
                <a:gd name="T35" fmla="*/ 2147483647 h 953"/>
                <a:gd name="T36" fmla="*/ 2147483647 w 4985"/>
                <a:gd name="T37" fmla="*/ 2147483647 h 953"/>
                <a:gd name="T38" fmla="*/ 2147483647 w 4985"/>
                <a:gd name="T39" fmla="*/ 2147483647 h 953"/>
                <a:gd name="T40" fmla="*/ 2147483647 w 4985"/>
                <a:gd name="T41" fmla="*/ 2147483647 h 953"/>
                <a:gd name="T42" fmla="*/ 2147483647 w 4985"/>
                <a:gd name="T43" fmla="*/ 2147483647 h 953"/>
                <a:gd name="T44" fmla="*/ 2147483647 w 4985"/>
                <a:gd name="T45" fmla="*/ 2147483647 h 953"/>
                <a:gd name="T46" fmla="*/ 2147483647 w 4985"/>
                <a:gd name="T47" fmla="*/ 2147483647 h 953"/>
                <a:gd name="T48" fmla="*/ 2147483647 w 4985"/>
                <a:gd name="T49" fmla="*/ 2147483647 h 953"/>
                <a:gd name="T50" fmla="*/ 2147483647 w 4985"/>
                <a:gd name="T51" fmla="*/ 2147483647 h 953"/>
                <a:gd name="T52" fmla="*/ 2147483647 w 4985"/>
                <a:gd name="T53" fmla="*/ 2147483647 h 953"/>
                <a:gd name="T54" fmla="*/ 2147483647 w 4985"/>
                <a:gd name="T55" fmla="*/ 2147483647 h 953"/>
                <a:gd name="T56" fmla="*/ 2147483647 w 4985"/>
                <a:gd name="T57" fmla="*/ 2147483647 h 953"/>
                <a:gd name="T58" fmla="*/ 2147483647 w 4985"/>
                <a:gd name="T59" fmla="*/ 2147483647 h 953"/>
                <a:gd name="T60" fmla="*/ 2147483647 w 4985"/>
                <a:gd name="T61" fmla="*/ 2147483647 h 953"/>
                <a:gd name="T62" fmla="*/ 2147483647 w 4985"/>
                <a:gd name="T63" fmla="*/ 2147483647 h 953"/>
                <a:gd name="T64" fmla="*/ 2147483647 w 4985"/>
                <a:gd name="T65" fmla="*/ 2147483647 h 953"/>
                <a:gd name="T66" fmla="*/ 2147483647 w 4985"/>
                <a:gd name="T67" fmla="*/ 2147483647 h 953"/>
                <a:gd name="T68" fmla="*/ 2147483647 w 4985"/>
                <a:gd name="T69" fmla="*/ 2147483647 h 953"/>
                <a:gd name="T70" fmla="*/ 2147483647 w 4985"/>
                <a:gd name="T71" fmla="*/ 2147483647 h 953"/>
                <a:gd name="T72" fmla="*/ 2147483647 w 4985"/>
                <a:gd name="T73" fmla="*/ 2147483647 h 953"/>
                <a:gd name="T74" fmla="*/ 2147483647 w 4985"/>
                <a:gd name="T75" fmla="*/ 2147483647 h 953"/>
                <a:gd name="T76" fmla="*/ 2147483647 w 4985"/>
                <a:gd name="T77" fmla="*/ 2147483647 h 953"/>
                <a:gd name="T78" fmla="*/ 2147483647 w 4985"/>
                <a:gd name="T79" fmla="*/ 2147483647 h 953"/>
                <a:gd name="T80" fmla="*/ 2147483647 w 4985"/>
                <a:gd name="T81" fmla="*/ 2147483647 h 953"/>
                <a:gd name="T82" fmla="*/ 2147483647 w 4985"/>
                <a:gd name="T83" fmla="*/ 2147483647 h 953"/>
                <a:gd name="T84" fmla="*/ 2147483647 w 4985"/>
                <a:gd name="T85" fmla="*/ 2147483647 h 953"/>
                <a:gd name="T86" fmla="*/ 2147483647 w 4985"/>
                <a:gd name="T87" fmla="*/ 2147483647 h 953"/>
                <a:gd name="T88" fmla="*/ 2147483647 w 4985"/>
                <a:gd name="T89" fmla="*/ 2147483647 h 953"/>
                <a:gd name="T90" fmla="*/ 2147483647 w 4985"/>
                <a:gd name="T91" fmla="*/ 2147483647 h 953"/>
                <a:gd name="T92" fmla="*/ 2147483647 w 4985"/>
                <a:gd name="T93" fmla="*/ 2147483647 h 953"/>
                <a:gd name="T94" fmla="*/ 2147483647 w 4985"/>
                <a:gd name="T95" fmla="*/ 2147483647 h 953"/>
                <a:gd name="T96" fmla="*/ 2147483647 w 4985"/>
                <a:gd name="T97" fmla="*/ 2147483647 h 953"/>
                <a:gd name="T98" fmla="*/ 2147483647 w 4985"/>
                <a:gd name="T99" fmla="*/ 2147483647 h 953"/>
                <a:gd name="T100" fmla="*/ 2147483647 w 4985"/>
                <a:gd name="T101" fmla="*/ 2147483647 h 953"/>
                <a:gd name="T102" fmla="*/ 2147483647 w 4985"/>
                <a:gd name="T103" fmla="*/ 2147483647 h 953"/>
                <a:gd name="T104" fmla="*/ 2147483647 w 4985"/>
                <a:gd name="T105" fmla="*/ 2147483647 h 9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85"/>
                <a:gd name="T160" fmla="*/ 0 h 953"/>
                <a:gd name="T161" fmla="*/ 4985 w 4985"/>
                <a:gd name="T162" fmla="*/ 953 h 9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85" h="953">
                  <a:moveTo>
                    <a:pt x="59" y="821"/>
                  </a:moveTo>
                  <a:lnTo>
                    <a:pt x="171" y="805"/>
                  </a:lnTo>
                  <a:lnTo>
                    <a:pt x="266" y="789"/>
                  </a:lnTo>
                  <a:lnTo>
                    <a:pt x="362" y="773"/>
                  </a:lnTo>
                  <a:lnTo>
                    <a:pt x="352" y="776"/>
                  </a:lnTo>
                  <a:lnTo>
                    <a:pt x="448" y="744"/>
                  </a:lnTo>
                  <a:cubicBezTo>
                    <a:pt x="451" y="743"/>
                    <a:pt x="455" y="742"/>
                    <a:pt x="458" y="741"/>
                  </a:cubicBezTo>
                  <a:lnTo>
                    <a:pt x="554" y="725"/>
                  </a:lnTo>
                  <a:lnTo>
                    <a:pt x="650" y="709"/>
                  </a:lnTo>
                  <a:lnTo>
                    <a:pt x="763" y="693"/>
                  </a:lnTo>
                  <a:lnTo>
                    <a:pt x="858" y="677"/>
                  </a:lnTo>
                  <a:lnTo>
                    <a:pt x="954" y="661"/>
                  </a:lnTo>
                  <a:lnTo>
                    <a:pt x="1050" y="645"/>
                  </a:lnTo>
                  <a:lnTo>
                    <a:pt x="1146" y="629"/>
                  </a:lnTo>
                  <a:lnTo>
                    <a:pt x="1251" y="599"/>
                  </a:lnTo>
                  <a:lnTo>
                    <a:pt x="1354" y="581"/>
                  </a:lnTo>
                  <a:lnTo>
                    <a:pt x="1450" y="565"/>
                  </a:lnTo>
                  <a:lnTo>
                    <a:pt x="1546" y="549"/>
                  </a:lnTo>
                  <a:lnTo>
                    <a:pt x="1642" y="533"/>
                  </a:lnTo>
                  <a:lnTo>
                    <a:pt x="1755" y="517"/>
                  </a:lnTo>
                  <a:lnTo>
                    <a:pt x="1850" y="501"/>
                  </a:lnTo>
                  <a:lnTo>
                    <a:pt x="1946" y="485"/>
                  </a:lnTo>
                  <a:lnTo>
                    <a:pt x="2042" y="469"/>
                  </a:lnTo>
                  <a:lnTo>
                    <a:pt x="2138" y="453"/>
                  </a:lnTo>
                  <a:lnTo>
                    <a:pt x="2234" y="437"/>
                  </a:lnTo>
                  <a:lnTo>
                    <a:pt x="2347" y="421"/>
                  </a:lnTo>
                  <a:lnTo>
                    <a:pt x="2442" y="405"/>
                  </a:lnTo>
                  <a:lnTo>
                    <a:pt x="2538" y="389"/>
                  </a:lnTo>
                  <a:lnTo>
                    <a:pt x="2634" y="373"/>
                  </a:lnTo>
                  <a:lnTo>
                    <a:pt x="2730" y="357"/>
                  </a:lnTo>
                  <a:lnTo>
                    <a:pt x="2843" y="341"/>
                  </a:lnTo>
                  <a:lnTo>
                    <a:pt x="2938" y="325"/>
                  </a:lnTo>
                  <a:lnTo>
                    <a:pt x="3034" y="309"/>
                  </a:lnTo>
                  <a:lnTo>
                    <a:pt x="3130" y="293"/>
                  </a:lnTo>
                  <a:lnTo>
                    <a:pt x="3226" y="277"/>
                  </a:lnTo>
                  <a:lnTo>
                    <a:pt x="3322" y="261"/>
                  </a:lnTo>
                  <a:lnTo>
                    <a:pt x="3435" y="245"/>
                  </a:lnTo>
                  <a:lnTo>
                    <a:pt x="3530" y="229"/>
                  </a:lnTo>
                  <a:lnTo>
                    <a:pt x="3626" y="213"/>
                  </a:lnTo>
                  <a:lnTo>
                    <a:pt x="3722" y="197"/>
                  </a:lnTo>
                  <a:lnTo>
                    <a:pt x="3818" y="181"/>
                  </a:lnTo>
                  <a:lnTo>
                    <a:pt x="3931" y="165"/>
                  </a:lnTo>
                  <a:lnTo>
                    <a:pt x="4026" y="149"/>
                  </a:lnTo>
                  <a:lnTo>
                    <a:pt x="4122" y="133"/>
                  </a:lnTo>
                  <a:lnTo>
                    <a:pt x="4218" y="117"/>
                  </a:lnTo>
                  <a:lnTo>
                    <a:pt x="4314" y="101"/>
                  </a:lnTo>
                  <a:lnTo>
                    <a:pt x="4427" y="85"/>
                  </a:lnTo>
                  <a:lnTo>
                    <a:pt x="4522" y="69"/>
                  </a:lnTo>
                  <a:lnTo>
                    <a:pt x="4618" y="53"/>
                  </a:lnTo>
                  <a:lnTo>
                    <a:pt x="4714" y="37"/>
                  </a:lnTo>
                  <a:lnTo>
                    <a:pt x="4810" y="21"/>
                  </a:lnTo>
                  <a:lnTo>
                    <a:pt x="4906" y="5"/>
                  </a:lnTo>
                  <a:cubicBezTo>
                    <a:pt x="4941" y="0"/>
                    <a:pt x="4974" y="23"/>
                    <a:pt x="4980" y="58"/>
                  </a:cubicBezTo>
                  <a:cubicBezTo>
                    <a:pt x="4985" y="93"/>
                    <a:pt x="4962" y="126"/>
                    <a:pt x="4927" y="132"/>
                  </a:cubicBezTo>
                  <a:lnTo>
                    <a:pt x="4831" y="148"/>
                  </a:lnTo>
                  <a:lnTo>
                    <a:pt x="4735" y="164"/>
                  </a:lnTo>
                  <a:lnTo>
                    <a:pt x="4639" y="180"/>
                  </a:lnTo>
                  <a:lnTo>
                    <a:pt x="4543" y="196"/>
                  </a:lnTo>
                  <a:lnTo>
                    <a:pt x="4446" y="212"/>
                  </a:lnTo>
                  <a:lnTo>
                    <a:pt x="4335" y="228"/>
                  </a:lnTo>
                  <a:lnTo>
                    <a:pt x="4239" y="244"/>
                  </a:lnTo>
                  <a:lnTo>
                    <a:pt x="4143" y="260"/>
                  </a:lnTo>
                  <a:lnTo>
                    <a:pt x="4047" y="276"/>
                  </a:lnTo>
                  <a:lnTo>
                    <a:pt x="3950" y="292"/>
                  </a:lnTo>
                  <a:lnTo>
                    <a:pt x="3839" y="308"/>
                  </a:lnTo>
                  <a:lnTo>
                    <a:pt x="3743" y="324"/>
                  </a:lnTo>
                  <a:lnTo>
                    <a:pt x="3647" y="340"/>
                  </a:lnTo>
                  <a:lnTo>
                    <a:pt x="3551" y="356"/>
                  </a:lnTo>
                  <a:lnTo>
                    <a:pt x="3454" y="372"/>
                  </a:lnTo>
                  <a:lnTo>
                    <a:pt x="3343" y="388"/>
                  </a:lnTo>
                  <a:lnTo>
                    <a:pt x="3247" y="404"/>
                  </a:lnTo>
                  <a:lnTo>
                    <a:pt x="3151" y="420"/>
                  </a:lnTo>
                  <a:lnTo>
                    <a:pt x="3055" y="436"/>
                  </a:lnTo>
                  <a:lnTo>
                    <a:pt x="2959" y="452"/>
                  </a:lnTo>
                  <a:lnTo>
                    <a:pt x="2862" y="468"/>
                  </a:lnTo>
                  <a:lnTo>
                    <a:pt x="2751" y="484"/>
                  </a:lnTo>
                  <a:lnTo>
                    <a:pt x="2655" y="500"/>
                  </a:lnTo>
                  <a:lnTo>
                    <a:pt x="2559" y="516"/>
                  </a:lnTo>
                  <a:lnTo>
                    <a:pt x="2463" y="532"/>
                  </a:lnTo>
                  <a:lnTo>
                    <a:pt x="2366" y="548"/>
                  </a:lnTo>
                  <a:lnTo>
                    <a:pt x="2255" y="564"/>
                  </a:lnTo>
                  <a:lnTo>
                    <a:pt x="2159" y="580"/>
                  </a:lnTo>
                  <a:lnTo>
                    <a:pt x="2063" y="596"/>
                  </a:lnTo>
                  <a:lnTo>
                    <a:pt x="1967" y="612"/>
                  </a:lnTo>
                  <a:lnTo>
                    <a:pt x="1871" y="628"/>
                  </a:lnTo>
                  <a:lnTo>
                    <a:pt x="1774" y="644"/>
                  </a:lnTo>
                  <a:lnTo>
                    <a:pt x="1663" y="660"/>
                  </a:lnTo>
                  <a:lnTo>
                    <a:pt x="1567" y="676"/>
                  </a:lnTo>
                  <a:lnTo>
                    <a:pt x="1471" y="692"/>
                  </a:lnTo>
                  <a:lnTo>
                    <a:pt x="1375" y="708"/>
                  </a:lnTo>
                  <a:lnTo>
                    <a:pt x="1286" y="722"/>
                  </a:lnTo>
                  <a:lnTo>
                    <a:pt x="1167" y="756"/>
                  </a:lnTo>
                  <a:lnTo>
                    <a:pt x="1071" y="772"/>
                  </a:lnTo>
                  <a:lnTo>
                    <a:pt x="975" y="788"/>
                  </a:lnTo>
                  <a:lnTo>
                    <a:pt x="879" y="804"/>
                  </a:lnTo>
                  <a:lnTo>
                    <a:pt x="782" y="820"/>
                  </a:lnTo>
                  <a:lnTo>
                    <a:pt x="671" y="836"/>
                  </a:lnTo>
                  <a:lnTo>
                    <a:pt x="575" y="852"/>
                  </a:lnTo>
                  <a:lnTo>
                    <a:pt x="479" y="868"/>
                  </a:lnTo>
                  <a:lnTo>
                    <a:pt x="489" y="865"/>
                  </a:lnTo>
                  <a:lnTo>
                    <a:pt x="393" y="897"/>
                  </a:lnTo>
                  <a:cubicBezTo>
                    <a:pt x="390" y="898"/>
                    <a:pt x="386" y="899"/>
                    <a:pt x="383" y="900"/>
                  </a:cubicBezTo>
                  <a:lnTo>
                    <a:pt x="287" y="916"/>
                  </a:lnTo>
                  <a:lnTo>
                    <a:pt x="190" y="932"/>
                  </a:lnTo>
                  <a:lnTo>
                    <a:pt x="78" y="948"/>
                  </a:lnTo>
                  <a:cubicBezTo>
                    <a:pt x="43" y="953"/>
                    <a:pt x="10" y="929"/>
                    <a:pt x="5" y="894"/>
                  </a:cubicBezTo>
                  <a:cubicBezTo>
                    <a:pt x="0" y="859"/>
                    <a:pt x="24" y="826"/>
                    <a:pt x="59" y="821"/>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495" name="Freeform 15"/>
            <p:cNvSpPr>
              <a:spLocks/>
            </p:cNvSpPr>
            <p:nvPr/>
          </p:nvSpPr>
          <p:spPr bwMode="auto">
            <a:xfrm>
              <a:off x="1570038" y="2233613"/>
              <a:ext cx="474663" cy="73025"/>
            </a:xfrm>
            <a:custGeom>
              <a:avLst/>
              <a:gdLst>
                <a:gd name="T0" fmla="*/ 2147483647 w 4985"/>
                <a:gd name="T1" fmla="*/ 2147483647 h 761"/>
                <a:gd name="T2" fmla="*/ 2147483647 w 4985"/>
                <a:gd name="T3" fmla="*/ 2147483647 h 761"/>
                <a:gd name="T4" fmla="*/ 2147483647 w 4985"/>
                <a:gd name="T5" fmla="*/ 2147483647 h 761"/>
                <a:gd name="T6" fmla="*/ 2147483647 w 4985"/>
                <a:gd name="T7" fmla="*/ 2147483647 h 761"/>
                <a:gd name="T8" fmla="*/ 2147483647 w 4985"/>
                <a:gd name="T9" fmla="*/ 2147483647 h 761"/>
                <a:gd name="T10" fmla="*/ 2147483647 w 4985"/>
                <a:gd name="T11" fmla="*/ 2147483647 h 761"/>
                <a:gd name="T12" fmla="*/ 2147483647 w 4985"/>
                <a:gd name="T13" fmla="*/ 2147483647 h 761"/>
                <a:gd name="T14" fmla="*/ 2147483647 w 4985"/>
                <a:gd name="T15" fmla="*/ 2147483647 h 761"/>
                <a:gd name="T16" fmla="*/ 2147483647 w 4985"/>
                <a:gd name="T17" fmla="*/ 2147483647 h 761"/>
                <a:gd name="T18" fmla="*/ 2147483647 w 4985"/>
                <a:gd name="T19" fmla="*/ 2147483647 h 761"/>
                <a:gd name="T20" fmla="*/ 2147483647 w 4985"/>
                <a:gd name="T21" fmla="*/ 2147483647 h 761"/>
                <a:gd name="T22" fmla="*/ 2147483647 w 4985"/>
                <a:gd name="T23" fmla="*/ 2147483647 h 761"/>
                <a:gd name="T24" fmla="*/ 2147483647 w 4985"/>
                <a:gd name="T25" fmla="*/ 2147483647 h 761"/>
                <a:gd name="T26" fmla="*/ 2147483647 w 4985"/>
                <a:gd name="T27" fmla="*/ 2147483647 h 761"/>
                <a:gd name="T28" fmla="*/ 2147483647 w 4985"/>
                <a:gd name="T29" fmla="*/ 2147483647 h 761"/>
                <a:gd name="T30" fmla="*/ 2147483647 w 4985"/>
                <a:gd name="T31" fmla="*/ 2147483647 h 761"/>
                <a:gd name="T32" fmla="*/ 2147483647 w 4985"/>
                <a:gd name="T33" fmla="*/ 2147483647 h 761"/>
                <a:gd name="T34" fmla="*/ 2147483647 w 4985"/>
                <a:gd name="T35" fmla="*/ 2147483647 h 761"/>
                <a:gd name="T36" fmla="*/ 2147483647 w 4985"/>
                <a:gd name="T37" fmla="*/ 2147483647 h 761"/>
                <a:gd name="T38" fmla="*/ 2147483647 w 4985"/>
                <a:gd name="T39" fmla="*/ 2147483647 h 761"/>
                <a:gd name="T40" fmla="*/ 2147483647 w 4985"/>
                <a:gd name="T41" fmla="*/ 2147483647 h 761"/>
                <a:gd name="T42" fmla="*/ 2147483647 w 4985"/>
                <a:gd name="T43" fmla="*/ 2147483647 h 761"/>
                <a:gd name="T44" fmla="*/ 2147483647 w 4985"/>
                <a:gd name="T45" fmla="*/ 2147483647 h 761"/>
                <a:gd name="T46" fmla="*/ 2147483647 w 4985"/>
                <a:gd name="T47" fmla="*/ 2147483647 h 761"/>
                <a:gd name="T48" fmla="*/ 2147483647 w 4985"/>
                <a:gd name="T49" fmla="*/ 2147483647 h 761"/>
                <a:gd name="T50" fmla="*/ 2147483647 w 4985"/>
                <a:gd name="T51" fmla="*/ 2147483647 h 761"/>
                <a:gd name="T52" fmla="*/ 2147483647 w 4985"/>
                <a:gd name="T53" fmla="*/ 2147483647 h 761"/>
                <a:gd name="T54" fmla="*/ 2147483647 w 4985"/>
                <a:gd name="T55" fmla="*/ 2147483647 h 761"/>
                <a:gd name="T56" fmla="*/ 2147483647 w 4985"/>
                <a:gd name="T57" fmla="*/ 2147483647 h 761"/>
                <a:gd name="T58" fmla="*/ 2147483647 w 4985"/>
                <a:gd name="T59" fmla="*/ 2147483647 h 761"/>
                <a:gd name="T60" fmla="*/ 2147483647 w 4985"/>
                <a:gd name="T61" fmla="*/ 2147483647 h 761"/>
                <a:gd name="T62" fmla="*/ 2147483647 w 4985"/>
                <a:gd name="T63" fmla="*/ 2147483647 h 761"/>
                <a:gd name="T64" fmla="*/ 2147483647 w 4985"/>
                <a:gd name="T65" fmla="*/ 2147483647 h 761"/>
                <a:gd name="T66" fmla="*/ 2147483647 w 4985"/>
                <a:gd name="T67" fmla="*/ 2147483647 h 761"/>
                <a:gd name="T68" fmla="*/ 2147483647 w 4985"/>
                <a:gd name="T69" fmla="*/ 2147483647 h 761"/>
                <a:gd name="T70" fmla="*/ 2147483647 w 4985"/>
                <a:gd name="T71" fmla="*/ 2147483647 h 761"/>
                <a:gd name="T72" fmla="*/ 2147483647 w 4985"/>
                <a:gd name="T73" fmla="*/ 2147483647 h 761"/>
                <a:gd name="T74" fmla="*/ 2147483647 w 4985"/>
                <a:gd name="T75" fmla="*/ 2147483647 h 761"/>
                <a:gd name="T76" fmla="*/ 2147483647 w 4985"/>
                <a:gd name="T77" fmla="*/ 2147483647 h 761"/>
                <a:gd name="T78" fmla="*/ 2147483647 w 4985"/>
                <a:gd name="T79" fmla="*/ 2147483647 h 761"/>
                <a:gd name="T80" fmla="*/ 2147483647 w 4985"/>
                <a:gd name="T81" fmla="*/ 2147483647 h 761"/>
                <a:gd name="T82" fmla="*/ 2147483647 w 4985"/>
                <a:gd name="T83" fmla="*/ 2147483647 h 761"/>
                <a:gd name="T84" fmla="*/ 2147483647 w 4985"/>
                <a:gd name="T85" fmla="*/ 2147483647 h 761"/>
                <a:gd name="T86" fmla="*/ 2147483647 w 4985"/>
                <a:gd name="T87" fmla="*/ 2147483647 h 761"/>
                <a:gd name="T88" fmla="*/ 2147483647 w 4985"/>
                <a:gd name="T89" fmla="*/ 2147483647 h 761"/>
                <a:gd name="T90" fmla="*/ 2147483647 w 4985"/>
                <a:gd name="T91" fmla="*/ 2147483647 h 761"/>
                <a:gd name="T92" fmla="*/ 2147483647 w 4985"/>
                <a:gd name="T93" fmla="*/ 2147483647 h 7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985"/>
                <a:gd name="T142" fmla="*/ 0 h 761"/>
                <a:gd name="T143" fmla="*/ 4985 w 4985"/>
                <a:gd name="T144" fmla="*/ 761 h 7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985" h="761">
                  <a:moveTo>
                    <a:pt x="59" y="629"/>
                  </a:moveTo>
                  <a:lnTo>
                    <a:pt x="171" y="613"/>
                  </a:lnTo>
                  <a:lnTo>
                    <a:pt x="266" y="597"/>
                  </a:lnTo>
                  <a:lnTo>
                    <a:pt x="362" y="581"/>
                  </a:lnTo>
                  <a:cubicBezTo>
                    <a:pt x="365" y="581"/>
                    <a:pt x="369" y="580"/>
                    <a:pt x="372" y="580"/>
                  </a:cubicBezTo>
                  <a:lnTo>
                    <a:pt x="468" y="580"/>
                  </a:lnTo>
                  <a:lnTo>
                    <a:pt x="458" y="581"/>
                  </a:lnTo>
                  <a:lnTo>
                    <a:pt x="554" y="565"/>
                  </a:lnTo>
                  <a:lnTo>
                    <a:pt x="667" y="549"/>
                  </a:lnTo>
                  <a:lnTo>
                    <a:pt x="762" y="533"/>
                  </a:lnTo>
                  <a:lnTo>
                    <a:pt x="858" y="517"/>
                  </a:lnTo>
                  <a:lnTo>
                    <a:pt x="954" y="501"/>
                  </a:lnTo>
                  <a:lnTo>
                    <a:pt x="1050" y="485"/>
                  </a:lnTo>
                  <a:lnTo>
                    <a:pt x="1146" y="469"/>
                  </a:lnTo>
                  <a:cubicBezTo>
                    <a:pt x="1149" y="469"/>
                    <a:pt x="1153" y="468"/>
                    <a:pt x="1156" y="468"/>
                  </a:cubicBezTo>
                  <a:lnTo>
                    <a:pt x="1268" y="468"/>
                  </a:lnTo>
                  <a:lnTo>
                    <a:pt x="1258" y="469"/>
                  </a:lnTo>
                  <a:lnTo>
                    <a:pt x="1354" y="453"/>
                  </a:lnTo>
                  <a:lnTo>
                    <a:pt x="1450" y="437"/>
                  </a:lnTo>
                  <a:lnTo>
                    <a:pt x="1546" y="421"/>
                  </a:lnTo>
                  <a:lnTo>
                    <a:pt x="1642" y="405"/>
                  </a:lnTo>
                  <a:lnTo>
                    <a:pt x="1755" y="389"/>
                  </a:lnTo>
                  <a:cubicBezTo>
                    <a:pt x="1758" y="389"/>
                    <a:pt x="1761" y="388"/>
                    <a:pt x="1764" y="388"/>
                  </a:cubicBezTo>
                  <a:lnTo>
                    <a:pt x="1860" y="388"/>
                  </a:lnTo>
                  <a:lnTo>
                    <a:pt x="1850" y="389"/>
                  </a:lnTo>
                  <a:lnTo>
                    <a:pt x="1946" y="373"/>
                  </a:lnTo>
                  <a:lnTo>
                    <a:pt x="2042" y="357"/>
                  </a:lnTo>
                  <a:lnTo>
                    <a:pt x="2138" y="341"/>
                  </a:lnTo>
                  <a:lnTo>
                    <a:pt x="2234" y="325"/>
                  </a:lnTo>
                  <a:lnTo>
                    <a:pt x="2347" y="309"/>
                  </a:lnTo>
                  <a:cubicBezTo>
                    <a:pt x="2350" y="309"/>
                    <a:pt x="2353" y="308"/>
                    <a:pt x="2356" y="308"/>
                  </a:cubicBezTo>
                  <a:lnTo>
                    <a:pt x="2452" y="308"/>
                  </a:lnTo>
                  <a:lnTo>
                    <a:pt x="2442" y="309"/>
                  </a:lnTo>
                  <a:lnTo>
                    <a:pt x="2538" y="293"/>
                  </a:lnTo>
                  <a:lnTo>
                    <a:pt x="2634" y="277"/>
                  </a:lnTo>
                  <a:lnTo>
                    <a:pt x="2730" y="261"/>
                  </a:lnTo>
                  <a:lnTo>
                    <a:pt x="2843" y="245"/>
                  </a:lnTo>
                  <a:cubicBezTo>
                    <a:pt x="2846" y="245"/>
                    <a:pt x="2849" y="244"/>
                    <a:pt x="2852" y="244"/>
                  </a:cubicBezTo>
                  <a:lnTo>
                    <a:pt x="2948" y="244"/>
                  </a:lnTo>
                  <a:lnTo>
                    <a:pt x="2938" y="245"/>
                  </a:lnTo>
                  <a:lnTo>
                    <a:pt x="3034" y="229"/>
                  </a:lnTo>
                  <a:lnTo>
                    <a:pt x="3130" y="213"/>
                  </a:lnTo>
                  <a:lnTo>
                    <a:pt x="3226" y="197"/>
                  </a:lnTo>
                  <a:cubicBezTo>
                    <a:pt x="3229" y="197"/>
                    <a:pt x="3233" y="196"/>
                    <a:pt x="3236" y="196"/>
                  </a:cubicBezTo>
                  <a:lnTo>
                    <a:pt x="3348" y="196"/>
                  </a:lnTo>
                  <a:lnTo>
                    <a:pt x="3338" y="197"/>
                  </a:lnTo>
                  <a:lnTo>
                    <a:pt x="3434" y="181"/>
                  </a:lnTo>
                  <a:lnTo>
                    <a:pt x="3530" y="165"/>
                  </a:lnTo>
                  <a:lnTo>
                    <a:pt x="3626" y="149"/>
                  </a:lnTo>
                  <a:cubicBezTo>
                    <a:pt x="3629" y="149"/>
                    <a:pt x="3633" y="148"/>
                    <a:pt x="3636" y="148"/>
                  </a:cubicBezTo>
                  <a:lnTo>
                    <a:pt x="3732" y="148"/>
                  </a:lnTo>
                  <a:lnTo>
                    <a:pt x="3722" y="149"/>
                  </a:lnTo>
                  <a:lnTo>
                    <a:pt x="3818" y="133"/>
                  </a:lnTo>
                  <a:lnTo>
                    <a:pt x="3931" y="117"/>
                  </a:lnTo>
                  <a:lnTo>
                    <a:pt x="4026" y="101"/>
                  </a:lnTo>
                  <a:cubicBezTo>
                    <a:pt x="4029" y="101"/>
                    <a:pt x="4033" y="100"/>
                    <a:pt x="4036" y="100"/>
                  </a:cubicBezTo>
                  <a:lnTo>
                    <a:pt x="4132" y="100"/>
                  </a:lnTo>
                  <a:lnTo>
                    <a:pt x="4122" y="101"/>
                  </a:lnTo>
                  <a:lnTo>
                    <a:pt x="4218" y="85"/>
                  </a:lnTo>
                  <a:lnTo>
                    <a:pt x="4314" y="69"/>
                  </a:lnTo>
                  <a:cubicBezTo>
                    <a:pt x="4317" y="69"/>
                    <a:pt x="4321" y="68"/>
                    <a:pt x="4324" y="68"/>
                  </a:cubicBezTo>
                  <a:lnTo>
                    <a:pt x="4436" y="68"/>
                  </a:lnTo>
                  <a:lnTo>
                    <a:pt x="4426" y="69"/>
                  </a:lnTo>
                  <a:lnTo>
                    <a:pt x="4522" y="53"/>
                  </a:lnTo>
                  <a:lnTo>
                    <a:pt x="4618" y="37"/>
                  </a:lnTo>
                  <a:lnTo>
                    <a:pt x="4714" y="21"/>
                  </a:lnTo>
                  <a:cubicBezTo>
                    <a:pt x="4717" y="21"/>
                    <a:pt x="4721" y="20"/>
                    <a:pt x="4724" y="20"/>
                  </a:cubicBezTo>
                  <a:lnTo>
                    <a:pt x="4820" y="20"/>
                  </a:lnTo>
                  <a:lnTo>
                    <a:pt x="4810" y="21"/>
                  </a:lnTo>
                  <a:lnTo>
                    <a:pt x="4906" y="5"/>
                  </a:lnTo>
                  <a:cubicBezTo>
                    <a:pt x="4941" y="0"/>
                    <a:pt x="4974" y="23"/>
                    <a:pt x="4980" y="58"/>
                  </a:cubicBezTo>
                  <a:cubicBezTo>
                    <a:pt x="4985" y="93"/>
                    <a:pt x="4962" y="126"/>
                    <a:pt x="4927" y="132"/>
                  </a:cubicBezTo>
                  <a:lnTo>
                    <a:pt x="4831" y="148"/>
                  </a:lnTo>
                  <a:cubicBezTo>
                    <a:pt x="4828" y="148"/>
                    <a:pt x="4824" y="148"/>
                    <a:pt x="4820" y="148"/>
                  </a:cubicBezTo>
                  <a:lnTo>
                    <a:pt x="4724" y="148"/>
                  </a:lnTo>
                  <a:lnTo>
                    <a:pt x="4735" y="148"/>
                  </a:lnTo>
                  <a:lnTo>
                    <a:pt x="4639" y="164"/>
                  </a:lnTo>
                  <a:lnTo>
                    <a:pt x="4543" y="180"/>
                  </a:lnTo>
                  <a:lnTo>
                    <a:pt x="4447" y="196"/>
                  </a:lnTo>
                  <a:cubicBezTo>
                    <a:pt x="4444" y="196"/>
                    <a:pt x="4440" y="196"/>
                    <a:pt x="4436" y="196"/>
                  </a:cubicBezTo>
                  <a:lnTo>
                    <a:pt x="4324" y="196"/>
                  </a:lnTo>
                  <a:lnTo>
                    <a:pt x="4335" y="196"/>
                  </a:lnTo>
                  <a:lnTo>
                    <a:pt x="4239" y="212"/>
                  </a:lnTo>
                  <a:lnTo>
                    <a:pt x="4143" y="228"/>
                  </a:lnTo>
                  <a:cubicBezTo>
                    <a:pt x="4140" y="228"/>
                    <a:pt x="4136" y="228"/>
                    <a:pt x="4132" y="228"/>
                  </a:cubicBezTo>
                  <a:lnTo>
                    <a:pt x="4036" y="228"/>
                  </a:lnTo>
                  <a:lnTo>
                    <a:pt x="4047" y="228"/>
                  </a:lnTo>
                  <a:lnTo>
                    <a:pt x="3950" y="244"/>
                  </a:lnTo>
                  <a:lnTo>
                    <a:pt x="3839" y="260"/>
                  </a:lnTo>
                  <a:lnTo>
                    <a:pt x="3743" y="276"/>
                  </a:lnTo>
                  <a:cubicBezTo>
                    <a:pt x="3740" y="276"/>
                    <a:pt x="3736" y="276"/>
                    <a:pt x="3732" y="276"/>
                  </a:cubicBezTo>
                  <a:lnTo>
                    <a:pt x="3636" y="276"/>
                  </a:lnTo>
                  <a:lnTo>
                    <a:pt x="3647" y="276"/>
                  </a:lnTo>
                  <a:lnTo>
                    <a:pt x="3551" y="292"/>
                  </a:lnTo>
                  <a:lnTo>
                    <a:pt x="3455" y="308"/>
                  </a:lnTo>
                  <a:lnTo>
                    <a:pt x="3359" y="324"/>
                  </a:lnTo>
                  <a:cubicBezTo>
                    <a:pt x="3356" y="324"/>
                    <a:pt x="3352" y="324"/>
                    <a:pt x="3348" y="324"/>
                  </a:cubicBezTo>
                  <a:lnTo>
                    <a:pt x="3236" y="324"/>
                  </a:lnTo>
                  <a:lnTo>
                    <a:pt x="3247" y="324"/>
                  </a:lnTo>
                  <a:lnTo>
                    <a:pt x="3151" y="340"/>
                  </a:lnTo>
                  <a:lnTo>
                    <a:pt x="3055" y="356"/>
                  </a:lnTo>
                  <a:lnTo>
                    <a:pt x="2959" y="372"/>
                  </a:lnTo>
                  <a:cubicBezTo>
                    <a:pt x="2956" y="372"/>
                    <a:pt x="2952" y="372"/>
                    <a:pt x="2948" y="372"/>
                  </a:cubicBezTo>
                  <a:lnTo>
                    <a:pt x="2852" y="372"/>
                  </a:lnTo>
                  <a:lnTo>
                    <a:pt x="2862" y="372"/>
                  </a:lnTo>
                  <a:lnTo>
                    <a:pt x="2751" y="388"/>
                  </a:lnTo>
                  <a:lnTo>
                    <a:pt x="2655" y="404"/>
                  </a:lnTo>
                  <a:lnTo>
                    <a:pt x="2559" y="420"/>
                  </a:lnTo>
                  <a:lnTo>
                    <a:pt x="2463" y="436"/>
                  </a:lnTo>
                  <a:cubicBezTo>
                    <a:pt x="2460" y="436"/>
                    <a:pt x="2456" y="436"/>
                    <a:pt x="2452" y="436"/>
                  </a:cubicBezTo>
                  <a:lnTo>
                    <a:pt x="2356" y="436"/>
                  </a:lnTo>
                  <a:lnTo>
                    <a:pt x="2366" y="436"/>
                  </a:lnTo>
                  <a:lnTo>
                    <a:pt x="2255" y="452"/>
                  </a:lnTo>
                  <a:lnTo>
                    <a:pt x="2159" y="468"/>
                  </a:lnTo>
                  <a:lnTo>
                    <a:pt x="2063" y="484"/>
                  </a:lnTo>
                  <a:lnTo>
                    <a:pt x="1967" y="500"/>
                  </a:lnTo>
                  <a:lnTo>
                    <a:pt x="1871" y="516"/>
                  </a:lnTo>
                  <a:cubicBezTo>
                    <a:pt x="1868" y="516"/>
                    <a:pt x="1864" y="516"/>
                    <a:pt x="1860" y="516"/>
                  </a:cubicBezTo>
                  <a:lnTo>
                    <a:pt x="1764" y="516"/>
                  </a:lnTo>
                  <a:lnTo>
                    <a:pt x="1774" y="516"/>
                  </a:lnTo>
                  <a:lnTo>
                    <a:pt x="1663" y="532"/>
                  </a:lnTo>
                  <a:lnTo>
                    <a:pt x="1567" y="548"/>
                  </a:lnTo>
                  <a:lnTo>
                    <a:pt x="1471" y="564"/>
                  </a:lnTo>
                  <a:lnTo>
                    <a:pt x="1375" y="580"/>
                  </a:lnTo>
                  <a:lnTo>
                    <a:pt x="1279" y="596"/>
                  </a:lnTo>
                  <a:cubicBezTo>
                    <a:pt x="1276" y="596"/>
                    <a:pt x="1272" y="596"/>
                    <a:pt x="1268" y="596"/>
                  </a:cubicBezTo>
                  <a:lnTo>
                    <a:pt x="1156" y="596"/>
                  </a:lnTo>
                  <a:lnTo>
                    <a:pt x="1167" y="596"/>
                  </a:lnTo>
                  <a:lnTo>
                    <a:pt x="1071" y="612"/>
                  </a:lnTo>
                  <a:lnTo>
                    <a:pt x="975" y="628"/>
                  </a:lnTo>
                  <a:lnTo>
                    <a:pt x="879" y="644"/>
                  </a:lnTo>
                  <a:lnTo>
                    <a:pt x="783" y="660"/>
                  </a:lnTo>
                  <a:lnTo>
                    <a:pt x="686" y="676"/>
                  </a:lnTo>
                  <a:lnTo>
                    <a:pt x="575" y="692"/>
                  </a:lnTo>
                  <a:lnTo>
                    <a:pt x="479" y="708"/>
                  </a:lnTo>
                  <a:cubicBezTo>
                    <a:pt x="476" y="708"/>
                    <a:pt x="472" y="708"/>
                    <a:pt x="468" y="708"/>
                  </a:cubicBezTo>
                  <a:lnTo>
                    <a:pt x="372" y="708"/>
                  </a:lnTo>
                  <a:lnTo>
                    <a:pt x="383" y="708"/>
                  </a:lnTo>
                  <a:lnTo>
                    <a:pt x="287" y="724"/>
                  </a:lnTo>
                  <a:lnTo>
                    <a:pt x="190" y="740"/>
                  </a:lnTo>
                  <a:lnTo>
                    <a:pt x="78" y="756"/>
                  </a:lnTo>
                  <a:cubicBezTo>
                    <a:pt x="43" y="761"/>
                    <a:pt x="10" y="737"/>
                    <a:pt x="5" y="702"/>
                  </a:cubicBezTo>
                  <a:cubicBezTo>
                    <a:pt x="0" y="667"/>
                    <a:pt x="24" y="634"/>
                    <a:pt x="59" y="629"/>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496" name="Freeform 16"/>
            <p:cNvSpPr>
              <a:spLocks/>
            </p:cNvSpPr>
            <p:nvPr/>
          </p:nvSpPr>
          <p:spPr bwMode="auto">
            <a:xfrm>
              <a:off x="2032001" y="2193926"/>
              <a:ext cx="474663" cy="53975"/>
            </a:xfrm>
            <a:custGeom>
              <a:avLst/>
              <a:gdLst>
                <a:gd name="T0" fmla="*/ 2147483647 w 4996"/>
                <a:gd name="T1" fmla="*/ 2147483647 h 565"/>
                <a:gd name="T2" fmla="*/ 2147483647 w 4996"/>
                <a:gd name="T3" fmla="*/ 2147483647 h 565"/>
                <a:gd name="T4" fmla="*/ 2147483647 w 4996"/>
                <a:gd name="T5" fmla="*/ 2147483647 h 565"/>
                <a:gd name="T6" fmla="*/ 2147483647 w 4996"/>
                <a:gd name="T7" fmla="*/ 2147483647 h 565"/>
                <a:gd name="T8" fmla="*/ 2147483647 w 4996"/>
                <a:gd name="T9" fmla="*/ 2147483647 h 565"/>
                <a:gd name="T10" fmla="*/ 2147483647 w 4996"/>
                <a:gd name="T11" fmla="*/ 2147483647 h 565"/>
                <a:gd name="T12" fmla="*/ 2147483647 w 4996"/>
                <a:gd name="T13" fmla="*/ 2147483647 h 565"/>
                <a:gd name="T14" fmla="*/ 2147483647 w 4996"/>
                <a:gd name="T15" fmla="*/ 2147483647 h 565"/>
                <a:gd name="T16" fmla="*/ 2147483647 w 4996"/>
                <a:gd name="T17" fmla="*/ 2147483647 h 565"/>
                <a:gd name="T18" fmla="*/ 2147483647 w 4996"/>
                <a:gd name="T19" fmla="*/ 2147483647 h 565"/>
                <a:gd name="T20" fmla="*/ 2147483647 w 4996"/>
                <a:gd name="T21" fmla="*/ 2147483647 h 565"/>
                <a:gd name="T22" fmla="*/ 2147483647 w 4996"/>
                <a:gd name="T23" fmla="*/ 2147483647 h 565"/>
                <a:gd name="T24" fmla="*/ 2147483647 w 4996"/>
                <a:gd name="T25" fmla="*/ 2147483647 h 565"/>
                <a:gd name="T26" fmla="*/ 2147483647 w 4996"/>
                <a:gd name="T27" fmla="*/ 2147483647 h 565"/>
                <a:gd name="T28" fmla="*/ 2147483647 w 4996"/>
                <a:gd name="T29" fmla="*/ 2147483647 h 565"/>
                <a:gd name="T30" fmla="*/ 2147483647 w 4996"/>
                <a:gd name="T31" fmla="*/ 2147483647 h 565"/>
                <a:gd name="T32" fmla="*/ 2147483647 w 4996"/>
                <a:gd name="T33" fmla="*/ 2147483647 h 565"/>
                <a:gd name="T34" fmla="*/ 2147483647 w 4996"/>
                <a:gd name="T35" fmla="*/ 2147483647 h 565"/>
                <a:gd name="T36" fmla="*/ 2147483647 w 4996"/>
                <a:gd name="T37" fmla="*/ 2147483647 h 565"/>
                <a:gd name="T38" fmla="*/ 2147483647 w 4996"/>
                <a:gd name="T39" fmla="*/ 2147483647 h 565"/>
                <a:gd name="T40" fmla="*/ 2147483647 w 4996"/>
                <a:gd name="T41" fmla="*/ 2147483647 h 565"/>
                <a:gd name="T42" fmla="*/ 2147483647 w 4996"/>
                <a:gd name="T43" fmla="*/ 2147483647 h 565"/>
                <a:gd name="T44" fmla="*/ 2147483647 w 4996"/>
                <a:gd name="T45" fmla="*/ 2147483647 h 565"/>
                <a:gd name="T46" fmla="*/ 2147483647 w 4996"/>
                <a:gd name="T47" fmla="*/ 2147483647 h 565"/>
                <a:gd name="T48" fmla="*/ 2147483647 w 4996"/>
                <a:gd name="T49" fmla="*/ 2147483647 h 565"/>
                <a:gd name="T50" fmla="*/ 2147483647 w 4996"/>
                <a:gd name="T51" fmla="*/ 2147483647 h 565"/>
                <a:gd name="T52" fmla="*/ 2147483647 w 4996"/>
                <a:gd name="T53" fmla="*/ 2147483647 h 565"/>
                <a:gd name="T54" fmla="*/ 2147483647 w 4996"/>
                <a:gd name="T55" fmla="*/ 2147483647 h 565"/>
                <a:gd name="T56" fmla="*/ 2147483647 w 4996"/>
                <a:gd name="T57" fmla="*/ 2147483647 h 565"/>
                <a:gd name="T58" fmla="*/ 2147483647 w 4996"/>
                <a:gd name="T59" fmla="*/ 0 h 565"/>
                <a:gd name="T60" fmla="*/ 2147483647 w 4996"/>
                <a:gd name="T61" fmla="*/ 2147483647 h 565"/>
                <a:gd name="T62" fmla="*/ 2147483647 w 4996"/>
                <a:gd name="T63" fmla="*/ 2147483647 h 565"/>
                <a:gd name="T64" fmla="*/ 2147483647 w 4996"/>
                <a:gd name="T65" fmla="*/ 2147483647 h 565"/>
                <a:gd name="T66" fmla="*/ 2147483647 w 4996"/>
                <a:gd name="T67" fmla="*/ 2147483647 h 565"/>
                <a:gd name="T68" fmla="*/ 2147483647 w 4996"/>
                <a:gd name="T69" fmla="*/ 2147483647 h 565"/>
                <a:gd name="T70" fmla="*/ 2147483647 w 4996"/>
                <a:gd name="T71" fmla="*/ 2147483647 h 565"/>
                <a:gd name="T72" fmla="*/ 2147483647 w 4996"/>
                <a:gd name="T73" fmla="*/ 2147483647 h 565"/>
                <a:gd name="T74" fmla="*/ 2147483647 w 4996"/>
                <a:gd name="T75" fmla="*/ 2147483647 h 565"/>
                <a:gd name="T76" fmla="*/ 2147483647 w 4996"/>
                <a:gd name="T77" fmla="*/ 2147483647 h 565"/>
                <a:gd name="T78" fmla="*/ 2147483647 w 4996"/>
                <a:gd name="T79" fmla="*/ 2147483647 h 565"/>
                <a:gd name="T80" fmla="*/ 2147483647 w 4996"/>
                <a:gd name="T81" fmla="*/ 2147483647 h 565"/>
                <a:gd name="T82" fmla="*/ 2147483647 w 4996"/>
                <a:gd name="T83" fmla="*/ 2147483647 h 565"/>
                <a:gd name="T84" fmla="*/ 2147483647 w 4996"/>
                <a:gd name="T85" fmla="*/ 2147483647 h 565"/>
                <a:gd name="T86" fmla="*/ 2147483647 w 4996"/>
                <a:gd name="T87" fmla="*/ 2147483647 h 565"/>
                <a:gd name="T88" fmla="*/ 2147483647 w 4996"/>
                <a:gd name="T89" fmla="*/ 2147483647 h 565"/>
                <a:gd name="T90" fmla="*/ 2147483647 w 4996"/>
                <a:gd name="T91" fmla="*/ 2147483647 h 565"/>
                <a:gd name="T92" fmla="*/ 2147483647 w 4996"/>
                <a:gd name="T93" fmla="*/ 2147483647 h 565"/>
                <a:gd name="T94" fmla="*/ 2147483647 w 4996"/>
                <a:gd name="T95" fmla="*/ 2147483647 h 565"/>
                <a:gd name="T96" fmla="*/ 2147483647 w 4996"/>
                <a:gd name="T97" fmla="*/ 2147483647 h 565"/>
                <a:gd name="T98" fmla="*/ 2147483647 w 4996"/>
                <a:gd name="T99" fmla="*/ 2147483647 h 565"/>
                <a:gd name="T100" fmla="*/ 2147483647 w 4996"/>
                <a:gd name="T101" fmla="*/ 2147483647 h 565"/>
                <a:gd name="T102" fmla="*/ 2147483647 w 4996"/>
                <a:gd name="T103" fmla="*/ 2147483647 h 565"/>
                <a:gd name="T104" fmla="*/ 2147483647 w 4996"/>
                <a:gd name="T105" fmla="*/ 2147483647 h 565"/>
                <a:gd name="T106" fmla="*/ 2147483647 w 4996"/>
                <a:gd name="T107" fmla="*/ 2147483647 h 565"/>
                <a:gd name="T108" fmla="*/ 2147483647 w 4996"/>
                <a:gd name="T109" fmla="*/ 2147483647 h 565"/>
                <a:gd name="T110" fmla="*/ 2147483647 w 4996"/>
                <a:gd name="T111" fmla="*/ 2147483647 h 565"/>
                <a:gd name="T112" fmla="*/ 2147483647 w 4996"/>
                <a:gd name="T113" fmla="*/ 2147483647 h 565"/>
                <a:gd name="T114" fmla="*/ 2147483647 w 4996"/>
                <a:gd name="T115" fmla="*/ 2147483647 h 565"/>
                <a:gd name="T116" fmla="*/ 2147483647 w 4996"/>
                <a:gd name="T117" fmla="*/ 2147483647 h 565"/>
                <a:gd name="T118" fmla="*/ 2147483647 w 4996"/>
                <a:gd name="T119" fmla="*/ 2147483647 h 565"/>
                <a:gd name="T120" fmla="*/ 2147483647 w 4996"/>
                <a:gd name="T121" fmla="*/ 2147483647 h 56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996"/>
                <a:gd name="T184" fmla="*/ 0 h 565"/>
                <a:gd name="T185" fmla="*/ 4996 w 4996"/>
                <a:gd name="T186" fmla="*/ 565 h 56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996" h="565">
                  <a:moveTo>
                    <a:pt x="59" y="433"/>
                  </a:moveTo>
                  <a:lnTo>
                    <a:pt x="171" y="417"/>
                  </a:lnTo>
                  <a:cubicBezTo>
                    <a:pt x="174" y="417"/>
                    <a:pt x="177" y="416"/>
                    <a:pt x="180" y="416"/>
                  </a:cubicBezTo>
                  <a:lnTo>
                    <a:pt x="276" y="416"/>
                  </a:lnTo>
                  <a:lnTo>
                    <a:pt x="266" y="417"/>
                  </a:lnTo>
                  <a:lnTo>
                    <a:pt x="362" y="401"/>
                  </a:lnTo>
                  <a:lnTo>
                    <a:pt x="458" y="385"/>
                  </a:lnTo>
                  <a:cubicBezTo>
                    <a:pt x="461" y="385"/>
                    <a:pt x="465" y="384"/>
                    <a:pt x="468" y="384"/>
                  </a:cubicBezTo>
                  <a:lnTo>
                    <a:pt x="564" y="384"/>
                  </a:lnTo>
                  <a:lnTo>
                    <a:pt x="555" y="385"/>
                  </a:lnTo>
                  <a:lnTo>
                    <a:pt x="667" y="369"/>
                  </a:lnTo>
                  <a:lnTo>
                    <a:pt x="762" y="353"/>
                  </a:lnTo>
                  <a:cubicBezTo>
                    <a:pt x="765" y="353"/>
                    <a:pt x="769" y="352"/>
                    <a:pt x="772" y="352"/>
                  </a:cubicBezTo>
                  <a:lnTo>
                    <a:pt x="868" y="352"/>
                  </a:lnTo>
                  <a:lnTo>
                    <a:pt x="858" y="353"/>
                  </a:lnTo>
                  <a:lnTo>
                    <a:pt x="954" y="337"/>
                  </a:lnTo>
                  <a:cubicBezTo>
                    <a:pt x="957" y="337"/>
                    <a:pt x="961" y="336"/>
                    <a:pt x="964" y="336"/>
                  </a:cubicBezTo>
                  <a:lnTo>
                    <a:pt x="1060" y="336"/>
                  </a:lnTo>
                  <a:lnTo>
                    <a:pt x="1051" y="337"/>
                  </a:lnTo>
                  <a:lnTo>
                    <a:pt x="1163" y="321"/>
                  </a:lnTo>
                  <a:lnTo>
                    <a:pt x="1258" y="305"/>
                  </a:lnTo>
                  <a:cubicBezTo>
                    <a:pt x="1261" y="305"/>
                    <a:pt x="1265" y="304"/>
                    <a:pt x="1268" y="304"/>
                  </a:cubicBezTo>
                  <a:lnTo>
                    <a:pt x="1364" y="304"/>
                  </a:lnTo>
                  <a:lnTo>
                    <a:pt x="1354" y="305"/>
                  </a:lnTo>
                  <a:lnTo>
                    <a:pt x="1450" y="289"/>
                  </a:lnTo>
                  <a:lnTo>
                    <a:pt x="1546" y="273"/>
                  </a:lnTo>
                  <a:cubicBezTo>
                    <a:pt x="1549" y="273"/>
                    <a:pt x="1553" y="272"/>
                    <a:pt x="1556" y="272"/>
                  </a:cubicBezTo>
                  <a:lnTo>
                    <a:pt x="1652" y="272"/>
                  </a:lnTo>
                  <a:lnTo>
                    <a:pt x="1643" y="273"/>
                  </a:lnTo>
                  <a:lnTo>
                    <a:pt x="1755" y="257"/>
                  </a:lnTo>
                  <a:cubicBezTo>
                    <a:pt x="1758" y="257"/>
                    <a:pt x="1761" y="256"/>
                    <a:pt x="1764" y="256"/>
                  </a:cubicBezTo>
                  <a:lnTo>
                    <a:pt x="1860" y="256"/>
                  </a:lnTo>
                  <a:lnTo>
                    <a:pt x="1850" y="257"/>
                  </a:lnTo>
                  <a:lnTo>
                    <a:pt x="1946" y="241"/>
                  </a:lnTo>
                  <a:cubicBezTo>
                    <a:pt x="1949" y="241"/>
                    <a:pt x="1953" y="240"/>
                    <a:pt x="1956" y="240"/>
                  </a:cubicBezTo>
                  <a:lnTo>
                    <a:pt x="2052" y="240"/>
                  </a:lnTo>
                  <a:lnTo>
                    <a:pt x="2042" y="241"/>
                  </a:lnTo>
                  <a:lnTo>
                    <a:pt x="2138" y="225"/>
                  </a:lnTo>
                  <a:lnTo>
                    <a:pt x="2251" y="209"/>
                  </a:lnTo>
                  <a:cubicBezTo>
                    <a:pt x="2254" y="209"/>
                    <a:pt x="2257" y="208"/>
                    <a:pt x="2260" y="208"/>
                  </a:cubicBezTo>
                  <a:lnTo>
                    <a:pt x="2356" y="208"/>
                  </a:lnTo>
                  <a:lnTo>
                    <a:pt x="2346" y="209"/>
                  </a:lnTo>
                  <a:lnTo>
                    <a:pt x="2442" y="193"/>
                  </a:lnTo>
                  <a:cubicBezTo>
                    <a:pt x="2445" y="193"/>
                    <a:pt x="2449" y="192"/>
                    <a:pt x="2452" y="192"/>
                  </a:cubicBezTo>
                  <a:lnTo>
                    <a:pt x="2548" y="192"/>
                  </a:lnTo>
                  <a:lnTo>
                    <a:pt x="2538" y="193"/>
                  </a:lnTo>
                  <a:lnTo>
                    <a:pt x="2634" y="177"/>
                  </a:lnTo>
                  <a:cubicBezTo>
                    <a:pt x="2637" y="177"/>
                    <a:pt x="2641" y="176"/>
                    <a:pt x="2644" y="176"/>
                  </a:cubicBezTo>
                  <a:lnTo>
                    <a:pt x="2740" y="176"/>
                  </a:lnTo>
                  <a:lnTo>
                    <a:pt x="2731" y="177"/>
                  </a:lnTo>
                  <a:lnTo>
                    <a:pt x="2843" y="161"/>
                  </a:lnTo>
                  <a:lnTo>
                    <a:pt x="2938" y="145"/>
                  </a:lnTo>
                  <a:cubicBezTo>
                    <a:pt x="2941" y="145"/>
                    <a:pt x="2945" y="144"/>
                    <a:pt x="2948" y="144"/>
                  </a:cubicBezTo>
                  <a:lnTo>
                    <a:pt x="3044" y="144"/>
                  </a:lnTo>
                  <a:lnTo>
                    <a:pt x="3034" y="145"/>
                  </a:lnTo>
                  <a:lnTo>
                    <a:pt x="3130" y="129"/>
                  </a:lnTo>
                  <a:cubicBezTo>
                    <a:pt x="3133" y="129"/>
                    <a:pt x="3137" y="128"/>
                    <a:pt x="3140" y="128"/>
                  </a:cubicBezTo>
                  <a:lnTo>
                    <a:pt x="3236" y="128"/>
                  </a:lnTo>
                  <a:lnTo>
                    <a:pt x="3227" y="129"/>
                  </a:lnTo>
                  <a:lnTo>
                    <a:pt x="3339" y="113"/>
                  </a:lnTo>
                  <a:cubicBezTo>
                    <a:pt x="3342" y="113"/>
                    <a:pt x="3345" y="112"/>
                    <a:pt x="3348" y="112"/>
                  </a:cubicBezTo>
                  <a:lnTo>
                    <a:pt x="3444" y="112"/>
                  </a:lnTo>
                  <a:lnTo>
                    <a:pt x="3434" y="113"/>
                  </a:lnTo>
                  <a:lnTo>
                    <a:pt x="3530" y="97"/>
                  </a:lnTo>
                  <a:cubicBezTo>
                    <a:pt x="3533" y="97"/>
                    <a:pt x="3537" y="96"/>
                    <a:pt x="3540" y="96"/>
                  </a:cubicBezTo>
                  <a:lnTo>
                    <a:pt x="3636" y="96"/>
                  </a:lnTo>
                  <a:lnTo>
                    <a:pt x="3626" y="97"/>
                  </a:lnTo>
                  <a:lnTo>
                    <a:pt x="3722" y="81"/>
                  </a:lnTo>
                  <a:cubicBezTo>
                    <a:pt x="3725" y="81"/>
                    <a:pt x="3729" y="80"/>
                    <a:pt x="3732" y="80"/>
                  </a:cubicBezTo>
                  <a:lnTo>
                    <a:pt x="3828" y="80"/>
                  </a:lnTo>
                  <a:lnTo>
                    <a:pt x="3819" y="81"/>
                  </a:lnTo>
                  <a:lnTo>
                    <a:pt x="3931" y="65"/>
                  </a:lnTo>
                  <a:cubicBezTo>
                    <a:pt x="3934" y="65"/>
                    <a:pt x="3937" y="64"/>
                    <a:pt x="3940" y="64"/>
                  </a:cubicBezTo>
                  <a:lnTo>
                    <a:pt x="4036" y="64"/>
                  </a:lnTo>
                  <a:lnTo>
                    <a:pt x="4026" y="65"/>
                  </a:lnTo>
                  <a:lnTo>
                    <a:pt x="4122" y="49"/>
                  </a:lnTo>
                  <a:cubicBezTo>
                    <a:pt x="4125" y="49"/>
                    <a:pt x="4129" y="48"/>
                    <a:pt x="4132" y="48"/>
                  </a:cubicBezTo>
                  <a:lnTo>
                    <a:pt x="4228" y="48"/>
                  </a:lnTo>
                  <a:lnTo>
                    <a:pt x="4218" y="49"/>
                  </a:lnTo>
                  <a:lnTo>
                    <a:pt x="4314" y="33"/>
                  </a:lnTo>
                  <a:cubicBezTo>
                    <a:pt x="4317" y="33"/>
                    <a:pt x="4321" y="32"/>
                    <a:pt x="4324" y="32"/>
                  </a:cubicBezTo>
                  <a:lnTo>
                    <a:pt x="4436" y="32"/>
                  </a:lnTo>
                  <a:lnTo>
                    <a:pt x="4532" y="32"/>
                  </a:lnTo>
                  <a:lnTo>
                    <a:pt x="4522" y="33"/>
                  </a:lnTo>
                  <a:lnTo>
                    <a:pt x="4618" y="17"/>
                  </a:lnTo>
                  <a:cubicBezTo>
                    <a:pt x="4621" y="17"/>
                    <a:pt x="4625" y="16"/>
                    <a:pt x="4628" y="16"/>
                  </a:cubicBezTo>
                  <a:lnTo>
                    <a:pt x="4724" y="16"/>
                  </a:lnTo>
                  <a:lnTo>
                    <a:pt x="4714" y="17"/>
                  </a:lnTo>
                  <a:lnTo>
                    <a:pt x="4810" y="1"/>
                  </a:lnTo>
                  <a:cubicBezTo>
                    <a:pt x="4813" y="1"/>
                    <a:pt x="4817" y="0"/>
                    <a:pt x="4820" y="0"/>
                  </a:cubicBezTo>
                  <a:lnTo>
                    <a:pt x="4932" y="0"/>
                  </a:lnTo>
                  <a:cubicBezTo>
                    <a:pt x="4968" y="0"/>
                    <a:pt x="4996" y="29"/>
                    <a:pt x="4996" y="64"/>
                  </a:cubicBezTo>
                  <a:cubicBezTo>
                    <a:pt x="4996" y="100"/>
                    <a:pt x="4968" y="128"/>
                    <a:pt x="4932" y="128"/>
                  </a:cubicBezTo>
                  <a:lnTo>
                    <a:pt x="4820" y="128"/>
                  </a:lnTo>
                  <a:lnTo>
                    <a:pt x="4831" y="128"/>
                  </a:lnTo>
                  <a:lnTo>
                    <a:pt x="4735" y="144"/>
                  </a:lnTo>
                  <a:cubicBezTo>
                    <a:pt x="4732" y="144"/>
                    <a:pt x="4728" y="144"/>
                    <a:pt x="4724" y="144"/>
                  </a:cubicBezTo>
                  <a:lnTo>
                    <a:pt x="4628" y="144"/>
                  </a:lnTo>
                  <a:lnTo>
                    <a:pt x="4639" y="144"/>
                  </a:lnTo>
                  <a:lnTo>
                    <a:pt x="4543" y="160"/>
                  </a:lnTo>
                  <a:cubicBezTo>
                    <a:pt x="4540" y="160"/>
                    <a:pt x="4536" y="160"/>
                    <a:pt x="4532" y="160"/>
                  </a:cubicBezTo>
                  <a:lnTo>
                    <a:pt x="4436" y="160"/>
                  </a:lnTo>
                  <a:lnTo>
                    <a:pt x="4324" y="160"/>
                  </a:lnTo>
                  <a:lnTo>
                    <a:pt x="4335" y="160"/>
                  </a:lnTo>
                  <a:lnTo>
                    <a:pt x="4239" y="176"/>
                  </a:lnTo>
                  <a:cubicBezTo>
                    <a:pt x="4236" y="176"/>
                    <a:pt x="4232" y="176"/>
                    <a:pt x="4228" y="176"/>
                  </a:cubicBezTo>
                  <a:lnTo>
                    <a:pt x="4132" y="176"/>
                  </a:lnTo>
                  <a:lnTo>
                    <a:pt x="4143" y="176"/>
                  </a:lnTo>
                  <a:lnTo>
                    <a:pt x="4047" y="192"/>
                  </a:lnTo>
                  <a:cubicBezTo>
                    <a:pt x="4044" y="192"/>
                    <a:pt x="4040" y="192"/>
                    <a:pt x="4036" y="192"/>
                  </a:cubicBezTo>
                  <a:lnTo>
                    <a:pt x="3940" y="192"/>
                  </a:lnTo>
                  <a:lnTo>
                    <a:pt x="3950" y="192"/>
                  </a:lnTo>
                  <a:lnTo>
                    <a:pt x="3838" y="208"/>
                  </a:lnTo>
                  <a:cubicBezTo>
                    <a:pt x="3835" y="208"/>
                    <a:pt x="3831" y="208"/>
                    <a:pt x="3828" y="208"/>
                  </a:cubicBezTo>
                  <a:lnTo>
                    <a:pt x="3732" y="208"/>
                  </a:lnTo>
                  <a:lnTo>
                    <a:pt x="3743" y="208"/>
                  </a:lnTo>
                  <a:lnTo>
                    <a:pt x="3647" y="224"/>
                  </a:lnTo>
                  <a:cubicBezTo>
                    <a:pt x="3644" y="224"/>
                    <a:pt x="3640" y="224"/>
                    <a:pt x="3636" y="224"/>
                  </a:cubicBezTo>
                  <a:lnTo>
                    <a:pt x="3540" y="224"/>
                  </a:lnTo>
                  <a:lnTo>
                    <a:pt x="3551" y="224"/>
                  </a:lnTo>
                  <a:lnTo>
                    <a:pt x="3455" y="240"/>
                  </a:lnTo>
                  <a:cubicBezTo>
                    <a:pt x="3452" y="240"/>
                    <a:pt x="3448" y="240"/>
                    <a:pt x="3444" y="240"/>
                  </a:cubicBezTo>
                  <a:lnTo>
                    <a:pt x="3348" y="240"/>
                  </a:lnTo>
                  <a:lnTo>
                    <a:pt x="3358" y="240"/>
                  </a:lnTo>
                  <a:lnTo>
                    <a:pt x="3246" y="256"/>
                  </a:lnTo>
                  <a:cubicBezTo>
                    <a:pt x="3243" y="256"/>
                    <a:pt x="3239" y="256"/>
                    <a:pt x="3236" y="256"/>
                  </a:cubicBezTo>
                  <a:lnTo>
                    <a:pt x="3140" y="256"/>
                  </a:lnTo>
                  <a:lnTo>
                    <a:pt x="3151" y="256"/>
                  </a:lnTo>
                  <a:lnTo>
                    <a:pt x="3055" y="272"/>
                  </a:lnTo>
                  <a:cubicBezTo>
                    <a:pt x="3052" y="272"/>
                    <a:pt x="3048" y="272"/>
                    <a:pt x="3044" y="272"/>
                  </a:cubicBezTo>
                  <a:lnTo>
                    <a:pt x="2948" y="272"/>
                  </a:lnTo>
                  <a:lnTo>
                    <a:pt x="2959" y="272"/>
                  </a:lnTo>
                  <a:lnTo>
                    <a:pt x="2862" y="288"/>
                  </a:lnTo>
                  <a:lnTo>
                    <a:pt x="2750" y="304"/>
                  </a:lnTo>
                  <a:cubicBezTo>
                    <a:pt x="2747" y="304"/>
                    <a:pt x="2743" y="304"/>
                    <a:pt x="2740" y="304"/>
                  </a:cubicBezTo>
                  <a:lnTo>
                    <a:pt x="2644" y="304"/>
                  </a:lnTo>
                  <a:lnTo>
                    <a:pt x="2655" y="304"/>
                  </a:lnTo>
                  <a:lnTo>
                    <a:pt x="2559" y="320"/>
                  </a:lnTo>
                  <a:cubicBezTo>
                    <a:pt x="2556" y="320"/>
                    <a:pt x="2552" y="320"/>
                    <a:pt x="2548" y="320"/>
                  </a:cubicBezTo>
                  <a:lnTo>
                    <a:pt x="2452" y="320"/>
                  </a:lnTo>
                  <a:lnTo>
                    <a:pt x="2463" y="320"/>
                  </a:lnTo>
                  <a:lnTo>
                    <a:pt x="2367" y="336"/>
                  </a:lnTo>
                  <a:cubicBezTo>
                    <a:pt x="2364" y="336"/>
                    <a:pt x="2360" y="336"/>
                    <a:pt x="2356" y="336"/>
                  </a:cubicBezTo>
                  <a:lnTo>
                    <a:pt x="2260" y="336"/>
                  </a:lnTo>
                  <a:lnTo>
                    <a:pt x="2270" y="336"/>
                  </a:lnTo>
                  <a:lnTo>
                    <a:pt x="2159" y="352"/>
                  </a:lnTo>
                  <a:lnTo>
                    <a:pt x="2063" y="368"/>
                  </a:lnTo>
                  <a:cubicBezTo>
                    <a:pt x="2060" y="368"/>
                    <a:pt x="2056" y="368"/>
                    <a:pt x="2052" y="368"/>
                  </a:cubicBezTo>
                  <a:lnTo>
                    <a:pt x="1956" y="368"/>
                  </a:lnTo>
                  <a:lnTo>
                    <a:pt x="1967" y="368"/>
                  </a:lnTo>
                  <a:lnTo>
                    <a:pt x="1871" y="384"/>
                  </a:lnTo>
                  <a:cubicBezTo>
                    <a:pt x="1868" y="384"/>
                    <a:pt x="1864" y="384"/>
                    <a:pt x="1860" y="384"/>
                  </a:cubicBezTo>
                  <a:lnTo>
                    <a:pt x="1764" y="384"/>
                  </a:lnTo>
                  <a:lnTo>
                    <a:pt x="1774" y="384"/>
                  </a:lnTo>
                  <a:lnTo>
                    <a:pt x="1662" y="400"/>
                  </a:lnTo>
                  <a:cubicBezTo>
                    <a:pt x="1659" y="400"/>
                    <a:pt x="1655" y="400"/>
                    <a:pt x="1652" y="400"/>
                  </a:cubicBezTo>
                  <a:lnTo>
                    <a:pt x="1556" y="400"/>
                  </a:lnTo>
                  <a:lnTo>
                    <a:pt x="1567" y="400"/>
                  </a:lnTo>
                  <a:lnTo>
                    <a:pt x="1471" y="416"/>
                  </a:lnTo>
                  <a:lnTo>
                    <a:pt x="1375" y="432"/>
                  </a:lnTo>
                  <a:cubicBezTo>
                    <a:pt x="1372" y="432"/>
                    <a:pt x="1368" y="432"/>
                    <a:pt x="1364" y="432"/>
                  </a:cubicBezTo>
                  <a:lnTo>
                    <a:pt x="1268" y="432"/>
                  </a:lnTo>
                  <a:lnTo>
                    <a:pt x="1279" y="432"/>
                  </a:lnTo>
                  <a:lnTo>
                    <a:pt x="1182" y="448"/>
                  </a:lnTo>
                  <a:lnTo>
                    <a:pt x="1070" y="464"/>
                  </a:lnTo>
                  <a:cubicBezTo>
                    <a:pt x="1067" y="464"/>
                    <a:pt x="1063" y="464"/>
                    <a:pt x="1060" y="464"/>
                  </a:cubicBezTo>
                  <a:lnTo>
                    <a:pt x="964" y="464"/>
                  </a:lnTo>
                  <a:lnTo>
                    <a:pt x="975" y="464"/>
                  </a:lnTo>
                  <a:lnTo>
                    <a:pt x="879" y="480"/>
                  </a:lnTo>
                  <a:cubicBezTo>
                    <a:pt x="876" y="480"/>
                    <a:pt x="872" y="480"/>
                    <a:pt x="868" y="480"/>
                  </a:cubicBezTo>
                  <a:lnTo>
                    <a:pt x="772" y="480"/>
                  </a:lnTo>
                  <a:lnTo>
                    <a:pt x="783" y="480"/>
                  </a:lnTo>
                  <a:lnTo>
                    <a:pt x="686" y="496"/>
                  </a:lnTo>
                  <a:lnTo>
                    <a:pt x="574" y="512"/>
                  </a:lnTo>
                  <a:cubicBezTo>
                    <a:pt x="571" y="512"/>
                    <a:pt x="567" y="512"/>
                    <a:pt x="564" y="512"/>
                  </a:cubicBezTo>
                  <a:lnTo>
                    <a:pt x="468" y="512"/>
                  </a:lnTo>
                  <a:lnTo>
                    <a:pt x="479" y="512"/>
                  </a:lnTo>
                  <a:lnTo>
                    <a:pt x="383" y="528"/>
                  </a:lnTo>
                  <a:lnTo>
                    <a:pt x="287" y="544"/>
                  </a:lnTo>
                  <a:cubicBezTo>
                    <a:pt x="284" y="544"/>
                    <a:pt x="280" y="544"/>
                    <a:pt x="276" y="544"/>
                  </a:cubicBezTo>
                  <a:lnTo>
                    <a:pt x="180" y="544"/>
                  </a:lnTo>
                  <a:lnTo>
                    <a:pt x="190" y="544"/>
                  </a:lnTo>
                  <a:lnTo>
                    <a:pt x="78" y="560"/>
                  </a:lnTo>
                  <a:cubicBezTo>
                    <a:pt x="43" y="565"/>
                    <a:pt x="10" y="541"/>
                    <a:pt x="5" y="506"/>
                  </a:cubicBezTo>
                  <a:cubicBezTo>
                    <a:pt x="0" y="471"/>
                    <a:pt x="24" y="438"/>
                    <a:pt x="59" y="433"/>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497" name="Freeform 17"/>
            <p:cNvSpPr>
              <a:spLocks/>
            </p:cNvSpPr>
            <p:nvPr/>
          </p:nvSpPr>
          <p:spPr bwMode="auto">
            <a:xfrm>
              <a:off x="2493963" y="2168526"/>
              <a:ext cx="474663" cy="38100"/>
            </a:xfrm>
            <a:custGeom>
              <a:avLst/>
              <a:gdLst>
                <a:gd name="T0" fmla="*/ 2147483647 w 4980"/>
                <a:gd name="T1" fmla="*/ 2147483647 h 389"/>
                <a:gd name="T2" fmla="*/ 2147483647 w 4980"/>
                <a:gd name="T3" fmla="*/ 2147483647 h 389"/>
                <a:gd name="T4" fmla="*/ 2147483647 w 4980"/>
                <a:gd name="T5" fmla="*/ 2147483647 h 389"/>
                <a:gd name="T6" fmla="*/ 2147483647 w 4980"/>
                <a:gd name="T7" fmla="*/ 2147483647 h 389"/>
                <a:gd name="T8" fmla="*/ 2147483647 w 4980"/>
                <a:gd name="T9" fmla="*/ 2147483647 h 389"/>
                <a:gd name="T10" fmla="*/ 2147483647 w 4980"/>
                <a:gd name="T11" fmla="*/ 2147483647 h 389"/>
                <a:gd name="T12" fmla="*/ 2147483647 w 4980"/>
                <a:gd name="T13" fmla="*/ 2147483647 h 389"/>
                <a:gd name="T14" fmla="*/ 2147483647 w 4980"/>
                <a:gd name="T15" fmla="*/ 2147483647 h 389"/>
                <a:gd name="T16" fmla="*/ 2147483647 w 4980"/>
                <a:gd name="T17" fmla="*/ 2147483647 h 389"/>
                <a:gd name="T18" fmla="*/ 2147483647 w 4980"/>
                <a:gd name="T19" fmla="*/ 2147483647 h 389"/>
                <a:gd name="T20" fmla="*/ 2147483647 w 4980"/>
                <a:gd name="T21" fmla="*/ 2147483647 h 389"/>
                <a:gd name="T22" fmla="*/ 2147483647 w 4980"/>
                <a:gd name="T23" fmla="*/ 2147483647 h 389"/>
                <a:gd name="T24" fmla="*/ 2147483647 w 4980"/>
                <a:gd name="T25" fmla="*/ 2147483647 h 389"/>
                <a:gd name="T26" fmla="*/ 2147483647 w 4980"/>
                <a:gd name="T27" fmla="*/ 2147483647 h 389"/>
                <a:gd name="T28" fmla="*/ 2147483647 w 4980"/>
                <a:gd name="T29" fmla="*/ 2147483647 h 389"/>
                <a:gd name="T30" fmla="*/ 2147483647 w 4980"/>
                <a:gd name="T31" fmla="*/ 2147483647 h 389"/>
                <a:gd name="T32" fmla="*/ 2147483647 w 4980"/>
                <a:gd name="T33" fmla="*/ 2147483647 h 389"/>
                <a:gd name="T34" fmla="*/ 2147483647 w 4980"/>
                <a:gd name="T35" fmla="*/ 2147483647 h 389"/>
                <a:gd name="T36" fmla="*/ 2147483647 w 4980"/>
                <a:gd name="T37" fmla="*/ 2147483647 h 389"/>
                <a:gd name="T38" fmla="*/ 2147483647 w 4980"/>
                <a:gd name="T39" fmla="*/ 2147483647 h 389"/>
                <a:gd name="T40" fmla="*/ 2147483647 w 4980"/>
                <a:gd name="T41" fmla="*/ 2147483647 h 389"/>
                <a:gd name="T42" fmla="*/ 2147483647 w 4980"/>
                <a:gd name="T43" fmla="*/ 2147483647 h 389"/>
                <a:gd name="T44" fmla="*/ 2147483647 w 4980"/>
                <a:gd name="T45" fmla="*/ 2147483647 h 389"/>
                <a:gd name="T46" fmla="*/ 2147483647 w 4980"/>
                <a:gd name="T47" fmla="*/ 2147483647 h 389"/>
                <a:gd name="T48" fmla="*/ 2147483647 w 4980"/>
                <a:gd name="T49" fmla="*/ 2147483647 h 389"/>
                <a:gd name="T50" fmla="*/ 2147483647 w 4980"/>
                <a:gd name="T51" fmla="*/ 2147483647 h 389"/>
                <a:gd name="T52" fmla="*/ 2147483647 w 4980"/>
                <a:gd name="T53" fmla="*/ 0 h 389"/>
                <a:gd name="T54" fmla="*/ 2147483647 w 4980"/>
                <a:gd name="T55" fmla="*/ 2147483647 h 389"/>
                <a:gd name="T56" fmla="*/ 2147483647 w 4980"/>
                <a:gd name="T57" fmla="*/ 2147483647 h 389"/>
                <a:gd name="T58" fmla="*/ 2147483647 w 4980"/>
                <a:gd name="T59" fmla="*/ 2147483647 h 389"/>
                <a:gd name="T60" fmla="*/ 2147483647 w 4980"/>
                <a:gd name="T61" fmla="*/ 2147483647 h 389"/>
                <a:gd name="T62" fmla="*/ 2147483647 w 4980"/>
                <a:gd name="T63" fmla="*/ 2147483647 h 389"/>
                <a:gd name="T64" fmla="*/ 2147483647 w 4980"/>
                <a:gd name="T65" fmla="*/ 2147483647 h 389"/>
                <a:gd name="T66" fmla="*/ 2147483647 w 4980"/>
                <a:gd name="T67" fmla="*/ 2147483647 h 389"/>
                <a:gd name="T68" fmla="*/ 2147483647 w 4980"/>
                <a:gd name="T69" fmla="*/ 2147483647 h 389"/>
                <a:gd name="T70" fmla="*/ 2147483647 w 4980"/>
                <a:gd name="T71" fmla="*/ 2147483647 h 389"/>
                <a:gd name="T72" fmla="*/ 2147483647 w 4980"/>
                <a:gd name="T73" fmla="*/ 2147483647 h 389"/>
                <a:gd name="T74" fmla="*/ 2147483647 w 4980"/>
                <a:gd name="T75" fmla="*/ 2147483647 h 389"/>
                <a:gd name="T76" fmla="*/ 2147483647 w 4980"/>
                <a:gd name="T77" fmla="*/ 2147483647 h 389"/>
                <a:gd name="T78" fmla="*/ 2147483647 w 4980"/>
                <a:gd name="T79" fmla="*/ 2147483647 h 389"/>
                <a:gd name="T80" fmla="*/ 2147483647 w 4980"/>
                <a:gd name="T81" fmla="*/ 2147483647 h 389"/>
                <a:gd name="T82" fmla="*/ 2147483647 w 4980"/>
                <a:gd name="T83" fmla="*/ 2147483647 h 389"/>
                <a:gd name="T84" fmla="*/ 2147483647 w 4980"/>
                <a:gd name="T85" fmla="*/ 2147483647 h 389"/>
                <a:gd name="T86" fmla="*/ 2147483647 w 4980"/>
                <a:gd name="T87" fmla="*/ 2147483647 h 389"/>
                <a:gd name="T88" fmla="*/ 2147483647 w 4980"/>
                <a:gd name="T89" fmla="*/ 2147483647 h 389"/>
                <a:gd name="T90" fmla="*/ 2147483647 w 4980"/>
                <a:gd name="T91" fmla="*/ 2147483647 h 389"/>
                <a:gd name="T92" fmla="*/ 2147483647 w 4980"/>
                <a:gd name="T93" fmla="*/ 2147483647 h 389"/>
                <a:gd name="T94" fmla="*/ 2147483647 w 4980"/>
                <a:gd name="T95" fmla="*/ 2147483647 h 389"/>
                <a:gd name="T96" fmla="*/ 2147483647 w 4980"/>
                <a:gd name="T97" fmla="*/ 2147483647 h 389"/>
                <a:gd name="T98" fmla="*/ 2147483647 w 4980"/>
                <a:gd name="T99" fmla="*/ 2147483647 h 389"/>
                <a:gd name="T100" fmla="*/ 2147483647 w 4980"/>
                <a:gd name="T101" fmla="*/ 2147483647 h 389"/>
                <a:gd name="T102" fmla="*/ 2147483647 w 4980"/>
                <a:gd name="T103" fmla="*/ 2147483647 h 389"/>
                <a:gd name="T104" fmla="*/ 2147483647 w 4980"/>
                <a:gd name="T105" fmla="*/ 2147483647 h 389"/>
                <a:gd name="T106" fmla="*/ 2147483647 w 4980"/>
                <a:gd name="T107" fmla="*/ 2147483647 h 389"/>
                <a:gd name="T108" fmla="*/ 2147483647 w 4980"/>
                <a:gd name="T109" fmla="*/ 2147483647 h 3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80"/>
                <a:gd name="T166" fmla="*/ 0 h 389"/>
                <a:gd name="T167" fmla="*/ 4980 w 4980"/>
                <a:gd name="T168" fmla="*/ 389 h 3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80" h="389">
                  <a:moveTo>
                    <a:pt x="58" y="257"/>
                  </a:moveTo>
                  <a:lnTo>
                    <a:pt x="154" y="241"/>
                  </a:lnTo>
                  <a:cubicBezTo>
                    <a:pt x="157" y="241"/>
                    <a:pt x="161" y="240"/>
                    <a:pt x="164" y="240"/>
                  </a:cubicBezTo>
                  <a:lnTo>
                    <a:pt x="260" y="240"/>
                  </a:lnTo>
                  <a:lnTo>
                    <a:pt x="250" y="241"/>
                  </a:lnTo>
                  <a:lnTo>
                    <a:pt x="346" y="225"/>
                  </a:lnTo>
                  <a:cubicBezTo>
                    <a:pt x="349" y="225"/>
                    <a:pt x="353" y="224"/>
                    <a:pt x="356" y="224"/>
                  </a:cubicBezTo>
                  <a:lnTo>
                    <a:pt x="452" y="224"/>
                  </a:lnTo>
                  <a:lnTo>
                    <a:pt x="548" y="224"/>
                  </a:lnTo>
                  <a:lnTo>
                    <a:pt x="539" y="225"/>
                  </a:lnTo>
                  <a:lnTo>
                    <a:pt x="651" y="209"/>
                  </a:lnTo>
                  <a:cubicBezTo>
                    <a:pt x="654" y="209"/>
                    <a:pt x="657" y="208"/>
                    <a:pt x="660" y="208"/>
                  </a:cubicBezTo>
                  <a:lnTo>
                    <a:pt x="756" y="208"/>
                  </a:lnTo>
                  <a:lnTo>
                    <a:pt x="746" y="209"/>
                  </a:lnTo>
                  <a:lnTo>
                    <a:pt x="842" y="193"/>
                  </a:lnTo>
                  <a:cubicBezTo>
                    <a:pt x="845" y="193"/>
                    <a:pt x="849" y="192"/>
                    <a:pt x="852" y="192"/>
                  </a:cubicBezTo>
                  <a:lnTo>
                    <a:pt x="948" y="192"/>
                  </a:lnTo>
                  <a:lnTo>
                    <a:pt x="1044" y="192"/>
                  </a:lnTo>
                  <a:lnTo>
                    <a:pt x="1035" y="193"/>
                  </a:lnTo>
                  <a:lnTo>
                    <a:pt x="1147" y="177"/>
                  </a:lnTo>
                  <a:cubicBezTo>
                    <a:pt x="1150" y="177"/>
                    <a:pt x="1153" y="176"/>
                    <a:pt x="1156" y="176"/>
                  </a:cubicBezTo>
                  <a:lnTo>
                    <a:pt x="1252" y="176"/>
                  </a:lnTo>
                  <a:lnTo>
                    <a:pt x="1242" y="177"/>
                  </a:lnTo>
                  <a:lnTo>
                    <a:pt x="1338" y="161"/>
                  </a:lnTo>
                  <a:cubicBezTo>
                    <a:pt x="1341" y="161"/>
                    <a:pt x="1345" y="160"/>
                    <a:pt x="1348" y="160"/>
                  </a:cubicBezTo>
                  <a:lnTo>
                    <a:pt x="1444" y="160"/>
                  </a:lnTo>
                  <a:lnTo>
                    <a:pt x="1540" y="160"/>
                  </a:lnTo>
                  <a:lnTo>
                    <a:pt x="1530" y="161"/>
                  </a:lnTo>
                  <a:lnTo>
                    <a:pt x="1626" y="145"/>
                  </a:lnTo>
                  <a:cubicBezTo>
                    <a:pt x="1629" y="145"/>
                    <a:pt x="1633" y="144"/>
                    <a:pt x="1636" y="144"/>
                  </a:cubicBezTo>
                  <a:lnTo>
                    <a:pt x="1748" y="144"/>
                  </a:lnTo>
                  <a:lnTo>
                    <a:pt x="1844" y="144"/>
                  </a:lnTo>
                  <a:lnTo>
                    <a:pt x="1834" y="145"/>
                  </a:lnTo>
                  <a:lnTo>
                    <a:pt x="1930" y="129"/>
                  </a:lnTo>
                  <a:cubicBezTo>
                    <a:pt x="1933" y="129"/>
                    <a:pt x="1937" y="128"/>
                    <a:pt x="1940" y="128"/>
                  </a:cubicBezTo>
                  <a:lnTo>
                    <a:pt x="2036" y="128"/>
                  </a:lnTo>
                  <a:lnTo>
                    <a:pt x="2132" y="128"/>
                  </a:lnTo>
                  <a:lnTo>
                    <a:pt x="2123" y="129"/>
                  </a:lnTo>
                  <a:lnTo>
                    <a:pt x="2235" y="113"/>
                  </a:lnTo>
                  <a:cubicBezTo>
                    <a:pt x="2238" y="113"/>
                    <a:pt x="2241" y="112"/>
                    <a:pt x="2244" y="112"/>
                  </a:cubicBezTo>
                  <a:lnTo>
                    <a:pt x="2340" y="112"/>
                  </a:lnTo>
                  <a:lnTo>
                    <a:pt x="2436" y="112"/>
                  </a:lnTo>
                  <a:lnTo>
                    <a:pt x="2426" y="113"/>
                  </a:lnTo>
                  <a:lnTo>
                    <a:pt x="2522" y="97"/>
                  </a:lnTo>
                  <a:cubicBezTo>
                    <a:pt x="2525" y="97"/>
                    <a:pt x="2529" y="96"/>
                    <a:pt x="2532" y="96"/>
                  </a:cubicBezTo>
                  <a:lnTo>
                    <a:pt x="2628" y="96"/>
                  </a:lnTo>
                  <a:lnTo>
                    <a:pt x="2740" y="96"/>
                  </a:lnTo>
                  <a:lnTo>
                    <a:pt x="2730" y="97"/>
                  </a:lnTo>
                  <a:lnTo>
                    <a:pt x="2826" y="81"/>
                  </a:lnTo>
                  <a:cubicBezTo>
                    <a:pt x="2829" y="81"/>
                    <a:pt x="2833" y="80"/>
                    <a:pt x="2836" y="80"/>
                  </a:cubicBezTo>
                  <a:lnTo>
                    <a:pt x="2932" y="80"/>
                  </a:lnTo>
                  <a:lnTo>
                    <a:pt x="3028" y="80"/>
                  </a:lnTo>
                  <a:lnTo>
                    <a:pt x="3018" y="81"/>
                  </a:lnTo>
                  <a:lnTo>
                    <a:pt x="3114" y="65"/>
                  </a:lnTo>
                  <a:cubicBezTo>
                    <a:pt x="3117" y="65"/>
                    <a:pt x="3121" y="64"/>
                    <a:pt x="3124" y="64"/>
                  </a:cubicBezTo>
                  <a:lnTo>
                    <a:pt x="3220" y="64"/>
                  </a:lnTo>
                  <a:lnTo>
                    <a:pt x="3332" y="64"/>
                  </a:lnTo>
                  <a:lnTo>
                    <a:pt x="3428" y="64"/>
                  </a:lnTo>
                  <a:lnTo>
                    <a:pt x="3418" y="65"/>
                  </a:lnTo>
                  <a:lnTo>
                    <a:pt x="3514" y="49"/>
                  </a:lnTo>
                  <a:cubicBezTo>
                    <a:pt x="3517" y="49"/>
                    <a:pt x="3521" y="48"/>
                    <a:pt x="3524" y="48"/>
                  </a:cubicBezTo>
                  <a:lnTo>
                    <a:pt x="3620" y="48"/>
                  </a:lnTo>
                  <a:lnTo>
                    <a:pt x="3716" y="48"/>
                  </a:lnTo>
                  <a:lnTo>
                    <a:pt x="3828" y="48"/>
                  </a:lnTo>
                  <a:lnTo>
                    <a:pt x="3818" y="49"/>
                  </a:lnTo>
                  <a:lnTo>
                    <a:pt x="3914" y="33"/>
                  </a:lnTo>
                  <a:cubicBezTo>
                    <a:pt x="3917" y="33"/>
                    <a:pt x="3921" y="32"/>
                    <a:pt x="3924" y="32"/>
                  </a:cubicBezTo>
                  <a:lnTo>
                    <a:pt x="4020" y="32"/>
                  </a:lnTo>
                  <a:lnTo>
                    <a:pt x="4116" y="32"/>
                  </a:lnTo>
                  <a:lnTo>
                    <a:pt x="4212" y="32"/>
                  </a:lnTo>
                  <a:lnTo>
                    <a:pt x="4202" y="33"/>
                  </a:lnTo>
                  <a:lnTo>
                    <a:pt x="4298" y="17"/>
                  </a:lnTo>
                  <a:cubicBezTo>
                    <a:pt x="4301" y="17"/>
                    <a:pt x="4305" y="16"/>
                    <a:pt x="4308" y="16"/>
                  </a:cubicBezTo>
                  <a:lnTo>
                    <a:pt x="4420" y="16"/>
                  </a:lnTo>
                  <a:lnTo>
                    <a:pt x="4516" y="16"/>
                  </a:lnTo>
                  <a:lnTo>
                    <a:pt x="4612" y="16"/>
                  </a:lnTo>
                  <a:lnTo>
                    <a:pt x="4602" y="17"/>
                  </a:lnTo>
                  <a:lnTo>
                    <a:pt x="4698" y="1"/>
                  </a:lnTo>
                  <a:cubicBezTo>
                    <a:pt x="4701" y="1"/>
                    <a:pt x="4705" y="0"/>
                    <a:pt x="4708" y="0"/>
                  </a:cubicBezTo>
                  <a:lnTo>
                    <a:pt x="4804" y="0"/>
                  </a:lnTo>
                  <a:lnTo>
                    <a:pt x="4916" y="0"/>
                  </a:lnTo>
                  <a:cubicBezTo>
                    <a:pt x="4952" y="0"/>
                    <a:pt x="4980" y="29"/>
                    <a:pt x="4980" y="64"/>
                  </a:cubicBezTo>
                  <a:cubicBezTo>
                    <a:pt x="4980" y="100"/>
                    <a:pt x="4952" y="128"/>
                    <a:pt x="4916" y="128"/>
                  </a:cubicBezTo>
                  <a:lnTo>
                    <a:pt x="4804" y="128"/>
                  </a:lnTo>
                  <a:lnTo>
                    <a:pt x="4708" y="128"/>
                  </a:lnTo>
                  <a:lnTo>
                    <a:pt x="4719" y="128"/>
                  </a:lnTo>
                  <a:lnTo>
                    <a:pt x="4623" y="144"/>
                  </a:lnTo>
                  <a:cubicBezTo>
                    <a:pt x="4620" y="144"/>
                    <a:pt x="4616" y="144"/>
                    <a:pt x="4612" y="144"/>
                  </a:cubicBezTo>
                  <a:lnTo>
                    <a:pt x="4516" y="144"/>
                  </a:lnTo>
                  <a:lnTo>
                    <a:pt x="4420" y="144"/>
                  </a:lnTo>
                  <a:lnTo>
                    <a:pt x="4308" y="144"/>
                  </a:lnTo>
                  <a:lnTo>
                    <a:pt x="4319" y="144"/>
                  </a:lnTo>
                  <a:lnTo>
                    <a:pt x="4223" y="160"/>
                  </a:lnTo>
                  <a:cubicBezTo>
                    <a:pt x="4220" y="160"/>
                    <a:pt x="4216" y="160"/>
                    <a:pt x="4212" y="160"/>
                  </a:cubicBezTo>
                  <a:lnTo>
                    <a:pt x="4116" y="160"/>
                  </a:lnTo>
                  <a:lnTo>
                    <a:pt x="4020" y="160"/>
                  </a:lnTo>
                  <a:lnTo>
                    <a:pt x="3924" y="160"/>
                  </a:lnTo>
                  <a:lnTo>
                    <a:pt x="3935" y="160"/>
                  </a:lnTo>
                  <a:lnTo>
                    <a:pt x="3839" y="176"/>
                  </a:lnTo>
                  <a:cubicBezTo>
                    <a:pt x="3836" y="176"/>
                    <a:pt x="3832" y="176"/>
                    <a:pt x="3828" y="176"/>
                  </a:cubicBezTo>
                  <a:lnTo>
                    <a:pt x="3716" y="176"/>
                  </a:lnTo>
                  <a:lnTo>
                    <a:pt x="3620" y="176"/>
                  </a:lnTo>
                  <a:lnTo>
                    <a:pt x="3524" y="176"/>
                  </a:lnTo>
                  <a:lnTo>
                    <a:pt x="3535" y="176"/>
                  </a:lnTo>
                  <a:lnTo>
                    <a:pt x="3439" y="192"/>
                  </a:lnTo>
                  <a:cubicBezTo>
                    <a:pt x="3436" y="192"/>
                    <a:pt x="3432" y="192"/>
                    <a:pt x="3428" y="192"/>
                  </a:cubicBezTo>
                  <a:lnTo>
                    <a:pt x="3332" y="192"/>
                  </a:lnTo>
                  <a:lnTo>
                    <a:pt x="3220" y="192"/>
                  </a:lnTo>
                  <a:lnTo>
                    <a:pt x="3124" y="192"/>
                  </a:lnTo>
                  <a:lnTo>
                    <a:pt x="3135" y="192"/>
                  </a:lnTo>
                  <a:lnTo>
                    <a:pt x="3039" y="208"/>
                  </a:lnTo>
                  <a:cubicBezTo>
                    <a:pt x="3036" y="208"/>
                    <a:pt x="3032" y="208"/>
                    <a:pt x="3028" y="208"/>
                  </a:cubicBezTo>
                  <a:lnTo>
                    <a:pt x="2932" y="208"/>
                  </a:lnTo>
                  <a:lnTo>
                    <a:pt x="2836" y="208"/>
                  </a:lnTo>
                  <a:lnTo>
                    <a:pt x="2847" y="208"/>
                  </a:lnTo>
                  <a:lnTo>
                    <a:pt x="2751" y="224"/>
                  </a:lnTo>
                  <a:cubicBezTo>
                    <a:pt x="2748" y="224"/>
                    <a:pt x="2744" y="224"/>
                    <a:pt x="2740" y="224"/>
                  </a:cubicBezTo>
                  <a:lnTo>
                    <a:pt x="2628" y="224"/>
                  </a:lnTo>
                  <a:lnTo>
                    <a:pt x="2532" y="224"/>
                  </a:lnTo>
                  <a:lnTo>
                    <a:pt x="2543" y="224"/>
                  </a:lnTo>
                  <a:lnTo>
                    <a:pt x="2447" y="240"/>
                  </a:lnTo>
                  <a:cubicBezTo>
                    <a:pt x="2444" y="240"/>
                    <a:pt x="2440" y="240"/>
                    <a:pt x="2436" y="240"/>
                  </a:cubicBezTo>
                  <a:lnTo>
                    <a:pt x="2340" y="240"/>
                  </a:lnTo>
                  <a:lnTo>
                    <a:pt x="2244" y="240"/>
                  </a:lnTo>
                  <a:lnTo>
                    <a:pt x="2254" y="240"/>
                  </a:lnTo>
                  <a:lnTo>
                    <a:pt x="2142" y="256"/>
                  </a:lnTo>
                  <a:cubicBezTo>
                    <a:pt x="2139" y="256"/>
                    <a:pt x="2135" y="256"/>
                    <a:pt x="2132" y="256"/>
                  </a:cubicBezTo>
                  <a:lnTo>
                    <a:pt x="2036" y="256"/>
                  </a:lnTo>
                  <a:lnTo>
                    <a:pt x="1940" y="256"/>
                  </a:lnTo>
                  <a:lnTo>
                    <a:pt x="1951" y="256"/>
                  </a:lnTo>
                  <a:lnTo>
                    <a:pt x="1855" y="272"/>
                  </a:lnTo>
                  <a:cubicBezTo>
                    <a:pt x="1852" y="272"/>
                    <a:pt x="1848" y="272"/>
                    <a:pt x="1844" y="272"/>
                  </a:cubicBezTo>
                  <a:lnTo>
                    <a:pt x="1748" y="272"/>
                  </a:lnTo>
                  <a:lnTo>
                    <a:pt x="1636" y="272"/>
                  </a:lnTo>
                  <a:lnTo>
                    <a:pt x="1647" y="272"/>
                  </a:lnTo>
                  <a:lnTo>
                    <a:pt x="1551" y="288"/>
                  </a:lnTo>
                  <a:cubicBezTo>
                    <a:pt x="1548" y="288"/>
                    <a:pt x="1544" y="288"/>
                    <a:pt x="1540" y="288"/>
                  </a:cubicBezTo>
                  <a:lnTo>
                    <a:pt x="1444" y="288"/>
                  </a:lnTo>
                  <a:lnTo>
                    <a:pt x="1348" y="288"/>
                  </a:lnTo>
                  <a:lnTo>
                    <a:pt x="1359" y="288"/>
                  </a:lnTo>
                  <a:lnTo>
                    <a:pt x="1263" y="304"/>
                  </a:lnTo>
                  <a:cubicBezTo>
                    <a:pt x="1260" y="304"/>
                    <a:pt x="1256" y="304"/>
                    <a:pt x="1252" y="304"/>
                  </a:cubicBezTo>
                  <a:lnTo>
                    <a:pt x="1156" y="304"/>
                  </a:lnTo>
                  <a:lnTo>
                    <a:pt x="1166" y="304"/>
                  </a:lnTo>
                  <a:lnTo>
                    <a:pt x="1054" y="320"/>
                  </a:lnTo>
                  <a:cubicBezTo>
                    <a:pt x="1051" y="320"/>
                    <a:pt x="1047" y="320"/>
                    <a:pt x="1044" y="320"/>
                  </a:cubicBezTo>
                  <a:lnTo>
                    <a:pt x="948" y="320"/>
                  </a:lnTo>
                  <a:lnTo>
                    <a:pt x="852" y="320"/>
                  </a:lnTo>
                  <a:lnTo>
                    <a:pt x="863" y="320"/>
                  </a:lnTo>
                  <a:lnTo>
                    <a:pt x="767" y="336"/>
                  </a:lnTo>
                  <a:cubicBezTo>
                    <a:pt x="764" y="336"/>
                    <a:pt x="760" y="336"/>
                    <a:pt x="756" y="336"/>
                  </a:cubicBezTo>
                  <a:lnTo>
                    <a:pt x="660" y="336"/>
                  </a:lnTo>
                  <a:lnTo>
                    <a:pt x="670" y="336"/>
                  </a:lnTo>
                  <a:lnTo>
                    <a:pt x="558" y="352"/>
                  </a:lnTo>
                  <a:cubicBezTo>
                    <a:pt x="555" y="352"/>
                    <a:pt x="551" y="352"/>
                    <a:pt x="548" y="352"/>
                  </a:cubicBezTo>
                  <a:lnTo>
                    <a:pt x="452" y="352"/>
                  </a:lnTo>
                  <a:lnTo>
                    <a:pt x="356" y="352"/>
                  </a:lnTo>
                  <a:lnTo>
                    <a:pt x="367" y="352"/>
                  </a:lnTo>
                  <a:lnTo>
                    <a:pt x="271" y="368"/>
                  </a:lnTo>
                  <a:cubicBezTo>
                    <a:pt x="268" y="368"/>
                    <a:pt x="264" y="368"/>
                    <a:pt x="260" y="368"/>
                  </a:cubicBezTo>
                  <a:lnTo>
                    <a:pt x="164" y="368"/>
                  </a:lnTo>
                  <a:lnTo>
                    <a:pt x="175" y="368"/>
                  </a:lnTo>
                  <a:lnTo>
                    <a:pt x="79" y="384"/>
                  </a:lnTo>
                  <a:cubicBezTo>
                    <a:pt x="44" y="389"/>
                    <a:pt x="11" y="366"/>
                    <a:pt x="5" y="331"/>
                  </a:cubicBezTo>
                  <a:cubicBezTo>
                    <a:pt x="0" y="296"/>
                    <a:pt x="23" y="263"/>
                    <a:pt x="58" y="257"/>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498" name="Freeform 18"/>
            <p:cNvSpPr>
              <a:spLocks/>
            </p:cNvSpPr>
            <p:nvPr/>
          </p:nvSpPr>
          <p:spPr bwMode="auto">
            <a:xfrm>
              <a:off x="2955926" y="2163763"/>
              <a:ext cx="473075" cy="17463"/>
            </a:xfrm>
            <a:custGeom>
              <a:avLst/>
              <a:gdLst>
                <a:gd name="T0" fmla="*/ 2147483647 w 2488"/>
                <a:gd name="T1" fmla="*/ 2147483647 h 96"/>
                <a:gd name="T2" fmla="*/ 2147483647 w 2488"/>
                <a:gd name="T3" fmla="*/ 2147483647 h 96"/>
                <a:gd name="T4" fmla="*/ 2147483647 w 2488"/>
                <a:gd name="T5" fmla="*/ 2147483647 h 96"/>
                <a:gd name="T6" fmla="*/ 2147483647 w 2488"/>
                <a:gd name="T7" fmla="*/ 2147483647 h 96"/>
                <a:gd name="T8" fmla="*/ 2147483647 w 2488"/>
                <a:gd name="T9" fmla="*/ 2147483647 h 96"/>
                <a:gd name="T10" fmla="*/ 2147483647 w 2488"/>
                <a:gd name="T11" fmla="*/ 2147483647 h 96"/>
                <a:gd name="T12" fmla="*/ 2147483647 w 2488"/>
                <a:gd name="T13" fmla="*/ 2147483647 h 96"/>
                <a:gd name="T14" fmla="*/ 2147483647 w 2488"/>
                <a:gd name="T15" fmla="*/ 2147483647 h 96"/>
                <a:gd name="T16" fmla="*/ 2147483647 w 2488"/>
                <a:gd name="T17" fmla="*/ 2147483647 h 96"/>
                <a:gd name="T18" fmla="*/ 2147483647 w 2488"/>
                <a:gd name="T19" fmla="*/ 2147483647 h 96"/>
                <a:gd name="T20" fmla="*/ 2147483647 w 2488"/>
                <a:gd name="T21" fmla="*/ 2147483647 h 96"/>
                <a:gd name="T22" fmla="*/ 2147483647 w 2488"/>
                <a:gd name="T23" fmla="*/ 2147483647 h 96"/>
                <a:gd name="T24" fmla="*/ 2147483647 w 2488"/>
                <a:gd name="T25" fmla="*/ 2147483647 h 96"/>
                <a:gd name="T26" fmla="*/ 2147483647 w 2488"/>
                <a:gd name="T27" fmla="*/ 2147483647 h 96"/>
                <a:gd name="T28" fmla="*/ 2147483647 w 2488"/>
                <a:gd name="T29" fmla="*/ 2147483647 h 96"/>
                <a:gd name="T30" fmla="*/ 2147483647 w 2488"/>
                <a:gd name="T31" fmla="*/ 2147483647 h 96"/>
                <a:gd name="T32" fmla="*/ 2147483647 w 2488"/>
                <a:gd name="T33" fmla="*/ 0 h 96"/>
                <a:gd name="T34" fmla="*/ 2147483647 w 2488"/>
                <a:gd name="T35" fmla="*/ 0 h 96"/>
                <a:gd name="T36" fmla="*/ 2147483647 w 2488"/>
                <a:gd name="T37" fmla="*/ 0 h 96"/>
                <a:gd name="T38" fmla="*/ 2147483647 w 2488"/>
                <a:gd name="T39" fmla="*/ 0 h 96"/>
                <a:gd name="T40" fmla="*/ 2147483647 w 2488"/>
                <a:gd name="T41" fmla="*/ 0 h 96"/>
                <a:gd name="T42" fmla="*/ 2147483647 w 2488"/>
                <a:gd name="T43" fmla="*/ 0 h 96"/>
                <a:gd name="T44" fmla="*/ 2147483647 w 2488"/>
                <a:gd name="T45" fmla="*/ 0 h 96"/>
                <a:gd name="T46" fmla="*/ 2147483647 w 2488"/>
                <a:gd name="T47" fmla="*/ 0 h 96"/>
                <a:gd name="T48" fmla="*/ 2147483647 w 2488"/>
                <a:gd name="T49" fmla="*/ 0 h 96"/>
                <a:gd name="T50" fmla="*/ 2147483647 w 2488"/>
                <a:gd name="T51" fmla="*/ 0 h 96"/>
                <a:gd name="T52" fmla="*/ 2147483647 w 2488"/>
                <a:gd name="T53" fmla="*/ 0 h 96"/>
                <a:gd name="T54" fmla="*/ 2147483647 w 2488"/>
                <a:gd name="T55" fmla="*/ 0 h 96"/>
                <a:gd name="T56" fmla="*/ 2147483647 w 2488"/>
                <a:gd name="T57" fmla="*/ 0 h 96"/>
                <a:gd name="T58" fmla="*/ 2147483647 w 2488"/>
                <a:gd name="T59" fmla="*/ 2147483647 h 96"/>
                <a:gd name="T60" fmla="*/ 2147483647 w 2488"/>
                <a:gd name="T61" fmla="*/ 2147483647 h 96"/>
                <a:gd name="T62" fmla="*/ 2147483647 w 2488"/>
                <a:gd name="T63" fmla="*/ 2147483647 h 96"/>
                <a:gd name="T64" fmla="*/ 2147483647 w 2488"/>
                <a:gd name="T65" fmla="*/ 2147483647 h 96"/>
                <a:gd name="T66" fmla="*/ 2147483647 w 2488"/>
                <a:gd name="T67" fmla="*/ 2147483647 h 96"/>
                <a:gd name="T68" fmla="*/ 2147483647 w 2488"/>
                <a:gd name="T69" fmla="*/ 2147483647 h 96"/>
                <a:gd name="T70" fmla="*/ 2147483647 w 2488"/>
                <a:gd name="T71" fmla="*/ 2147483647 h 96"/>
                <a:gd name="T72" fmla="*/ 2147483647 w 2488"/>
                <a:gd name="T73" fmla="*/ 2147483647 h 96"/>
                <a:gd name="T74" fmla="*/ 2147483647 w 2488"/>
                <a:gd name="T75" fmla="*/ 2147483647 h 96"/>
                <a:gd name="T76" fmla="*/ 2147483647 w 2488"/>
                <a:gd name="T77" fmla="*/ 2147483647 h 96"/>
                <a:gd name="T78" fmla="*/ 2147483647 w 2488"/>
                <a:gd name="T79" fmla="*/ 2147483647 h 96"/>
                <a:gd name="T80" fmla="*/ 2147483647 w 2488"/>
                <a:gd name="T81" fmla="*/ 2147483647 h 96"/>
                <a:gd name="T82" fmla="*/ 2147483647 w 2488"/>
                <a:gd name="T83" fmla="*/ 2147483647 h 96"/>
                <a:gd name="T84" fmla="*/ 2147483647 w 2488"/>
                <a:gd name="T85" fmla="*/ 2147483647 h 96"/>
                <a:gd name="T86" fmla="*/ 2147483647 w 2488"/>
                <a:gd name="T87" fmla="*/ 2147483647 h 96"/>
                <a:gd name="T88" fmla="*/ 2147483647 w 2488"/>
                <a:gd name="T89" fmla="*/ 2147483647 h 96"/>
                <a:gd name="T90" fmla="*/ 2147483647 w 2488"/>
                <a:gd name="T91" fmla="*/ 2147483647 h 96"/>
                <a:gd name="T92" fmla="*/ 2147483647 w 2488"/>
                <a:gd name="T93" fmla="*/ 2147483647 h 96"/>
                <a:gd name="T94" fmla="*/ 2147483647 w 2488"/>
                <a:gd name="T95" fmla="*/ 2147483647 h 96"/>
                <a:gd name="T96" fmla="*/ 2147483647 w 2488"/>
                <a:gd name="T97" fmla="*/ 2147483647 h 96"/>
                <a:gd name="T98" fmla="*/ 2147483647 w 2488"/>
                <a:gd name="T99" fmla="*/ 2147483647 h 96"/>
                <a:gd name="T100" fmla="*/ 2147483647 w 2488"/>
                <a:gd name="T101" fmla="*/ 2147483647 h 96"/>
                <a:gd name="T102" fmla="*/ 2147483647 w 2488"/>
                <a:gd name="T103" fmla="*/ 2147483647 h 96"/>
                <a:gd name="T104" fmla="*/ 2147483647 w 2488"/>
                <a:gd name="T105" fmla="*/ 2147483647 h 96"/>
                <a:gd name="T106" fmla="*/ 2147483647 w 2488"/>
                <a:gd name="T107" fmla="*/ 2147483647 h 96"/>
                <a:gd name="T108" fmla="*/ 2147483647 w 2488"/>
                <a:gd name="T109" fmla="*/ 2147483647 h 96"/>
                <a:gd name="T110" fmla="*/ 2147483647 w 2488"/>
                <a:gd name="T111" fmla="*/ 2147483647 h 96"/>
                <a:gd name="T112" fmla="*/ 2147483647 w 2488"/>
                <a:gd name="T113" fmla="*/ 2147483647 h 96"/>
                <a:gd name="T114" fmla="*/ 2147483647 w 2488"/>
                <a:gd name="T115" fmla="*/ 2147483647 h 96"/>
                <a:gd name="T116" fmla="*/ 0 w 2488"/>
                <a:gd name="T117" fmla="*/ 2147483647 h 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88"/>
                <a:gd name="T178" fmla="*/ 0 h 96"/>
                <a:gd name="T179" fmla="*/ 2488 w 2488"/>
                <a:gd name="T180" fmla="*/ 96 h 9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88" h="96">
                  <a:moveTo>
                    <a:pt x="32" y="32"/>
                  </a:moveTo>
                  <a:lnTo>
                    <a:pt x="80" y="32"/>
                  </a:lnTo>
                  <a:lnTo>
                    <a:pt x="128" y="32"/>
                  </a:lnTo>
                  <a:lnTo>
                    <a:pt x="123" y="33"/>
                  </a:lnTo>
                  <a:lnTo>
                    <a:pt x="171" y="25"/>
                  </a:lnTo>
                  <a:cubicBezTo>
                    <a:pt x="173" y="25"/>
                    <a:pt x="175" y="24"/>
                    <a:pt x="176" y="24"/>
                  </a:cubicBezTo>
                  <a:lnTo>
                    <a:pt x="224" y="24"/>
                  </a:lnTo>
                  <a:lnTo>
                    <a:pt x="280" y="24"/>
                  </a:lnTo>
                  <a:lnTo>
                    <a:pt x="328" y="24"/>
                  </a:lnTo>
                  <a:lnTo>
                    <a:pt x="376" y="24"/>
                  </a:lnTo>
                  <a:lnTo>
                    <a:pt x="424" y="24"/>
                  </a:lnTo>
                  <a:lnTo>
                    <a:pt x="419" y="25"/>
                  </a:lnTo>
                  <a:lnTo>
                    <a:pt x="467" y="17"/>
                  </a:lnTo>
                  <a:cubicBezTo>
                    <a:pt x="469" y="17"/>
                    <a:pt x="471" y="16"/>
                    <a:pt x="472" y="16"/>
                  </a:cubicBezTo>
                  <a:lnTo>
                    <a:pt x="520" y="16"/>
                  </a:lnTo>
                  <a:lnTo>
                    <a:pt x="576" y="16"/>
                  </a:lnTo>
                  <a:lnTo>
                    <a:pt x="624" y="16"/>
                  </a:lnTo>
                  <a:lnTo>
                    <a:pt x="672" y="16"/>
                  </a:lnTo>
                  <a:lnTo>
                    <a:pt x="720" y="16"/>
                  </a:lnTo>
                  <a:lnTo>
                    <a:pt x="768" y="16"/>
                  </a:lnTo>
                  <a:lnTo>
                    <a:pt x="764" y="17"/>
                  </a:lnTo>
                  <a:lnTo>
                    <a:pt x="820" y="9"/>
                  </a:lnTo>
                  <a:cubicBezTo>
                    <a:pt x="821" y="9"/>
                    <a:pt x="823" y="8"/>
                    <a:pt x="824" y="8"/>
                  </a:cubicBezTo>
                  <a:lnTo>
                    <a:pt x="872" y="8"/>
                  </a:lnTo>
                  <a:lnTo>
                    <a:pt x="920" y="8"/>
                  </a:lnTo>
                  <a:lnTo>
                    <a:pt x="968" y="8"/>
                  </a:lnTo>
                  <a:lnTo>
                    <a:pt x="1016" y="8"/>
                  </a:lnTo>
                  <a:lnTo>
                    <a:pt x="1064" y="8"/>
                  </a:lnTo>
                  <a:lnTo>
                    <a:pt x="1120" y="8"/>
                  </a:lnTo>
                  <a:lnTo>
                    <a:pt x="1168" y="8"/>
                  </a:lnTo>
                  <a:lnTo>
                    <a:pt x="1216" y="8"/>
                  </a:lnTo>
                  <a:lnTo>
                    <a:pt x="1211" y="9"/>
                  </a:lnTo>
                  <a:lnTo>
                    <a:pt x="1259" y="1"/>
                  </a:lnTo>
                  <a:cubicBezTo>
                    <a:pt x="1261" y="1"/>
                    <a:pt x="1263" y="0"/>
                    <a:pt x="1264" y="0"/>
                  </a:cubicBezTo>
                  <a:lnTo>
                    <a:pt x="1312" y="0"/>
                  </a:lnTo>
                  <a:lnTo>
                    <a:pt x="1368" y="0"/>
                  </a:lnTo>
                  <a:lnTo>
                    <a:pt x="1416" y="0"/>
                  </a:lnTo>
                  <a:lnTo>
                    <a:pt x="1464" y="0"/>
                  </a:lnTo>
                  <a:lnTo>
                    <a:pt x="1512" y="0"/>
                  </a:lnTo>
                  <a:lnTo>
                    <a:pt x="1560" y="0"/>
                  </a:lnTo>
                  <a:lnTo>
                    <a:pt x="1608" y="0"/>
                  </a:lnTo>
                  <a:lnTo>
                    <a:pt x="1664" y="0"/>
                  </a:lnTo>
                  <a:lnTo>
                    <a:pt x="1712" y="0"/>
                  </a:lnTo>
                  <a:lnTo>
                    <a:pt x="1760" y="0"/>
                  </a:lnTo>
                  <a:lnTo>
                    <a:pt x="1808" y="0"/>
                  </a:lnTo>
                  <a:lnTo>
                    <a:pt x="1856" y="0"/>
                  </a:lnTo>
                  <a:lnTo>
                    <a:pt x="1912" y="0"/>
                  </a:lnTo>
                  <a:lnTo>
                    <a:pt x="1960" y="0"/>
                  </a:lnTo>
                  <a:lnTo>
                    <a:pt x="2008" y="0"/>
                  </a:lnTo>
                  <a:lnTo>
                    <a:pt x="2056" y="0"/>
                  </a:lnTo>
                  <a:lnTo>
                    <a:pt x="2104" y="0"/>
                  </a:lnTo>
                  <a:lnTo>
                    <a:pt x="2160" y="0"/>
                  </a:lnTo>
                  <a:lnTo>
                    <a:pt x="2208" y="0"/>
                  </a:lnTo>
                  <a:lnTo>
                    <a:pt x="2256" y="0"/>
                  </a:lnTo>
                  <a:lnTo>
                    <a:pt x="2304" y="0"/>
                  </a:lnTo>
                  <a:lnTo>
                    <a:pt x="2352" y="0"/>
                  </a:lnTo>
                  <a:lnTo>
                    <a:pt x="2400" y="0"/>
                  </a:lnTo>
                  <a:lnTo>
                    <a:pt x="2456" y="0"/>
                  </a:lnTo>
                  <a:cubicBezTo>
                    <a:pt x="2474" y="0"/>
                    <a:pt x="2488" y="15"/>
                    <a:pt x="2488" y="32"/>
                  </a:cubicBezTo>
                  <a:cubicBezTo>
                    <a:pt x="2488" y="50"/>
                    <a:pt x="2474" y="64"/>
                    <a:pt x="2456" y="64"/>
                  </a:cubicBezTo>
                  <a:lnTo>
                    <a:pt x="2400" y="64"/>
                  </a:lnTo>
                  <a:lnTo>
                    <a:pt x="2352" y="64"/>
                  </a:lnTo>
                  <a:lnTo>
                    <a:pt x="2304" y="64"/>
                  </a:lnTo>
                  <a:lnTo>
                    <a:pt x="2256" y="64"/>
                  </a:lnTo>
                  <a:lnTo>
                    <a:pt x="2208" y="64"/>
                  </a:lnTo>
                  <a:lnTo>
                    <a:pt x="2160" y="64"/>
                  </a:lnTo>
                  <a:lnTo>
                    <a:pt x="2104" y="64"/>
                  </a:lnTo>
                  <a:lnTo>
                    <a:pt x="2056" y="64"/>
                  </a:lnTo>
                  <a:lnTo>
                    <a:pt x="2008" y="64"/>
                  </a:lnTo>
                  <a:lnTo>
                    <a:pt x="1960" y="64"/>
                  </a:lnTo>
                  <a:lnTo>
                    <a:pt x="1912" y="64"/>
                  </a:lnTo>
                  <a:lnTo>
                    <a:pt x="1856" y="64"/>
                  </a:lnTo>
                  <a:lnTo>
                    <a:pt x="1808" y="64"/>
                  </a:lnTo>
                  <a:lnTo>
                    <a:pt x="1760" y="64"/>
                  </a:lnTo>
                  <a:lnTo>
                    <a:pt x="1712" y="64"/>
                  </a:lnTo>
                  <a:lnTo>
                    <a:pt x="1664" y="64"/>
                  </a:lnTo>
                  <a:lnTo>
                    <a:pt x="1608" y="64"/>
                  </a:lnTo>
                  <a:lnTo>
                    <a:pt x="1560" y="64"/>
                  </a:lnTo>
                  <a:lnTo>
                    <a:pt x="1512" y="64"/>
                  </a:lnTo>
                  <a:lnTo>
                    <a:pt x="1464" y="64"/>
                  </a:lnTo>
                  <a:lnTo>
                    <a:pt x="1416" y="64"/>
                  </a:lnTo>
                  <a:lnTo>
                    <a:pt x="1368" y="64"/>
                  </a:lnTo>
                  <a:lnTo>
                    <a:pt x="1312" y="64"/>
                  </a:lnTo>
                  <a:lnTo>
                    <a:pt x="1264" y="64"/>
                  </a:lnTo>
                  <a:lnTo>
                    <a:pt x="1270" y="64"/>
                  </a:lnTo>
                  <a:lnTo>
                    <a:pt x="1222" y="72"/>
                  </a:lnTo>
                  <a:cubicBezTo>
                    <a:pt x="1220" y="72"/>
                    <a:pt x="1218" y="72"/>
                    <a:pt x="1216" y="72"/>
                  </a:cubicBezTo>
                  <a:lnTo>
                    <a:pt x="1168" y="72"/>
                  </a:lnTo>
                  <a:lnTo>
                    <a:pt x="1120" y="72"/>
                  </a:lnTo>
                  <a:lnTo>
                    <a:pt x="1064" y="72"/>
                  </a:lnTo>
                  <a:lnTo>
                    <a:pt x="1016" y="72"/>
                  </a:lnTo>
                  <a:lnTo>
                    <a:pt x="968" y="72"/>
                  </a:lnTo>
                  <a:lnTo>
                    <a:pt x="920" y="72"/>
                  </a:lnTo>
                  <a:lnTo>
                    <a:pt x="872" y="72"/>
                  </a:lnTo>
                  <a:lnTo>
                    <a:pt x="824" y="72"/>
                  </a:lnTo>
                  <a:lnTo>
                    <a:pt x="829" y="72"/>
                  </a:lnTo>
                  <a:lnTo>
                    <a:pt x="773" y="80"/>
                  </a:lnTo>
                  <a:cubicBezTo>
                    <a:pt x="771" y="80"/>
                    <a:pt x="770" y="80"/>
                    <a:pt x="768" y="80"/>
                  </a:cubicBezTo>
                  <a:lnTo>
                    <a:pt x="720" y="80"/>
                  </a:lnTo>
                  <a:lnTo>
                    <a:pt x="672" y="80"/>
                  </a:lnTo>
                  <a:lnTo>
                    <a:pt x="624" y="80"/>
                  </a:lnTo>
                  <a:lnTo>
                    <a:pt x="576" y="80"/>
                  </a:lnTo>
                  <a:lnTo>
                    <a:pt x="520" y="80"/>
                  </a:lnTo>
                  <a:lnTo>
                    <a:pt x="472" y="80"/>
                  </a:lnTo>
                  <a:lnTo>
                    <a:pt x="478" y="80"/>
                  </a:lnTo>
                  <a:lnTo>
                    <a:pt x="430" y="88"/>
                  </a:lnTo>
                  <a:cubicBezTo>
                    <a:pt x="428" y="88"/>
                    <a:pt x="426" y="88"/>
                    <a:pt x="424" y="88"/>
                  </a:cubicBezTo>
                  <a:lnTo>
                    <a:pt x="376" y="88"/>
                  </a:lnTo>
                  <a:lnTo>
                    <a:pt x="328" y="88"/>
                  </a:lnTo>
                  <a:lnTo>
                    <a:pt x="280" y="88"/>
                  </a:lnTo>
                  <a:lnTo>
                    <a:pt x="224" y="88"/>
                  </a:lnTo>
                  <a:lnTo>
                    <a:pt x="176" y="88"/>
                  </a:lnTo>
                  <a:lnTo>
                    <a:pt x="182" y="88"/>
                  </a:lnTo>
                  <a:lnTo>
                    <a:pt x="134" y="96"/>
                  </a:lnTo>
                  <a:cubicBezTo>
                    <a:pt x="132" y="96"/>
                    <a:pt x="130" y="96"/>
                    <a:pt x="128" y="96"/>
                  </a:cubicBezTo>
                  <a:lnTo>
                    <a:pt x="80" y="96"/>
                  </a:lnTo>
                  <a:lnTo>
                    <a:pt x="32" y="96"/>
                  </a:lnTo>
                  <a:cubicBezTo>
                    <a:pt x="15" y="96"/>
                    <a:pt x="0" y="82"/>
                    <a:pt x="0" y="64"/>
                  </a:cubicBezTo>
                  <a:cubicBezTo>
                    <a:pt x="0" y="47"/>
                    <a:pt x="15" y="32"/>
                    <a:pt x="32" y="32"/>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499" name="Freeform 19"/>
            <p:cNvSpPr>
              <a:spLocks/>
            </p:cNvSpPr>
            <p:nvPr/>
          </p:nvSpPr>
          <p:spPr bwMode="auto">
            <a:xfrm>
              <a:off x="3417888" y="2163763"/>
              <a:ext cx="473075" cy="23813"/>
            </a:xfrm>
            <a:custGeom>
              <a:avLst/>
              <a:gdLst>
                <a:gd name="T0" fmla="*/ 2147483647 w 2491"/>
                <a:gd name="T1" fmla="*/ 0 h 131"/>
                <a:gd name="T2" fmla="*/ 2147483647 w 2491"/>
                <a:gd name="T3" fmla="*/ 0 h 131"/>
                <a:gd name="T4" fmla="*/ 2147483647 w 2491"/>
                <a:gd name="T5" fmla="*/ 0 h 131"/>
                <a:gd name="T6" fmla="*/ 2147483647 w 2491"/>
                <a:gd name="T7" fmla="*/ 2147483647 h 131"/>
                <a:gd name="T8" fmla="*/ 2147483647 w 2491"/>
                <a:gd name="T9" fmla="*/ 2147483647 h 131"/>
                <a:gd name="T10" fmla="*/ 2147483647 w 2491"/>
                <a:gd name="T11" fmla="*/ 2147483647 h 131"/>
                <a:gd name="T12" fmla="*/ 2147483647 w 2491"/>
                <a:gd name="T13" fmla="*/ 2147483647 h 131"/>
                <a:gd name="T14" fmla="*/ 2147483647 w 2491"/>
                <a:gd name="T15" fmla="*/ 2147483647 h 131"/>
                <a:gd name="T16" fmla="*/ 2147483647 w 2491"/>
                <a:gd name="T17" fmla="*/ 2147483647 h 131"/>
                <a:gd name="T18" fmla="*/ 2147483647 w 2491"/>
                <a:gd name="T19" fmla="*/ 2147483647 h 131"/>
                <a:gd name="T20" fmla="*/ 2147483647 w 2491"/>
                <a:gd name="T21" fmla="*/ 2147483647 h 131"/>
                <a:gd name="T22" fmla="*/ 2147483647 w 2491"/>
                <a:gd name="T23" fmla="*/ 2147483647 h 131"/>
                <a:gd name="T24" fmla="*/ 2147483647 w 2491"/>
                <a:gd name="T25" fmla="*/ 2147483647 h 131"/>
                <a:gd name="T26" fmla="*/ 2147483647 w 2491"/>
                <a:gd name="T27" fmla="*/ 2147483647 h 131"/>
                <a:gd name="T28" fmla="*/ 2147483647 w 2491"/>
                <a:gd name="T29" fmla="*/ 2147483647 h 131"/>
                <a:gd name="T30" fmla="*/ 2147483647 w 2491"/>
                <a:gd name="T31" fmla="*/ 2147483647 h 131"/>
                <a:gd name="T32" fmla="*/ 2147483647 w 2491"/>
                <a:gd name="T33" fmla="*/ 2147483647 h 131"/>
                <a:gd name="T34" fmla="*/ 2147483647 w 2491"/>
                <a:gd name="T35" fmla="*/ 2147483647 h 131"/>
                <a:gd name="T36" fmla="*/ 2147483647 w 2491"/>
                <a:gd name="T37" fmla="*/ 2147483647 h 131"/>
                <a:gd name="T38" fmla="*/ 2147483647 w 2491"/>
                <a:gd name="T39" fmla="*/ 2147483647 h 131"/>
                <a:gd name="T40" fmla="*/ 2147483647 w 2491"/>
                <a:gd name="T41" fmla="*/ 2147483647 h 131"/>
                <a:gd name="T42" fmla="*/ 2147483647 w 2491"/>
                <a:gd name="T43" fmla="*/ 2147483647 h 131"/>
                <a:gd name="T44" fmla="*/ 2147483647 w 2491"/>
                <a:gd name="T45" fmla="*/ 2147483647 h 131"/>
                <a:gd name="T46" fmla="*/ 2147483647 w 2491"/>
                <a:gd name="T47" fmla="*/ 2147483647 h 131"/>
                <a:gd name="T48" fmla="*/ 2147483647 w 2491"/>
                <a:gd name="T49" fmla="*/ 2147483647 h 131"/>
                <a:gd name="T50" fmla="*/ 2147483647 w 2491"/>
                <a:gd name="T51" fmla="*/ 2147483647 h 131"/>
                <a:gd name="T52" fmla="*/ 2147483647 w 2491"/>
                <a:gd name="T53" fmla="*/ 2147483647 h 131"/>
                <a:gd name="T54" fmla="*/ 2147483647 w 2491"/>
                <a:gd name="T55" fmla="*/ 2147483647 h 131"/>
                <a:gd name="T56" fmla="*/ 2147483647 w 2491"/>
                <a:gd name="T57" fmla="*/ 2147483647 h 131"/>
                <a:gd name="T58" fmla="*/ 2147483647 w 2491"/>
                <a:gd name="T59" fmla="*/ 2147483647 h 131"/>
                <a:gd name="T60" fmla="*/ 2147483647 w 2491"/>
                <a:gd name="T61" fmla="*/ 2147483647 h 131"/>
                <a:gd name="T62" fmla="*/ 2147483647 w 2491"/>
                <a:gd name="T63" fmla="*/ 2147483647 h 131"/>
                <a:gd name="T64" fmla="*/ 2147483647 w 2491"/>
                <a:gd name="T65" fmla="*/ 2147483647 h 131"/>
                <a:gd name="T66" fmla="*/ 2147483647 w 2491"/>
                <a:gd name="T67" fmla="*/ 2147483647 h 131"/>
                <a:gd name="T68" fmla="*/ 2147483647 w 2491"/>
                <a:gd name="T69" fmla="*/ 2147483647 h 131"/>
                <a:gd name="T70" fmla="*/ 2147483647 w 2491"/>
                <a:gd name="T71" fmla="*/ 2147483647 h 131"/>
                <a:gd name="T72" fmla="*/ 2147483647 w 2491"/>
                <a:gd name="T73" fmla="*/ 2147483647 h 131"/>
                <a:gd name="T74" fmla="*/ 2147483647 w 2491"/>
                <a:gd name="T75" fmla="*/ 2147483647 h 131"/>
                <a:gd name="T76" fmla="*/ 2147483647 w 2491"/>
                <a:gd name="T77" fmla="*/ 2147483647 h 131"/>
                <a:gd name="T78" fmla="*/ 2147483647 w 2491"/>
                <a:gd name="T79" fmla="*/ 2147483647 h 131"/>
                <a:gd name="T80" fmla="*/ 2147483647 w 2491"/>
                <a:gd name="T81" fmla="*/ 2147483647 h 131"/>
                <a:gd name="T82" fmla="*/ 2147483647 w 2491"/>
                <a:gd name="T83" fmla="*/ 2147483647 h 131"/>
                <a:gd name="T84" fmla="*/ 2147483647 w 2491"/>
                <a:gd name="T85" fmla="*/ 2147483647 h 131"/>
                <a:gd name="T86" fmla="*/ 0 w 2491"/>
                <a:gd name="T87" fmla="*/ 2147483647 h 1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91"/>
                <a:gd name="T133" fmla="*/ 0 h 131"/>
                <a:gd name="T134" fmla="*/ 2491 w 2491"/>
                <a:gd name="T135" fmla="*/ 131 h 1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91" h="131">
                  <a:moveTo>
                    <a:pt x="32" y="0"/>
                  </a:moveTo>
                  <a:lnTo>
                    <a:pt x="80" y="0"/>
                  </a:lnTo>
                  <a:lnTo>
                    <a:pt x="128" y="0"/>
                  </a:lnTo>
                  <a:lnTo>
                    <a:pt x="176" y="0"/>
                  </a:lnTo>
                  <a:lnTo>
                    <a:pt x="224" y="0"/>
                  </a:lnTo>
                  <a:lnTo>
                    <a:pt x="280" y="0"/>
                  </a:lnTo>
                  <a:lnTo>
                    <a:pt x="328" y="0"/>
                  </a:lnTo>
                  <a:lnTo>
                    <a:pt x="376" y="0"/>
                  </a:lnTo>
                  <a:lnTo>
                    <a:pt x="424" y="0"/>
                  </a:lnTo>
                  <a:lnTo>
                    <a:pt x="472" y="0"/>
                  </a:lnTo>
                  <a:cubicBezTo>
                    <a:pt x="474" y="0"/>
                    <a:pt x="476" y="1"/>
                    <a:pt x="478" y="1"/>
                  </a:cubicBezTo>
                  <a:lnTo>
                    <a:pt x="526" y="9"/>
                  </a:lnTo>
                  <a:lnTo>
                    <a:pt x="520" y="8"/>
                  </a:lnTo>
                  <a:lnTo>
                    <a:pt x="576" y="8"/>
                  </a:lnTo>
                  <a:lnTo>
                    <a:pt x="624" y="8"/>
                  </a:lnTo>
                  <a:lnTo>
                    <a:pt x="672" y="8"/>
                  </a:lnTo>
                  <a:lnTo>
                    <a:pt x="720" y="8"/>
                  </a:lnTo>
                  <a:lnTo>
                    <a:pt x="768" y="8"/>
                  </a:lnTo>
                  <a:lnTo>
                    <a:pt x="824" y="8"/>
                  </a:lnTo>
                  <a:lnTo>
                    <a:pt x="872" y="8"/>
                  </a:lnTo>
                  <a:lnTo>
                    <a:pt x="920" y="8"/>
                  </a:lnTo>
                  <a:cubicBezTo>
                    <a:pt x="922" y="8"/>
                    <a:pt x="924" y="9"/>
                    <a:pt x="926" y="9"/>
                  </a:cubicBezTo>
                  <a:lnTo>
                    <a:pt x="974" y="17"/>
                  </a:lnTo>
                  <a:lnTo>
                    <a:pt x="968" y="16"/>
                  </a:lnTo>
                  <a:lnTo>
                    <a:pt x="1016" y="16"/>
                  </a:lnTo>
                  <a:lnTo>
                    <a:pt x="1072" y="16"/>
                  </a:lnTo>
                  <a:lnTo>
                    <a:pt x="1120" y="16"/>
                  </a:lnTo>
                  <a:lnTo>
                    <a:pt x="1168" y="16"/>
                  </a:lnTo>
                  <a:lnTo>
                    <a:pt x="1216" y="16"/>
                  </a:lnTo>
                  <a:lnTo>
                    <a:pt x="1264" y="16"/>
                  </a:lnTo>
                  <a:cubicBezTo>
                    <a:pt x="1266" y="16"/>
                    <a:pt x="1268" y="17"/>
                    <a:pt x="1270" y="17"/>
                  </a:cubicBezTo>
                  <a:lnTo>
                    <a:pt x="1318" y="25"/>
                  </a:lnTo>
                  <a:lnTo>
                    <a:pt x="1312" y="24"/>
                  </a:lnTo>
                  <a:lnTo>
                    <a:pt x="1368" y="24"/>
                  </a:lnTo>
                  <a:lnTo>
                    <a:pt x="1416" y="24"/>
                  </a:lnTo>
                  <a:lnTo>
                    <a:pt x="1464" y="24"/>
                  </a:lnTo>
                  <a:lnTo>
                    <a:pt x="1512" y="24"/>
                  </a:lnTo>
                  <a:lnTo>
                    <a:pt x="1560" y="24"/>
                  </a:lnTo>
                  <a:cubicBezTo>
                    <a:pt x="1562" y="24"/>
                    <a:pt x="1563" y="25"/>
                    <a:pt x="1565" y="25"/>
                  </a:cubicBezTo>
                  <a:lnTo>
                    <a:pt x="1621" y="33"/>
                  </a:lnTo>
                  <a:lnTo>
                    <a:pt x="1616" y="32"/>
                  </a:lnTo>
                  <a:lnTo>
                    <a:pt x="1664" y="32"/>
                  </a:lnTo>
                  <a:lnTo>
                    <a:pt x="1712" y="32"/>
                  </a:lnTo>
                  <a:lnTo>
                    <a:pt x="1760" y="32"/>
                  </a:lnTo>
                  <a:lnTo>
                    <a:pt x="1808" y="32"/>
                  </a:lnTo>
                  <a:cubicBezTo>
                    <a:pt x="1810" y="32"/>
                    <a:pt x="1812" y="33"/>
                    <a:pt x="1814" y="33"/>
                  </a:cubicBezTo>
                  <a:lnTo>
                    <a:pt x="1862" y="41"/>
                  </a:lnTo>
                  <a:lnTo>
                    <a:pt x="1856" y="40"/>
                  </a:lnTo>
                  <a:lnTo>
                    <a:pt x="1912" y="40"/>
                  </a:lnTo>
                  <a:lnTo>
                    <a:pt x="1960" y="40"/>
                  </a:lnTo>
                  <a:lnTo>
                    <a:pt x="2008" y="40"/>
                  </a:lnTo>
                  <a:cubicBezTo>
                    <a:pt x="2010" y="40"/>
                    <a:pt x="2012" y="41"/>
                    <a:pt x="2014" y="41"/>
                  </a:cubicBezTo>
                  <a:lnTo>
                    <a:pt x="2062" y="49"/>
                  </a:lnTo>
                  <a:lnTo>
                    <a:pt x="2056" y="48"/>
                  </a:lnTo>
                  <a:lnTo>
                    <a:pt x="2104" y="48"/>
                  </a:lnTo>
                  <a:lnTo>
                    <a:pt x="2160" y="48"/>
                  </a:lnTo>
                  <a:lnTo>
                    <a:pt x="2208" y="48"/>
                  </a:lnTo>
                  <a:cubicBezTo>
                    <a:pt x="2210" y="48"/>
                    <a:pt x="2212" y="49"/>
                    <a:pt x="2214" y="49"/>
                  </a:cubicBezTo>
                  <a:lnTo>
                    <a:pt x="2262" y="57"/>
                  </a:lnTo>
                  <a:lnTo>
                    <a:pt x="2256" y="56"/>
                  </a:lnTo>
                  <a:lnTo>
                    <a:pt x="2304" y="56"/>
                  </a:lnTo>
                  <a:lnTo>
                    <a:pt x="2352" y="56"/>
                  </a:lnTo>
                  <a:lnTo>
                    <a:pt x="2400" y="56"/>
                  </a:lnTo>
                  <a:cubicBezTo>
                    <a:pt x="2402" y="56"/>
                    <a:pt x="2403" y="57"/>
                    <a:pt x="2405" y="57"/>
                  </a:cubicBezTo>
                  <a:lnTo>
                    <a:pt x="2461" y="65"/>
                  </a:lnTo>
                  <a:cubicBezTo>
                    <a:pt x="2478" y="67"/>
                    <a:pt x="2491" y="83"/>
                    <a:pt x="2488" y="101"/>
                  </a:cubicBezTo>
                  <a:cubicBezTo>
                    <a:pt x="2486" y="118"/>
                    <a:pt x="2469" y="131"/>
                    <a:pt x="2452" y="128"/>
                  </a:cubicBezTo>
                  <a:lnTo>
                    <a:pt x="2396" y="120"/>
                  </a:lnTo>
                  <a:lnTo>
                    <a:pt x="2400" y="120"/>
                  </a:lnTo>
                  <a:lnTo>
                    <a:pt x="2352" y="120"/>
                  </a:lnTo>
                  <a:lnTo>
                    <a:pt x="2304" y="120"/>
                  </a:lnTo>
                  <a:lnTo>
                    <a:pt x="2256" y="120"/>
                  </a:lnTo>
                  <a:cubicBezTo>
                    <a:pt x="2255" y="120"/>
                    <a:pt x="2253" y="120"/>
                    <a:pt x="2251" y="120"/>
                  </a:cubicBezTo>
                  <a:lnTo>
                    <a:pt x="2203" y="112"/>
                  </a:lnTo>
                  <a:lnTo>
                    <a:pt x="2208" y="112"/>
                  </a:lnTo>
                  <a:lnTo>
                    <a:pt x="2160" y="112"/>
                  </a:lnTo>
                  <a:lnTo>
                    <a:pt x="2104" y="112"/>
                  </a:lnTo>
                  <a:lnTo>
                    <a:pt x="2056" y="112"/>
                  </a:lnTo>
                  <a:cubicBezTo>
                    <a:pt x="2055" y="112"/>
                    <a:pt x="2053" y="112"/>
                    <a:pt x="2051" y="112"/>
                  </a:cubicBezTo>
                  <a:lnTo>
                    <a:pt x="2003" y="104"/>
                  </a:lnTo>
                  <a:lnTo>
                    <a:pt x="2008" y="104"/>
                  </a:lnTo>
                  <a:lnTo>
                    <a:pt x="1960" y="104"/>
                  </a:lnTo>
                  <a:lnTo>
                    <a:pt x="1912" y="104"/>
                  </a:lnTo>
                  <a:lnTo>
                    <a:pt x="1856" y="104"/>
                  </a:lnTo>
                  <a:cubicBezTo>
                    <a:pt x="1855" y="104"/>
                    <a:pt x="1853" y="104"/>
                    <a:pt x="1851" y="104"/>
                  </a:cubicBezTo>
                  <a:lnTo>
                    <a:pt x="1803" y="96"/>
                  </a:lnTo>
                  <a:lnTo>
                    <a:pt x="1808" y="96"/>
                  </a:lnTo>
                  <a:lnTo>
                    <a:pt x="1760" y="96"/>
                  </a:lnTo>
                  <a:lnTo>
                    <a:pt x="1712" y="96"/>
                  </a:lnTo>
                  <a:lnTo>
                    <a:pt x="1664" y="96"/>
                  </a:lnTo>
                  <a:lnTo>
                    <a:pt x="1616" y="96"/>
                  </a:lnTo>
                  <a:cubicBezTo>
                    <a:pt x="1615" y="96"/>
                    <a:pt x="1613" y="96"/>
                    <a:pt x="1612" y="96"/>
                  </a:cubicBezTo>
                  <a:lnTo>
                    <a:pt x="1556" y="88"/>
                  </a:lnTo>
                  <a:lnTo>
                    <a:pt x="1560" y="88"/>
                  </a:lnTo>
                  <a:lnTo>
                    <a:pt x="1512" y="88"/>
                  </a:lnTo>
                  <a:lnTo>
                    <a:pt x="1464" y="88"/>
                  </a:lnTo>
                  <a:lnTo>
                    <a:pt x="1416" y="88"/>
                  </a:lnTo>
                  <a:lnTo>
                    <a:pt x="1368" y="88"/>
                  </a:lnTo>
                  <a:lnTo>
                    <a:pt x="1312" y="88"/>
                  </a:lnTo>
                  <a:cubicBezTo>
                    <a:pt x="1311" y="88"/>
                    <a:pt x="1309" y="88"/>
                    <a:pt x="1307" y="88"/>
                  </a:cubicBezTo>
                  <a:lnTo>
                    <a:pt x="1259" y="80"/>
                  </a:lnTo>
                  <a:lnTo>
                    <a:pt x="1264" y="80"/>
                  </a:lnTo>
                  <a:lnTo>
                    <a:pt x="1216" y="80"/>
                  </a:lnTo>
                  <a:lnTo>
                    <a:pt x="1168" y="80"/>
                  </a:lnTo>
                  <a:lnTo>
                    <a:pt x="1120" y="80"/>
                  </a:lnTo>
                  <a:lnTo>
                    <a:pt x="1072" y="80"/>
                  </a:lnTo>
                  <a:lnTo>
                    <a:pt x="1016" y="80"/>
                  </a:lnTo>
                  <a:lnTo>
                    <a:pt x="968" y="80"/>
                  </a:lnTo>
                  <a:cubicBezTo>
                    <a:pt x="967" y="80"/>
                    <a:pt x="965" y="80"/>
                    <a:pt x="963" y="80"/>
                  </a:cubicBezTo>
                  <a:lnTo>
                    <a:pt x="915" y="72"/>
                  </a:lnTo>
                  <a:lnTo>
                    <a:pt x="920" y="72"/>
                  </a:lnTo>
                  <a:lnTo>
                    <a:pt x="872" y="72"/>
                  </a:lnTo>
                  <a:lnTo>
                    <a:pt x="824" y="72"/>
                  </a:lnTo>
                  <a:lnTo>
                    <a:pt x="768" y="72"/>
                  </a:lnTo>
                  <a:lnTo>
                    <a:pt x="720" y="72"/>
                  </a:lnTo>
                  <a:lnTo>
                    <a:pt x="672" y="72"/>
                  </a:lnTo>
                  <a:lnTo>
                    <a:pt x="624" y="72"/>
                  </a:lnTo>
                  <a:lnTo>
                    <a:pt x="576" y="72"/>
                  </a:lnTo>
                  <a:lnTo>
                    <a:pt x="520" y="72"/>
                  </a:lnTo>
                  <a:cubicBezTo>
                    <a:pt x="519" y="72"/>
                    <a:pt x="517" y="72"/>
                    <a:pt x="515" y="72"/>
                  </a:cubicBezTo>
                  <a:lnTo>
                    <a:pt x="467" y="64"/>
                  </a:lnTo>
                  <a:lnTo>
                    <a:pt x="472" y="64"/>
                  </a:lnTo>
                  <a:lnTo>
                    <a:pt x="424" y="64"/>
                  </a:lnTo>
                  <a:lnTo>
                    <a:pt x="376" y="64"/>
                  </a:lnTo>
                  <a:lnTo>
                    <a:pt x="328" y="64"/>
                  </a:lnTo>
                  <a:lnTo>
                    <a:pt x="280" y="64"/>
                  </a:lnTo>
                  <a:lnTo>
                    <a:pt x="224" y="64"/>
                  </a:lnTo>
                  <a:lnTo>
                    <a:pt x="176" y="64"/>
                  </a:lnTo>
                  <a:lnTo>
                    <a:pt x="128" y="64"/>
                  </a:lnTo>
                  <a:lnTo>
                    <a:pt x="80" y="64"/>
                  </a:lnTo>
                  <a:lnTo>
                    <a:pt x="32" y="64"/>
                  </a:lnTo>
                  <a:cubicBezTo>
                    <a:pt x="15" y="64"/>
                    <a:pt x="0" y="50"/>
                    <a:pt x="0" y="32"/>
                  </a:cubicBezTo>
                  <a:cubicBezTo>
                    <a:pt x="0" y="15"/>
                    <a:pt x="15" y="0"/>
                    <a:pt x="32" y="0"/>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0" name="Freeform 20"/>
            <p:cNvSpPr>
              <a:spLocks/>
            </p:cNvSpPr>
            <p:nvPr/>
          </p:nvSpPr>
          <p:spPr bwMode="auto">
            <a:xfrm>
              <a:off x="3878263" y="2174876"/>
              <a:ext cx="474663" cy="41275"/>
            </a:xfrm>
            <a:custGeom>
              <a:avLst/>
              <a:gdLst>
                <a:gd name="T0" fmla="*/ 2147483647 w 2491"/>
                <a:gd name="T1" fmla="*/ 0 h 219"/>
                <a:gd name="T2" fmla="*/ 2147483647 w 2491"/>
                <a:gd name="T3" fmla="*/ 2147483647 h 219"/>
                <a:gd name="T4" fmla="*/ 2147483647 w 2491"/>
                <a:gd name="T5" fmla="*/ 2147483647 h 219"/>
                <a:gd name="T6" fmla="*/ 2147483647 w 2491"/>
                <a:gd name="T7" fmla="*/ 2147483647 h 219"/>
                <a:gd name="T8" fmla="*/ 2147483647 w 2491"/>
                <a:gd name="T9" fmla="*/ 2147483647 h 219"/>
                <a:gd name="T10" fmla="*/ 2147483647 w 2491"/>
                <a:gd name="T11" fmla="*/ 2147483647 h 219"/>
                <a:gd name="T12" fmla="*/ 2147483647 w 2491"/>
                <a:gd name="T13" fmla="*/ 2147483647 h 219"/>
                <a:gd name="T14" fmla="*/ 2147483647 w 2491"/>
                <a:gd name="T15" fmla="*/ 2147483647 h 219"/>
                <a:gd name="T16" fmla="*/ 2147483647 w 2491"/>
                <a:gd name="T17" fmla="*/ 2147483647 h 219"/>
                <a:gd name="T18" fmla="*/ 2147483647 w 2491"/>
                <a:gd name="T19" fmla="*/ 2147483647 h 219"/>
                <a:gd name="T20" fmla="*/ 2147483647 w 2491"/>
                <a:gd name="T21" fmla="*/ 2147483647 h 219"/>
                <a:gd name="T22" fmla="*/ 2147483647 w 2491"/>
                <a:gd name="T23" fmla="*/ 2147483647 h 219"/>
                <a:gd name="T24" fmla="*/ 2147483647 w 2491"/>
                <a:gd name="T25" fmla="*/ 2147483647 h 219"/>
                <a:gd name="T26" fmla="*/ 2147483647 w 2491"/>
                <a:gd name="T27" fmla="*/ 2147483647 h 219"/>
                <a:gd name="T28" fmla="*/ 2147483647 w 2491"/>
                <a:gd name="T29" fmla="*/ 2147483647 h 219"/>
                <a:gd name="T30" fmla="*/ 2147483647 w 2491"/>
                <a:gd name="T31" fmla="*/ 2147483647 h 219"/>
                <a:gd name="T32" fmla="*/ 2147483647 w 2491"/>
                <a:gd name="T33" fmla="*/ 2147483647 h 219"/>
                <a:gd name="T34" fmla="*/ 2147483647 w 2491"/>
                <a:gd name="T35" fmla="*/ 2147483647 h 219"/>
                <a:gd name="T36" fmla="*/ 2147483647 w 2491"/>
                <a:gd name="T37" fmla="*/ 2147483647 h 219"/>
                <a:gd name="T38" fmla="*/ 2147483647 w 2491"/>
                <a:gd name="T39" fmla="*/ 2147483647 h 219"/>
                <a:gd name="T40" fmla="*/ 2147483647 w 2491"/>
                <a:gd name="T41" fmla="*/ 2147483647 h 219"/>
                <a:gd name="T42" fmla="*/ 2147483647 w 2491"/>
                <a:gd name="T43" fmla="*/ 2147483647 h 219"/>
                <a:gd name="T44" fmla="*/ 2147483647 w 2491"/>
                <a:gd name="T45" fmla="*/ 2147483647 h 219"/>
                <a:gd name="T46" fmla="*/ 2147483647 w 2491"/>
                <a:gd name="T47" fmla="*/ 2147483647 h 219"/>
                <a:gd name="T48" fmla="*/ 2147483647 w 2491"/>
                <a:gd name="T49" fmla="*/ 2147483647 h 219"/>
                <a:gd name="T50" fmla="*/ 2147483647 w 2491"/>
                <a:gd name="T51" fmla="*/ 2147483647 h 219"/>
                <a:gd name="T52" fmla="*/ 2147483647 w 2491"/>
                <a:gd name="T53" fmla="*/ 2147483647 h 219"/>
                <a:gd name="T54" fmla="*/ 2147483647 w 2491"/>
                <a:gd name="T55" fmla="*/ 2147483647 h 219"/>
                <a:gd name="T56" fmla="*/ 2147483647 w 2491"/>
                <a:gd name="T57" fmla="*/ 2147483647 h 219"/>
                <a:gd name="T58" fmla="*/ 2147483647 w 2491"/>
                <a:gd name="T59" fmla="*/ 2147483647 h 219"/>
                <a:gd name="T60" fmla="*/ 2147483647 w 2491"/>
                <a:gd name="T61" fmla="*/ 2147483647 h 219"/>
                <a:gd name="T62" fmla="*/ 2147483647 w 2491"/>
                <a:gd name="T63" fmla="*/ 2147483647 h 219"/>
                <a:gd name="T64" fmla="*/ 2147483647 w 2491"/>
                <a:gd name="T65" fmla="*/ 2147483647 h 219"/>
                <a:gd name="T66" fmla="*/ 2147483647 w 2491"/>
                <a:gd name="T67" fmla="*/ 2147483647 h 219"/>
                <a:gd name="T68" fmla="*/ 2147483647 w 2491"/>
                <a:gd name="T69" fmla="*/ 2147483647 h 219"/>
                <a:gd name="T70" fmla="*/ 2147483647 w 2491"/>
                <a:gd name="T71" fmla="*/ 2147483647 h 219"/>
                <a:gd name="T72" fmla="*/ 2147483647 w 2491"/>
                <a:gd name="T73" fmla="*/ 2147483647 h 219"/>
                <a:gd name="T74" fmla="*/ 2147483647 w 2491"/>
                <a:gd name="T75" fmla="*/ 2147483647 h 219"/>
                <a:gd name="T76" fmla="*/ 2147483647 w 2491"/>
                <a:gd name="T77" fmla="*/ 2147483647 h 219"/>
                <a:gd name="T78" fmla="*/ 2147483647 w 2491"/>
                <a:gd name="T79" fmla="*/ 2147483647 h 219"/>
                <a:gd name="T80" fmla="*/ 2147483647 w 2491"/>
                <a:gd name="T81" fmla="*/ 2147483647 h 219"/>
                <a:gd name="T82" fmla="*/ 2147483647 w 2491"/>
                <a:gd name="T83" fmla="*/ 2147483647 h 219"/>
                <a:gd name="T84" fmla="*/ 2147483647 w 2491"/>
                <a:gd name="T85" fmla="*/ 2147483647 h 219"/>
                <a:gd name="T86" fmla="*/ 2147483647 w 2491"/>
                <a:gd name="T87" fmla="*/ 2147483647 h 219"/>
                <a:gd name="T88" fmla="*/ 2147483647 w 2491"/>
                <a:gd name="T89" fmla="*/ 2147483647 h 219"/>
                <a:gd name="T90" fmla="*/ 2147483647 w 2491"/>
                <a:gd name="T91" fmla="*/ 2147483647 h 219"/>
                <a:gd name="T92" fmla="*/ 2147483647 w 2491"/>
                <a:gd name="T93" fmla="*/ 2147483647 h 219"/>
                <a:gd name="T94" fmla="*/ 2147483647 w 2491"/>
                <a:gd name="T95" fmla="*/ 2147483647 h 219"/>
                <a:gd name="T96" fmla="*/ 2147483647 w 2491"/>
                <a:gd name="T97" fmla="*/ 2147483647 h 219"/>
                <a:gd name="T98" fmla="*/ 2147483647 w 2491"/>
                <a:gd name="T99" fmla="*/ 2147483647 h 219"/>
                <a:gd name="T100" fmla="*/ 2147483647 w 2491"/>
                <a:gd name="T101" fmla="*/ 2147483647 h 219"/>
                <a:gd name="T102" fmla="*/ 2147483647 w 2491"/>
                <a:gd name="T103" fmla="*/ 2147483647 h 219"/>
                <a:gd name="T104" fmla="*/ 2147483647 w 2491"/>
                <a:gd name="T105" fmla="*/ 2147483647 h 219"/>
                <a:gd name="T106" fmla="*/ 2147483647 w 2491"/>
                <a:gd name="T107" fmla="*/ 2147483647 h 219"/>
                <a:gd name="T108" fmla="*/ 2147483647 w 2491"/>
                <a:gd name="T109" fmla="*/ 2147483647 h 219"/>
                <a:gd name="T110" fmla="*/ 2147483647 w 2491"/>
                <a:gd name="T111" fmla="*/ 2147483647 h 219"/>
                <a:gd name="T112" fmla="*/ 2147483647 w 2491"/>
                <a:gd name="T113" fmla="*/ 2147483647 h 219"/>
                <a:gd name="T114" fmla="*/ 2147483647 w 2491"/>
                <a:gd name="T115" fmla="*/ 2147483647 h 219"/>
                <a:gd name="T116" fmla="*/ 2147483647 w 2491"/>
                <a:gd name="T117" fmla="*/ 0 h 21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91"/>
                <a:gd name="T178" fmla="*/ 0 h 219"/>
                <a:gd name="T179" fmla="*/ 2491 w 2491"/>
                <a:gd name="T180" fmla="*/ 219 h 21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91" h="219">
                  <a:moveTo>
                    <a:pt x="32" y="0"/>
                  </a:moveTo>
                  <a:lnTo>
                    <a:pt x="80" y="0"/>
                  </a:lnTo>
                  <a:lnTo>
                    <a:pt x="128" y="0"/>
                  </a:lnTo>
                  <a:lnTo>
                    <a:pt x="176" y="0"/>
                  </a:lnTo>
                  <a:cubicBezTo>
                    <a:pt x="178" y="0"/>
                    <a:pt x="180" y="1"/>
                    <a:pt x="182" y="1"/>
                  </a:cubicBezTo>
                  <a:lnTo>
                    <a:pt x="230" y="9"/>
                  </a:lnTo>
                  <a:lnTo>
                    <a:pt x="224" y="8"/>
                  </a:lnTo>
                  <a:lnTo>
                    <a:pt x="280" y="8"/>
                  </a:lnTo>
                  <a:lnTo>
                    <a:pt x="328" y="8"/>
                  </a:lnTo>
                  <a:cubicBezTo>
                    <a:pt x="330" y="8"/>
                    <a:pt x="332" y="9"/>
                    <a:pt x="334" y="9"/>
                  </a:cubicBezTo>
                  <a:lnTo>
                    <a:pt x="382" y="17"/>
                  </a:lnTo>
                  <a:lnTo>
                    <a:pt x="376" y="16"/>
                  </a:lnTo>
                  <a:lnTo>
                    <a:pt x="424" y="16"/>
                  </a:lnTo>
                  <a:lnTo>
                    <a:pt x="472" y="16"/>
                  </a:lnTo>
                  <a:cubicBezTo>
                    <a:pt x="474" y="16"/>
                    <a:pt x="475" y="17"/>
                    <a:pt x="477" y="17"/>
                  </a:cubicBezTo>
                  <a:lnTo>
                    <a:pt x="533" y="25"/>
                  </a:lnTo>
                  <a:lnTo>
                    <a:pt x="528" y="24"/>
                  </a:lnTo>
                  <a:lnTo>
                    <a:pt x="576" y="24"/>
                  </a:lnTo>
                  <a:lnTo>
                    <a:pt x="624" y="24"/>
                  </a:lnTo>
                  <a:cubicBezTo>
                    <a:pt x="626" y="24"/>
                    <a:pt x="628" y="25"/>
                    <a:pt x="630" y="25"/>
                  </a:cubicBezTo>
                  <a:lnTo>
                    <a:pt x="678" y="33"/>
                  </a:lnTo>
                  <a:lnTo>
                    <a:pt x="672" y="32"/>
                  </a:lnTo>
                  <a:lnTo>
                    <a:pt x="720" y="32"/>
                  </a:lnTo>
                  <a:lnTo>
                    <a:pt x="768" y="32"/>
                  </a:lnTo>
                  <a:cubicBezTo>
                    <a:pt x="770" y="32"/>
                    <a:pt x="771" y="33"/>
                    <a:pt x="773" y="33"/>
                  </a:cubicBezTo>
                  <a:lnTo>
                    <a:pt x="829" y="41"/>
                  </a:lnTo>
                  <a:lnTo>
                    <a:pt x="824" y="40"/>
                  </a:lnTo>
                  <a:lnTo>
                    <a:pt x="872" y="40"/>
                  </a:lnTo>
                  <a:lnTo>
                    <a:pt x="920" y="40"/>
                  </a:lnTo>
                  <a:cubicBezTo>
                    <a:pt x="922" y="40"/>
                    <a:pt x="924" y="41"/>
                    <a:pt x="926" y="41"/>
                  </a:cubicBezTo>
                  <a:lnTo>
                    <a:pt x="974" y="49"/>
                  </a:lnTo>
                  <a:lnTo>
                    <a:pt x="968" y="48"/>
                  </a:lnTo>
                  <a:lnTo>
                    <a:pt x="1016" y="48"/>
                  </a:lnTo>
                  <a:lnTo>
                    <a:pt x="1072" y="48"/>
                  </a:lnTo>
                  <a:cubicBezTo>
                    <a:pt x="1074" y="48"/>
                    <a:pt x="1076" y="49"/>
                    <a:pt x="1078" y="49"/>
                  </a:cubicBezTo>
                  <a:lnTo>
                    <a:pt x="1126" y="57"/>
                  </a:lnTo>
                  <a:lnTo>
                    <a:pt x="1120" y="56"/>
                  </a:lnTo>
                  <a:lnTo>
                    <a:pt x="1168" y="56"/>
                  </a:lnTo>
                  <a:cubicBezTo>
                    <a:pt x="1170" y="56"/>
                    <a:pt x="1172" y="57"/>
                    <a:pt x="1174" y="57"/>
                  </a:cubicBezTo>
                  <a:lnTo>
                    <a:pt x="1222" y="65"/>
                  </a:lnTo>
                  <a:lnTo>
                    <a:pt x="1216" y="64"/>
                  </a:lnTo>
                  <a:lnTo>
                    <a:pt x="1264" y="64"/>
                  </a:lnTo>
                  <a:lnTo>
                    <a:pt x="1312" y="64"/>
                  </a:lnTo>
                  <a:cubicBezTo>
                    <a:pt x="1314" y="64"/>
                    <a:pt x="1315" y="65"/>
                    <a:pt x="1317" y="65"/>
                  </a:cubicBezTo>
                  <a:lnTo>
                    <a:pt x="1373" y="73"/>
                  </a:lnTo>
                  <a:lnTo>
                    <a:pt x="1368" y="72"/>
                  </a:lnTo>
                  <a:lnTo>
                    <a:pt x="1416" y="72"/>
                  </a:lnTo>
                  <a:cubicBezTo>
                    <a:pt x="1418" y="72"/>
                    <a:pt x="1420" y="73"/>
                    <a:pt x="1422" y="73"/>
                  </a:cubicBezTo>
                  <a:lnTo>
                    <a:pt x="1470" y="81"/>
                  </a:lnTo>
                  <a:lnTo>
                    <a:pt x="1464" y="80"/>
                  </a:lnTo>
                  <a:lnTo>
                    <a:pt x="1512" y="80"/>
                  </a:lnTo>
                  <a:cubicBezTo>
                    <a:pt x="1514" y="80"/>
                    <a:pt x="1516" y="81"/>
                    <a:pt x="1518" y="81"/>
                  </a:cubicBezTo>
                  <a:lnTo>
                    <a:pt x="1566" y="89"/>
                  </a:lnTo>
                  <a:lnTo>
                    <a:pt x="1560" y="88"/>
                  </a:lnTo>
                  <a:lnTo>
                    <a:pt x="1616" y="88"/>
                  </a:lnTo>
                  <a:lnTo>
                    <a:pt x="1664" y="88"/>
                  </a:lnTo>
                  <a:cubicBezTo>
                    <a:pt x="1666" y="88"/>
                    <a:pt x="1668" y="89"/>
                    <a:pt x="1670" y="89"/>
                  </a:cubicBezTo>
                  <a:lnTo>
                    <a:pt x="1718" y="97"/>
                  </a:lnTo>
                  <a:lnTo>
                    <a:pt x="1712" y="96"/>
                  </a:lnTo>
                  <a:lnTo>
                    <a:pt x="1760" y="96"/>
                  </a:lnTo>
                  <a:cubicBezTo>
                    <a:pt x="1762" y="96"/>
                    <a:pt x="1764" y="97"/>
                    <a:pt x="1766" y="97"/>
                  </a:cubicBezTo>
                  <a:lnTo>
                    <a:pt x="1814" y="105"/>
                  </a:lnTo>
                  <a:lnTo>
                    <a:pt x="1808" y="104"/>
                  </a:lnTo>
                  <a:lnTo>
                    <a:pt x="1864" y="104"/>
                  </a:lnTo>
                  <a:cubicBezTo>
                    <a:pt x="1866" y="104"/>
                    <a:pt x="1868" y="105"/>
                    <a:pt x="1870" y="105"/>
                  </a:cubicBezTo>
                  <a:lnTo>
                    <a:pt x="1918" y="113"/>
                  </a:lnTo>
                  <a:lnTo>
                    <a:pt x="1912" y="112"/>
                  </a:lnTo>
                  <a:lnTo>
                    <a:pt x="1960" y="112"/>
                  </a:lnTo>
                  <a:cubicBezTo>
                    <a:pt x="1962" y="112"/>
                    <a:pt x="1964" y="113"/>
                    <a:pt x="1966" y="113"/>
                  </a:cubicBezTo>
                  <a:lnTo>
                    <a:pt x="2014" y="121"/>
                  </a:lnTo>
                  <a:lnTo>
                    <a:pt x="2008" y="120"/>
                  </a:lnTo>
                  <a:lnTo>
                    <a:pt x="2056" y="120"/>
                  </a:lnTo>
                  <a:lnTo>
                    <a:pt x="2104" y="120"/>
                  </a:lnTo>
                  <a:cubicBezTo>
                    <a:pt x="2106" y="120"/>
                    <a:pt x="2107" y="121"/>
                    <a:pt x="2109" y="121"/>
                  </a:cubicBezTo>
                  <a:lnTo>
                    <a:pt x="2165" y="129"/>
                  </a:lnTo>
                  <a:lnTo>
                    <a:pt x="2160" y="128"/>
                  </a:lnTo>
                  <a:lnTo>
                    <a:pt x="2208" y="128"/>
                  </a:lnTo>
                  <a:cubicBezTo>
                    <a:pt x="2210" y="128"/>
                    <a:pt x="2212" y="129"/>
                    <a:pt x="2214" y="129"/>
                  </a:cubicBezTo>
                  <a:lnTo>
                    <a:pt x="2262" y="137"/>
                  </a:lnTo>
                  <a:lnTo>
                    <a:pt x="2256" y="136"/>
                  </a:lnTo>
                  <a:lnTo>
                    <a:pt x="2304" y="136"/>
                  </a:lnTo>
                  <a:cubicBezTo>
                    <a:pt x="2306" y="136"/>
                    <a:pt x="2308" y="137"/>
                    <a:pt x="2310" y="137"/>
                  </a:cubicBezTo>
                  <a:lnTo>
                    <a:pt x="2358" y="145"/>
                  </a:lnTo>
                  <a:lnTo>
                    <a:pt x="2352" y="144"/>
                  </a:lnTo>
                  <a:lnTo>
                    <a:pt x="2408" y="144"/>
                  </a:lnTo>
                  <a:cubicBezTo>
                    <a:pt x="2410" y="144"/>
                    <a:pt x="2412" y="145"/>
                    <a:pt x="2414" y="145"/>
                  </a:cubicBezTo>
                  <a:lnTo>
                    <a:pt x="2462" y="153"/>
                  </a:lnTo>
                  <a:cubicBezTo>
                    <a:pt x="2479" y="156"/>
                    <a:pt x="2491" y="172"/>
                    <a:pt x="2488" y="190"/>
                  </a:cubicBezTo>
                  <a:cubicBezTo>
                    <a:pt x="2485" y="207"/>
                    <a:pt x="2469" y="219"/>
                    <a:pt x="2451" y="216"/>
                  </a:cubicBezTo>
                  <a:lnTo>
                    <a:pt x="2403" y="208"/>
                  </a:lnTo>
                  <a:lnTo>
                    <a:pt x="2408" y="208"/>
                  </a:lnTo>
                  <a:lnTo>
                    <a:pt x="2352" y="208"/>
                  </a:lnTo>
                  <a:cubicBezTo>
                    <a:pt x="2351" y="208"/>
                    <a:pt x="2349" y="208"/>
                    <a:pt x="2347" y="208"/>
                  </a:cubicBezTo>
                  <a:lnTo>
                    <a:pt x="2299" y="200"/>
                  </a:lnTo>
                  <a:lnTo>
                    <a:pt x="2304" y="200"/>
                  </a:lnTo>
                  <a:lnTo>
                    <a:pt x="2256" y="200"/>
                  </a:lnTo>
                  <a:cubicBezTo>
                    <a:pt x="2255" y="200"/>
                    <a:pt x="2253" y="200"/>
                    <a:pt x="2251" y="200"/>
                  </a:cubicBezTo>
                  <a:lnTo>
                    <a:pt x="2203" y="192"/>
                  </a:lnTo>
                  <a:lnTo>
                    <a:pt x="2208" y="192"/>
                  </a:lnTo>
                  <a:lnTo>
                    <a:pt x="2160" y="192"/>
                  </a:lnTo>
                  <a:cubicBezTo>
                    <a:pt x="2159" y="192"/>
                    <a:pt x="2157" y="192"/>
                    <a:pt x="2156" y="192"/>
                  </a:cubicBezTo>
                  <a:lnTo>
                    <a:pt x="2100" y="184"/>
                  </a:lnTo>
                  <a:lnTo>
                    <a:pt x="2104" y="184"/>
                  </a:lnTo>
                  <a:lnTo>
                    <a:pt x="2056" y="184"/>
                  </a:lnTo>
                  <a:lnTo>
                    <a:pt x="2008" y="184"/>
                  </a:lnTo>
                  <a:cubicBezTo>
                    <a:pt x="2007" y="184"/>
                    <a:pt x="2005" y="184"/>
                    <a:pt x="2003" y="184"/>
                  </a:cubicBezTo>
                  <a:lnTo>
                    <a:pt x="1955" y="176"/>
                  </a:lnTo>
                  <a:lnTo>
                    <a:pt x="1960" y="176"/>
                  </a:lnTo>
                  <a:lnTo>
                    <a:pt x="1912" y="176"/>
                  </a:lnTo>
                  <a:cubicBezTo>
                    <a:pt x="1911" y="176"/>
                    <a:pt x="1909" y="176"/>
                    <a:pt x="1907" y="176"/>
                  </a:cubicBezTo>
                  <a:lnTo>
                    <a:pt x="1859" y="168"/>
                  </a:lnTo>
                  <a:lnTo>
                    <a:pt x="1864" y="168"/>
                  </a:lnTo>
                  <a:lnTo>
                    <a:pt x="1808" y="168"/>
                  </a:lnTo>
                  <a:cubicBezTo>
                    <a:pt x="1807" y="168"/>
                    <a:pt x="1805" y="168"/>
                    <a:pt x="1803" y="168"/>
                  </a:cubicBezTo>
                  <a:lnTo>
                    <a:pt x="1755" y="160"/>
                  </a:lnTo>
                  <a:lnTo>
                    <a:pt x="1760" y="160"/>
                  </a:lnTo>
                  <a:lnTo>
                    <a:pt x="1712" y="160"/>
                  </a:lnTo>
                  <a:cubicBezTo>
                    <a:pt x="1711" y="160"/>
                    <a:pt x="1709" y="160"/>
                    <a:pt x="1707" y="160"/>
                  </a:cubicBezTo>
                  <a:lnTo>
                    <a:pt x="1659" y="152"/>
                  </a:lnTo>
                  <a:lnTo>
                    <a:pt x="1664" y="152"/>
                  </a:lnTo>
                  <a:lnTo>
                    <a:pt x="1616" y="152"/>
                  </a:lnTo>
                  <a:lnTo>
                    <a:pt x="1560" y="152"/>
                  </a:lnTo>
                  <a:cubicBezTo>
                    <a:pt x="1559" y="152"/>
                    <a:pt x="1557" y="152"/>
                    <a:pt x="1555" y="152"/>
                  </a:cubicBezTo>
                  <a:lnTo>
                    <a:pt x="1507" y="144"/>
                  </a:lnTo>
                  <a:lnTo>
                    <a:pt x="1512" y="144"/>
                  </a:lnTo>
                  <a:lnTo>
                    <a:pt x="1464" y="144"/>
                  </a:lnTo>
                  <a:cubicBezTo>
                    <a:pt x="1463" y="144"/>
                    <a:pt x="1461" y="144"/>
                    <a:pt x="1459" y="144"/>
                  </a:cubicBezTo>
                  <a:lnTo>
                    <a:pt x="1411" y="136"/>
                  </a:lnTo>
                  <a:lnTo>
                    <a:pt x="1416" y="136"/>
                  </a:lnTo>
                  <a:lnTo>
                    <a:pt x="1368" y="136"/>
                  </a:lnTo>
                  <a:cubicBezTo>
                    <a:pt x="1367" y="136"/>
                    <a:pt x="1365" y="136"/>
                    <a:pt x="1364" y="136"/>
                  </a:cubicBezTo>
                  <a:lnTo>
                    <a:pt x="1308" y="128"/>
                  </a:lnTo>
                  <a:lnTo>
                    <a:pt x="1312" y="128"/>
                  </a:lnTo>
                  <a:lnTo>
                    <a:pt x="1264" y="128"/>
                  </a:lnTo>
                  <a:lnTo>
                    <a:pt x="1216" y="128"/>
                  </a:lnTo>
                  <a:cubicBezTo>
                    <a:pt x="1215" y="128"/>
                    <a:pt x="1213" y="128"/>
                    <a:pt x="1211" y="128"/>
                  </a:cubicBezTo>
                  <a:lnTo>
                    <a:pt x="1163" y="120"/>
                  </a:lnTo>
                  <a:lnTo>
                    <a:pt x="1168" y="120"/>
                  </a:lnTo>
                  <a:lnTo>
                    <a:pt x="1120" y="120"/>
                  </a:lnTo>
                  <a:cubicBezTo>
                    <a:pt x="1119" y="120"/>
                    <a:pt x="1117" y="120"/>
                    <a:pt x="1115" y="120"/>
                  </a:cubicBezTo>
                  <a:lnTo>
                    <a:pt x="1067" y="112"/>
                  </a:lnTo>
                  <a:lnTo>
                    <a:pt x="1072" y="112"/>
                  </a:lnTo>
                  <a:lnTo>
                    <a:pt x="1016" y="112"/>
                  </a:lnTo>
                  <a:lnTo>
                    <a:pt x="968" y="112"/>
                  </a:lnTo>
                  <a:cubicBezTo>
                    <a:pt x="967" y="112"/>
                    <a:pt x="965" y="112"/>
                    <a:pt x="963" y="112"/>
                  </a:cubicBezTo>
                  <a:lnTo>
                    <a:pt x="915" y="104"/>
                  </a:lnTo>
                  <a:lnTo>
                    <a:pt x="920" y="104"/>
                  </a:lnTo>
                  <a:lnTo>
                    <a:pt x="872" y="104"/>
                  </a:lnTo>
                  <a:lnTo>
                    <a:pt x="824" y="104"/>
                  </a:lnTo>
                  <a:cubicBezTo>
                    <a:pt x="823" y="104"/>
                    <a:pt x="821" y="104"/>
                    <a:pt x="820" y="104"/>
                  </a:cubicBezTo>
                  <a:lnTo>
                    <a:pt x="764" y="96"/>
                  </a:lnTo>
                  <a:lnTo>
                    <a:pt x="768" y="96"/>
                  </a:lnTo>
                  <a:lnTo>
                    <a:pt x="720" y="96"/>
                  </a:lnTo>
                  <a:lnTo>
                    <a:pt x="672" y="96"/>
                  </a:lnTo>
                  <a:cubicBezTo>
                    <a:pt x="671" y="96"/>
                    <a:pt x="669" y="96"/>
                    <a:pt x="667" y="96"/>
                  </a:cubicBezTo>
                  <a:lnTo>
                    <a:pt x="619" y="88"/>
                  </a:lnTo>
                  <a:lnTo>
                    <a:pt x="624" y="88"/>
                  </a:lnTo>
                  <a:lnTo>
                    <a:pt x="576" y="88"/>
                  </a:lnTo>
                  <a:lnTo>
                    <a:pt x="528" y="88"/>
                  </a:lnTo>
                  <a:cubicBezTo>
                    <a:pt x="527" y="88"/>
                    <a:pt x="525" y="88"/>
                    <a:pt x="524" y="88"/>
                  </a:cubicBezTo>
                  <a:lnTo>
                    <a:pt x="468" y="80"/>
                  </a:lnTo>
                  <a:lnTo>
                    <a:pt x="472" y="80"/>
                  </a:lnTo>
                  <a:lnTo>
                    <a:pt x="424" y="80"/>
                  </a:lnTo>
                  <a:lnTo>
                    <a:pt x="376" y="80"/>
                  </a:lnTo>
                  <a:cubicBezTo>
                    <a:pt x="375" y="80"/>
                    <a:pt x="373" y="80"/>
                    <a:pt x="371" y="80"/>
                  </a:cubicBezTo>
                  <a:lnTo>
                    <a:pt x="323" y="72"/>
                  </a:lnTo>
                  <a:lnTo>
                    <a:pt x="328" y="72"/>
                  </a:lnTo>
                  <a:lnTo>
                    <a:pt x="280" y="72"/>
                  </a:lnTo>
                  <a:lnTo>
                    <a:pt x="224" y="72"/>
                  </a:lnTo>
                  <a:cubicBezTo>
                    <a:pt x="223" y="72"/>
                    <a:pt x="221" y="72"/>
                    <a:pt x="219" y="72"/>
                  </a:cubicBezTo>
                  <a:lnTo>
                    <a:pt x="171" y="64"/>
                  </a:lnTo>
                  <a:lnTo>
                    <a:pt x="176" y="64"/>
                  </a:lnTo>
                  <a:lnTo>
                    <a:pt x="128" y="64"/>
                  </a:lnTo>
                  <a:lnTo>
                    <a:pt x="80" y="64"/>
                  </a:lnTo>
                  <a:lnTo>
                    <a:pt x="32" y="64"/>
                  </a:lnTo>
                  <a:cubicBezTo>
                    <a:pt x="15" y="64"/>
                    <a:pt x="0" y="50"/>
                    <a:pt x="0" y="32"/>
                  </a:cubicBezTo>
                  <a:cubicBezTo>
                    <a:pt x="0" y="15"/>
                    <a:pt x="15" y="0"/>
                    <a:pt x="32" y="0"/>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1" name="Freeform 21"/>
            <p:cNvSpPr>
              <a:spLocks/>
            </p:cNvSpPr>
            <p:nvPr/>
          </p:nvSpPr>
          <p:spPr bwMode="auto">
            <a:xfrm>
              <a:off x="4340226" y="2203451"/>
              <a:ext cx="474663" cy="60325"/>
            </a:xfrm>
            <a:custGeom>
              <a:avLst/>
              <a:gdLst>
                <a:gd name="T0" fmla="*/ 2147483647 w 2491"/>
                <a:gd name="T1" fmla="*/ 2147483647 h 315"/>
                <a:gd name="T2" fmla="*/ 2147483647 w 2491"/>
                <a:gd name="T3" fmla="*/ 2147483647 h 315"/>
                <a:gd name="T4" fmla="*/ 2147483647 w 2491"/>
                <a:gd name="T5" fmla="*/ 2147483647 h 315"/>
                <a:gd name="T6" fmla="*/ 2147483647 w 2491"/>
                <a:gd name="T7" fmla="*/ 2147483647 h 315"/>
                <a:gd name="T8" fmla="*/ 2147483647 w 2491"/>
                <a:gd name="T9" fmla="*/ 2147483647 h 315"/>
                <a:gd name="T10" fmla="*/ 2147483647 w 2491"/>
                <a:gd name="T11" fmla="*/ 2147483647 h 315"/>
                <a:gd name="T12" fmla="*/ 2147483647 w 2491"/>
                <a:gd name="T13" fmla="*/ 2147483647 h 315"/>
                <a:gd name="T14" fmla="*/ 2147483647 w 2491"/>
                <a:gd name="T15" fmla="*/ 2147483647 h 315"/>
                <a:gd name="T16" fmla="*/ 2147483647 w 2491"/>
                <a:gd name="T17" fmla="*/ 2147483647 h 315"/>
                <a:gd name="T18" fmla="*/ 2147483647 w 2491"/>
                <a:gd name="T19" fmla="*/ 2147483647 h 315"/>
                <a:gd name="T20" fmla="*/ 2147483647 w 2491"/>
                <a:gd name="T21" fmla="*/ 2147483647 h 315"/>
                <a:gd name="T22" fmla="*/ 2147483647 w 2491"/>
                <a:gd name="T23" fmla="*/ 2147483647 h 315"/>
                <a:gd name="T24" fmla="*/ 2147483647 w 2491"/>
                <a:gd name="T25" fmla="*/ 2147483647 h 315"/>
                <a:gd name="T26" fmla="*/ 2147483647 w 2491"/>
                <a:gd name="T27" fmla="*/ 2147483647 h 315"/>
                <a:gd name="T28" fmla="*/ 2147483647 w 2491"/>
                <a:gd name="T29" fmla="*/ 2147483647 h 315"/>
                <a:gd name="T30" fmla="*/ 2147483647 w 2491"/>
                <a:gd name="T31" fmla="*/ 2147483647 h 315"/>
                <a:gd name="T32" fmla="*/ 2147483647 w 2491"/>
                <a:gd name="T33" fmla="*/ 2147483647 h 315"/>
                <a:gd name="T34" fmla="*/ 2147483647 w 2491"/>
                <a:gd name="T35" fmla="*/ 2147483647 h 315"/>
                <a:gd name="T36" fmla="*/ 2147483647 w 2491"/>
                <a:gd name="T37" fmla="*/ 2147483647 h 315"/>
                <a:gd name="T38" fmla="*/ 2147483647 w 2491"/>
                <a:gd name="T39" fmla="*/ 2147483647 h 315"/>
                <a:gd name="T40" fmla="*/ 2147483647 w 2491"/>
                <a:gd name="T41" fmla="*/ 2147483647 h 315"/>
                <a:gd name="T42" fmla="*/ 2147483647 w 2491"/>
                <a:gd name="T43" fmla="*/ 2147483647 h 315"/>
                <a:gd name="T44" fmla="*/ 2147483647 w 2491"/>
                <a:gd name="T45" fmla="*/ 2147483647 h 315"/>
                <a:gd name="T46" fmla="*/ 2147483647 w 2491"/>
                <a:gd name="T47" fmla="*/ 2147483647 h 315"/>
                <a:gd name="T48" fmla="*/ 2147483647 w 2491"/>
                <a:gd name="T49" fmla="*/ 2147483647 h 315"/>
                <a:gd name="T50" fmla="*/ 2147483647 w 2491"/>
                <a:gd name="T51" fmla="*/ 2147483647 h 315"/>
                <a:gd name="T52" fmla="*/ 2147483647 w 2491"/>
                <a:gd name="T53" fmla="*/ 2147483647 h 315"/>
                <a:gd name="T54" fmla="*/ 2147483647 w 2491"/>
                <a:gd name="T55" fmla="*/ 2147483647 h 315"/>
                <a:gd name="T56" fmla="*/ 2147483647 w 2491"/>
                <a:gd name="T57" fmla="*/ 2147483647 h 315"/>
                <a:gd name="T58" fmla="*/ 2147483647 w 2491"/>
                <a:gd name="T59" fmla="*/ 2147483647 h 315"/>
                <a:gd name="T60" fmla="*/ 2147483647 w 2491"/>
                <a:gd name="T61" fmla="*/ 2147483647 h 315"/>
                <a:gd name="T62" fmla="*/ 2147483647 w 2491"/>
                <a:gd name="T63" fmla="*/ 2147483647 h 315"/>
                <a:gd name="T64" fmla="*/ 2147483647 w 2491"/>
                <a:gd name="T65" fmla="*/ 2147483647 h 315"/>
                <a:gd name="T66" fmla="*/ 2147483647 w 2491"/>
                <a:gd name="T67" fmla="*/ 2147483647 h 315"/>
                <a:gd name="T68" fmla="*/ 2147483647 w 2491"/>
                <a:gd name="T69" fmla="*/ 2147483647 h 315"/>
                <a:gd name="T70" fmla="*/ 2147483647 w 2491"/>
                <a:gd name="T71" fmla="*/ 2147483647 h 315"/>
                <a:gd name="T72" fmla="*/ 2147483647 w 2491"/>
                <a:gd name="T73" fmla="*/ 2147483647 h 315"/>
                <a:gd name="T74" fmla="*/ 2147483647 w 2491"/>
                <a:gd name="T75" fmla="*/ 2147483647 h 315"/>
                <a:gd name="T76" fmla="*/ 2147483647 w 2491"/>
                <a:gd name="T77" fmla="*/ 2147483647 h 315"/>
                <a:gd name="T78" fmla="*/ 2147483647 w 2491"/>
                <a:gd name="T79" fmla="*/ 2147483647 h 315"/>
                <a:gd name="T80" fmla="*/ 2147483647 w 2491"/>
                <a:gd name="T81" fmla="*/ 2147483647 h 315"/>
                <a:gd name="T82" fmla="*/ 2147483647 w 2491"/>
                <a:gd name="T83" fmla="*/ 2147483647 h 315"/>
                <a:gd name="T84" fmla="*/ 2147483647 w 2491"/>
                <a:gd name="T85" fmla="*/ 2147483647 h 315"/>
                <a:gd name="T86" fmla="*/ 2147483647 w 2491"/>
                <a:gd name="T87" fmla="*/ 2147483647 h 315"/>
                <a:gd name="T88" fmla="*/ 2147483647 w 2491"/>
                <a:gd name="T89" fmla="*/ 2147483647 h 315"/>
                <a:gd name="T90" fmla="*/ 2147483647 w 2491"/>
                <a:gd name="T91" fmla="*/ 2147483647 h 315"/>
                <a:gd name="T92" fmla="*/ 2147483647 w 2491"/>
                <a:gd name="T93" fmla="*/ 2147483647 h 315"/>
                <a:gd name="T94" fmla="*/ 2147483647 w 2491"/>
                <a:gd name="T95" fmla="*/ 2147483647 h 315"/>
                <a:gd name="T96" fmla="*/ 2147483647 w 2491"/>
                <a:gd name="T97" fmla="*/ 2147483647 h 315"/>
                <a:gd name="T98" fmla="*/ 2147483647 w 2491"/>
                <a:gd name="T99" fmla="*/ 2147483647 h 315"/>
                <a:gd name="T100" fmla="*/ 2147483647 w 2491"/>
                <a:gd name="T101" fmla="*/ 2147483647 h 315"/>
                <a:gd name="T102" fmla="*/ 2147483647 w 2491"/>
                <a:gd name="T103" fmla="*/ 2147483647 h 315"/>
                <a:gd name="T104" fmla="*/ 2147483647 w 2491"/>
                <a:gd name="T105" fmla="*/ 2147483647 h 315"/>
                <a:gd name="T106" fmla="*/ 2147483647 w 2491"/>
                <a:gd name="T107" fmla="*/ 2147483647 h 315"/>
                <a:gd name="T108" fmla="*/ 2147483647 w 2491"/>
                <a:gd name="T109" fmla="*/ 2147483647 h 315"/>
                <a:gd name="T110" fmla="*/ 2147483647 w 2491"/>
                <a:gd name="T111" fmla="*/ 2147483647 h 315"/>
                <a:gd name="T112" fmla="*/ 2147483647 w 2491"/>
                <a:gd name="T113" fmla="*/ 2147483647 h 31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91"/>
                <a:gd name="T172" fmla="*/ 0 h 315"/>
                <a:gd name="T173" fmla="*/ 2491 w 2491"/>
                <a:gd name="T174" fmla="*/ 315 h 31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91" h="315">
                  <a:moveTo>
                    <a:pt x="32" y="0"/>
                  </a:moveTo>
                  <a:lnTo>
                    <a:pt x="80" y="0"/>
                  </a:lnTo>
                  <a:cubicBezTo>
                    <a:pt x="82" y="0"/>
                    <a:pt x="84" y="1"/>
                    <a:pt x="86" y="1"/>
                  </a:cubicBezTo>
                  <a:lnTo>
                    <a:pt x="134" y="9"/>
                  </a:lnTo>
                  <a:lnTo>
                    <a:pt x="182" y="17"/>
                  </a:lnTo>
                  <a:lnTo>
                    <a:pt x="176" y="16"/>
                  </a:lnTo>
                  <a:lnTo>
                    <a:pt x="224" y="16"/>
                  </a:lnTo>
                  <a:cubicBezTo>
                    <a:pt x="226" y="16"/>
                    <a:pt x="227" y="17"/>
                    <a:pt x="229" y="17"/>
                  </a:cubicBezTo>
                  <a:lnTo>
                    <a:pt x="285" y="25"/>
                  </a:lnTo>
                  <a:lnTo>
                    <a:pt x="280" y="24"/>
                  </a:lnTo>
                  <a:lnTo>
                    <a:pt x="328" y="24"/>
                  </a:lnTo>
                  <a:cubicBezTo>
                    <a:pt x="330" y="24"/>
                    <a:pt x="332" y="25"/>
                    <a:pt x="334" y="25"/>
                  </a:cubicBezTo>
                  <a:lnTo>
                    <a:pt x="382" y="33"/>
                  </a:lnTo>
                  <a:lnTo>
                    <a:pt x="376" y="32"/>
                  </a:lnTo>
                  <a:lnTo>
                    <a:pt x="424" y="32"/>
                  </a:lnTo>
                  <a:cubicBezTo>
                    <a:pt x="426" y="32"/>
                    <a:pt x="428" y="33"/>
                    <a:pt x="430" y="33"/>
                  </a:cubicBezTo>
                  <a:lnTo>
                    <a:pt x="478" y="41"/>
                  </a:lnTo>
                  <a:lnTo>
                    <a:pt x="472" y="40"/>
                  </a:lnTo>
                  <a:lnTo>
                    <a:pt x="528" y="40"/>
                  </a:lnTo>
                  <a:cubicBezTo>
                    <a:pt x="530" y="40"/>
                    <a:pt x="532" y="41"/>
                    <a:pt x="534" y="41"/>
                  </a:cubicBezTo>
                  <a:lnTo>
                    <a:pt x="582" y="49"/>
                  </a:lnTo>
                  <a:lnTo>
                    <a:pt x="576" y="48"/>
                  </a:lnTo>
                  <a:lnTo>
                    <a:pt x="624" y="48"/>
                  </a:lnTo>
                  <a:cubicBezTo>
                    <a:pt x="626" y="48"/>
                    <a:pt x="628" y="49"/>
                    <a:pt x="630" y="49"/>
                  </a:cubicBezTo>
                  <a:lnTo>
                    <a:pt x="678" y="57"/>
                  </a:lnTo>
                  <a:lnTo>
                    <a:pt x="726" y="65"/>
                  </a:lnTo>
                  <a:lnTo>
                    <a:pt x="720" y="64"/>
                  </a:lnTo>
                  <a:lnTo>
                    <a:pt x="776" y="64"/>
                  </a:lnTo>
                  <a:cubicBezTo>
                    <a:pt x="778" y="64"/>
                    <a:pt x="780" y="65"/>
                    <a:pt x="782" y="65"/>
                  </a:cubicBezTo>
                  <a:lnTo>
                    <a:pt x="830" y="73"/>
                  </a:lnTo>
                  <a:lnTo>
                    <a:pt x="824" y="72"/>
                  </a:lnTo>
                  <a:lnTo>
                    <a:pt x="872" y="72"/>
                  </a:lnTo>
                  <a:cubicBezTo>
                    <a:pt x="874" y="72"/>
                    <a:pt x="876" y="73"/>
                    <a:pt x="878" y="73"/>
                  </a:cubicBezTo>
                  <a:lnTo>
                    <a:pt x="926" y="81"/>
                  </a:lnTo>
                  <a:lnTo>
                    <a:pt x="974" y="89"/>
                  </a:lnTo>
                  <a:lnTo>
                    <a:pt x="968" y="88"/>
                  </a:lnTo>
                  <a:lnTo>
                    <a:pt x="1016" y="88"/>
                  </a:lnTo>
                  <a:cubicBezTo>
                    <a:pt x="1018" y="88"/>
                    <a:pt x="1019" y="89"/>
                    <a:pt x="1021" y="89"/>
                  </a:cubicBezTo>
                  <a:lnTo>
                    <a:pt x="1077" y="97"/>
                  </a:lnTo>
                  <a:lnTo>
                    <a:pt x="1072" y="96"/>
                  </a:lnTo>
                  <a:lnTo>
                    <a:pt x="1120" y="96"/>
                  </a:lnTo>
                  <a:cubicBezTo>
                    <a:pt x="1122" y="96"/>
                    <a:pt x="1124" y="97"/>
                    <a:pt x="1126" y="97"/>
                  </a:cubicBezTo>
                  <a:lnTo>
                    <a:pt x="1174" y="105"/>
                  </a:lnTo>
                  <a:lnTo>
                    <a:pt x="1222" y="113"/>
                  </a:lnTo>
                  <a:lnTo>
                    <a:pt x="1216" y="112"/>
                  </a:lnTo>
                  <a:lnTo>
                    <a:pt x="1264" y="112"/>
                  </a:lnTo>
                  <a:cubicBezTo>
                    <a:pt x="1266" y="112"/>
                    <a:pt x="1267" y="113"/>
                    <a:pt x="1269" y="113"/>
                  </a:cubicBezTo>
                  <a:lnTo>
                    <a:pt x="1325" y="121"/>
                  </a:lnTo>
                  <a:lnTo>
                    <a:pt x="1374" y="129"/>
                  </a:lnTo>
                  <a:lnTo>
                    <a:pt x="1368" y="128"/>
                  </a:lnTo>
                  <a:lnTo>
                    <a:pt x="1416" y="128"/>
                  </a:lnTo>
                  <a:cubicBezTo>
                    <a:pt x="1418" y="128"/>
                    <a:pt x="1420" y="129"/>
                    <a:pt x="1422" y="129"/>
                  </a:cubicBezTo>
                  <a:lnTo>
                    <a:pt x="1470" y="137"/>
                  </a:lnTo>
                  <a:lnTo>
                    <a:pt x="1518" y="145"/>
                  </a:lnTo>
                  <a:lnTo>
                    <a:pt x="1512" y="144"/>
                  </a:lnTo>
                  <a:lnTo>
                    <a:pt x="1560" y="144"/>
                  </a:lnTo>
                  <a:cubicBezTo>
                    <a:pt x="1562" y="144"/>
                    <a:pt x="1563" y="145"/>
                    <a:pt x="1565" y="145"/>
                  </a:cubicBezTo>
                  <a:lnTo>
                    <a:pt x="1621" y="153"/>
                  </a:lnTo>
                  <a:lnTo>
                    <a:pt x="1670" y="161"/>
                  </a:lnTo>
                  <a:lnTo>
                    <a:pt x="1664" y="160"/>
                  </a:lnTo>
                  <a:lnTo>
                    <a:pt x="1712" y="160"/>
                  </a:lnTo>
                  <a:cubicBezTo>
                    <a:pt x="1714" y="160"/>
                    <a:pt x="1716" y="161"/>
                    <a:pt x="1718" y="161"/>
                  </a:cubicBezTo>
                  <a:lnTo>
                    <a:pt x="1766" y="169"/>
                  </a:lnTo>
                  <a:lnTo>
                    <a:pt x="1814" y="177"/>
                  </a:lnTo>
                  <a:lnTo>
                    <a:pt x="1808" y="176"/>
                  </a:lnTo>
                  <a:lnTo>
                    <a:pt x="1864" y="176"/>
                  </a:lnTo>
                  <a:cubicBezTo>
                    <a:pt x="1866" y="176"/>
                    <a:pt x="1868" y="177"/>
                    <a:pt x="1870" y="177"/>
                  </a:cubicBezTo>
                  <a:lnTo>
                    <a:pt x="1918" y="185"/>
                  </a:lnTo>
                  <a:lnTo>
                    <a:pt x="1966" y="193"/>
                  </a:lnTo>
                  <a:lnTo>
                    <a:pt x="1960" y="192"/>
                  </a:lnTo>
                  <a:lnTo>
                    <a:pt x="2008" y="192"/>
                  </a:lnTo>
                  <a:cubicBezTo>
                    <a:pt x="2010" y="192"/>
                    <a:pt x="2012" y="193"/>
                    <a:pt x="2014" y="193"/>
                  </a:cubicBezTo>
                  <a:lnTo>
                    <a:pt x="2062" y="201"/>
                  </a:lnTo>
                  <a:lnTo>
                    <a:pt x="2110" y="209"/>
                  </a:lnTo>
                  <a:lnTo>
                    <a:pt x="2165" y="217"/>
                  </a:lnTo>
                  <a:lnTo>
                    <a:pt x="2160" y="216"/>
                  </a:lnTo>
                  <a:lnTo>
                    <a:pt x="2208" y="216"/>
                  </a:lnTo>
                  <a:cubicBezTo>
                    <a:pt x="2210" y="216"/>
                    <a:pt x="2212" y="217"/>
                    <a:pt x="2214" y="217"/>
                  </a:cubicBezTo>
                  <a:lnTo>
                    <a:pt x="2262" y="225"/>
                  </a:lnTo>
                  <a:lnTo>
                    <a:pt x="2310" y="233"/>
                  </a:lnTo>
                  <a:lnTo>
                    <a:pt x="2358" y="241"/>
                  </a:lnTo>
                  <a:lnTo>
                    <a:pt x="2352" y="240"/>
                  </a:lnTo>
                  <a:lnTo>
                    <a:pt x="2408" y="240"/>
                  </a:lnTo>
                  <a:cubicBezTo>
                    <a:pt x="2410" y="240"/>
                    <a:pt x="2412" y="241"/>
                    <a:pt x="2414" y="241"/>
                  </a:cubicBezTo>
                  <a:lnTo>
                    <a:pt x="2462" y="249"/>
                  </a:lnTo>
                  <a:cubicBezTo>
                    <a:pt x="2479" y="252"/>
                    <a:pt x="2491" y="268"/>
                    <a:pt x="2488" y="286"/>
                  </a:cubicBezTo>
                  <a:cubicBezTo>
                    <a:pt x="2485" y="303"/>
                    <a:pt x="2469" y="315"/>
                    <a:pt x="2451" y="312"/>
                  </a:cubicBezTo>
                  <a:lnTo>
                    <a:pt x="2403" y="304"/>
                  </a:lnTo>
                  <a:lnTo>
                    <a:pt x="2408" y="304"/>
                  </a:lnTo>
                  <a:lnTo>
                    <a:pt x="2352" y="304"/>
                  </a:lnTo>
                  <a:cubicBezTo>
                    <a:pt x="2351" y="304"/>
                    <a:pt x="2349" y="304"/>
                    <a:pt x="2347" y="304"/>
                  </a:cubicBezTo>
                  <a:lnTo>
                    <a:pt x="2299" y="296"/>
                  </a:lnTo>
                  <a:lnTo>
                    <a:pt x="2251" y="288"/>
                  </a:lnTo>
                  <a:lnTo>
                    <a:pt x="2203" y="280"/>
                  </a:lnTo>
                  <a:lnTo>
                    <a:pt x="2208" y="280"/>
                  </a:lnTo>
                  <a:lnTo>
                    <a:pt x="2160" y="280"/>
                  </a:lnTo>
                  <a:cubicBezTo>
                    <a:pt x="2159" y="280"/>
                    <a:pt x="2157" y="280"/>
                    <a:pt x="2156" y="280"/>
                  </a:cubicBezTo>
                  <a:lnTo>
                    <a:pt x="2099" y="272"/>
                  </a:lnTo>
                  <a:lnTo>
                    <a:pt x="2051" y="264"/>
                  </a:lnTo>
                  <a:lnTo>
                    <a:pt x="2003" y="256"/>
                  </a:lnTo>
                  <a:lnTo>
                    <a:pt x="2008" y="256"/>
                  </a:lnTo>
                  <a:lnTo>
                    <a:pt x="1960" y="256"/>
                  </a:lnTo>
                  <a:cubicBezTo>
                    <a:pt x="1959" y="256"/>
                    <a:pt x="1957" y="256"/>
                    <a:pt x="1955" y="256"/>
                  </a:cubicBezTo>
                  <a:lnTo>
                    <a:pt x="1907" y="248"/>
                  </a:lnTo>
                  <a:lnTo>
                    <a:pt x="1859" y="240"/>
                  </a:lnTo>
                  <a:lnTo>
                    <a:pt x="1864" y="240"/>
                  </a:lnTo>
                  <a:lnTo>
                    <a:pt x="1808" y="240"/>
                  </a:lnTo>
                  <a:cubicBezTo>
                    <a:pt x="1807" y="240"/>
                    <a:pt x="1805" y="240"/>
                    <a:pt x="1803" y="240"/>
                  </a:cubicBezTo>
                  <a:lnTo>
                    <a:pt x="1755" y="232"/>
                  </a:lnTo>
                  <a:lnTo>
                    <a:pt x="1707" y="224"/>
                  </a:lnTo>
                  <a:lnTo>
                    <a:pt x="1712" y="224"/>
                  </a:lnTo>
                  <a:lnTo>
                    <a:pt x="1664" y="224"/>
                  </a:lnTo>
                  <a:cubicBezTo>
                    <a:pt x="1663" y="224"/>
                    <a:pt x="1661" y="224"/>
                    <a:pt x="1659" y="224"/>
                  </a:cubicBezTo>
                  <a:lnTo>
                    <a:pt x="1612" y="216"/>
                  </a:lnTo>
                  <a:lnTo>
                    <a:pt x="1556" y="208"/>
                  </a:lnTo>
                  <a:lnTo>
                    <a:pt x="1560" y="208"/>
                  </a:lnTo>
                  <a:lnTo>
                    <a:pt x="1512" y="208"/>
                  </a:lnTo>
                  <a:cubicBezTo>
                    <a:pt x="1511" y="208"/>
                    <a:pt x="1509" y="208"/>
                    <a:pt x="1507" y="208"/>
                  </a:cubicBezTo>
                  <a:lnTo>
                    <a:pt x="1459" y="200"/>
                  </a:lnTo>
                  <a:lnTo>
                    <a:pt x="1411" y="192"/>
                  </a:lnTo>
                  <a:lnTo>
                    <a:pt x="1416" y="192"/>
                  </a:lnTo>
                  <a:lnTo>
                    <a:pt x="1368" y="192"/>
                  </a:lnTo>
                  <a:cubicBezTo>
                    <a:pt x="1367" y="192"/>
                    <a:pt x="1365" y="192"/>
                    <a:pt x="1363" y="192"/>
                  </a:cubicBezTo>
                  <a:lnTo>
                    <a:pt x="1316" y="184"/>
                  </a:lnTo>
                  <a:lnTo>
                    <a:pt x="1260" y="176"/>
                  </a:lnTo>
                  <a:lnTo>
                    <a:pt x="1264" y="176"/>
                  </a:lnTo>
                  <a:lnTo>
                    <a:pt x="1216" y="176"/>
                  </a:lnTo>
                  <a:cubicBezTo>
                    <a:pt x="1215" y="176"/>
                    <a:pt x="1213" y="176"/>
                    <a:pt x="1211" y="176"/>
                  </a:cubicBezTo>
                  <a:lnTo>
                    <a:pt x="1163" y="168"/>
                  </a:lnTo>
                  <a:lnTo>
                    <a:pt x="1115" y="160"/>
                  </a:lnTo>
                  <a:lnTo>
                    <a:pt x="1120" y="160"/>
                  </a:lnTo>
                  <a:lnTo>
                    <a:pt x="1072" y="160"/>
                  </a:lnTo>
                  <a:cubicBezTo>
                    <a:pt x="1071" y="160"/>
                    <a:pt x="1069" y="160"/>
                    <a:pt x="1068" y="160"/>
                  </a:cubicBezTo>
                  <a:lnTo>
                    <a:pt x="1012" y="152"/>
                  </a:lnTo>
                  <a:lnTo>
                    <a:pt x="1016" y="152"/>
                  </a:lnTo>
                  <a:lnTo>
                    <a:pt x="968" y="152"/>
                  </a:lnTo>
                  <a:cubicBezTo>
                    <a:pt x="967" y="152"/>
                    <a:pt x="965" y="152"/>
                    <a:pt x="963" y="152"/>
                  </a:cubicBezTo>
                  <a:lnTo>
                    <a:pt x="915" y="144"/>
                  </a:lnTo>
                  <a:lnTo>
                    <a:pt x="867" y="136"/>
                  </a:lnTo>
                  <a:lnTo>
                    <a:pt x="872" y="136"/>
                  </a:lnTo>
                  <a:lnTo>
                    <a:pt x="824" y="136"/>
                  </a:lnTo>
                  <a:cubicBezTo>
                    <a:pt x="823" y="136"/>
                    <a:pt x="821" y="136"/>
                    <a:pt x="819" y="136"/>
                  </a:cubicBezTo>
                  <a:lnTo>
                    <a:pt x="771" y="128"/>
                  </a:lnTo>
                  <a:lnTo>
                    <a:pt x="776" y="128"/>
                  </a:lnTo>
                  <a:lnTo>
                    <a:pt x="720" y="128"/>
                  </a:lnTo>
                  <a:cubicBezTo>
                    <a:pt x="719" y="128"/>
                    <a:pt x="717" y="128"/>
                    <a:pt x="715" y="128"/>
                  </a:cubicBezTo>
                  <a:lnTo>
                    <a:pt x="667" y="120"/>
                  </a:lnTo>
                  <a:lnTo>
                    <a:pt x="619" y="112"/>
                  </a:lnTo>
                  <a:lnTo>
                    <a:pt x="624" y="112"/>
                  </a:lnTo>
                  <a:lnTo>
                    <a:pt x="576" y="112"/>
                  </a:lnTo>
                  <a:cubicBezTo>
                    <a:pt x="575" y="112"/>
                    <a:pt x="573" y="112"/>
                    <a:pt x="571" y="112"/>
                  </a:cubicBezTo>
                  <a:lnTo>
                    <a:pt x="523" y="104"/>
                  </a:lnTo>
                  <a:lnTo>
                    <a:pt x="528" y="104"/>
                  </a:lnTo>
                  <a:lnTo>
                    <a:pt x="472" y="104"/>
                  </a:lnTo>
                  <a:cubicBezTo>
                    <a:pt x="471" y="104"/>
                    <a:pt x="469" y="104"/>
                    <a:pt x="467" y="104"/>
                  </a:cubicBezTo>
                  <a:lnTo>
                    <a:pt x="419" y="96"/>
                  </a:lnTo>
                  <a:lnTo>
                    <a:pt x="424" y="96"/>
                  </a:lnTo>
                  <a:lnTo>
                    <a:pt x="376" y="96"/>
                  </a:lnTo>
                  <a:cubicBezTo>
                    <a:pt x="375" y="96"/>
                    <a:pt x="373" y="96"/>
                    <a:pt x="371" y="96"/>
                  </a:cubicBezTo>
                  <a:lnTo>
                    <a:pt x="323" y="88"/>
                  </a:lnTo>
                  <a:lnTo>
                    <a:pt x="328" y="88"/>
                  </a:lnTo>
                  <a:lnTo>
                    <a:pt x="280" y="88"/>
                  </a:lnTo>
                  <a:cubicBezTo>
                    <a:pt x="279" y="88"/>
                    <a:pt x="277" y="88"/>
                    <a:pt x="276" y="88"/>
                  </a:cubicBezTo>
                  <a:lnTo>
                    <a:pt x="220" y="80"/>
                  </a:lnTo>
                  <a:lnTo>
                    <a:pt x="224" y="80"/>
                  </a:lnTo>
                  <a:lnTo>
                    <a:pt x="176" y="80"/>
                  </a:lnTo>
                  <a:cubicBezTo>
                    <a:pt x="175" y="80"/>
                    <a:pt x="173" y="80"/>
                    <a:pt x="171" y="80"/>
                  </a:cubicBezTo>
                  <a:lnTo>
                    <a:pt x="123" y="72"/>
                  </a:lnTo>
                  <a:lnTo>
                    <a:pt x="75" y="64"/>
                  </a:lnTo>
                  <a:lnTo>
                    <a:pt x="80" y="64"/>
                  </a:lnTo>
                  <a:lnTo>
                    <a:pt x="32" y="64"/>
                  </a:lnTo>
                  <a:cubicBezTo>
                    <a:pt x="15" y="64"/>
                    <a:pt x="0" y="50"/>
                    <a:pt x="0" y="32"/>
                  </a:cubicBezTo>
                  <a:cubicBezTo>
                    <a:pt x="0" y="15"/>
                    <a:pt x="15" y="0"/>
                    <a:pt x="32" y="0"/>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2" name="Freeform 22"/>
            <p:cNvSpPr>
              <a:spLocks/>
            </p:cNvSpPr>
            <p:nvPr/>
          </p:nvSpPr>
          <p:spPr bwMode="auto">
            <a:xfrm>
              <a:off x="4802188" y="2251076"/>
              <a:ext cx="473075" cy="79375"/>
            </a:xfrm>
            <a:custGeom>
              <a:avLst/>
              <a:gdLst>
                <a:gd name="T0" fmla="*/ 2147483647 w 2493"/>
                <a:gd name="T1" fmla="*/ 2147483647 h 413"/>
                <a:gd name="T2" fmla="*/ 2147483647 w 2493"/>
                <a:gd name="T3" fmla="*/ 2147483647 h 413"/>
                <a:gd name="T4" fmla="*/ 2147483647 w 2493"/>
                <a:gd name="T5" fmla="*/ 2147483647 h 413"/>
                <a:gd name="T6" fmla="*/ 2147483647 w 2493"/>
                <a:gd name="T7" fmla="*/ 2147483647 h 413"/>
                <a:gd name="T8" fmla="*/ 2147483647 w 2493"/>
                <a:gd name="T9" fmla="*/ 2147483647 h 413"/>
                <a:gd name="T10" fmla="*/ 2147483647 w 2493"/>
                <a:gd name="T11" fmla="*/ 2147483647 h 413"/>
                <a:gd name="T12" fmla="*/ 2147483647 w 2493"/>
                <a:gd name="T13" fmla="*/ 2147483647 h 413"/>
                <a:gd name="T14" fmla="*/ 2147483647 w 2493"/>
                <a:gd name="T15" fmla="*/ 2147483647 h 413"/>
                <a:gd name="T16" fmla="*/ 2147483647 w 2493"/>
                <a:gd name="T17" fmla="*/ 2147483647 h 413"/>
                <a:gd name="T18" fmla="*/ 2147483647 w 2493"/>
                <a:gd name="T19" fmla="*/ 2147483647 h 413"/>
                <a:gd name="T20" fmla="*/ 2147483647 w 2493"/>
                <a:gd name="T21" fmla="*/ 2147483647 h 413"/>
                <a:gd name="T22" fmla="*/ 2147483647 w 2493"/>
                <a:gd name="T23" fmla="*/ 2147483647 h 413"/>
                <a:gd name="T24" fmla="*/ 2147483647 w 2493"/>
                <a:gd name="T25" fmla="*/ 2147483647 h 413"/>
                <a:gd name="T26" fmla="*/ 2147483647 w 2493"/>
                <a:gd name="T27" fmla="*/ 2147483647 h 413"/>
                <a:gd name="T28" fmla="*/ 2147483647 w 2493"/>
                <a:gd name="T29" fmla="*/ 2147483647 h 413"/>
                <a:gd name="T30" fmla="*/ 2147483647 w 2493"/>
                <a:gd name="T31" fmla="*/ 2147483647 h 413"/>
                <a:gd name="T32" fmla="*/ 2147483647 w 2493"/>
                <a:gd name="T33" fmla="*/ 2147483647 h 413"/>
                <a:gd name="T34" fmla="*/ 2147483647 w 2493"/>
                <a:gd name="T35" fmla="*/ 2147483647 h 413"/>
                <a:gd name="T36" fmla="*/ 2147483647 w 2493"/>
                <a:gd name="T37" fmla="*/ 2147483647 h 413"/>
                <a:gd name="T38" fmla="*/ 2147483647 w 2493"/>
                <a:gd name="T39" fmla="*/ 2147483647 h 413"/>
                <a:gd name="T40" fmla="*/ 2147483647 w 2493"/>
                <a:gd name="T41" fmla="*/ 2147483647 h 413"/>
                <a:gd name="T42" fmla="*/ 2147483647 w 2493"/>
                <a:gd name="T43" fmla="*/ 2147483647 h 413"/>
                <a:gd name="T44" fmla="*/ 2147483647 w 2493"/>
                <a:gd name="T45" fmla="*/ 2147483647 h 413"/>
                <a:gd name="T46" fmla="*/ 2147483647 w 2493"/>
                <a:gd name="T47" fmla="*/ 2147483647 h 413"/>
                <a:gd name="T48" fmla="*/ 2147483647 w 2493"/>
                <a:gd name="T49" fmla="*/ 2147483647 h 413"/>
                <a:gd name="T50" fmla="*/ 2147483647 w 2493"/>
                <a:gd name="T51" fmla="*/ 2147483647 h 413"/>
                <a:gd name="T52" fmla="*/ 2147483647 w 2493"/>
                <a:gd name="T53" fmla="*/ 2147483647 h 413"/>
                <a:gd name="T54" fmla="*/ 2147483647 w 2493"/>
                <a:gd name="T55" fmla="*/ 2147483647 h 413"/>
                <a:gd name="T56" fmla="*/ 2147483647 w 2493"/>
                <a:gd name="T57" fmla="*/ 2147483647 h 413"/>
                <a:gd name="T58" fmla="*/ 2147483647 w 2493"/>
                <a:gd name="T59" fmla="*/ 2147483647 h 413"/>
                <a:gd name="T60" fmla="*/ 2147483647 w 2493"/>
                <a:gd name="T61" fmla="*/ 2147483647 h 413"/>
                <a:gd name="T62" fmla="*/ 2147483647 w 2493"/>
                <a:gd name="T63" fmla="*/ 2147483647 h 413"/>
                <a:gd name="T64" fmla="*/ 2147483647 w 2493"/>
                <a:gd name="T65" fmla="*/ 2147483647 h 413"/>
                <a:gd name="T66" fmla="*/ 2147483647 w 2493"/>
                <a:gd name="T67" fmla="*/ 2147483647 h 413"/>
                <a:gd name="T68" fmla="*/ 2147483647 w 2493"/>
                <a:gd name="T69" fmla="*/ 2147483647 h 413"/>
                <a:gd name="T70" fmla="*/ 2147483647 w 2493"/>
                <a:gd name="T71" fmla="*/ 2147483647 h 413"/>
                <a:gd name="T72" fmla="*/ 2147483647 w 2493"/>
                <a:gd name="T73" fmla="*/ 2147483647 h 413"/>
                <a:gd name="T74" fmla="*/ 2147483647 w 2493"/>
                <a:gd name="T75" fmla="*/ 2147483647 h 413"/>
                <a:gd name="T76" fmla="*/ 2147483647 w 2493"/>
                <a:gd name="T77" fmla="*/ 2147483647 h 413"/>
                <a:gd name="T78" fmla="*/ 2147483647 w 2493"/>
                <a:gd name="T79" fmla="*/ 2147483647 h 413"/>
                <a:gd name="T80" fmla="*/ 2147483647 w 2493"/>
                <a:gd name="T81" fmla="*/ 2147483647 h 413"/>
                <a:gd name="T82" fmla="*/ 2147483647 w 2493"/>
                <a:gd name="T83" fmla="*/ 2147483647 h 413"/>
                <a:gd name="T84" fmla="*/ 2147483647 w 2493"/>
                <a:gd name="T85" fmla="*/ 2147483647 h 413"/>
                <a:gd name="T86" fmla="*/ 2147483647 w 2493"/>
                <a:gd name="T87" fmla="*/ 2147483647 h 413"/>
                <a:gd name="T88" fmla="*/ 2147483647 w 2493"/>
                <a:gd name="T89" fmla="*/ 2147483647 h 413"/>
                <a:gd name="T90" fmla="*/ 2147483647 w 2493"/>
                <a:gd name="T91" fmla="*/ 2147483647 h 413"/>
                <a:gd name="T92" fmla="*/ 2147483647 w 2493"/>
                <a:gd name="T93" fmla="*/ 2147483647 h 413"/>
                <a:gd name="T94" fmla="*/ 2147483647 w 2493"/>
                <a:gd name="T95" fmla="*/ 2147483647 h 413"/>
                <a:gd name="T96" fmla="*/ 2147483647 w 2493"/>
                <a:gd name="T97" fmla="*/ 2147483647 h 413"/>
                <a:gd name="T98" fmla="*/ 2147483647 w 2493"/>
                <a:gd name="T99" fmla="*/ 2147483647 h 413"/>
                <a:gd name="T100" fmla="*/ 2147483647 w 2493"/>
                <a:gd name="T101" fmla="*/ 2147483647 h 413"/>
                <a:gd name="T102" fmla="*/ 2147483647 w 2493"/>
                <a:gd name="T103" fmla="*/ 2147483647 h 413"/>
                <a:gd name="T104" fmla="*/ 2147483647 w 2493"/>
                <a:gd name="T105" fmla="*/ 2147483647 h 413"/>
                <a:gd name="T106" fmla="*/ 2147483647 w 2493"/>
                <a:gd name="T107" fmla="*/ 2147483647 h 413"/>
                <a:gd name="T108" fmla="*/ 2147483647 w 2493"/>
                <a:gd name="T109" fmla="*/ 2147483647 h 413"/>
                <a:gd name="T110" fmla="*/ 2147483647 w 2493"/>
                <a:gd name="T111" fmla="*/ 2147483647 h 413"/>
                <a:gd name="T112" fmla="*/ 2147483647 w 2493"/>
                <a:gd name="T113" fmla="*/ 2147483647 h 413"/>
                <a:gd name="T114" fmla="*/ 2147483647 w 2493"/>
                <a:gd name="T115" fmla="*/ 2147483647 h 413"/>
                <a:gd name="T116" fmla="*/ 2147483647 w 2493"/>
                <a:gd name="T117" fmla="*/ 2147483647 h 413"/>
                <a:gd name="T118" fmla="*/ 2147483647 w 2493"/>
                <a:gd name="T119" fmla="*/ 2147483647 h 413"/>
                <a:gd name="T120" fmla="*/ 2147483647 w 2493"/>
                <a:gd name="T121" fmla="*/ 2147483647 h 413"/>
                <a:gd name="T122" fmla="*/ 2147483647 w 2493"/>
                <a:gd name="T123" fmla="*/ 2147483647 h 413"/>
                <a:gd name="T124" fmla="*/ 2147483647 w 2493"/>
                <a:gd name="T125" fmla="*/ 2147483647 h 4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493"/>
                <a:gd name="T190" fmla="*/ 0 h 413"/>
                <a:gd name="T191" fmla="*/ 2493 w 2493"/>
                <a:gd name="T192" fmla="*/ 413 h 41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493" h="413">
                  <a:moveTo>
                    <a:pt x="40" y="3"/>
                  </a:moveTo>
                  <a:lnTo>
                    <a:pt x="88" y="11"/>
                  </a:lnTo>
                  <a:lnTo>
                    <a:pt x="136" y="19"/>
                  </a:lnTo>
                  <a:lnTo>
                    <a:pt x="130" y="18"/>
                  </a:lnTo>
                  <a:lnTo>
                    <a:pt x="178" y="18"/>
                  </a:lnTo>
                  <a:cubicBezTo>
                    <a:pt x="180" y="18"/>
                    <a:pt x="181" y="19"/>
                    <a:pt x="183" y="19"/>
                  </a:cubicBezTo>
                  <a:lnTo>
                    <a:pt x="239" y="27"/>
                  </a:lnTo>
                  <a:lnTo>
                    <a:pt x="288" y="35"/>
                  </a:lnTo>
                  <a:lnTo>
                    <a:pt x="336" y="43"/>
                  </a:lnTo>
                  <a:lnTo>
                    <a:pt x="330" y="42"/>
                  </a:lnTo>
                  <a:lnTo>
                    <a:pt x="378" y="42"/>
                  </a:lnTo>
                  <a:cubicBezTo>
                    <a:pt x="380" y="42"/>
                    <a:pt x="382" y="43"/>
                    <a:pt x="384" y="43"/>
                  </a:cubicBezTo>
                  <a:lnTo>
                    <a:pt x="432" y="51"/>
                  </a:lnTo>
                  <a:lnTo>
                    <a:pt x="480" y="59"/>
                  </a:lnTo>
                  <a:lnTo>
                    <a:pt x="535" y="67"/>
                  </a:lnTo>
                  <a:lnTo>
                    <a:pt x="584" y="75"/>
                  </a:lnTo>
                  <a:lnTo>
                    <a:pt x="578" y="74"/>
                  </a:lnTo>
                  <a:lnTo>
                    <a:pt x="626" y="74"/>
                  </a:lnTo>
                  <a:cubicBezTo>
                    <a:pt x="628" y="74"/>
                    <a:pt x="630" y="75"/>
                    <a:pt x="632" y="75"/>
                  </a:cubicBezTo>
                  <a:lnTo>
                    <a:pt x="680" y="83"/>
                  </a:lnTo>
                  <a:lnTo>
                    <a:pt x="728" y="91"/>
                  </a:lnTo>
                  <a:lnTo>
                    <a:pt x="783" y="99"/>
                  </a:lnTo>
                  <a:lnTo>
                    <a:pt x="832" y="107"/>
                  </a:lnTo>
                  <a:lnTo>
                    <a:pt x="880" y="115"/>
                  </a:lnTo>
                  <a:lnTo>
                    <a:pt x="874" y="114"/>
                  </a:lnTo>
                  <a:lnTo>
                    <a:pt x="922" y="114"/>
                  </a:lnTo>
                  <a:cubicBezTo>
                    <a:pt x="924" y="114"/>
                    <a:pt x="926" y="115"/>
                    <a:pt x="928" y="115"/>
                  </a:cubicBezTo>
                  <a:lnTo>
                    <a:pt x="976" y="123"/>
                  </a:lnTo>
                  <a:lnTo>
                    <a:pt x="1024" y="131"/>
                  </a:lnTo>
                  <a:lnTo>
                    <a:pt x="1079" y="139"/>
                  </a:lnTo>
                  <a:lnTo>
                    <a:pt x="1128" y="147"/>
                  </a:lnTo>
                  <a:lnTo>
                    <a:pt x="1176" y="155"/>
                  </a:lnTo>
                  <a:lnTo>
                    <a:pt x="1170" y="154"/>
                  </a:lnTo>
                  <a:lnTo>
                    <a:pt x="1218" y="154"/>
                  </a:lnTo>
                  <a:cubicBezTo>
                    <a:pt x="1220" y="154"/>
                    <a:pt x="1222" y="155"/>
                    <a:pt x="1224" y="155"/>
                  </a:cubicBezTo>
                  <a:lnTo>
                    <a:pt x="1272" y="163"/>
                  </a:lnTo>
                  <a:lnTo>
                    <a:pt x="1327" y="171"/>
                  </a:lnTo>
                  <a:lnTo>
                    <a:pt x="1376" y="179"/>
                  </a:lnTo>
                  <a:lnTo>
                    <a:pt x="1424" y="187"/>
                  </a:lnTo>
                  <a:lnTo>
                    <a:pt x="1472" y="195"/>
                  </a:lnTo>
                  <a:lnTo>
                    <a:pt x="1520" y="203"/>
                  </a:lnTo>
                  <a:lnTo>
                    <a:pt x="1575" y="211"/>
                  </a:lnTo>
                  <a:lnTo>
                    <a:pt x="1624" y="219"/>
                  </a:lnTo>
                  <a:lnTo>
                    <a:pt x="1618" y="218"/>
                  </a:lnTo>
                  <a:lnTo>
                    <a:pt x="1666" y="218"/>
                  </a:lnTo>
                  <a:cubicBezTo>
                    <a:pt x="1668" y="218"/>
                    <a:pt x="1670" y="219"/>
                    <a:pt x="1672" y="219"/>
                  </a:cubicBezTo>
                  <a:lnTo>
                    <a:pt x="1720" y="227"/>
                  </a:lnTo>
                  <a:lnTo>
                    <a:pt x="1768" y="235"/>
                  </a:lnTo>
                  <a:lnTo>
                    <a:pt x="1816" y="243"/>
                  </a:lnTo>
                  <a:lnTo>
                    <a:pt x="1871" y="251"/>
                  </a:lnTo>
                  <a:lnTo>
                    <a:pt x="1920" y="259"/>
                  </a:lnTo>
                  <a:lnTo>
                    <a:pt x="1968" y="267"/>
                  </a:lnTo>
                  <a:lnTo>
                    <a:pt x="2016" y="275"/>
                  </a:lnTo>
                  <a:lnTo>
                    <a:pt x="2064" y="283"/>
                  </a:lnTo>
                  <a:lnTo>
                    <a:pt x="2119" y="291"/>
                  </a:lnTo>
                  <a:lnTo>
                    <a:pt x="2168" y="299"/>
                  </a:lnTo>
                  <a:lnTo>
                    <a:pt x="2216" y="307"/>
                  </a:lnTo>
                  <a:lnTo>
                    <a:pt x="2264" y="315"/>
                  </a:lnTo>
                  <a:lnTo>
                    <a:pt x="2312" y="323"/>
                  </a:lnTo>
                  <a:lnTo>
                    <a:pt x="2360" y="331"/>
                  </a:lnTo>
                  <a:lnTo>
                    <a:pt x="2415" y="339"/>
                  </a:lnTo>
                  <a:lnTo>
                    <a:pt x="2464" y="347"/>
                  </a:lnTo>
                  <a:cubicBezTo>
                    <a:pt x="2481" y="350"/>
                    <a:pt x="2493" y="366"/>
                    <a:pt x="2490" y="384"/>
                  </a:cubicBezTo>
                  <a:cubicBezTo>
                    <a:pt x="2487" y="401"/>
                    <a:pt x="2471" y="413"/>
                    <a:pt x="2453" y="410"/>
                  </a:cubicBezTo>
                  <a:lnTo>
                    <a:pt x="2406" y="402"/>
                  </a:lnTo>
                  <a:lnTo>
                    <a:pt x="2349" y="394"/>
                  </a:lnTo>
                  <a:lnTo>
                    <a:pt x="2301" y="386"/>
                  </a:lnTo>
                  <a:lnTo>
                    <a:pt x="2253" y="378"/>
                  </a:lnTo>
                  <a:lnTo>
                    <a:pt x="2205" y="370"/>
                  </a:lnTo>
                  <a:lnTo>
                    <a:pt x="2157" y="362"/>
                  </a:lnTo>
                  <a:lnTo>
                    <a:pt x="2110" y="354"/>
                  </a:lnTo>
                  <a:lnTo>
                    <a:pt x="2053" y="346"/>
                  </a:lnTo>
                  <a:lnTo>
                    <a:pt x="2005" y="338"/>
                  </a:lnTo>
                  <a:lnTo>
                    <a:pt x="1957" y="330"/>
                  </a:lnTo>
                  <a:lnTo>
                    <a:pt x="1909" y="322"/>
                  </a:lnTo>
                  <a:lnTo>
                    <a:pt x="1862" y="314"/>
                  </a:lnTo>
                  <a:lnTo>
                    <a:pt x="1805" y="306"/>
                  </a:lnTo>
                  <a:lnTo>
                    <a:pt x="1757" y="298"/>
                  </a:lnTo>
                  <a:lnTo>
                    <a:pt x="1709" y="290"/>
                  </a:lnTo>
                  <a:lnTo>
                    <a:pt x="1661" y="282"/>
                  </a:lnTo>
                  <a:lnTo>
                    <a:pt x="1666" y="282"/>
                  </a:lnTo>
                  <a:lnTo>
                    <a:pt x="1618" y="282"/>
                  </a:lnTo>
                  <a:cubicBezTo>
                    <a:pt x="1617" y="282"/>
                    <a:pt x="1615" y="282"/>
                    <a:pt x="1613" y="282"/>
                  </a:cubicBezTo>
                  <a:lnTo>
                    <a:pt x="1566" y="274"/>
                  </a:lnTo>
                  <a:lnTo>
                    <a:pt x="1509" y="266"/>
                  </a:lnTo>
                  <a:lnTo>
                    <a:pt x="1461" y="258"/>
                  </a:lnTo>
                  <a:lnTo>
                    <a:pt x="1413" y="250"/>
                  </a:lnTo>
                  <a:lnTo>
                    <a:pt x="1365" y="242"/>
                  </a:lnTo>
                  <a:lnTo>
                    <a:pt x="1318" y="234"/>
                  </a:lnTo>
                  <a:lnTo>
                    <a:pt x="1261" y="226"/>
                  </a:lnTo>
                  <a:lnTo>
                    <a:pt x="1213" y="218"/>
                  </a:lnTo>
                  <a:lnTo>
                    <a:pt x="1218" y="218"/>
                  </a:lnTo>
                  <a:lnTo>
                    <a:pt x="1170" y="218"/>
                  </a:lnTo>
                  <a:cubicBezTo>
                    <a:pt x="1169" y="218"/>
                    <a:pt x="1167" y="218"/>
                    <a:pt x="1165" y="218"/>
                  </a:cubicBezTo>
                  <a:lnTo>
                    <a:pt x="1117" y="210"/>
                  </a:lnTo>
                  <a:lnTo>
                    <a:pt x="1070" y="202"/>
                  </a:lnTo>
                  <a:lnTo>
                    <a:pt x="1013" y="194"/>
                  </a:lnTo>
                  <a:lnTo>
                    <a:pt x="965" y="186"/>
                  </a:lnTo>
                  <a:lnTo>
                    <a:pt x="917" y="178"/>
                  </a:lnTo>
                  <a:lnTo>
                    <a:pt x="922" y="178"/>
                  </a:lnTo>
                  <a:lnTo>
                    <a:pt x="874" y="178"/>
                  </a:lnTo>
                  <a:cubicBezTo>
                    <a:pt x="873" y="178"/>
                    <a:pt x="871" y="178"/>
                    <a:pt x="869" y="178"/>
                  </a:cubicBezTo>
                  <a:lnTo>
                    <a:pt x="821" y="170"/>
                  </a:lnTo>
                  <a:lnTo>
                    <a:pt x="774" y="162"/>
                  </a:lnTo>
                  <a:lnTo>
                    <a:pt x="717" y="154"/>
                  </a:lnTo>
                  <a:lnTo>
                    <a:pt x="669" y="146"/>
                  </a:lnTo>
                  <a:lnTo>
                    <a:pt x="621" y="138"/>
                  </a:lnTo>
                  <a:lnTo>
                    <a:pt x="626" y="138"/>
                  </a:lnTo>
                  <a:lnTo>
                    <a:pt x="578" y="138"/>
                  </a:lnTo>
                  <a:cubicBezTo>
                    <a:pt x="577" y="138"/>
                    <a:pt x="575" y="138"/>
                    <a:pt x="573" y="138"/>
                  </a:cubicBezTo>
                  <a:lnTo>
                    <a:pt x="526" y="130"/>
                  </a:lnTo>
                  <a:lnTo>
                    <a:pt x="469" y="122"/>
                  </a:lnTo>
                  <a:lnTo>
                    <a:pt x="421" y="114"/>
                  </a:lnTo>
                  <a:lnTo>
                    <a:pt x="373" y="106"/>
                  </a:lnTo>
                  <a:lnTo>
                    <a:pt x="378" y="106"/>
                  </a:lnTo>
                  <a:lnTo>
                    <a:pt x="330" y="106"/>
                  </a:lnTo>
                  <a:cubicBezTo>
                    <a:pt x="329" y="106"/>
                    <a:pt x="327" y="106"/>
                    <a:pt x="325" y="106"/>
                  </a:cubicBezTo>
                  <a:lnTo>
                    <a:pt x="277" y="98"/>
                  </a:lnTo>
                  <a:lnTo>
                    <a:pt x="230" y="90"/>
                  </a:lnTo>
                  <a:lnTo>
                    <a:pt x="174" y="82"/>
                  </a:lnTo>
                  <a:lnTo>
                    <a:pt x="178" y="82"/>
                  </a:lnTo>
                  <a:lnTo>
                    <a:pt x="130" y="82"/>
                  </a:lnTo>
                  <a:cubicBezTo>
                    <a:pt x="129" y="82"/>
                    <a:pt x="127" y="82"/>
                    <a:pt x="125" y="82"/>
                  </a:cubicBezTo>
                  <a:lnTo>
                    <a:pt x="77" y="74"/>
                  </a:lnTo>
                  <a:lnTo>
                    <a:pt x="29" y="66"/>
                  </a:lnTo>
                  <a:cubicBezTo>
                    <a:pt x="12" y="63"/>
                    <a:pt x="0" y="47"/>
                    <a:pt x="3" y="29"/>
                  </a:cubicBezTo>
                  <a:cubicBezTo>
                    <a:pt x="6" y="12"/>
                    <a:pt x="22" y="0"/>
                    <a:pt x="40" y="3"/>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3" name="Freeform 23"/>
            <p:cNvSpPr>
              <a:spLocks/>
            </p:cNvSpPr>
            <p:nvPr/>
          </p:nvSpPr>
          <p:spPr bwMode="auto">
            <a:xfrm>
              <a:off x="5262563" y="2316163"/>
              <a:ext cx="474663" cy="95250"/>
            </a:xfrm>
            <a:custGeom>
              <a:avLst/>
              <a:gdLst>
                <a:gd name="T0" fmla="*/ 2147483647 w 2493"/>
                <a:gd name="T1" fmla="*/ 2147483647 h 501"/>
                <a:gd name="T2" fmla="*/ 2147483647 w 2493"/>
                <a:gd name="T3" fmla="*/ 2147483647 h 501"/>
                <a:gd name="T4" fmla="*/ 2147483647 w 2493"/>
                <a:gd name="T5" fmla="*/ 2147483647 h 501"/>
                <a:gd name="T6" fmla="*/ 2147483647 w 2493"/>
                <a:gd name="T7" fmla="*/ 2147483647 h 501"/>
                <a:gd name="T8" fmla="*/ 2147483647 w 2493"/>
                <a:gd name="T9" fmla="*/ 2147483647 h 501"/>
                <a:gd name="T10" fmla="*/ 2147483647 w 2493"/>
                <a:gd name="T11" fmla="*/ 2147483647 h 501"/>
                <a:gd name="T12" fmla="*/ 2147483647 w 2493"/>
                <a:gd name="T13" fmla="*/ 2147483647 h 501"/>
                <a:gd name="T14" fmla="*/ 2147483647 w 2493"/>
                <a:gd name="T15" fmla="*/ 2147483647 h 501"/>
                <a:gd name="T16" fmla="*/ 2147483647 w 2493"/>
                <a:gd name="T17" fmla="*/ 2147483647 h 501"/>
                <a:gd name="T18" fmla="*/ 2147483647 w 2493"/>
                <a:gd name="T19" fmla="*/ 2147483647 h 501"/>
                <a:gd name="T20" fmla="*/ 2147483647 w 2493"/>
                <a:gd name="T21" fmla="*/ 2147483647 h 501"/>
                <a:gd name="T22" fmla="*/ 2147483647 w 2493"/>
                <a:gd name="T23" fmla="*/ 2147483647 h 501"/>
                <a:gd name="T24" fmla="*/ 2147483647 w 2493"/>
                <a:gd name="T25" fmla="*/ 2147483647 h 501"/>
                <a:gd name="T26" fmla="*/ 2147483647 w 2493"/>
                <a:gd name="T27" fmla="*/ 2147483647 h 501"/>
                <a:gd name="T28" fmla="*/ 2147483647 w 2493"/>
                <a:gd name="T29" fmla="*/ 2147483647 h 501"/>
                <a:gd name="T30" fmla="*/ 2147483647 w 2493"/>
                <a:gd name="T31" fmla="*/ 2147483647 h 501"/>
                <a:gd name="T32" fmla="*/ 2147483647 w 2493"/>
                <a:gd name="T33" fmla="*/ 2147483647 h 501"/>
                <a:gd name="T34" fmla="*/ 2147483647 w 2493"/>
                <a:gd name="T35" fmla="*/ 2147483647 h 501"/>
                <a:gd name="T36" fmla="*/ 2147483647 w 2493"/>
                <a:gd name="T37" fmla="*/ 2147483647 h 501"/>
                <a:gd name="T38" fmla="*/ 2147483647 w 2493"/>
                <a:gd name="T39" fmla="*/ 2147483647 h 501"/>
                <a:gd name="T40" fmla="*/ 2147483647 w 2493"/>
                <a:gd name="T41" fmla="*/ 2147483647 h 501"/>
                <a:gd name="T42" fmla="*/ 2147483647 w 2493"/>
                <a:gd name="T43" fmla="*/ 2147483647 h 501"/>
                <a:gd name="T44" fmla="*/ 2147483647 w 2493"/>
                <a:gd name="T45" fmla="*/ 2147483647 h 501"/>
                <a:gd name="T46" fmla="*/ 2147483647 w 2493"/>
                <a:gd name="T47" fmla="*/ 2147483647 h 501"/>
                <a:gd name="T48" fmla="*/ 2147483647 w 2493"/>
                <a:gd name="T49" fmla="*/ 2147483647 h 501"/>
                <a:gd name="T50" fmla="*/ 2147483647 w 2493"/>
                <a:gd name="T51" fmla="*/ 2147483647 h 501"/>
                <a:gd name="T52" fmla="*/ 2147483647 w 2493"/>
                <a:gd name="T53" fmla="*/ 2147483647 h 501"/>
                <a:gd name="T54" fmla="*/ 2147483647 w 2493"/>
                <a:gd name="T55" fmla="*/ 2147483647 h 501"/>
                <a:gd name="T56" fmla="*/ 2147483647 w 2493"/>
                <a:gd name="T57" fmla="*/ 2147483647 h 501"/>
                <a:gd name="T58" fmla="*/ 2147483647 w 2493"/>
                <a:gd name="T59" fmla="*/ 2147483647 h 501"/>
                <a:gd name="T60" fmla="*/ 2147483647 w 2493"/>
                <a:gd name="T61" fmla="*/ 2147483647 h 501"/>
                <a:gd name="T62" fmla="*/ 2147483647 w 2493"/>
                <a:gd name="T63" fmla="*/ 2147483647 h 501"/>
                <a:gd name="T64" fmla="*/ 2147483647 w 2493"/>
                <a:gd name="T65" fmla="*/ 2147483647 h 501"/>
                <a:gd name="T66" fmla="*/ 2147483647 w 2493"/>
                <a:gd name="T67" fmla="*/ 2147483647 h 501"/>
                <a:gd name="T68" fmla="*/ 2147483647 w 2493"/>
                <a:gd name="T69" fmla="*/ 2147483647 h 501"/>
                <a:gd name="T70" fmla="*/ 2147483647 w 2493"/>
                <a:gd name="T71" fmla="*/ 2147483647 h 501"/>
                <a:gd name="T72" fmla="*/ 2147483647 w 2493"/>
                <a:gd name="T73" fmla="*/ 2147483647 h 501"/>
                <a:gd name="T74" fmla="*/ 2147483647 w 2493"/>
                <a:gd name="T75" fmla="*/ 2147483647 h 501"/>
                <a:gd name="T76" fmla="*/ 2147483647 w 2493"/>
                <a:gd name="T77" fmla="*/ 2147483647 h 501"/>
                <a:gd name="T78" fmla="*/ 2147483647 w 2493"/>
                <a:gd name="T79" fmla="*/ 2147483647 h 501"/>
                <a:gd name="T80" fmla="*/ 2147483647 w 2493"/>
                <a:gd name="T81" fmla="*/ 2147483647 h 501"/>
                <a:gd name="T82" fmla="*/ 2147483647 w 2493"/>
                <a:gd name="T83" fmla="*/ 2147483647 h 501"/>
                <a:gd name="T84" fmla="*/ 2147483647 w 2493"/>
                <a:gd name="T85" fmla="*/ 2147483647 h 501"/>
                <a:gd name="T86" fmla="*/ 2147483647 w 2493"/>
                <a:gd name="T87" fmla="*/ 2147483647 h 501"/>
                <a:gd name="T88" fmla="*/ 2147483647 w 2493"/>
                <a:gd name="T89" fmla="*/ 2147483647 h 501"/>
                <a:gd name="T90" fmla="*/ 2147483647 w 2493"/>
                <a:gd name="T91" fmla="*/ 2147483647 h 501"/>
                <a:gd name="T92" fmla="*/ 2147483647 w 2493"/>
                <a:gd name="T93" fmla="*/ 2147483647 h 501"/>
                <a:gd name="T94" fmla="*/ 2147483647 w 2493"/>
                <a:gd name="T95" fmla="*/ 2147483647 h 501"/>
                <a:gd name="T96" fmla="*/ 2147483647 w 2493"/>
                <a:gd name="T97" fmla="*/ 2147483647 h 501"/>
                <a:gd name="T98" fmla="*/ 2147483647 w 2493"/>
                <a:gd name="T99" fmla="*/ 2147483647 h 501"/>
                <a:gd name="T100" fmla="*/ 2147483647 w 2493"/>
                <a:gd name="T101" fmla="*/ 2147483647 h 501"/>
                <a:gd name="T102" fmla="*/ 2147483647 w 2493"/>
                <a:gd name="T103" fmla="*/ 2147483647 h 501"/>
                <a:gd name="T104" fmla="*/ 2147483647 w 2493"/>
                <a:gd name="T105" fmla="*/ 2147483647 h 501"/>
                <a:gd name="T106" fmla="*/ 2147483647 w 2493"/>
                <a:gd name="T107" fmla="*/ 2147483647 h 501"/>
                <a:gd name="T108" fmla="*/ 2147483647 w 2493"/>
                <a:gd name="T109" fmla="*/ 2147483647 h 50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93"/>
                <a:gd name="T166" fmla="*/ 0 h 501"/>
                <a:gd name="T167" fmla="*/ 2493 w 2493"/>
                <a:gd name="T168" fmla="*/ 501 h 50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93" h="501">
                  <a:moveTo>
                    <a:pt x="40" y="3"/>
                  </a:moveTo>
                  <a:lnTo>
                    <a:pt x="88" y="11"/>
                  </a:lnTo>
                  <a:lnTo>
                    <a:pt x="136" y="19"/>
                  </a:lnTo>
                  <a:lnTo>
                    <a:pt x="184" y="27"/>
                  </a:lnTo>
                  <a:lnTo>
                    <a:pt x="239" y="35"/>
                  </a:lnTo>
                  <a:lnTo>
                    <a:pt x="288" y="43"/>
                  </a:lnTo>
                  <a:lnTo>
                    <a:pt x="336" y="51"/>
                  </a:lnTo>
                  <a:lnTo>
                    <a:pt x="384" y="59"/>
                  </a:lnTo>
                  <a:lnTo>
                    <a:pt x="432" y="67"/>
                  </a:lnTo>
                  <a:lnTo>
                    <a:pt x="487" y="75"/>
                  </a:lnTo>
                  <a:lnTo>
                    <a:pt x="536" y="83"/>
                  </a:lnTo>
                  <a:lnTo>
                    <a:pt x="584" y="91"/>
                  </a:lnTo>
                  <a:lnTo>
                    <a:pt x="632" y="99"/>
                  </a:lnTo>
                  <a:lnTo>
                    <a:pt x="680" y="107"/>
                  </a:lnTo>
                  <a:lnTo>
                    <a:pt x="728" y="115"/>
                  </a:lnTo>
                  <a:lnTo>
                    <a:pt x="783" y="123"/>
                  </a:lnTo>
                  <a:lnTo>
                    <a:pt x="832" y="131"/>
                  </a:lnTo>
                  <a:lnTo>
                    <a:pt x="880" y="139"/>
                  </a:lnTo>
                  <a:lnTo>
                    <a:pt x="928" y="147"/>
                  </a:lnTo>
                  <a:lnTo>
                    <a:pt x="976" y="155"/>
                  </a:lnTo>
                  <a:lnTo>
                    <a:pt x="1035" y="172"/>
                  </a:lnTo>
                  <a:lnTo>
                    <a:pt x="1080" y="179"/>
                  </a:lnTo>
                  <a:lnTo>
                    <a:pt x="1128" y="187"/>
                  </a:lnTo>
                  <a:lnTo>
                    <a:pt x="1176" y="195"/>
                  </a:lnTo>
                  <a:lnTo>
                    <a:pt x="1224" y="203"/>
                  </a:lnTo>
                  <a:lnTo>
                    <a:pt x="1272" y="211"/>
                  </a:lnTo>
                  <a:lnTo>
                    <a:pt x="1327" y="219"/>
                  </a:lnTo>
                  <a:lnTo>
                    <a:pt x="1376" y="227"/>
                  </a:lnTo>
                  <a:lnTo>
                    <a:pt x="1424" y="235"/>
                  </a:lnTo>
                  <a:cubicBezTo>
                    <a:pt x="1425" y="235"/>
                    <a:pt x="1427" y="236"/>
                    <a:pt x="1429" y="236"/>
                  </a:cubicBezTo>
                  <a:lnTo>
                    <a:pt x="1477" y="252"/>
                  </a:lnTo>
                  <a:lnTo>
                    <a:pt x="1472" y="251"/>
                  </a:lnTo>
                  <a:lnTo>
                    <a:pt x="1520" y="259"/>
                  </a:lnTo>
                  <a:lnTo>
                    <a:pt x="1575" y="267"/>
                  </a:lnTo>
                  <a:lnTo>
                    <a:pt x="1624" y="275"/>
                  </a:lnTo>
                  <a:lnTo>
                    <a:pt x="1672" y="283"/>
                  </a:lnTo>
                  <a:lnTo>
                    <a:pt x="1720" y="291"/>
                  </a:lnTo>
                  <a:lnTo>
                    <a:pt x="1768" y="299"/>
                  </a:lnTo>
                  <a:cubicBezTo>
                    <a:pt x="1769" y="299"/>
                    <a:pt x="1771" y="300"/>
                    <a:pt x="1773" y="300"/>
                  </a:cubicBezTo>
                  <a:lnTo>
                    <a:pt x="1821" y="316"/>
                  </a:lnTo>
                  <a:lnTo>
                    <a:pt x="1815" y="315"/>
                  </a:lnTo>
                  <a:lnTo>
                    <a:pt x="1871" y="323"/>
                  </a:lnTo>
                  <a:lnTo>
                    <a:pt x="1920" y="331"/>
                  </a:lnTo>
                  <a:lnTo>
                    <a:pt x="1968" y="339"/>
                  </a:lnTo>
                  <a:lnTo>
                    <a:pt x="2016" y="347"/>
                  </a:lnTo>
                  <a:lnTo>
                    <a:pt x="2064" y="355"/>
                  </a:lnTo>
                  <a:lnTo>
                    <a:pt x="2123" y="372"/>
                  </a:lnTo>
                  <a:lnTo>
                    <a:pt x="2168" y="379"/>
                  </a:lnTo>
                  <a:lnTo>
                    <a:pt x="2216" y="387"/>
                  </a:lnTo>
                  <a:lnTo>
                    <a:pt x="2264" y="395"/>
                  </a:lnTo>
                  <a:lnTo>
                    <a:pt x="2312" y="403"/>
                  </a:lnTo>
                  <a:lnTo>
                    <a:pt x="2371" y="420"/>
                  </a:lnTo>
                  <a:lnTo>
                    <a:pt x="2416" y="427"/>
                  </a:lnTo>
                  <a:lnTo>
                    <a:pt x="2464" y="435"/>
                  </a:lnTo>
                  <a:cubicBezTo>
                    <a:pt x="2481" y="438"/>
                    <a:pt x="2493" y="454"/>
                    <a:pt x="2490" y="472"/>
                  </a:cubicBezTo>
                  <a:cubicBezTo>
                    <a:pt x="2487" y="489"/>
                    <a:pt x="2471" y="501"/>
                    <a:pt x="2453" y="498"/>
                  </a:cubicBezTo>
                  <a:lnTo>
                    <a:pt x="2405" y="490"/>
                  </a:lnTo>
                  <a:lnTo>
                    <a:pt x="2354" y="481"/>
                  </a:lnTo>
                  <a:lnTo>
                    <a:pt x="2301" y="466"/>
                  </a:lnTo>
                  <a:lnTo>
                    <a:pt x="2253" y="458"/>
                  </a:lnTo>
                  <a:lnTo>
                    <a:pt x="2205" y="450"/>
                  </a:lnTo>
                  <a:lnTo>
                    <a:pt x="2157" y="442"/>
                  </a:lnTo>
                  <a:lnTo>
                    <a:pt x="2106" y="433"/>
                  </a:lnTo>
                  <a:lnTo>
                    <a:pt x="2053" y="418"/>
                  </a:lnTo>
                  <a:lnTo>
                    <a:pt x="2005" y="410"/>
                  </a:lnTo>
                  <a:lnTo>
                    <a:pt x="1957" y="402"/>
                  </a:lnTo>
                  <a:lnTo>
                    <a:pt x="1909" y="394"/>
                  </a:lnTo>
                  <a:lnTo>
                    <a:pt x="1862" y="386"/>
                  </a:lnTo>
                  <a:lnTo>
                    <a:pt x="1806" y="378"/>
                  </a:lnTo>
                  <a:cubicBezTo>
                    <a:pt x="1804" y="378"/>
                    <a:pt x="1802" y="377"/>
                    <a:pt x="1800" y="377"/>
                  </a:cubicBezTo>
                  <a:lnTo>
                    <a:pt x="1752" y="361"/>
                  </a:lnTo>
                  <a:lnTo>
                    <a:pt x="1757" y="362"/>
                  </a:lnTo>
                  <a:lnTo>
                    <a:pt x="1709" y="354"/>
                  </a:lnTo>
                  <a:lnTo>
                    <a:pt x="1661" y="346"/>
                  </a:lnTo>
                  <a:lnTo>
                    <a:pt x="1613" y="338"/>
                  </a:lnTo>
                  <a:lnTo>
                    <a:pt x="1566" y="330"/>
                  </a:lnTo>
                  <a:lnTo>
                    <a:pt x="1509" y="322"/>
                  </a:lnTo>
                  <a:lnTo>
                    <a:pt x="1461" y="314"/>
                  </a:lnTo>
                  <a:cubicBezTo>
                    <a:pt x="1460" y="314"/>
                    <a:pt x="1458" y="313"/>
                    <a:pt x="1456" y="313"/>
                  </a:cubicBezTo>
                  <a:lnTo>
                    <a:pt x="1408" y="297"/>
                  </a:lnTo>
                  <a:lnTo>
                    <a:pt x="1413" y="298"/>
                  </a:lnTo>
                  <a:lnTo>
                    <a:pt x="1365" y="290"/>
                  </a:lnTo>
                  <a:lnTo>
                    <a:pt x="1318" y="282"/>
                  </a:lnTo>
                  <a:lnTo>
                    <a:pt x="1261" y="274"/>
                  </a:lnTo>
                  <a:lnTo>
                    <a:pt x="1213" y="266"/>
                  </a:lnTo>
                  <a:lnTo>
                    <a:pt x="1165" y="258"/>
                  </a:lnTo>
                  <a:lnTo>
                    <a:pt x="1117" y="250"/>
                  </a:lnTo>
                  <a:lnTo>
                    <a:pt x="1069" y="242"/>
                  </a:lnTo>
                  <a:lnTo>
                    <a:pt x="1018" y="233"/>
                  </a:lnTo>
                  <a:lnTo>
                    <a:pt x="965" y="218"/>
                  </a:lnTo>
                  <a:lnTo>
                    <a:pt x="917" y="210"/>
                  </a:lnTo>
                  <a:lnTo>
                    <a:pt x="869" y="202"/>
                  </a:lnTo>
                  <a:lnTo>
                    <a:pt x="821" y="194"/>
                  </a:lnTo>
                  <a:lnTo>
                    <a:pt x="774" y="186"/>
                  </a:lnTo>
                  <a:lnTo>
                    <a:pt x="717" y="178"/>
                  </a:lnTo>
                  <a:lnTo>
                    <a:pt x="669" y="170"/>
                  </a:lnTo>
                  <a:lnTo>
                    <a:pt x="621" y="162"/>
                  </a:lnTo>
                  <a:lnTo>
                    <a:pt x="573" y="154"/>
                  </a:lnTo>
                  <a:lnTo>
                    <a:pt x="525" y="146"/>
                  </a:lnTo>
                  <a:lnTo>
                    <a:pt x="478" y="138"/>
                  </a:lnTo>
                  <a:lnTo>
                    <a:pt x="421" y="130"/>
                  </a:lnTo>
                  <a:lnTo>
                    <a:pt x="373" y="122"/>
                  </a:lnTo>
                  <a:lnTo>
                    <a:pt x="325" y="114"/>
                  </a:lnTo>
                  <a:lnTo>
                    <a:pt x="277" y="106"/>
                  </a:lnTo>
                  <a:lnTo>
                    <a:pt x="230" y="98"/>
                  </a:lnTo>
                  <a:lnTo>
                    <a:pt x="173" y="90"/>
                  </a:lnTo>
                  <a:lnTo>
                    <a:pt x="125" y="82"/>
                  </a:lnTo>
                  <a:lnTo>
                    <a:pt x="77" y="74"/>
                  </a:lnTo>
                  <a:lnTo>
                    <a:pt x="29" y="66"/>
                  </a:lnTo>
                  <a:cubicBezTo>
                    <a:pt x="12" y="63"/>
                    <a:pt x="0" y="47"/>
                    <a:pt x="3" y="29"/>
                  </a:cubicBezTo>
                  <a:cubicBezTo>
                    <a:pt x="6" y="12"/>
                    <a:pt x="22" y="0"/>
                    <a:pt x="40" y="3"/>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4" name="Freeform 24"/>
            <p:cNvSpPr>
              <a:spLocks/>
            </p:cNvSpPr>
            <p:nvPr/>
          </p:nvSpPr>
          <p:spPr bwMode="auto">
            <a:xfrm>
              <a:off x="5724526" y="2398713"/>
              <a:ext cx="474663" cy="114300"/>
            </a:xfrm>
            <a:custGeom>
              <a:avLst/>
              <a:gdLst>
                <a:gd name="T0" fmla="*/ 2147483647 w 1247"/>
                <a:gd name="T1" fmla="*/ 2147483647 h 299"/>
                <a:gd name="T2" fmla="*/ 2147483647 w 1247"/>
                <a:gd name="T3" fmla="*/ 2147483647 h 299"/>
                <a:gd name="T4" fmla="*/ 2147483647 w 1247"/>
                <a:gd name="T5" fmla="*/ 2147483647 h 299"/>
                <a:gd name="T6" fmla="*/ 2147483647 w 1247"/>
                <a:gd name="T7" fmla="*/ 2147483647 h 299"/>
                <a:gd name="T8" fmla="*/ 2147483647 w 1247"/>
                <a:gd name="T9" fmla="*/ 2147483647 h 299"/>
                <a:gd name="T10" fmla="*/ 2147483647 w 1247"/>
                <a:gd name="T11" fmla="*/ 2147483647 h 299"/>
                <a:gd name="T12" fmla="*/ 2147483647 w 1247"/>
                <a:gd name="T13" fmla="*/ 2147483647 h 299"/>
                <a:gd name="T14" fmla="*/ 2147483647 w 1247"/>
                <a:gd name="T15" fmla="*/ 2147483647 h 299"/>
                <a:gd name="T16" fmla="*/ 2147483647 w 1247"/>
                <a:gd name="T17" fmla="*/ 2147483647 h 299"/>
                <a:gd name="T18" fmla="*/ 2147483647 w 1247"/>
                <a:gd name="T19" fmla="*/ 2147483647 h 299"/>
                <a:gd name="T20" fmla="*/ 2147483647 w 1247"/>
                <a:gd name="T21" fmla="*/ 2147483647 h 299"/>
                <a:gd name="T22" fmla="*/ 2147483647 w 1247"/>
                <a:gd name="T23" fmla="*/ 2147483647 h 299"/>
                <a:gd name="T24" fmla="*/ 2147483647 w 1247"/>
                <a:gd name="T25" fmla="*/ 2147483647 h 299"/>
                <a:gd name="T26" fmla="*/ 2147483647 w 1247"/>
                <a:gd name="T27" fmla="*/ 2147483647 h 299"/>
                <a:gd name="T28" fmla="*/ 2147483647 w 1247"/>
                <a:gd name="T29" fmla="*/ 2147483647 h 299"/>
                <a:gd name="T30" fmla="*/ 2147483647 w 1247"/>
                <a:gd name="T31" fmla="*/ 2147483647 h 299"/>
                <a:gd name="T32" fmla="*/ 2147483647 w 1247"/>
                <a:gd name="T33" fmla="*/ 2147483647 h 299"/>
                <a:gd name="T34" fmla="*/ 2147483647 w 1247"/>
                <a:gd name="T35" fmla="*/ 2147483647 h 299"/>
                <a:gd name="T36" fmla="*/ 2147483647 w 1247"/>
                <a:gd name="T37" fmla="*/ 2147483647 h 299"/>
                <a:gd name="T38" fmla="*/ 2147483647 w 1247"/>
                <a:gd name="T39" fmla="*/ 2147483647 h 299"/>
                <a:gd name="T40" fmla="*/ 2147483647 w 1247"/>
                <a:gd name="T41" fmla="*/ 2147483647 h 299"/>
                <a:gd name="T42" fmla="*/ 2147483647 w 1247"/>
                <a:gd name="T43" fmla="*/ 2147483647 h 299"/>
                <a:gd name="T44" fmla="*/ 2147483647 w 1247"/>
                <a:gd name="T45" fmla="*/ 2147483647 h 299"/>
                <a:gd name="T46" fmla="*/ 2147483647 w 1247"/>
                <a:gd name="T47" fmla="*/ 2147483647 h 299"/>
                <a:gd name="T48" fmla="*/ 2147483647 w 1247"/>
                <a:gd name="T49" fmla="*/ 2147483647 h 299"/>
                <a:gd name="T50" fmla="*/ 2147483647 w 1247"/>
                <a:gd name="T51" fmla="*/ 2147483647 h 299"/>
                <a:gd name="T52" fmla="*/ 2147483647 w 1247"/>
                <a:gd name="T53" fmla="*/ 2147483647 h 299"/>
                <a:gd name="T54" fmla="*/ 2147483647 w 1247"/>
                <a:gd name="T55" fmla="*/ 2147483647 h 299"/>
                <a:gd name="T56" fmla="*/ 2147483647 w 1247"/>
                <a:gd name="T57" fmla="*/ 2147483647 h 299"/>
                <a:gd name="T58" fmla="*/ 2147483647 w 1247"/>
                <a:gd name="T59" fmla="*/ 2147483647 h 299"/>
                <a:gd name="T60" fmla="*/ 2147483647 w 1247"/>
                <a:gd name="T61" fmla="*/ 2147483647 h 299"/>
                <a:gd name="T62" fmla="*/ 2147483647 w 1247"/>
                <a:gd name="T63" fmla="*/ 2147483647 h 299"/>
                <a:gd name="T64" fmla="*/ 2147483647 w 1247"/>
                <a:gd name="T65" fmla="*/ 2147483647 h 299"/>
                <a:gd name="T66" fmla="*/ 2147483647 w 1247"/>
                <a:gd name="T67" fmla="*/ 2147483647 h 299"/>
                <a:gd name="T68" fmla="*/ 2147483647 w 1247"/>
                <a:gd name="T69" fmla="*/ 2147483647 h 299"/>
                <a:gd name="T70" fmla="*/ 2147483647 w 1247"/>
                <a:gd name="T71" fmla="*/ 2147483647 h 299"/>
                <a:gd name="T72" fmla="*/ 2147483647 w 1247"/>
                <a:gd name="T73" fmla="*/ 2147483647 h 299"/>
                <a:gd name="T74" fmla="*/ 2147483647 w 1247"/>
                <a:gd name="T75" fmla="*/ 2147483647 h 299"/>
                <a:gd name="T76" fmla="*/ 2147483647 w 1247"/>
                <a:gd name="T77" fmla="*/ 2147483647 h 299"/>
                <a:gd name="T78" fmla="*/ 2147483647 w 1247"/>
                <a:gd name="T79" fmla="*/ 2147483647 h 299"/>
                <a:gd name="T80" fmla="*/ 2147483647 w 1247"/>
                <a:gd name="T81" fmla="*/ 2147483647 h 299"/>
                <a:gd name="T82" fmla="*/ 2147483647 w 1247"/>
                <a:gd name="T83" fmla="*/ 2147483647 h 299"/>
                <a:gd name="T84" fmla="*/ 2147483647 w 1247"/>
                <a:gd name="T85" fmla="*/ 2147483647 h 299"/>
                <a:gd name="T86" fmla="*/ 2147483647 w 1247"/>
                <a:gd name="T87" fmla="*/ 2147483647 h 299"/>
                <a:gd name="T88" fmla="*/ 2147483647 w 1247"/>
                <a:gd name="T89" fmla="*/ 2147483647 h 299"/>
                <a:gd name="T90" fmla="*/ 2147483647 w 1247"/>
                <a:gd name="T91" fmla="*/ 2147483647 h 299"/>
                <a:gd name="T92" fmla="*/ 2147483647 w 1247"/>
                <a:gd name="T93" fmla="*/ 2147483647 h 299"/>
                <a:gd name="T94" fmla="*/ 2147483647 w 1247"/>
                <a:gd name="T95" fmla="*/ 2147483647 h 299"/>
                <a:gd name="T96" fmla="*/ 2147483647 w 1247"/>
                <a:gd name="T97" fmla="*/ 2147483647 h 299"/>
                <a:gd name="T98" fmla="*/ 2147483647 w 1247"/>
                <a:gd name="T99" fmla="*/ 2147483647 h 299"/>
                <a:gd name="T100" fmla="*/ 2147483647 w 1247"/>
                <a:gd name="T101" fmla="*/ 2147483647 h 299"/>
                <a:gd name="T102" fmla="*/ 2147483647 w 1247"/>
                <a:gd name="T103" fmla="*/ 2147483647 h 299"/>
                <a:gd name="T104" fmla="*/ 2147483647 w 1247"/>
                <a:gd name="T105" fmla="*/ 2147483647 h 2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7"/>
                <a:gd name="T160" fmla="*/ 0 h 299"/>
                <a:gd name="T161" fmla="*/ 1247 w 1247"/>
                <a:gd name="T162" fmla="*/ 299 h 2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7" h="299">
                  <a:moveTo>
                    <a:pt x="20" y="2"/>
                  </a:moveTo>
                  <a:lnTo>
                    <a:pt x="44" y="6"/>
                  </a:lnTo>
                  <a:cubicBezTo>
                    <a:pt x="45" y="6"/>
                    <a:pt x="46" y="6"/>
                    <a:pt x="47" y="6"/>
                  </a:cubicBezTo>
                  <a:lnTo>
                    <a:pt x="71" y="14"/>
                  </a:lnTo>
                  <a:lnTo>
                    <a:pt x="68" y="14"/>
                  </a:lnTo>
                  <a:lnTo>
                    <a:pt x="92" y="18"/>
                  </a:lnTo>
                  <a:lnTo>
                    <a:pt x="120" y="22"/>
                  </a:lnTo>
                  <a:lnTo>
                    <a:pt x="144" y="26"/>
                  </a:lnTo>
                  <a:cubicBezTo>
                    <a:pt x="145" y="26"/>
                    <a:pt x="146" y="26"/>
                    <a:pt x="147" y="26"/>
                  </a:cubicBezTo>
                  <a:lnTo>
                    <a:pt x="171" y="34"/>
                  </a:lnTo>
                  <a:lnTo>
                    <a:pt x="168" y="34"/>
                  </a:lnTo>
                  <a:lnTo>
                    <a:pt x="192" y="38"/>
                  </a:lnTo>
                  <a:lnTo>
                    <a:pt x="216" y="42"/>
                  </a:lnTo>
                  <a:lnTo>
                    <a:pt x="244" y="46"/>
                  </a:lnTo>
                  <a:cubicBezTo>
                    <a:pt x="245" y="46"/>
                    <a:pt x="246" y="46"/>
                    <a:pt x="247" y="46"/>
                  </a:cubicBezTo>
                  <a:lnTo>
                    <a:pt x="271" y="54"/>
                  </a:lnTo>
                  <a:lnTo>
                    <a:pt x="268" y="54"/>
                  </a:lnTo>
                  <a:lnTo>
                    <a:pt x="292" y="58"/>
                  </a:lnTo>
                  <a:lnTo>
                    <a:pt x="316" y="62"/>
                  </a:lnTo>
                  <a:cubicBezTo>
                    <a:pt x="317" y="62"/>
                    <a:pt x="318" y="62"/>
                    <a:pt x="319" y="62"/>
                  </a:cubicBezTo>
                  <a:lnTo>
                    <a:pt x="343" y="70"/>
                  </a:lnTo>
                  <a:lnTo>
                    <a:pt x="340" y="70"/>
                  </a:lnTo>
                  <a:lnTo>
                    <a:pt x="364" y="74"/>
                  </a:lnTo>
                  <a:lnTo>
                    <a:pt x="392" y="78"/>
                  </a:lnTo>
                  <a:lnTo>
                    <a:pt x="416" y="82"/>
                  </a:lnTo>
                  <a:cubicBezTo>
                    <a:pt x="417" y="82"/>
                    <a:pt x="418" y="82"/>
                    <a:pt x="419" y="82"/>
                  </a:cubicBezTo>
                  <a:lnTo>
                    <a:pt x="443" y="90"/>
                  </a:lnTo>
                  <a:lnTo>
                    <a:pt x="440" y="90"/>
                  </a:lnTo>
                  <a:lnTo>
                    <a:pt x="464" y="94"/>
                  </a:lnTo>
                  <a:lnTo>
                    <a:pt x="488" y="98"/>
                  </a:lnTo>
                  <a:lnTo>
                    <a:pt x="518" y="106"/>
                  </a:lnTo>
                  <a:lnTo>
                    <a:pt x="540" y="110"/>
                  </a:lnTo>
                  <a:lnTo>
                    <a:pt x="564" y="114"/>
                  </a:lnTo>
                  <a:cubicBezTo>
                    <a:pt x="565" y="114"/>
                    <a:pt x="566" y="114"/>
                    <a:pt x="567" y="114"/>
                  </a:cubicBezTo>
                  <a:lnTo>
                    <a:pt x="591" y="122"/>
                  </a:lnTo>
                  <a:lnTo>
                    <a:pt x="588" y="122"/>
                  </a:lnTo>
                  <a:lnTo>
                    <a:pt x="612" y="126"/>
                  </a:lnTo>
                  <a:lnTo>
                    <a:pt x="640" y="130"/>
                  </a:lnTo>
                  <a:cubicBezTo>
                    <a:pt x="641" y="130"/>
                    <a:pt x="642" y="130"/>
                    <a:pt x="643" y="130"/>
                  </a:cubicBezTo>
                  <a:lnTo>
                    <a:pt x="667" y="138"/>
                  </a:lnTo>
                  <a:lnTo>
                    <a:pt x="664" y="138"/>
                  </a:lnTo>
                  <a:lnTo>
                    <a:pt x="688" y="142"/>
                  </a:lnTo>
                  <a:lnTo>
                    <a:pt x="712" y="146"/>
                  </a:lnTo>
                  <a:cubicBezTo>
                    <a:pt x="713" y="146"/>
                    <a:pt x="714" y="146"/>
                    <a:pt x="715" y="146"/>
                  </a:cubicBezTo>
                  <a:lnTo>
                    <a:pt x="739" y="154"/>
                  </a:lnTo>
                  <a:lnTo>
                    <a:pt x="736" y="154"/>
                  </a:lnTo>
                  <a:lnTo>
                    <a:pt x="760" y="158"/>
                  </a:lnTo>
                  <a:lnTo>
                    <a:pt x="790" y="166"/>
                  </a:lnTo>
                  <a:lnTo>
                    <a:pt x="812" y="170"/>
                  </a:lnTo>
                  <a:lnTo>
                    <a:pt x="836" y="174"/>
                  </a:lnTo>
                  <a:cubicBezTo>
                    <a:pt x="837" y="174"/>
                    <a:pt x="838" y="174"/>
                    <a:pt x="839" y="174"/>
                  </a:cubicBezTo>
                  <a:lnTo>
                    <a:pt x="863" y="182"/>
                  </a:lnTo>
                  <a:lnTo>
                    <a:pt x="860" y="182"/>
                  </a:lnTo>
                  <a:lnTo>
                    <a:pt x="884" y="186"/>
                  </a:lnTo>
                  <a:lnTo>
                    <a:pt x="914" y="194"/>
                  </a:lnTo>
                  <a:lnTo>
                    <a:pt x="936" y="198"/>
                  </a:lnTo>
                  <a:lnTo>
                    <a:pt x="960" y="202"/>
                  </a:lnTo>
                  <a:cubicBezTo>
                    <a:pt x="961" y="202"/>
                    <a:pt x="962" y="202"/>
                    <a:pt x="963" y="202"/>
                  </a:cubicBezTo>
                  <a:lnTo>
                    <a:pt x="987" y="210"/>
                  </a:lnTo>
                  <a:lnTo>
                    <a:pt x="984" y="210"/>
                  </a:lnTo>
                  <a:lnTo>
                    <a:pt x="1008" y="214"/>
                  </a:lnTo>
                  <a:cubicBezTo>
                    <a:pt x="1009" y="214"/>
                    <a:pt x="1010" y="214"/>
                    <a:pt x="1011" y="214"/>
                  </a:cubicBezTo>
                  <a:lnTo>
                    <a:pt x="1035" y="222"/>
                  </a:lnTo>
                  <a:lnTo>
                    <a:pt x="1032" y="222"/>
                  </a:lnTo>
                  <a:lnTo>
                    <a:pt x="1060" y="226"/>
                  </a:lnTo>
                  <a:cubicBezTo>
                    <a:pt x="1061" y="226"/>
                    <a:pt x="1062" y="226"/>
                    <a:pt x="1063" y="226"/>
                  </a:cubicBezTo>
                  <a:lnTo>
                    <a:pt x="1087" y="234"/>
                  </a:lnTo>
                  <a:lnTo>
                    <a:pt x="1084" y="234"/>
                  </a:lnTo>
                  <a:lnTo>
                    <a:pt x="1108" y="238"/>
                  </a:lnTo>
                  <a:lnTo>
                    <a:pt x="1132" y="242"/>
                  </a:lnTo>
                  <a:cubicBezTo>
                    <a:pt x="1133" y="242"/>
                    <a:pt x="1134" y="242"/>
                    <a:pt x="1135" y="242"/>
                  </a:cubicBezTo>
                  <a:lnTo>
                    <a:pt x="1159" y="250"/>
                  </a:lnTo>
                  <a:lnTo>
                    <a:pt x="1156" y="250"/>
                  </a:lnTo>
                  <a:lnTo>
                    <a:pt x="1184" y="254"/>
                  </a:lnTo>
                  <a:cubicBezTo>
                    <a:pt x="1185" y="254"/>
                    <a:pt x="1186" y="254"/>
                    <a:pt x="1187" y="254"/>
                  </a:cubicBezTo>
                  <a:lnTo>
                    <a:pt x="1211" y="262"/>
                  </a:lnTo>
                  <a:lnTo>
                    <a:pt x="1208" y="262"/>
                  </a:lnTo>
                  <a:lnTo>
                    <a:pt x="1232" y="266"/>
                  </a:lnTo>
                  <a:cubicBezTo>
                    <a:pt x="1241" y="267"/>
                    <a:pt x="1247" y="275"/>
                    <a:pt x="1245" y="284"/>
                  </a:cubicBezTo>
                  <a:cubicBezTo>
                    <a:pt x="1244" y="293"/>
                    <a:pt x="1236" y="299"/>
                    <a:pt x="1227" y="297"/>
                  </a:cubicBezTo>
                  <a:lnTo>
                    <a:pt x="1203" y="293"/>
                  </a:lnTo>
                  <a:cubicBezTo>
                    <a:pt x="1202" y="293"/>
                    <a:pt x="1201" y="293"/>
                    <a:pt x="1200" y="293"/>
                  </a:cubicBezTo>
                  <a:lnTo>
                    <a:pt x="1176" y="285"/>
                  </a:lnTo>
                  <a:lnTo>
                    <a:pt x="1179" y="285"/>
                  </a:lnTo>
                  <a:lnTo>
                    <a:pt x="1151" y="281"/>
                  </a:lnTo>
                  <a:cubicBezTo>
                    <a:pt x="1150" y="281"/>
                    <a:pt x="1149" y="281"/>
                    <a:pt x="1148" y="281"/>
                  </a:cubicBezTo>
                  <a:lnTo>
                    <a:pt x="1124" y="273"/>
                  </a:lnTo>
                  <a:lnTo>
                    <a:pt x="1127" y="273"/>
                  </a:lnTo>
                  <a:lnTo>
                    <a:pt x="1103" y="269"/>
                  </a:lnTo>
                  <a:lnTo>
                    <a:pt x="1079" y="265"/>
                  </a:lnTo>
                  <a:cubicBezTo>
                    <a:pt x="1078" y="265"/>
                    <a:pt x="1077" y="265"/>
                    <a:pt x="1076" y="265"/>
                  </a:cubicBezTo>
                  <a:lnTo>
                    <a:pt x="1052" y="257"/>
                  </a:lnTo>
                  <a:lnTo>
                    <a:pt x="1055" y="257"/>
                  </a:lnTo>
                  <a:lnTo>
                    <a:pt x="1027" y="253"/>
                  </a:lnTo>
                  <a:cubicBezTo>
                    <a:pt x="1026" y="253"/>
                    <a:pt x="1025" y="253"/>
                    <a:pt x="1024" y="253"/>
                  </a:cubicBezTo>
                  <a:lnTo>
                    <a:pt x="1000" y="245"/>
                  </a:lnTo>
                  <a:lnTo>
                    <a:pt x="1003" y="245"/>
                  </a:lnTo>
                  <a:lnTo>
                    <a:pt x="979" y="241"/>
                  </a:lnTo>
                  <a:cubicBezTo>
                    <a:pt x="978" y="241"/>
                    <a:pt x="977" y="241"/>
                    <a:pt x="976" y="241"/>
                  </a:cubicBezTo>
                  <a:lnTo>
                    <a:pt x="952" y="233"/>
                  </a:lnTo>
                  <a:lnTo>
                    <a:pt x="955" y="233"/>
                  </a:lnTo>
                  <a:lnTo>
                    <a:pt x="931" y="229"/>
                  </a:lnTo>
                  <a:lnTo>
                    <a:pt x="905" y="225"/>
                  </a:lnTo>
                  <a:lnTo>
                    <a:pt x="879" y="217"/>
                  </a:lnTo>
                  <a:lnTo>
                    <a:pt x="855" y="213"/>
                  </a:lnTo>
                  <a:cubicBezTo>
                    <a:pt x="854" y="213"/>
                    <a:pt x="853" y="213"/>
                    <a:pt x="852" y="213"/>
                  </a:cubicBezTo>
                  <a:lnTo>
                    <a:pt x="828" y="205"/>
                  </a:lnTo>
                  <a:lnTo>
                    <a:pt x="831" y="205"/>
                  </a:lnTo>
                  <a:lnTo>
                    <a:pt x="807" y="201"/>
                  </a:lnTo>
                  <a:lnTo>
                    <a:pt x="781" y="197"/>
                  </a:lnTo>
                  <a:lnTo>
                    <a:pt x="755" y="189"/>
                  </a:lnTo>
                  <a:lnTo>
                    <a:pt x="731" y="185"/>
                  </a:lnTo>
                  <a:cubicBezTo>
                    <a:pt x="730" y="185"/>
                    <a:pt x="729" y="185"/>
                    <a:pt x="728" y="185"/>
                  </a:cubicBezTo>
                  <a:lnTo>
                    <a:pt x="704" y="177"/>
                  </a:lnTo>
                  <a:lnTo>
                    <a:pt x="707" y="177"/>
                  </a:lnTo>
                  <a:lnTo>
                    <a:pt x="683" y="173"/>
                  </a:lnTo>
                  <a:lnTo>
                    <a:pt x="659" y="169"/>
                  </a:lnTo>
                  <a:cubicBezTo>
                    <a:pt x="658" y="169"/>
                    <a:pt x="657" y="169"/>
                    <a:pt x="656" y="169"/>
                  </a:cubicBezTo>
                  <a:lnTo>
                    <a:pt x="632" y="161"/>
                  </a:lnTo>
                  <a:lnTo>
                    <a:pt x="635" y="161"/>
                  </a:lnTo>
                  <a:lnTo>
                    <a:pt x="607" y="157"/>
                  </a:lnTo>
                  <a:lnTo>
                    <a:pt x="583" y="153"/>
                  </a:lnTo>
                  <a:cubicBezTo>
                    <a:pt x="582" y="153"/>
                    <a:pt x="581" y="153"/>
                    <a:pt x="580" y="153"/>
                  </a:cubicBezTo>
                  <a:lnTo>
                    <a:pt x="556" y="145"/>
                  </a:lnTo>
                  <a:lnTo>
                    <a:pt x="559" y="145"/>
                  </a:lnTo>
                  <a:lnTo>
                    <a:pt x="535" y="141"/>
                  </a:lnTo>
                  <a:lnTo>
                    <a:pt x="509" y="137"/>
                  </a:lnTo>
                  <a:lnTo>
                    <a:pt x="483" y="129"/>
                  </a:lnTo>
                  <a:lnTo>
                    <a:pt x="459" y="125"/>
                  </a:lnTo>
                  <a:lnTo>
                    <a:pt x="435" y="121"/>
                  </a:lnTo>
                  <a:cubicBezTo>
                    <a:pt x="434" y="121"/>
                    <a:pt x="433" y="121"/>
                    <a:pt x="432" y="121"/>
                  </a:cubicBezTo>
                  <a:lnTo>
                    <a:pt x="408" y="113"/>
                  </a:lnTo>
                  <a:lnTo>
                    <a:pt x="411" y="113"/>
                  </a:lnTo>
                  <a:lnTo>
                    <a:pt x="387" y="109"/>
                  </a:lnTo>
                  <a:lnTo>
                    <a:pt x="359" y="105"/>
                  </a:lnTo>
                  <a:lnTo>
                    <a:pt x="335" y="101"/>
                  </a:lnTo>
                  <a:cubicBezTo>
                    <a:pt x="334" y="101"/>
                    <a:pt x="333" y="101"/>
                    <a:pt x="332" y="101"/>
                  </a:cubicBezTo>
                  <a:lnTo>
                    <a:pt x="308" y="93"/>
                  </a:lnTo>
                  <a:lnTo>
                    <a:pt x="311" y="93"/>
                  </a:lnTo>
                  <a:lnTo>
                    <a:pt x="287" y="89"/>
                  </a:lnTo>
                  <a:lnTo>
                    <a:pt x="263" y="85"/>
                  </a:lnTo>
                  <a:cubicBezTo>
                    <a:pt x="262" y="85"/>
                    <a:pt x="261" y="85"/>
                    <a:pt x="260" y="85"/>
                  </a:cubicBezTo>
                  <a:lnTo>
                    <a:pt x="236" y="77"/>
                  </a:lnTo>
                  <a:lnTo>
                    <a:pt x="239" y="77"/>
                  </a:lnTo>
                  <a:lnTo>
                    <a:pt x="211" y="73"/>
                  </a:lnTo>
                  <a:lnTo>
                    <a:pt x="187" y="69"/>
                  </a:lnTo>
                  <a:lnTo>
                    <a:pt x="163" y="65"/>
                  </a:lnTo>
                  <a:cubicBezTo>
                    <a:pt x="162" y="65"/>
                    <a:pt x="161" y="65"/>
                    <a:pt x="160" y="65"/>
                  </a:cubicBezTo>
                  <a:lnTo>
                    <a:pt x="136" y="57"/>
                  </a:lnTo>
                  <a:lnTo>
                    <a:pt x="139" y="57"/>
                  </a:lnTo>
                  <a:lnTo>
                    <a:pt x="115" y="53"/>
                  </a:lnTo>
                  <a:lnTo>
                    <a:pt x="87" y="49"/>
                  </a:lnTo>
                  <a:lnTo>
                    <a:pt x="63" y="45"/>
                  </a:lnTo>
                  <a:cubicBezTo>
                    <a:pt x="62" y="45"/>
                    <a:pt x="61" y="45"/>
                    <a:pt x="60" y="45"/>
                  </a:cubicBezTo>
                  <a:lnTo>
                    <a:pt x="36" y="37"/>
                  </a:lnTo>
                  <a:lnTo>
                    <a:pt x="39" y="37"/>
                  </a:lnTo>
                  <a:lnTo>
                    <a:pt x="15" y="33"/>
                  </a:lnTo>
                  <a:cubicBezTo>
                    <a:pt x="6" y="32"/>
                    <a:pt x="0" y="24"/>
                    <a:pt x="2" y="15"/>
                  </a:cubicBezTo>
                  <a:cubicBezTo>
                    <a:pt x="3" y="6"/>
                    <a:pt x="11" y="0"/>
                    <a:pt x="20" y="2"/>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5" name="Freeform 25"/>
            <p:cNvSpPr>
              <a:spLocks/>
            </p:cNvSpPr>
            <p:nvPr/>
          </p:nvSpPr>
          <p:spPr bwMode="auto">
            <a:xfrm>
              <a:off x="6184901" y="2498726"/>
              <a:ext cx="474663" cy="133350"/>
            </a:xfrm>
            <a:custGeom>
              <a:avLst/>
              <a:gdLst>
                <a:gd name="T0" fmla="*/ 2147483647 w 1248"/>
                <a:gd name="T1" fmla="*/ 2147483647 h 348"/>
                <a:gd name="T2" fmla="*/ 2147483647 w 1248"/>
                <a:gd name="T3" fmla="*/ 2147483647 h 348"/>
                <a:gd name="T4" fmla="*/ 2147483647 w 1248"/>
                <a:gd name="T5" fmla="*/ 2147483647 h 348"/>
                <a:gd name="T6" fmla="*/ 2147483647 w 1248"/>
                <a:gd name="T7" fmla="*/ 2147483647 h 348"/>
                <a:gd name="T8" fmla="*/ 2147483647 w 1248"/>
                <a:gd name="T9" fmla="*/ 2147483647 h 348"/>
                <a:gd name="T10" fmla="*/ 2147483647 w 1248"/>
                <a:gd name="T11" fmla="*/ 2147483647 h 348"/>
                <a:gd name="T12" fmla="*/ 2147483647 w 1248"/>
                <a:gd name="T13" fmla="*/ 2147483647 h 348"/>
                <a:gd name="T14" fmla="*/ 2147483647 w 1248"/>
                <a:gd name="T15" fmla="*/ 2147483647 h 348"/>
                <a:gd name="T16" fmla="*/ 2147483647 w 1248"/>
                <a:gd name="T17" fmla="*/ 2147483647 h 348"/>
                <a:gd name="T18" fmla="*/ 2147483647 w 1248"/>
                <a:gd name="T19" fmla="*/ 2147483647 h 348"/>
                <a:gd name="T20" fmla="*/ 2147483647 w 1248"/>
                <a:gd name="T21" fmla="*/ 2147483647 h 348"/>
                <a:gd name="T22" fmla="*/ 2147483647 w 1248"/>
                <a:gd name="T23" fmla="*/ 2147483647 h 348"/>
                <a:gd name="T24" fmla="*/ 2147483647 w 1248"/>
                <a:gd name="T25" fmla="*/ 2147483647 h 348"/>
                <a:gd name="T26" fmla="*/ 2147483647 w 1248"/>
                <a:gd name="T27" fmla="*/ 2147483647 h 348"/>
                <a:gd name="T28" fmla="*/ 2147483647 w 1248"/>
                <a:gd name="T29" fmla="*/ 2147483647 h 348"/>
                <a:gd name="T30" fmla="*/ 2147483647 w 1248"/>
                <a:gd name="T31" fmla="*/ 2147483647 h 348"/>
                <a:gd name="T32" fmla="*/ 2147483647 w 1248"/>
                <a:gd name="T33" fmla="*/ 2147483647 h 348"/>
                <a:gd name="T34" fmla="*/ 2147483647 w 1248"/>
                <a:gd name="T35" fmla="*/ 2147483647 h 348"/>
                <a:gd name="T36" fmla="*/ 2147483647 w 1248"/>
                <a:gd name="T37" fmla="*/ 2147483647 h 348"/>
                <a:gd name="T38" fmla="*/ 2147483647 w 1248"/>
                <a:gd name="T39" fmla="*/ 2147483647 h 348"/>
                <a:gd name="T40" fmla="*/ 2147483647 w 1248"/>
                <a:gd name="T41" fmla="*/ 2147483647 h 348"/>
                <a:gd name="T42" fmla="*/ 2147483647 w 1248"/>
                <a:gd name="T43" fmla="*/ 2147483647 h 348"/>
                <a:gd name="T44" fmla="*/ 2147483647 w 1248"/>
                <a:gd name="T45" fmla="*/ 2147483647 h 348"/>
                <a:gd name="T46" fmla="*/ 2147483647 w 1248"/>
                <a:gd name="T47" fmla="*/ 2147483647 h 348"/>
                <a:gd name="T48" fmla="*/ 2147483647 w 1248"/>
                <a:gd name="T49" fmla="*/ 2147483647 h 348"/>
                <a:gd name="T50" fmla="*/ 2147483647 w 1248"/>
                <a:gd name="T51" fmla="*/ 2147483647 h 348"/>
                <a:gd name="T52" fmla="*/ 2147483647 w 1248"/>
                <a:gd name="T53" fmla="*/ 2147483647 h 348"/>
                <a:gd name="T54" fmla="*/ 2147483647 w 1248"/>
                <a:gd name="T55" fmla="*/ 2147483647 h 348"/>
                <a:gd name="T56" fmla="*/ 2147483647 w 1248"/>
                <a:gd name="T57" fmla="*/ 2147483647 h 348"/>
                <a:gd name="T58" fmla="*/ 2147483647 w 1248"/>
                <a:gd name="T59" fmla="*/ 2147483647 h 348"/>
                <a:gd name="T60" fmla="*/ 2147483647 w 1248"/>
                <a:gd name="T61" fmla="*/ 2147483647 h 348"/>
                <a:gd name="T62" fmla="*/ 2147483647 w 1248"/>
                <a:gd name="T63" fmla="*/ 2147483647 h 348"/>
                <a:gd name="T64" fmla="*/ 2147483647 w 1248"/>
                <a:gd name="T65" fmla="*/ 2147483647 h 348"/>
                <a:gd name="T66" fmla="*/ 2147483647 w 1248"/>
                <a:gd name="T67" fmla="*/ 2147483647 h 348"/>
                <a:gd name="T68" fmla="*/ 2147483647 w 1248"/>
                <a:gd name="T69" fmla="*/ 2147483647 h 348"/>
                <a:gd name="T70" fmla="*/ 2147483647 w 1248"/>
                <a:gd name="T71" fmla="*/ 2147483647 h 348"/>
                <a:gd name="T72" fmla="*/ 2147483647 w 1248"/>
                <a:gd name="T73" fmla="*/ 2147483647 h 348"/>
                <a:gd name="T74" fmla="*/ 2147483647 w 1248"/>
                <a:gd name="T75" fmla="*/ 2147483647 h 348"/>
                <a:gd name="T76" fmla="*/ 2147483647 w 1248"/>
                <a:gd name="T77" fmla="*/ 2147483647 h 348"/>
                <a:gd name="T78" fmla="*/ 2147483647 w 1248"/>
                <a:gd name="T79" fmla="*/ 2147483647 h 348"/>
                <a:gd name="T80" fmla="*/ 2147483647 w 1248"/>
                <a:gd name="T81" fmla="*/ 2147483647 h 348"/>
                <a:gd name="T82" fmla="*/ 2147483647 w 1248"/>
                <a:gd name="T83" fmla="*/ 2147483647 h 348"/>
                <a:gd name="T84" fmla="*/ 2147483647 w 1248"/>
                <a:gd name="T85" fmla="*/ 2147483647 h 348"/>
                <a:gd name="T86" fmla="*/ 2147483647 w 1248"/>
                <a:gd name="T87" fmla="*/ 2147483647 h 348"/>
                <a:gd name="T88" fmla="*/ 2147483647 w 1248"/>
                <a:gd name="T89" fmla="*/ 2147483647 h 348"/>
                <a:gd name="T90" fmla="*/ 2147483647 w 1248"/>
                <a:gd name="T91" fmla="*/ 2147483647 h 348"/>
                <a:gd name="T92" fmla="*/ 2147483647 w 1248"/>
                <a:gd name="T93" fmla="*/ 2147483647 h 348"/>
                <a:gd name="T94" fmla="*/ 2147483647 w 1248"/>
                <a:gd name="T95" fmla="*/ 2147483647 h 348"/>
                <a:gd name="T96" fmla="*/ 2147483647 w 1248"/>
                <a:gd name="T97" fmla="*/ 2147483647 h 348"/>
                <a:gd name="T98" fmla="*/ 2147483647 w 1248"/>
                <a:gd name="T99" fmla="*/ 2147483647 h 348"/>
                <a:gd name="T100" fmla="*/ 2147483647 w 1248"/>
                <a:gd name="T101" fmla="*/ 2147483647 h 348"/>
                <a:gd name="T102" fmla="*/ 2147483647 w 1248"/>
                <a:gd name="T103" fmla="*/ 2147483647 h 348"/>
                <a:gd name="T104" fmla="*/ 2147483647 w 1248"/>
                <a:gd name="T105" fmla="*/ 2147483647 h 348"/>
                <a:gd name="T106" fmla="*/ 2147483647 w 1248"/>
                <a:gd name="T107" fmla="*/ 2147483647 h 348"/>
                <a:gd name="T108" fmla="*/ 2147483647 w 1248"/>
                <a:gd name="T109" fmla="*/ 2147483647 h 348"/>
                <a:gd name="T110" fmla="*/ 2147483647 w 1248"/>
                <a:gd name="T111" fmla="*/ 2147483647 h 348"/>
                <a:gd name="T112" fmla="*/ 2147483647 w 1248"/>
                <a:gd name="T113" fmla="*/ 2147483647 h 34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48"/>
                <a:gd name="T172" fmla="*/ 0 h 348"/>
                <a:gd name="T173" fmla="*/ 1248 w 1248"/>
                <a:gd name="T174" fmla="*/ 348 h 34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48" h="348">
                  <a:moveTo>
                    <a:pt x="24" y="3"/>
                  </a:moveTo>
                  <a:lnTo>
                    <a:pt x="48" y="11"/>
                  </a:lnTo>
                  <a:lnTo>
                    <a:pt x="45" y="11"/>
                  </a:lnTo>
                  <a:lnTo>
                    <a:pt x="69" y="15"/>
                  </a:lnTo>
                  <a:cubicBezTo>
                    <a:pt x="70" y="15"/>
                    <a:pt x="71" y="15"/>
                    <a:pt x="72" y="15"/>
                  </a:cubicBezTo>
                  <a:lnTo>
                    <a:pt x="96" y="23"/>
                  </a:lnTo>
                  <a:lnTo>
                    <a:pt x="93" y="23"/>
                  </a:lnTo>
                  <a:lnTo>
                    <a:pt x="121" y="27"/>
                  </a:lnTo>
                  <a:cubicBezTo>
                    <a:pt x="122" y="27"/>
                    <a:pt x="123" y="27"/>
                    <a:pt x="124" y="27"/>
                  </a:cubicBezTo>
                  <a:lnTo>
                    <a:pt x="148" y="35"/>
                  </a:lnTo>
                  <a:lnTo>
                    <a:pt x="145" y="35"/>
                  </a:lnTo>
                  <a:lnTo>
                    <a:pt x="169" y="39"/>
                  </a:lnTo>
                  <a:cubicBezTo>
                    <a:pt x="170" y="39"/>
                    <a:pt x="171" y="39"/>
                    <a:pt x="172" y="39"/>
                  </a:cubicBezTo>
                  <a:lnTo>
                    <a:pt x="196" y="47"/>
                  </a:lnTo>
                  <a:lnTo>
                    <a:pt x="193" y="47"/>
                  </a:lnTo>
                  <a:lnTo>
                    <a:pt x="217" y="51"/>
                  </a:lnTo>
                  <a:lnTo>
                    <a:pt x="247" y="59"/>
                  </a:lnTo>
                  <a:lnTo>
                    <a:pt x="269" y="63"/>
                  </a:lnTo>
                  <a:cubicBezTo>
                    <a:pt x="270" y="63"/>
                    <a:pt x="271" y="63"/>
                    <a:pt x="272" y="63"/>
                  </a:cubicBezTo>
                  <a:lnTo>
                    <a:pt x="296" y="71"/>
                  </a:lnTo>
                  <a:lnTo>
                    <a:pt x="293" y="71"/>
                  </a:lnTo>
                  <a:lnTo>
                    <a:pt x="317" y="75"/>
                  </a:lnTo>
                  <a:cubicBezTo>
                    <a:pt x="318" y="75"/>
                    <a:pt x="319" y="75"/>
                    <a:pt x="320" y="75"/>
                  </a:cubicBezTo>
                  <a:lnTo>
                    <a:pt x="344" y="83"/>
                  </a:lnTo>
                  <a:lnTo>
                    <a:pt x="341" y="83"/>
                  </a:lnTo>
                  <a:lnTo>
                    <a:pt x="369" y="87"/>
                  </a:lnTo>
                  <a:cubicBezTo>
                    <a:pt x="370" y="87"/>
                    <a:pt x="371" y="87"/>
                    <a:pt x="372" y="87"/>
                  </a:cubicBezTo>
                  <a:lnTo>
                    <a:pt x="396" y="95"/>
                  </a:lnTo>
                  <a:lnTo>
                    <a:pt x="393" y="95"/>
                  </a:lnTo>
                  <a:lnTo>
                    <a:pt x="417" y="99"/>
                  </a:lnTo>
                  <a:cubicBezTo>
                    <a:pt x="418" y="99"/>
                    <a:pt x="419" y="99"/>
                    <a:pt x="420" y="99"/>
                  </a:cubicBezTo>
                  <a:lnTo>
                    <a:pt x="444" y="107"/>
                  </a:lnTo>
                  <a:lnTo>
                    <a:pt x="441" y="107"/>
                  </a:lnTo>
                  <a:lnTo>
                    <a:pt x="465" y="111"/>
                  </a:lnTo>
                  <a:cubicBezTo>
                    <a:pt x="466" y="111"/>
                    <a:pt x="467" y="111"/>
                    <a:pt x="468" y="111"/>
                  </a:cubicBezTo>
                  <a:lnTo>
                    <a:pt x="492" y="119"/>
                  </a:lnTo>
                  <a:lnTo>
                    <a:pt x="519" y="127"/>
                  </a:lnTo>
                  <a:lnTo>
                    <a:pt x="541" y="131"/>
                  </a:lnTo>
                  <a:cubicBezTo>
                    <a:pt x="542" y="131"/>
                    <a:pt x="543" y="131"/>
                    <a:pt x="544" y="131"/>
                  </a:cubicBezTo>
                  <a:lnTo>
                    <a:pt x="568" y="139"/>
                  </a:lnTo>
                  <a:lnTo>
                    <a:pt x="565" y="139"/>
                  </a:lnTo>
                  <a:lnTo>
                    <a:pt x="589" y="143"/>
                  </a:lnTo>
                  <a:cubicBezTo>
                    <a:pt x="590" y="143"/>
                    <a:pt x="591" y="143"/>
                    <a:pt x="592" y="143"/>
                  </a:cubicBezTo>
                  <a:lnTo>
                    <a:pt x="616" y="151"/>
                  </a:lnTo>
                  <a:lnTo>
                    <a:pt x="613" y="151"/>
                  </a:lnTo>
                  <a:lnTo>
                    <a:pt x="641" y="155"/>
                  </a:lnTo>
                  <a:cubicBezTo>
                    <a:pt x="642" y="155"/>
                    <a:pt x="643" y="155"/>
                    <a:pt x="644" y="155"/>
                  </a:cubicBezTo>
                  <a:lnTo>
                    <a:pt x="668" y="163"/>
                  </a:lnTo>
                  <a:lnTo>
                    <a:pt x="692" y="171"/>
                  </a:lnTo>
                  <a:lnTo>
                    <a:pt x="689" y="171"/>
                  </a:lnTo>
                  <a:lnTo>
                    <a:pt x="713" y="175"/>
                  </a:lnTo>
                  <a:cubicBezTo>
                    <a:pt x="714" y="175"/>
                    <a:pt x="715" y="175"/>
                    <a:pt x="716" y="175"/>
                  </a:cubicBezTo>
                  <a:lnTo>
                    <a:pt x="740" y="183"/>
                  </a:lnTo>
                  <a:lnTo>
                    <a:pt x="737" y="183"/>
                  </a:lnTo>
                  <a:lnTo>
                    <a:pt x="761" y="187"/>
                  </a:lnTo>
                  <a:lnTo>
                    <a:pt x="791" y="195"/>
                  </a:lnTo>
                  <a:lnTo>
                    <a:pt x="816" y="203"/>
                  </a:lnTo>
                  <a:lnTo>
                    <a:pt x="813" y="203"/>
                  </a:lnTo>
                  <a:lnTo>
                    <a:pt x="837" y="207"/>
                  </a:lnTo>
                  <a:cubicBezTo>
                    <a:pt x="838" y="207"/>
                    <a:pt x="839" y="207"/>
                    <a:pt x="840" y="207"/>
                  </a:cubicBezTo>
                  <a:lnTo>
                    <a:pt x="864" y="215"/>
                  </a:lnTo>
                  <a:lnTo>
                    <a:pt x="888" y="223"/>
                  </a:lnTo>
                  <a:lnTo>
                    <a:pt x="885" y="223"/>
                  </a:lnTo>
                  <a:lnTo>
                    <a:pt x="913" y="227"/>
                  </a:lnTo>
                  <a:cubicBezTo>
                    <a:pt x="914" y="227"/>
                    <a:pt x="915" y="227"/>
                    <a:pt x="916" y="227"/>
                  </a:cubicBezTo>
                  <a:lnTo>
                    <a:pt x="940" y="235"/>
                  </a:lnTo>
                  <a:lnTo>
                    <a:pt x="964" y="243"/>
                  </a:lnTo>
                  <a:lnTo>
                    <a:pt x="961" y="243"/>
                  </a:lnTo>
                  <a:lnTo>
                    <a:pt x="985" y="247"/>
                  </a:lnTo>
                  <a:cubicBezTo>
                    <a:pt x="986" y="247"/>
                    <a:pt x="987" y="247"/>
                    <a:pt x="988" y="247"/>
                  </a:cubicBezTo>
                  <a:lnTo>
                    <a:pt x="1012" y="255"/>
                  </a:lnTo>
                  <a:lnTo>
                    <a:pt x="1039" y="263"/>
                  </a:lnTo>
                  <a:lnTo>
                    <a:pt x="1061" y="267"/>
                  </a:lnTo>
                  <a:cubicBezTo>
                    <a:pt x="1062" y="267"/>
                    <a:pt x="1063" y="267"/>
                    <a:pt x="1064" y="267"/>
                  </a:cubicBezTo>
                  <a:lnTo>
                    <a:pt x="1088" y="275"/>
                  </a:lnTo>
                  <a:lnTo>
                    <a:pt x="1112" y="283"/>
                  </a:lnTo>
                  <a:lnTo>
                    <a:pt x="1109" y="283"/>
                  </a:lnTo>
                  <a:lnTo>
                    <a:pt x="1133" y="287"/>
                  </a:lnTo>
                  <a:cubicBezTo>
                    <a:pt x="1134" y="287"/>
                    <a:pt x="1135" y="287"/>
                    <a:pt x="1136" y="287"/>
                  </a:cubicBezTo>
                  <a:lnTo>
                    <a:pt x="1160" y="295"/>
                  </a:lnTo>
                  <a:lnTo>
                    <a:pt x="1187" y="303"/>
                  </a:lnTo>
                  <a:lnTo>
                    <a:pt x="1209" y="307"/>
                  </a:lnTo>
                  <a:cubicBezTo>
                    <a:pt x="1210" y="307"/>
                    <a:pt x="1211" y="307"/>
                    <a:pt x="1212" y="307"/>
                  </a:cubicBezTo>
                  <a:lnTo>
                    <a:pt x="1236" y="315"/>
                  </a:lnTo>
                  <a:cubicBezTo>
                    <a:pt x="1244" y="318"/>
                    <a:pt x="1248" y="327"/>
                    <a:pt x="1246" y="336"/>
                  </a:cubicBezTo>
                  <a:cubicBezTo>
                    <a:pt x="1243" y="344"/>
                    <a:pt x="1234" y="348"/>
                    <a:pt x="1225" y="346"/>
                  </a:cubicBezTo>
                  <a:lnTo>
                    <a:pt x="1201" y="338"/>
                  </a:lnTo>
                  <a:lnTo>
                    <a:pt x="1204" y="338"/>
                  </a:lnTo>
                  <a:lnTo>
                    <a:pt x="1178" y="334"/>
                  </a:lnTo>
                  <a:lnTo>
                    <a:pt x="1149" y="326"/>
                  </a:lnTo>
                  <a:lnTo>
                    <a:pt x="1125" y="318"/>
                  </a:lnTo>
                  <a:lnTo>
                    <a:pt x="1128" y="318"/>
                  </a:lnTo>
                  <a:lnTo>
                    <a:pt x="1104" y="314"/>
                  </a:lnTo>
                  <a:cubicBezTo>
                    <a:pt x="1103" y="314"/>
                    <a:pt x="1102" y="314"/>
                    <a:pt x="1101" y="314"/>
                  </a:cubicBezTo>
                  <a:lnTo>
                    <a:pt x="1077" y="306"/>
                  </a:lnTo>
                  <a:lnTo>
                    <a:pt x="1053" y="298"/>
                  </a:lnTo>
                  <a:lnTo>
                    <a:pt x="1056" y="298"/>
                  </a:lnTo>
                  <a:lnTo>
                    <a:pt x="1030" y="294"/>
                  </a:lnTo>
                  <a:lnTo>
                    <a:pt x="1001" y="286"/>
                  </a:lnTo>
                  <a:lnTo>
                    <a:pt x="977" y="278"/>
                  </a:lnTo>
                  <a:lnTo>
                    <a:pt x="980" y="278"/>
                  </a:lnTo>
                  <a:lnTo>
                    <a:pt x="956" y="274"/>
                  </a:lnTo>
                  <a:cubicBezTo>
                    <a:pt x="955" y="274"/>
                    <a:pt x="954" y="274"/>
                    <a:pt x="953" y="274"/>
                  </a:cubicBezTo>
                  <a:lnTo>
                    <a:pt x="929" y="266"/>
                  </a:lnTo>
                  <a:lnTo>
                    <a:pt x="905" y="258"/>
                  </a:lnTo>
                  <a:lnTo>
                    <a:pt x="908" y="258"/>
                  </a:lnTo>
                  <a:lnTo>
                    <a:pt x="880" y="254"/>
                  </a:lnTo>
                  <a:cubicBezTo>
                    <a:pt x="879" y="254"/>
                    <a:pt x="878" y="254"/>
                    <a:pt x="877" y="254"/>
                  </a:cubicBezTo>
                  <a:lnTo>
                    <a:pt x="853" y="246"/>
                  </a:lnTo>
                  <a:lnTo>
                    <a:pt x="829" y="238"/>
                  </a:lnTo>
                  <a:lnTo>
                    <a:pt x="832" y="238"/>
                  </a:lnTo>
                  <a:lnTo>
                    <a:pt x="808" y="234"/>
                  </a:lnTo>
                  <a:cubicBezTo>
                    <a:pt x="807" y="234"/>
                    <a:pt x="806" y="234"/>
                    <a:pt x="805" y="234"/>
                  </a:cubicBezTo>
                  <a:lnTo>
                    <a:pt x="782" y="226"/>
                  </a:lnTo>
                  <a:lnTo>
                    <a:pt x="756" y="218"/>
                  </a:lnTo>
                  <a:lnTo>
                    <a:pt x="732" y="214"/>
                  </a:lnTo>
                  <a:cubicBezTo>
                    <a:pt x="731" y="214"/>
                    <a:pt x="730" y="214"/>
                    <a:pt x="729" y="214"/>
                  </a:cubicBezTo>
                  <a:lnTo>
                    <a:pt x="705" y="206"/>
                  </a:lnTo>
                  <a:lnTo>
                    <a:pt x="708" y="206"/>
                  </a:lnTo>
                  <a:lnTo>
                    <a:pt x="684" y="202"/>
                  </a:lnTo>
                  <a:cubicBezTo>
                    <a:pt x="683" y="202"/>
                    <a:pt x="682" y="202"/>
                    <a:pt x="681" y="202"/>
                  </a:cubicBezTo>
                  <a:lnTo>
                    <a:pt x="657" y="194"/>
                  </a:lnTo>
                  <a:lnTo>
                    <a:pt x="633" y="186"/>
                  </a:lnTo>
                  <a:lnTo>
                    <a:pt x="636" y="186"/>
                  </a:lnTo>
                  <a:lnTo>
                    <a:pt x="608" y="182"/>
                  </a:lnTo>
                  <a:cubicBezTo>
                    <a:pt x="607" y="182"/>
                    <a:pt x="606" y="182"/>
                    <a:pt x="605" y="182"/>
                  </a:cubicBezTo>
                  <a:lnTo>
                    <a:pt x="581" y="174"/>
                  </a:lnTo>
                  <a:lnTo>
                    <a:pt x="584" y="174"/>
                  </a:lnTo>
                  <a:lnTo>
                    <a:pt x="560" y="170"/>
                  </a:lnTo>
                  <a:cubicBezTo>
                    <a:pt x="559" y="170"/>
                    <a:pt x="558" y="170"/>
                    <a:pt x="557" y="170"/>
                  </a:cubicBezTo>
                  <a:lnTo>
                    <a:pt x="533" y="162"/>
                  </a:lnTo>
                  <a:lnTo>
                    <a:pt x="536" y="162"/>
                  </a:lnTo>
                  <a:lnTo>
                    <a:pt x="510" y="158"/>
                  </a:lnTo>
                  <a:lnTo>
                    <a:pt x="481" y="150"/>
                  </a:lnTo>
                  <a:lnTo>
                    <a:pt x="457" y="142"/>
                  </a:lnTo>
                  <a:lnTo>
                    <a:pt x="460" y="142"/>
                  </a:lnTo>
                  <a:lnTo>
                    <a:pt x="436" y="138"/>
                  </a:lnTo>
                  <a:cubicBezTo>
                    <a:pt x="435" y="138"/>
                    <a:pt x="434" y="138"/>
                    <a:pt x="433" y="138"/>
                  </a:cubicBezTo>
                  <a:lnTo>
                    <a:pt x="409" y="130"/>
                  </a:lnTo>
                  <a:lnTo>
                    <a:pt x="412" y="130"/>
                  </a:lnTo>
                  <a:lnTo>
                    <a:pt x="388" y="126"/>
                  </a:lnTo>
                  <a:cubicBezTo>
                    <a:pt x="387" y="126"/>
                    <a:pt x="386" y="126"/>
                    <a:pt x="385" y="126"/>
                  </a:cubicBezTo>
                  <a:lnTo>
                    <a:pt x="361" y="118"/>
                  </a:lnTo>
                  <a:lnTo>
                    <a:pt x="364" y="118"/>
                  </a:lnTo>
                  <a:lnTo>
                    <a:pt x="336" y="114"/>
                  </a:lnTo>
                  <a:cubicBezTo>
                    <a:pt x="335" y="114"/>
                    <a:pt x="334" y="114"/>
                    <a:pt x="333" y="114"/>
                  </a:cubicBezTo>
                  <a:lnTo>
                    <a:pt x="309" y="106"/>
                  </a:lnTo>
                  <a:lnTo>
                    <a:pt x="312" y="106"/>
                  </a:lnTo>
                  <a:lnTo>
                    <a:pt x="288" y="102"/>
                  </a:lnTo>
                  <a:cubicBezTo>
                    <a:pt x="287" y="102"/>
                    <a:pt x="286" y="102"/>
                    <a:pt x="285" y="102"/>
                  </a:cubicBezTo>
                  <a:lnTo>
                    <a:pt x="261" y="94"/>
                  </a:lnTo>
                  <a:lnTo>
                    <a:pt x="264" y="94"/>
                  </a:lnTo>
                  <a:lnTo>
                    <a:pt x="238" y="90"/>
                  </a:lnTo>
                  <a:lnTo>
                    <a:pt x="212" y="82"/>
                  </a:lnTo>
                  <a:lnTo>
                    <a:pt x="188" y="78"/>
                  </a:lnTo>
                  <a:cubicBezTo>
                    <a:pt x="187" y="78"/>
                    <a:pt x="186" y="78"/>
                    <a:pt x="185" y="78"/>
                  </a:cubicBezTo>
                  <a:lnTo>
                    <a:pt x="161" y="70"/>
                  </a:lnTo>
                  <a:lnTo>
                    <a:pt x="164" y="70"/>
                  </a:lnTo>
                  <a:lnTo>
                    <a:pt x="140" y="66"/>
                  </a:lnTo>
                  <a:cubicBezTo>
                    <a:pt x="139" y="66"/>
                    <a:pt x="138" y="66"/>
                    <a:pt x="137" y="66"/>
                  </a:cubicBezTo>
                  <a:lnTo>
                    <a:pt x="113" y="58"/>
                  </a:lnTo>
                  <a:lnTo>
                    <a:pt x="116" y="58"/>
                  </a:lnTo>
                  <a:lnTo>
                    <a:pt x="88" y="54"/>
                  </a:lnTo>
                  <a:cubicBezTo>
                    <a:pt x="87" y="54"/>
                    <a:pt x="86" y="54"/>
                    <a:pt x="85" y="54"/>
                  </a:cubicBezTo>
                  <a:lnTo>
                    <a:pt x="61" y="46"/>
                  </a:lnTo>
                  <a:lnTo>
                    <a:pt x="64" y="46"/>
                  </a:lnTo>
                  <a:lnTo>
                    <a:pt x="40" y="42"/>
                  </a:lnTo>
                  <a:cubicBezTo>
                    <a:pt x="39" y="42"/>
                    <a:pt x="38" y="42"/>
                    <a:pt x="37" y="42"/>
                  </a:cubicBezTo>
                  <a:lnTo>
                    <a:pt x="13" y="34"/>
                  </a:lnTo>
                  <a:cubicBezTo>
                    <a:pt x="5" y="31"/>
                    <a:pt x="0" y="22"/>
                    <a:pt x="3" y="13"/>
                  </a:cubicBezTo>
                  <a:cubicBezTo>
                    <a:pt x="6" y="5"/>
                    <a:pt x="15" y="0"/>
                    <a:pt x="24" y="3"/>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6" name="Freeform 26"/>
            <p:cNvSpPr>
              <a:spLocks/>
            </p:cNvSpPr>
            <p:nvPr/>
          </p:nvSpPr>
          <p:spPr bwMode="auto">
            <a:xfrm>
              <a:off x="6646863" y="2617788"/>
              <a:ext cx="474663" cy="150813"/>
            </a:xfrm>
            <a:custGeom>
              <a:avLst/>
              <a:gdLst>
                <a:gd name="T0" fmla="*/ 2147483647 w 1248"/>
                <a:gd name="T1" fmla="*/ 2147483647 h 396"/>
                <a:gd name="T2" fmla="*/ 2147483647 w 1248"/>
                <a:gd name="T3" fmla="*/ 2147483647 h 396"/>
                <a:gd name="T4" fmla="*/ 2147483647 w 1248"/>
                <a:gd name="T5" fmla="*/ 2147483647 h 396"/>
                <a:gd name="T6" fmla="*/ 2147483647 w 1248"/>
                <a:gd name="T7" fmla="*/ 2147483647 h 396"/>
                <a:gd name="T8" fmla="*/ 2147483647 w 1248"/>
                <a:gd name="T9" fmla="*/ 2147483647 h 396"/>
                <a:gd name="T10" fmla="*/ 2147483647 w 1248"/>
                <a:gd name="T11" fmla="*/ 2147483647 h 396"/>
                <a:gd name="T12" fmla="*/ 2147483647 w 1248"/>
                <a:gd name="T13" fmla="*/ 2147483647 h 396"/>
                <a:gd name="T14" fmla="*/ 2147483647 w 1248"/>
                <a:gd name="T15" fmla="*/ 2147483647 h 396"/>
                <a:gd name="T16" fmla="*/ 2147483647 w 1248"/>
                <a:gd name="T17" fmla="*/ 2147483647 h 396"/>
                <a:gd name="T18" fmla="*/ 2147483647 w 1248"/>
                <a:gd name="T19" fmla="*/ 2147483647 h 396"/>
                <a:gd name="T20" fmla="*/ 2147483647 w 1248"/>
                <a:gd name="T21" fmla="*/ 2147483647 h 396"/>
                <a:gd name="T22" fmla="*/ 2147483647 w 1248"/>
                <a:gd name="T23" fmla="*/ 2147483647 h 396"/>
                <a:gd name="T24" fmla="*/ 2147483647 w 1248"/>
                <a:gd name="T25" fmla="*/ 2147483647 h 396"/>
                <a:gd name="T26" fmla="*/ 2147483647 w 1248"/>
                <a:gd name="T27" fmla="*/ 2147483647 h 396"/>
                <a:gd name="T28" fmla="*/ 2147483647 w 1248"/>
                <a:gd name="T29" fmla="*/ 2147483647 h 396"/>
                <a:gd name="T30" fmla="*/ 2147483647 w 1248"/>
                <a:gd name="T31" fmla="*/ 2147483647 h 396"/>
                <a:gd name="T32" fmla="*/ 2147483647 w 1248"/>
                <a:gd name="T33" fmla="*/ 2147483647 h 396"/>
                <a:gd name="T34" fmla="*/ 2147483647 w 1248"/>
                <a:gd name="T35" fmla="*/ 2147483647 h 396"/>
                <a:gd name="T36" fmla="*/ 2147483647 w 1248"/>
                <a:gd name="T37" fmla="*/ 2147483647 h 396"/>
                <a:gd name="T38" fmla="*/ 2147483647 w 1248"/>
                <a:gd name="T39" fmla="*/ 2147483647 h 396"/>
                <a:gd name="T40" fmla="*/ 2147483647 w 1248"/>
                <a:gd name="T41" fmla="*/ 2147483647 h 396"/>
                <a:gd name="T42" fmla="*/ 2147483647 w 1248"/>
                <a:gd name="T43" fmla="*/ 2147483647 h 396"/>
                <a:gd name="T44" fmla="*/ 2147483647 w 1248"/>
                <a:gd name="T45" fmla="*/ 2147483647 h 396"/>
                <a:gd name="T46" fmla="*/ 2147483647 w 1248"/>
                <a:gd name="T47" fmla="*/ 2147483647 h 396"/>
                <a:gd name="T48" fmla="*/ 2147483647 w 1248"/>
                <a:gd name="T49" fmla="*/ 2147483647 h 396"/>
                <a:gd name="T50" fmla="*/ 2147483647 w 1248"/>
                <a:gd name="T51" fmla="*/ 2147483647 h 396"/>
                <a:gd name="T52" fmla="*/ 2147483647 w 1248"/>
                <a:gd name="T53" fmla="*/ 2147483647 h 396"/>
                <a:gd name="T54" fmla="*/ 2147483647 w 1248"/>
                <a:gd name="T55" fmla="*/ 2147483647 h 396"/>
                <a:gd name="T56" fmla="*/ 2147483647 w 1248"/>
                <a:gd name="T57" fmla="*/ 2147483647 h 396"/>
                <a:gd name="T58" fmla="*/ 2147483647 w 1248"/>
                <a:gd name="T59" fmla="*/ 2147483647 h 396"/>
                <a:gd name="T60" fmla="*/ 2147483647 w 1248"/>
                <a:gd name="T61" fmla="*/ 2147483647 h 396"/>
                <a:gd name="T62" fmla="*/ 2147483647 w 1248"/>
                <a:gd name="T63" fmla="*/ 2147483647 h 396"/>
                <a:gd name="T64" fmla="*/ 2147483647 w 1248"/>
                <a:gd name="T65" fmla="*/ 2147483647 h 396"/>
                <a:gd name="T66" fmla="*/ 2147483647 w 1248"/>
                <a:gd name="T67" fmla="*/ 2147483647 h 396"/>
                <a:gd name="T68" fmla="*/ 2147483647 w 1248"/>
                <a:gd name="T69" fmla="*/ 2147483647 h 396"/>
                <a:gd name="T70" fmla="*/ 2147483647 w 1248"/>
                <a:gd name="T71" fmla="*/ 2147483647 h 396"/>
                <a:gd name="T72" fmla="*/ 2147483647 w 1248"/>
                <a:gd name="T73" fmla="*/ 2147483647 h 396"/>
                <a:gd name="T74" fmla="*/ 2147483647 w 1248"/>
                <a:gd name="T75" fmla="*/ 2147483647 h 396"/>
                <a:gd name="T76" fmla="*/ 2147483647 w 1248"/>
                <a:gd name="T77" fmla="*/ 2147483647 h 396"/>
                <a:gd name="T78" fmla="*/ 2147483647 w 1248"/>
                <a:gd name="T79" fmla="*/ 2147483647 h 396"/>
                <a:gd name="T80" fmla="*/ 2147483647 w 1248"/>
                <a:gd name="T81" fmla="*/ 2147483647 h 396"/>
                <a:gd name="T82" fmla="*/ 2147483647 w 1248"/>
                <a:gd name="T83" fmla="*/ 2147483647 h 396"/>
                <a:gd name="T84" fmla="*/ 2147483647 w 1248"/>
                <a:gd name="T85" fmla="*/ 2147483647 h 3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48"/>
                <a:gd name="T130" fmla="*/ 0 h 396"/>
                <a:gd name="T131" fmla="*/ 1248 w 1248"/>
                <a:gd name="T132" fmla="*/ 396 h 39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48" h="396">
                  <a:moveTo>
                    <a:pt x="24" y="3"/>
                  </a:moveTo>
                  <a:lnTo>
                    <a:pt x="48" y="11"/>
                  </a:lnTo>
                  <a:lnTo>
                    <a:pt x="45" y="11"/>
                  </a:lnTo>
                  <a:lnTo>
                    <a:pt x="69" y="15"/>
                  </a:lnTo>
                  <a:lnTo>
                    <a:pt x="99" y="23"/>
                  </a:lnTo>
                  <a:lnTo>
                    <a:pt x="124" y="31"/>
                  </a:lnTo>
                  <a:lnTo>
                    <a:pt x="148" y="39"/>
                  </a:lnTo>
                  <a:lnTo>
                    <a:pt x="145" y="39"/>
                  </a:lnTo>
                  <a:lnTo>
                    <a:pt x="169" y="43"/>
                  </a:lnTo>
                  <a:cubicBezTo>
                    <a:pt x="170" y="43"/>
                    <a:pt x="171" y="43"/>
                    <a:pt x="172" y="43"/>
                  </a:cubicBezTo>
                  <a:lnTo>
                    <a:pt x="196" y="51"/>
                  </a:lnTo>
                  <a:lnTo>
                    <a:pt x="220" y="59"/>
                  </a:lnTo>
                  <a:lnTo>
                    <a:pt x="247" y="67"/>
                  </a:lnTo>
                  <a:lnTo>
                    <a:pt x="269" y="71"/>
                  </a:lnTo>
                  <a:cubicBezTo>
                    <a:pt x="270" y="71"/>
                    <a:pt x="271" y="71"/>
                    <a:pt x="272" y="71"/>
                  </a:cubicBezTo>
                  <a:lnTo>
                    <a:pt x="296" y="79"/>
                  </a:lnTo>
                  <a:lnTo>
                    <a:pt x="320" y="87"/>
                  </a:lnTo>
                  <a:lnTo>
                    <a:pt x="344" y="95"/>
                  </a:lnTo>
                  <a:lnTo>
                    <a:pt x="341" y="95"/>
                  </a:lnTo>
                  <a:lnTo>
                    <a:pt x="369" y="99"/>
                  </a:lnTo>
                  <a:cubicBezTo>
                    <a:pt x="370" y="99"/>
                    <a:pt x="371" y="99"/>
                    <a:pt x="372" y="99"/>
                  </a:cubicBezTo>
                  <a:lnTo>
                    <a:pt x="396" y="107"/>
                  </a:lnTo>
                  <a:lnTo>
                    <a:pt x="420" y="115"/>
                  </a:lnTo>
                  <a:lnTo>
                    <a:pt x="444" y="123"/>
                  </a:lnTo>
                  <a:lnTo>
                    <a:pt x="468" y="131"/>
                  </a:lnTo>
                  <a:lnTo>
                    <a:pt x="465" y="131"/>
                  </a:lnTo>
                  <a:lnTo>
                    <a:pt x="493" y="135"/>
                  </a:lnTo>
                  <a:cubicBezTo>
                    <a:pt x="494" y="135"/>
                    <a:pt x="495" y="135"/>
                    <a:pt x="496" y="135"/>
                  </a:cubicBezTo>
                  <a:lnTo>
                    <a:pt x="520" y="143"/>
                  </a:lnTo>
                  <a:lnTo>
                    <a:pt x="544" y="151"/>
                  </a:lnTo>
                  <a:lnTo>
                    <a:pt x="568" y="159"/>
                  </a:lnTo>
                  <a:lnTo>
                    <a:pt x="592" y="167"/>
                  </a:lnTo>
                  <a:lnTo>
                    <a:pt x="589" y="167"/>
                  </a:lnTo>
                  <a:lnTo>
                    <a:pt x="613" y="171"/>
                  </a:lnTo>
                  <a:lnTo>
                    <a:pt x="643" y="179"/>
                  </a:lnTo>
                  <a:lnTo>
                    <a:pt x="668" y="187"/>
                  </a:lnTo>
                  <a:lnTo>
                    <a:pt x="692" y="195"/>
                  </a:lnTo>
                  <a:lnTo>
                    <a:pt x="716" y="203"/>
                  </a:lnTo>
                  <a:lnTo>
                    <a:pt x="740" y="211"/>
                  </a:lnTo>
                  <a:lnTo>
                    <a:pt x="737" y="211"/>
                  </a:lnTo>
                  <a:lnTo>
                    <a:pt x="765" y="215"/>
                  </a:lnTo>
                  <a:cubicBezTo>
                    <a:pt x="766" y="215"/>
                    <a:pt x="767" y="215"/>
                    <a:pt x="768" y="215"/>
                  </a:cubicBezTo>
                  <a:lnTo>
                    <a:pt x="792" y="223"/>
                  </a:lnTo>
                  <a:lnTo>
                    <a:pt x="816" y="231"/>
                  </a:lnTo>
                  <a:lnTo>
                    <a:pt x="840" y="239"/>
                  </a:lnTo>
                  <a:lnTo>
                    <a:pt x="864" y="247"/>
                  </a:lnTo>
                  <a:lnTo>
                    <a:pt x="888" y="255"/>
                  </a:lnTo>
                  <a:lnTo>
                    <a:pt x="915" y="263"/>
                  </a:lnTo>
                  <a:lnTo>
                    <a:pt x="940" y="271"/>
                  </a:lnTo>
                  <a:lnTo>
                    <a:pt x="937" y="271"/>
                  </a:lnTo>
                  <a:lnTo>
                    <a:pt x="961" y="275"/>
                  </a:lnTo>
                  <a:cubicBezTo>
                    <a:pt x="962" y="275"/>
                    <a:pt x="963" y="275"/>
                    <a:pt x="964" y="275"/>
                  </a:cubicBezTo>
                  <a:lnTo>
                    <a:pt x="988" y="283"/>
                  </a:lnTo>
                  <a:lnTo>
                    <a:pt x="1012" y="291"/>
                  </a:lnTo>
                  <a:lnTo>
                    <a:pt x="1039" y="299"/>
                  </a:lnTo>
                  <a:lnTo>
                    <a:pt x="1064" y="307"/>
                  </a:lnTo>
                  <a:lnTo>
                    <a:pt x="1088" y="315"/>
                  </a:lnTo>
                  <a:lnTo>
                    <a:pt x="1112" y="323"/>
                  </a:lnTo>
                  <a:lnTo>
                    <a:pt x="1136" y="331"/>
                  </a:lnTo>
                  <a:lnTo>
                    <a:pt x="1160" y="339"/>
                  </a:lnTo>
                  <a:lnTo>
                    <a:pt x="1187" y="347"/>
                  </a:lnTo>
                  <a:lnTo>
                    <a:pt x="1212" y="355"/>
                  </a:lnTo>
                  <a:lnTo>
                    <a:pt x="1236" y="363"/>
                  </a:lnTo>
                  <a:cubicBezTo>
                    <a:pt x="1244" y="366"/>
                    <a:pt x="1248" y="375"/>
                    <a:pt x="1246" y="384"/>
                  </a:cubicBezTo>
                  <a:cubicBezTo>
                    <a:pt x="1243" y="392"/>
                    <a:pt x="1234" y="396"/>
                    <a:pt x="1225" y="394"/>
                  </a:cubicBezTo>
                  <a:lnTo>
                    <a:pt x="1201" y="386"/>
                  </a:lnTo>
                  <a:lnTo>
                    <a:pt x="1178" y="378"/>
                  </a:lnTo>
                  <a:lnTo>
                    <a:pt x="1149" y="370"/>
                  </a:lnTo>
                  <a:lnTo>
                    <a:pt x="1125" y="362"/>
                  </a:lnTo>
                  <a:lnTo>
                    <a:pt x="1101" y="354"/>
                  </a:lnTo>
                  <a:lnTo>
                    <a:pt x="1077" y="346"/>
                  </a:lnTo>
                  <a:lnTo>
                    <a:pt x="1053" y="338"/>
                  </a:lnTo>
                  <a:lnTo>
                    <a:pt x="1030" y="330"/>
                  </a:lnTo>
                  <a:lnTo>
                    <a:pt x="1001" y="322"/>
                  </a:lnTo>
                  <a:lnTo>
                    <a:pt x="977" y="314"/>
                  </a:lnTo>
                  <a:lnTo>
                    <a:pt x="953" y="306"/>
                  </a:lnTo>
                  <a:lnTo>
                    <a:pt x="956" y="306"/>
                  </a:lnTo>
                  <a:lnTo>
                    <a:pt x="932" y="302"/>
                  </a:lnTo>
                  <a:cubicBezTo>
                    <a:pt x="931" y="302"/>
                    <a:pt x="930" y="302"/>
                    <a:pt x="929" y="302"/>
                  </a:cubicBezTo>
                  <a:lnTo>
                    <a:pt x="906" y="294"/>
                  </a:lnTo>
                  <a:lnTo>
                    <a:pt x="877" y="286"/>
                  </a:lnTo>
                  <a:lnTo>
                    <a:pt x="853" y="278"/>
                  </a:lnTo>
                  <a:lnTo>
                    <a:pt x="829" y="270"/>
                  </a:lnTo>
                  <a:lnTo>
                    <a:pt x="805" y="262"/>
                  </a:lnTo>
                  <a:lnTo>
                    <a:pt x="781" y="254"/>
                  </a:lnTo>
                  <a:lnTo>
                    <a:pt x="757" y="246"/>
                  </a:lnTo>
                  <a:lnTo>
                    <a:pt x="760" y="246"/>
                  </a:lnTo>
                  <a:lnTo>
                    <a:pt x="732" y="242"/>
                  </a:lnTo>
                  <a:cubicBezTo>
                    <a:pt x="731" y="242"/>
                    <a:pt x="730" y="242"/>
                    <a:pt x="729" y="242"/>
                  </a:cubicBezTo>
                  <a:lnTo>
                    <a:pt x="705" y="234"/>
                  </a:lnTo>
                  <a:lnTo>
                    <a:pt x="681" y="226"/>
                  </a:lnTo>
                  <a:lnTo>
                    <a:pt x="657" y="218"/>
                  </a:lnTo>
                  <a:lnTo>
                    <a:pt x="634" y="210"/>
                  </a:lnTo>
                  <a:lnTo>
                    <a:pt x="608" y="202"/>
                  </a:lnTo>
                  <a:lnTo>
                    <a:pt x="584" y="198"/>
                  </a:lnTo>
                  <a:cubicBezTo>
                    <a:pt x="583" y="198"/>
                    <a:pt x="582" y="198"/>
                    <a:pt x="581" y="198"/>
                  </a:cubicBezTo>
                  <a:lnTo>
                    <a:pt x="557" y="190"/>
                  </a:lnTo>
                  <a:lnTo>
                    <a:pt x="533" y="182"/>
                  </a:lnTo>
                  <a:lnTo>
                    <a:pt x="509" y="174"/>
                  </a:lnTo>
                  <a:lnTo>
                    <a:pt x="485" y="166"/>
                  </a:lnTo>
                  <a:lnTo>
                    <a:pt x="488" y="166"/>
                  </a:lnTo>
                  <a:lnTo>
                    <a:pt x="460" y="162"/>
                  </a:lnTo>
                  <a:cubicBezTo>
                    <a:pt x="459" y="162"/>
                    <a:pt x="458" y="162"/>
                    <a:pt x="457" y="162"/>
                  </a:cubicBezTo>
                  <a:lnTo>
                    <a:pt x="433" y="154"/>
                  </a:lnTo>
                  <a:lnTo>
                    <a:pt x="409" y="146"/>
                  </a:lnTo>
                  <a:lnTo>
                    <a:pt x="385" y="138"/>
                  </a:lnTo>
                  <a:lnTo>
                    <a:pt x="361" y="130"/>
                  </a:lnTo>
                  <a:lnTo>
                    <a:pt x="364" y="130"/>
                  </a:lnTo>
                  <a:lnTo>
                    <a:pt x="336" y="126"/>
                  </a:lnTo>
                  <a:cubicBezTo>
                    <a:pt x="335" y="126"/>
                    <a:pt x="334" y="126"/>
                    <a:pt x="333" y="126"/>
                  </a:cubicBezTo>
                  <a:lnTo>
                    <a:pt x="309" y="118"/>
                  </a:lnTo>
                  <a:lnTo>
                    <a:pt x="285" y="110"/>
                  </a:lnTo>
                  <a:lnTo>
                    <a:pt x="261" y="102"/>
                  </a:lnTo>
                  <a:lnTo>
                    <a:pt x="264" y="102"/>
                  </a:lnTo>
                  <a:lnTo>
                    <a:pt x="238" y="98"/>
                  </a:lnTo>
                  <a:lnTo>
                    <a:pt x="209" y="90"/>
                  </a:lnTo>
                  <a:lnTo>
                    <a:pt x="185" y="82"/>
                  </a:lnTo>
                  <a:lnTo>
                    <a:pt x="161" y="74"/>
                  </a:lnTo>
                  <a:lnTo>
                    <a:pt x="164" y="74"/>
                  </a:lnTo>
                  <a:lnTo>
                    <a:pt x="140" y="70"/>
                  </a:lnTo>
                  <a:cubicBezTo>
                    <a:pt x="139" y="70"/>
                    <a:pt x="138" y="70"/>
                    <a:pt x="137" y="70"/>
                  </a:cubicBezTo>
                  <a:lnTo>
                    <a:pt x="113" y="62"/>
                  </a:lnTo>
                  <a:lnTo>
                    <a:pt x="90" y="54"/>
                  </a:lnTo>
                  <a:lnTo>
                    <a:pt x="64" y="46"/>
                  </a:lnTo>
                  <a:lnTo>
                    <a:pt x="40" y="42"/>
                  </a:lnTo>
                  <a:cubicBezTo>
                    <a:pt x="39" y="42"/>
                    <a:pt x="38" y="42"/>
                    <a:pt x="37" y="42"/>
                  </a:cubicBezTo>
                  <a:lnTo>
                    <a:pt x="13" y="34"/>
                  </a:lnTo>
                  <a:cubicBezTo>
                    <a:pt x="5" y="31"/>
                    <a:pt x="0" y="22"/>
                    <a:pt x="3" y="13"/>
                  </a:cubicBezTo>
                  <a:cubicBezTo>
                    <a:pt x="6" y="5"/>
                    <a:pt x="15" y="0"/>
                    <a:pt x="24" y="3"/>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7" name="Freeform 27"/>
            <p:cNvSpPr>
              <a:spLocks/>
            </p:cNvSpPr>
            <p:nvPr/>
          </p:nvSpPr>
          <p:spPr bwMode="auto">
            <a:xfrm>
              <a:off x="7108826" y="2755901"/>
              <a:ext cx="474663" cy="166688"/>
            </a:xfrm>
            <a:custGeom>
              <a:avLst/>
              <a:gdLst>
                <a:gd name="T0" fmla="*/ 2147483647 w 1247"/>
                <a:gd name="T1" fmla="*/ 2147483647 h 439"/>
                <a:gd name="T2" fmla="*/ 2147483647 w 1247"/>
                <a:gd name="T3" fmla="*/ 2147483647 h 439"/>
                <a:gd name="T4" fmla="*/ 2147483647 w 1247"/>
                <a:gd name="T5" fmla="*/ 2147483647 h 439"/>
                <a:gd name="T6" fmla="*/ 2147483647 w 1247"/>
                <a:gd name="T7" fmla="*/ 2147483647 h 439"/>
                <a:gd name="T8" fmla="*/ 2147483647 w 1247"/>
                <a:gd name="T9" fmla="*/ 2147483647 h 439"/>
                <a:gd name="T10" fmla="*/ 2147483647 w 1247"/>
                <a:gd name="T11" fmla="*/ 2147483647 h 439"/>
                <a:gd name="T12" fmla="*/ 2147483647 w 1247"/>
                <a:gd name="T13" fmla="*/ 2147483647 h 439"/>
                <a:gd name="T14" fmla="*/ 2147483647 w 1247"/>
                <a:gd name="T15" fmla="*/ 2147483647 h 439"/>
                <a:gd name="T16" fmla="*/ 2147483647 w 1247"/>
                <a:gd name="T17" fmla="*/ 2147483647 h 439"/>
                <a:gd name="T18" fmla="*/ 2147483647 w 1247"/>
                <a:gd name="T19" fmla="*/ 2147483647 h 439"/>
                <a:gd name="T20" fmla="*/ 2147483647 w 1247"/>
                <a:gd name="T21" fmla="*/ 2147483647 h 439"/>
                <a:gd name="T22" fmla="*/ 2147483647 w 1247"/>
                <a:gd name="T23" fmla="*/ 2147483647 h 439"/>
                <a:gd name="T24" fmla="*/ 2147483647 w 1247"/>
                <a:gd name="T25" fmla="*/ 2147483647 h 439"/>
                <a:gd name="T26" fmla="*/ 2147483647 w 1247"/>
                <a:gd name="T27" fmla="*/ 2147483647 h 439"/>
                <a:gd name="T28" fmla="*/ 2147483647 w 1247"/>
                <a:gd name="T29" fmla="*/ 2147483647 h 439"/>
                <a:gd name="T30" fmla="*/ 2147483647 w 1247"/>
                <a:gd name="T31" fmla="*/ 2147483647 h 439"/>
                <a:gd name="T32" fmla="*/ 2147483647 w 1247"/>
                <a:gd name="T33" fmla="*/ 2147483647 h 439"/>
                <a:gd name="T34" fmla="*/ 2147483647 w 1247"/>
                <a:gd name="T35" fmla="*/ 2147483647 h 439"/>
                <a:gd name="T36" fmla="*/ 2147483647 w 1247"/>
                <a:gd name="T37" fmla="*/ 2147483647 h 439"/>
                <a:gd name="T38" fmla="*/ 2147483647 w 1247"/>
                <a:gd name="T39" fmla="*/ 2147483647 h 439"/>
                <a:gd name="T40" fmla="*/ 2147483647 w 1247"/>
                <a:gd name="T41" fmla="*/ 2147483647 h 439"/>
                <a:gd name="T42" fmla="*/ 2147483647 w 1247"/>
                <a:gd name="T43" fmla="*/ 2147483647 h 439"/>
                <a:gd name="T44" fmla="*/ 2147483647 w 1247"/>
                <a:gd name="T45" fmla="*/ 2147483647 h 439"/>
                <a:gd name="T46" fmla="*/ 2147483647 w 1247"/>
                <a:gd name="T47" fmla="*/ 2147483647 h 439"/>
                <a:gd name="T48" fmla="*/ 2147483647 w 1247"/>
                <a:gd name="T49" fmla="*/ 2147483647 h 439"/>
                <a:gd name="T50" fmla="*/ 2147483647 w 1247"/>
                <a:gd name="T51" fmla="*/ 2147483647 h 439"/>
                <a:gd name="T52" fmla="*/ 2147483647 w 1247"/>
                <a:gd name="T53" fmla="*/ 2147483647 h 439"/>
                <a:gd name="T54" fmla="*/ 2147483647 w 1247"/>
                <a:gd name="T55" fmla="*/ 2147483647 h 439"/>
                <a:gd name="T56" fmla="*/ 2147483647 w 1247"/>
                <a:gd name="T57" fmla="*/ 2147483647 h 439"/>
                <a:gd name="T58" fmla="*/ 2147483647 w 1247"/>
                <a:gd name="T59" fmla="*/ 2147483647 h 439"/>
                <a:gd name="T60" fmla="*/ 2147483647 w 1247"/>
                <a:gd name="T61" fmla="*/ 2147483647 h 439"/>
                <a:gd name="T62" fmla="*/ 2147483647 w 1247"/>
                <a:gd name="T63" fmla="*/ 2147483647 h 439"/>
                <a:gd name="T64" fmla="*/ 2147483647 w 1247"/>
                <a:gd name="T65" fmla="*/ 2147483647 h 439"/>
                <a:gd name="T66" fmla="*/ 2147483647 w 1247"/>
                <a:gd name="T67" fmla="*/ 2147483647 h 439"/>
                <a:gd name="T68" fmla="*/ 2147483647 w 1247"/>
                <a:gd name="T69" fmla="*/ 2147483647 h 439"/>
                <a:gd name="T70" fmla="*/ 2147483647 w 1247"/>
                <a:gd name="T71" fmla="*/ 2147483647 h 439"/>
                <a:gd name="T72" fmla="*/ 2147483647 w 1247"/>
                <a:gd name="T73" fmla="*/ 2147483647 h 439"/>
                <a:gd name="T74" fmla="*/ 2147483647 w 1247"/>
                <a:gd name="T75" fmla="*/ 2147483647 h 439"/>
                <a:gd name="T76" fmla="*/ 2147483647 w 1247"/>
                <a:gd name="T77" fmla="*/ 2147483647 h 439"/>
                <a:gd name="T78" fmla="*/ 2147483647 w 1247"/>
                <a:gd name="T79" fmla="*/ 2147483647 h 439"/>
                <a:gd name="T80" fmla="*/ 2147483647 w 1247"/>
                <a:gd name="T81" fmla="*/ 2147483647 h 439"/>
                <a:gd name="T82" fmla="*/ 2147483647 w 1247"/>
                <a:gd name="T83" fmla="*/ 2147483647 h 439"/>
                <a:gd name="T84" fmla="*/ 2147483647 w 1247"/>
                <a:gd name="T85" fmla="*/ 2147483647 h 439"/>
                <a:gd name="T86" fmla="*/ 2147483647 w 1247"/>
                <a:gd name="T87" fmla="*/ 2147483647 h 439"/>
                <a:gd name="T88" fmla="*/ 2147483647 w 1247"/>
                <a:gd name="T89" fmla="*/ 2147483647 h 439"/>
                <a:gd name="T90" fmla="*/ 2147483647 w 1247"/>
                <a:gd name="T91" fmla="*/ 2147483647 h 439"/>
                <a:gd name="T92" fmla="*/ 2147483647 w 1247"/>
                <a:gd name="T93" fmla="*/ 2147483647 h 439"/>
                <a:gd name="T94" fmla="*/ 2147483647 w 1247"/>
                <a:gd name="T95" fmla="*/ 2147483647 h 439"/>
                <a:gd name="T96" fmla="*/ 2147483647 w 1247"/>
                <a:gd name="T97" fmla="*/ 2147483647 h 439"/>
                <a:gd name="T98" fmla="*/ 2147483647 w 1247"/>
                <a:gd name="T99" fmla="*/ 2147483647 h 439"/>
                <a:gd name="T100" fmla="*/ 2147483647 w 1247"/>
                <a:gd name="T101" fmla="*/ 2147483647 h 439"/>
                <a:gd name="T102" fmla="*/ 2147483647 w 1247"/>
                <a:gd name="T103" fmla="*/ 2147483647 h 439"/>
                <a:gd name="T104" fmla="*/ 2147483647 w 1247"/>
                <a:gd name="T105" fmla="*/ 2147483647 h 439"/>
                <a:gd name="T106" fmla="*/ 2147483647 w 1247"/>
                <a:gd name="T107" fmla="*/ 2147483647 h 439"/>
                <a:gd name="T108" fmla="*/ 2147483647 w 1247"/>
                <a:gd name="T109" fmla="*/ 2147483647 h 439"/>
                <a:gd name="T110" fmla="*/ 2147483647 w 1247"/>
                <a:gd name="T111" fmla="*/ 2147483647 h 439"/>
                <a:gd name="T112" fmla="*/ 2147483647 w 1247"/>
                <a:gd name="T113" fmla="*/ 2147483647 h 439"/>
                <a:gd name="T114" fmla="*/ 2147483647 w 1247"/>
                <a:gd name="T115" fmla="*/ 2147483647 h 4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47"/>
                <a:gd name="T175" fmla="*/ 0 h 439"/>
                <a:gd name="T176" fmla="*/ 1247 w 1247"/>
                <a:gd name="T177" fmla="*/ 439 h 43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47" h="439">
                  <a:moveTo>
                    <a:pt x="20" y="2"/>
                  </a:moveTo>
                  <a:lnTo>
                    <a:pt x="44" y="6"/>
                  </a:lnTo>
                  <a:cubicBezTo>
                    <a:pt x="45" y="6"/>
                    <a:pt x="46" y="6"/>
                    <a:pt x="47" y="6"/>
                  </a:cubicBezTo>
                  <a:lnTo>
                    <a:pt x="71" y="14"/>
                  </a:lnTo>
                  <a:lnTo>
                    <a:pt x="98" y="22"/>
                  </a:lnTo>
                  <a:lnTo>
                    <a:pt x="123" y="30"/>
                  </a:lnTo>
                  <a:lnTo>
                    <a:pt x="147" y="38"/>
                  </a:lnTo>
                  <a:lnTo>
                    <a:pt x="171" y="46"/>
                  </a:lnTo>
                  <a:lnTo>
                    <a:pt x="195" y="54"/>
                  </a:lnTo>
                  <a:lnTo>
                    <a:pt x="222" y="62"/>
                  </a:lnTo>
                  <a:lnTo>
                    <a:pt x="247" y="70"/>
                  </a:lnTo>
                  <a:lnTo>
                    <a:pt x="271" y="78"/>
                  </a:lnTo>
                  <a:lnTo>
                    <a:pt x="295" y="86"/>
                  </a:lnTo>
                  <a:lnTo>
                    <a:pt x="319" y="94"/>
                  </a:lnTo>
                  <a:lnTo>
                    <a:pt x="343" y="102"/>
                  </a:lnTo>
                  <a:lnTo>
                    <a:pt x="370" y="110"/>
                  </a:lnTo>
                  <a:lnTo>
                    <a:pt x="395" y="118"/>
                  </a:lnTo>
                  <a:lnTo>
                    <a:pt x="419" y="126"/>
                  </a:lnTo>
                  <a:lnTo>
                    <a:pt x="443" y="134"/>
                  </a:lnTo>
                  <a:lnTo>
                    <a:pt x="467" y="142"/>
                  </a:lnTo>
                  <a:lnTo>
                    <a:pt x="494" y="150"/>
                  </a:lnTo>
                  <a:lnTo>
                    <a:pt x="519" y="158"/>
                  </a:lnTo>
                  <a:lnTo>
                    <a:pt x="543" y="166"/>
                  </a:lnTo>
                  <a:lnTo>
                    <a:pt x="567" y="174"/>
                  </a:lnTo>
                  <a:cubicBezTo>
                    <a:pt x="567" y="175"/>
                    <a:pt x="568" y="175"/>
                    <a:pt x="569" y="175"/>
                  </a:cubicBezTo>
                  <a:lnTo>
                    <a:pt x="593" y="187"/>
                  </a:lnTo>
                  <a:lnTo>
                    <a:pt x="591" y="186"/>
                  </a:lnTo>
                  <a:lnTo>
                    <a:pt x="615" y="194"/>
                  </a:lnTo>
                  <a:lnTo>
                    <a:pt x="642" y="202"/>
                  </a:lnTo>
                  <a:lnTo>
                    <a:pt x="667" y="210"/>
                  </a:lnTo>
                  <a:lnTo>
                    <a:pt x="691" y="218"/>
                  </a:lnTo>
                  <a:lnTo>
                    <a:pt x="715" y="226"/>
                  </a:lnTo>
                  <a:lnTo>
                    <a:pt x="739" y="234"/>
                  </a:lnTo>
                  <a:lnTo>
                    <a:pt x="766" y="242"/>
                  </a:lnTo>
                  <a:lnTo>
                    <a:pt x="791" y="250"/>
                  </a:lnTo>
                  <a:lnTo>
                    <a:pt x="815" y="258"/>
                  </a:lnTo>
                  <a:lnTo>
                    <a:pt x="839" y="266"/>
                  </a:lnTo>
                  <a:lnTo>
                    <a:pt x="863" y="274"/>
                  </a:lnTo>
                  <a:lnTo>
                    <a:pt x="892" y="287"/>
                  </a:lnTo>
                  <a:lnTo>
                    <a:pt x="915" y="294"/>
                  </a:lnTo>
                  <a:lnTo>
                    <a:pt x="939" y="302"/>
                  </a:lnTo>
                  <a:lnTo>
                    <a:pt x="963" y="310"/>
                  </a:lnTo>
                  <a:lnTo>
                    <a:pt x="987" y="318"/>
                  </a:lnTo>
                  <a:lnTo>
                    <a:pt x="1011" y="326"/>
                  </a:lnTo>
                  <a:lnTo>
                    <a:pt x="1038" y="334"/>
                  </a:lnTo>
                  <a:cubicBezTo>
                    <a:pt x="1039" y="334"/>
                    <a:pt x="1040" y="335"/>
                    <a:pt x="1041" y="335"/>
                  </a:cubicBezTo>
                  <a:lnTo>
                    <a:pt x="1065" y="347"/>
                  </a:lnTo>
                  <a:lnTo>
                    <a:pt x="1063" y="346"/>
                  </a:lnTo>
                  <a:lnTo>
                    <a:pt x="1087" y="354"/>
                  </a:lnTo>
                  <a:lnTo>
                    <a:pt x="1111" y="362"/>
                  </a:lnTo>
                  <a:lnTo>
                    <a:pt x="1135" y="370"/>
                  </a:lnTo>
                  <a:lnTo>
                    <a:pt x="1162" y="378"/>
                  </a:lnTo>
                  <a:lnTo>
                    <a:pt x="1187" y="386"/>
                  </a:lnTo>
                  <a:cubicBezTo>
                    <a:pt x="1187" y="387"/>
                    <a:pt x="1188" y="387"/>
                    <a:pt x="1189" y="387"/>
                  </a:cubicBezTo>
                  <a:lnTo>
                    <a:pt x="1213" y="399"/>
                  </a:lnTo>
                  <a:lnTo>
                    <a:pt x="1211" y="398"/>
                  </a:lnTo>
                  <a:lnTo>
                    <a:pt x="1235" y="406"/>
                  </a:lnTo>
                  <a:cubicBezTo>
                    <a:pt x="1243" y="409"/>
                    <a:pt x="1247" y="418"/>
                    <a:pt x="1245" y="427"/>
                  </a:cubicBezTo>
                  <a:cubicBezTo>
                    <a:pt x="1242" y="435"/>
                    <a:pt x="1233" y="439"/>
                    <a:pt x="1224" y="437"/>
                  </a:cubicBezTo>
                  <a:lnTo>
                    <a:pt x="1200" y="429"/>
                  </a:lnTo>
                  <a:cubicBezTo>
                    <a:pt x="1200" y="428"/>
                    <a:pt x="1199" y="428"/>
                    <a:pt x="1198" y="428"/>
                  </a:cubicBezTo>
                  <a:lnTo>
                    <a:pt x="1174" y="416"/>
                  </a:lnTo>
                  <a:lnTo>
                    <a:pt x="1176" y="417"/>
                  </a:lnTo>
                  <a:lnTo>
                    <a:pt x="1153" y="409"/>
                  </a:lnTo>
                  <a:lnTo>
                    <a:pt x="1124" y="401"/>
                  </a:lnTo>
                  <a:lnTo>
                    <a:pt x="1100" y="393"/>
                  </a:lnTo>
                  <a:lnTo>
                    <a:pt x="1076" y="385"/>
                  </a:lnTo>
                  <a:lnTo>
                    <a:pt x="1052" y="377"/>
                  </a:lnTo>
                  <a:cubicBezTo>
                    <a:pt x="1052" y="376"/>
                    <a:pt x="1051" y="376"/>
                    <a:pt x="1050" y="376"/>
                  </a:cubicBezTo>
                  <a:lnTo>
                    <a:pt x="1026" y="364"/>
                  </a:lnTo>
                  <a:lnTo>
                    <a:pt x="1029" y="365"/>
                  </a:lnTo>
                  <a:lnTo>
                    <a:pt x="1000" y="357"/>
                  </a:lnTo>
                  <a:lnTo>
                    <a:pt x="976" y="349"/>
                  </a:lnTo>
                  <a:lnTo>
                    <a:pt x="952" y="341"/>
                  </a:lnTo>
                  <a:lnTo>
                    <a:pt x="928" y="333"/>
                  </a:lnTo>
                  <a:lnTo>
                    <a:pt x="904" y="325"/>
                  </a:lnTo>
                  <a:lnTo>
                    <a:pt x="879" y="316"/>
                  </a:lnTo>
                  <a:lnTo>
                    <a:pt x="852" y="305"/>
                  </a:lnTo>
                  <a:lnTo>
                    <a:pt x="828" y="297"/>
                  </a:lnTo>
                  <a:lnTo>
                    <a:pt x="804" y="289"/>
                  </a:lnTo>
                  <a:lnTo>
                    <a:pt x="780" y="281"/>
                  </a:lnTo>
                  <a:lnTo>
                    <a:pt x="757" y="273"/>
                  </a:lnTo>
                  <a:lnTo>
                    <a:pt x="728" y="265"/>
                  </a:lnTo>
                  <a:lnTo>
                    <a:pt x="704" y="257"/>
                  </a:lnTo>
                  <a:lnTo>
                    <a:pt x="680" y="249"/>
                  </a:lnTo>
                  <a:lnTo>
                    <a:pt x="656" y="241"/>
                  </a:lnTo>
                  <a:lnTo>
                    <a:pt x="633" y="233"/>
                  </a:lnTo>
                  <a:lnTo>
                    <a:pt x="604" y="225"/>
                  </a:lnTo>
                  <a:lnTo>
                    <a:pt x="580" y="217"/>
                  </a:lnTo>
                  <a:cubicBezTo>
                    <a:pt x="580" y="216"/>
                    <a:pt x="579" y="216"/>
                    <a:pt x="578" y="216"/>
                  </a:cubicBezTo>
                  <a:lnTo>
                    <a:pt x="554" y="204"/>
                  </a:lnTo>
                  <a:lnTo>
                    <a:pt x="556" y="205"/>
                  </a:lnTo>
                  <a:lnTo>
                    <a:pt x="532" y="197"/>
                  </a:lnTo>
                  <a:lnTo>
                    <a:pt x="508" y="189"/>
                  </a:lnTo>
                  <a:lnTo>
                    <a:pt x="485" y="181"/>
                  </a:lnTo>
                  <a:lnTo>
                    <a:pt x="456" y="173"/>
                  </a:lnTo>
                  <a:lnTo>
                    <a:pt x="432" y="165"/>
                  </a:lnTo>
                  <a:lnTo>
                    <a:pt x="408" y="157"/>
                  </a:lnTo>
                  <a:lnTo>
                    <a:pt x="384" y="149"/>
                  </a:lnTo>
                  <a:lnTo>
                    <a:pt x="361" y="141"/>
                  </a:lnTo>
                  <a:lnTo>
                    <a:pt x="332" y="133"/>
                  </a:lnTo>
                  <a:lnTo>
                    <a:pt x="308" y="125"/>
                  </a:lnTo>
                  <a:lnTo>
                    <a:pt x="284" y="117"/>
                  </a:lnTo>
                  <a:lnTo>
                    <a:pt x="260" y="109"/>
                  </a:lnTo>
                  <a:lnTo>
                    <a:pt x="236" y="101"/>
                  </a:lnTo>
                  <a:lnTo>
                    <a:pt x="213" y="93"/>
                  </a:lnTo>
                  <a:lnTo>
                    <a:pt x="184" y="85"/>
                  </a:lnTo>
                  <a:lnTo>
                    <a:pt x="160" y="77"/>
                  </a:lnTo>
                  <a:lnTo>
                    <a:pt x="136" y="69"/>
                  </a:lnTo>
                  <a:lnTo>
                    <a:pt x="112" y="61"/>
                  </a:lnTo>
                  <a:lnTo>
                    <a:pt x="89" y="53"/>
                  </a:lnTo>
                  <a:lnTo>
                    <a:pt x="60" y="45"/>
                  </a:lnTo>
                  <a:lnTo>
                    <a:pt x="36" y="37"/>
                  </a:lnTo>
                  <a:lnTo>
                    <a:pt x="39" y="37"/>
                  </a:lnTo>
                  <a:lnTo>
                    <a:pt x="15" y="33"/>
                  </a:lnTo>
                  <a:cubicBezTo>
                    <a:pt x="6" y="32"/>
                    <a:pt x="0" y="24"/>
                    <a:pt x="2" y="15"/>
                  </a:cubicBezTo>
                  <a:cubicBezTo>
                    <a:pt x="3" y="6"/>
                    <a:pt x="11" y="0"/>
                    <a:pt x="20" y="2"/>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8" name="Freeform 28"/>
            <p:cNvSpPr>
              <a:spLocks/>
            </p:cNvSpPr>
            <p:nvPr/>
          </p:nvSpPr>
          <p:spPr bwMode="auto">
            <a:xfrm>
              <a:off x="7569201" y="2909888"/>
              <a:ext cx="476250" cy="185738"/>
            </a:xfrm>
            <a:custGeom>
              <a:avLst/>
              <a:gdLst>
                <a:gd name="T0" fmla="*/ 2147483647 w 1249"/>
                <a:gd name="T1" fmla="*/ 2147483647 h 489"/>
                <a:gd name="T2" fmla="*/ 2147483647 w 1249"/>
                <a:gd name="T3" fmla="*/ 2147483647 h 489"/>
                <a:gd name="T4" fmla="*/ 2147483647 w 1249"/>
                <a:gd name="T5" fmla="*/ 2147483647 h 489"/>
                <a:gd name="T6" fmla="*/ 2147483647 w 1249"/>
                <a:gd name="T7" fmla="*/ 2147483647 h 489"/>
                <a:gd name="T8" fmla="*/ 2147483647 w 1249"/>
                <a:gd name="T9" fmla="*/ 2147483647 h 489"/>
                <a:gd name="T10" fmla="*/ 2147483647 w 1249"/>
                <a:gd name="T11" fmla="*/ 2147483647 h 489"/>
                <a:gd name="T12" fmla="*/ 2147483647 w 1249"/>
                <a:gd name="T13" fmla="*/ 2147483647 h 489"/>
                <a:gd name="T14" fmla="*/ 2147483647 w 1249"/>
                <a:gd name="T15" fmla="*/ 2147483647 h 489"/>
                <a:gd name="T16" fmla="*/ 2147483647 w 1249"/>
                <a:gd name="T17" fmla="*/ 2147483647 h 489"/>
                <a:gd name="T18" fmla="*/ 2147483647 w 1249"/>
                <a:gd name="T19" fmla="*/ 2147483647 h 489"/>
                <a:gd name="T20" fmla="*/ 2147483647 w 1249"/>
                <a:gd name="T21" fmla="*/ 2147483647 h 489"/>
                <a:gd name="T22" fmla="*/ 2147483647 w 1249"/>
                <a:gd name="T23" fmla="*/ 2147483647 h 489"/>
                <a:gd name="T24" fmla="*/ 2147483647 w 1249"/>
                <a:gd name="T25" fmla="*/ 2147483647 h 489"/>
                <a:gd name="T26" fmla="*/ 2147483647 w 1249"/>
                <a:gd name="T27" fmla="*/ 2147483647 h 489"/>
                <a:gd name="T28" fmla="*/ 2147483647 w 1249"/>
                <a:gd name="T29" fmla="*/ 2147483647 h 489"/>
                <a:gd name="T30" fmla="*/ 2147483647 w 1249"/>
                <a:gd name="T31" fmla="*/ 2147483647 h 489"/>
                <a:gd name="T32" fmla="*/ 2147483647 w 1249"/>
                <a:gd name="T33" fmla="*/ 2147483647 h 489"/>
                <a:gd name="T34" fmla="*/ 2147483647 w 1249"/>
                <a:gd name="T35" fmla="*/ 2147483647 h 489"/>
                <a:gd name="T36" fmla="*/ 2147483647 w 1249"/>
                <a:gd name="T37" fmla="*/ 2147483647 h 489"/>
                <a:gd name="T38" fmla="*/ 2147483647 w 1249"/>
                <a:gd name="T39" fmla="*/ 2147483647 h 489"/>
                <a:gd name="T40" fmla="*/ 2147483647 w 1249"/>
                <a:gd name="T41" fmla="*/ 2147483647 h 489"/>
                <a:gd name="T42" fmla="*/ 2147483647 w 1249"/>
                <a:gd name="T43" fmla="*/ 2147483647 h 489"/>
                <a:gd name="T44" fmla="*/ 2147483647 w 1249"/>
                <a:gd name="T45" fmla="*/ 2147483647 h 489"/>
                <a:gd name="T46" fmla="*/ 2147483647 w 1249"/>
                <a:gd name="T47" fmla="*/ 2147483647 h 489"/>
                <a:gd name="T48" fmla="*/ 2147483647 w 1249"/>
                <a:gd name="T49" fmla="*/ 2147483647 h 489"/>
                <a:gd name="T50" fmla="*/ 2147483647 w 1249"/>
                <a:gd name="T51" fmla="*/ 2147483647 h 489"/>
                <a:gd name="T52" fmla="*/ 2147483647 w 1249"/>
                <a:gd name="T53" fmla="*/ 2147483647 h 489"/>
                <a:gd name="T54" fmla="*/ 2147483647 w 1249"/>
                <a:gd name="T55" fmla="*/ 2147483647 h 489"/>
                <a:gd name="T56" fmla="*/ 2147483647 w 1249"/>
                <a:gd name="T57" fmla="*/ 2147483647 h 489"/>
                <a:gd name="T58" fmla="*/ 2147483647 w 1249"/>
                <a:gd name="T59" fmla="*/ 2147483647 h 489"/>
                <a:gd name="T60" fmla="*/ 2147483647 w 1249"/>
                <a:gd name="T61" fmla="*/ 2147483647 h 489"/>
                <a:gd name="T62" fmla="*/ 2147483647 w 1249"/>
                <a:gd name="T63" fmla="*/ 2147483647 h 489"/>
                <a:gd name="T64" fmla="*/ 2147483647 w 1249"/>
                <a:gd name="T65" fmla="*/ 2147483647 h 489"/>
                <a:gd name="T66" fmla="*/ 2147483647 w 1249"/>
                <a:gd name="T67" fmla="*/ 2147483647 h 489"/>
                <a:gd name="T68" fmla="*/ 2147483647 w 1249"/>
                <a:gd name="T69" fmla="*/ 2147483647 h 489"/>
                <a:gd name="T70" fmla="*/ 2147483647 w 1249"/>
                <a:gd name="T71" fmla="*/ 2147483647 h 489"/>
                <a:gd name="T72" fmla="*/ 2147483647 w 1249"/>
                <a:gd name="T73" fmla="*/ 2147483647 h 489"/>
                <a:gd name="T74" fmla="*/ 2147483647 w 1249"/>
                <a:gd name="T75" fmla="*/ 2147483647 h 489"/>
                <a:gd name="T76" fmla="*/ 2147483647 w 1249"/>
                <a:gd name="T77" fmla="*/ 2147483647 h 489"/>
                <a:gd name="T78" fmla="*/ 2147483647 w 1249"/>
                <a:gd name="T79" fmla="*/ 2147483647 h 489"/>
                <a:gd name="T80" fmla="*/ 2147483647 w 1249"/>
                <a:gd name="T81" fmla="*/ 2147483647 h 489"/>
                <a:gd name="T82" fmla="*/ 2147483647 w 1249"/>
                <a:gd name="T83" fmla="*/ 2147483647 h 489"/>
                <a:gd name="T84" fmla="*/ 2147483647 w 1249"/>
                <a:gd name="T85" fmla="*/ 2147483647 h 489"/>
                <a:gd name="T86" fmla="*/ 2147483647 w 1249"/>
                <a:gd name="T87" fmla="*/ 2147483647 h 489"/>
                <a:gd name="T88" fmla="*/ 2147483647 w 1249"/>
                <a:gd name="T89" fmla="*/ 2147483647 h 489"/>
                <a:gd name="T90" fmla="*/ 2147483647 w 1249"/>
                <a:gd name="T91" fmla="*/ 2147483647 h 489"/>
                <a:gd name="T92" fmla="*/ 2147483647 w 1249"/>
                <a:gd name="T93" fmla="*/ 2147483647 h 489"/>
                <a:gd name="T94" fmla="*/ 2147483647 w 1249"/>
                <a:gd name="T95" fmla="*/ 2147483647 h 489"/>
                <a:gd name="T96" fmla="*/ 2147483647 w 1249"/>
                <a:gd name="T97" fmla="*/ 2147483647 h 489"/>
                <a:gd name="T98" fmla="*/ 2147483647 w 1249"/>
                <a:gd name="T99" fmla="*/ 2147483647 h 489"/>
                <a:gd name="T100" fmla="*/ 2147483647 w 1249"/>
                <a:gd name="T101" fmla="*/ 2147483647 h 4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49"/>
                <a:gd name="T154" fmla="*/ 0 h 489"/>
                <a:gd name="T155" fmla="*/ 1249 w 1249"/>
                <a:gd name="T156" fmla="*/ 489 h 48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49" h="489">
                  <a:moveTo>
                    <a:pt x="24" y="3"/>
                  </a:moveTo>
                  <a:lnTo>
                    <a:pt x="48" y="11"/>
                  </a:lnTo>
                  <a:lnTo>
                    <a:pt x="72" y="19"/>
                  </a:lnTo>
                  <a:lnTo>
                    <a:pt x="99" y="27"/>
                  </a:lnTo>
                  <a:lnTo>
                    <a:pt x="124" y="35"/>
                  </a:lnTo>
                  <a:cubicBezTo>
                    <a:pt x="124" y="36"/>
                    <a:pt x="125" y="36"/>
                    <a:pt x="126" y="36"/>
                  </a:cubicBezTo>
                  <a:lnTo>
                    <a:pt x="150" y="48"/>
                  </a:lnTo>
                  <a:lnTo>
                    <a:pt x="148" y="47"/>
                  </a:lnTo>
                  <a:lnTo>
                    <a:pt x="172" y="55"/>
                  </a:lnTo>
                  <a:lnTo>
                    <a:pt x="196" y="63"/>
                  </a:lnTo>
                  <a:lnTo>
                    <a:pt x="223" y="71"/>
                  </a:lnTo>
                  <a:cubicBezTo>
                    <a:pt x="224" y="71"/>
                    <a:pt x="225" y="72"/>
                    <a:pt x="226" y="72"/>
                  </a:cubicBezTo>
                  <a:lnTo>
                    <a:pt x="250" y="84"/>
                  </a:lnTo>
                  <a:lnTo>
                    <a:pt x="248" y="83"/>
                  </a:lnTo>
                  <a:lnTo>
                    <a:pt x="272" y="91"/>
                  </a:lnTo>
                  <a:lnTo>
                    <a:pt x="296" y="99"/>
                  </a:lnTo>
                  <a:lnTo>
                    <a:pt x="320" y="107"/>
                  </a:lnTo>
                  <a:lnTo>
                    <a:pt x="344" y="115"/>
                  </a:lnTo>
                  <a:lnTo>
                    <a:pt x="373" y="128"/>
                  </a:lnTo>
                  <a:lnTo>
                    <a:pt x="396" y="135"/>
                  </a:lnTo>
                  <a:lnTo>
                    <a:pt x="420" y="143"/>
                  </a:lnTo>
                  <a:cubicBezTo>
                    <a:pt x="420" y="144"/>
                    <a:pt x="421" y="144"/>
                    <a:pt x="422" y="144"/>
                  </a:cubicBezTo>
                  <a:lnTo>
                    <a:pt x="446" y="156"/>
                  </a:lnTo>
                  <a:lnTo>
                    <a:pt x="444" y="155"/>
                  </a:lnTo>
                  <a:lnTo>
                    <a:pt x="468" y="163"/>
                  </a:lnTo>
                  <a:lnTo>
                    <a:pt x="495" y="171"/>
                  </a:lnTo>
                  <a:lnTo>
                    <a:pt x="520" y="179"/>
                  </a:lnTo>
                  <a:cubicBezTo>
                    <a:pt x="520" y="180"/>
                    <a:pt x="521" y="180"/>
                    <a:pt x="522" y="180"/>
                  </a:cubicBezTo>
                  <a:lnTo>
                    <a:pt x="546" y="192"/>
                  </a:lnTo>
                  <a:lnTo>
                    <a:pt x="544" y="191"/>
                  </a:lnTo>
                  <a:lnTo>
                    <a:pt x="568" y="199"/>
                  </a:lnTo>
                  <a:lnTo>
                    <a:pt x="592" y="207"/>
                  </a:lnTo>
                  <a:lnTo>
                    <a:pt x="621" y="220"/>
                  </a:lnTo>
                  <a:lnTo>
                    <a:pt x="644" y="227"/>
                  </a:lnTo>
                  <a:lnTo>
                    <a:pt x="668" y="235"/>
                  </a:lnTo>
                  <a:lnTo>
                    <a:pt x="692" y="243"/>
                  </a:lnTo>
                  <a:cubicBezTo>
                    <a:pt x="692" y="244"/>
                    <a:pt x="693" y="244"/>
                    <a:pt x="694" y="244"/>
                  </a:cubicBezTo>
                  <a:lnTo>
                    <a:pt x="718" y="256"/>
                  </a:lnTo>
                  <a:lnTo>
                    <a:pt x="716" y="255"/>
                  </a:lnTo>
                  <a:lnTo>
                    <a:pt x="740" y="263"/>
                  </a:lnTo>
                  <a:lnTo>
                    <a:pt x="767" y="271"/>
                  </a:lnTo>
                  <a:cubicBezTo>
                    <a:pt x="768" y="271"/>
                    <a:pt x="769" y="272"/>
                    <a:pt x="770" y="272"/>
                  </a:cubicBezTo>
                  <a:lnTo>
                    <a:pt x="794" y="284"/>
                  </a:lnTo>
                  <a:lnTo>
                    <a:pt x="792" y="283"/>
                  </a:lnTo>
                  <a:lnTo>
                    <a:pt x="816" y="291"/>
                  </a:lnTo>
                  <a:lnTo>
                    <a:pt x="840" y="299"/>
                  </a:lnTo>
                  <a:cubicBezTo>
                    <a:pt x="840" y="300"/>
                    <a:pt x="841" y="300"/>
                    <a:pt x="842" y="300"/>
                  </a:cubicBezTo>
                  <a:lnTo>
                    <a:pt x="866" y="312"/>
                  </a:lnTo>
                  <a:lnTo>
                    <a:pt x="863" y="311"/>
                  </a:lnTo>
                  <a:lnTo>
                    <a:pt x="891" y="319"/>
                  </a:lnTo>
                  <a:lnTo>
                    <a:pt x="916" y="327"/>
                  </a:lnTo>
                  <a:cubicBezTo>
                    <a:pt x="916" y="328"/>
                    <a:pt x="917" y="328"/>
                    <a:pt x="918" y="328"/>
                  </a:cubicBezTo>
                  <a:lnTo>
                    <a:pt x="942" y="340"/>
                  </a:lnTo>
                  <a:lnTo>
                    <a:pt x="940" y="339"/>
                  </a:lnTo>
                  <a:lnTo>
                    <a:pt x="964" y="347"/>
                  </a:lnTo>
                  <a:cubicBezTo>
                    <a:pt x="964" y="348"/>
                    <a:pt x="965" y="348"/>
                    <a:pt x="966" y="348"/>
                  </a:cubicBezTo>
                  <a:lnTo>
                    <a:pt x="990" y="360"/>
                  </a:lnTo>
                  <a:lnTo>
                    <a:pt x="988" y="359"/>
                  </a:lnTo>
                  <a:lnTo>
                    <a:pt x="1012" y="367"/>
                  </a:lnTo>
                  <a:lnTo>
                    <a:pt x="1039" y="375"/>
                  </a:lnTo>
                  <a:cubicBezTo>
                    <a:pt x="1040" y="375"/>
                    <a:pt x="1041" y="376"/>
                    <a:pt x="1042" y="376"/>
                  </a:cubicBezTo>
                  <a:lnTo>
                    <a:pt x="1066" y="388"/>
                  </a:lnTo>
                  <a:lnTo>
                    <a:pt x="1064" y="387"/>
                  </a:lnTo>
                  <a:lnTo>
                    <a:pt x="1088" y="395"/>
                  </a:lnTo>
                  <a:lnTo>
                    <a:pt x="1112" y="403"/>
                  </a:lnTo>
                  <a:cubicBezTo>
                    <a:pt x="1112" y="404"/>
                    <a:pt x="1113" y="404"/>
                    <a:pt x="1114" y="404"/>
                  </a:cubicBezTo>
                  <a:lnTo>
                    <a:pt x="1138" y="416"/>
                  </a:lnTo>
                  <a:lnTo>
                    <a:pt x="1135" y="415"/>
                  </a:lnTo>
                  <a:lnTo>
                    <a:pt x="1163" y="423"/>
                  </a:lnTo>
                  <a:cubicBezTo>
                    <a:pt x="1164" y="423"/>
                    <a:pt x="1165" y="424"/>
                    <a:pt x="1166" y="424"/>
                  </a:cubicBezTo>
                  <a:lnTo>
                    <a:pt x="1190" y="436"/>
                  </a:lnTo>
                  <a:lnTo>
                    <a:pt x="1188" y="435"/>
                  </a:lnTo>
                  <a:lnTo>
                    <a:pt x="1212" y="443"/>
                  </a:lnTo>
                  <a:cubicBezTo>
                    <a:pt x="1212" y="444"/>
                    <a:pt x="1213" y="444"/>
                    <a:pt x="1214" y="444"/>
                  </a:cubicBezTo>
                  <a:lnTo>
                    <a:pt x="1238" y="456"/>
                  </a:lnTo>
                  <a:cubicBezTo>
                    <a:pt x="1246" y="460"/>
                    <a:pt x="1249" y="470"/>
                    <a:pt x="1245" y="478"/>
                  </a:cubicBezTo>
                  <a:cubicBezTo>
                    <a:pt x="1241" y="486"/>
                    <a:pt x="1231" y="489"/>
                    <a:pt x="1223" y="485"/>
                  </a:cubicBezTo>
                  <a:lnTo>
                    <a:pt x="1199" y="473"/>
                  </a:lnTo>
                  <a:lnTo>
                    <a:pt x="1201" y="474"/>
                  </a:lnTo>
                  <a:lnTo>
                    <a:pt x="1177" y="466"/>
                  </a:lnTo>
                  <a:cubicBezTo>
                    <a:pt x="1177" y="465"/>
                    <a:pt x="1176" y="465"/>
                    <a:pt x="1175" y="465"/>
                  </a:cubicBezTo>
                  <a:lnTo>
                    <a:pt x="1151" y="453"/>
                  </a:lnTo>
                  <a:lnTo>
                    <a:pt x="1154" y="454"/>
                  </a:lnTo>
                  <a:lnTo>
                    <a:pt x="1126" y="446"/>
                  </a:lnTo>
                  <a:cubicBezTo>
                    <a:pt x="1125" y="446"/>
                    <a:pt x="1124" y="445"/>
                    <a:pt x="1123" y="445"/>
                  </a:cubicBezTo>
                  <a:lnTo>
                    <a:pt x="1099" y="433"/>
                  </a:lnTo>
                  <a:lnTo>
                    <a:pt x="1101" y="434"/>
                  </a:lnTo>
                  <a:lnTo>
                    <a:pt x="1077" y="426"/>
                  </a:lnTo>
                  <a:lnTo>
                    <a:pt x="1053" y="418"/>
                  </a:lnTo>
                  <a:cubicBezTo>
                    <a:pt x="1053" y="417"/>
                    <a:pt x="1052" y="417"/>
                    <a:pt x="1051" y="417"/>
                  </a:cubicBezTo>
                  <a:lnTo>
                    <a:pt x="1027" y="405"/>
                  </a:lnTo>
                  <a:lnTo>
                    <a:pt x="1030" y="406"/>
                  </a:lnTo>
                  <a:lnTo>
                    <a:pt x="1001" y="398"/>
                  </a:lnTo>
                  <a:lnTo>
                    <a:pt x="977" y="390"/>
                  </a:lnTo>
                  <a:cubicBezTo>
                    <a:pt x="977" y="389"/>
                    <a:pt x="976" y="389"/>
                    <a:pt x="975" y="389"/>
                  </a:cubicBezTo>
                  <a:lnTo>
                    <a:pt x="951" y="377"/>
                  </a:lnTo>
                  <a:lnTo>
                    <a:pt x="953" y="378"/>
                  </a:lnTo>
                  <a:lnTo>
                    <a:pt x="929" y="370"/>
                  </a:lnTo>
                  <a:cubicBezTo>
                    <a:pt x="929" y="369"/>
                    <a:pt x="928" y="369"/>
                    <a:pt x="927" y="369"/>
                  </a:cubicBezTo>
                  <a:lnTo>
                    <a:pt x="903" y="357"/>
                  </a:lnTo>
                  <a:lnTo>
                    <a:pt x="905" y="358"/>
                  </a:lnTo>
                  <a:lnTo>
                    <a:pt x="882" y="350"/>
                  </a:lnTo>
                  <a:lnTo>
                    <a:pt x="854" y="342"/>
                  </a:lnTo>
                  <a:cubicBezTo>
                    <a:pt x="853" y="342"/>
                    <a:pt x="852" y="341"/>
                    <a:pt x="851" y="341"/>
                  </a:cubicBezTo>
                  <a:lnTo>
                    <a:pt x="827" y="329"/>
                  </a:lnTo>
                  <a:lnTo>
                    <a:pt x="829" y="330"/>
                  </a:lnTo>
                  <a:lnTo>
                    <a:pt x="805" y="322"/>
                  </a:lnTo>
                  <a:lnTo>
                    <a:pt x="781" y="314"/>
                  </a:lnTo>
                  <a:cubicBezTo>
                    <a:pt x="781" y="313"/>
                    <a:pt x="780" y="313"/>
                    <a:pt x="779" y="313"/>
                  </a:cubicBezTo>
                  <a:lnTo>
                    <a:pt x="755" y="301"/>
                  </a:lnTo>
                  <a:lnTo>
                    <a:pt x="758" y="302"/>
                  </a:lnTo>
                  <a:lnTo>
                    <a:pt x="729" y="294"/>
                  </a:lnTo>
                  <a:lnTo>
                    <a:pt x="705" y="286"/>
                  </a:lnTo>
                  <a:cubicBezTo>
                    <a:pt x="705" y="285"/>
                    <a:pt x="704" y="285"/>
                    <a:pt x="703" y="285"/>
                  </a:cubicBezTo>
                  <a:lnTo>
                    <a:pt x="679" y="273"/>
                  </a:lnTo>
                  <a:lnTo>
                    <a:pt x="681" y="274"/>
                  </a:lnTo>
                  <a:lnTo>
                    <a:pt x="657" y="266"/>
                  </a:lnTo>
                  <a:lnTo>
                    <a:pt x="633" y="258"/>
                  </a:lnTo>
                  <a:lnTo>
                    <a:pt x="608" y="249"/>
                  </a:lnTo>
                  <a:lnTo>
                    <a:pt x="581" y="238"/>
                  </a:lnTo>
                  <a:lnTo>
                    <a:pt x="557" y="230"/>
                  </a:lnTo>
                  <a:lnTo>
                    <a:pt x="533" y="222"/>
                  </a:lnTo>
                  <a:cubicBezTo>
                    <a:pt x="533" y="221"/>
                    <a:pt x="532" y="221"/>
                    <a:pt x="531" y="221"/>
                  </a:cubicBezTo>
                  <a:lnTo>
                    <a:pt x="507" y="209"/>
                  </a:lnTo>
                  <a:lnTo>
                    <a:pt x="509" y="210"/>
                  </a:lnTo>
                  <a:lnTo>
                    <a:pt x="486" y="202"/>
                  </a:lnTo>
                  <a:lnTo>
                    <a:pt x="457" y="194"/>
                  </a:lnTo>
                  <a:lnTo>
                    <a:pt x="433" y="186"/>
                  </a:lnTo>
                  <a:cubicBezTo>
                    <a:pt x="433" y="185"/>
                    <a:pt x="432" y="185"/>
                    <a:pt x="431" y="185"/>
                  </a:cubicBezTo>
                  <a:lnTo>
                    <a:pt x="407" y="173"/>
                  </a:lnTo>
                  <a:lnTo>
                    <a:pt x="409" y="174"/>
                  </a:lnTo>
                  <a:lnTo>
                    <a:pt x="385" y="166"/>
                  </a:lnTo>
                  <a:lnTo>
                    <a:pt x="360" y="157"/>
                  </a:lnTo>
                  <a:lnTo>
                    <a:pt x="333" y="146"/>
                  </a:lnTo>
                  <a:lnTo>
                    <a:pt x="309" y="138"/>
                  </a:lnTo>
                  <a:lnTo>
                    <a:pt x="285" y="130"/>
                  </a:lnTo>
                  <a:lnTo>
                    <a:pt x="261" y="122"/>
                  </a:lnTo>
                  <a:lnTo>
                    <a:pt x="237" y="114"/>
                  </a:lnTo>
                  <a:cubicBezTo>
                    <a:pt x="237" y="113"/>
                    <a:pt x="236" y="113"/>
                    <a:pt x="235" y="113"/>
                  </a:cubicBezTo>
                  <a:lnTo>
                    <a:pt x="211" y="101"/>
                  </a:lnTo>
                  <a:lnTo>
                    <a:pt x="214" y="102"/>
                  </a:lnTo>
                  <a:lnTo>
                    <a:pt x="185" y="94"/>
                  </a:lnTo>
                  <a:lnTo>
                    <a:pt x="161" y="86"/>
                  </a:lnTo>
                  <a:lnTo>
                    <a:pt x="137" y="78"/>
                  </a:lnTo>
                  <a:cubicBezTo>
                    <a:pt x="137" y="77"/>
                    <a:pt x="136" y="77"/>
                    <a:pt x="135" y="77"/>
                  </a:cubicBezTo>
                  <a:lnTo>
                    <a:pt x="111" y="65"/>
                  </a:lnTo>
                  <a:lnTo>
                    <a:pt x="113" y="66"/>
                  </a:lnTo>
                  <a:lnTo>
                    <a:pt x="90" y="58"/>
                  </a:lnTo>
                  <a:lnTo>
                    <a:pt x="61" y="50"/>
                  </a:lnTo>
                  <a:lnTo>
                    <a:pt x="37" y="42"/>
                  </a:lnTo>
                  <a:lnTo>
                    <a:pt x="13" y="34"/>
                  </a:lnTo>
                  <a:cubicBezTo>
                    <a:pt x="5" y="31"/>
                    <a:pt x="0" y="22"/>
                    <a:pt x="3" y="13"/>
                  </a:cubicBezTo>
                  <a:cubicBezTo>
                    <a:pt x="6" y="5"/>
                    <a:pt x="15" y="0"/>
                    <a:pt x="24" y="3"/>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09" name="Freeform 29"/>
            <p:cNvSpPr>
              <a:spLocks/>
            </p:cNvSpPr>
            <p:nvPr/>
          </p:nvSpPr>
          <p:spPr bwMode="auto">
            <a:xfrm>
              <a:off x="8031163" y="3081338"/>
              <a:ext cx="474663" cy="203200"/>
            </a:xfrm>
            <a:custGeom>
              <a:avLst/>
              <a:gdLst>
                <a:gd name="T0" fmla="*/ 2147483647 w 1249"/>
                <a:gd name="T1" fmla="*/ 2147483647 h 533"/>
                <a:gd name="T2" fmla="*/ 2147483647 w 1249"/>
                <a:gd name="T3" fmla="*/ 2147483647 h 533"/>
                <a:gd name="T4" fmla="*/ 2147483647 w 1249"/>
                <a:gd name="T5" fmla="*/ 2147483647 h 533"/>
                <a:gd name="T6" fmla="*/ 2147483647 w 1249"/>
                <a:gd name="T7" fmla="*/ 2147483647 h 533"/>
                <a:gd name="T8" fmla="*/ 2147483647 w 1249"/>
                <a:gd name="T9" fmla="*/ 2147483647 h 533"/>
                <a:gd name="T10" fmla="*/ 2147483647 w 1249"/>
                <a:gd name="T11" fmla="*/ 2147483647 h 533"/>
                <a:gd name="T12" fmla="*/ 2147483647 w 1249"/>
                <a:gd name="T13" fmla="*/ 2147483647 h 533"/>
                <a:gd name="T14" fmla="*/ 2147483647 w 1249"/>
                <a:gd name="T15" fmla="*/ 2147483647 h 533"/>
                <a:gd name="T16" fmla="*/ 2147483647 w 1249"/>
                <a:gd name="T17" fmla="*/ 2147483647 h 533"/>
                <a:gd name="T18" fmla="*/ 2147483647 w 1249"/>
                <a:gd name="T19" fmla="*/ 2147483647 h 533"/>
                <a:gd name="T20" fmla="*/ 2147483647 w 1249"/>
                <a:gd name="T21" fmla="*/ 2147483647 h 533"/>
                <a:gd name="T22" fmla="*/ 2147483647 w 1249"/>
                <a:gd name="T23" fmla="*/ 2147483647 h 533"/>
                <a:gd name="T24" fmla="*/ 2147483647 w 1249"/>
                <a:gd name="T25" fmla="*/ 2147483647 h 533"/>
                <a:gd name="T26" fmla="*/ 2147483647 w 1249"/>
                <a:gd name="T27" fmla="*/ 2147483647 h 533"/>
                <a:gd name="T28" fmla="*/ 2147483647 w 1249"/>
                <a:gd name="T29" fmla="*/ 2147483647 h 533"/>
                <a:gd name="T30" fmla="*/ 2147483647 w 1249"/>
                <a:gd name="T31" fmla="*/ 2147483647 h 533"/>
                <a:gd name="T32" fmla="*/ 2147483647 w 1249"/>
                <a:gd name="T33" fmla="*/ 2147483647 h 533"/>
                <a:gd name="T34" fmla="*/ 2147483647 w 1249"/>
                <a:gd name="T35" fmla="*/ 2147483647 h 533"/>
                <a:gd name="T36" fmla="*/ 2147483647 w 1249"/>
                <a:gd name="T37" fmla="*/ 2147483647 h 533"/>
                <a:gd name="T38" fmla="*/ 2147483647 w 1249"/>
                <a:gd name="T39" fmla="*/ 2147483647 h 533"/>
                <a:gd name="T40" fmla="*/ 2147483647 w 1249"/>
                <a:gd name="T41" fmla="*/ 2147483647 h 533"/>
                <a:gd name="T42" fmla="*/ 2147483647 w 1249"/>
                <a:gd name="T43" fmla="*/ 2147483647 h 533"/>
                <a:gd name="T44" fmla="*/ 2147483647 w 1249"/>
                <a:gd name="T45" fmla="*/ 2147483647 h 533"/>
                <a:gd name="T46" fmla="*/ 2147483647 w 1249"/>
                <a:gd name="T47" fmla="*/ 2147483647 h 533"/>
                <a:gd name="T48" fmla="*/ 2147483647 w 1249"/>
                <a:gd name="T49" fmla="*/ 2147483647 h 533"/>
                <a:gd name="T50" fmla="*/ 2147483647 w 1249"/>
                <a:gd name="T51" fmla="*/ 2147483647 h 533"/>
                <a:gd name="T52" fmla="*/ 2147483647 w 1249"/>
                <a:gd name="T53" fmla="*/ 2147483647 h 533"/>
                <a:gd name="T54" fmla="*/ 2147483647 w 1249"/>
                <a:gd name="T55" fmla="*/ 2147483647 h 533"/>
                <a:gd name="T56" fmla="*/ 2147483647 w 1249"/>
                <a:gd name="T57" fmla="*/ 2147483647 h 533"/>
                <a:gd name="T58" fmla="*/ 2147483647 w 1249"/>
                <a:gd name="T59" fmla="*/ 2147483647 h 533"/>
                <a:gd name="T60" fmla="*/ 2147483647 w 1249"/>
                <a:gd name="T61" fmla="*/ 2147483647 h 533"/>
                <a:gd name="T62" fmla="*/ 2147483647 w 1249"/>
                <a:gd name="T63" fmla="*/ 2147483647 h 533"/>
                <a:gd name="T64" fmla="*/ 2147483647 w 1249"/>
                <a:gd name="T65" fmla="*/ 2147483647 h 533"/>
                <a:gd name="T66" fmla="*/ 2147483647 w 1249"/>
                <a:gd name="T67" fmla="*/ 2147483647 h 533"/>
                <a:gd name="T68" fmla="*/ 2147483647 w 1249"/>
                <a:gd name="T69" fmla="*/ 2147483647 h 533"/>
                <a:gd name="T70" fmla="*/ 2147483647 w 1249"/>
                <a:gd name="T71" fmla="*/ 2147483647 h 533"/>
                <a:gd name="T72" fmla="*/ 2147483647 w 1249"/>
                <a:gd name="T73" fmla="*/ 2147483647 h 533"/>
                <a:gd name="T74" fmla="*/ 2147483647 w 1249"/>
                <a:gd name="T75" fmla="*/ 2147483647 h 533"/>
                <a:gd name="T76" fmla="*/ 2147483647 w 1249"/>
                <a:gd name="T77" fmla="*/ 2147483647 h 533"/>
                <a:gd name="T78" fmla="*/ 2147483647 w 1249"/>
                <a:gd name="T79" fmla="*/ 2147483647 h 533"/>
                <a:gd name="T80" fmla="*/ 2147483647 w 1249"/>
                <a:gd name="T81" fmla="*/ 2147483647 h 533"/>
                <a:gd name="T82" fmla="*/ 2147483647 w 1249"/>
                <a:gd name="T83" fmla="*/ 2147483647 h 533"/>
                <a:gd name="T84" fmla="*/ 2147483647 w 1249"/>
                <a:gd name="T85" fmla="*/ 2147483647 h 533"/>
                <a:gd name="T86" fmla="*/ 2147483647 w 1249"/>
                <a:gd name="T87" fmla="*/ 2147483647 h 533"/>
                <a:gd name="T88" fmla="*/ 2147483647 w 1249"/>
                <a:gd name="T89" fmla="*/ 2147483647 h 533"/>
                <a:gd name="T90" fmla="*/ 2147483647 w 1249"/>
                <a:gd name="T91" fmla="*/ 2147483647 h 533"/>
                <a:gd name="T92" fmla="*/ 2147483647 w 1249"/>
                <a:gd name="T93" fmla="*/ 2147483647 h 533"/>
                <a:gd name="T94" fmla="*/ 2147483647 w 1249"/>
                <a:gd name="T95" fmla="*/ 2147483647 h 533"/>
                <a:gd name="T96" fmla="*/ 2147483647 w 1249"/>
                <a:gd name="T97" fmla="*/ 2147483647 h 533"/>
                <a:gd name="T98" fmla="*/ 2147483647 w 1249"/>
                <a:gd name="T99" fmla="*/ 2147483647 h 533"/>
                <a:gd name="T100" fmla="*/ 2147483647 w 1249"/>
                <a:gd name="T101" fmla="*/ 2147483647 h 533"/>
                <a:gd name="T102" fmla="*/ 2147483647 w 1249"/>
                <a:gd name="T103" fmla="*/ 2147483647 h 533"/>
                <a:gd name="T104" fmla="*/ 2147483647 w 1249"/>
                <a:gd name="T105" fmla="*/ 2147483647 h 533"/>
                <a:gd name="T106" fmla="*/ 2147483647 w 1249"/>
                <a:gd name="T107" fmla="*/ 2147483647 h 533"/>
                <a:gd name="T108" fmla="*/ 2147483647 w 1249"/>
                <a:gd name="T109" fmla="*/ 2147483647 h 533"/>
                <a:gd name="T110" fmla="*/ 2147483647 w 1249"/>
                <a:gd name="T111" fmla="*/ 2147483647 h 533"/>
                <a:gd name="T112" fmla="*/ 2147483647 w 1249"/>
                <a:gd name="T113" fmla="*/ 2147483647 h 533"/>
                <a:gd name="T114" fmla="*/ 2147483647 w 1249"/>
                <a:gd name="T115" fmla="*/ 2147483647 h 533"/>
                <a:gd name="T116" fmla="*/ 2147483647 w 1249"/>
                <a:gd name="T117" fmla="*/ 2147483647 h 5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49"/>
                <a:gd name="T178" fmla="*/ 0 h 533"/>
                <a:gd name="T179" fmla="*/ 1249 w 1249"/>
                <a:gd name="T180" fmla="*/ 533 h 5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49" h="533">
                  <a:moveTo>
                    <a:pt x="24" y="3"/>
                  </a:moveTo>
                  <a:lnTo>
                    <a:pt x="48" y="11"/>
                  </a:lnTo>
                  <a:lnTo>
                    <a:pt x="75" y="19"/>
                  </a:lnTo>
                  <a:cubicBezTo>
                    <a:pt x="76" y="19"/>
                    <a:pt x="77" y="20"/>
                    <a:pt x="78" y="20"/>
                  </a:cubicBezTo>
                  <a:lnTo>
                    <a:pt x="102" y="32"/>
                  </a:lnTo>
                  <a:lnTo>
                    <a:pt x="100" y="31"/>
                  </a:lnTo>
                  <a:lnTo>
                    <a:pt x="124" y="39"/>
                  </a:lnTo>
                  <a:cubicBezTo>
                    <a:pt x="124" y="40"/>
                    <a:pt x="125" y="40"/>
                    <a:pt x="126" y="40"/>
                  </a:cubicBezTo>
                  <a:lnTo>
                    <a:pt x="150" y="52"/>
                  </a:lnTo>
                  <a:lnTo>
                    <a:pt x="148" y="51"/>
                  </a:lnTo>
                  <a:lnTo>
                    <a:pt x="172" y="59"/>
                  </a:lnTo>
                  <a:cubicBezTo>
                    <a:pt x="172" y="60"/>
                    <a:pt x="173" y="60"/>
                    <a:pt x="174" y="60"/>
                  </a:cubicBezTo>
                  <a:lnTo>
                    <a:pt x="198" y="72"/>
                  </a:lnTo>
                  <a:lnTo>
                    <a:pt x="195" y="71"/>
                  </a:lnTo>
                  <a:lnTo>
                    <a:pt x="223" y="79"/>
                  </a:lnTo>
                  <a:cubicBezTo>
                    <a:pt x="224" y="79"/>
                    <a:pt x="225" y="80"/>
                    <a:pt x="226" y="80"/>
                  </a:cubicBezTo>
                  <a:lnTo>
                    <a:pt x="250" y="92"/>
                  </a:lnTo>
                  <a:lnTo>
                    <a:pt x="248" y="91"/>
                  </a:lnTo>
                  <a:lnTo>
                    <a:pt x="272" y="99"/>
                  </a:lnTo>
                  <a:lnTo>
                    <a:pt x="296" y="107"/>
                  </a:lnTo>
                  <a:cubicBezTo>
                    <a:pt x="296" y="108"/>
                    <a:pt x="297" y="108"/>
                    <a:pt x="298" y="108"/>
                  </a:cubicBezTo>
                  <a:lnTo>
                    <a:pt x="322" y="120"/>
                  </a:lnTo>
                  <a:lnTo>
                    <a:pt x="319" y="119"/>
                  </a:lnTo>
                  <a:lnTo>
                    <a:pt x="347" y="127"/>
                  </a:lnTo>
                  <a:cubicBezTo>
                    <a:pt x="348" y="127"/>
                    <a:pt x="349" y="128"/>
                    <a:pt x="350" y="128"/>
                  </a:cubicBezTo>
                  <a:lnTo>
                    <a:pt x="374" y="140"/>
                  </a:lnTo>
                  <a:lnTo>
                    <a:pt x="372" y="139"/>
                  </a:lnTo>
                  <a:lnTo>
                    <a:pt x="396" y="147"/>
                  </a:lnTo>
                  <a:cubicBezTo>
                    <a:pt x="396" y="148"/>
                    <a:pt x="397" y="148"/>
                    <a:pt x="398" y="148"/>
                  </a:cubicBezTo>
                  <a:lnTo>
                    <a:pt x="422" y="160"/>
                  </a:lnTo>
                  <a:lnTo>
                    <a:pt x="420" y="159"/>
                  </a:lnTo>
                  <a:lnTo>
                    <a:pt x="444" y="167"/>
                  </a:lnTo>
                  <a:cubicBezTo>
                    <a:pt x="444" y="168"/>
                    <a:pt x="445" y="168"/>
                    <a:pt x="446" y="168"/>
                  </a:cubicBezTo>
                  <a:lnTo>
                    <a:pt x="470" y="180"/>
                  </a:lnTo>
                  <a:lnTo>
                    <a:pt x="467" y="179"/>
                  </a:lnTo>
                  <a:lnTo>
                    <a:pt x="495" y="187"/>
                  </a:lnTo>
                  <a:cubicBezTo>
                    <a:pt x="496" y="187"/>
                    <a:pt x="497" y="188"/>
                    <a:pt x="498" y="188"/>
                  </a:cubicBezTo>
                  <a:lnTo>
                    <a:pt x="522" y="200"/>
                  </a:lnTo>
                  <a:lnTo>
                    <a:pt x="520" y="199"/>
                  </a:lnTo>
                  <a:lnTo>
                    <a:pt x="544" y="207"/>
                  </a:lnTo>
                  <a:cubicBezTo>
                    <a:pt x="544" y="208"/>
                    <a:pt x="545" y="208"/>
                    <a:pt x="546" y="208"/>
                  </a:cubicBezTo>
                  <a:lnTo>
                    <a:pt x="570" y="220"/>
                  </a:lnTo>
                  <a:lnTo>
                    <a:pt x="594" y="232"/>
                  </a:lnTo>
                  <a:lnTo>
                    <a:pt x="591" y="231"/>
                  </a:lnTo>
                  <a:lnTo>
                    <a:pt x="619" y="239"/>
                  </a:lnTo>
                  <a:cubicBezTo>
                    <a:pt x="620" y="239"/>
                    <a:pt x="621" y="240"/>
                    <a:pt x="622" y="240"/>
                  </a:cubicBezTo>
                  <a:lnTo>
                    <a:pt x="646" y="252"/>
                  </a:lnTo>
                  <a:lnTo>
                    <a:pt x="644" y="251"/>
                  </a:lnTo>
                  <a:lnTo>
                    <a:pt x="668" y="259"/>
                  </a:lnTo>
                  <a:cubicBezTo>
                    <a:pt x="668" y="260"/>
                    <a:pt x="669" y="260"/>
                    <a:pt x="670" y="260"/>
                  </a:cubicBezTo>
                  <a:lnTo>
                    <a:pt x="694" y="272"/>
                  </a:lnTo>
                  <a:lnTo>
                    <a:pt x="692" y="271"/>
                  </a:lnTo>
                  <a:lnTo>
                    <a:pt x="716" y="279"/>
                  </a:lnTo>
                  <a:lnTo>
                    <a:pt x="745" y="292"/>
                  </a:lnTo>
                  <a:lnTo>
                    <a:pt x="768" y="299"/>
                  </a:lnTo>
                  <a:cubicBezTo>
                    <a:pt x="768" y="300"/>
                    <a:pt x="769" y="300"/>
                    <a:pt x="770" y="300"/>
                  </a:cubicBezTo>
                  <a:lnTo>
                    <a:pt x="794" y="312"/>
                  </a:lnTo>
                  <a:lnTo>
                    <a:pt x="818" y="324"/>
                  </a:lnTo>
                  <a:lnTo>
                    <a:pt x="816" y="323"/>
                  </a:lnTo>
                  <a:lnTo>
                    <a:pt x="840" y="331"/>
                  </a:lnTo>
                  <a:cubicBezTo>
                    <a:pt x="840" y="332"/>
                    <a:pt x="841" y="332"/>
                    <a:pt x="842" y="332"/>
                  </a:cubicBezTo>
                  <a:lnTo>
                    <a:pt x="866" y="344"/>
                  </a:lnTo>
                  <a:lnTo>
                    <a:pt x="863" y="343"/>
                  </a:lnTo>
                  <a:lnTo>
                    <a:pt x="891" y="351"/>
                  </a:lnTo>
                  <a:cubicBezTo>
                    <a:pt x="892" y="351"/>
                    <a:pt x="893" y="352"/>
                    <a:pt x="894" y="352"/>
                  </a:cubicBezTo>
                  <a:lnTo>
                    <a:pt x="918" y="364"/>
                  </a:lnTo>
                  <a:lnTo>
                    <a:pt x="942" y="376"/>
                  </a:lnTo>
                  <a:lnTo>
                    <a:pt x="940" y="375"/>
                  </a:lnTo>
                  <a:lnTo>
                    <a:pt x="964" y="383"/>
                  </a:lnTo>
                  <a:cubicBezTo>
                    <a:pt x="964" y="384"/>
                    <a:pt x="965" y="384"/>
                    <a:pt x="966" y="384"/>
                  </a:cubicBezTo>
                  <a:lnTo>
                    <a:pt x="990" y="396"/>
                  </a:lnTo>
                  <a:lnTo>
                    <a:pt x="987" y="395"/>
                  </a:lnTo>
                  <a:lnTo>
                    <a:pt x="1015" y="403"/>
                  </a:lnTo>
                  <a:cubicBezTo>
                    <a:pt x="1016" y="403"/>
                    <a:pt x="1017" y="404"/>
                    <a:pt x="1018" y="404"/>
                  </a:cubicBezTo>
                  <a:lnTo>
                    <a:pt x="1042" y="416"/>
                  </a:lnTo>
                  <a:lnTo>
                    <a:pt x="1066" y="428"/>
                  </a:lnTo>
                  <a:lnTo>
                    <a:pt x="1064" y="427"/>
                  </a:lnTo>
                  <a:lnTo>
                    <a:pt x="1088" y="435"/>
                  </a:lnTo>
                  <a:cubicBezTo>
                    <a:pt x="1088" y="436"/>
                    <a:pt x="1089" y="436"/>
                    <a:pt x="1090" y="436"/>
                  </a:cubicBezTo>
                  <a:lnTo>
                    <a:pt x="1114" y="448"/>
                  </a:lnTo>
                  <a:lnTo>
                    <a:pt x="1112" y="447"/>
                  </a:lnTo>
                  <a:lnTo>
                    <a:pt x="1136" y="455"/>
                  </a:lnTo>
                  <a:lnTo>
                    <a:pt x="1165" y="468"/>
                  </a:lnTo>
                  <a:lnTo>
                    <a:pt x="1190" y="480"/>
                  </a:lnTo>
                  <a:lnTo>
                    <a:pt x="1188" y="479"/>
                  </a:lnTo>
                  <a:lnTo>
                    <a:pt x="1212" y="487"/>
                  </a:lnTo>
                  <a:cubicBezTo>
                    <a:pt x="1212" y="488"/>
                    <a:pt x="1213" y="488"/>
                    <a:pt x="1214" y="488"/>
                  </a:cubicBezTo>
                  <a:lnTo>
                    <a:pt x="1238" y="500"/>
                  </a:lnTo>
                  <a:cubicBezTo>
                    <a:pt x="1246" y="504"/>
                    <a:pt x="1249" y="514"/>
                    <a:pt x="1245" y="522"/>
                  </a:cubicBezTo>
                  <a:cubicBezTo>
                    <a:pt x="1241" y="530"/>
                    <a:pt x="1231" y="533"/>
                    <a:pt x="1223" y="529"/>
                  </a:cubicBezTo>
                  <a:lnTo>
                    <a:pt x="1199" y="517"/>
                  </a:lnTo>
                  <a:lnTo>
                    <a:pt x="1201" y="518"/>
                  </a:lnTo>
                  <a:lnTo>
                    <a:pt x="1177" y="510"/>
                  </a:lnTo>
                  <a:cubicBezTo>
                    <a:pt x="1177" y="509"/>
                    <a:pt x="1176" y="509"/>
                    <a:pt x="1175" y="509"/>
                  </a:cubicBezTo>
                  <a:lnTo>
                    <a:pt x="1152" y="497"/>
                  </a:lnTo>
                  <a:lnTo>
                    <a:pt x="1125" y="486"/>
                  </a:lnTo>
                  <a:lnTo>
                    <a:pt x="1101" y="478"/>
                  </a:lnTo>
                  <a:cubicBezTo>
                    <a:pt x="1101" y="477"/>
                    <a:pt x="1100" y="477"/>
                    <a:pt x="1099" y="477"/>
                  </a:cubicBezTo>
                  <a:lnTo>
                    <a:pt x="1075" y="465"/>
                  </a:lnTo>
                  <a:lnTo>
                    <a:pt x="1077" y="466"/>
                  </a:lnTo>
                  <a:lnTo>
                    <a:pt x="1053" y="458"/>
                  </a:lnTo>
                  <a:cubicBezTo>
                    <a:pt x="1053" y="457"/>
                    <a:pt x="1052" y="457"/>
                    <a:pt x="1051" y="457"/>
                  </a:cubicBezTo>
                  <a:lnTo>
                    <a:pt x="1027" y="445"/>
                  </a:lnTo>
                  <a:lnTo>
                    <a:pt x="1003" y="433"/>
                  </a:lnTo>
                  <a:lnTo>
                    <a:pt x="1006" y="434"/>
                  </a:lnTo>
                  <a:lnTo>
                    <a:pt x="978" y="426"/>
                  </a:lnTo>
                  <a:cubicBezTo>
                    <a:pt x="977" y="426"/>
                    <a:pt x="976" y="425"/>
                    <a:pt x="975" y="425"/>
                  </a:cubicBezTo>
                  <a:lnTo>
                    <a:pt x="951" y="413"/>
                  </a:lnTo>
                  <a:lnTo>
                    <a:pt x="953" y="414"/>
                  </a:lnTo>
                  <a:lnTo>
                    <a:pt x="929" y="406"/>
                  </a:lnTo>
                  <a:cubicBezTo>
                    <a:pt x="929" y="405"/>
                    <a:pt x="928" y="405"/>
                    <a:pt x="927" y="405"/>
                  </a:cubicBezTo>
                  <a:lnTo>
                    <a:pt x="903" y="393"/>
                  </a:lnTo>
                  <a:lnTo>
                    <a:pt x="879" y="381"/>
                  </a:lnTo>
                  <a:lnTo>
                    <a:pt x="882" y="382"/>
                  </a:lnTo>
                  <a:lnTo>
                    <a:pt x="854" y="374"/>
                  </a:lnTo>
                  <a:cubicBezTo>
                    <a:pt x="853" y="374"/>
                    <a:pt x="852" y="373"/>
                    <a:pt x="851" y="373"/>
                  </a:cubicBezTo>
                  <a:lnTo>
                    <a:pt x="827" y="361"/>
                  </a:lnTo>
                  <a:lnTo>
                    <a:pt x="829" y="362"/>
                  </a:lnTo>
                  <a:lnTo>
                    <a:pt x="805" y="354"/>
                  </a:lnTo>
                  <a:cubicBezTo>
                    <a:pt x="805" y="353"/>
                    <a:pt x="804" y="353"/>
                    <a:pt x="803" y="353"/>
                  </a:cubicBezTo>
                  <a:lnTo>
                    <a:pt x="779" y="341"/>
                  </a:lnTo>
                  <a:lnTo>
                    <a:pt x="755" y="329"/>
                  </a:lnTo>
                  <a:lnTo>
                    <a:pt x="757" y="330"/>
                  </a:lnTo>
                  <a:lnTo>
                    <a:pt x="732" y="321"/>
                  </a:lnTo>
                  <a:lnTo>
                    <a:pt x="705" y="310"/>
                  </a:lnTo>
                  <a:lnTo>
                    <a:pt x="681" y="302"/>
                  </a:lnTo>
                  <a:cubicBezTo>
                    <a:pt x="681" y="301"/>
                    <a:pt x="680" y="301"/>
                    <a:pt x="679" y="301"/>
                  </a:cubicBezTo>
                  <a:lnTo>
                    <a:pt x="655" y="289"/>
                  </a:lnTo>
                  <a:lnTo>
                    <a:pt x="657" y="290"/>
                  </a:lnTo>
                  <a:lnTo>
                    <a:pt x="633" y="282"/>
                  </a:lnTo>
                  <a:cubicBezTo>
                    <a:pt x="633" y="281"/>
                    <a:pt x="632" y="281"/>
                    <a:pt x="631" y="281"/>
                  </a:cubicBezTo>
                  <a:lnTo>
                    <a:pt x="607" y="269"/>
                  </a:lnTo>
                  <a:lnTo>
                    <a:pt x="610" y="270"/>
                  </a:lnTo>
                  <a:lnTo>
                    <a:pt x="582" y="262"/>
                  </a:lnTo>
                  <a:cubicBezTo>
                    <a:pt x="581" y="262"/>
                    <a:pt x="580" y="261"/>
                    <a:pt x="579" y="261"/>
                  </a:cubicBezTo>
                  <a:lnTo>
                    <a:pt x="555" y="249"/>
                  </a:lnTo>
                  <a:lnTo>
                    <a:pt x="531" y="237"/>
                  </a:lnTo>
                  <a:lnTo>
                    <a:pt x="533" y="238"/>
                  </a:lnTo>
                  <a:lnTo>
                    <a:pt x="509" y="230"/>
                  </a:lnTo>
                  <a:cubicBezTo>
                    <a:pt x="509" y="229"/>
                    <a:pt x="508" y="229"/>
                    <a:pt x="507" y="229"/>
                  </a:cubicBezTo>
                  <a:lnTo>
                    <a:pt x="483" y="217"/>
                  </a:lnTo>
                  <a:lnTo>
                    <a:pt x="486" y="218"/>
                  </a:lnTo>
                  <a:lnTo>
                    <a:pt x="458" y="210"/>
                  </a:lnTo>
                  <a:cubicBezTo>
                    <a:pt x="457" y="210"/>
                    <a:pt x="456" y="209"/>
                    <a:pt x="455" y="209"/>
                  </a:cubicBezTo>
                  <a:lnTo>
                    <a:pt x="431" y="197"/>
                  </a:lnTo>
                  <a:lnTo>
                    <a:pt x="433" y="198"/>
                  </a:lnTo>
                  <a:lnTo>
                    <a:pt x="409" y="190"/>
                  </a:lnTo>
                  <a:cubicBezTo>
                    <a:pt x="409" y="189"/>
                    <a:pt x="408" y="189"/>
                    <a:pt x="407" y="189"/>
                  </a:cubicBezTo>
                  <a:lnTo>
                    <a:pt x="383" y="177"/>
                  </a:lnTo>
                  <a:lnTo>
                    <a:pt x="385" y="178"/>
                  </a:lnTo>
                  <a:lnTo>
                    <a:pt x="361" y="170"/>
                  </a:lnTo>
                  <a:cubicBezTo>
                    <a:pt x="361" y="169"/>
                    <a:pt x="360" y="169"/>
                    <a:pt x="359" y="169"/>
                  </a:cubicBezTo>
                  <a:lnTo>
                    <a:pt x="335" y="157"/>
                  </a:lnTo>
                  <a:lnTo>
                    <a:pt x="338" y="158"/>
                  </a:lnTo>
                  <a:lnTo>
                    <a:pt x="310" y="150"/>
                  </a:lnTo>
                  <a:cubicBezTo>
                    <a:pt x="309" y="150"/>
                    <a:pt x="308" y="149"/>
                    <a:pt x="307" y="149"/>
                  </a:cubicBezTo>
                  <a:lnTo>
                    <a:pt x="283" y="137"/>
                  </a:lnTo>
                  <a:lnTo>
                    <a:pt x="285" y="138"/>
                  </a:lnTo>
                  <a:lnTo>
                    <a:pt x="261" y="130"/>
                  </a:lnTo>
                  <a:lnTo>
                    <a:pt x="237" y="122"/>
                  </a:lnTo>
                  <a:cubicBezTo>
                    <a:pt x="237" y="121"/>
                    <a:pt x="236" y="121"/>
                    <a:pt x="235" y="121"/>
                  </a:cubicBezTo>
                  <a:lnTo>
                    <a:pt x="211" y="109"/>
                  </a:lnTo>
                  <a:lnTo>
                    <a:pt x="214" y="110"/>
                  </a:lnTo>
                  <a:lnTo>
                    <a:pt x="186" y="102"/>
                  </a:lnTo>
                  <a:cubicBezTo>
                    <a:pt x="185" y="102"/>
                    <a:pt x="184" y="101"/>
                    <a:pt x="183" y="101"/>
                  </a:cubicBezTo>
                  <a:lnTo>
                    <a:pt x="159" y="89"/>
                  </a:lnTo>
                  <a:lnTo>
                    <a:pt x="161" y="90"/>
                  </a:lnTo>
                  <a:lnTo>
                    <a:pt x="137" y="82"/>
                  </a:lnTo>
                  <a:cubicBezTo>
                    <a:pt x="137" y="81"/>
                    <a:pt x="136" y="81"/>
                    <a:pt x="135" y="81"/>
                  </a:cubicBezTo>
                  <a:lnTo>
                    <a:pt x="111" y="69"/>
                  </a:lnTo>
                  <a:lnTo>
                    <a:pt x="113" y="70"/>
                  </a:lnTo>
                  <a:lnTo>
                    <a:pt x="89" y="62"/>
                  </a:lnTo>
                  <a:cubicBezTo>
                    <a:pt x="89" y="61"/>
                    <a:pt x="88" y="61"/>
                    <a:pt x="87" y="61"/>
                  </a:cubicBezTo>
                  <a:lnTo>
                    <a:pt x="63" y="49"/>
                  </a:lnTo>
                  <a:lnTo>
                    <a:pt x="66" y="50"/>
                  </a:lnTo>
                  <a:lnTo>
                    <a:pt x="37" y="42"/>
                  </a:lnTo>
                  <a:lnTo>
                    <a:pt x="13" y="34"/>
                  </a:lnTo>
                  <a:cubicBezTo>
                    <a:pt x="5" y="31"/>
                    <a:pt x="0" y="22"/>
                    <a:pt x="3" y="13"/>
                  </a:cubicBezTo>
                  <a:cubicBezTo>
                    <a:pt x="6" y="5"/>
                    <a:pt x="15" y="0"/>
                    <a:pt x="24" y="3"/>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sp>
          <p:nvSpPr>
            <p:cNvPr id="63510" name="Freeform 30"/>
            <p:cNvSpPr>
              <a:spLocks/>
            </p:cNvSpPr>
            <p:nvPr/>
          </p:nvSpPr>
          <p:spPr bwMode="auto">
            <a:xfrm>
              <a:off x="8491538" y="3270251"/>
              <a:ext cx="119063" cy="60325"/>
            </a:xfrm>
            <a:custGeom>
              <a:avLst/>
              <a:gdLst>
                <a:gd name="T0" fmla="*/ 2147483647 w 309"/>
                <a:gd name="T1" fmla="*/ 2147483647 h 157"/>
                <a:gd name="T2" fmla="*/ 2147483647 w 309"/>
                <a:gd name="T3" fmla="*/ 2147483647 h 157"/>
                <a:gd name="T4" fmla="*/ 2147483647 w 309"/>
                <a:gd name="T5" fmla="*/ 2147483647 h 157"/>
                <a:gd name="T6" fmla="*/ 2147483647 w 309"/>
                <a:gd name="T7" fmla="*/ 2147483647 h 157"/>
                <a:gd name="T8" fmla="*/ 2147483647 w 309"/>
                <a:gd name="T9" fmla="*/ 2147483647 h 157"/>
                <a:gd name="T10" fmla="*/ 2147483647 w 309"/>
                <a:gd name="T11" fmla="*/ 2147483647 h 157"/>
                <a:gd name="T12" fmla="*/ 2147483647 w 309"/>
                <a:gd name="T13" fmla="*/ 2147483647 h 157"/>
                <a:gd name="T14" fmla="*/ 2147483647 w 309"/>
                <a:gd name="T15" fmla="*/ 2147483647 h 157"/>
                <a:gd name="T16" fmla="*/ 2147483647 w 309"/>
                <a:gd name="T17" fmla="*/ 2147483647 h 157"/>
                <a:gd name="T18" fmla="*/ 2147483647 w 309"/>
                <a:gd name="T19" fmla="*/ 2147483647 h 157"/>
                <a:gd name="T20" fmla="*/ 2147483647 w 309"/>
                <a:gd name="T21" fmla="*/ 2147483647 h 157"/>
                <a:gd name="T22" fmla="*/ 2147483647 w 309"/>
                <a:gd name="T23" fmla="*/ 2147483647 h 157"/>
                <a:gd name="T24" fmla="*/ 2147483647 w 309"/>
                <a:gd name="T25" fmla="*/ 2147483647 h 157"/>
                <a:gd name="T26" fmla="*/ 2147483647 w 309"/>
                <a:gd name="T27" fmla="*/ 2147483647 h 157"/>
                <a:gd name="T28" fmla="*/ 2147483647 w 309"/>
                <a:gd name="T29" fmla="*/ 2147483647 h 157"/>
                <a:gd name="T30" fmla="*/ 2147483647 w 309"/>
                <a:gd name="T31" fmla="*/ 2147483647 h 157"/>
                <a:gd name="T32" fmla="*/ 2147483647 w 309"/>
                <a:gd name="T33" fmla="*/ 2147483647 h 157"/>
                <a:gd name="T34" fmla="*/ 2147483647 w 309"/>
                <a:gd name="T35" fmla="*/ 2147483647 h 157"/>
                <a:gd name="T36" fmla="*/ 2147483647 w 309"/>
                <a:gd name="T37" fmla="*/ 2147483647 h 157"/>
                <a:gd name="T38" fmla="*/ 2147483647 w 309"/>
                <a:gd name="T39" fmla="*/ 2147483647 h 157"/>
                <a:gd name="T40" fmla="*/ 2147483647 w 309"/>
                <a:gd name="T41" fmla="*/ 2147483647 h 157"/>
                <a:gd name="T42" fmla="*/ 2147483647 w 309"/>
                <a:gd name="T43" fmla="*/ 2147483647 h 157"/>
                <a:gd name="T44" fmla="*/ 2147483647 w 309"/>
                <a:gd name="T45" fmla="*/ 2147483647 h 157"/>
                <a:gd name="T46" fmla="*/ 2147483647 w 309"/>
                <a:gd name="T47" fmla="*/ 2147483647 h 157"/>
                <a:gd name="T48" fmla="*/ 2147483647 w 309"/>
                <a:gd name="T49" fmla="*/ 2147483647 h 157"/>
                <a:gd name="T50" fmla="*/ 2147483647 w 309"/>
                <a:gd name="T51" fmla="*/ 2147483647 h 157"/>
                <a:gd name="T52" fmla="*/ 2147483647 w 309"/>
                <a:gd name="T53" fmla="*/ 2147483647 h 157"/>
                <a:gd name="T54" fmla="*/ 2147483647 w 309"/>
                <a:gd name="T55" fmla="*/ 2147483647 h 157"/>
                <a:gd name="T56" fmla="*/ 2147483647 w 309"/>
                <a:gd name="T57" fmla="*/ 2147483647 h 157"/>
                <a:gd name="T58" fmla="*/ 2147483647 w 309"/>
                <a:gd name="T59" fmla="*/ 2147483647 h 157"/>
                <a:gd name="T60" fmla="*/ 2147483647 w 309"/>
                <a:gd name="T61" fmla="*/ 2147483647 h 157"/>
                <a:gd name="T62" fmla="*/ 2147483647 w 309"/>
                <a:gd name="T63" fmla="*/ 2147483647 h 157"/>
                <a:gd name="T64" fmla="*/ 2147483647 w 309"/>
                <a:gd name="T65" fmla="*/ 2147483647 h 157"/>
                <a:gd name="T66" fmla="*/ 2147483647 w 309"/>
                <a:gd name="T67" fmla="*/ 2147483647 h 157"/>
                <a:gd name="T68" fmla="*/ 2147483647 w 309"/>
                <a:gd name="T69" fmla="*/ 2147483647 h 157"/>
                <a:gd name="T70" fmla="*/ 2147483647 w 309"/>
                <a:gd name="T71" fmla="*/ 2147483647 h 157"/>
                <a:gd name="T72" fmla="*/ 2147483647 w 309"/>
                <a:gd name="T73" fmla="*/ 2147483647 h 1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9"/>
                <a:gd name="T112" fmla="*/ 0 h 157"/>
                <a:gd name="T113" fmla="*/ 309 w 309"/>
                <a:gd name="T114" fmla="*/ 157 h 1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9" h="157">
                  <a:moveTo>
                    <a:pt x="26" y="4"/>
                  </a:moveTo>
                  <a:lnTo>
                    <a:pt x="50" y="16"/>
                  </a:lnTo>
                  <a:lnTo>
                    <a:pt x="47" y="15"/>
                  </a:lnTo>
                  <a:lnTo>
                    <a:pt x="75" y="23"/>
                  </a:lnTo>
                  <a:cubicBezTo>
                    <a:pt x="76" y="23"/>
                    <a:pt x="77" y="24"/>
                    <a:pt x="78" y="24"/>
                  </a:cubicBezTo>
                  <a:lnTo>
                    <a:pt x="102" y="36"/>
                  </a:lnTo>
                  <a:lnTo>
                    <a:pt x="126" y="48"/>
                  </a:lnTo>
                  <a:lnTo>
                    <a:pt x="124" y="47"/>
                  </a:lnTo>
                  <a:lnTo>
                    <a:pt x="148" y="55"/>
                  </a:lnTo>
                  <a:cubicBezTo>
                    <a:pt x="148" y="56"/>
                    <a:pt x="149" y="56"/>
                    <a:pt x="150" y="56"/>
                  </a:cubicBezTo>
                  <a:lnTo>
                    <a:pt x="174" y="68"/>
                  </a:lnTo>
                  <a:lnTo>
                    <a:pt x="198" y="80"/>
                  </a:lnTo>
                  <a:lnTo>
                    <a:pt x="225" y="92"/>
                  </a:lnTo>
                  <a:lnTo>
                    <a:pt x="248" y="99"/>
                  </a:lnTo>
                  <a:cubicBezTo>
                    <a:pt x="248" y="100"/>
                    <a:pt x="249" y="100"/>
                    <a:pt x="250" y="100"/>
                  </a:cubicBezTo>
                  <a:lnTo>
                    <a:pt x="274" y="112"/>
                  </a:lnTo>
                  <a:lnTo>
                    <a:pt x="298" y="124"/>
                  </a:lnTo>
                  <a:cubicBezTo>
                    <a:pt x="306" y="128"/>
                    <a:pt x="309" y="138"/>
                    <a:pt x="305" y="146"/>
                  </a:cubicBezTo>
                  <a:cubicBezTo>
                    <a:pt x="301" y="154"/>
                    <a:pt x="291" y="157"/>
                    <a:pt x="283" y="153"/>
                  </a:cubicBezTo>
                  <a:lnTo>
                    <a:pt x="259" y="141"/>
                  </a:lnTo>
                  <a:lnTo>
                    <a:pt x="235" y="129"/>
                  </a:lnTo>
                  <a:lnTo>
                    <a:pt x="237" y="130"/>
                  </a:lnTo>
                  <a:lnTo>
                    <a:pt x="212" y="121"/>
                  </a:lnTo>
                  <a:lnTo>
                    <a:pt x="183" y="109"/>
                  </a:lnTo>
                  <a:lnTo>
                    <a:pt x="159" y="97"/>
                  </a:lnTo>
                  <a:lnTo>
                    <a:pt x="135" y="85"/>
                  </a:lnTo>
                  <a:lnTo>
                    <a:pt x="137" y="86"/>
                  </a:lnTo>
                  <a:lnTo>
                    <a:pt x="113" y="78"/>
                  </a:lnTo>
                  <a:cubicBezTo>
                    <a:pt x="113" y="77"/>
                    <a:pt x="112" y="77"/>
                    <a:pt x="111" y="77"/>
                  </a:cubicBezTo>
                  <a:lnTo>
                    <a:pt x="87" y="65"/>
                  </a:lnTo>
                  <a:lnTo>
                    <a:pt x="63" y="53"/>
                  </a:lnTo>
                  <a:lnTo>
                    <a:pt x="66" y="54"/>
                  </a:lnTo>
                  <a:lnTo>
                    <a:pt x="38" y="46"/>
                  </a:lnTo>
                  <a:cubicBezTo>
                    <a:pt x="37" y="46"/>
                    <a:pt x="36" y="45"/>
                    <a:pt x="35" y="45"/>
                  </a:cubicBezTo>
                  <a:lnTo>
                    <a:pt x="11" y="33"/>
                  </a:lnTo>
                  <a:cubicBezTo>
                    <a:pt x="3" y="29"/>
                    <a:pt x="0" y="19"/>
                    <a:pt x="4" y="11"/>
                  </a:cubicBezTo>
                  <a:cubicBezTo>
                    <a:pt x="8" y="3"/>
                    <a:pt x="18" y="0"/>
                    <a:pt x="26" y="4"/>
                  </a:cubicBezTo>
                  <a:close/>
                </a:path>
              </a:pathLst>
            </a:custGeom>
            <a:solidFill>
              <a:srgbClr val="FF0000"/>
            </a:solidFill>
            <a:ln w="19050" cap="flat">
              <a:solidFill>
                <a:srgbClr val="FF0000"/>
              </a:solidFill>
              <a:prstDash val="solid"/>
              <a:bevel/>
              <a:headEnd/>
              <a:tailEnd/>
            </a:ln>
          </p:spPr>
          <p:txBody>
            <a:bodyPr/>
            <a:lstStyle/>
            <a:p>
              <a:endParaRPr lang="en-US">
                <a:solidFill>
                  <a:srgbClr val="000000"/>
                </a:solidFill>
              </a:endParaRPr>
            </a:p>
          </p:txBody>
        </p:sp>
      </p:grpSp>
      <p:sp>
        <p:nvSpPr>
          <p:cNvPr id="62" name="Text Box 63"/>
          <p:cNvSpPr txBox="1">
            <a:spLocks noChangeArrowheads="1"/>
          </p:cNvSpPr>
          <p:nvPr/>
        </p:nvSpPr>
        <p:spPr bwMode="auto">
          <a:xfrm>
            <a:off x="5313354" y="484250"/>
            <a:ext cx="3600450" cy="1246188"/>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a:solidFill>
                  <a:srgbClr val="000000"/>
                </a:solidFill>
              </a:rPr>
              <a:t>The real minimum wage and natural u-rate have similar trends. </a:t>
            </a:r>
          </a:p>
        </p:txBody>
      </p:sp>
      <p:sp>
        <p:nvSpPr>
          <p:cNvPr id="23" name="Text Box 61"/>
          <p:cNvSpPr txBox="1">
            <a:spLocks noChangeArrowheads="1"/>
          </p:cNvSpPr>
          <p:nvPr/>
        </p:nvSpPr>
        <p:spPr bwMode="auto">
          <a:xfrm>
            <a:off x="4811083" y="4871218"/>
            <a:ext cx="25288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solidFill>
                  <a:srgbClr val="000000"/>
                </a:solidFill>
              </a:rPr>
              <a:t>minimum wage in current dollars</a:t>
            </a:r>
          </a:p>
        </p:txBody>
      </p:sp>
      <p:sp>
        <p:nvSpPr>
          <p:cNvPr id="24" name="Text Box 62"/>
          <p:cNvSpPr txBox="1">
            <a:spLocks noChangeArrowheads="1"/>
          </p:cNvSpPr>
          <p:nvPr/>
        </p:nvSpPr>
        <p:spPr bwMode="auto">
          <a:xfrm>
            <a:off x="1717354" y="2946785"/>
            <a:ext cx="2109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i="1" dirty="0">
                <a:solidFill>
                  <a:srgbClr val="000000"/>
                </a:solidFill>
              </a:rPr>
              <a:t>minimum wage in </a:t>
            </a:r>
            <a:r>
              <a:rPr lang="en-US" sz="2100" i="1" dirty="0" smtClean="0">
                <a:solidFill>
                  <a:srgbClr val="000000"/>
                </a:solidFill>
              </a:rPr>
              <a:t>2012 </a:t>
            </a:r>
            <a:r>
              <a:rPr lang="en-US" sz="2100" i="1" dirty="0">
                <a:solidFill>
                  <a:srgbClr val="000000"/>
                </a:solidFill>
              </a:rPr>
              <a:t>dollars</a:t>
            </a:r>
          </a:p>
        </p:txBody>
      </p:sp>
      <p:sp>
        <p:nvSpPr>
          <p:cNvPr id="25" name="Text Box 62"/>
          <p:cNvSpPr txBox="1">
            <a:spLocks noChangeArrowheads="1"/>
          </p:cNvSpPr>
          <p:nvPr/>
        </p:nvSpPr>
        <p:spPr bwMode="auto">
          <a:xfrm>
            <a:off x="5710856" y="2199378"/>
            <a:ext cx="8271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i="1" dirty="0" smtClean="0">
                <a:solidFill>
                  <a:srgbClr val="000000"/>
                </a:solidFill>
              </a:rPr>
              <a:t>trend</a:t>
            </a:r>
            <a:endParaRPr lang="en-US" sz="2100" i="1" dirty="0">
              <a:solidFill>
                <a:srgbClr val="000000"/>
              </a:solidFill>
            </a:endParaRPr>
          </a:p>
        </p:txBody>
      </p:sp>
      <p:sp>
        <p:nvSpPr>
          <p:cNvPr id="3" name="TextBox 2"/>
          <p:cNvSpPr txBox="1"/>
          <p:nvPr/>
        </p:nvSpPr>
        <p:spPr>
          <a:xfrm>
            <a:off x="327584" y="1177446"/>
            <a:ext cx="354842" cy="338554"/>
          </a:xfrm>
          <a:prstGeom prst="rect">
            <a:avLst/>
          </a:prstGeom>
          <a:noFill/>
        </p:spPr>
        <p:txBody>
          <a:bodyPr wrap="square" rtlCol="0">
            <a:spAutoFit/>
          </a:bodyPr>
          <a:lstStyle/>
          <a:p>
            <a:r>
              <a:rPr lang="en-US" sz="1600" dirty="0" smtClean="0">
                <a:solidFill>
                  <a:srgbClr val="000000"/>
                </a:solidFill>
              </a:rPr>
              <a:t>$</a:t>
            </a:r>
            <a:endParaRPr lang="en-US" sz="1600" dirty="0">
              <a:solidFill>
                <a:srgbClr val="000000"/>
              </a:solidFill>
            </a:endParaRPr>
          </a:p>
        </p:txBody>
      </p:sp>
    </p:spTree>
    <p:extLst>
      <p:ext uri="{BB962C8B-B14F-4D97-AF65-F5344CB8AC3E}">
        <p14:creationId xmlns:p14="http://schemas.microsoft.com/office/powerpoint/2010/main" val="265647161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graphicEl>
                                              <a:chart seriesIdx="0" categoryIdx="-4" bldStep="series"/>
                                            </p:graphicEl>
                                          </p:spTgt>
                                        </p:tgtEl>
                                        <p:attrNameLst>
                                          <p:attrName>style.visibility</p:attrName>
                                        </p:attrNameLst>
                                      </p:cBhvr>
                                      <p:to>
                                        <p:strVal val="visible"/>
                                      </p:to>
                                    </p:set>
                                    <p:animEffect transition="in" filter="wipe(left)">
                                      <p:cBhvr>
                                        <p:cTn id="7" dur="500"/>
                                        <p:tgtEl>
                                          <p:spTgt spid="28">
                                            <p:graphicEl>
                                              <a:chart seriesIdx="0" categoryIdx="-4" bldStep="series"/>
                                            </p:graphicEl>
                                          </p:spTgt>
                                        </p:tgtEl>
                                      </p:cBhvr>
                                    </p:animEffect>
                                  </p:childTnLst>
                                  <p:subTnLst>
                                    <p:animClr clrSpc="rgb" dir="cw">
                                      <p:cBhvr override="childStyle">
                                        <p:cTn dur="1" fill="hold" display="0" masterRel="nextClick" afterEffect="1"/>
                                        <p:tgtEl>
                                          <p:spTgt spid="28">
                                            <p:graphicEl>
                                              <a:chart seriesIdx="0" categoryIdx="-4" bldStep="series"/>
                                            </p:graphicEl>
                                          </p:spTgt>
                                        </p:tgtEl>
                                        <p:attrNameLst>
                                          <p:attrName>ppt_c</p:attrName>
                                        </p:attrNameLst>
                                      </p:cBhvr>
                                      <p:to>
                                        <a:schemeClr val="bg2"/>
                                      </p:to>
                                    </p:animClr>
                                  </p:sub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subTnLst>
                                    <p:animClr clrSpc="rgb" dir="cw">
                                      <p:cBhvr override="childStyle">
                                        <p:cTn dur="1" fill="hold" display="0" masterRel="nextClick" afterEffect="1"/>
                                        <p:tgtEl>
                                          <p:spTgt spid="23"/>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8">
                                            <p:graphicEl>
                                              <a:chart seriesIdx="1" categoryIdx="-4" bldStep="series"/>
                                            </p:graphicEl>
                                          </p:spTgt>
                                        </p:tgtEl>
                                        <p:attrNameLst>
                                          <p:attrName>style.visibility</p:attrName>
                                        </p:attrNameLst>
                                      </p:cBhvr>
                                      <p:to>
                                        <p:strVal val="visible"/>
                                      </p:to>
                                    </p:set>
                                    <p:animEffect transition="in" filter="wipe(left)">
                                      <p:cBhvr>
                                        <p:cTn id="15" dur="500"/>
                                        <p:tgtEl>
                                          <p:spTgt spid="28">
                                            <p:graphicEl>
                                              <a:chart seriesIdx="1" categoryIdx="-4" bldStep="series"/>
                                            </p:graphicEl>
                                          </p:spTgt>
                                        </p:tgtEl>
                                      </p:cBhvr>
                                    </p:animEffect>
                                  </p:childTnLst>
                                  <p:subTnLst>
                                    <p:animClr clrSpc="rgb" dir="cw">
                                      <p:cBhvr override="childStyle">
                                        <p:cTn dur="1" fill="hold" display="0" masterRel="nextClick" afterEffect="1"/>
                                        <p:tgtEl>
                                          <p:spTgt spid="28">
                                            <p:graphicEl>
                                              <a:chart seriesIdx="1" categoryIdx="-4" bldStep="series"/>
                                            </p:graphicEl>
                                          </p:spTgt>
                                        </p:tgtEl>
                                        <p:attrNameLst>
                                          <p:attrName>ppt_c</p:attrName>
                                        </p:attrNameLst>
                                      </p:cBhvr>
                                      <p:to>
                                        <a:schemeClr val="bg2"/>
                                      </p:to>
                                    </p:animClr>
                                  </p:sub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subTnLst>
                                    <p:animClr clrSpc="rgb" dir="cw">
                                      <p:cBhvr override="childStyle">
                                        <p:cTn dur="1" fill="hold" display="0" masterRel="nextClick" afterEffect="1"/>
                                        <p:tgtEl>
                                          <p:spTgt spid="24"/>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Chart bld="series" animBg="0"/>
        </p:bldSub>
      </p:bldGraphic>
      <p:bldP spid="62" grpId="0" animBg="1"/>
      <p:bldP spid="23"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39738" y="188913"/>
            <a:ext cx="8058150" cy="1039812"/>
          </a:xfrm>
        </p:spPr>
        <p:txBody>
          <a:bodyPr/>
          <a:lstStyle/>
          <a:p>
            <a:pPr>
              <a:lnSpc>
                <a:spcPct val="100000"/>
              </a:lnSpc>
            </a:pPr>
            <a:r>
              <a:rPr lang="en-US" sz="2600" smtClean="0">
                <a:solidFill>
                  <a:srgbClr val="336699"/>
                </a:solidFill>
              </a:rPr>
              <a:t>EXPLAINING THE TREND:</a:t>
            </a:r>
            <a:br>
              <a:rPr lang="en-US" sz="2600" smtClean="0">
                <a:solidFill>
                  <a:srgbClr val="336699"/>
                </a:solidFill>
              </a:rPr>
            </a:br>
            <a:r>
              <a:rPr lang="en-US" sz="3000" smtClean="0">
                <a:solidFill>
                  <a:srgbClr val="336699"/>
                </a:solidFill>
              </a:rPr>
              <a:t>Union membership</a:t>
            </a:r>
          </a:p>
        </p:txBody>
      </p:sp>
      <p:sp>
        <p:nvSpPr>
          <p:cNvPr id="90115" name="Text Box 3"/>
          <p:cNvSpPr txBox="1">
            <a:spLocks noChangeArrowheads="1"/>
          </p:cNvSpPr>
          <p:nvPr/>
        </p:nvSpPr>
        <p:spPr bwMode="auto">
          <a:xfrm>
            <a:off x="5862638" y="925513"/>
            <a:ext cx="2895600" cy="4132262"/>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a:solidFill>
                  <a:srgbClr val="000000"/>
                </a:solidFill>
              </a:rPr>
              <a:t>Since early 1980s, the natural rate and union membership </a:t>
            </a:r>
            <a:br>
              <a:rPr lang="en-US" sz="2500" dirty="0">
                <a:solidFill>
                  <a:srgbClr val="000000"/>
                </a:solidFill>
              </a:rPr>
            </a:br>
            <a:r>
              <a:rPr lang="en-US" sz="2500" dirty="0">
                <a:solidFill>
                  <a:srgbClr val="000000"/>
                </a:solidFill>
              </a:rPr>
              <a:t>have both fallen. </a:t>
            </a:r>
          </a:p>
          <a:p>
            <a:pPr eaLnBrk="1" hangingPunct="1">
              <a:spcBef>
                <a:spcPct val="50000"/>
              </a:spcBef>
            </a:pPr>
            <a:r>
              <a:rPr lang="en-US" sz="2500" dirty="0">
                <a:solidFill>
                  <a:srgbClr val="000000"/>
                </a:solidFill>
              </a:rPr>
              <a:t>But, from 1950s </a:t>
            </a:r>
            <a:br>
              <a:rPr lang="en-US" sz="2500" dirty="0">
                <a:solidFill>
                  <a:srgbClr val="000000"/>
                </a:solidFill>
              </a:rPr>
            </a:br>
            <a:r>
              <a:rPr lang="en-US" sz="2500" dirty="0">
                <a:solidFill>
                  <a:srgbClr val="000000"/>
                </a:solidFill>
              </a:rPr>
              <a:t>to about 1980, </a:t>
            </a:r>
            <a:br>
              <a:rPr lang="en-US" sz="2500" dirty="0">
                <a:solidFill>
                  <a:srgbClr val="000000"/>
                </a:solidFill>
              </a:rPr>
            </a:br>
            <a:r>
              <a:rPr lang="en-US" sz="2500" dirty="0">
                <a:solidFill>
                  <a:srgbClr val="000000"/>
                </a:solidFill>
              </a:rPr>
              <a:t>the natural rate rose while union membership fell. </a:t>
            </a:r>
          </a:p>
        </p:txBody>
      </p:sp>
      <p:graphicFrame>
        <p:nvGraphicFramePr>
          <p:cNvPr id="90116" name="Group 4"/>
          <p:cNvGraphicFramePr>
            <a:graphicFrameLocks noGrp="1"/>
          </p:cNvGraphicFramePr>
          <p:nvPr>
            <p:ph type="tbl" idx="1"/>
            <p:extLst>
              <p:ext uri="{D42A27DB-BD31-4B8C-83A1-F6EECF244321}">
                <p14:modId xmlns:p14="http://schemas.microsoft.com/office/powerpoint/2010/main" val="2529748318"/>
              </p:ext>
            </p:extLst>
          </p:nvPr>
        </p:nvGraphicFramePr>
        <p:xfrm>
          <a:off x="381000" y="1316038"/>
          <a:ext cx="5029200" cy="4856164"/>
        </p:xfrm>
        <a:graphic>
          <a:graphicData uri="http://schemas.openxmlformats.org/drawingml/2006/table">
            <a:tbl>
              <a:tblPr/>
              <a:tblGrid>
                <a:gridCol w="1654175"/>
                <a:gridCol w="3375025"/>
              </a:tblGrid>
              <a:tr h="1028700">
                <a:tc gridSpan="2">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600" b="1" i="0" u="none" strike="noStrike" cap="none" normalizeH="0" baseline="0" dirty="0" smtClean="0">
                          <a:ln>
                            <a:noFill/>
                          </a:ln>
                          <a:solidFill>
                            <a:schemeClr val="tx1"/>
                          </a:solidFill>
                          <a:effectLst/>
                          <a:latin typeface="Arial" charset="0"/>
                        </a:rPr>
                        <a:t>Union membership</a:t>
                      </a:r>
                      <a:br>
                        <a:rPr kumimoji="0" lang="en-US" sz="2600" b="1" i="0" u="none" strike="noStrike" cap="none" normalizeH="0" baseline="0" dirty="0" smtClean="0">
                          <a:ln>
                            <a:noFill/>
                          </a:ln>
                          <a:solidFill>
                            <a:schemeClr val="tx1"/>
                          </a:solidFill>
                          <a:effectLst/>
                          <a:latin typeface="Arial" charset="0"/>
                        </a:rPr>
                      </a:br>
                      <a:r>
                        <a:rPr kumimoji="0" lang="en-US" sz="2400" b="0" i="0" u="none" strike="noStrike" cap="none" normalizeH="0" baseline="0" dirty="0" smtClean="0">
                          <a:ln>
                            <a:noFill/>
                          </a:ln>
                          <a:solidFill>
                            <a:schemeClr val="tx1"/>
                          </a:solidFill>
                          <a:effectLst/>
                          <a:latin typeface="Arial" charset="0"/>
                        </a:rPr>
                        <a:t>selected years</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54768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percent of labor force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461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1930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12.0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61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1945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35.0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768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1954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35.0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61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1970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27.0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768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1983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20.1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61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2013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11.3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58644992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fade">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9" name="Chart 8"/>
          <p:cNvGraphicFramePr>
            <a:graphicFrameLocks noGrp="1"/>
          </p:cNvGraphicFramePr>
          <p:nvPr>
            <p:extLst>
              <p:ext uri="{D42A27DB-BD31-4B8C-83A1-F6EECF244321}">
                <p14:modId xmlns:p14="http://schemas.microsoft.com/office/powerpoint/2010/main" val="1510619388"/>
              </p:ext>
            </p:extLst>
          </p:nvPr>
        </p:nvGraphicFramePr>
        <p:xfrm>
          <a:off x="164592" y="594360"/>
          <a:ext cx="8979408" cy="6291072"/>
        </p:xfrm>
        <a:graphic>
          <a:graphicData uri="http://schemas.openxmlformats.org/drawingml/2006/chart">
            <c:chart xmlns:c="http://schemas.openxmlformats.org/drawingml/2006/chart" xmlns:r="http://schemas.openxmlformats.org/officeDocument/2006/relationships" r:id="rId3"/>
          </a:graphicData>
        </a:graphic>
      </p:graphicFrame>
      <p:sp>
        <p:nvSpPr>
          <p:cNvPr id="67587" name="Title 1"/>
          <p:cNvSpPr>
            <a:spLocks noGrp="1"/>
          </p:cNvSpPr>
          <p:nvPr>
            <p:ph type="title"/>
          </p:nvPr>
        </p:nvSpPr>
        <p:spPr>
          <a:xfrm>
            <a:off x="466725" y="222890"/>
            <a:ext cx="8245475" cy="887412"/>
          </a:xfrm>
        </p:spPr>
        <p:txBody>
          <a:bodyPr/>
          <a:lstStyle/>
          <a:p>
            <a:r>
              <a:rPr lang="en-US" sz="2600" smtClean="0">
                <a:solidFill>
                  <a:srgbClr val="336699"/>
                </a:solidFill>
              </a:rPr>
              <a:t>EXPLAINING THE TREND:  </a:t>
            </a:r>
            <a:br>
              <a:rPr lang="en-US" sz="2600" smtClean="0">
                <a:solidFill>
                  <a:srgbClr val="336699"/>
                </a:solidFill>
              </a:rPr>
            </a:br>
            <a:r>
              <a:rPr lang="en-US" sz="3000" smtClean="0">
                <a:solidFill>
                  <a:srgbClr val="336699"/>
                </a:solidFill>
              </a:rPr>
              <a:t>Sectoral shifts</a:t>
            </a:r>
          </a:p>
        </p:txBody>
      </p:sp>
      <p:sp>
        <p:nvSpPr>
          <p:cNvPr id="4" name="Text Box 5"/>
          <p:cNvSpPr txBox="1">
            <a:spLocks noChangeArrowheads="1"/>
          </p:cNvSpPr>
          <p:nvPr/>
        </p:nvSpPr>
        <p:spPr bwMode="auto">
          <a:xfrm>
            <a:off x="268288" y="1501775"/>
            <a:ext cx="4362450" cy="861774"/>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smtClean="0">
                <a:solidFill>
                  <a:srgbClr val="000000"/>
                </a:solidFill>
              </a:rPr>
              <a:t>1970</a:t>
            </a:r>
            <a:r>
              <a:rPr lang="en-US" sz="2400" dirty="0">
                <a:solidFill>
                  <a:srgbClr val="000000"/>
                </a:solidFill>
                <a:latin typeface="Arial"/>
                <a:cs typeface="Arial"/>
              </a:rPr>
              <a:t>–</a:t>
            </a:r>
            <a:r>
              <a:rPr lang="en-US" sz="2500" dirty="0" smtClean="0">
                <a:solidFill>
                  <a:srgbClr val="000000"/>
                </a:solidFill>
              </a:rPr>
              <a:t>1986</a:t>
            </a:r>
            <a:r>
              <a:rPr lang="en-US" sz="2500" dirty="0">
                <a:solidFill>
                  <a:srgbClr val="000000"/>
                </a:solidFill>
              </a:rPr>
              <a:t>:  volatile oil prices create jarring </a:t>
            </a:r>
            <a:r>
              <a:rPr lang="en-US" sz="2500" dirty="0" err="1">
                <a:solidFill>
                  <a:srgbClr val="000000"/>
                </a:solidFill>
              </a:rPr>
              <a:t>sectoral</a:t>
            </a:r>
            <a:r>
              <a:rPr lang="en-US" sz="2500" dirty="0">
                <a:solidFill>
                  <a:srgbClr val="000000"/>
                </a:solidFill>
              </a:rPr>
              <a:t> shifts</a:t>
            </a:r>
          </a:p>
        </p:txBody>
      </p:sp>
      <p:sp>
        <p:nvSpPr>
          <p:cNvPr id="5" name="Text Box 5"/>
          <p:cNvSpPr txBox="1">
            <a:spLocks noChangeArrowheads="1"/>
          </p:cNvSpPr>
          <p:nvPr/>
        </p:nvSpPr>
        <p:spPr bwMode="auto">
          <a:xfrm>
            <a:off x="1452563" y="1179513"/>
            <a:ext cx="4675187" cy="877163"/>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smtClean="0">
                <a:solidFill>
                  <a:srgbClr val="000000"/>
                </a:solidFill>
              </a:rPr>
              <a:t>1986</a:t>
            </a:r>
            <a:r>
              <a:rPr lang="en-US" sz="2400" dirty="0">
                <a:solidFill>
                  <a:srgbClr val="000000"/>
                </a:solidFill>
                <a:latin typeface="Arial"/>
                <a:cs typeface="Arial"/>
              </a:rPr>
              <a:t>–</a:t>
            </a:r>
            <a:r>
              <a:rPr lang="en-US" sz="2500" dirty="0" smtClean="0">
                <a:solidFill>
                  <a:srgbClr val="000000"/>
                </a:solidFill>
              </a:rPr>
              <a:t>2005</a:t>
            </a:r>
            <a:r>
              <a:rPr lang="en-US" sz="2500" dirty="0">
                <a:solidFill>
                  <a:srgbClr val="000000"/>
                </a:solidFill>
              </a:rPr>
              <a:t>:  oil prices less volatile, so fewer </a:t>
            </a:r>
            <a:r>
              <a:rPr lang="en-US" sz="2500" dirty="0" err="1">
                <a:solidFill>
                  <a:srgbClr val="000000"/>
                </a:solidFill>
              </a:rPr>
              <a:t>sectoral</a:t>
            </a:r>
            <a:r>
              <a:rPr lang="en-US" sz="2500" dirty="0">
                <a:solidFill>
                  <a:srgbClr val="000000"/>
                </a:solidFill>
              </a:rPr>
              <a:t> shifts</a:t>
            </a:r>
          </a:p>
        </p:txBody>
      </p:sp>
      <p:sp>
        <p:nvSpPr>
          <p:cNvPr id="6" name="Text Box 5"/>
          <p:cNvSpPr txBox="1">
            <a:spLocks noChangeArrowheads="1"/>
          </p:cNvSpPr>
          <p:nvPr/>
        </p:nvSpPr>
        <p:spPr bwMode="auto">
          <a:xfrm>
            <a:off x="3063092" y="1117601"/>
            <a:ext cx="4810125" cy="1261884"/>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dirty="0" smtClean="0">
                <a:solidFill>
                  <a:srgbClr val="000000"/>
                </a:solidFill>
              </a:rPr>
              <a:t>2006</a:t>
            </a:r>
            <a:r>
              <a:rPr lang="en-US" sz="2400" dirty="0" smtClean="0">
                <a:solidFill>
                  <a:srgbClr val="000000"/>
                </a:solidFill>
                <a:latin typeface="Arial"/>
                <a:cs typeface="Arial"/>
              </a:rPr>
              <a:t>–</a:t>
            </a:r>
            <a:r>
              <a:rPr lang="en-US" sz="2500" dirty="0" smtClean="0">
                <a:solidFill>
                  <a:srgbClr val="000000"/>
                </a:solidFill>
              </a:rPr>
              <a:t>2012:  </a:t>
            </a:r>
            <a:r>
              <a:rPr lang="en-US" sz="2500" dirty="0">
                <a:solidFill>
                  <a:srgbClr val="000000"/>
                </a:solidFill>
              </a:rPr>
              <a:t/>
            </a:r>
            <a:br>
              <a:rPr lang="en-US" sz="2500" dirty="0">
                <a:solidFill>
                  <a:srgbClr val="000000"/>
                </a:solidFill>
              </a:rPr>
            </a:br>
            <a:r>
              <a:rPr lang="en-US" sz="2500" dirty="0">
                <a:solidFill>
                  <a:srgbClr val="000000"/>
                </a:solidFill>
              </a:rPr>
              <a:t>oil price volatility increases – </a:t>
            </a:r>
            <a:br>
              <a:rPr lang="en-US" sz="2500" dirty="0">
                <a:solidFill>
                  <a:srgbClr val="000000"/>
                </a:solidFill>
              </a:rPr>
            </a:br>
            <a:r>
              <a:rPr lang="en-US" sz="2500" dirty="0">
                <a:solidFill>
                  <a:srgbClr val="000000"/>
                </a:solidFill>
              </a:rPr>
              <a:t>will the natural u-rate rise again?</a:t>
            </a:r>
          </a:p>
        </p:txBody>
      </p:sp>
      <p:sp>
        <p:nvSpPr>
          <p:cNvPr id="67591" name="Text Box 4"/>
          <p:cNvSpPr txBox="1">
            <a:spLocks noChangeArrowheads="1"/>
          </p:cNvSpPr>
          <p:nvPr/>
        </p:nvSpPr>
        <p:spPr bwMode="auto">
          <a:xfrm>
            <a:off x="1148900" y="2654613"/>
            <a:ext cx="1828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i="1" dirty="0">
                <a:solidFill>
                  <a:srgbClr val="000000"/>
                </a:solidFill>
              </a:rPr>
              <a:t>Price per barrel of oil, </a:t>
            </a:r>
            <a:br>
              <a:rPr lang="en-US" sz="2400" i="1" dirty="0">
                <a:solidFill>
                  <a:srgbClr val="000000"/>
                </a:solidFill>
              </a:rPr>
            </a:br>
            <a:r>
              <a:rPr lang="en-US" sz="2400" i="1" dirty="0">
                <a:solidFill>
                  <a:srgbClr val="000000"/>
                </a:solidFill>
              </a:rPr>
              <a:t>in 2011 dollars</a:t>
            </a:r>
          </a:p>
        </p:txBody>
      </p:sp>
    </p:spTree>
    <p:extLst>
      <p:ext uri="{BB962C8B-B14F-4D97-AF65-F5344CB8AC3E}">
        <p14:creationId xmlns:p14="http://schemas.microsoft.com/office/powerpoint/2010/main" val="231816574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10" presetClass="exit" presetSubtype="0" fill="hold" grpId="1" nodeType="withEffect">
                                  <p:stCondLst>
                                    <p:cond delay="0"/>
                                  </p:stCondLst>
                                  <p:childTnLst>
                                    <p:animEffect transition="out" filter="fade">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par>
                                <p:cTn id="21" presetID="10" presetClass="exit" presetSubtype="0" fill="hold" grpId="1" nodeType="withEffect">
                                  <p:stCondLst>
                                    <p:cond delay="0"/>
                                  </p:stCondLst>
                                  <p:childTnLst>
                                    <p:animEffect transition="out" filter="fade">
                                      <p:cBhvr>
                                        <p:cTn id="22" dur="250"/>
                                        <p:tgtEl>
                                          <p:spTgt spid="5"/>
                                        </p:tgtEl>
                                      </p:cBhvr>
                                    </p:animEffect>
                                    <p:set>
                                      <p:cBhvr>
                                        <p:cTn id="23" dur="1" fill="hold">
                                          <p:stCondLst>
                                            <p:cond delay="2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4" grpId="1" animBg="1"/>
      <p:bldP spid="5" grpId="0" animBg="1" autoUpdateAnimBg="0"/>
      <p:bldP spid="5" grpId="1" animBg="1"/>
      <p:bldP spid="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nSpc>
                <a:spcPct val="100000"/>
              </a:lnSpc>
            </a:pPr>
            <a:r>
              <a:rPr lang="en-US" sz="2400" smtClean="0"/>
              <a:t>EXPLAINING THE TREND:</a:t>
            </a:r>
            <a:br>
              <a:rPr lang="en-US" sz="2400" smtClean="0"/>
            </a:br>
            <a:r>
              <a:rPr lang="en-US" sz="3000" smtClean="0"/>
              <a:t>Demographics</a:t>
            </a:r>
          </a:p>
        </p:txBody>
      </p:sp>
      <p:sp>
        <p:nvSpPr>
          <p:cNvPr id="68611" name="Rectangle 3"/>
          <p:cNvSpPr>
            <a:spLocks noGrp="1" noChangeArrowheads="1"/>
          </p:cNvSpPr>
          <p:nvPr>
            <p:ph type="body" idx="1"/>
          </p:nvPr>
        </p:nvSpPr>
        <p:spPr/>
        <p:txBody>
          <a:bodyPr/>
          <a:lstStyle/>
          <a:p>
            <a:pPr>
              <a:spcBef>
                <a:spcPct val="60000"/>
              </a:spcBef>
            </a:pPr>
            <a:r>
              <a:rPr lang="en-US" smtClean="0"/>
              <a:t>1970s:  </a:t>
            </a:r>
            <a:br>
              <a:rPr lang="en-US" smtClean="0"/>
            </a:br>
            <a:r>
              <a:rPr lang="en-US" smtClean="0"/>
              <a:t>The Baby Boomers were young.  </a:t>
            </a:r>
            <a:br>
              <a:rPr lang="en-US" smtClean="0"/>
            </a:br>
            <a:r>
              <a:rPr lang="en-US" smtClean="0"/>
              <a:t>Young workers change jobs more frequently (high value of </a:t>
            </a:r>
            <a:r>
              <a:rPr lang="en-US" b="1" i="1" smtClean="0"/>
              <a:t>s</a:t>
            </a:r>
            <a:r>
              <a:rPr lang="en-US" smtClean="0"/>
              <a:t>).</a:t>
            </a:r>
          </a:p>
          <a:p>
            <a:pPr>
              <a:spcBef>
                <a:spcPct val="60000"/>
              </a:spcBef>
            </a:pPr>
            <a:r>
              <a:rPr lang="en-US" smtClean="0"/>
              <a:t>Late 1980s through today:  </a:t>
            </a:r>
            <a:br>
              <a:rPr lang="en-US" smtClean="0"/>
            </a:br>
            <a:r>
              <a:rPr lang="en-US" smtClean="0"/>
              <a:t>Baby Boomers aged.  Middle-aged workers change jobs less often (low </a:t>
            </a:r>
            <a:r>
              <a:rPr lang="en-US" b="1" i="1" smtClean="0"/>
              <a:t>s</a:t>
            </a:r>
            <a:r>
              <a:rPr lang="en-US" smtClean="0"/>
              <a:t>).   </a:t>
            </a:r>
            <a:br>
              <a:rPr lang="en-US" smtClean="0"/>
            </a:br>
            <a:endParaRPr lang="en-US" smtClean="0"/>
          </a:p>
        </p:txBody>
      </p:sp>
    </p:spTree>
    <p:extLst>
      <p:ext uri="{BB962C8B-B14F-4D97-AF65-F5344CB8AC3E}">
        <p14:creationId xmlns:p14="http://schemas.microsoft.com/office/powerpoint/2010/main" val="14267012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6" name="Chart 5"/>
          <p:cNvGraphicFramePr>
            <a:graphicFrameLocks noGrp="1"/>
          </p:cNvGraphicFramePr>
          <p:nvPr>
            <p:extLst>
              <p:ext uri="{D42A27DB-BD31-4B8C-83A1-F6EECF244321}">
                <p14:modId xmlns:p14="http://schemas.microsoft.com/office/powerpoint/2010/main" val="3421454013"/>
              </p:ext>
            </p:extLst>
          </p:nvPr>
        </p:nvGraphicFramePr>
        <p:xfrm>
          <a:off x="384048" y="822960"/>
          <a:ext cx="8668956" cy="5861304"/>
        </p:xfrm>
        <a:graphic>
          <a:graphicData uri="http://schemas.openxmlformats.org/drawingml/2006/chart">
            <c:chart xmlns:c="http://schemas.openxmlformats.org/drawingml/2006/chart" xmlns:r="http://schemas.openxmlformats.org/officeDocument/2006/relationships" r:id="rId3"/>
          </a:graphicData>
        </a:graphic>
      </p:graphicFrame>
      <p:sp>
        <p:nvSpPr>
          <p:cNvPr id="53250" name="Title 1"/>
          <p:cNvSpPr>
            <a:spLocks noGrp="1"/>
          </p:cNvSpPr>
          <p:nvPr>
            <p:ph type="title"/>
          </p:nvPr>
        </p:nvSpPr>
        <p:spPr>
          <a:xfrm>
            <a:off x="466725" y="175265"/>
            <a:ext cx="8245475" cy="688975"/>
          </a:xfrm>
        </p:spPr>
        <p:txBody>
          <a:bodyPr/>
          <a:lstStyle/>
          <a:p>
            <a:pPr>
              <a:defRPr/>
            </a:pPr>
            <a:r>
              <a:rPr lang="en-US" sz="3000" dirty="0" smtClean="0">
                <a:solidFill>
                  <a:srgbClr val="336699"/>
                </a:solidFill>
                <a:latin typeface="+mj-lt"/>
              </a:rPr>
              <a:t>Unemployment in Europe, </a:t>
            </a:r>
            <a:r>
              <a:rPr lang="en-US" sz="2700" dirty="0" smtClean="0">
                <a:solidFill>
                  <a:srgbClr val="336699"/>
                </a:solidFill>
                <a:latin typeface="+mj-lt"/>
              </a:rPr>
              <a:t>1960</a:t>
            </a:r>
            <a:r>
              <a:rPr lang="en-US" sz="2800" dirty="0" smtClean="0">
                <a:solidFill>
                  <a:srgbClr val="336699"/>
                </a:solidFill>
                <a:latin typeface="Arial"/>
              </a:rPr>
              <a:t>–</a:t>
            </a:r>
            <a:r>
              <a:rPr lang="en-US" sz="2700" dirty="0" smtClean="0">
                <a:solidFill>
                  <a:srgbClr val="336699"/>
                </a:solidFill>
                <a:latin typeface="+mj-lt"/>
              </a:rPr>
              <a:t>2013</a:t>
            </a:r>
          </a:p>
        </p:txBody>
      </p:sp>
      <p:sp>
        <p:nvSpPr>
          <p:cNvPr id="70659" name="Text Box 81"/>
          <p:cNvSpPr txBox="1">
            <a:spLocks noChangeArrowheads="1"/>
          </p:cNvSpPr>
          <p:nvPr/>
        </p:nvSpPr>
        <p:spPr bwMode="auto">
          <a:xfrm rot="-5400000">
            <a:off x="-1326168" y="3366419"/>
            <a:ext cx="3276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dirty="0">
                <a:solidFill>
                  <a:srgbClr val="000000"/>
                </a:solidFill>
              </a:rPr>
              <a:t>Percent of labor force</a:t>
            </a:r>
          </a:p>
        </p:txBody>
      </p:sp>
    </p:spTree>
    <p:extLst>
      <p:ext uri="{BB962C8B-B14F-4D97-AF65-F5344CB8AC3E}">
        <p14:creationId xmlns:p14="http://schemas.microsoft.com/office/powerpoint/2010/main" val="125947118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7" dur="500"/>
                                        <p:tgtEl>
                                          <p:spTgt spid="6">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2" dur="500"/>
                                        <p:tgtEl>
                                          <p:spTgt spid="6">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wipe(left)">
                                      <p:cBhvr>
                                        <p:cTn id="17" dur="500"/>
                                        <p:tgtEl>
                                          <p:spTgt spid="6">
                                            <p:graphicEl>
                                              <a:chart seriesIdx="2"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graphicEl>
                                              <a:chart seriesIdx="3" categoryIdx="-4" bldStep="series"/>
                                            </p:graphicEl>
                                          </p:spTgt>
                                        </p:tgtEl>
                                        <p:attrNameLst>
                                          <p:attrName>style.visibility</p:attrName>
                                        </p:attrNameLst>
                                      </p:cBhvr>
                                      <p:to>
                                        <p:strVal val="visible"/>
                                      </p:to>
                                    </p:set>
                                    <p:animEffect transition="in" filter="wipe(left)">
                                      <p:cBhvr>
                                        <p:cTn id="22" dur="500"/>
                                        <p:tgtEl>
                                          <p:spTgt spid="6">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animBg="0"/>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000" smtClean="0"/>
              <a:t>Why unemployment rose in Europe </a:t>
            </a:r>
            <a:br>
              <a:rPr lang="en-US" sz="3000" smtClean="0"/>
            </a:br>
            <a:r>
              <a:rPr lang="en-US" sz="3000" smtClean="0"/>
              <a:t>but not the U.S.</a:t>
            </a:r>
          </a:p>
        </p:txBody>
      </p:sp>
      <p:sp>
        <p:nvSpPr>
          <p:cNvPr id="71683" name="Rectangle 3"/>
          <p:cNvSpPr>
            <a:spLocks noGrp="1" noChangeArrowheads="1"/>
          </p:cNvSpPr>
          <p:nvPr>
            <p:ph type="body" idx="1"/>
          </p:nvPr>
        </p:nvSpPr>
        <p:spPr>
          <a:xfrm>
            <a:off x="476250" y="1206500"/>
            <a:ext cx="8210550" cy="4884738"/>
          </a:xfrm>
        </p:spPr>
        <p:txBody>
          <a:bodyPr/>
          <a:lstStyle/>
          <a:p>
            <a:pPr>
              <a:spcBef>
                <a:spcPts val="1200"/>
              </a:spcBef>
              <a:buFont typeface="Wingdings" pitchFamily="2" charset="2"/>
              <a:buNone/>
            </a:pPr>
            <a:r>
              <a:rPr lang="en-US" sz="2700" i="1" smtClean="0"/>
              <a:t>Shock </a:t>
            </a:r>
            <a:br>
              <a:rPr lang="en-US" sz="2700" i="1" smtClean="0"/>
            </a:br>
            <a:r>
              <a:rPr lang="en-US" sz="2700" smtClean="0"/>
              <a:t>Technological progress has shifted labor demand from unskilled to skilled workers in recent decades. </a:t>
            </a:r>
          </a:p>
          <a:p>
            <a:pPr>
              <a:spcBef>
                <a:spcPts val="1200"/>
              </a:spcBef>
              <a:buFont typeface="Wingdings" pitchFamily="2" charset="2"/>
              <a:buNone/>
            </a:pPr>
            <a:r>
              <a:rPr lang="en-US" sz="2700" i="1" smtClean="0"/>
              <a:t>Effect in United States</a:t>
            </a:r>
            <a:br>
              <a:rPr lang="en-US" sz="2700" i="1" smtClean="0"/>
            </a:br>
            <a:r>
              <a:rPr lang="en-US" sz="2700" smtClean="0"/>
              <a:t>An increase in the “skill premium” – the wage gap between skilled and unskilled workers.</a:t>
            </a:r>
          </a:p>
          <a:p>
            <a:pPr>
              <a:spcBef>
                <a:spcPts val="1200"/>
              </a:spcBef>
              <a:buFont typeface="Wingdings" pitchFamily="2" charset="2"/>
              <a:buNone/>
            </a:pPr>
            <a:r>
              <a:rPr lang="en-US" sz="2700" i="1" smtClean="0"/>
              <a:t>Effect in Europe</a:t>
            </a:r>
            <a:br>
              <a:rPr lang="en-US" sz="2700" i="1" smtClean="0"/>
            </a:br>
            <a:r>
              <a:rPr lang="en-US" sz="2700" smtClean="0"/>
              <a:t>Higher unemployment, due to generous govt benefits for unemployed workers and strong union presence. </a:t>
            </a:r>
          </a:p>
        </p:txBody>
      </p:sp>
    </p:spTree>
    <p:extLst>
      <p:ext uri="{BB962C8B-B14F-4D97-AF65-F5344CB8AC3E}">
        <p14:creationId xmlns:p14="http://schemas.microsoft.com/office/powerpoint/2010/main" val="32606283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66725" y="222890"/>
            <a:ext cx="8245475" cy="939800"/>
          </a:xfrm>
        </p:spPr>
        <p:txBody>
          <a:bodyPr/>
          <a:lstStyle/>
          <a:p>
            <a:r>
              <a:rPr lang="en-US" sz="2800" smtClean="0">
                <a:solidFill>
                  <a:srgbClr val="336699"/>
                </a:solidFill>
              </a:rPr>
              <a:t>Percent of workers covered by collective bargaining, selected countries</a:t>
            </a:r>
          </a:p>
        </p:txBody>
      </p:sp>
      <p:graphicFrame>
        <p:nvGraphicFramePr>
          <p:cNvPr id="139354" name="Group 90"/>
          <p:cNvGraphicFramePr>
            <a:graphicFrameLocks noGrp="1"/>
          </p:cNvGraphicFramePr>
          <p:nvPr>
            <p:ph idx="1"/>
            <p:extLst>
              <p:ext uri="{D42A27DB-BD31-4B8C-83A1-F6EECF244321}">
                <p14:modId xmlns:p14="http://schemas.microsoft.com/office/powerpoint/2010/main" val="1257867874"/>
              </p:ext>
            </p:extLst>
          </p:nvPr>
        </p:nvGraphicFramePr>
        <p:xfrm>
          <a:off x="2286000" y="1487488"/>
          <a:ext cx="4295775" cy="4649790"/>
        </p:xfrm>
        <a:graphic>
          <a:graphicData uri="http://schemas.openxmlformats.org/drawingml/2006/table">
            <a:tbl>
              <a:tblPr/>
              <a:tblGrid>
                <a:gridCol w="3065463"/>
                <a:gridCol w="1230312"/>
              </a:tblGrid>
              <a:tr h="58102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United States</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13%</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26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United Kingdom</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31</a:t>
                      </a:r>
                      <a:endParaRPr kumimoji="0" lang="en-US" sz="2500" b="0" i="0" u="none" strike="noStrike" cap="none" normalizeH="0" baseline="0" dirty="0" smtClean="0">
                        <a:ln>
                          <a:noFill/>
                        </a:ln>
                        <a:solidFill>
                          <a:schemeClr val="tx1"/>
                        </a:solidFill>
                        <a:effectLst/>
                        <a:latin typeface="Arial" charset="0"/>
                      </a:endParaRP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943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Switzerland</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49</a:t>
                      </a:r>
                      <a:endParaRPr kumimoji="0" lang="en-US" sz="2500" b="0" i="0" u="none" strike="noStrike" cap="none" normalizeH="0" baseline="0" dirty="0" smtClean="0">
                        <a:ln>
                          <a:noFill/>
                        </a:ln>
                        <a:solidFill>
                          <a:schemeClr val="tx1"/>
                        </a:solidFill>
                        <a:effectLst/>
                        <a:latin typeface="Arial" charset="0"/>
                      </a:endParaRP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26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Spain</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73</a:t>
                      </a:r>
                      <a:endParaRPr kumimoji="0" lang="en-US" sz="2500" b="0" i="0" u="none" strike="noStrike" cap="none" normalizeH="0" baseline="0" dirty="0" smtClean="0">
                        <a:ln>
                          <a:noFill/>
                        </a:ln>
                        <a:solidFill>
                          <a:schemeClr val="tx1"/>
                        </a:solidFill>
                        <a:effectLst/>
                        <a:latin typeface="Arial" charset="0"/>
                      </a:endParaRP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102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Sweden</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91</a:t>
                      </a:r>
                      <a:endParaRPr kumimoji="0" lang="en-US" sz="2500" b="0" i="0" u="none" strike="noStrike" cap="none" normalizeH="0" baseline="0" dirty="0" smtClean="0">
                        <a:ln>
                          <a:noFill/>
                        </a:ln>
                        <a:solidFill>
                          <a:schemeClr val="tx1"/>
                        </a:solidFill>
                        <a:effectLst/>
                        <a:latin typeface="Arial" charset="0"/>
                      </a:endParaRP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26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Germany</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61</a:t>
                      </a:r>
                      <a:endParaRPr kumimoji="0" lang="en-US" sz="2500" b="0" i="0" u="none" strike="noStrike" cap="none" normalizeH="0" baseline="0" dirty="0" smtClean="0">
                        <a:ln>
                          <a:noFill/>
                        </a:ln>
                        <a:solidFill>
                          <a:schemeClr val="tx1"/>
                        </a:solidFill>
                        <a:effectLst/>
                        <a:latin typeface="Arial" charset="0"/>
                      </a:endParaRP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943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charset="0"/>
                        </a:rPr>
                        <a:t>France</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92</a:t>
                      </a:r>
                      <a:endParaRPr kumimoji="0" lang="en-US" sz="2500" b="0" i="0" u="none" strike="noStrike" cap="none" normalizeH="0" baseline="0" dirty="0" smtClean="0">
                        <a:ln>
                          <a:noFill/>
                        </a:ln>
                        <a:solidFill>
                          <a:schemeClr val="tx1"/>
                        </a:solidFill>
                        <a:effectLst/>
                        <a:latin typeface="Arial" charset="0"/>
                      </a:endParaRP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102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Greece</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charset="0"/>
                        </a:rPr>
                        <a:t>65</a:t>
                      </a:r>
                      <a:endParaRPr kumimoji="0" lang="en-US" sz="2500" b="0" i="0" u="none" strike="noStrike" cap="none" normalizeH="0" baseline="0" dirty="0" smtClean="0">
                        <a:ln>
                          <a:noFill/>
                        </a:ln>
                        <a:solidFill>
                          <a:schemeClr val="tx1"/>
                        </a:solidFill>
                        <a:effectLst/>
                        <a:latin typeface="Arial" charset="0"/>
                      </a:endParaRP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10147881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300" dirty="0">
                <a:solidFill>
                  <a:schemeClr val="accent2"/>
                </a:solidFill>
              </a:rPr>
              <a:t>1.	</a:t>
            </a:r>
            <a:r>
              <a:rPr lang="en-US" sz="2600" dirty="0"/>
              <a:t>The natural rate of unemployment</a:t>
            </a:r>
          </a:p>
          <a:p>
            <a:pPr lvl="1">
              <a:spcBef>
                <a:spcPct val="15000"/>
              </a:spcBef>
              <a:buClr>
                <a:schemeClr val="tx1">
                  <a:lumMod val="50000"/>
                  <a:lumOff val="50000"/>
                </a:schemeClr>
              </a:buClr>
              <a:buSzPct val="100000"/>
            </a:pPr>
            <a:r>
              <a:rPr lang="en-US" sz="2600" dirty="0"/>
              <a:t>definition:  the long-run average or “steady state” rate of unemployment</a:t>
            </a:r>
          </a:p>
          <a:p>
            <a:pPr lvl="1">
              <a:spcBef>
                <a:spcPct val="15000"/>
              </a:spcBef>
              <a:buClr>
                <a:schemeClr val="tx1">
                  <a:lumMod val="50000"/>
                  <a:lumOff val="50000"/>
                </a:schemeClr>
              </a:buClr>
              <a:buSzPct val="100000"/>
            </a:pPr>
            <a:r>
              <a:rPr lang="en-US" sz="2600" dirty="0"/>
              <a:t>depends on the rates of job separation and job finding</a:t>
            </a:r>
          </a:p>
          <a:p>
            <a:pPr>
              <a:spcBef>
                <a:spcPct val="60000"/>
              </a:spcBef>
              <a:buSzPct val="95000"/>
              <a:buNone/>
            </a:pPr>
            <a:r>
              <a:rPr lang="en-US" sz="2300" dirty="0">
                <a:solidFill>
                  <a:schemeClr val="accent2"/>
                </a:solidFill>
              </a:rPr>
              <a:t>2.	</a:t>
            </a:r>
            <a:r>
              <a:rPr lang="en-US" sz="2600" dirty="0"/>
              <a:t>Frictional unemployment</a:t>
            </a:r>
          </a:p>
          <a:p>
            <a:pPr lvl="1">
              <a:spcBef>
                <a:spcPct val="15000"/>
              </a:spcBef>
              <a:buClr>
                <a:schemeClr val="tx1">
                  <a:lumMod val="50000"/>
                  <a:lumOff val="50000"/>
                </a:schemeClr>
              </a:buClr>
              <a:buSzPct val="100000"/>
            </a:pPr>
            <a:r>
              <a:rPr lang="en-US" sz="2600" dirty="0"/>
              <a:t>due to the time it takes to match workers with jobs</a:t>
            </a:r>
          </a:p>
          <a:p>
            <a:pPr lvl="1">
              <a:spcBef>
                <a:spcPct val="15000"/>
              </a:spcBef>
              <a:buClr>
                <a:schemeClr val="tx1">
                  <a:lumMod val="50000"/>
                  <a:lumOff val="50000"/>
                </a:schemeClr>
              </a:buClr>
              <a:buSzPct val="100000"/>
            </a:pPr>
            <a:r>
              <a:rPr lang="en-US" sz="2600" dirty="0"/>
              <a:t>may be increased by unemployment insurance</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37</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300" dirty="0">
                <a:solidFill>
                  <a:schemeClr val="accent2"/>
                </a:solidFill>
              </a:rPr>
              <a:t>3.	</a:t>
            </a:r>
            <a:r>
              <a:rPr lang="en-US" sz="2600" dirty="0"/>
              <a:t>Structural unemployment </a:t>
            </a:r>
          </a:p>
          <a:p>
            <a:pPr lvl="1">
              <a:spcBef>
                <a:spcPct val="15000"/>
              </a:spcBef>
              <a:buClr>
                <a:schemeClr val="tx1">
                  <a:lumMod val="50000"/>
                  <a:lumOff val="50000"/>
                </a:schemeClr>
              </a:buClr>
              <a:buSzPct val="100000"/>
            </a:pPr>
            <a:r>
              <a:rPr lang="en-US" sz="2600" dirty="0"/>
              <a:t>results from wage rigidity:  the real wage remains above the equilibrium level</a:t>
            </a:r>
          </a:p>
          <a:p>
            <a:pPr lvl="1">
              <a:spcBef>
                <a:spcPct val="15000"/>
              </a:spcBef>
              <a:buClr>
                <a:schemeClr val="tx1">
                  <a:lumMod val="50000"/>
                  <a:lumOff val="50000"/>
                </a:schemeClr>
              </a:buClr>
              <a:buSzPct val="100000"/>
            </a:pPr>
            <a:r>
              <a:rPr lang="en-US" sz="2600" dirty="0"/>
              <a:t>caused by:  minimum wage, unions, efficiency wages</a:t>
            </a:r>
          </a:p>
          <a:p>
            <a:pPr>
              <a:spcBef>
                <a:spcPct val="60000"/>
              </a:spcBef>
              <a:buSzPct val="95000"/>
              <a:buNone/>
            </a:pPr>
            <a:r>
              <a:rPr lang="en-US" sz="2300" dirty="0">
                <a:solidFill>
                  <a:schemeClr val="accent2"/>
                </a:solidFill>
              </a:rPr>
              <a:t>4.	</a:t>
            </a:r>
            <a:r>
              <a:rPr lang="en-US" sz="2600" dirty="0"/>
              <a:t>Duration of unemployment</a:t>
            </a:r>
          </a:p>
          <a:p>
            <a:pPr lvl="1">
              <a:spcBef>
                <a:spcPct val="15000"/>
              </a:spcBef>
              <a:buClr>
                <a:schemeClr val="tx1">
                  <a:lumMod val="50000"/>
                  <a:lumOff val="50000"/>
                </a:schemeClr>
              </a:buClr>
              <a:buSzPct val="100000"/>
            </a:pPr>
            <a:r>
              <a:rPr lang="en-US" sz="2600" dirty="0"/>
              <a:t>most spells are short term</a:t>
            </a:r>
          </a:p>
          <a:p>
            <a:pPr lvl="1">
              <a:spcBef>
                <a:spcPct val="15000"/>
              </a:spcBef>
              <a:buClr>
                <a:schemeClr val="tx1">
                  <a:lumMod val="50000"/>
                  <a:lumOff val="50000"/>
                </a:schemeClr>
              </a:buClr>
              <a:buSzPct val="100000"/>
            </a:pPr>
            <a:r>
              <a:rPr lang="en-US" sz="2600" dirty="0"/>
              <a:t>but most weeks of unemployment are attributable to a small number of long-term unemployed persons</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38</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813946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3390497103"/>
              </p:ext>
            </p:extLst>
          </p:nvPr>
        </p:nvGraphicFramePr>
        <p:xfrm>
          <a:off x="0" y="1197864"/>
          <a:ext cx="9144000" cy="5660136"/>
        </p:xfrm>
        <a:graphic>
          <a:graphicData uri="http://schemas.openxmlformats.org/drawingml/2006/chart">
            <c:chart xmlns:c="http://schemas.openxmlformats.org/drawingml/2006/chart" xmlns:r="http://schemas.openxmlformats.org/officeDocument/2006/relationships" r:id="rId3"/>
          </a:graphicData>
        </a:graphic>
      </p:graphicFrame>
      <p:sp>
        <p:nvSpPr>
          <p:cNvPr id="24578" name="Title 1"/>
          <p:cNvSpPr>
            <a:spLocks noGrp="1"/>
          </p:cNvSpPr>
          <p:nvPr>
            <p:ph type="title"/>
          </p:nvPr>
        </p:nvSpPr>
        <p:spPr>
          <a:xfrm>
            <a:off x="346075" y="263525"/>
            <a:ext cx="8677275" cy="887413"/>
          </a:xfrm>
        </p:spPr>
        <p:txBody>
          <a:bodyPr/>
          <a:lstStyle/>
          <a:p>
            <a:pPr>
              <a:defRPr/>
            </a:pPr>
            <a:r>
              <a:rPr lang="en-US" sz="2800" dirty="0" smtClean="0">
                <a:solidFill>
                  <a:srgbClr val="336699"/>
                </a:solidFill>
                <a:latin typeface="+mj-lt"/>
              </a:rPr>
              <a:t>Actual and natural rates of unemployment, U.S., </a:t>
            </a:r>
            <a:r>
              <a:rPr lang="en-US" sz="2600" dirty="0" smtClean="0">
                <a:solidFill>
                  <a:srgbClr val="336699"/>
                </a:solidFill>
                <a:latin typeface="+mj-lt"/>
              </a:rPr>
              <a:t>1960</a:t>
            </a:r>
            <a:r>
              <a:rPr lang="en-US" sz="2600" dirty="0" smtClean="0">
                <a:solidFill>
                  <a:srgbClr val="336699"/>
                </a:solidFill>
                <a:latin typeface="Arial"/>
                <a:cs typeface="Arial"/>
              </a:rPr>
              <a:t>–</a:t>
            </a:r>
            <a:r>
              <a:rPr lang="en-US" sz="2600" dirty="0" smtClean="0">
                <a:solidFill>
                  <a:srgbClr val="336699"/>
                </a:solidFill>
                <a:latin typeface="+mj-lt"/>
              </a:rPr>
              <a:t>2014</a:t>
            </a:r>
          </a:p>
        </p:txBody>
      </p:sp>
      <p:grpSp>
        <p:nvGrpSpPr>
          <p:cNvPr id="2" name="Group 69"/>
          <p:cNvGrpSpPr>
            <a:grpSpLocks/>
          </p:cNvGrpSpPr>
          <p:nvPr/>
        </p:nvGrpSpPr>
        <p:grpSpPr bwMode="auto">
          <a:xfrm>
            <a:off x="1397814" y="1658588"/>
            <a:ext cx="2679701" cy="665163"/>
            <a:chOff x="1063" y="1052"/>
            <a:chExt cx="1688" cy="419"/>
          </a:xfrm>
        </p:grpSpPr>
        <p:sp>
          <p:nvSpPr>
            <p:cNvPr id="32776" name="Text Box 70"/>
            <p:cNvSpPr txBox="1">
              <a:spLocks noChangeArrowheads="1"/>
            </p:cNvSpPr>
            <p:nvPr/>
          </p:nvSpPr>
          <p:spPr bwMode="auto">
            <a:xfrm>
              <a:off x="1063" y="1052"/>
              <a:ext cx="158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solidFill>
                    <a:srgbClr val="000000"/>
                  </a:solidFill>
                </a:rPr>
                <a:t>Unemployment rate</a:t>
              </a:r>
            </a:p>
          </p:txBody>
        </p:sp>
        <p:sp>
          <p:nvSpPr>
            <p:cNvPr id="32777" name="Line 71"/>
            <p:cNvSpPr>
              <a:spLocks noChangeShapeType="1"/>
            </p:cNvSpPr>
            <p:nvPr/>
          </p:nvSpPr>
          <p:spPr bwMode="auto">
            <a:xfrm flipH="1" flipV="1">
              <a:off x="2545" y="1293"/>
              <a:ext cx="206"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nvGrpSpPr>
          <p:cNvPr id="3" name="Group 72"/>
          <p:cNvGrpSpPr>
            <a:grpSpLocks/>
          </p:cNvGrpSpPr>
          <p:nvPr/>
        </p:nvGrpSpPr>
        <p:grpSpPr bwMode="auto">
          <a:xfrm>
            <a:off x="3709742" y="3596976"/>
            <a:ext cx="2144712" cy="1830389"/>
            <a:chOff x="2559" y="2054"/>
            <a:chExt cx="1351" cy="1153"/>
          </a:xfrm>
        </p:grpSpPr>
        <p:sp>
          <p:nvSpPr>
            <p:cNvPr id="32774" name="Text Box 73"/>
            <p:cNvSpPr txBox="1">
              <a:spLocks noChangeArrowheads="1"/>
            </p:cNvSpPr>
            <p:nvPr/>
          </p:nvSpPr>
          <p:spPr bwMode="auto">
            <a:xfrm>
              <a:off x="2559" y="2727"/>
              <a:ext cx="13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solidFill>
                    <a:srgbClr val="000000"/>
                  </a:solidFill>
                </a:rPr>
                <a:t>Natural rate of unemployment</a:t>
              </a:r>
            </a:p>
          </p:txBody>
        </p:sp>
        <p:sp>
          <p:nvSpPr>
            <p:cNvPr id="32775" name="Line 74"/>
            <p:cNvSpPr>
              <a:spLocks noChangeShapeType="1"/>
            </p:cNvSpPr>
            <p:nvPr/>
          </p:nvSpPr>
          <p:spPr bwMode="auto">
            <a:xfrm>
              <a:off x="2851" y="2054"/>
              <a:ext cx="209" cy="6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109044768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300" dirty="0">
                <a:solidFill>
                  <a:schemeClr val="accent2"/>
                </a:solidFill>
              </a:rPr>
              <a:t>5.	</a:t>
            </a:r>
            <a:r>
              <a:rPr lang="en-US" sz="2600" dirty="0"/>
              <a:t>Behavior of the natural rate in the U.S.</a:t>
            </a:r>
          </a:p>
          <a:p>
            <a:pPr lvl="1">
              <a:spcBef>
                <a:spcPct val="15000"/>
              </a:spcBef>
              <a:buClr>
                <a:schemeClr val="tx1">
                  <a:lumMod val="50000"/>
                  <a:lumOff val="50000"/>
                </a:schemeClr>
              </a:buClr>
              <a:buSzPct val="100000"/>
            </a:pPr>
            <a:r>
              <a:rPr lang="en-US" sz="2600" dirty="0"/>
              <a:t>rose from 1960 to early 1980s, then fell</a:t>
            </a:r>
          </a:p>
          <a:p>
            <a:pPr lvl="1">
              <a:spcBef>
                <a:spcPct val="15000"/>
              </a:spcBef>
              <a:buClr>
                <a:schemeClr val="tx1">
                  <a:lumMod val="50000"/>
                  <a:lumOff val="50000"/>
                </a:schemeClr>
              </a:buClr>
              <a:buSzPct val="100000"/>
            </a:pPr>
            <a:r>
              <a:rPr lang="en-US" sz="2600" dirty="0"/>
              <a:t>possible explanations:  </a:t>
            </a:r>
            <a:br>
              <a:rPr lang="en-US" sz="2600" dirty="0"/>
            </a:br>
            <a:r>
              <a:rPr lang="en-US" sz="2600" dirty="0"/>
              <a:t>trends in real minimum wage, </a:t>
            </a:r>
            <a:br>
              <a:rPr lang="en-US" sz="2600" dirty="0"/>
            </a:br>
            <a:r>
              <a:rPr lang="en-US" sz="2600" dirty="0"/>
              <a:t>union membership, prevalence of </a:t>
            </a:r>
            <a:r>
              <a:rPr lang="en-US" sz="2600" dirty="0" err="1"/>
              <a:t>sectoral</a:t>
            </a:r>
            <a:r>
              <a:rPr lang="en-US" sz="2600" dirty="0"/>
              <a:t> shifts, and aging of the Baby Boomers</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39</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3053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60000"/>
              </a:spcBef>
              <a:buSzPct val="95000"/>
              <a:buNone/>
            </a:pPr>
            <a:r>
              <a:rPr lang="en-US" sz="2300" dirty="0">
                <a:solidFill>
                  <a:schemeClr val="accent2"/>
                </a:solidFill>
              </a:rPr>
              <a:t>6.	</a:t>
            </a:r>
            <a:r>
              <a:rPr lang="en-US" sz="2600" dirty="0"/>
              <a:t>European unemployment</a:t>
            </a:r>
          </a:p>
          <a:p>
            <a:pPr lvl="1">
              <a:spcBef>
                <a:spcPct val="15000"/>
              </a:spcBef>
              <a:buClr>
                <a:schemeClr val="tx1">
                  <a:lumMod val="50000"/>
                  <a:lumOff val="50000"/>
                </a:schemeClr>
              </a:buClr>
              <a:buSzPct val="100000"/>
            </a:pPr>
            <a:r>
              <a:rPr lang="en-US" sz="2600" dirty="0"/>
              <a:t>has risen sharply since 1970</a:t>
            </a:r>
          </a:p>
          <a:p>
            <a:pPr lvl="1">
              <a:spcBef>
                <a:spcPct val="15000"/>
              </a:spcBef>
              <a:buClr>
                <a:schemeClr val="tx1">
                  <a:lumMod val="50000"/>
                  <a:lumOff val="50000"/>
                </a:schemeClr>
              </a:buClr>
              <a:buSzPct val="100000"/>
            </a:pPr>
            <a:r>
              <a:rPr lang="en-US" sz="2600" dirty="0"/>
              <a:t>probably due to generous unemployment benefits, strong union presence, and a technology-driven shift in demand away from unskilled workers</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468906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nSpc>
                <a:spcPct val="90000"/>
              </a:lnSpc>
            </a:pPr>
            <a:r>
              <a:rPr lang="en-US" sz="3100" smtClean="0"/>
              <a:t>A first model of the natural rate</a:t>
            </a:r>
          </a:p>
        </p:txBody>
      </p:sp>
      <p:sp>
        <p:nvSpPr>
          <p:cNvPr id="30723" name="Rectangle 3"/>
          <p:cNvSpPr>
            <a:spLocks noGrp="1" noChangeArrowheads="1"/>
          </p:cNvSpPr>
          <p:nvPr>
            <p:ph type="body" idx="1"/>
          </p:nvPr>
        </p:nvSpPr>
        <p:spPr>
          <a:xfrm>
            <a:off x="1143000" y="1371600"/>
            <a:ext cx="6324600" cy="4876800"/>
          </a:xfrm>
        </p:spPr>
        <p:txBody>
          <a:bodyPr/>
          <a:lstStyle/>
          <a:p>
            <a:pPr>
              <a:spcBef>
                <a:spcPct val="50000"/>
              </a:spcBef>
              <a:buFont typeface="Wingdings" pitchFamily="2" charset="2"/>
              <a:buNone/>
            </a:pPr>
            <a:r>
              <a:rPr lang="en-US" sz="2900" smtClean="0"/>
              <a:t>Notation:</a:t>
            </a:r>
          </a:p>
          <a:p>
            <a:pPr>
              <a:spcBef>
                <a:spcPct val="50000"/>
              </a:spcBef>
              <a:buFont typeface="Wingdings" pitchFamily="2" charset="2"/>
              <a:buNone/>
            </a:pPr>
            <a:r>
              <a:rPr lang="en-US" sz="2900" smtClean="0"/>
              <a:t>	</a:t>
            </a:r>
            <a:r>
              <a:rPr lang="en-US" sz="2900" b="1" i="1" smtClean="0"/>
              <a:t>L</a:t>
            </a:r>
            <a:r>
              <a:rPr lang="en-US" sz="2900" smtClean="0"/>
              <a:t> = # of workers in labor force</a:t>
            </a:r>
          </a:p>
          <a:p>
            <a:pPr>
              <a:spcBef>
                <a:spcPct val="50000"/>
              </a:spcBef>
              <a:buFont typeface="Wingdings" pitchFamily="2" charset="2"/>
              <a:buNone/>
            </a:pPr>
            <a:r>
              <a:rPr lang="en-US" sz="2900" smtClean="0"/>
              <a:t>	</a:t>
            </a:r>
            <a:r>
              <a:rPr lang="en-US" sz="2900" b="1" i="1" smtClean="0"/>
              <a:t>E</a:t>
            </a:r>
            <a:r>
              <a:rPr lang="en-US" sz="2900" smtClean="0"/>
              <a:t> = # of employed workers</a:t>
            </a:r>
          </a:p>
          <a:p>
            <a:pPr>
              <a:spcBef>
                <a:spcPct val="50000"/>
              </a:spcBef>
              <a:buFont typeface="Wingdings" pitchFamily="2" charset="2"/>
              <a:buNone/>
            </a:pPr>
            <a:r>
              <a:rPr lang="en-US" sz="2900" b="1" i="1" smtClean="0"/>
              <a:t>	U</a:t>
            </a:r>
            <a:r>
              <a:rPr lang="en-US" sz="2900" smtClean="0"/>
              <a:t> = # of unemployed</a:t>
            </a:r>
          </a:p>
          <a:p>
            <a:pPr>
              <a:spcBef>
                <a:spcPct val="50000"/>
              </a:spcBef>
              <a:buFont typeface="Wingdings" pitchFamily="2" charset="2"/>
              <a:buNone/>
            </a:pPr>
            <a:r>
              <a:rPr lang="en-US" sz="2900" b="1" i="1" smtClean="0"/>
              <a:t>	U</a:t>
            </a:r>
            <a:r>
              <a:rPr lang="en-US" sz="2900" i="1" smtClean="0"/>
              <a:t>/</a:t>
            </a:r>
            <a:r>
              <a:rPr lang="en-US" sz="2900" b="1" i="1" smtClean="0"/>
              <a:t>L</a:t>
            </a:r>
            <a:r>
              <a:rPr lang="en-US" sz="2900" smtClean="0"/>
              <a:t>  = unemployment rate</a:t>
            </a:r>
          </a:p>
        </p:txBody>
      </p:sp>
    </p:spTree>
    <p:extLst>
      <p:ext uri="{BB962C8B-B14F-4D97-AF65-F5344CB8AC3E}">
        <p14:creationId xmlns:p14="http://schemas.microsoft.com/office/powerpoint/2010/main" val="214573569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left)">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wipe(left)">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wipe(left)">
                                      <p:cBhvr>
                                        <p:cTn id="22" dur="500"/>
                                        <p:tgtEl>
                                          <p:spTgt spid="30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wipe(left)">
                                      <p:cBhvr>
                                        <p:cTn id="27" dur="5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Assumptions:</a:t>
            </a:r>
          </a:p>
        </p:txBody>
      </p:sp>
      <p:sp>
        <p:nvSpPr>
          <p:cNvPr id="32771" name="Rectangle 3"/>
          <p:cNvSpPr>
            <a:spLocks noGrp="1" noChangeArrowheads="1"/>
          </p:cNvSpPr>
          <p:nvPr>
            <p:ph type="body" idx="1"/>
          </p:nvPr>
        </p:nvSpPr>
        <p:spPr>
          <a:xfrm>
            <a:off x="512763" y="1309688"/>
            <a:ext cx="7772400" cy="4926012"/>
          </a:xfrm>
        </p:spPr>
        <p:txBody>
          <a:bodyPr/>
          <a:lstStyle/>
          <a:p>
            <a:pPr marL="568325" indent="-568325">
              <a:lnSpc>
                <a:spcPct val="95000"/>
              </a:lnSpc>
              <a:buFont typeface="Wingdings" pitchFamily="2" charset="2"/>
              <a:buNone/>
              <a:tabLst>
                <a:tab pos="857250" algn="l"/>
              </a:tabLst>
            </a:pPr>
            <a:r>
              <a:rPr lang="en-US" dirty="0" smtClean="0"/>
              <a:t>1.	</a:t>
            </a:r>
            <a:r>
              <a:rPr lang="en-US" b="1" i="1" dirty="0" smtClean="0"/>
              <a:t>L</a:t>
            </a:r>
            <a:r>
              <a:rPr lang="en-US" dirty="0" smtClean="0"/>
              <a:t> is exogenously fixed.  </a:t>
            </a:r>
          </a:p>
          <a:p>
            <a:pPr marL="568325" indent="-568325">
              <a:lnSpc>
                <a:spcPct val="95000"/>
              </a:lnSpc>
              <a:spcBef>
                <a:spcPct val="50000"/>
              </a:spcBef>
              <a:buFont typeface="Wingdings" pitchFamily="2" charset="2"/>
              <a:buNone/>
              <a:tabLst>
                <a:tab pos="857250" algn="l"/>
              </a:tabLst>
            </a:pPr>
            <a:r>
              <a:rPr lang="en-US" dirty="0" smtClean="0"/>
              <a:t>2.	During any given month, </a:t>
            </a:r>
          </a:p>
          <a:p>
            <a:pPr marL="568325" indent="-568325">
              <a:lnSpc>
                <a:spcPct val="95000"/>
              </a:lnSpc>
              <a:spcBef>
                <a:spcPct val="30000"/>
              </a:spcBef>
              <a:buFont typeface="Wingdings" pitchFamily="2" charset="2"/>
              <a:buNone/>
              <a:tabLst>
                <a:tab pos="857250" algn="l"/>
              </a:tabLst>
            </a:pPr>
            <a:r>
              <a:rPr lang="en-US" dirty="0" smtClean="0"/>
              <a:t>	</a:t>
            </a:r>
            <a:r>
              <a:rPr lang="en-US" b="1" i="1" dirty="0" smtClean="0"/>
              <a:t>s</a:t>
            </a:r>
            <a:r>
              <a:rPr lang="en-US" dirty="0" smtClean="0"/>
              <a:t> = </a:t>
            </a:r>
            <a:r>
              <a:rPr lang="en-US" b="1" dirty="0" smtClean="0">
                <a:solidFill>
                  <a:srgbClr val="CC0000"/>
                </a:solidFill>
              </a:rPr>
              <a:t>rate of job separations</a:t>
            </a:r>
            <a:r>
              <a:rPr lang="en-US" dirty="0" smtClean="0"/>
              <a:t>, </a:t>
            </a:r>
            <a:br>
              <a:rPr lang="en-US" dirty="0" smtClean="0"/>
            </a:br>
            <a:r>
              <a:rPr lang="en-US" dirty="0" smtClean="0"/>
              <a:t>fraction of employed workers </a:t>
            </a:r>
            <a:br>
              <a:rPr lang="en-US" dirty="0" smtClean="0"/>
            </a:br>
            <a:r>
              <a:rPr lang="en-US" dirty="0" smtClean="0"/>
              <a:t>that become separated from their jobs</a:t>
            </a:r>
          </a:p>
          <a:p>
            <a:pPr marL="568325" indent="-568325">
              <a:lnSpc>
                <a:spcPct val="95000"/>
              </a:lnSpc>
              <a:spcBef>
                <a:spcPct val="30000"/>
              </a:spcBef>
              <a:buFont typeface="Wingdings" pitchFamily="2" charset="2"/>
              <a:buNone/>
              <a:tabLst>
                <a:tab pos="857250" algn="l"/>
              </a:tabLst>
            </a:pPr>
            <a:r>
              <a:rPr lang="en-US" dirty="0" smtClean="0"/>
              <a:t>	</a:t>
            </a:r>
            <a:r>
              <a:rPr lang="en-US" b="1" i="1" dirty="0" smtClean="0"/>
              <a:t>f</a:t>
            </a:r>
            <a:r>
              <a:rPr lang="en-US" b="1" dirty="0" smtClean="0"/>
              <a:t> </a:t>
            </a:r>
            <a:r>
              <a:rPr lang="en-US" dirty="0" smtClean="0"/>
              <a:t>= </a:t>
            </a:r>
            <a:r>
              <a:rPr lang="en-US" b="1" dirty="0" smtClean="0">
                <a:solidFill>
                  <a:srgbClr val="CC0000"/>
                </a:solidFill>
              </a:rPr>
              <a:t>rate of job finding</a:t>
            </a:r>
            <a:r>
              <a:rPr lang="en-US" dirty="0" smtClean="0"/>
              <a:t>, </a:t>
            </a:r>
            <a:br>
              <a:rPr lang="en-US" dirty="0" smtClean="0"/>
            </a:br>
            <a:r>
              <a:rPr lang="en-US" dirty="0" smtClean="0"/>
              <a:t>fraction of unemployed workers </a:t>
            </a:r>
            <a:br>
              <a:rPr lang="en-US" dirty="0" smtClean="0"/>
            </a:br>
            <a:r>
              <a:rPr lang="en-US" dirty="0" smtClean="0"/>
              <a:t>that find jobs</a:t>
            </a:r>
          </a:p>
          <a:p>
            <a:pPr marL="568325" indent="-568325">
              <a:lnSpc>
                <a:spcPct val="95000"/>
              </a:lnSpc>
              <a:spcBef>
                <a:spcPct val="30000"/>
              </a:spcBef>
              <a:buFont typeface="Wingdings" pitchFamily="2" charset="2"/>
              <a:buNone/>
              <a:tabLst>
                <a:tab pos="857250" algn="l"/>
              </a:tabLst>
            </a:pPr>
            <a:r>
              <a:rPr lang="en-US" dirty="0" smtClean="0"/>
              <a:t>	</a:t>
            </a:r>
            <a:r>
              <a:rPr lang="en-US" b="1" i="1" dirty="0" smtClean="0"/>
              <a:t>s</a:t>
            </a:r>
            <a:r>
              <a:rPr lang="en-US" dirty="0" smtClean="0"/>
              <a:t> and </a:t>
            </a:r>
            <a:r>
              <a:rPr lang="en-US" b="1" i="1" dirty="0" smtClean="0"/>
              <a:t>f</a:t>
            </a:r>
            <a:r>
              <a:rPr lang="en-US" dirty="0" smtClean="0"/>
              <a:t> </a:t>
            </a:r>
            <a:r>
              <a:rPr lang="en-US" sz="900" dirty="0" smtClean="0"/>
              <a:t> </a:t>
            </a:r>
            <a:r>
              <a:rPr lang="en-US" dirty="0" smtClean="0"/>
              <a:t>are exogenous</a:t>
            </a:r>
          </a:p>
        </p:txBody>
      </p:sp>
    </p:spTree>
    <p:extLst>
      <p:ext uri="{BB962C8B-B14F-4D97-AF65-F5344CB8AC3E}">
        <p14:creationId xmlns:p14="http://schemas.microsoft.com/office/powerpoint/2010/main" val="418556587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wipe(left)">
                                      <p:cBhvr>
                                        <p:cTn id="27"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47713" y="236538"/>
            <a:ext cx="7702550" cy="1087437"/>
          </a:xfrm>
        </p:spPr>
        <p:txBody>
          <a:bodyPr/>
          <a:lstStyle/>
          <a:p>
            <a:pPr>
              <a:lnSpc>
                <a:spcPct val="90000"/>
              </a:lnSpc>
            </a:pPr>
            <a:r>
              <a:rPr lang="en-US" sz="3200" dirty="0" smtClean="0"/>
              <a:t>The transitions between employment and unemployment</a:t>
            </a:r>
          </a:p>
        </p:txBody>
      </p:sp>
      <p:sp>
        <p:nvSpPr>
          <p:cNvPr id="34819" name="Text Box 3"/>
          <p:cNvSpPr txBox="1">
            <a:spLocks noChangeArrowheads="1"/>
          </p:cNvSpPr>
          <p:nvPr/>
        </p:nvSpPr>
        <p:spPr bwMode="auto">
          <a:xfrm>
            <a:off x="861950" y="3155763"/>
            <a:ext cx="2057400" cy="1074737"/>
          </a:xfrm>
          <a:prstGeom prst="rect">
            <a:avLst/>
          </a:prstGeom>
          <a:solidFill>
            <a:srgbClr val="FFCC99"/>
          </a:solidFill>
          <a:ln w="12700">
            <a:solidFill>
              <a:schemeClr val="tx1"/>
            </a:solidFill>
            <a:miter lim="800000"/>
            <a:headEnd type="none" w="sm" len="sm"/>
            <a:tailEnd type="none" w="sm" len="sm"/>
          </a:ln>
        </p:spPr>
        <p:txBody>
          <a:bodyPr tIns="274320" bIns="27432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120000"/>
              </a:lnSpc>
              <a:spcBef>
                <a:spcPct val="50000"/>
              </a:spcBef>
            </a:pPr>
            <a:r>
              <a:rPr lang="en-US" sz="2800" i="1">
                <a:latin typeface="Tahoma" pitchFamily="34" charset="0"/>
              </a:rPr>
              <a:t>Employed</a:t>
            </a:r>
          </a:p>
        </p:txBody>
      </p:sp>
      <p:sp>
        <p:nvSpPr>
          <p:cNvPr id="34820" name="Text Box 4"/>
          <p:cNvSpPr txBox="1">
            <a:spLocks noChangeArrowheads="1"/>
          </p:cNvSpPr>
          <p:nvPr/>
        </p:nvSpPr>
        <p:spPr bwMode="auto">
          <a:xfrm>
            <a:off x="6043550" y="3187513"/>
            <a:ext cx="2362200" cy="1074737"/>
          </a:xfrm>
          <a:prstGeom prst="rect">
            <a:avLst/>
          </a:prstGeom>
          <a:solidFill>
            <a:srgbClr val="FFCC99"/>
          </a:solidFill>
          <a:ln w="12700">
            <a:solidFill>
              <a:schemeClr val="tx1"/>
            </a:solidFill>
            <a:miter lim="800000"/>
            <a:headEnd type="none" w="sm" len="sm"/>
            <a:tailEnd type="none" w="sm" len="sm"/>
          </a:ln>
        </p:spPr>
        <p:txBody>
          <a:bodyPr tIns="274320" bIns="27432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120000"/>
              </a:lnSpc>
              <a:spcBef>
                <a:spcPct val="50000"/>
              </a:spcBef>
            </a:pPr>
            <a:r>
              <a:rPr lang="en-US" sz="2800" i="1">
                <a:latin typeface="Tahoma" pitchFamily="34" charset="0"/>
              </a:rPr>
              <a:t>Unemployed</a:t>
            </a:r>
          </a:p>
        </p:txBody>
      </p:sp>
      <p:grpSp>
        <p:nvGrpSpPr>
          <p:cNvPr id="2" name="Group 5"/>
          <p:cNvGrpSpPr>
            <a:grpSpLocks/>
          </p:cNvGrpSpPr>
          <p:nvPr/>
        </p:nvGrpSpPr>
        <p:grpSpPr bwMode="auto">
          <a:xfrm>
            <a:off x="1846200" y="1519050"/>
            <a:ext cx="5338763" cy="1600200"/>
            <a:chOff x="1100" y="912"/>
            <a:chExt cx="3363" cy="1008"/>
          </a:xfrm>
        </p:grpSpPr>
        <p:sp>
          <p:nvSpPr>
            <p:cNvPr id="35849" name="Text Box 6"/>
            <p:cNvSpPr txBox="1">
              <a:spLocks noChangeArrowheads="1"/>
            </p:cNvSpPr>
            <p:nvPr/>
          </p:nvSpPr>
          <p:spPr bwMode="auto">
            <a:xfrm>
              <a:off x="2544" y="912"/>
              <a:ext cx="6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800" b="1" i="1" dirty="0">
                  <a:latin typeface="Tahoma" pitchFamily="34" charset="0"/>
                </a:rPr>
                <a:t>s </a:t>
              </a:r>
              <a:r>
                <a:rPr lang="en-US" sz="2800" dirty="0">
                  <a:latin typeface="Times New Roman"/>
                  <a:ea typeface="ＭＳ ゴシック"/>
                  <a:cs typeface="Times New Roman"/>
                </a:rPr>
                <a:t>×</a:t>
              </a:r>
              <a:r>
                <a:rPr lang="en-US" sz="2800" b="1" i="1" dirty="0" smtClean="0">
                  <a:latin typeface="Tahoma" pitchFamily="34" charset="0"/>
                </a:rPr>
                <a:t>E</a:t>
              </a:r>
              <a:endParaRPr lang="en-US" sz="2800" b="1" i="1" dirty="0">
                <a:latin typeface="Tahoma" pitchFamily="34" charset="0"/>
              </a:endParaRPr>
            </a:p>
          </p:txBody>
        </p:sp>
        <p:sp>
          <p:nvSpPr>
            <p:cNvPr id="35850" name="AutoShape 7"/>
            <p:cNvSpPr>
              <a:spLocks/>
            </p:cNvSpPr>
            <p:nvPr/>
          </p:nvSpPr>
          <p:spPr bwMode="auto">
            <a:xfrm rot="5409519" flipV="1">
              <a:off x="2447" y="-96"/>
              <a:ext cx="669" cy="3363"/>
            </a:xfrm>
            <a:prstGeom prst="leftBracket">
              <a:avLst>
                <a:gd name="adj" fmla="val 251345"/>
              </a:avLst>
            </a:prstGeom>
            <a:noFill/>
            <a:ln w="76200">
              <a:solidFill>
                <a:srgbClr val="3399FF"/>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3"/>
          <p:cNvGrpSpPr/>
          <p:nvPr/>
        </p:nvGrpSpPr>
        <p:grpSpPr>
          <a:xfrm>
            <a:off x="1851184" y="4364254"/>
            <a:ext cx="5338763" cy="1638574"/>
            <a:chOff x="1851184" y="4364254"/>
            <a:chExt cx="5338763" cy="1638574"/>
          </a:xfrm>
        </p:grpSpPr>
        <p:sp>
          <p:nvSpPr>
            <p:cNvPr id="35847" name="Text Box 9"/>
            <p:cNvSpPr txBox="1">
              <a:spLocks noChangeArrowheads="1"/>
            </p:cNvSpPr>
            <p:nvPr/>
          </p:nvSpPr>
          <p:spPr bwMode="auto">
            <a:xfrm>
              <a:off x="3922190" y="5483715"/>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800" b="1" i="1" dirty="0">
                  <a:latin typeface="Tahoma" pitchFamily="34" charset="0"/>
                </a:rPr>
                <a:t>f </a:t>
              </a:r>
              <a:r>
                <a:rPr lang="en-US" sz="2800" dirty="0">
                  <a:latin typeface="Times New Roman"/>
                  <a:ea typeface="ＭＳ ゴシック"/>
                  <a:cs typeface="Times New Roman"/>
                </a:rPr>
                <a:t>×</a:t>
              </a:r>
              <a:r>
                <a:rPr lang="en-US" sz="2800" b="1" i="1" dirty="0" smtClean="0">
                  <a:latin typeface="Tahoma" pitchFamily="34" charset="0"/>
                </a:rPr>
                <a:t>U</a:t>
              </a:r>
              <a:endParaRPr lang="en-US" sz="2800" b="1" i="1" dirty="0">
                <a:latin typeface="Tahoma" pitchFamily="34" charset="0"/>
              </a:endParaRPr>
            </a:p>
          </p:txBody>
        </p:sp>
        <p:sp>
          <p:nvSpPr>
            <p:cNvPr id="11" name="AutoShape 7"/>
            <p:cNvSpPr>
              <a:spLocks/>
            </p:cNvSpPr>
            <p:nvPr/>
          </p:nvSpPr>
          <p:spPr bwMode="auto">
            <a:xfrm rot="16200000" flipV="1">
              <a:off x="3989547" y="2225891"/>
              <a:ext cx="1062038" cy="5338763"/>
            </a:xfrm>
            <a:prstGeom prst="leftBracket">
              <a:avLst>
                <a:gd name="adj" fmla="val 251345"/>
              </a:avLst>
            </a:prstGeom>
            <a:noFill/>
            <a:ln w="76200">
              <a:solidFill>
                <a:srgbClr val="3399FF"/>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88243245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fade">
                                      <p:cBhvr>
                                        <p:cTn id="7" dur="500"/>
                                        <p:tgtEl>
                                          <p:spTgt spid="34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fade">
                                      <p:cBhvr>
                                        <p:cTn id="12" dur="500"/>
                                        <p:tgtEl>
                                          <p:spTgt spid="34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autoUpdateAnimBg="0"/>
      <p:bldP spid="3482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The steady state condition</a:t>
            </a:r>
          </a:p>
        </p:txBody>
      </p:sp>
      <p:sp>
        <p:nvSpPr>
          <p:cNvPr id="36867" name="Rectangle 3"/>
          <p:cNvSpPr>
            <a:spLocks noGrp="1" noChangeArrowheads="1"/>
          </p:cNvSpPr>
          <p:nvPr>
            <p:ph type="body" idx="1"/>
          </p:nvPr>
        </p:nvSpPr>
        <p:spPr/>
        <p:txBody>
          <a:bodyPr/>
          <a:lstStyle/>
          <a:p>
            <a:r>
              <a:rPr lang="en-US" dirty="0" smtClean="0"/>
              <a:t>Definition:  the labor market is in </a:t>
            </a:r>
            <a:br>
              <a:rPr lang="en-US" dirty="0" smtClean="0"/>
            </a:br>
            <a:r>
              <a:rPr lang="en-US" b="1" dirty="0" smtClean="0">
                <a:solidFill>
                  <a:srgbClr val="CC0000"/>
                </a:solidFill>
              </a:rPr>
              <a:t>steady state</a:t>
            </a:r>
            <a:r>
              <a:rPr lang="en-US" dirty="0" smtClean="0"/>
              <a:t>, or long-run equilibrium, </a:t>
            </a:r>
            <a:br>
              <a:rPr lang="en-US" dirty="0" smtClean="0"/>
            </a:br>
            <a:r>
              <a:rPr lang="en-US" dirty="0" smtClean="0"/>
              <a:t>if the unemployment rate is constant.  </a:t>
            </a:r>
          </a:p>
          <a:p>
            <a:r>
              <a:rPr lang="en-US" dirty="0" smtClean="0"/>
              <a:t>The steady-state condition is:</a:t>
            </a:r>
          </a:p>
        </p:txBody>
      </p:sp>
      <p:sp>
        <p:nvSpPr>
          <p:cNvPr id="36868" name="Text Box 4"/>
          <p:cNvSpPr txBox="1">
            <a:spLocks noChangeArrowheads="1"/>
          </p:cNvSpPr>
          <p:nvPr/>
        </p:nvSpPr>
        <p:spPr bwMode="auto">
          <a:xfrm>
            <a:off x="3030538" y="3525838"/>
            <a:ext cx="3276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3500" b="1" i="1" dirty="0">
                <a:solidFill>
                  <a:srgbClr val="333399"/>
                </a:solidFill>
                <a:latin typeface="Tahoma" pitchFamily="34" charset="0"/>
              </a:rPr>
              <a:t>s</a:t>
            </a:r>
            <a:r>
              <a:rPr lang="en-US" sz="3500" b="1" dirty="0">
                <a:solidFill>
                  <a:srgbClr val="333399"/>
                </a:solidFill>
                <a:latin typeface="Tahoma" pitchFamily="34" charset="0"/>
              </a:rPr>
              <a:t> </a:t>
            </a:r>
            <a:r>
              <a:rPr lang="en-US" sz="3600" dirty="0">
                <a:latin typeface="Times New Roman"/>
                <a:ea typeface="ＭＳ ゴシック"/>
                <a:cs typeface="Times New Roman"/>
              </a:rPr>
              <a:t>×</a:t>
            </a:r>
            <a:r>
              <a:rPr lang="en-US" sz="3500" b="1" i="1" dirty="0" smtClean="0">
                <a:solidFill>
                  <a:srgbClr val="333399"/>
                </a:solidFill>
                <a:latin typeface="Tahoma" pitchFamily="34" charset="0"/>
              </a:rPr>
              <a:t>E </a:t>
            </a:r>
            <a:r>
              <a:rPr lang="en-US" sz="3500" b="1" dirty="0" smtClean="0">
                <a:solidFill>
                  <a:srgbClr val="333399"/>
                </a:solidFill>
                <a:latin typeface="Tahoma" pitchFamily="34" charset="0"/>
              </a:rPr>
              <a:t>  </a:t>
            </a:r>
            <a:r>
              <a:rPr lang="en-US" sz="3500" dirty="0">
                <a:solidFill>
                  <a:srgbClr val="333399"/>
                </a:solidFill>
                <a:latin typeface="Tahoma" pitchFamily="34" charset="0"/>
              </a:rPr>
              <a:t>=</a:t>
            </a:r>
            <a:r>
              <a:rPr lang="en-US" sz="3500" b="1" dirty="0">
                <a:solidFill>
                  <a:srgbClr val="333399"/>
                </a:solidFill>
                <a:latin typeface="Tahoma" pitchFamily="34" charset="0"/>
              </a:rPr>
              <a:t>   </a:t>
            </a:r>
            <a:r>
              <a:rPr lang="en-US" sz="3500" b="1" i="1" dirty="0">
                <a:solidFill>
                  <a:srgbClr val="333399"/>
                </a:solidFill>
                <a:latin typeface="Tahoma" pitchFamily="34" charset="0"/>
              </a:rPr>
              <a:t>f </a:t>
            </a:r>
            <a:r>
              <a:rPr lang="en-US" sz="3600" dirty="0">
                <a:latin typeface="Times New Roman"/>
                <a:ea typeface="ＭＳ ゴシック"/>
                <a:cs typeface="Times New Roman"/>
              </a:rPr>
              <a:t>×</a:t>
            </a:r>
            <a:r>
              <a:rPr lang="en-US" sz="3500" b="1" i="1" dirty="0" smtClean="0">
                <a:solidFill>
                  <a:srgbClr val="333399"/>
                </a:solidFill>
                <a:latin typeface="Tahoma" pitchFamily="34" charset="0"/>
              </a:rPr>
              <a:t>U</a:t>
            </a:r>
            <a:endParaRPr lang="en-US" sz="3500" b="1" i="1" dirty="0">
              <a:solidFill>
                <a:srgbClr val="333399"/>
              </a:solidFill>
              <a:latin typeface="Tahoma" pitchFamily="34" charset="0"/>
            </a:endParaRPr>
          </a:p>
        </p:txBody>
      </p:sp>
      <p:grpSp>
        <p:nvGrpSpPr>
          <p:cNvPr id="2" name="Group 5"/>
          <p:cNvGrpSpPr>
            <a:grpSpLocks/>
          </p:cNvGrpSpPr>
          <p:nvPr/>
        </p:nvGrpSpPr>
        <p:grpSpPr bwMode="auto">
          <a:xfrm>
            <a:off x="896938" y="4276725"/>
            <a:ext cx="2667000" cy="1870075"/>
            <a:chOff x="432" y="2470"/>
            <a:chExt cx="1680" cy="1178"/>
          </a:xfrm>
        </p:grpSpPr>
        <p:sp>
          <p:nvSpPr>
            <p:cNvPr id="36873" name="Text Box 6"/>
            <p:cNvSpPr txBox="1">
              <a:spLocks noChangeArrowheads="1"/>
            </p:cNvSpPr>
            <p:nvPr/>
          </p:nvSpPr>
          <p:spPr bwMode="auto">
            <a:xfrm>
              <a:off x="432" y="2662"/>
              <a:ext cx="1392" cy="986"/>
            </a:xfrm>
            <a:prstGeom prst="rect">
              <a:avLst/>
            </a:prstGeom>
            <a:solidFill>
              <a:srgbClr val="FFFFCC"/>
            </a:solidFill>
            <a:ln w="12700">
              <a:solidFill>
                <a:srgbClr val="000000"/>
              </a:solidFill>
              <a:miter lim="800000"/>
              <a:headEnd type="none" w="sm" len="sm"/>
              <a:tailEnd type="none" w="sm" len="sm"/>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i="1" dirty="0"/>
                <a:t># of employed people who lose or leave their jobs</a:t>
              </a:r>
            </a:p>
          </p:txBody>
        </p:sp>
        <p:cxnSp>
          <p:nvCxnSpPr>
            <p:cNvPr id="36874" name="AutoShape 7"/>
            <p:cNvCxnSpPr>
              <a:cxnSpLocks noChangeShapeType="1"/>
              <a:stCxn id="36873" idx="3"/>
            </p:cNvCxnSpPr>
            <p:nvPr/>
          </p:nvCxnSpPr>
          <p:spPr bwMode="auto">
            <a:xfrm flipV="1">
              <a:off x="1824" y="2470"/>
              <a:ext cx="288" cy="685"/>
            </a:xfrm>
            <a:prstGeom prst="bentConnector2">
              <a:avLst/>
            </a:prstGeom>
            <a:noFill/>
            <a:ln w="38100">
              <a:solidFill>
                <a:schemeClr val="tx1"/>
              </a:solidFill>
              <a:miter lim="800000"/>
              <a:headEnd type="none" w="sm" len="sm"/>
              <a:tailEnd type="triangle" w="lg" len="med"/>
            </a:ln>
            <a:extLst>
              <a:ext uri="{909E8E84-426E-40dd-AFC4-6F175D3DCCD1}">
                <a14:hiddenFill xmlns:a14="http://schemas.microsoft.com/office/drawing/2010/main">
                  <a:noFill/>
                </a14:hiddenFill>
              </a:ext>
            </a:extLst>
          </p:spPr>
        </p:cxnSp>
      </p:grpSp>
      <p:grpSp>
        <p:nvGrpSpPr>
          <p:cNvPr id="3" name="Group 8"/>
          <p:cNvGrpSpPr>
            <a:grpSpLocks/>
          </p:cNvGrpSpPr>
          <p:nvPr/>
        </p:nvGrpSpPr>
        <p:grpSpPr bwMode="auto">
          <a:xfrm>
            <a:off x="5545138" y="4219575"/>
            <a:ext cx="2971800" cy="1809750"/>
            <a:chOff x="3360" y="2434"/>
            <a:chExt cx="1872" cy="1140"/>
          </a:xfrm>
        </p:grpSpPr>
        <p:sp>
          <p:nvSpPr>
            <p:cNvPr id="36871" name="Text Box 9"/>
            <p:cNvSpPr txBox="1">
              <a:spLocks noChangeArrowheads="1"/>
            </p:cNvSpPr>
            <p:nvPr/>
          </p:nvSpPr>
          <p:spPr bwMode="auto">
            <a:xfrm>
              <a:off x="3648" y="2818"/>
              <a:ext cx="1584" cy="756"/>
            </a:xfrm>
            <a:prstGeom prst="rect">
              <a:avLst/>
            </a:prstGeom>
            <a:solidFill>
              <a:srgbClr val="FFFFCC"/>
            </a:solidFill>
            <a:ln w="12700">
              <a:solidFill>
                <a:srgbClr val="000000"/>
              </a:solidFill>
              <a:miter lim="800000"/>
              <a:headEnd type="none" w="sm" len="sm"/>
              <a:tailEnd type="none" w="sm" len="sm"/>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i="1" dirty="0"/>
                <a:t># of unemployed people who find jobs</a:t>
              </a:r>
            </a:p>
          </p:txBody>
        </p:sp>
        <p:cxnSp>
          <p:nvCxnSpPr>
            <p:cNvPr id="36872" name="AutoShape 10"/>
            <p:cNvCxnSpPr>
              <a:cxnSpLocks noChangeShapeType="1"/>
              <a:stCxn id="36871" idx="1"/>
            </p:cNvCxnSpPr>
            <p:nvPr/>
          </p:nvCxnSpPr>
          <p:spPr bwMode="auto">
            <a:xfrm rot="10800000">
              <a:off x="3360" y="2434"/>
              <a:ext cx="288" cy="762"/>
            </a:xfrm>
            <a:prstGeom prst="bentConnector2">
              <a:avLst/>
            </a:prstGeom>
            <a:noFill/>
            <a:ln w="38100">
              <a:solidFill>
                <a:schemeClr val="tx1"/>
              </a:solidFill>
              <a:miter lim="800000"/>
              <a:headEnd type="none" w="sm" len="sm"/>
              <a:tailEnd type="triangle" w="lg"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5599006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par>
                          <p:cTn id="13" fill="hold" nodeType="with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6868"/>
                                        </p:tgtEl>
                                        <p:attrNameLst>
                                          <p:attrName>style.visibility</p:attrName>
                                        </p:attrNameLst>
                                      </p:cBhvr>
                                      <p:to>
                                        <p:strVal val="visible"/>
                                      </p:to>
                                    </p:set>
                                    <p:animEffect transition="in" filter="wipe(left)">
                                      <p:cBhvr>
                                        <p:cTn id="16" dur="500"/>
                                        <p:tgtEl>
                                          <p:spTgt spid="36868"/>
                                        </p:tgtEl>
                                      </p:cBhvr>
                                    </p:animEffect>
                                  </p:childTnLst>
                                </p:cTn>
                              </p:par>
                            </p:childTnLst>
                          </p:cTn>
                        </p:par>
                      </p:childTnLst>
                    </p:cTn>
                  </p:par>
                  <p:par>
                    <p:cTn id="17" fill="hold">
                      <p:stCondLst>
                        <p:cond delay="indefinite"/>
                      </p:stCondLst>
                      <p:childTnLst>
                        <p:par>
                          <p:cTn id="18" fill="hold" nodeType="after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trips(upRight)">
                                      <p:cBhvr>
                                        <p:cTn id="21" dur="500"/>
                                        <p:tgtEl>
                                          <p:spTgt spid="2"/>
                                        </p:tgtEl>
                                      </p:cBhvr>
                                    </p:animEffect>
                                  </p:childTnLst>
                                </p:cTn>
                              </p:par>
                            </p:childTnLst>
                          </p:cTn>
                        </p:par>
                      </p:childTnLst>
                    </p:cTn>
                  </p:par>
                  <p:par>
                    <p:cTn id="22" fill="hold">
                      <p:stCondLst>
                        <p:cond delay="indefinite"/>
                      </p:stCondLst>
                      <p:childTnLst>
                        <p:par>
                          <p:cTn id="23" fill="hold" nodeType="afterGroup">
                            <p:stCondLst>
                              <p:cond delay="0"/>
                            </p:stCondLst>
                            <p:childTnLst>
                              <p:par>
                                <p:cTn id="24" presetID="18" presetClass="entr" presetSubtype="9"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trips(up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P spid="3686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Finding the “equilibrium” </a:t>
            </a:r>
            <a:r>
              <a:rPr lang="en-US" dirty="0" smtClean="0"/>
              <a:t>U-rate</a:t>
            </a:r>
            <a:endParaRPr lang="en-US" dirty="0" smtClean="0"/>
          </a:p>
        </p:txBody>
      </p:sp>
      <p:sp>
        <p:nvSpPr>
          <p:cNvPr id="38915" name="Rectangle 3"/>
          <p:cNvSpPr>
            <a:spLocks noGrp="1" noChangeArrowheads="1"/>
          </p:cNvSpPr>
          <p:nvPr>
            <p:ph type="body" idx="1"/>
          </p:nvPr>
        </p:nvSpPr>
        <p:spPr>
          <a:xfrm>
            <a:off x="479425" y="1455738"/>
            <a:ext cx="8229600" cy="3857625"/>
          </a:xfrm>
        </p:spPr>
        <p:txBody>
          <a:bodyPr/>
          <a:lstStyle/>
          <a:p>
            <a:pPr marL="0" indent="0">
              <a:spcBef>
                <a:spcPct val="50000"/>
              </a:spcBef>
              <a:buClr>
                <a:schemeClr val="bg1"/>
              </a:buClr>
              <a:buSzTx/>
              <a:buNone/>
              <a:tabLst>
                <a:tab pos="857250" algn="l"/>
              </a:tabLst>
            </a:pPr>
            <a:r>
              <a:rPr lang="en-US" sz="2900" i="1" dirty="0" smtClean="0">
                <a:solidFill>
                  <a:srgbClr val="333399"/>
                </a:solidFill>
              </a:rPr>
              <a:t> </a:t>
            </a:r>
            <a:r>
              <a:rPr lang="en-US" sz="2900" b="1" i="1" dirty="0" smtClean="0">
                <a:solidFill>
                  <a:srgbClr val="333399"/>
                </a:solidFill>
              </a:rPr>
              <a:t>  f </a:t>
            </a:r>
            <a:r>
              <a:rPr lang="en-US" sz="3200" dirty="0">
                <a:latin typeface="Times New Roman"/>
                <a:ea typeface="ＭＳ ゴシック"/>
                <a:cs typeface="Times New Roman"/>
              </a:rPr>
              <a:t>×</a:t>
            </a:r>
            <a:r>
              <a:rPr lang="en-US" sz="2900" b="1" i="1" dirty="0" smtClean="0">
                <a:solidFill>
                  <a:srgbClr val="333399"/>
                </a:solidFill>
              </a:rPr>
              <a:t>U  	</a:t>
            </a:r>
            <a:r>
              <a:rPr lang="en-US" sz="2900" dirty="0" smtClean="0">
                <a:solidFill>
                  <a:srgbClr val="333399"/>
                </a:solidFill>
              </a:rPr>
              <a:t>=</a:t>
            </a:r>
            <a:r>
              <a:rPr lang="en-US" sz="2900" b="1" dirty="0" smtClean="0">
                <a:solidFill>
                  <a:srgbClr val="333399"/>
                </a:solidFill>
              </a:rPr>
              <a:t>  </a:t>
            </a:r>
            <a:r>
              <a:rPr lang="en-US" sz="2900" b="1" i="1" dirty="0" smtClean="0">
                <a:solidFill>
                  <a:srgbClr val="333399"/>
                </a:solidFill>
              </a:rPr>
              <a:t>s</a:t>
            </a:r>
            <a:r>
              <a:rPr lang="en-US" sz="1100" b="1" dirty="0" smtClean="0">
                <a:solidFill>
                  <a:srgbClr val="333399"/>
                </a:solidFill>
              </a:rPr>
              <a:t> </a:t>
            </a:r>
            <a:r>
              <a:rPr lang="en-US" sz="3200" dirty="0">
                <a:solidFill>
                  <a:srgbClr val="000000"/>
                </a:solidFill>
                <a:latin typeface="Times New Roman"/>
                <a:ea typeface="ＭＳ ゴシック"/>
                <a:cs typeface="Times New Roman"/>
              </a:rPr>
              <a:t>×</a:t>
            </a:r>
            <a:r>
              <a:rPr lang="en-US" sz="2900" b="1" i="1" dirty="0" smtClean="0">
                <a:solidFill>
                  <a:srgbClr val="333399"/>
                </a:solidFill>
              </a:rPr>
              <a:t>E </a:t>
            </a:r>
          </a:p>
          <a:p>
            <a:pPr marL="0" indent="0">
              <a:spcBef>
                <a:spcPct val="50000"/>
              </a:spcBef>
              <a:buClr>
                <a:schemeClr val="bg1"/>
              </a:buClr>
              <a:buSzTx/>
              <a:buNone/>
              <a:tabLst>
                <a:tab pos="857250" algn="l"/>
              </a:tabLst>
            </a:pPr>
            <a:r>
              <a:rPr lang="en-US" sz="2900" b="1" dirty="0" smtClean="0">
                <a:solidFill>
                  <a:srgbClr val="333399"/>
                </a:solidFill>
              </a:rPr>
              <a:t>			</a:t>
            </a:r>
            <a:r>
              <a:rPr lang="en-US" sz="2900" dirty="0" smtClean="0">
                <a:solidFill>
                  <a:srgbClr val="333399"/>
                </a:solidFill>
              </a:rPr>
              <a:t>=</a:t>
            </a:r>
            <a:r>
              <a:rPr lang="en-US" sz="2900" b="1" dirty="0" smtClean="0">
                <a:solidFill>
                  <a:srgbClr val="333399"/>
                </a:solidFill>
              </a:rPr>
              <a:t> </a:t>
            </a:r>
            <a:r>
              <a:rPr lang="en-US" sz="2900" b="1" i="1" dirty="0" smtClean="0">
                <a:solidFill>
                  <a:srgbClr val="333399"/>
                </a:solidFill>
              </a:rPr>
              <a:t>s</a:t>
            </a:r>
            <a:r>
              <a:rPr lang="en-US" sz="1100" b="1" dirty="0" smtClean="0">
                <a:solidFill>
                  <a:srgbClr val="333399"/>
                </a:solidFill>
              </a:rPr>
              <a:t> </a:t>
            </a:r>
            <a:r>
              <a:rPr lang="en-US" sz="3200" dirty="0" smtClean="0">
                <a:solidFill>
                  <a:srgbClr val="000000"/>
                </a:solidFill>
                <a:latin typeface="Times New Roman"/>
                <a:ea typeface="ＭＳ ゴシック"/>
                <a:cs typeface="Times New Roman"/>
              </a:rPr>
              <a:t>×</a:t>
            </a:r>
            <a:r>
              <a:rPr lang="en-US" sz="2900" dirty="0" smtClean="0">
                <a:solidFill>
                  <a:srgbClr val="333399"/>
                </a:solidFill>
                <a:sym typeface="Symbol" pitchFamily="18" charset="2"/>
              </a:rPr>
              <a:t>(</a:t>
            </a:r>
            <a:r>
              <a:rPr lang="en-US" sz="2900" b="1" i="1" dirty="0" smtClean="0">
                <a:solidFill>
                  <a:srgbClr val="333399"/>
                </a:solidFill>
                <a:sym typeface="Symbol" pitchFamily="18" charset="2"/>
              </a:rPr>
              <a:t>L </a:t>
            </a:r>
            <a:r>
              <a:rPr lang="en-US" sz="2900" dirty="0" smtClean="0">
                <a:solidFill>
                  <a:srgbClr val="333399"/>
                </a:solidFill>
                <a:sym typeface="Symbol" pitchFamily="18" charset="2"/>
              </a:rPr>
              <a:t>–</a:t>
            </a:r>
            <a:r>
              <a:rPr lang="en-US" sz="1100" b="1" dirty="0" smtClean="0">
                <a:solidFill>
                  <a:srgbClr val="333399"/>
                </a:solidFill>
              </a:rPr>
              <a:t> </a:t>
            </a:r>
            <a:r>
              <a:rPr lang="en-US" sz="2900" b="1" i="1" dirty="0" smtClean="0">
                <a:solidFill>
                  <a:srgbClr val="333399"/>
                </a:solidFill>
                <a:sym typeface="Symbol" pitchFamily="18" charset="2"/>
              </a:rPr>
              <a:t>U </a:t>
            </a:r>
            <a:r>
              <a:rPr lang="en-US" sz="2900" dirty="0" smtClean="0">
                <a:solidFill>
                  <a:srgbClr val="333399"/>
                </a:solidFill>
                <a:sym typeface="Symbol" pitchFamily="18" charset="2"/>
              </a:rPr>
              <a:t>)</a:t>
            </a:r>
          </a:p>
          <a:p>
            <a:pPr marL="0" indent="0">
              <a:spcBef>
                <a:spcPct val="50000"/>
              </a:spcBef>
              <a:buClr>
                <a:schemeClr val="bg1"/>
              </a:buClr>
              <a:buSzTx/>
              <a:buNone/>
              <a:tabLst>
                <a:tab pos="857250" algn="l"/>
              </a:tabLst>
            </a:pPr>
            <a:r>
              <a:rPr lang="en-US" sz="2900" b="1" dirty="0" smtClean="0">
                <a:solidFill>
                  <a:srgbClr val="333399"/>
                </a:solidFill>
              </a:rPr>
              <a:t>			</a:t>
            </a:r>
            <a:r>
              <a:rPr lang="en-US" sz="2900" dirty="0" smtClean="0">
                <a:solidFill>
                  <a:srgbClr val="333399"/>
                </a:solidFill>
              </a:rPr>
              <a:t>=</a:t>
            </a:r>
            <a:r>
              <a:rPr lang="en-US" sz="2900" b="1" dirty="0" smtClean="0">
                <a:solidFill>
                  <a:srgbClr val="333399"/>
                </a:solidFill>
              </a:rPr>
              <a:t> </a:t>
            </a:r>
            <a:r>
              <a:rPr lang="en-US" sz="2900" b="1" i="1" dirty="0" smtClean="0">
                <a:solidFill>
                  <a:srgbClr val="333399"/>
                </a:solidFill>
              </a:rPr>
              <a:t>s</a:t>
            </a:r>
            <a:r>
              <a:rPr lang="en-US" sz="1100" b="1" dirty="0" smtClean="0">
                <a:solidFill>
                  <a:srgbClr val="333399"/>
                </a:solidFill>
              </a:rPr>
              <a:t> </a:t>
            </a:r>
            <a:r>
              <a:rPr lang="en-US" sz="3200" dirty="0" smtClean="0">
                <a:solidFill>
                  <a:srgbClr val="000000"/>
                </a:solidFill>
                <a:latin typeface="Times New Roman"/>
                <a:ea typeface="ＭＳ ゴシック"/>
                <a:cs typeface="Times New Roman"/>
              </a:rPr>
              <a:t>×</a:t>
            </a:r>
            <a:r>
              <a:rPr lang="en-US" sz="2900" b="1" i="1" dirty="0" smtClean="0">
                <a:solidFill>
                  <a:srgbClr val="333399"/>
                </a:solidFill>
                <a:sym typeface="Symbol" pitchFamily="18" charset="2"/>
              </a:rPr>
              <a:t>L  </a:t>
            </a:r>
            <a:r>
              <a:rPr lang="en-US" sz="2900" dirty="0" smtClean="0">
                <a:solidFill>
                  <a:srgbClr val="333399"/>
                </a:solidFill>
                <a:sym typeface="Symbol" pitchFamily="18" charset="2"/>
              </a:rPr>
              <a:t>–</a:t>
            </a:r>
            <a:r>
              <a:rPr lang="en-US" sz="2900" b="1" dirty="0" smtClean="0">
                <a:solidFill>
                  <a:srgbClr val="333399"/>
                </a:solidFill>
                <a:sym typeface="Symbol" pitchFamily="18" charset="2"/>
              </a:rPr>
              <a:t>  </a:t>
            </a:r>
            <a:r>
              <a:rPr lang="en-US" sz="2900" b="1" i="1" dirty="0" smtClean="0">
                <a:solidFill>
                  <a:srgbClr val="333399"/>
                </a:solidFill>
              </a:rPr>
              <a:t>s</a:t>
            </a:r>
            <a:r>
              <a:rPr lang="en-US" sz="1100" b="1" dirty="0" smtClean="0">
                <a:solidFill>
                  <a:srgbClr val="333399"/>
                </a:solidFill>
              </a:rPr>
              <a:t> </a:t>
            </a:r>
            <a:r>
              <a:rPr lang="en-US" sz="3200" dirty="0">
                <a:latin typeface="Times New Roman"/>
                <a:ea typeface="ＭＳ ゴシック"/>
                <a:cs typeface="Times New Roman"/>
              </a:rPr>
              <a:t>×</a:t>
            </a:r>
            <a:r>
              <a:rPr lang="en-US" sz="2900" b="1" i="1" dirty="0" smtClean="0">
                <a:solidFill>
                  <a:srgbClr val="333399"/>
                </a:solidFill>
                <a:sym typeface="Symbol" pitchFamily="18" charset="2"/>
              </a:rPr>
              <a:t>U </a:t>
            </a:r>
            <a:endParaRPr lang="en-US" sz="2900" b="1" dirty="0" smtClean="0">
              <a:solidFill>
                <a:srgbClr val="333399"/>
              </a:solidFill>
              <a:sym typeface="Symbol" pitchFamily="18" charset="2"/>
            </a:endParaRPr>
          </a:p>
          <a:p>
            <a:pPr marL="0" indent="0">
              <a:spcBef>
                <a:spcPct val="50000"/>
              </a:spcBef>
              <a:buClr>
                <a:schemeClr val="bg1"/>
              </a:buClr>
              <a:buSzTx/>
              <a:buFontTx/>
              <a:buNone/>
              <a:tabLst>
                <a:tab pos="857250" algn="l"/>
              </a:tabLst>
            </a:pPr>
            <a:r>
              <a:rPr lang="en-US" sz="2900" dirty="0" smtClean="0"/>
              <a:t>Solve for </a:t>
            </a:r>
            <a:r>
              <a:rPr lang="en-US" sz="2900" b="1" i="1" dirty="0" smtClean="0"/>
              <a:t>U</a:t>
            </a:r>
            <a:r>
              <a:rPr lang="en-US" sz="2900" i="1" dirty="0" smtClean="0"/>
              <a:t>/</a:t>
            </a:r>
            <a:r>
              <a:rPr lang="en-US" sz="2900" b="1" i="1" dirty="0" smtClean="0"/>
              <a:t>L</a:t>
            </a:r>
            <a:r>
              <a:rPr lang="en-US" sz="2900" dirty="0" smtClean="0"/>
              <a:t>:  </a:t>
            </a:r>
          </a:p>
          <a:p>
            <a:pPr marL="0" indent="0">
              <a:spcBef>
                <a:spcPts val="500"/>
              </a:spcBef>
              <a:buClr>
                <a:schemeClr val="bg1"/>
              </a:buClr>
              <a:buSzTx/>
              <a:buNone/>
              <a:tabLst>
                <a:tab pos="857250" algn="l"/>
              </a:tabLst>
            </a:pPr>
            <a:r>
              <a:rPr lang="en-US" sz="2900" b="1" i="1" dirty="0" smtClean="0">
                <a:solidFill>
                  <a:srgbClr val="333399"/>
                </a:solidFill>
              </a:rPr>
              <a:t>      </a:t>
            </a:r>
            <a:r>
              <a:rPr lang="en-US" sz="2900" dirty="0" smtClean="0">
                <a:solidFill>
                  <a:srgbClr val="333399"/>
                </a:solidFill>
              </a:rPr>
              <a:t>(</a:t>
            </a:r>
            <a:r>
              <a:rPr lang="en-US" sz="2900" b="1" i="1" dirty="0" smtClean="0">
                <a:solidFill>
                  <a:srgbClr val="333399"/>
                </a:solidFill>
              </a:rPr>
              <a:t>f </a:t>
            </a:r>
            <a:r>
              <a:rPr lang="en-US" sz="2900" dirty="0" smtClean="0">
                <a:solidFill>
                  <a:srgbClr val="333399"/>
                </a:solidFill>
              </a:rPr>
              <a:t> + </a:t>
            </a:r>
            <a:r>
              <a:rPr lang="en-US" sz="2900" b="1" i="1" dirty="0" smtClean="0">
                <a:solidFill>
                  <a:srgbClr val="333399"/>
                </a:solidFill>
              </a:rPr>
              <a:t>s</a:t>
            </a:r>
            <a:r>
              <a:rPr lang="en-US" sz="2900" dirty="0" smtClean="0">
                <a:solidFill>
                  <a:srgbClr val="333399"/>
                </a:solidFill>
              </a:rPr>
              <a:t>)</a:t>
            </a:r>
            <a:r>
              <a:rPr lang="en-US" sz="1100" b="1" dirty="0" smtClean="0">
                <a:solidFill>
                  <a:srgbClr val="333399"/>
                </a:solidFill>
              </a:rPr>
              <a:t> </a:t>
            </a:r>
            <a:r>
              <a:rPr lang="en-US" sz="3200" dirty="0">
                <a:solidFill>
                  <a:srgbClr val="000000"/>
                </a:solidFill>
                <a:latin typeface="Times New Roman"/>
                <a:ea typeface="ＭＳ ゴシック"/>
                <a:cs typeface="Times New Roman"/>
              </a:rPr>
              <a:t>×</a:t>
            </a:r>
            <a:r>
              <a:rPr lang="en-US" sz="1100" b="1" dirty="0" smtClean="0">
                <a:solidFill>
                  <a:srgbClr val="333399"/>
                </a:solidFill>
              </a:rPr>
              <a:t> </a:t>
            </a:r>
            <a:r>
              <a:rPr lang="en-US" sz="2900" b="1" i="1" dirty="0" smtClean="0">
                <a:solidFill>
                  <a:srgbClr val="333399"/>
                </a:solidFill>
              </a:rPr>
              <a:t>U </a:t>
            </a:r>
            <a:r>
              <a:rPr lang="en-US" sz="2900" i="1" dirty="0" smtClean="0">
                <a:solidFill>
                  <a:srgbClr val="333399"/>
                </a:solidFill>
              </a:rPr>
              <a:t>  </a:t>
            </a:r>
            <a:r>
              <a:rPr lang="en-US" sz="2900" dirty="0" smtClean="0">
                <a:solidFill>
                  <a:srgbClr val="333399"/>
                </a:solidFill>
              </a:rPr>
              <a:t>=  </a:t>
            </a:r>
            <a:r>
              <a:rPr lang="en-US" sz="2900" b="1" i="1" dirty="0" smtClean="0">
                <a:solidFill>
                  <a:srgbClr val="333399"/>
                </a:solidFill>
              </a:rPr>
              <a:t>s</a:t>
            </a:r>
            <a:r>
              <a:rPr lang="en-US" sz="1100" b="1" dirty="0" smtClean="0">
                <a:solidFill>
                  <a:srgbClr val="333399"/>
                </a:solidFill>
              </a:rPr>
              <a:t> </a:t>
            </a:r>
            <a:r>
              <a:rPr lang="en-US" sz="3200" dirty="0">
                <a:solidFill>
                  <a:srgbClr val="000000"/>
                </a:solidFill>
                <a:latin typeface="Times New Roman"/>
                <a:ea typeface="ＭＳ ゴシック"/>
                <a:cs typeface="Times New Roman"/>
              </a:rPr>
              <a:t>×</a:t>
            </a:r>
            <a:r>
              <a:rPr lang="en-US" sz="1100" b="1" dirty="0" smtClean="0">
                <a:solidFill>
                  <a:srgbClr val="333399"/>
                </a:solidFill>
              </a:rPr>
              <a:t> </a:t>
            </a:r>
            <a:r>
              <a:rPr lang="en-US" sz="2900" b="1" i="1" dirty="0" smtClean="0">
                <a:solidFill>
                  <a:srgbClr val="333399"/>
                </a:solidFill>
                <a:sym typeface="Symbol" pitchFamily="18" charset="2"/>
              </a:rPr>
              <a:t>L </a:t>
            </a:r>
          </a:p>
          <a:p>
            <a:pPr marL="0" indent="0">
              <a:spcBef>
                <a:spcPct val="50000"/>
              </a:spcBef>
              <a:buClr>
                <a:schemeClr val="bg1"/>
              </a:buClr>
              <a:buSzTx/>
              <a:buFontTx/>
              <a:buNone/>
              <a:tabLst>
                <a:tab pos="857250" algn="l"/>
              </a:tabLst>
            </a:pPr>
            <a:r>
              <a:rPr lang="en-US" sz="2900" dirty="0" smtClean="0">
                <a:sym typeface="Symbol" pitchFamily="18" charset="2"/>
              </a:rPr>
              <a:t>so,</a:t>
            </a:r>
          </a:p>
        </p:txBody>
      </p:sp>
      <p:graphicFrame>
        <p:nvGraphicFramePr>
          <p:cNvPr id="38916" name="Object 2"/>
          <p:cNvGraphicFramePr>
            <a:graphicFrameLocks noChangeAspect="1"/>
          </p:cNvGraphicFramePr>
          <p:nvPr>
            <p:extLst>
              <p:ext uri="{D42A27DB-BD31-4B8C-83A1-F6EECF244321}">
                <p14:modId xmlns:p14="http://schemas.microsoft.com/office/powerpoint/2010/main" val="2968537801"/>
              </p:ext>
            </p:extLst>
          </p:nvPr>
        </p:nvGraphicFramePr>
        <p:xfrm>
          <a:off x="3733568" y="5085450"/>
          <a:ext cx="2070100" cy="1303338"/>
        </p:xfrm>
        <a:graphic>
          <a:graphicData uri="http://schemas.openxmlformats.org/presentationml/2006/ole">
            <mc:AlternateContent xmlns:mc="http://schemas.openxmlformats.org/markup-compatibility/2006">
              <mc:Choice xmlns:v="urn:schemas-microsoft-com:vml" Requires="v">
                <p:oleObj spid="_x0000_s1040" name="Equation" r:id="rId4" imgW="710891" imgH="406224" progId="Equation.DSMT4">
                  <p:embed/>
                </p:oleObj>
              </mc:Choice>
              <mc:Fallback>
                <p:oleObj name="Equation" r:id="rId4" imgW="710891" imgH="40622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6001" t="-11620" r="-6001" b="-11620"/>
                      <a:stretch>
                        <a:fillRect/>
                      </a:stretch>
                    </p:blipFill>
                    <p:spPr bwMode="auto">
                      <a:xfrm>
                        <a:off x="3733568" y="5085450"/>
                        <a:ext cx="2070100" cy="1303338"/>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2696983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wipe(left)">
                                      <p:cBhvr>
                                        <p:cTn id="7" dur="500"/>
                                        <p:tgtEl>
                                          <p:spTgt spid="389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wipe(left)">
                                      <p:cBhvr>
                                        <p:cTn id="12" dur="500"/>
                                        <p:tgtEl>
                                          <p:spTgt spid="38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animEffect transition="in" filter="wipe(left)">
                                      <p:cBhvr>
                                        <p:cTn id="17" dur="500"/>
                                        <p:tgtEl>
                                          <p:spTgt spid="389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5">
                                            <p:txEl>
                                              <p:pRg st="4" end="4"/>
                                            </p:txEl>
                                          </p:spTgt>
                                        </p:tgtEl>
                                        <p:attrNameLst>
                                          <p:attrName>style.visibility</p:attrName>
                                        </p:attrNameLst>
                                      </p:cBhvr>
                                      <p:to>
                                        <p:strVal val="visible"/>
                                      </p:to>
                                    </p:set>
                                    <p:animEffect transition="in" filter="wipe(left)">
                                      <p:cBhvr>
                                        <p:cTn id="22" dur="500"/>
                                        <p:tgtEl>
                                          <p:spTgt spid="389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animEffect transition="in" filter="wipe(left)">
                                      <p:cBhvr>
                                        <p:cTn id="27" dur="500"/>
                                        <p:tgtEl>
                                          <p:spTgt spid="38915">
                                            <p:txEl>
                                              <p:pRg st="5" end="5"/>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8916"/>
                                        </p:tgtEl>
                                        <p:attrNameLst>
                                          <p:attrName>style.visibility</p:attrName>
                                        </p:attrNameLst>
                                      </p:cBhvr>
                                      <p:to>
                                        <p:strVal val="visible"/>
                                      </p:to>
                                    </p:set>
                                    <p:animEffect transition="in" filter="fade">
                                      <p:cBhvr>
                                        <p:cTn id="31" dur="25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5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2385</TotalTime>
  <Words>2962</Words>
  <Application>Microsoft Macintosh PowerPoint</Application>
  <PresentationFormat>On-screen Show (4:3)</PresentationFormat>
  <Paragraphs>454</Paragraphs>
  <Slides>41</Slides>
  <Notes>41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14_Default Design</vt:lpstr>
      <vt:lpstr>Equation</vt:lpstr>
      <vt:lpstr>PowerPoint Presentation</vt:lpstr>
      <vt:lpstr>IN THIS CHAPTER, YOU WILL LEARN:</vt:lpstr>
      <vt:lpstr>Natural rate of unemployment</vt:lpstr>
      <vt:lpstr>Actual and natural rates of unemployment, U.S., 1960–2014</vt:lpstr>
      <vt:lpstr>A first model of the natural rate</vt:lpstr>
      <vt:lpstr>Assumptions:</vt:lpstr>
      <vt:lpstr>The transitions between employment and unemployment</vt:lpstr>
      <vt:lpstr>The steady state condition</vt:lpstr>
      <vt:lpstr>Finding the “equilibrium” U-rate</vt:lpstr>
      <vt:lpstr>Example:</vt:lpstr>
      <vt:lpstr>Policy implication</vt:lpstr>
      <vt:lpstr>Why is there unemployment?</vt:lpstr>
      <vt:lpstr>Job search &amp; frictional unemployment</vt:lpstr>
      <vt:lpstr>Sectoral shifts</vt:lpstr>
      <vt:lpstr>CASE STUDY:   Structural change over the long run</vt:lpstr>
      <vt:lpstr>More examples of sectoral shifts</vt:lpstr>
      <vt:lpstr>Public policy and job search</vt:lpstr>
      <vt:lpstr>Unemployment insurance (UI)</vt:lpstr>
      <vt:lpstr>Benefits of UI</vt:lpstr>
      <vt:lpstr>Why is there unemployment?</vt:lpstr>
      <vt:lpstr>Unemployment from real wage rigidity</vt:lpstr>
      <vt:lpstr>Unemployment from real wage rigidity</vt:lpstr>
      <vt:lpstr>Reasons for wage rigidity</vt:lpstr>
      <vt:lpstr>1.  Minimum-wage laws</vt:lpstr>
      <vt:lpstr>2.  Labor unions</vt:lpstr>
      <vt:lpstr>Union membership and wage ratios by industry, 2013</vt:lpstr>
      <vt:lpstr>3.  Efficiency wages</vt:lpstr>
      <vt:lpstr>NOW YOU TRY Question for Discussion</vt:lpstr>
      <vt:lpstr>The Median Duration of Unemployment</vt:lpstr>
      <vt:lpstr>TREND:  The natural rate rises over 1960–84, then falls over 1985–2005</vt:lpstr>
      <vt:lpstr>EXPLAINING THE TREND: The minimum wage</vt:lpstr>
      <vt:lpstr>EXPLAINING THE TREND: Union membership</vt:lpstr>
      <vt:lpstr>EXPLAINING THE TREND:   Sectoral shifts</vt:lpstr>
      <vt:lpstr>EXPLAINING THE TREND: Demographics</vt:lpstr>
      <vt:lpstr>Unemployment in Europe, 1960–2013</vt:lpstr>
      <vt:lpstr>Why unemployment rose in Europe  but not the U.S.</vt:lpstr>
      <vt:lpstr>Percent of workers covered by collective bargaining, selected countries</vt:lpstr>
      <vt:lpstr>CHAPTER SUMMARY</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228</cp:revision>
  <dcterms:created xsi:type="dcterms:W3CDTF">2006-04-29T00:50:43Z</dcterms:created>
  <dcterms:modified xsi:type="dcterms:W3CDTF">2015-05-27T18:27:34Z</dcterms:modified>
</cp:coreProperties>
</file>